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1" r:id="rId3"/>
  </p:sldMasterIdLst>
  <p:notesMasterIdLst>
    <p:notesMasterId r:id="rId8"/>
  </p:notesMasterIdLst>
  <p:sldIdLst>
    <p:sldId id="256" r:id="rId4"/>
    <p:sldId id="265" r:id="rId5"/>
    <p:sldId id="263" r:id="rId6"/>
    <p:sldId id="334" r:id="rId7"/>
    <p:sldId id="337" r:id="rId9"/>
    <p:sldId id="335" r:id="rId10"/>
    <p:sldId id="336" r:id="rId11"/>
    <p:sldId id="338" r:id="rId12"/>
    <p:sldId id="341" r:id="rId13"/>
    <p:sldId id="342" r:id="rId14"/>
    <p:sldId id="343" r:id="rId15"/>
    <p:sldId id="344" r:id="rId16"/>
    <p:sldId id="345" r:id="rId17"/>
    <p:sldId id="374" r:id="rId18"/>
    <p:sldId id="375" r:id="rId19"/>
    <p:sldId id="376" r:id="rId20"/>
    <p:sldId id="406" r:id="rId21"/>
    <p:sldId id="407" r:id="rId22"/>
    <p:sldId id="309" r:id="rId23"/>
    <p:sldId id="26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5AA0CB"/>
    <a:srgbClr val="7F7F7F"/>
    <a:srgbClr val="82B7D8"/>
    <a:srgbClr val="97C9C3"/>
    <a:srgbClr val="3176B8"/>
    <a:srgbClr val="8AC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05" autoAdjust="0"/>
  </p:normalViewPr>
  <p:slideViewPr>
    <p:cSldViewPr snapToGrid="0" showGuides="1">
      <p:cViewPr>
        <p:scale>
          <a:sx n="75" d="100"/>
          <a:sy n="75" d="100"/>
        </p:scale>
        <p:origin x="1230" y="642"/>
      </p:cViewPr>
      <p:guideLst>
        <p:guide orient="horz" pos="2272"/>
        <p:guide pos="38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1-33CF-47B7-97DB-4B130B2959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06477-0D96-44F2-83DC-7A4BFD407BDB}"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5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5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5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5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5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5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5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6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6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6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6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6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hf sldNum="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grpSp>
        <p:nvGrpSpPr>
          <p:cNvPr id="12" name="组合 11"/>
          <p:cNvGrpSpPr/>
          <p:nvPr/>
        </p:nvGrpSpPr>
        <p:grpSpPr>
          <a:xfrm>
            <a:off x="-12049053" y="-9211866"/>
            <a:ext cx="36290107" cy="25281733"/>
            <a:chOff x="-4760686" y="-4630057"/>
            <a:chExt cx="21052971" cy="14666685"/>
          </a:xfrm>
        </p:grpSpPr>
        <p:sp>
          <p:nvSpPr>
            <p:cNvPr id="7" name="椭圆 6"/>
            <p:cNvSpPr/>
            <p:nvPr/>
          </p:nvSpPr>
          <p:spPr>
            <a:xfrm>
              <a:off x="-4760686" y="-4630057"/>
              <a:ext cx="769257" cy="769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760686" y="9267371"/>
              <a:ext cx="769257" cy="769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5523028" y="9267371"/>
              <a:ext cx="769257" cy="769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5523028" y="-4630057"/>
              <a:ext cx="769257" cy="769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hf sldNum="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800155" y="3275057"/>
            <a:ext cx="1440000" cy="1440000"/>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a:ln w="12700">
            <a:solidFill>
              <a:schemeClr val="bg1"/>
            </a:solidFill>
          </a:ln>
        </p:spPr>
        <p:txBody>
          <a:bodyPr wrap="square">
            <a:noAutofit/>
          </a:bodyPr>
          <a:lstStyle/>
          <a:p>
            <a:endParaRPr lang="zh-CN" altLang="en-US" dirty="0"/>
          </a:p>
        </p:txBody>
      </p:sp>
    </p:spTree>
  </p:cSld>
  <p:clrMapOvr>
    <a:masterClrMapping/>
  </p:clrMapOvr>
  <p:hf sldNum="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3875314" y="2226156"/>
            <a:ext cx="4441372" cy="3367314"/>
          </a:xfrm>
          <a:custGeom>
            <a:avLst/>
            <a:gdLst>
              <a:gd name="connsiteX0" fmla="*/ 0 w 4441372"/>
              <a:gd name="connsiteY0" fmla="*/ 0 h 3367314"/>
              <a:gd name="connsiteX1" fmla="*/ 4441372 w 4441372"/>
              <a:gd name="connsiteY1" fmla="*/ 0 h 3367314"/>
              <a:gd name="connsiteX2" fmla="*/ 4441372 w 4441372"/>
              <a:gd name="connsiteY2" fmla="*/ 3367314 h 3367314"/>
              <a:gd name="connsiteX3" fmla="*/ 0 w 4441372"/>
              <a:gd name="connsiteY3" fmla="*/ 3367314 h 3367314"/>
            </a:gdLst>
            <a:ahLst/>
            <a:cxnLst>
              <a:cxn ang="0">
                <a:pos x="connsiteX0" y="connsiteY0"/>
              </a:cxn>
              <a:cxn ang="0">
                <a:pos x="connsiteX1" y="connsiteY1"/>
              </a:cxn>
              <a:cxn ang="0">
                <a:pos x="connsiteX2" y="connsiteY2"/>
              </a:cxn>
              <a:cxn ang="0">
                <a:pos x="connsiteX3" y="connsiteY3"/>
              </a:cxn>
            </a:cxnLst>
            <a:rect l="l" t="t" r="r" b="b"/>
            <a:pathLst>
              <a:path w="4441372" h="3367314">
                <a:moveTo>
                  <a:pt x="0" y="0"/>
                </a:moveTo>
                <a:lnTo>
                  <a:pt x="4441372" y="0"/>
                </a:lnTo>
                <a:lnTo>
                  <a:pt x="4441372" y="3367314"/>
                </a:lnTo>
                <a:lnTo>
                  <a:pt x="0" y="3367314"/>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E5B29A9-5820-46BE-83DA-BE1F926704E3}" type="slidenum">
              <a:rPr lang="zh-CN" altLang="en-US" smtClean="0"/>
            </a:fld>
            <a:endParaRPr lang="zh-CN" altLang="en-US" dirty="0"/>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90032" y="2344504"/>
            <a:ext cx="1585406" cy="1568930"/>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322565" y="2344504"/>
            <a:ext cx="1585406" cy="1568930"/>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3553" y="2344504"/>
            <a:ext cx="1585406" cy="1568930"/>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Tree>
  </p:cSld>
  <p:clrMapOvr>
    <a:masterClrMapping/>
  </p:clrMapOvr>
  <p:hf sldNum="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5448297" y="3663155"/>
            <a:ext cx="5353054" cy="1753394"/>
          </a:xfrm>
          <a:custGeom>
            <a:avLst/>
            <a:gdLst>
              <a:gd name="connsiteX0" fmla="*/ 0 w 5353054"/>
              <a:gd name="connsiteY0" fmla="*/ 0 h 1753394"/>
              <a:gd name="connsiteX1" fmla="*/ 5353054 w 5353054"/>
              <a:gd name="connsiteY1" fmla="*/ 0 h 1753394"/>
              <a:gd name="connsiteX2" fmla="*/ 5353054 w 5353054"/>
              <a:gd name="connsiteY2" fmla="*/ 1753394 h 1753394"/>
              <a:gd name="connsiteX3" fmla="*/ 0 w 5353054"/>
              <a:gd name="connsiteY3" fmla="*/ 1753394 h 1753394"/>
            </a:gdLst>
            <a:ahLst/>
            <a:cxnLst>
              <a:cxn ang="0">
                <a:pos x="connsiteX0" y="connsiteY0"/>
              </a:cxn>
              <a:cxn ang="0">
                <a:pos x="connsiteX1" y="connsiteY1"/>
              </a:cxn>
              <a:cxn ang="0">
                <a:pos x="connsiteX2" y="connsiteY2"/>
              </a:cxn>
              <a:cxn ang="0">
                <a:pos x="connsiteX3" y="connsiteY3"/>
              </a:cxn>
            </a:cxnLst>
            <a:rect l="l" t="t" r="r" b="b"/>
            <a:pathLst>
              <a:path w="5353054" h="1753394">
                <a:moveTo>
                  <a:pt x="0" y="0"/>
                </a:moveTo>
                <a:lnTo>
                  <a:pt x="5353054" y="0"/>
                </a:lnTo>
                <a:lnTo>
                  <a:pt x="5353054" y="1753394"/>
                </a:lnTo>
                <a:lnTo>
                  <a:pt x="0" y="1753394"/>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E5B29A9-5820-46BE-83DA-BE1F926704E3}" type="slidenum">
              <a:rPr lang="zh-CN" altLang="en-US" smtClean="0"/>
            </a:fld>
            <a:endParaRPr lang="zh-CN" altLang="en-US" dirty="0"/>
          </a:p>
        </p:txBody>
      </p:sp>
    </p:spTree>
  </p:cSld>
  <p:clrMapOvr>
    <a:masterClrMapping/>
  </p:clrMapOvr>
  <p:hf sldNum="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hf sldNum="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DDA999-F757-44EC-952A-BB33502E9F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5D7D34-74EC-411E-BFCA-B925947D59EC}" type="slidenum">
              <a:rPr lang="zh-CN" altLang="en-US" smtClean="0"/>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3" Type="http://schemas.openxmlformats.org/officeDocument/2006/relationships/theme" Target="../theme/theme1.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80" Type="http://schemas.openxmlformats.org/officeDocument/2006/relationships/slideLayout" Target="../slideLayouts/slideLayout80.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DA999-F757-44EC-952A-BB33502E9FC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D7D34-74EC-411E-BFCA-B925947D59E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1.xml"/><Relationship Id="rId2" Type="http://schemas.openxmlformats.org/officeDocument/2006/relationships/image" Target="../media/image7.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1.xml"/><Relationship Id="rId2" Type="http://schemas.openxmlformats.org/officeDocument/2006/relationships/image" Target="../media/image15.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1.xml"/><Relationship Id="rId2" Type="http://schemas.openxmlformats.org/officeDocument/2006/relationships/image" Target="../media/image15.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1.xml"/><Relationship Id="rId2" Type="http://schemas.openxmlformats.org/officeDocument/2006/relationships/image" Target="../media/image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1.xml"/><Relationship Id="rId2" Type="http://schemas.openxmlformats.org/officeDocument/2006/relationships/image" Target="../media/image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1.xml"/><Relationship Id="rId2" Type="http://schemas.openxmlformats.org/officeDocument/2006/relationships/image" Target="../media/image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1.xml"/><Relationship Id="rId2" Type="http://schemas.openxmlformats.org/officeDocument/2006/relationships/image" Target="../media/image16.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1.xml"/><Relationship Id="rId2" Type="http://schemas.openxmlformats.org/officeDocument/2006/relationships/image" Target="../media/image16.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81.xml"/><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1.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1.xml"/><Relationship Id="rId2" Type="http://schemas.openxmlformats.org/officeDocument/2006/relationships/image" Target="../media/image11.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81.xml"/><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rot="20160000">
            <a:off x="1170305" y="1900555"/>
            <a:ext cx="2760345" cy="5503545"/>
          </a:xfrm>
          <a:prstGeom prst="rect">
            <a:avLst/>
          </a:prstGeom>
        </p:spPr>
      </p:pic>
      <p:pic>
        <p:nvPicPr>
          <p:cNvPr id="4" name="图片 3"/>
          <p:cNvPicPr>
            <a:picLocks noChangeAspect="1"/>
          </p:cNvPicPr>
          <p:nvPr/>
        </p:nvPicPr>
        <p:blipFill rotWithShape="1">
          <a:blip r:embed="rId2" cstate="screen"/>
          <a:srcRect/>
          <a:stretch>
            <a:fillRect/>
          </a:stretch>
        </p:blipFill>
        <p:spPr>
          <a:xfrm>
            <a:off x="41910" y="3350895"/>
            <a:ext cx="3460750" cy="3474085"/>
          </a:xfrm>
          <a:prstGeom prst="rect">
            <a:avLst/>
          </a:prstGeom>
        </p:spPr>
      </p:pic>
      <p:sp>
        <p:nvSpPr>
          <p:cNvPr id="8" name="矩形 7"/>
          <p:cNvSpPr/>
          <p:nvPr/>
        </p:nvSpPr>
        <p:spPr>
          <a:xfrm>
            <a:off x="10001885" y="1026795"/>
            <a:ext cx="1066800" cy="4088130"/>
          </a:xfrm>
          <a:prstGeom prst="rect">
            <a:avLst/>
          </a:prstGeom>
          <a:noFill/>
          <a:ln w="571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9" name="矩形 8"/>
          <p:cNvSpPr/>
          <p:nvPr/>
        </p:nvSpPr>
        <p:spPr>
          <a:xfrm>
            <a:off x="9896475" y="917575"/>
            <a:ext cx="1275715" cy="4653280"/>
          </a:xfrm>
          <a:prstGeom prst="rect">
            <a:avLst/>
          </a:prstGeom>
          <a:noFill/>
          <a:ln w="190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0" name="矩形 9"/>
          <p:cNvSpPr/>
          <p:nvPr/>
        </p:nvSpPr>
        <p:spPr>
          <a:xfrm>
            <a:off x="9742055" y="773545"/>
            <a:ext cx="831272" cy="41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1" name="矩形 10"/>
          <p:cNvSpPr/>
          <p:nvPr/>
        </p:nvSpPr>
        <p:spPr>
          <a:xfrm>
            <a:off x="10115287" y="4084781"/>
            <a:ext cx="831272" cy="41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cxnSp>
        <p:nvCxnSpPr>
          <p:cNvPr id="13" name="直接连接符 12"/>
          <p:cNvCxnSpPr/>
          <p:nvPr/>
        </p:nvCxnSpPr>
        <p:spPr>
          <a:xfrm>
            <a:off x="9408443" y="528560"/>
            <a:ext cx="508000" cy="517237"/>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48586" y="528560"/>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530923" y="4462533"/>
            <a:ext cx="508000" cy="517237"/>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895288" y="4055827"/>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962515" y="1577340"/>
            <a:ext cx="1106170" cy="3655060"/>
          </a:xfrm>
          <a:prstGeom prst="rect">
            <a:avLst/>
          </a:prstGeom>
          <a:noFill/>
        </p:spPr>
        <p:txBody>
          <a:bodyPr vert="eaVert" wrap="square" rtlCol="0">
            <a:spAutoFit/>
          </a:bodyPr>
          <a:lstStyle/>
          <a:p>
            <a:r>
              <a:rPr lang="zh-CN" altLang="en-US" sz="3200" dirty="0">
                <a:solidFill>
                  <a:srgbClr val="3176B8"/>
                </a:solidFill>
                <a:latin typeface="楷体" panose="02010609060101010101" charset="-122"/>
                <a:ea typeface="楷体" panose="02010609060101010101" charset="-122"/>
                <a:sym typeface="Arial" panose="020B0604020202020204"/>
              </a:rPr>
              <a:t>南京</a:t>
            </a:r>
            <a:r>
              <a:rPr lang="zh-CN" altLang="en-US" sz="2400" dirty="0">
                <a:solidFill>
                  <a:srgbClr val="3176B8"/>
                </a:solidFill>
                <a:latin typeface="楷体" panose="02010609060101010101" charset="-122"/>
                <a:ea typeface="楷体" panose="02010609060101010101" charset="-122"/>
                <a:sym typeface="Arial" panose="020B0604020202020204"/>
              </a:rPr>
              <a:t>历史</a:t>
            </a:r>
            <a:r>
              <a:rPr lang="en-US" altLang="zh-CN" sz="2400" dirty="0">
                <a:solidFill>
                  <a:srgbClr val="3176B8"/>
                </a:solidFill>
                <a:latin typeface="楷体" panose="02010609060101010101" charset="-122"/>
                <a:ea typeface="楷体" panose="02010609060101010101" charset="-122"/>
                <a:sym typeface="Arial" panose="020B0604020202020204"/>
              </a:rPr>
              <a:t>·</a:t>
            </a:r>
            <a:r>
              <a:rPr lang="zh-CN" altLang="en-US" sz="2400" dirty="0">
                <a:solidFill>
                  <a:srgbClr val="3176B8"/>
                </a:solidFill>
                <a:latin typeface="楷体" panose="02010609060101010101" charset="-122"/>
                <a:ea typeface="楷体" panose="02010609060101010101" charset="-122"/>
                <a:sym typeface="Arial" panose="020B0604020202020204"/>
              </a:rPr>
              <a:t>道德与法治卷</a:t>
            </a:r>
            <a:endParaRPr lang="zh-CN" altLang="en-US" sz="2400" dirty="0">
              <a:solidFill>
                <a:srgbClr val="3176B8"/>
              </a:solidFill>
              <a:latin typeface="楷体" panose="02010609060101010101" charset="-122"/>
              <a:ea typeface="楷体" panose="02010609060101010101" charset="-122"/>
              <a:sym typeface="Arial" panose="020B0604020202020204"/>
            </a:endParaRPr>
          </a:p>
          <a:p>
            <a:pPr algn="ctr"/>
            <a:r>
              <a:rPr lang="en-US" altLang="zh-CN" sz="2800" dirty="0">
                <a:solidFill>
                  <a:srgbClr val="3176B8"/>
                </a:solidFill>
                <a:latin typeface="楷体" panose="02010609060101010101" charset="-122"/>
                <a:ea typeface="楷体" panose="02010609060101010101" charset="-122"/>
                <a:sym typeface="Arial" panose="020B0604020202020204"/>
              </a:rPr>
              <a:t>2019</a:t>
            </a:r>
            <a:r>
              <a:rPr lang="zh-CN" altLang="en-US" sz="2800" dirty="0">
                <a:solidFill>
                  <a:srgbClr val="3176B8"/>
                </a:solidFill>
                <a:latin typeface="楷体" panose="02010609060101010101" charset="-122"/>
                <a:ea typeface="楷体" panose="02010609060101010101" charset="-122"/>
                <a:sym typeface="Arial" panose="020B0604020202020204"/>
              </a:rPr>
              <a:t>年</a:t>
            </a:r>
            <a:r>
              <a:rPr lang="en-US" altLang="zh-CN" sz="2800" dirty="0">
                <a:solidFill>
                  <a:srgbClr val="3176B8"/>
                </a:solidFill>
                <a:latin typeface="楷体" panose="02010609060101010101" charset="-122"/>
                <a:ea typeface="楷体" panose="02010609060101010101" charset="-122"/>
                <a:sym typeface="Arial" panose="020B0604020202020204"/>
              </a:rPr>
              <a:t>-2021</a:t>
            </a:r>
            <a:r>
              <a:rPr lang="zh-CN" altLang="en-US" sz="2800" dirty="0">
                <a:solidFill>
                  <a:srgbClr val="3176B8"/>
                </a:solidFill>
                <a:latin typeface="楷体" panose="02010609060101010101" charset="-122"/>
                <a:ea typeface="楷体" panose="02010609060101010101" charset="-122"/>
                <a:sym typeface="Arial" panose="020B0604020202020204"/>
              </a:rPr>
              <a:t>年</a:t>
            </a:r>
            <a:endParaRPr lang="zh-CN" altLang="en-US" sz="2800" dirty="0">
              <a:solidFill>
                <a:srgbClr val="3176B8"/>
              </a:solidFill>
              <a:latin typeface="楷体" panose="02010609060101010101" charset="-122"/>
              <a:ea typeface="楷体" panose="02010609060101010101" charset="-122"/>
              <a:sym typeface="Arial" panose="020B0604020202020204"/>
            </a:endParaRPr>
          </a:p>
        </p:txBody>
      </p:sp>
      <p:pic>
        <p:nvPicPr>
          <p:cNvPr id="19" name="图片 18"/>
          <p:cNvPicPr>
            <a:picLocks noChangeAspect="1"/>
          </p:cNvPicPr>
          <p:nvPr/>
        </p:nvPicPr>
        <p:blipFill>
          <a:blip r:embed="rId3" cstate="screen"/>
          <a:stretch>
            <a:fillRect/>
          </a:stretch>
        </p:blipFill>
        <p:spPr>
          <a:xfrm rot="3002540">
            <a:off x="9324369" y="5297557"/>
            <a:ext cx="675527" cy="1398805"/>
          </a:xfrm>
          <a:prstGeom prst="rect">
            <a:avLst/>
          </a:prstGeom>
        </p:spPr>
      </p:pic>
      <p:pic>
        <p:nvPicPr>
          <p:cNvPr id="20" name="图片 19"/>
          <p:cNvPicPr>
            <a:picLocks noChangeAspect="1"/>
          </p:cNvPicPr>
          <p:nvPr/>
        </p:nvPicPr>
        <p:blipFill>
          <a:blip r:embed="rId4" cstate="screen"/>
          <a:stretch>
            <a:fillRect/>
          </a:stretch>
        </p:blipFill>
        <p:spPr>
          <a:xfrm>
            <a:off x="9824574" y="102855"/>
            <a:ext cx="1290414" cy="1811975"/>
          </a:xfrm>
          <a:prstGeom prst="rect">
            <a:avLst/>
          </a:prstGeom>
        </p:spPr>
      </p:pic>
      <p:pic>
        <p:nvPicPr>
          <p:cNvPr id="23" name="图片 22"/>
          <p:cNvPicPr>
            <a:picLocks noChangeAspect="1"/>
          </p:cNvPicPr>
          <p:nvPr/>
        </p:nvPicPr>
        <p:blipFill>
          <a:blip r:embed="rId5" cstate="screen"/>
          <a:stretch>
            <a:fillRect/>
          </a:stretch>
        </p:blipFill>
        <p:spPr>
          <a:xfrm rot="18901016">
            <a:off x="5222893" y="412299"/>
            <a:ext cx="794808" cy="1645799"/>
          </a:xfrm>
          <a:prstGeom prst="rect">
            <a:avLst/>
          </a:prstGeom>
        </p:spPr>
      </p:pic>
      <p:sp>
        <p:nvSpPr>
          <p:cNvPr id="2" name="文本框 1"/>
          <p:cNvSpPr txBox="1"/>
          <p:nvPr/>
        </p:nvSpPr>
        <p:spPr>
          <a:xfrm>
            <a:off x="4114165" y="3835400"/>
            <a:ext cx="4239260" cy="829945"/>
          </a:xfrm>
          <a:prstGeom prst="rect">
            <a:avLst/>
          </a:prstGeom>
          <a:noFill/>
        </p:spPr>
        <p:txBody>
          <a:bodyPr wrap="square" rtlCol="0">
            <a:spAutoFit/>
          </a:bodyPr>
          <a:p>
            <a:r>
              <a:rPr lang="zh-CN" altLang="en-US" sz="2400">
                <a:latin typeface="楷体" panose="02010609060101010101" charset="-122"/>
                <a:ea typeface="楷体" panose="02010609060101010101" charset="-122"/>
                <a:cs typeface="楷体" panose="02010609060101010101" charset="-122"/>
              </a:rPr>
              <a:t>莲都区老竹民族学校 詹优</a:t>
            </a:r>
            <a:endParaRPr lang="zh-CN" altLang="en-US" sz="2400">
              <a:latin typeface="楷体" panose="02010609060101010101" charset="-122"/>
              <a:ea typeface="楷体" panose="02010609060101010101" charset="-122"/>
              <a:cs typeface="楷体" panose="02010609060101010101" charset="-122"/>
            </a:endParaRPr>
          </a:p>
          <a:p>
            <a:pPr algn="ctr"/>
            <a:r>
              <a:rPr lang="en-US" altLang="zh-CN" sz="2400">
                <a:latin typeface="楷体" panose="02010609060101010101" charset="-122"/>
                <a:ea typeface="楷体" panose="02010609060101010101" charset="-122"/>
                <a:cs typeface="楷体" panose="02010609060101010101" charset="-122"/>
              </a:rPr>
              <a:t>2023</a:t>
            </a:r>
            <a:r>
              <a:rPr lang="zh-CN" altLang="en-US" sz="2400">
                <a:latin typeface="楷体" panose="02010609060101010101" charset="-122"/>
                <a:ea typeface="楷体" panose="02010609060101010101" charset="-122"/>
                <a:cs typeface="楷体" panose="02010609060101010101" charset="-122"/>
              </a:rPr>
              <a:t>年</a:t>
            </a:r>
            <a:r>
              <a:rPr lang="en-US" altLang="zh-CN" sz="2400">
                <a:latin typeface="楷体" panose="02010609060101010101" charset="-122"/>
                <a:ea typeface="楷体" panose="02010609060101010101" charset="-122"/>
                <a:cs typeface="楷体" panose="02010609060101010101" charset="-122"/>
              </a:rPr>
              <a:t>11</a:t>
            </a:r>
            <a:r>
              <a:rPr lang="zh-CN" altLang="en-US" sz="2400">
                <a:latin typeface="楷体" panose="02010609060101010101" charset="-122"/>
                <a:ea typeface="楷体" panose="02010609060101010101" charset="-122"/>
                <a:cs typeface="楷体" panose="02010609060101010101" charset="-122"/>
              </a:rPr>
              <a:t>月</a:t>
            </a:r>
            <a:r>
              <a:rPr lang="en-US" altLang="zh-CN" sz="2400">
                <a:latin typeface="楷体" panose="02010609060101010101" charset="-122"/>
                <a:ea typeface="楷体" panose="02010609060101010101" charset="-122"/>
                <a:cs typeface="楷体" panose="02010609060101010101" charset="-122"/>
              </a:rPr>
              <a:t>9</a:t>
            </a:r>
            <a:r>
              <a:rPr lang="zh-CN" altLang="en-US" sz="2400">
                <a:latin typeface="楷体" panose="02010609060101010101" charset="-122"/>
                <a:ea typeface="楷体" panose="02010609060101010101" charset="-122"/>
                <a:cs typeface="楷体" panose="02010609060101010101" charset="-122"/>
              </a:rPr>
              <a:t>日</a:t>
            </a:r>
            <a:endParaRPr lang="zh-CN" altLang="en-US" sz="240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125855" y="2263140"/>
            <a:ext cx="8876030" cy="922020"/>
          </a:xfrm>
          <a:prstGeom prst="rect">
            <a:avLst/>
          </a:prstGeom>
          <a:noFill/>
        </p:spPr>
        <p:txBody>
          <a:bodyPr wrap="square" rtlCol="0">
            <a:spAutoFit/>
          </a:bodyPr>
          <a:p>
            <a:r>
              <a:rPr lang="zh-CN" altLang="en-US" sz="5400">
                <a:latin typeface="隶书" panose="02010509060101010101" charset="-122"/>
                <a:ea typeface="隶书" panose="02010509060101010101" charset="-122"/>
              </a:rPr>
              <a:t>中考表现性试题展示及浅析</a:t>
            </a:r>
            <a:endParaRPr lang="zh-CN" altLang="en-US" sz="5400">
              <a:latin typeface="隶书" panose="02010509060101010101" charset="-122"/>
              <a:ea typeface="隶书" panose="020105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2"/>
          <p:cNvPicPr>
            <a:picLocks noChangeAspect="1"/>
          </p:cNvPicPr>
          <p:nvPr/>
        </p:nvPicPr>
        <p:blipFill>
          <a:blip r:embed="rId1"/>
          <a:stretch>
            <a:fillRect/>
          </a:stretch>
        </p:blipFill>
        <p:spPr>
          <a:xfrm>
            <a:off x="95250" y="945515"/>
            <a:ext cx="8468360" cy="5346700"/>
          </a:xfrm>
          <a:prstGeom prst="rect">
            <a:avLst/>
          </a:prstGeom>
        </p:spPr>
      </p:pic>
      <p:sp>
        <p:nvSpPr>
          <p:cNvPr id="20" name="文本框 19"/>
          <p:cNvSpPr txBox="1"/>
          <p:nvPr/>
        </p:nvSpPr>
        <p:spPr>
          <a:xfrm>
            <a:off x="1391985" y="328164"/>
            <a:ext cx="38569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二、试题评析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rPr>
              <a:t>历史部分</a:t>
            </a:r>
            <a:endPar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2" cstate="screen"/>
          <a:srcRect/>
          <a:stretch>
            <a:fillRect/>
          </a:stretch>
        </p:blipFill>
        <p:spPr>
          <a:xfrm rot="5400000">
            <a:off x="2914" y="-2913"/>
            <a:ext cx="1564009" cy="1569837"/>
          </a:xfrm>
          <a:prstGeom prst="rect">
            <a:avLst/>
          </a:prstGeom>
        </p:spPr>
      </p:pic>
      <p:sp>
        <p:nvSpPr>
          <p:cNvPr id="4" name="文本框 3"/>
          <p:cNvSpPr txBox="1"/>
          <p:nvPr/>
        </p:nvSpPr>
        <p:spPr>
          <a:xfrm>
            <a:off x="1711960" y="945515"/>
            <a:ext cx="1891665" cy="368300"/>
          </a:xfrm>
          <a:prstGeom prst="rect">
            <a:avLst/>
          </a:prstGeom>
          <a:noFill/>
        </p:spPr>
        <p:txBody>
          <a:bodyPr wrap="square" rtlCol="0">
            <a:spAutoFit/>
          </a:bodyPr>
          <a:p>
            <a:r>
              <a:rPr lang="en-US" altLang="zh-CN">
                <a:solidFill>
                  <a:srgbClr val="FF0000"/>
                </a:solidFill>
              </a:rPr>
              <a:t>2020</a:t>
            </a:r>
            <a:r>
              <a:rPr lang="zh-CN" altLang="en-US">
                <a:solidFill>
                  <a:srgbClr val="FF0000"/>
                </a:solidFill>
              </a:rPr>
              <a:t>年</a:t>
            </a:r>
            <a:r>
              <a:rPr lang="en-US" altLang="zh-CN">
                <a:solidFill>
                  <a:srgbClr val="FF0000"/>
                </a:solidFill>
              </a:rPr>
              <a:t>·</a:t>
            </a:r>
            <a:r>
              <a:rPr lang="zh-CN" altLang="en-US">
                <a:solidFill>
                  <a:srgbClr val="FF0000"/>
                </a:solidFill>
              </a:rPr>
              <a:t>南京历史</a:t>
            </a:r>
            <a:endParaRPr lang="zh-CN" altLang="en-US">
              <a:solidFill>
                <a:srgbClr val="FF0000"/>
              </a:solidFill>
            </a:endParaRPr>
          </a:p>
        </p:txBody>
      </p:sp>
      <p:sp>
        <p:nvSpPr>
          <p:cNvPr id="15" name="矩形 14"/>
          <p:cNvSpPr/>
          <p:nvPr/>
        </p:nvSpPr>
        <p:spPr>
          <a:xfrm>
            <a:off x="765810" y="1430655"/>
            <a:ext cx="4820920" cy="51562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8198485" y="398145"/>
            <a:ext cx="3872865" cy="5692775"/>
          </a:xfrm>
          <a:prstGeom prst="rect">
            <a:avLst/>
          </a:prstGeom>
          <a:noFill/>
          <a:ln w="9525">
            <a:solidFill>
              <a:schemeClr val="accent1"/>
            </a:solidFill>
          </a:ln>
        </p:spPr>
        <p:txBody>
          <a:bodyPr wrap="square">
            <a:spAutoFit/>
          </a:bodyPr>
          <a:p>
            <a:pPr indent="266700"/>
            <a:r>
              <a:rPr lang="en-US" altLang="zh-CN" sz="2800" b="0">
                <a:solidFill>
                  <a:srgbClr val="FF0000"/>
                </a:solidFill>
                <a:latin typeface="楷体" panose="02010609060101010101" charset="-122"/>
                <a:ea typeface="楷体" panose="02010609060101010101" charset="-122"/>
                <a:cs typeface="楷体" panose="02010609060101010101" charset="-122"/>
              </a:rPr>
              <a:t>1.</a:t>
            </a:r>
            <a:r>
              <a:rPr lang="zh-CN" sz="2800" b="0">
                <a:solidFill>
                  <a:srgbClr val="FF0000"/>
                </a:solidFill>
                <a:latin typeface="楷体" panose="02010609060101010101" charset="-122"/>
                <a:ea typeface="楷体" panose="02010609060101010101" charset="-122"/>
                <a:cs typeface="楷体" panose="02010609060101010101" charset="-122"/>
              </a:rPr>
              <a:t>立意高远。</a:t>
            </a:r>
            <a:endParaRPr lang="zh-CN" sz="2400" b="0">
              <a:latin typeface="楷体" panose="02010609060101010101" charset="-122"/>
              <a:ea typeface="楷体" panose="02010609060101010101" charset="-122"/>
              <a:cs typeface="楷体" panose="02010609060101010101" charset="-122"/>
            </a:endParaRPr>
          </a:p>
          <a:p>
            <a:pPr indent="266700"/>
            <a:r>
              <a:rPr lang="zh-CN" sz="2400" b="0">
                <a:latin typeface="楷体" panose="02010609060101010101" charset="-122"/>
                <a:ea typeface="楷体" panose="02010609060101010101" charset="-122"/>
                <a:cs typeface="楷体" panose="02010609060101010101" charset="-122"/>
              </a:rPr>
              <a:t>本题第</a:t>
            </a:r>
            <a:r>
              <a:rPr lang="en-US" sz="2400" b="0">
                <a:latin typeface="楷体" panose="02010609060101010101" charset="-122"/>
                <a:ea typeface="楷体" panose="02010609060101010101" charset="-122"/>
                <a:cs typeface="楷体" panose="02010609060101010101" charset="-122"/>
              </a:rPr>
              <a:t>4</a:t>
            </a:r>
            <a:r>
              <a:rPr lang="zh-CN" sz="2400" b="0">
                <a:latin typeface="楷体" panose="02010609060101010101" charset="-122"/>
                <a:ea typeface="楷体" panose="02010609060101010101" charset="-122"/>
                <a:cs typeface="楷体" panose="02010609060101010101" charset="-122"/>
              </a:rPr>
              <a:t>问其实是对人类社会历史发展规律的考查，体现</a:t>
            </a:r>
            <a:r>
              <a:rPr lang="zh-CN" sz="2400" b="0">
                <a:solidFill>
                  <a:srgbClr val="FF0000"/>
                </a:solidFill>
                <a:latin typeface="楷体" panose="02010609060101010101" charset="-122"/>
                <a:ea typeface="楷体" panose="02010609060101010101" charset="-122"/>
                <a:cs typeface="楷体" panose="02010609060101010101" charset="-122"/>
              </a:rPr>
              <a:t>唯物史观</a:t>
            </a:r>
            <a:r>
              <a:rPr lang="zh-CN" sz="2400" b="0">
                <a:latin typeface="楷体" panose="02010609060101010101" charset="-122"/>
                <a:ea typeface="楷体" panose="02010609060101010101" charset="-122"/>
                <a:cs typeface="楷体" panose="02010609060101010101" charset="-122"/>
              </a:rPr>
              <a:t>核心素养；此外，基于二战推断世界的走向，有利于引发学生对和平的向往和对当今世界存在的不稳定因素的思考，对今天也有现实意义，有助于培养学生热爱祖国，放眼世界的</a:t>
            </a:r>
            <a:r>
              <a:rPr lang="zh-CN" sz="2400" b="0">
                <a:solidFill>
                  <a:srgbClr val="FF0000"/>
                </a:solidFill>
                <a:latin typeface="楷体" panose="02010609060101010101" charset="-122"/>
                <a:ea typeface="楷体" panose="02010609060101010101" charset="-122"/>
                <a:cs typeface="楷体" panose="02010609060101010101" charset="-122"/>
              </a:rPr>
              <a:t>家国情怀</a:t>
            </a:r>
            <a:r>
              <a:rPr lang="zh-CN" sz="2400" b="0">
                <a:latin typeface="楷体" panose="02010609060101010101" charset="-122"/>
                <a:ea typeface="楷体" panose="02010609060101010101" charset="-122"/>
                <a:cs typeface="楷体" panose="02010609060101010101" charset="-122"/>
              </a:rPr>
              <a:t>；再次，前三问都是基于对材料的分析和解读，体现了</a:t>
            </a:r>
            <a:r>
              <a:rPr lang="zh-CN" sz="2400" b="0">
                <a:solidFill>
                  <a:srgbClr val="FF0000"/>
                </a:solidFill>
                <a:latin typeface="楷体" panose="02010609060101010101" charset="-122"/>
                <a:ea typeface="楷体" panose="02010609060101010101" charset="-122"/>
                <a:cs typeface="楷体" panose="02010609060101010101" charset="-122"/>
              </a:rPr>
              <a:t>历史解释</a:t>
            </a:r>
            <a:r>
              <a:rPr lang="zh-CN" sz="2400" b="0">
                <a:latin typeface="楷体" panose="02010609060101010101" charset="-122"/>
                <a:ea typeface="楷体" panose="02010609060101010101" charset="-122"/>
                <a:cs typeface="楷体" panose="02010609060101010101" charset="-122"/>
              </a:rPr>
              <a:t>的核心素养，对历史思维的考查还是比较重视。立意较为综合。</a:t>
            </a:r>
            <a:endParaRPr lang="zh-CN" altLang="en-US" sz="2400" b="0">
              <a:latin typeface="楷体" panose="02010609060101010101" charset="-122"/>
              <a:ea typeface="楷体" panose="02010609060101010101" charset="-122"/>
              <a:cs typeface="楷体" panose="02010609060101010101" charset="-122"/>
            </a:endParaRPr>
          </a:p>
        </p:txBody>
      </p:sp>
      <p:sp>
        <p:nvSpPr>
          <p:cNvPr id="8" name="矩形 7"/>
          <p:cNvSpPr/>
          <p:nvPr/>
        </p:nvSpPr>
        <p:spPr>
          <a:xfrm>
            <a:off x="172720" y="2698750"/>
            <a:ext cx="2802255" cy="32639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矩形 8"/>
          <p:cNvSpPr/>
          <p:nvPr/>
        </p:nvSpPr>
        <p:spPr>
          <a:xfrm>
            <a:off x="533400" y="3477895"/>
            <a:ext cx="4820920" cy="51562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矩形 2"/>
          <p:cNvSpPr/>
          <p:nvPr/>
        </p:nvSpPr>
        <p:spPr>
          <a:xfrm>
            <a:off x="247015" y="6017260"/>
            <a:ext cx="4820920" cy="51562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矩形 9"/>
          <p:cNvSpPr/>
          <p:nvPr/>
        </p:nvSpPr>
        <p:spPr>
          <a:xfrm>
            <a:off x="4434205" y="5165090"/>
            <a:ext cx="3648075" cy="28384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1" name="矩形 10"/>
          <p:cNvSpPr/>
          <p:nvPr/>
        </p:nvSpPr>
        <p:spPr>
          <a:xfrm>
            <a:off x="247650" y="5745480"/>
            <a:ext cx="2420620" cy="27178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2" name="矩形 11"/>
          <p:cNvSpPr/>
          <p:nvPr/>
        </p:nvSpPr>
        <p:spPr>
          <a:xfrm>
            <a:off x="364490" y="4811395"/>
            <a:ext cx="3077210" cy="2413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3" name="矩形 12"/>
          <p:cNvSpPr/>
          <p:nvPr/>
        </p:nvSpPr>
        <p:spPr>
          <a:xfrm>
            <a:off x="353060" y="5165725"/>
            <a:ext cx="2621915" cy="28321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15" grpId="0" animBg="1"/>
      <p:bldP spid="8" grpId="0" animBg="1"/>
      <p:bldP spid="9" grpId="0" animBg="1"/>
      <p:bldP spid="12" grpId="0" bldLvl="0" animBg="1"/>
      <p:bldP spid="13" grpId="0" bldLvl="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391985" y="328164"/>
            <a:ext cx="38569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二、试题评析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rPr>
              <a:t>历史部分</a:t>
            </a:r>
            <a:endPar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1" cstate="screen"/>
          <a:srcRect/>
          <a:stretch>
            <a:fillRect/>
          </a:stretch>
        </p:blipFill>
        <p:spPr>
          <a:xfrm rot="5400000">
            <a:off x="2914" y="-2913"/>
            <a:ext cx="1564009" cy="1569837"/>
          </a:xfrm>
          <a:prstGeom prst="rect">
            <a:avLst/>
          </a:prstGeom>
        </p:spPr>
      </p:pic>
      <p:pic>
        <p:nvPicPr>
          <p:cNvPr id="3" name="图片占位符 2"/>
          <p:cNvPicPr>
            <a:picLocks noChangeAspect="1"/>
          </p:cNvPicPr>
          <p:nvPr>
            <p:ph type="pic" sz="quarter" idx="11"/>
          </p:nvPr>
        </p:nvPicPr>
        <p:blipFill>
          <a:blip r:embed="rId2"/>
          <a:stretch>
            <a:fillRect/>
          </a:stretch>
        </p:blipFill>
        <p:spPr>
          <a:xfrm>
            <a:off x="189865" y="946150"/>
            <a:ext cx="8468360" cy="5346700"/>
          </a:xfrm>
          <a:prstGeom prst="rect">
            <a:avLst/>
          </a:prstGeom>
        </p:spPr>
      </p:pic>
      <p:sp>
        <p:nvSpPr>
          <p:cNvPr id="4" name="文本框 3"/>
          <p:cNvSpPr txBox="1"/>
          <p:nvPr/>
        </p:nvSpPr>
        <p:spPr>
          <a:xfrm>
            <a:off x="1711960" y="945515"/>
            <a:ext cx="1891665" cy="368300"/>
          </a:xfrm>
          <a:prstGeom prst="rect">
            <a:avLst/>
          </a:prstGeom>
          <a:noFill/>
        </p:spPr>
        <p:txBody>
          <a:bodyPr wrap="square" rtlCol="0">
            <a:spAutoFit/>
          </a:bodyPr>
          <a:p>
            <a:r>
              <a:rPr lang="en-US" altLang="zh-CN">
                <a:solidFill>
                  <a:srgbClr val="FF0000"/>
                </a:solidFill>
              </a:rPr>
              <a:t>2020</a:t>
            </a:r>
            <a:r>
              <a:rPr lang="zh-CN" altLang="en-US">
                <a:solidFill>
                  <a:srgbClr val="FF0000"/>
                </a:solidFill>
              </a:rPr>
              <a:t>年</a:t>
            </a:r>
            <a:r>
              <a:rPr lang="en-US" altLang="zh-CN">
                <a:solidFill>
                  <a:srgbClr val="FF0000"/>
                </a:solidFill>
              </a:rPr>
              <a:t>·</a:t>
            </a:r>
            <a:r>
              <a:rPr lang="zh-CN" altLang="en-US">
                <a:solidFill>
                  <a:srgbClr val="FF0000"/>
                </a:solidFill>
              </a:rPr>
              <a:t>南京历史</a:t>
            </a:r>
            <a:endParaRPr lang="zh-CN" altLang="en-US">
              <a:solidFill>
                <a:srgbClr val="FF0000"/>
              </a:solidFill>
            </a:endParaRPr>
          </a:p>
        </p:txBody>
      </p:sp>
      <p:sp>
        <p:nvSpPr>
          <p:cNvPr id="15" name="矩形 14"/>
          <p:cNvSpPr/>
          <p:nvPr/>
        </p:nvSpPr>
        <p:spPr>
          <a:xfrm>
            <a:off x="247650" y="6104255"/>
            <a:ext cx="4820920" cy="3790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8440420" y="1564005"/>
            <a:ext cx="3589020" cy="4154170"/>
          </a:xfrm>
          <a:prstGeom prst="rect">
            <a:avLst/>
          </a:prstGeom>
          <a:noFill/>
          <a:ln w="9525">
            <a:solidFill>
              <a:schemeClr val="accent1"/>
            </a:solidFill>
          </a:ln>
        </p:spPr>
        <p:txBody>
          <a:bodyPr wrap="square">
            <a:spAutoFit/>
          </a:bodyPr>
          <a:p>
            <a:pPr indent="266700"/>
            <a:r>
              <a:rPr sz="2400" b="0">
                <a:solidFill>
                  <a:srgbClr val="FF0000"/>
                </a:solidFill>
                <a:latin typeface="楷体" panose="02010609060101010101" charset="-122"/>
                <a:ea typeface="楷体" panose="02010609060101010101" charset="-122"/>
                <a:cs typeface="楷体" panose="02010609060101010101" charset="-122"/>
              </a:rPr>
              <a:t>二、任务复杂。</a:t>
            </a:r>
            <a:endParaRPr sz="2400" b="0">
              <a:solidFill>
                <a:srgbClr val="FF0000"/>
              </a:solidFill>
              <a:latin typeface="楷体" panose="02010609060101010101" charset="-122"/>
              <a:ea typeface="楷体" panose="02010609060101010101" charset="-122"/>
              <a:cs typeface="楷体" panose="02010609060101010101" charset="-122"/>
            </a:endParaRPr>
          </a:p>
          <a:p>
            <a:pPr indent="266700"/>
            <a:r>
              <a:rPr sz="2400" b="0">
                <a:solidFill>
                  <a:schemeClr val="tx1"/>
                </a:solidFill>
                <a:latin typeface="楷体" panose="02010609060101010101" charset="-122"/>
                <a:ea typeface="楷体" panose="02010609060101010101" charset="-122"/>
                <a:cs typeface="楷体" panose="02010609060101010101" charset="-122"/>
              </a:rPr>
              <a:t>本题的前三问主要是要求学生能从对应的材料中获取信息，</a:t>
            </a:r>
            <a:r>
              <a:rPr lang="zh-CN" sz="2400" b="0">
                <a:solidFill>
                  <a:schemeClr val="tx1"/>
                </a:solidFill>
                <a:latin typeface="楷体" panose="02010609060101010101" charset="-122"/>
                <a:ea typeface="楷体" panose="02010609060101010101" charset="-122"/>
                <a:cs typeface="楷体" panose="02010609060101010101" charset="-122"/>
              </a:rPr>
              <a:t>考查学生的归纳和概括、</a:t>
            </a:r>
            <a:r>
              <a:rPr sz="2400" b="0">
                <a:solidFill>
                  <a:schemeClr val="tx1"/>
                </a:solidFill>
                <a:latin typeface="楷体" panose="02010609060101010101" charset="-122"/>
                <a:ea typeface="楷体" panose="02010609060101010101" charset="-122"/>
                <a:cs typeface="楷体" panose="02010609060101010101" charset="-122"/>
              </a:rPr>
              <a:t>分析问题</a:t>
            </a:r>
            <a:r>
              <a:rPr lang="zh-CN" sz="2400" b="0">
                <a:solidFill>
                  <a:schemeClr val="tx1"/>
                </a:solidFill>
                <a:latin typeface="楷体" panose="02010609060101010101" charset="-122"/>
                <a:ea typeface="楷体" panose="02010609060101010101" charset="-122"/>
                <a:cs typeface="楷体" panose="02010609060101010101" charset="-122"/>
              </a:rPr>
              <a:t>的能力</a:t>
            </a:r>
            <a:r>
              <a:rPr sz="2400" b="0">
                <a:solidFill>
                  <a:schemeClr val="tx1"/>
                </a:solidFill>
                <a:latin typeface="楷体" panose="02010609060101010101" charset="-122"/>
                <a:ea typeface="楷体" panose="02010609060101010101" charset="-122"/>
                <a:cs typeface="楷体" panose="02010609060101010101" charset="-122"/>
              </a:rPr>
              <a:t>。第4问的</a:t>
            </a:r>
            <a:r>
              <a:rPr sz="2400" b="0">
                <a:solidFill>
                  <a:srgbClr val="FF0000"/>
                </a:solidFill>
                <a:latin typeface="楷体" panose="02010609060101010101" charset="-122"/>
                <a:ea typeface="楷体" panose="02010609060101010101" charset="-122"/>
                <a:cs typeface="楷体" panose="02010609060101010101" charset="-122"/>
              </a:rPr>
              <a:t>推断</a:t>
            </a:r>
            <a:r>
              <a:rPr lang="zh-CN" sz="2400" b="0">
                <a:solidFill>
                  <a:srgbClr val="FF0000"/>
                </a:solidFill>
                <a:latin typeface="楷体" panose="02010609060101010101" charset="-122"/>
                <a:ea typeface="楷体" panose="02010609060101010101" charset="-122"/>
                <a:cs typeface="楷体" panose="02010609060101010101" charset="-122"/>
              </a:rPr>
              <a:t>并说明</a:t>
            </a:r>
            <a:r>
              <a:rPr sz="2400" b="0">
                <a:solidFill>
                  <a:schemeClr val="tx1"/>
                </a:solidFill>
                <a:latin typeface="楷体" panose="02010609060101010101" charset="-122"/>
                <a:ea typeface="楷体" panose="02010609060101010101" charset="-122"/>
                <a:cs typeface="楷体" panose="02010609060101010101" charset="-122"/>
              </a:rPr>
              <a:t>未来世界的走向基于材料的综合分析和对当今时代的局势认识，属于</a:t>
            </a:r>
            <a:r>
              <a:rPr sz="2400" b="0">
                <a:solidFill>
                  <a:srgbClr val="FF0000"/>
                </a:solidFill>
                <a:latin typeface="楷体" panose="02010609060101010101" charset="-122"/>
                <a:ea typeface="楷体" panose="02010609060101010101" charset="-122"/>
                <a:cs typeface="楷体" panose="02010609060101010101" charset="-122"/>
              </a:rPr>
              <a:t>整合的学科化情境</a:t>
            </a:r>
            <a:r>
              <a:rPr sz="2400" b="0">
                <a:solidFill>
                  <a:schemeClr val="tx1"/>
                </a:solidFill>
                <a:latin typeface="楷体" panose="02010609060101010101" charset="-122"/>
                <a:ea typeface="楷体" panose="02010609060101010101" charset="-122"/>
                <a:cs typeface="楷体" panose="02010609060101010101" charset="-122"/>
              </a:rPr>
              <a:t>，因此具有一定的</a:t>
            </a:r>
            <a:r>
              <a:rPr lang="zh-CN" sz="2400" b="0">
                <a:solidFill>
                  <a:srgbClr val="FF0000"/>
                </a:solidFill>
                <a:latin typeface="楷体" panose="02010609060101010101" charset="-122"/>
                <a:ea typeface="楷体" panose="02010609060101010101" charset="-122"/>
                <a:cs typeface="楷体" panose="02010609060101010101" charset="-122"/>
              </a:rPr>
              <a:t>探究性</a:t>
            </a:r>
            <a:r>
              <a:rPr sz="2400" b="0">
                <a:solidFill>
                  <a:schemeClr val="tx1"/>
                </a:solidFill>
                <a:latin typeface="楷体" panose="02010609060101010101" charset="-122"/>
                <a:ea typeface="楷体" panose="02010609060101010101" charset="-122"/>
                <a:cs typeface="楷体" panose="02010609060101010101" charset="-122"/>
              </a:rPr>
              <a:t>。</a:t>
            </a:r>
            <a:endParaRPr sz="2400" b="0">
              <a:solidFill>
                <a:schemeClr val="tx1"/>
              </a:solidFill>
              <a:latin typeface="楷体" panose="02010609060101010101" charset="-122"/>
              <a:ea typeface="楷体" panose="02010609060101010101" charset="-122"/>
              <a:cs typeface="楷体" panose="02010609060101010101" charset="-122"/>
            </a:endParaRPr>
          </a:p>
        </p:txBody>
      </p:sp>
      <p:cxnSp>
        <p:nvCxnSpPr>
          <p:cNvPr id="2" name="直接连接符 1"/>
          <p:cNvCxnSpPr/>
          <p:nvPr/>
        </p:nvCxnSpPr>
        <p:spPr>
          <a:xfrm>
            <a:off x="3065780" y="5057140"/>
            <a:ext cx="528955" cy="10160"/>
          </a:xfrm>
          <a:prstGeom prst="line">
            <a:avLst/>
          </a:prstGeom>
        </p:spPr>
        <p:style>
          <a:lnRef idx="1">
            <a:schemeClr val="accent2"/>
          </a:lnRef>
          <a:fillRef idx="0">
            <a:schemeClr val="accent2"/>
          </a:fillRef>
          <a:effectRef idx="0">
            <a:schemeClr val="accent2"/>
          </a:effectRef>
          <a:fontRef idx="minor">
            <a:schemeClr val="tx1"/>
          </a:fontRef>
        </p:style>
      </p:cxnSp>
      <p:cxnSp>
        <p:nvCxnSpPr>
          <p:cNvPr id="6" name="直接连接符 5"/>
          <p:cNvCxnSpPr/>
          <p:nvPr/>
        </p:nvCxnSpPr>
        <p:spPr>
          <a:xfrm>
            <a:off x="1849755" y="5417185"/>
            <a:ext cx="528955" cy="1016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直接连接符 6"/>
          <p:cNvCxnSpPr/>
          <p:nvPr/>
        </p:nvCxnSpPr>
        <p:spPr>
          <a:xfrm>
            <a:off x="7475220" y="5427345"/>
            <a:ext cx="528955" cy="1016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a:off x="781685" y="6008370"/>
            <a:ext cx="856615" cy="10795"/>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391985" y="328164"/>
            <a:ext cx="38569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二、试题评析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rPr>
              <a:t>历史部分</a:t>
            </a:r>
            <a:endPar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1" cstate="screen"/>
          <a:srcRect/>
          <a:stretch>
            <a:fillRect/>
          </a:stretch>
        </p:blipFill>
        <p:spPr>
          <a:xfrm rot="5400000">
            <a:off x="2914" y="-2913"/>
            <a:ext cx="1564009" cy="1569837"/>
          </a:xfrm>
          <a:prstGeom prst="rect">
            <a:avLst/>
          </a:prstGeom>
        </p:spPr>
      </p:pic>
      <p:pic>
        <p:nvPicPr>
          <p:cNvPr id="3" name="图片占位符 2"/>
          <p:cNvPicPr>
            <a:picLocks noChangeAspect="1"/>
          </p:cNvPicPr>
          <p:nvPr>
            <p:ph type="pic" sz="quarter" idx="11"/>
          </p:nvPr>
        </p:nvPicPr>
        <p:blipFill>
          <a:blip r:embed="rId2"/>
          <a:stretch>
            <a:fillRect/>
          </a:stretch>
        </p:blipFill>
        <p:spPr>
          <a:xfrm>
            <a:off x="147955" y="1073150"/>
            <a:ext cx="8334375" cy="5262245"/>
          </a:xfrm>
          <a:prstGeom prst="rect">
            <a:avLst/>
          </a:prstGeom>
        </p:spPr>
      </p:pic>
      <p:sp>
        <p:nvSpPr>
          <p:cNvPr id="4" name="文本框 3"/>
          <p:cNvSpPr txBox="1"/>
          <p:nvPr/>
        </p:nvSpPr>
        <p:spPr>
          <a:xfrm>
            <a:off x="1711960" y="945515"/>
            <a:ext cx="1891665" cy="368300"/>
          </a:xfrm>
          <a:prstGeom prst="rect">
            <a:avLst/>
          </a:prstGeom>
          <a:noFill/>
        </p:spPr>
        <p:txBody>
          <a:bodyPr wrap="square" rtlCol="0">
            <a:spAutoFit/>
          </a:bodyPr>
          <a:p>
            <a:r>
              <a:rPr lang="en-US" altLang="zh-CN">
                <a:solidFill>
                  <a:srgbClr val="FF0000"/>
                </a:solidFill>
              </a:rPr>
              <a:t>2020</a:t>
            </a:r>
            <a:r>
              <a:rPr lang="zh-CN" altLang="en-US">
                <a:solidFill>
                  <a:srgbClr val="FF0000"/>
                </a:solidFill>
              </a:rPr>
              <a:t>年</a:t>
            </a:r>
            <a:r>
              <a:rPr lang="en-US" altLang="zh-CN">
                <a:solidFill>
                  <a:srgbClr val="FF0000"/>
                </a:solidFill>
              </a:rPr>
              <a:t>·</a:t>
            </a:r>
            <a:r>
              <a:rPr lang="zh-CN" altLang="en-US">
                <a:solidFill>
                  <a:srgbClr val="FF0000"/>
                </a:solidFill>
              </a:rPr>
              <a:t>南京历史</a:t>
            </a:r>
            <a:endParaRPr lang="zh-CN" altLang="en-US">
              <a:solidFill>
                <a:srgbClr val="FF0000"/>
              </a:solidFill>
            </a:endParaRPr>
          </a:p>
        </p:txBody>
      </p:sp>
      <p:sp>
        <p:nvSpPr>
          <p:cNvPr id="15" name="矩形 14"/>
          <p:cNvSpPr/>
          <p:nvPr/>
        </p:nvSpPr>
        <p:spPr>
          <a:xfrm>
            <a:off x="374650" y="4022725"/>
            <a:ext cx="5761355" cy="51562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8147685" y="1201420"/>
            <a:ext cx="3969385" cy="4154170"/>
          </a:xfrm>
          <a:prstGeom prst="rect">
            <a:avLst/>
          </a:prstGeom>
          <a:noFill/>
          <a:ln w="9525">
            <a:solidFill>
              <a:schemeClr val="accent1"/>
            </a:solidFill>
          </a:ln>
        </p:spPr>
        <p:txBody>
          <a:bodyPr wrap="square">
            <a:spAutoFit/>
          </a:bodyPr>
          <a:p>
            <a:pPr indent="266700"/>
            <a:r>
              <a:rPr sz="2400" b="0">
                <a:solidFill>
                  <a:srgbClr val="FF0000"/>
                </a:solidFill>
                <a:latin typeface="楷体" panose="02010609060101010101" charset="-122"/>
                <a:ea typeface="楷体" panose="02010609060101010101" charset="-122"/>
                <a:cs typeface="楷体" panose="02010609060101010101" charset="-122"/>
              </a:rPr>
              <a:t>三、表现多元。</a:t>
            </a:r>
            <a:endParaRPr sz="2400" b="0">
              <a:solidFill>
                <a:srgbClr val="FF0000"/>
              </a:solidFill>
              <a:latin typeface="楷体" panose="02010609060101010101" charset="-122"/>
              <a:ea typeface="楷体" panose="02010609060101010101" charset="-122"/>
              <a:cs typeface="楷体" panose="02010609060101010101" charset="-122"/>
            </a:endParaRPr>
          </a:p>
          <a:p>
            <a:pPr indent="266700"/>
            <a:r>
              <a:rPr sz="2400" b="0">
                <a:latin typeface="楷体" panose="02010609060101010101" charset="-122"/>
                <a:ea typeface="楷体" panose="02010609060101010101" charset="-122"/>
                <a:cs typeface="楷体" panose="02010609060101010101" charset="-122"/>
              </a:rPr>
              <a:t>第４问请学生</a:t>
            </a:r>
            <a:r>
              <a:rPr sz="2400" b="0">
                <a:solidFill>
                  <a:srgbClr val="FF0000"/>
                </a:solidFill>
                <a:latin typeface="楷体" panose="02010609060101010101" charset="-122"/>
                <a:ea typeface="楷体" panose="02010609060101010101" charset="-122"/>
                <a:cs typeface="楷体" panose="02010609060101010101" charset="-122"/>
              </a:rPr>
              <a:t>推断并说明</a:t>
            </a:r>
            <a:r>
              <a:rPr sz="2400" b="0">
                <a:latin typeface="楷体" panose="02010609060101010101" charset="-122"/>
                <a:ea typeface="楷体" panose="02010609060101010101" charset="-122"/>
                <a:cs typeface="楷体" panose="02010609060101010101" charset="-122"/>
              </a:rPr>
              <a:t>未来世界的走向，这也是一道开放性的试题，学生可以根据材料和所学知识推断预测方向。由题目可知，人类经历了二战、美苏冷战，现在的趋势则是世界多极化和经济全球化，</a:t>
            </a:r>
            <a:r>
              <a:rPr lang="zh-CN" sz="2400" b="0">
                <a:latin typeface="楷体" panose="02010609060101010101" charset="-122"/>
                <a:ea typeface="楷体" panose="02010609060101010101" charset="-122"/>
                <a:cs typeface="楷体" panose="02010609060101010101" charset="-122"/>
              </a:rPr>
              <a:t>但存在很多不稳定因素，</a:t>
            </a:r>
            <a:r>
              <a:rPr sz="2400" b="0">
                <a:latin typeface="楷体" panose="02010609060101010101" charset="-122"/>
                <a:ea typeface="楷体" panose="02010609060101010101" charset="-122"/>
                <a:cs typeface="楷体" panose="02010609060101010101" charset="-122"/>
              </a:rPr>
              <a:t>因此</a:t>
            </a:r>
            <a:r>
              <a:rPr lang="zh-CN" sz="2400" b="0">
                <a:solidFill>
                  <a:srgbClr val="FF0000"/>
                </a:solidFill>
                <a:latin typeface="楷体" panose="02010609060101010101" charset="-122"/>
                <a:ea typeface="楷体" panose="02010609060101010101" charset="-122"/>
                <a:cs typeface="楷体" panose="02010609060101010101" charset="-122"/>
              </a:rPr>
              <a:t>观点</a:t>
            </a:r>
            <a:r>
              <a:rPr lang="zh-CN" sz="2400" b="0">
                <a:solidFill>
                  <a:srgbClr val="FF0000"/>
                </a:solidFill>
                <a:latin typeface="楷体" panose="02010609060101010101" charset="-122"/>
                <a:ea typeface="楷体" panose="02010609060101010101" charset="-122"/>
                <a:cs typeface="楷体" panose="02010609060101010101" charset="-122"/>
              </a:rPr>
              <a:t>多元</a:t>
            </a:r>
            <a:r>
              <a:rPr lang="zh-CN" sz="2400" b="0">
                <a:latin typeface="楷体" panose="02010609060101010101" charset="-122"/>
                <a:ea typeface="楷体" panose="02010609060101010101" charset="-122"/>
                <a:cs typeface="楷体" panose="02010609060101010101" charset="-122"/>
              </a:rPr>
              <a:t>、</a:t>
            </a:r>
            <a:r>
              <a:rPr lang="zh-CN" sz="2400" b="0">
                <a:solidFill>
                  <a:srgbClr val="FF0000"/>
                </a:solidFill>
                <a:latin typeface="楷体" panose="02010609060101010101" charset="-122"/>
                <a:ea typeface="楷体" panose="02010609060101010101" charset="-122"/>
                <a:cs typeface="楷体" panose="02010609060101010101" charset="-122"/>
              </a:rPr>
              <a:t>论证多元</a:t>
            </a:r>
            <a:r>
              <a:rPr sz="2400" b="0">
                <a:latin typeface="楷体" panose="02010609060101010101" charset="-122"/>
                <a:ea typeface="楷体" panose="02010609060101010101" charset="-122"/>
                <a:cs typeface="楷体" panose="02010609060101010101" charset="-122"/>
              </a:rPr>
              <a:t>。</a:t>
            </a:r>
            <a:endParaRPr sz="2400" b="0">
              <a:latin typeface="楷体" panose="02010609060101010101" charset="-122"/>
              <a:ea typeface="楷体" panose="02010609060101010101" charset="-122"/>
              <a:cs typeface="楷体" panose="02010609060101010101" charset="-122"/>
            </a:endParaRPr>
          </a:p>
        </p:txBody>
      </p:sp>
      <p:sp>
        <p:nvSpPr>
          <p:cNvPr id="2" name="矩形 1"/>
          <p:cNvSpPr/>
          <p:nvPr/>
        </p:nvSpPr>
        <p:spPr>
          <a:xfrm>
            <a:off x="374650" y="6105525"/>
            <a:ext cx="4366895" cy="33655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0" name="文本框 99"/>
          <p:cNvSpPr txBox="1"/>
          <p:nvPr/>
        </p:nvSpPr>
        <p:spPr>
          <a:xfrm>
            <a:off x="468630" y="1861820"/>
            <a:ext cx="7467600" cy="3046095"/>
          </a:xfrm>
          <a:prstGeom prst="rect">
            <a:avLst/>
          </a:prstGeom>
          <a:solidFill>
            <a:schemeClr val="accent6">
              <a:lumMod val="20000"/>
              <a:lumOff val="80000"/>
            </a:schemeClr>
          </a:solidFill>
          <a:ln w="9525">
            <a:noFill/>
          </a:ln>
        </p:spPr>
        <p:txBody>
          <a:bodyPr wrap="square">
            <a:spAutoFit/>
          </a:bodyPr>
          <a:p>
            <a:pPr indent="0"/>
            <a:r>
              <a:rPr lang="zh-CN" sz="2400" b="0">
                <a:latin typeface="楷体" panose="02010609060101010101" charset="-122"/>
                <a:ea typeface="楷体" panose="02010609060101010101" charset="-122"/>
                <a:cs typeface="楷体" panose="02010609060101010101" charset="-122"/>
              </a:rPr>
              <a:t>（</a:t>
            </a:r>
            <a:r>
              <a:rPr lang="en-US" sz="2400" b="0">
                <a:latin typeface="楷体" panose="02010609060101010101" charset="-122"/>
                <a:ea typeface="楷体" panose="02010609060101010101" charset="-122"/>
                <a:cs typeface="楷体" panose="02010609060101010101" charset="-122"/>
              </a:rPr>
              <a:t>4</a:t>
            </a:r>
            <a:r>
              <a:rPr lang="zh-CN" sz="2400" b="0">
                <a:latin typeface="楷体" panose="02010609060101010101" charset="-122"/>
                <a:ea typeface="楷体" panose="02010609060101010101" charset="-122"/>
                <a:cs typeface="楷体" panose="02010609060101010101" charset="-122"/>
              </a:rPr>
              <a:t>）</a:t>
            </a:r>
            <a:endParaRPr lang="zh-CN" sz="2400" b="0">
              <a:latin typeface="楷体" panose="02010609060101010101" charset="-122"/>
              <a:ea typeface="楷体" panose="02010609060101010101" charset="-122"/>
              <a:cs typeface="楷体" panose="02010609060101010101" charset="-122"/>
            </a:endParaRPr>
          </a:p>
          <a:p>
            <a:pPr indent="0"/>
            <a:r>
              <a:rPr lang="zh-CN" sz="2400" b="0">
                <a:latin typeface="楷体" panose="02010609060101010101" charset="-122"/>
                <a:ea typeface="楷体" panose="02010609060101010101" charset="-122"/>
                <a:cs typeface="楷体" panose="02010609060101010101" charset="-122"/>
              </a:rPr>
              <a:t>观点一：走向和平与发展。相互依存，休戚与共；惨痛的历史教训；推动和平与发展的力量不断壮大；合作、对话成为常态。</a:t>
            </a:r>
            <a:endParaRPr lang="zh-CN" sz="2400" b="0">
              <a:latin typeface="楷体" panose="02010609060101010101" charset="-122"/>
              <a:ea typeface="楷体" panose="02010609060101010101" charset="-122"/>
              <a:cs typeface="楷体" panose="02010609060101010101" charset="-122"/>
            </a:endParaRPr>
          </a:p>
          <a:p>
            <a:pPr indent="0"/>
            <a:r>
              <a:rPr lang="zh-CN" sz="2400" b="0">
                <a:latin typeface="楷体" panose="02010609060101010101" charset="-122"/>
                <a:ea typeface="楷体" panose="02010609060101010101" charset="-122"/>
                <a:cs typeface="楷体" panose="02010609060101010101" charset="-122"/>
              </a:rPr>
              <a:t>观点二：和平与冲突并存，发展与危机并存。面临着不确定因素。霸权主义（单边主义）、强权政治横行；存在诸多不安全因素；资源问题、环境问题等</a:t>
            </a:r>
            <a:r>
              <a:rPr lang="zh-CN" sz="2400" b="0">
                <a:latin typeface="楷体" panose="02010609060101010101" charset="-122"/>
                <a:ea typeface="楷体" panose="02010609060101010101" charset="-122"/>
                <a:cs typeface="楷体" panose="02010609060101010101" charset="-122"/>
              </a:rPr>
              <a:t>。（任答一种均可）</a:t>
            </a:r>
            <a:endParaRPr lang="zh-CN" altLang="en-US" sz="2400" b="0">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468630" y="3298825"/>
            <a:ext cx="6622415" cy="460375"/>
          </a:xfrm>
          <a:prstGeom prst="rect">
            <a:avLst/>
          </a:prstGeom>
          <a:solidFill>
            <a:schemeClr val="accent4">
              <a:lumMod val="20000"/>
              <a:lumOff val="80000"/>
            </a:schemeClr>
          </a:solidFill>
          <a:ln w="9525">
            <a:noFill/>
          </a:ln>
        </p:spPr>
        <p:txBody>
          <a:bodyPr wrap="square">
            <a:spAutoFit/>
          </a:bodyPr>
          <a:p>
            <a:pPr indent="0"/>
            <a:r>
              <a:rPr lang="zh-CN" sz="2400" b="0">
                <a:latin typeface="楷体" panose="02010609060101010101" charset="-122"/>
                <a:ea typeface="楷体" panose="02010609060101010101" charset="-122"/>
                <a:cs typeface="楷体" panose="02010609060101010101" charset="-122"/>
              </a:rPr>
              <a:t>材料四：</a:t>
            </a:r>
            <a:r>
              <a:rPr lang="zh-CN" sz="2400" b="0">
                <a:latin typeface="楷体" panose="02010609060101010101" charset="-122"/>
                <a:ea typeface="楷体" panose="02010609060101010101" charset="-122"/>
                <a:cs typeface="楷体" panose="02010609060101010101" charset="-122"/>
              </a:rPr>
              <a:t>世界局部冲突示意图</a:t>
            </a:r>
            <a:r>
              <a:rPr lang="en-US" altLang="zh-CN" sz="2400" b="0">
                <a:latin typeface="楷体" panose="02010609060101010101" charset="-122"/>
                <a:ea typeface="楷体" panose="02010609060101010101" charset="-122"/>
                <a:cs typeface="楷体" panose="02010609060101010101" charset="-122"/>
              </a:rPr>
              <a:t>+</a:t>
            </a:r>
            <a:r>
              <a:rPr lang="zh-CN" altLang="en-US" sz="2400" b="0">
                <a:latin typeface="楷体" panose="02010609060101010101" charset="-122"/>
                <a:ea typeface="楷体" panose="02010609060101010101" charset="-122"/>
                <a:cs typeface="楷体" panose="02010609060101010101" charset="-122"/>
              </a:rPr>
              <a:t>资源环境问题</a:t>
            </a:r>
            <a:r>
              <a:rPr lang="zh-CN" altLang="en-US" sz="2400" b="0">
                <a:latin typeface="楷体" panose="02010609060101010101" charset="-122"/>
                <a:ea typeface="楷体" panose="02010609060101010101" charset="-122"/>
                <a:cs typeface="楷体" panose="02010609060101010101" charset="-122"/>
              </a:rPr>
              <a:t>图</a:t>
            </a:r>
            <a:endParaRPr lang="zh-CN" altLang="en-US" sz="2400" b="0">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5522595" y="5494655"/>
            <a:ext cx="5661660" cy="1198880"/>
          </a:xfrm>
          <a:prstGeom prst="rect">
            <a:avLst/>
          </a:prstGeom>
          <a:solidFill>
            <a:schemeClr val="accent4">
              <a:lumMod val="20000"/>
              <a:lumOff val="80000"/>
            </a:schemeClr>
          </a:solidFill>
          <a:ln w="9525">
            <a:noFill/>
          </a:ln>
        </p:spPr>
        <p:txBody>
          <a:bodyPr wrap="square">
            <a:spAutoFit/>
          </a:bodyPr>
          <a:p>
            <a:pPr indent="0"/>
            <a:r>
              <a:rPr lang="zh-CN" sz="2400" b="0">
                <a:latin typeface="楷体" panose="02010609060101010101" charset="-122"/>
                <a:ea typeface="楷体" panose="02010609060101010101" charset="-122"/>
                <a:cs typeface="楷体" panose="02010609060101010101" charset="-122"/>
              </a:rPr>
              <a:t>意图：</a:t>
            </a:r>
            <a:r>
              <a:rPr lang="en-US" altLang="zh-CN" sz="2400" b="0">
                <a:latin typeface="楷体" panose="02010609060101010101" charset="-122"/>
                <a:ea typeface="楷体" panose="02010609060101010101" charset="-122"/>
                <a:cs typeface="楷体" panose="02010609060101010101" charset="-122"/>
              </a:rPr>
              <a:t>1.</a:t>
            </a:r>
            <a:r>
              <a:rPr lang="zh-CN" altLang="en-US" sz="2400" b="0">
                <a:latin typeface="楷体" panose="02010609060101010101" charset="-122"/>
                <a:ea typeface="楷体" panose="02010609060101010101" charset="-122"/>
                <a:cs typeface="楷体" panose="02010609060101010101" charset="-122"/>
              </a:rPr>
              <a:t>培养放眼世界的</a:t>
            </a:r>
            <a:r>
              <a:rPr lang="zh-CN" altLang="en-US" sz="2400" b="0">
                <a:latin typeface="楷体" panose="02010609060101010101" charset="-122"/>
                <a:ea typeface="楷体" panose="02010609060101010101" charset="-122"/>
                <a:cs typeface="楷体" panose="02010609060101010101" charset="-122"/>
              </a:rPr>
              <a:t>时政意识</a:t>
            </a:r>
            <a:r>
              <a:rPr lang="zh-CN" altLang="en-US" sz="2400" b="0">
                <a:latin typeface="楷体" panose="02010609060101010101" charset="-122"/>
                <a:ea typeface="楷体" panose="02010609060101010101" charset="-122"/>
                <a:cs typeface="楷体" panose="02010609060101010101" charset="-122"/>
              </a:rPr>
              <a:t>；</a:t>
            </a:r>
            <a:endParaRPr lang="zh-CN" altLang="en-US" sz="2400" b="0">
              <a:latin typeface="楷体" panose="02010609060101010101" charset="-122"/>
              <a:ea typeface="楷体" panose="02010609060101010101" charset="-122"/>
              <a:cs typeface="楷体" panose="02010609060101010101" charset="-122"/>
            </a:endParaRPr>
          </a:p>
          <a:p>
            <a:pPr indent="0"/>
            <a:r>
              <a:rPr lang="en-US" altLang="zh-CN" sz="2400" b="0">
                <a:latin typeface="楷体" panose="02010609060101010101" charset="-122"/>
                <a:ea typeface="楷体" panose="02010609060101010101" charset="-122"/>
                <a:cs typeface="楷体" panose="02010609060101010101" charset="-122"/>
              </a:rPr>
              <a:t>2.</a:t>
            </a:r>
            <a:r>
              <a:rPr lang="zh-CN" altLang="en-US" sz="2400" b="0">
                <a:latin typeface="楷体" panose="02010609060101010101" charset="-122"/>
                <a:ea typeface="楷体" panose="02010609060101010101" charset="-122"/>
                <a:cs typeface="楷体" panose="02010609060101010101" charset="-122"/>
              </a:rPr>
              <a:t>提高</a:t>
            </a:r>
            <a:r>
              <a:rPr lang="zh-CN" altLang="en-US" sz="2400" b="0">
                <a:latin typeface="楷体" panose="02010609060101010101" charset="-122"/>
                <a:ea typeface="楷体" panose="02010609060101010101" charset="-122"/>
                <a:cs typeface="楷体" panose="02010609060101010101" charset="-122"/>
              </a:rPr>
              <a:t>从图中获取信息的能力</a:t>
            </a:r>
            <a:r>
              <a:rPr lang="zh-CN" altLang="en-US" sz="2400" b="0">
                <a:latin typeface="楷体" panose="02010609060101010101" charset="-122"/>
                <a:ea typeface="楷体" panose="02010609060101010101" charset="-122"/>
                <a:cs typeface="楷体" panose="02010609060101010101" charset="-122"/>
              </a:rPr>
              <a:t>；</a:t>
            </a:r>
            <a:endParaRPr lang="zh-CN" altLang="en-US" sz="2400" b="0">
              <a:latin typeface="楷体" panose="02010609060101010101" charset="-122"/>
              <a:ea typeface="楷体" panose="02010609060101010101" charset="-122"/>
              <a:cs typeface="楷体" panose="02010609060101010101" charset="-122"/>
            </a:endParaRPr>
          </a:p>
          <a:p>
            <a:pPr indent="0"/>
            <a:r>
              <a:rPr lang="en-US" altLang="zh-CN" sz="2400" b="0">
                <a:latin typeface="楷体" panose="02010609060101010101" charset="-122"/>
                <a:ea typeface="楷体" panose="02010609060101010101" charset="-122"/>
                <a:cs typeface="楷体" panose="02010609060101010101" charset="-122"/>
              </a:rPr>
              <a:t>3.</a:t>
            </a:r>
            <a:r>
              <a:rPr lang="zh-CN" altLang="en-US" sz="2400" b="0">
                <a:latin typeface="楷体" panose="02010609060101010101" charset="-122"/>
                <a:ea typeface="楷体" panose="02010609060101010101" charset="-122"/>
                <a:cs typeface="楷体" panose="02010609060101010101" charset="-122"/>
              </a:rPr>
              <a:t>增强学科综合和图文综合。</a:t>
            </a:r>
            <a:endParaRPr lang="zh-CN" altLang="en-US" sz="2400" b="0">
              <a:latin typeface="楷体" panose="02010609060101010101" charset="-122"/>
              <a:ea typeface="楷体" panose="02010609060101010101" charset="-122"/>
              <a:cs typeface="楷体" panose="02010609060101010101"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1"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anim calcmode="lin" valueType="num">
                                      <p:cBhvr>
                                        <p:cTn id="19" dur="1000" fill="hold"/>
                                        <p:tgtEl>
                                          <p:spTgt spid="100"/>
                                        </p:tgtEl>
                                        <p:attrNameLst>
                                          <p:attrName>ppt_x</p:attrName>
                                        </p:attrNameLst>
                                      </p:cBhvr>
                                      <p:tavLst>
                                        <p:tav tm="0">
                                          <p:val>
                                            <p:strVal val="#ppt_x"/>
                                          </p:val>
                                        </p:tav>
                                        <p:tav tm="100000">
                                          <p:val>
                                            <p:strVal val="#ppt_x"/>
                                          </p:val>
                                        </p:tav>
                                      </p:tavLst>
                                    </p:anim>
                                    <p:anim calcmode="lin" valueType="num">
                                      <p:cBhvr>
                                        <p:cTn id="20" dur="900" decel="100000" fill="hold"/>
                                        <p:tgtEl>
                                          <p:spTgt spid="10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0" nodeType="clickEffect">
                                  <p:stCondLst>
                                    <p:cond delay="0"/>
                                  </p:stCondLst>
                                  <p:childTnLst>
                                    <p:anim calcmode="lin" valueType="num">
                                      <p:cBhvr additive="base">
                                        <p:cTn id="25" dur="500"/>
                                        <p:tgtEl>
                                          <p:spTgt spid="100"/>
                                        </p:tgtEl>
                                        <p:attrNameLst>
                                          <p:attrName>ppt_x</p:attrName>
                                        </p:attrNameLst>
                                      </p:cBhvr>
                                      <p:tavLst>
                                        <p:tav tm="0">
                                          <p:val>
                                            <p:strVal val="ppt_x"/>
                                          </p:val>
                                        </p:tav>
                                        <p:tav tm="100000">
                                          <p:val>
                                            <p:strVal val="ppt_x"/>
                                          </p:val>
                                        </p:tav>
                                      </p:tavLst>
                                    </p:anim>
                                    <p:anim calcmode="lin" valueType="num">
                                      <p:cBhvr additive="base">
                                        <p:cTn id="26" dur="500"/>
                                        <p:tgtEl>
                                          <p:spTgt spid="100"/>
                                        </p:tgtEl>
                                        <p:attrNameLst>
                                          <p:attrName>ppt_y</p:attrName>
                                        </p:attrNameLst>
                                      </p:cBhvr>
                                      <p:tavLst>
                                        <p:tav tm="0">
                                          <p:val>
                                            <p:strVal val="ppt_y"/>
                                          </p:val>
                                        </p:tav>
                                        <p:tav tm="100000">
                                          <p:val>
                                            <p:strVal val="1+ppt_h/2"/>
                                          </p:val>
                                        </p:tav>
                                      </p:tavLst>
                                    </p:anim>
                                    <p:set>
                                      <p:cBhvr>
                                        <p:cTn id="27" dur="1" fill="hold">
                                          <p:stCondLst>
                                            <p:cond delay="499"/>
                                          </p:stCondLst>
                                        </p:cTn>
                                        <p:tgtEl>
                                          <p:spTgt spid="10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P spid="6" grpId="0" bldLvl="0" animBg="1"/>
      <p:bldP spid="100" grpId="0" bldLvl="0" animBg="1"/>
      <p:bldP spid="7" grpId="0" bldLvl="0" animBg="1"/>
      <p:bldP spid="100"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ChangeAspect="1"/>
          </p:cNvPicPr>
          <p:nvPr>
            <p:ph type="pic" sz="quarter" idx="11"/>
          </p:nvPr>
        </p:nvPicPr>
        <p:blipFill>
          <a:blip r:embed="rId1"/>
          <a:stretch>
            <a:fillRect/>
          </a:stretch>
        </p:blipFill>
        <p:spPr>
          <a:xfrm>
            <a:off x="247650" y="1191895"/>
            <a:ext cx="7282815" cy="4394200"/>
          </a:xfrm>
          <a:prstGeom prst="rect">
            <a:avLst/>
          </a:prstGeom>
        </p:spPr>
      </p:pic>
      <p:sp>
        <p:nvSpPr>
          <p:cNvPr id="20" name="文本框 19"/>
          <p:cNvSpPr txBox="1"/>
          <p:nvPr/>
        </p:nvSpPr>
        <p:spPr>
          <a:xfrm>
            <a:off x="1569785" y="328164"/>
            <a:ext cx="49237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二、试题评析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rPr>
              <a:t>道德与法治部分</a:t>
            </a:r>
            <a:endPar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2" cstate="screen"/>
          <a:srcRect/>
          <a:stretch>
            <a:fillRect/>
          </a:stretch>
        </p:blipFill>
        <p:spPr>
          <a:xfrm rot="5400000">
            <a:off x="2914" y="-2913"/>
            <a:ext cx="1564009" cy="1569837"/>
          </a:xfrm>
          <a:prstGeom prst="rect">
            <a:avLst/>
          </a:prstGeom>
        </p:spPr>
      </p:pic>
      <p:sp>
        <p:nvSpPr>
          <p:cNvPr id="4" name="文本框 3"/>
          <p:cNvSpPr txBox="1"/>
          <p:nvPr/>
        </p:nvSpPr>
        <p:spPr>
          <a:xfrm>
            <a:off x="1711960" y="945515"/>
            <a:ext cx="3043555" cy="368300"/>
          </a:xfrm>
          <a:prstGeom prst="rect">
            <a:avLst/>
          </a:prstGeom>
          <a:noFill/>
        </p:spPr>
        <p:txBody>
          <a:bodyPr wrap="square" rtlCol="0">
            <a:spAutoFit/>
          </a:bodyPr>
          <a:p>
            <a:r>
              <a:rPr lang="en-US" altLang="zh-CN" b="1">
                <a:solidFill>
                  <a:srgbClr val="FF0000"/>
                </a:solidFill>
              </a:rPr>
              <a:t>2020</a:t>
            </a:r>
            <a:r>
              <a:rPr lang="zh-CN" altLang="en-US" b="1">
                <a:solidFill>
                  <a:srgbClr val="FF0000"/>
                </a:solidFill>
              </a:rPr>
              <a:t>年</a:t>
            </a:r>
            <a:r>
              <a:rPr lang="en-US" altLang="zh-CN" b="1">
                <a:solidFill>
                  <a:srgbClr val="FF0000"/>
                </a:solidFill>
              </a:rPr>
              <a:t>·</a:t>
            </a:r>
            <a:r>
              <a:rPr lang="zh-CN" altLang="en-US" b="1">
                <a:solidFill>
                  <a:srgbClr val="FF0000"/>
                </a:solidFill>
              </a:rPr>
              <a:t>南京道德与法治</a:t>
            </a:r>
            <a:endParaRPr lang="zh-CN" altLang="en-US" b="1">
              <a:solidFill>
                <a:srgbClr val="FF0000"/>
              </a:solidFill>
            </a:endParaRPr>
          </a:p>
        </p:txBody>
      </p:sp>
      <p:sp>
        <p:nvSpPr>
          <p:cNvPr id="15" name="矩形 14"/>
          <p:cNvSpPr/>
          <p:nvPr/>
        </p:nvSpPr>
        <p:spPr>
          <a:xfrm>
            <a:off x="416560" y="4772025"/>
            <a:ext cx="6502400" cy="104457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7679690" y="1191895"/>
            <a:ext cx="3969385" cy="4523105"/>
          </a:xfrm>
          <a:prstGeom prst="rect">
            <a:avLst/>
          </a:prstGeom>
          <a:noFill/>
          <a:ln w="9525">
            <a:solidFill>
              <a:schemeClr val="accent1"/>
            </a:solidFill>
          </a:ln>
        </p:spPr>
        <p:txBody>
          <a:bodyPr wrap="square">
            <a:spAutoFit/>
          </a:bodyPr>
          <a:p>
            <a:pPr indent="266700"/>
            <a:r>
              <a:rPr sz="2400" b="0">
                <a:solidFill>
                  <a:srgbClr val="FF0000"/>
                </a:solidFill>
                <a:latin typeface="楷体" panose="02010609060101010101" charset="-122"/>
                <a:ea typeface="楷体" panose="02010609060101010101" charset="-122"/>
                <a:cs typeface="楷体" panose="02010609060101010101" charset="-122"/>
              </a:rPr>
              <a:t>一、立意高远。</a:t>
            </a:r>
            <a:endParaRPr sz="2400" b="0">
              <a:solidFill>
                <a:srgbClr val="FF0000"/>
              </a:solidFill>
              <a:latin typeface="楷体" panose="02010609060101010101" charset="-122"/>
              <a:ea typeface="楷体" panose="02010609060101010101" charset="-122"/>
              <a:cs typeface="楷体" panose="02010609060101010101" charset="-122"/>
            </a:endParaRPr>
          </a:p>
          <a:p>
            <a:pPr indent="266700"/>
            <a:r>
              <a:rPr sz="2400" b="0">
                <a:latin typeface="楷体" panose="02010609060101010101" charset="-122"/>
                <a:ea typeface="楷体" panose="02010609060101010101" charset="-122"/>
                <a:cs typeface="楷体" panose="02010609060101010101" charset="-122"/>
              </a:rPr>
              <a:t> 本试题题目通过小文法律学习的摘录，考查人民代表大会制度、全国人民代表大会的职权、社会主义核心价值观等，需要学生分析材料并综合运用基础知识作答；思维发散，涉及</a:t>
            </a:r>
            <a:r>
              <a:rPr sz="2400" b="0">
                <a:solidFill>
                  <a:srgbClr val="FF0000"/>
                </a:solidFill>
                <a:latin typeface="楷体" panose="02010609060101010101" charset="-122"/>
                <a:ea typeface="楷体" panose="02010609060101010101" charset="-122"/>
                <a:cs typeface="楷体" panose="02010609060101010101" charset="-122"/>
              </a:rPr>
              <a:t>多角度多方面</a:t>
            </a:r>
            <a:r>
              <a:rPr sz="2400" b="0">
                <a:latin typeface="楷体" panose="02010609060101010101" charset="-122"/>
                <a:ea typeface="楷体" panose="02010609060101010101" charset="-122"/>
                <a:cs typeface="楷体" panose="02010609060101010101" charset="-122"/>
              </a:rPr>
              <a:t>，考查政治认同、法治观念，道德修养、健全人格核心素养、责任意识核心素养。立意较为综合。</a:t>
            </a:r>
            <a:endParaRPr sz="2400" b="0">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521335" y="5574030"/>
            <a:ext cx="5080000" cy="252730"/>
          </a:xfrm>
          <a:prstGeom prst="rect">
            <a:avLst/>
          </a:prstGeom>
          <a:noFill/>
          <a:ln w="9525">
            <a:noFill/>
          </a:ln>
        </p:spPr>
        <p:txBody>
          <a:bodyPr>
            <a:spAutoFit/>
          </a:bodyPr>
          <a:p>
            <a:pPr indent="0"/>
            <a:r>
              <a:rPr lang="zh-CN" sz="1050" b="0">
                <a:latin typeface="Times New Roman" panose="02020603050405020304" charset="0"/>
                <a:ea typeface="宋体" panose="02010600030101010101" pitchFamily="2" charset="-122"/>
              </a:rPr>
              <a:t>（本题增设创意分）</a:t>
            </a:r>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ChangeAspect="1"/>
          </p:cNvPicPr>
          <p:nvPr>
            <p:ph type="pic" sz="quarter" idx="11"/>
          </p:nvPr>
        </p:nvPicPr>
        <p:blipFill>
          <a:blip r:embed="rId1"/>
          <a:stretch>
            <a:fillRect/>
          </a:stretch>
        </p:blipFill>
        <p:spPr>
          <a:xfrm>
            <a:off x="247650" y="1191895"/>
            <a:ext cx="7282815" cy="4394200"/>
          </a:xfrm>
          <a:prstGeom prst="rect">
            <a:avLst/>
          </a:prstGeom>
        </p:spPr>
      </p:pic>
      <p:sp>
        <p:nvSpPr>
          <p:cNvPr id="20" name="文本框 19"/>
          <p:cNvSpPr txBox="1"/>
          <p:nvPr/>
        </p:nvSpPr>
        <p:spPr>
          <a:xfrm>
            <a:off x="1569785" y="328164"/>
            <a:ext cx="49237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二、试题评析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道德与法治部分</a:t>
            </a:r>
            <a:endPar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2" cstate="screen"/>
          <a:srcRect/>
          <a:stretch>
            <a:fillRect/>
          </a:stretch>
        </p:blipFill>
        <p:spPr>
          <a:xfrm rot="5400000">
            <a:off x="2914" y="-2913"/>
            <a:ext cx="1564009" cy="1569837"/>
          </a:xfrm>
          <a:prstGeom prst="rect">
            <a:avLst/>
          </a:prstGeom>
        </p:spPr>
      </p:pic>
      <p:sp>
        <p:nvSpPr>
          <p:cNvPr id="4" name="文本框 3"/>
          <p:cNvSpPr txBox="1"/>
          <p:nvPr/>
        </p:nvSpPr>
        <p:spPr>
          <a:xfrm>
            <a:off x="1711960" y="945515"/>
            <a:ext cx="3043555" cy="368300"/>
          </a:xfrm>
          <a:prstGeom prst="rect">
            <a:avLst/>
          </a:prstGeom>
          <a:noFill/>
        </p:spPr>
        <p:txBody>
          <a:bodyPr wrap="square" rtlCol="0">
            <a:spAutoFit/>
          </a:bodyPr>
          <a:p>
            <a:r>
              <a:rPr lang="en-US" altLang="zh-CN">
                <a:solidFill>
                  <a:srgbClr val="FF0000"/>
                </a:solidFill>
              </a:rPr>
              <a:t>2020</a:t>
            </a:r>
            <a:r>
              <a:rPr lang="zh-CN" altLang="en-US">
                <a:solidFill>
                  <a:srgbClr val="FF0000"/>
                </a:solidFill>
              </a:rPr>
              <a:t>年</a:t>
            </a:r>
            <a:r>
              <a:rPr lang="en-US" altLang="zh-CN">
                <a:solidFill>
                  <a:srgbClr val="FF0000"/>
                </a:solidFill>
              </a:rPr>
              <a:t>·</a:t>
            </a:r>
            <a:r>
              <a:rPr lang="zh-CN" altLang="en-US">
                <a:solidFill>
                  <a:srgbClr val="FF0000"/>
                </a:solidFill>
              </a:rPr>
              <a:t>南京道德与法治</a:t>
            </a:r>
            <a:endParaRPr lang="zh-CN" altLang="en-US">
              <a:solidFill>
                <a:srgbClr val="FF0000"/>
              </a:solidFill>
            </a:endParaRPr>
          </a:p>
        </p:txBody>
      </p:sp>
      <p:sp>
        <p:nvSpPr>
          <p:cNvPr id="15" name="矩形 14"/>
          <p:cNvSpPr/>
          <p:nvPr/>
        </p:nvSpPr>
        <p:spPr>
          <a:xfrm>
            <a:off x="416560" y="4670425"/>
            <a:ext cx="6502400" cy="104457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7679690" y="1191895"/>
            <a:ext cx="3969385" cy="4523105"/>
          </a:xfrm>
          <a:prstGeom prst="rect">
            <a:avLst/>
          </a:prstGeom>
          <a:noFill/>
          <a:ln w="9525">
            <a:solidFill>
              <a:schemeClr val="accent1"/>
            </a:solidFill>
          </a:ln>
        </p:spPr>
        <p:txBody>
          <a:bodyPr wrap="square">
            <a:spAutoFit/>
          </a:bodyPr>
          <a:p>
            <a:pPr indent="266700"/>
            <a:r>
              <a:rPr sz="2400" b="0">
                <a:solidFill>
                  <a:srgbClr val="FF0000"/>
                </a:solidFill>
                <a:latin typeface="楷体" panose="02010609060101010101" charset="-122"/>
                <a:ea typeface="楷体" panose="02010609060101010101" charset="-122"/>
                <a:cs typeface="楷体" panose="02010609060101010101" charset="-122"/>
              </a:rPr>
              <a:t>二、情境真实。</a:t>
            </a:r>
            <a:endParaRPr sz="2400" b="0">
              <a:solidFill>
                <a:srgbClr val="FF0000"/>
              </a:solidFill>
              <a:latin typeface="楷体" panose="02010609060101010101" charset="-122"/>
              <a:ea typeface="楷体" panose="02010609060101010101" charset="-122"/>
              <a:cs typeface="楷体" panose="02010609060101010101" charset="-122"/>
            </a:endParaRPr>
          </a:p>
          <a:p>
            <a:pPr indent="266700"/>
            <a:r>
              <a:rPr sz="2400" b="0">
                <a:solidFill>
                  <a:srgbClr val="FF0000"/>
                </a:solidFill>
                <a:latin typeface="楷体" panose="02010609060101010101" charset="-122"/>
                <a:ea typeface="楷体" panose="02010609060101010101" charset="-122"/>
                <a:cs typeface="楷体" panose="02010609060101010101" charset="-122"/>
              </a:rPr>
              <a:t>  </a:t>
            </a:r>
            <a:r>
              <a:rPr sz="2400" b="0">
                <a:latin typeface="楷体" panose="02010609060101010101" charset="-122"/>
                <a:ea typeface="楷体" panose="02010609060101010101" charset="-122"/>
                <a:cs typeface="楷体" panose="02010609060101010101" charset="-122"/>
              </a:rPr>
              <a:t>本题围绕</a:t>
            </a:r>
            <a:r>
              <a:rPr sz="2400" b="0">
                <a:solidFill>
                  <a:srgbClr val="FF0000"/>
                </a:solidFill>
                <a:latin typeface="楷体" panose="02010609060101010101" charset="-122"/>
                <a:ea typeface="楷体" panose="02010609060101010101" charset="-122"/>
                <a:cs typeface="楷体" panose="02010609060101010101" charset="-122"/>
              </a:rPr>
              <a:t>《民法典》学习</a:t>
            </a:r>
            <a:r>
              <a:rPr sz="2400" b="0">
                <a:latin typeface="楷体" panose="02010609060101010101" charset="-122"/>
                <a:ea typeface="楷体" panose="02010609060101010101" charset="-122"/>
                <a:cs typeface="楷体" panose="02010609060101010101" charset="-122"/>
              </a:rPr>
              <a:t>的大情境的背景下设计了小文摘录的“</a:t>
            </a:r>
            <a:r>
              <a:rPr sz="2400" b="0">
                <a:solidFill>
                  <a:srgbClr val="FF0000"/>
                </a:solidFill>
                <a:latin typeface="楷体" panose="02010609060101010101" charset="-122"/>
                <a:ea typeface="楷体" panose="02010609060101010101" charset="-122"/>
                <a:cs typeface="楷体" panose="02010609060101010101" charset="-122"/>
              </a:rPr>
              <a:t>学习笔记</a:t>
            </a:r>
            <a:r>
              <a:rPr sz="2400" b="0">
                <a:latin typeface="楷体" panose="02010609060101010101" charset="-122"/>
                <a:ea typeface="楷体" panose="02010609060101010101" charset="-122"/>
                <a:cs typeface="楷体" panose="02010609060101010101" charset="-122"/>
              </a:rPr>
              <a:t>”和“</a:t>
            </a:r>
            <a:r>
              <a:rPr sz="2400" b="0">
                <a:solidFill>
                  <a:srgbClr val="FF0000"/>
                </a:solidFill>
                <a:latin typeface="楷体" panose="02010609060101010101" charset="-122"/>
                <a:ea typeface="楷体" panose="02010609060101010101" charset="-122"/>
                <a:cs typeface="楷体" panose="02010609060101010101" charset="-122"/>
              </a:rPr>
              <a:t>感兴趣</a:t>
            </a:r>
            <a:r>
              <a:rPr sz="2400" b="0">
                <a:latin typeface="楷体" panose="02010609060101010101" charset="-122"/>
                <a:ea typeface="楷体" panose="02010609060101010101" charset="-122"/>
                <a:cs typeface="楷体" panose="02010609060101010101" charset="-122"/>
              </a:rPr>
              <a:t>的法律条文”</a:t>
            </a:r>
            <a:r>
              <a:rPr lang="zh-CN" sz="2400" b="0">
                <a:latin typeface="楷体" panose="02010609060101010101" charset="-122"/>
                <a:ea typeface="楷体" panose="02010609060101010101" charset="-122"/>
                <a:cs typeface="楷体" panose="02010609060101010101" charset="-122"/>
              </a:rPr>
              <a:t>的具体场景</a:t>
            </a:r>
            <a:r>
              <a:rPr sz="2400" b="0">
                <a:latin typeface="楷体" panose="02010609060101010101" charset="-122"/>
                <a:ea typeface="楷体" panose="02010609060101010101" charset="-122"/>
                <a:cs typeface="楷体" panose="02010609060101010101" charset="-122"/>
              </a:rPr>
              <a:t>，</a:t>
            </a:r>
            <a:r>
              <a:rPr lang="zh-CN" sz="2400" b="0">
                <a:latin typeface="楷体" panose="02010609060101010101" charset="-122"/>
                <a:ea typeface="楷体" panose="02010609060101010101" charset="-122"/>
                <a:cs typeface="楷体" panose="02010609060101010101" charset="-122"/>
              </a:rPr>
              <a:t>这是</a:t>
            </a:r>
            <a:r>
              <a:rPr sz="2400" b="0">
                <a:latin typeface="楷体" panose="02010609060101010101" charset="-122"/>
                <a:ea typeface="楷体" panose="02010609060101010101" charset="-122"/>
                <a:cs typeface="楷体" panose="02010609060101010101" charset="-122"/>
              </a:rPr>
              <a:t>模拟学生学习法律的过程，比较接近现实生活，有利于</a:t>
            </a:r>
            <a:r>
              <a:rPr lang="zh-CN" sz="2400" b="0">
                <a:latin typeface="楷体" panose="02010609060101010101" charset="-122"/>
                <a:ea typeface="楷体" panose="02010609060101010101" charset="-122"/>
                <a:cs typeface="楷体" panose="02010609060101010101" charset="-122"/>
              </a:rPr>
              <a:t>引导</a:t>
            </a:r>
            <a:r>
              <a:rPr sz="2400" b="0">
                <a:latin typeface="楷体" panose="02010609060101010101" charset="-122"/>
                <a:ea typeface="楷体" panose="02010609060101010101" charset="-122"/>
                <a:cs typeface="楷体" panose="02010609060101010101" charset="-122"/>
              </a:rPr>
              <a:t>学生在日常生活中通过学习笔记和摘录条文的方式去接触和理解新法律，具有</a:t>
            </a:r>
            <a:r>
              <a:rPr sz="2400" b="0">
                <a:solidFill>
                  <a:srgbClr val="FF0000"/>
                </a:solidFill>
                <a:latin typeface="楷体" panose="02010609060101010101" charset="-122"/>
                <a:ea typeface="楷体" panose="02010609060101010101" charset="-122"/>
                <a:cs typeface="楷体" panose="02010609060101010101" charset="-122"/>
              </a:rPr>
              <a:t>实践性</a:t>
            </a:r>
            <a:r>
              <a:rPr sz="2400" b="0">
                <a:latin typeface="楷体" panose="02010609060101010101" charset="-122"/>
                <a:ea typeface="楷体" panose="02010609060101010101" charset="-122"/>
                <a:cs typeface="楷体" panose="02010609060101010101" charset="-122"/>
              </a:rPr>
              <a:t>的引导作用。</a:t>
            </a:r>
            <a:endParaRPr sz="2400" b="0">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510540" y="5543550"/>
            <a:ext cx="5080000" cy="252730"/>
          </a:xfrm>
          <a:prstGeom prst="rect">
            <a:avLst/>
          </a:prstGeom>
          <a:noFill/>
          <a:ln w="9525">
            <a:noFill/>
          </a:ln>
        </p:spPr>
        <p:txBody>
          <a:bodyPr>
            <a:spAutoFit/>
          </a:bodyPr>
          <a:p>
            <a:pPr indent="0"/>
            <a:r>
              <a:rPr lang="zh-CN" sz="1050" b="0">
                <a:latin typeface="Times New Roman" panose="02020603050405020304" charset="0"/>
                <a:ea typeface="宋体" panose="02010600030101010101" pitchFamily="2" charset="-122"/>
              </a:rPr>
              <a:t>（本题增设创意分）</a:t>
            </a:r>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ChangeAspect="1"/>
          </p:cNvPicPr>
          <p:nvPr>
            <p:ph type="pic" sz="quarter" idx="11"/>
          </p:nvPr>
        </p:nvPicPr>
        <p:blipFill>
          <a:blip r:embed="rId1"/>
          <a:stretch>
            <a:fillRect/>
          </a:stretch>
        </p:blipFill>
        <p:spPr>
          <a:xfrm>
            <a:off x="247650" y="1191895"/>
            <a:ext cx="7282815" cy="4784725"/>
          </a:xfrm>
          <a:prstGeom prst="rect">
            <a:avLst/>
          </a:prstGeom>
        </p:spPr>
      </p:pic>
      <p:sp>
        <p:nvSpPr>
          <p:cNvPr id="20" name="文本框 19"/>
          <p:cNvSpPr txBox="1"/>
          <p:nvPr/>
        </p:nvSpPr>
        <p:spPr>
          <a:xfrm>
            <a:off x="1569785" y="328164"/>
            <a:ext cx="49237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二、试题评析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道德与法治部分</a:t>
            </a:r>
            <a:endPar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2" cstate="screen"/>
          <a:srcRect/>
          <a:stretch>
            <a:fillRect/>
          </a:stretch>
        </p:blipFill>
        <p:spPr>
          <a:xfrm rot="5400000">
            <a:off x="2914" y="-2913"/>
            <a:ext cx="1564009" cy="1569837"/>
          </a:xfrm>
          <a:prstGeom prst="rect">
            <a:avLst/>
          </a:prstGeom>
        </p:spPr>
      </p:pic>
      <p:sp>
        <p:nvSpPr>
          <p:cNvPr id="4" name="文本框 3"/>
          <p:cNvSpPr txBox="1"/>
          <p:nvPr/>
        </p:nvSpPr>
        <p:spPr>
          <a:xfrm>
            <a:off x="1711960" y="945515"/>
            <a:ext cx="3043555" cy="368300"/>
          </a:xfrm>
          <a:prstGeom prst="rect">
            <a:avLst/>
          </a:prstGeom>
          <a:noFill/>
        </p:spPr>
        <p:txBody>
          <a:bodyPr wrap="square" rtlCol="0">
            <a:spAutoFit/>
          </a:bodyPr>
          <a:p>
            <a:r>
              <a:rPr lang="en-US" altLang="zh-CN">
                <a:solidFill>
                  <a:srgbClr val="FF0000"/>
                </a:solidFill>
              </a:rPr>
              <a:t>2020</a:t>
            </a:r>
            <a:r>
              <a:rPr lang="zh-CN" altLang="en-US">
                <a:solidFill>
                  <a:srgbClr val="FF0000"/>
                </a:solidFill>
              </a:rPr>
              <a:t>年</a:t>
            </a:r>
            <a:r>
              <a:rPr lang="en-US" altLang="zh-CN">
                <a:solidFill>
                  <a:srgbClr val="FF0000"/>
                </a:solidFill>
              </a:rPr>
              <a:t>·</a:t>
            </a:r>
            <a:r>
              <a:rPr lang="zh-CN" altLang="en-US">
                <a:solidFill>
                  <a:srgbClr val="FF0000"/>
                </a:solidFill>
              </a:rPr>
              <a:t>南京道德与法治</a:t>
            </a:r>
            <a:endParaRPr lang="zh-CN" altLang="en-US">
              <a:solidFill>
                <a:srgbClr val="FF0000"/>
              </a:solidFill>
            </a:endParaRPr>
          </a:p>
        </p:txBody>
      </p:sp>
      <p:sp>
        <p:nvSpPr>
          <p:cNvPr id="15" name="矩形 14"/>
          <p:cNvSpPr/>
          <p:nvPr/>
        </p:nvSpPr>
        <p:spPr>
          <a:xfrm>
            <a:off x="2118995" y="5199380"/>
            <a:ext cx="2636520" cy="29464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7427595" y="1313815"/>
            <a:ext cx="4455160" cy="4523105"/>
          </a:xfrm>
          <a:prstGeom prst="rect">
            <a:avLst/>
          </a:prstGeom>
          <a:noFill/>
          <a:ln w="9525">
            <a:solidFill>
              <a:schemeClr val="accent1"/>
            </a:solidFill>
          </a:ln>
        </p:spPr>
        <p:txBody>
          <a:bodyPr wrap="square">
            <a:spAutoFit/>
          </a:bodyPr>
          <a:p>
            <a:pPr indent="266700"/>
            <a:r>
              <a:rPr sz="2400" b="0">
                <a:solidFill>
                  <a:srgbClr val="FF0000"/>
                </a:solidFill>
                <a:latin typeface="楷体" panose="02010609060101010101" charset="-122"/>
                <a:ea typeface="楷体" panose="02010609060101010101" charset="-122"/>
                <a:cs typeface="楷体" panose="02010609060101010101" charset="-122"/>
              </a:rPr>
              <a:t>三、表现多元。</a:t>
            </a:r>
            <a:endParaRPr sz="2400" b="0">
              <a:solidFill>
                <a:srgbClr val="FF0000"/>
              </a:solidFill>
              <a:latin typeface="楷体" panose="02010609060101010101" charset="-122"/>
              <a:ea typeface="楷体" panose="02010609060101010101" charset="-122"/>
              <a:cs typeface="楷体" panose="02010609060101010101" charset="-122"/>
            </a:endParaRPr>
          </a:p>
          <a:p>
            <a:pPr indent="266700"/>
            <a:r>
              <a:rPr sz="2400" b="0">
                <a:latin typeface="楷体" panose="02010609060101010101" charset="-122"/>
                <a:ea typeface="楷体" panose="02010609060101010101" charset="-122"/>
                <a:cs typeface="楷体" panose="02010609060101010101" charset="-122"/>
              </a:rPr>
              <a:t>本题（1）需要</a:t>
            </a:r>
            <a:r>
              <a:rPr lang="zh-CN" sz="2400" b="0">
                <a:latin typeface="楷体" panose="02010609060101010101" charset="-122"/>
                <a:ea typeface="楷体" panose="02010609060101010101" charset="-122"/>
                <a:cs typeface="楷体" panose="02010609060101010101" charset="-122"/>
              </a:rPr>
              <a:t>分层解读</a:t>
            </a:r>
            <a:r>
              <a:rPr sz="2400" b="0">
                <a:latin typeface="楷体" panose="02010609060101010101" charset="-122"/>
                <a:ea typeface="楷体" panose="02010609060101010101" charset="-122"/>
                <a:cs typeface="楷体" panose="02010609060101010101" charset="-122"/>
              </a:rPr>
              <a:t>材料，</a:t>
            </a:r>
            <a:r>
              <a:rPr lang="zh-CN" sz="2400" b="0">
                <a:latin typeface="楷体" panose="02010609060101010101" charset="-122"/>
                <a:ea typeface="楷体" panose="02010609060101010101" charset="-122"/>
                <a:cs typeface="楷体" panose="02010609060101010101" charset="-122"/>
              </a:rPr>
              <a:t>联系</a:t>
            </a:r>
            <a:r>
              <a:rPr sz="2400" b="0">
                <a:latin typeface="楷体" panose="02010609060101010101" charset="-122"/>
                <a:ea typeface="楷体" panose="02010609060101010101" charset="-122"/>
                <a:cs typeface="楷体" panose="02010609060101010101" charset="-122"/>
              </a:rPr>
              <a:t>其与课本知识的结合点</a:t>
            </a:r>
            <a:r>
              <a:rPr lang="zh-CN" sz="2400" b="0">
                <a:latin typeface="楷体" panose="02010609060101010101" charset="-122"/>
                <a:ea typeface="楷体" panose="02010609060101010101" charset="-122"/>
                <a:cs typeface="楷体" panose="02010609060101010101" charset="-122"/>
              </a:rPr>
              <a:t>作答，角度多样</a:t>
            </a:r>
            <a:r>
              <a:rPr sz="2400" b="0">
                <a:latin typeface="楷体" panose="02010609060101010101" charset="-122"/>
                <a:ea typeface="楷体" panose="02010609060101010101" charset="-122"/>
                <a:cs typeface="楷体" panose="02010609060101010101" charset="-122"/>
              </a:rPr>
              <a:t>。</a:t>
            </a:r>
            <a:r>
              <a:rPr lang="zh-CN" sz="2400" b="0">
                <a:latin typeface="楷体" panose="02010609060101010101" charset="-122"/>
                <a:ea typeface="楷体" panose="02010609060101010101" charset="-122"/>
                <a:cs typeface="楷体" panose="02010609060101010101" charset="-122"/>
              </a:rPr>
              <a:t>（</a:t>
            </a:r>
            <a:r>
              <a:rPr lang="en-US" altLang="zh-CN" sz="2400" b="0">
                <a:latin typeface="楷体" panose="02010609060101010101" charset="-122"/>
                <a:ea typeface="楷体" panose="02010609060101010101" charset="-122"/>
                <a:cs typeface="楷体" panose="02010609060101010101" charset="-122"/>
              </a:rPr>
              <a:t>2</a:t>
            </a:r>
            <a:r>
              <a:rPr lang="zh-CN" sz="2400" b="0">
                <a:latin typeface="楷体" panose="02010609060101010101" charset="-122"/>
                <a:ea typeface="楷体" panose="02010609060101010101" charset="-122"/>
                <a:cs typeface="楷体" panose="02010609060101010101" charset="-122"/>
              </a:rPr>
              <a:t>）</a:t>
            </a:r>
            <a:r>
              <a:rPr sz="2400" b="0">
                <a:latin typeface="楷体" panose="02010609060101010101" charset="-122"/>
                <a:ea typeface="楷体" panose="02010609060101010101" charset="-122"/>
                <a:cs typeface="楷体" panose="02010609060101010101" charset="-122"/>
              </a:rPr>
              <a:t>第二</a:t>
            </a:r>
            <a:r>
              <a:rPr lang="zh-CN" sz="2400" b="0">
                <a:latin typeface="楷体" panose="02010609060101010101" charset="-122"/>
                <a:ea typeface="楷体" panose="02010609060101010101" charset="-122"/>
                <a:cs typeface="楷体" panose="02010609060101010101" charset="-122"/>
              </a:rPr>
              <a:t>问后半</a:t>
            </a:r>
            <a:r>
              <a:rPr sz="2400" b="0">
                <a:latin typeface="楷体" panose="02010609060101010101" charset="-122"/>
                <a:ea typeface="楷体" panose="02010609060101010101" charset="-122"/>
                <a:cs typeface="楷体" panose="02010609060101010101" charset="-122"/>
              </a:rPr>
              <a:t>问考查青少年</a:t>
            </a:r>
            <a:r>
              <a:rPr lang="zh-CN" sz="2400" b="0">
                <a:latin typeface="楷体" panose="02010609060101010101" charset="-122"/>
                <a:ea typeface="楷体" panose="02010609060101010101" charset="-122"/>
                <a:cs typeface="楷体" panose="02010609060101010101" charset="-122"/>
              </a:rPr>
              <a:t>如何</a:t>
            </a:r>
            <a:r>
              <a:rPr sz="2400" b="0">
                <a:latin typeface="楷体" panose="02010609060101010101" charset="-122"/>
                <a:ea typeface="楷体" panose="02010609060101010101" charset="-122"/>
                <a:cs typeface="楷体" panose="02010609060101010101" charset="-122"/>
              </a:rPr>
              <a:t>践行社会主义核心价值观</a:t>
            </a:r>
            <a:r>
              <a:rPr lang="zh-CN" sz="2400" b="0">
                <a:latin typeface="楷体" panose="02010609060101010101" charset="-122"/>
                <a:ea typeface="楷体" panose="02010609060101010101" charset="-122"/>
                <a:cs typeface="楷体" panose="02010609060101010101" charset="-122"/>
              </a:rPr>
              <a:t>，</a:t>
            </a:r>
            <a:r>
              <a:rPr sz="2400" b="0">
                <a:solidFill>
                  <a:srgbClr val="FF0000"/>
                </a:solidFill>
                <a:latin typeface="楷体" panose="02010609060101010101" charset="-122"/>
                <a:ea typeface="楷体" panose="02010609060101010101" charset="-122"/>
                <a:cs typeface="楷体" panose="02010609060101010101" charset="-122"/>
              </a:rPr>
              <a:t>增设创意分</a:t>
            </a:r>
            <a:r>
              <a:rPr sz="2400" b="0">
                <a:latin typeface="楷体" panose="02010609060101010101" charset="-122"/>
                <a:ea typeface="楷体" panose="02010609060101010101" charset="-122"/>
                <a:cs typeface="楷体" panose="02010609060101010101" charset="-122"/>
              </a:rPr>
              <a:t>，所以这一问不局限于教材的相关知识，因此这里属于非限制性应用型表现题。学生可以有更多的发散思维。</a:t>
            </a:r>
            <a:endParaRPr sz="2400" b="0">
              <a:latin typeface="楷体" panose="02010609060101010101" charset="-122"/>
              <a:ea typeface="楷体" panose="02010609060101010101" charset="-122"/>
              <a:cs typeface="楷体" panose="02010609060101010101" charset="-122"/>
            </a:endParaRPr>
          </a:p>
          <a:p>
            <a:pPr indent="266700"/>
            <a:r>
              <a:rPr sz="2400">
                <a:solidFill>
                  <a:srgbClr val="7030A0"/>
                </a:solidFill>
                <a:latin typeface="楷体" panose="02010609060101010101" charset="-122"/>
                <a:ea typeface="楷体" panose="02010609060101010101" charset="-122"/>
                <a:cs typeface="楷体" panose="02010609060101010101" charset="-122"/>
                <a:sym typeface="+mn-ea"/>
              </a:rPr>
              <a:t>这里材料没有深入挖掘，脱离材料也可作答。</a:t>
            </a:r>
            <a:endParaRPr lang="zh-CN" altLang="en-US" sz="2400" b="0">
              <a:solidFill>
                <a:srgbClr val="7030A0"/>
              </a:solidFill>
              <a:latin typeface="楷体" panose="02010609060101010101" charset="-122"/>
              <a:ea typeface="楷体" panose="02010609060101010101" charset="-122"/>
              <a:cs typeface="楷体" panose="02010609060101010101" charset="-122"/>
              <a:sym typeface="+mn-ea"/>
            </a:endParaRPr>
          </a:p>
        </p:txBody>
      </p:sp>
      <p:sp>
        <p:nvSpPr>
          <p:cNvPr id="100" name="文本框 99"/>
          <p:cNvSpPr txBox="1"/>
          <p:nvPr/>
        </p:nvSpPr>
        <p:spPr>
          <a:xfrm>
            <a:off x="615950" y="5976620"/>
            <a:ext cx="5080000" cy="252730"/>
          </a:xfrm>
          <a:prstGeom prst="rect">
            <a:avLst/>
          </a:prstGeom>
          <a:noFill/>
          <a:ln w="9525">
            <a:noFill/>
          </a:ln>
        </p:spPr>
        <p:txBody>
          <a:bodyPr>
            <a:spAutoFit/>
          </a:bodyPr>
          <a:p>
            <a:pPr indent="0"/>
            <a:r>
              <a:rPr lang="zh-CN" sz="1050" b="0">
                <a:latin typeface="Times New Roman" panose="02020603050405020304" charset="0"/>
                <a:ea typeface="宋体" panose="02010600030101010101" pitchFamily="2" charset="-122"/>
              </a:rPr>
              <a:t>（本题增设创意分）</a:t>
            </a:r>
            <a:endParaRPr lang="zh-CN" altLang="en-US"/>
          </a:p>
        </p:txBody>
      </p:sp>
      <p:sp>
        <p:nvSpPr>
          <p:cNvPr id="2" name="文本框 1"/>
          <p:cNvSpPr txBox="1"/>
          <p:nvPr/>
        </p:nvSpPr>
        <p:spPr>
          <a:xfrm>
            <a:off x="694055" y="2638425"/>
            <a:ext cx="5799455" cy="2245360"/>
          </a:xfrm>
          <a:prstGeom prst="rect">
            <a:avLst/>
          </a:prstGeom>
          <a:solidFill>
            <a:schemeClr val="accent6">
              <a:lumMod val="20000"/>
              <a:lumOff val="80000"/>
            </a:schemeClr>
          </a:solidFill>
          <a:ln w="9525">
            <a:noFill/>
          </a:ln>
        </p:spPr>
        <p:txBody>
          <a:bodyPr wrap="square">
            <a:spAutoFit/>
          </a:bodyPr>
          <a:p>
            <a:pPr indent="0"/>
            <a:r>
              <a:rPr lang="zh-CN" sz="2000" b="0">
                <a:latin typeface="楷体" panose="02010609060101010101" charset="-122"/>
                <a:ea typeface="楷体" panose="02010609060101010101" charset="-122"/>
                <a:cs typeface="楷体" panose="02010609060101010101" charset="-122"/>
              </a:rPr>
              <a:t>（</a:t>
            </a:r>
            <a:r>
              <a:rPr lang="en-US" sz="2000" b="0">
                <a:latin typeface="楷体" panose="02010609060101010101" charset="-122"/>
                <a:ea typeface="楷体" panose="02010609060101010101" charset="-122"/>
                <a:cs typeface="楷体" panose="02010609060101010101" charset="-122"/>
              </a:rPr>
              <a:t>2</a:t>
            </a:r>
            <a:r>
              <a:rPr lang="zh-CN" sz="2000" b="0">
                <a:latin typeface="楷体" panose="02010609060101010101" charset="-122"/>
                <a:ea typeface="楷体" panose="02010609060101010101" charset="-122"/>
                <a:cs typeface="楷体" panose="02010609060101010101" charset="-122"/>
              </a:rPr>
              <a:t>）社会主义核心价值观。</a:t>
            </a:r>
            <a:r>
              <a:rPr lang="en-US" sz="2000" b="0">
                <a:latin typeface="楷体" panose="02010609060101010101" charset="-122"/>
                <a:ea typeface="楷体" panose="02010609060101010101" charset="-122"/>
                <a:cs typeface="楷体" panose="02010609060101010101" charset="-122"/>
              </a:rPr>
              <a:t>①</a:t>
            </a:r>
            <a:r>
              <a:rPr lang="zh-CN" sz="2000" b="0">
                <a:latin typeface="楷体" panose="02010609060101010101" charset="-122"/>
                <a:ea typeface="楷体" panose="02010609060101010101" charset="-122"/>
                <a:cs typeface="楷体" panose="02010609060101010101" charset="-122"/>
              </a:rPr>
              <a:t>培育和践行社会主义核心价值观，要与日常生活紧密联系起来，做到落细、落小、落实；</a:t>
            </a:r>
            <a:r>
              <a:rPr lang="en-US" sz="2000" b="0">
                <a:latin typeface="楷体" panose="02010609060101010101" charset="-122"/>
                <a:ea typeface="楷体" panose="02010609060101010101" charset="-122"/>
                <a:cs typeface="楷体" panose="02010609060101010101" charset="-122"/>
              </a:rPr>
              <a:t>②</a:t>
            </a:r>
            <a:r>
              <a:rPr lang="zh-CN" sz="2000" b="0">
                <a:latin typeface="楷体" panose="02010609060101010101" charset="-122"/>
                <a:ea typeface="楷体" panose="02010609060101010101" charset="-122"/>
                <a:cs typeface="楷体" panose="02010609060101010101" charset="-122"/>
              </a:rPr>
              <a:t>青少年要自觉做到勤于学习、敏于思考，注重修养、勇于实践，明辨是非、善于选择，认真做事、踏实做人。</a:t>
            </a:r>
            <a:endParaRPr lang="zh-CN" sz="2000" b="0">
              <a:latin typeface="楷体" panose="02010609060101010101" charset="-122"/>
              <a:ea typeface="楷体" panose="02010609060101010101" charset="-122"/>
              <a:cs typeface="楷体" panose="02010609060101010101" charset="-122"/>
            </a:endParaRPr>
          </a:p>
          <a:p>
            <a:pPr indent="0"/>
            <a:r>
              <a:rPr lang="zh-CN" sz="2000" b="0">
                <a:latin typeface="楷体" panose="02010609060101010101" charset="-122"/>
                <a:ea typeface="楷体" panose="02010609060101010101" charset="-122"/>
                <a:cs typeface="楷体" panose="02010609060101010101" charset="-122"/>
              </a:rPr>
              <a:t>综合运用基础知识作答，做到</a:t>
            </a:r>
            <a:r>
              <a:rPr lang="zh-CN" sz="2000" b="0">
                <a:solidFill>
                  <a:srgbClr val="FF0000"/>
                </a:solidFill>
                <a:latin typeface="楷体" panose="02010609060101010101" charset="-122"/>
                <a:ea typeface="楷体" panose="02010609060101010101" charset="-122"/>
                <a:cs typeface="楷体" panose="02010609060101010101" charset="-122"/>
              </a:rPr>
              <a:t>准确无误</a:t>
            </a:r>
            <a:r>
              <a:rPr lang="zh-CN" sz="2000" b="0">
                <a:latin typeface="楷体" panose="02010609060101010101" charset="-122"/>
                <a:ea typeface="楷体" panose="02010609060101010101" charset="-122"/>
                <a:cs typeface="楷体" panose="02010609060101010101" charset="-122"/>
              </a:rPr>
              <a:t>；</a:t>
            </a:r>
            <a:r>
              <a:rPr lang="zh-CN" sz="2000" b="0">
                <a:solidFill>
                  <a:srgbClr val="FF0000"/>
                </a:solidFill>
                <a:latin typeface="楷体" panose="02010609060101010101" charset="-122"/>
                <a:ea typeface="楷体" panose="02010609060101010101" charset="-122"/>
                <a:cs typeface="楷体" panose="02010609060101010101" charset="-122"/>
              </a:rPr>
              <a:t>思维发散</a:t>
            </a:r>
            <a:r>
              <a:rPr lang="zh-CN" sz="2000" b="0">
                <a:latin typeface="楷体" panose="02010609060101010101" charset="-122"/>
                <a:ea typeface="楷体" panose="02010609060101010101" charset="-122"/>
                <a:cs typeface="楷体" panose="02010609060101010101" charset="-122"/>
              </a:rPr>
              <a:t>，多角度多方面作答。</a:t>
            </a:r>
            <a:endParaRPr lang="zh-CN" sz="2000" b="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247650" y="5934710"/>
            <a:ext cx="2636520" cy="29464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900" decel="100000" fill="hold"/>
                                        <p:tgtEl>
                                          <p:spTgt spid="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15" grpId="0" bldLvl="0" animBg="1"/>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screen"/>
          <a:srcRect/>
          <a:stretch>
            <a:fillRect/>
          </a:stretch>
        </p:blipFill>
        <p:spPr>
          <a:xfrm>
            <a:off x="10572115" y="2983230"/>
            <a:ext cx="1922780" cy="3833495"/>
          </a:xfrm>
          <a:prstGeom prst="rect">
            <a:avLst/>
          </a:prstGeom>
        </p:spPr>
      </p:pic>
      <p:sp>
        <p:nvSpPr>
          <p:cNvPr id="2" name="文本框 1"/>
          <p:cNvSpPr txBox="1"/>
          <p:nvPr/>
        </p:nvSpPr>
        <p:spPr>
          <a:xfrm>
            <a:off x="5383348" y="2153120"/>
            <a:ext cx="2621280" cy="829945"/>
          </a:xfrm>
          <a:prstGeom prst="rect">
            <a:avLst/>
          </a:prstGeom>
          <a:noFill/>
        </p:spPr>
        <p:txBody>
          <a:bodyPr vert="horz" wrap="none" rtlCol="0" anchor="ctr">
            <a:spAutoFit/>
          </a:bodyPr>
          <a:lstStyle/>
          <a:p>
            <a:pPr algn="ctr"/>
            <a:r>
              <a:rPr lang="zh-CN" altLang="en-US" sz="4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一点浅析</a:t>
            </a:r>
            <a:endParaRPr lang="zh-CN" altLang="en-US" sz="4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sp>
        <p:nvSpPr>
          <p:cNvPr id="5" name="TextBox 59"/>
          <p:cNvSpPr txBox="1">
            <a:spLocks noChangeArrowheads="1"/>
          </p:cNvSpPr>
          <p:nvPr/>
        </p:nvSpPr>
        <p:spPr bwMode="auto">
          <a:xfrm flipH="1">
            <a:off x="2103730" y="2185973"/>
            <a:ext cx="1782258" cy="1568450"/>
          </a:xfrm>
          <a:prstGeom prst="rect">
            <a:avLst/>
          </a:prstGeom>
          <a:noFill/>
          <a:ln>
            <a:noFill/>
          </a:ln>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a:defRPr/>
            </a:pPr>
            <a:r>
              <a:rPr lang="zh-CN" altLang="en-US" sz="9600" kern="0" dirty="0">
                <a:solidFill>
                  <a:srgbClr val="3176B8"/>
                </a:solidFill>
                <a:latin typeface="Arial" panose="020B0604020202020204"/>
                <a:ea typeface="微软雅黑" panose="020B0503020204020204" pitchFamily="34" charset="-122"/>
                <a:sym typeface="Arial" panose="020B0604020202020204"/>
              </a:rPr>
              <a:t>三</a:t>
            </a:r>
            <a:endParaRPr lang="zh-CN" altLang="en-US" sz="9600" kern="0" dirty="0">
              <a:solidFill>
                <a:srgbClr val="3176B8"/>
              </a:solidFill>
              <a:latin typeface="Arial" panose="020B0604020202020204"/>
              <a:ea typeface="微软雅黑" panose="020B0503020204020204" pitchFamily="34" charset="-122"/>
              <a:sym typeface="Arial" panose="020B0604020202020204"/>
            </a:endParaRPr>
          </a:p>
        </p:txBody>
      </p:sp>
      <p:sp>
        <p:nvSpPr>
          <p:cNvPr id="11" name="矩形 10"/>
          <p:cNvSpPr/>
          <p:nvPr/>
        </p:nvSpPr>
        <p:spPr>
          <a:xfrm>
            <a:off x="1920834" y="2056645"/>
            <a:ext cx="2024525" cy="1793092"/>
          </a:xfrm>
          <a:prstGeom prst="rect">
            <a:avLst/>
          </a:prstGeom>
          <a:noFill/>
          <a:ln w="571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2" name="矩形 11"/>
          <p:cNvSpPr/>
          <p:nvPr/>
        </p:nvSpPr>
        <p:spPr>
          <a:xfrm>
            <a:off x="1786134" y="1912280"/>
            <a:ext cx="2300255" cy="2089569"/>
          </a:xfrm>
          <a:prstGeom prst="rect">
            <a:avLst/>
          </a:prstGeom>
          <a:noFill/>
          <a:ln w="190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3" name="矩形 12"/>
          <p:cNvSpPr/>
          <p:nvPr/>
        </p:nvSpPr>
        <p:spPr>
          <a:xfrm>
            <a:off x="2125767" y="1872876"/>
            <a:ext cx="1139764" cy="246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4" name="矩形 13"/>
          <p:cNvSpPr/>
          <p:nvPr/>
        </p:nvSpPr>
        <p:spPr>
          <a:xfrm>
            <a:off x="2664895" y="3795384"/>
            <a:ext cx="1139764" cy="246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cxnSp>
        <p:nvCxnSpPr>
          <p:cNvPr id="15" name="直接连接符 14"/>
          <p:cNvCxnSpPr/>
          <p:nvPr/>
        </p:nvCxnSpPr>
        <p:spPr>
          <a:xfrm>
            <a:off x="1570205" y="1208607"/>
            <a:ext cx="508000" cy="517237"/>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55728" y="1373937"/>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93287" y="3843311"/>
            <a:ext cx="652299" cy="664160"/>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702407" y="3602387"/>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2" cstate="screen"/>
          <a:stretch>
            <a:fillRect/>
          </a:stretch>
        </p:blipFill>
        <p:spPr>
          <a:xfrm rot="3002540">
            <a:off x="3393877" y="3024852"/>
            <a:ext cx="675527" cy="1398805"/>
          </a:xfrm>
          <a:prstGeom prst="rect">
            <a:avLst/>
          </a:prstGeom>
        </p:spPr>
      </p:pic>
      <p:pic>
        <p:nvPicPr>
          <p:cNvPr id="21" name="图片 20"/>
          <p:cNvPicPr>
            <a:picLocks noChangeAspect="1"/>
          </p:cNvPicPr>
          <p:nvPr/>
        </p:nvPicPr>
        <p:blipFill>
          <a:blip r:embed="rId3" cstate="screen"/>
          <a:stretch>
            <a:fillRect/>
          </a:stretch>
        </p:blipFill>
        <p:spPr>
          <a:xfrm>
            <a:off x="2349652" y="839159"/>
            <a:ext cx="1290414" cy="1811975"/>
          </a:xfrm>
          <a:prstGeom prst="rect">
            <a:avLst/>
          </a:prstGeom>
        </p:spPr>
      </p:pic>
      <p:sp>
        <p:nvSpPr>
          <p:cNvPr id="4" name="文本框 3"/>
          <p:cNvSpPr txBox="1"/>
          <p:nvPr/>
        </p:nvSpPr>
        <p:spPr>
          <a:xfrm>
            <a:off x="1247140" y="4752975"/>
            <a:ext cx="2136140" cy="521970"/>
          </a:xfrm>
          <a:prstGeom prst="rect">
            <a:avLst/>
          </a:prstGeom>
          <a:noFill/>
        </p:spPr>
        <p:txBody>
          <a:bodyPr wrap="square" rtlCol="0">
            <a:spAutoFit/>
          </a:bodyPr>
          <a:p>
            <a:r>
              <a:rPr lang="zh-CN" altLang="en-US" sz="2800" b="1">
                <a:latin typeface="楷体" panose="02010609060101010101" charset="-122"/>
                <a:ea typeface="楷体" panose="02010609060101010101" charset="-122"/>
              </a:rPr>
              <a:t>表现性试题</a:t>
            </a:r>
            <a:endParaRPr lang="zh-CN" altLang="en-US" sz="2800" b="1">
              <a:latin typeface="楷体" panose="02010609060101010101" charset="-122"/>
              <a:ea typeface="楷体" panose="02010609060101010101" charset="-122"/>
            </a:endParaRPr>
          </a:p>
        </p:txBody>
      </p:sp>
      <p:sp>
        <p:nvSpPr>
          <p:cNvPr id="6" name="文本框 5"/>
          <p:cNvSpPr txBox="1"/>
          <p:nvPr/>
        </p:nvSpPr>
        <p:spPr>
          <a:xfrm>
            <a:off x="3804920" y="4752975"/>
            <a:ext cx="2136140" cy="521970"/>
          </a:xfrm>
          <a:prstGeom prst="rect">
            <a:avLst/>
          </a:prstGeom>
          <a:noFill/>
        </p:spPr>
        <p:txBody>
          <a:bodyPr wrap="square" rtlCol="0">
            <a:spAutoFit/>
          </a:bodyPr>
          <a:p>
            <a:r>
              <a:rPr lang="zh-CN" altLang="en-US" sz="2800" b="1">
                <a:latin typeface="楷体" panose="02010609060101010101" charset="-122"/>
                <a:ea typeface="楷体" panose="02010609060101010101" charset="-122"/>
              </a:rPr>
              <a:t>表现性评价</a:t>
            </a:r>
            <a:endParaRPr lang="zh-CN" altLang="en-US" sz="2800" b="1">
              <a:latin typeface="楷体" panose="02010609060101010101" charset="-122"/>
              <a:ea typeface="楷体" panose="02010609060101010101" charset="-122"/>
            </a:endParaRPr>
          </a:p>
        </p:txBody>
      </p:sp>
      <p:sp>
        <p:nvSpPr>
          <p:cNvPr id="7" name="文本框 6"/>
          <p:cNvSpPr txBox="1"/>
          <p:nvPr/>
        </p:nvSpPr>
        <p:spPr>
          <a:xfrm>
            <a:off x="6248400" y="4752975"/>
            <a:ext cx="2136140" cy="521970"/>
          </a:xfrm>
          <a:prstGeom prst="rect">
            <a:avLst/>
          </a:prstGeom>
          <a:noFill/>
        </p:spPr>
        <p:txBody>
          <a:bodyPr wrap="square" rtlCol="0">
            <a:spAutoFit/>
          </a:bodyPr>
          <a:p>
            <a:r>
              <a:rPr lang="zh-CN" altLang="en-US" sz="2800" b="1">
                <a:latin typeface="楷体" panose="02010609060101010101" charset="-122"/>
                <a:ea typeface="楷体" panose="02010609060101010101" charset="-122"/>
              </a:rPr>
              <a:t>表现性任务</a:t>
            </a:r>
            <a:endParaRPr lang="zh-CN" altLang="en-US" sz="2800" b="1">
              <a:latin typeface="楷体" panose="02010609060101010101" charset="-122"/>
              <a:ea typeface="楷体" panose="02010609060101010101" charset="-122"/>
            </a:endParaRPr>
          </a:p>
        </p:txBody>
      </p:sp>
      <p:sp>
        <p:nvSpPr>
          <p:cNvPr id="8" name="文本框 7"/>
          <p:cNvSpPr txBox="1"/>
          <p:nvPr/>
        </p:nvSpPr>
        <p:spPr>
          <a:xfrm>
            <a:off x="8712200" y="4042410"/>
            <a:ext cx="2136140" cy="521970"/>
          </a:xfrm>
          <a:prstGeom prst="rect">
            <a:avLst/>
          </a:prstGeom>
          <a:noFill/>
        </p:spPr>
        <p:txBody>
          <a:bodyPr wrap="square" rtlCol="0">
            <a:spAutoFit/>
          </a:bodyPr>
          <a:p>
            <a:r>
              <a:rPr lang="zh-CN" altLang="en-US" sz="2800" b="1">
                <a:latin typeface="楷体" panose="02010609060101010101" charset="-122"/>
                <a:ea typeface="楷体" panose="02010609060101010101" charset="-122"/>
              </a:rPr>
              <a:t>情境</a:t>
            </a:r>
            <a:endParaRPr lang="zh-CN" altLang="en-US" sz="2800" b="1">
              <a:latin typeface="楷体" panose="02010609060101010101" charset="-122"/>
              <a:ea typeface="楷体" panose="02010609060101010101" charset="-122"/>
            </a:endParaRPr>
          </a:p>
        </p:txBody>
      </p:sp>
      <p:sp>
        <p:nvSpPr>
          <p:cNvPr id="9" name="文本框 8"/>
          <p:cNvSpPr txBox="1"/>
          <p:nvPr/>
        </p:nvSpPr>
        <p:spPr>
          <a:xfrm>
            <a:off x="8727440" y="5274945"/>
            <a:ext cx="2136140" cy="521970"/>
          </a:xfrm>
          <a:prstGeom prst="rect">
            <a:avLst/>
          </a:prstGeom>
          <a:noFill/>
        </p:spPr>
        <p:txBody>
          <a:bodyPr wrap="square" rtlCol="0">
            <a:spAutoFit/>
          </a:bodyPr>
          <a:p>
            <a:r>
              <a:rPr lang="zh-CN" altLang="en-US" sz="2800" b="1">
                <a:latin typeface="楷体" panose="02010609060101010101" charset="-122"/>
                <a:ea typeface="楷体" panose="02010609060101010101" charset="-122"/>
              </a:rPr>
              <a:t>任务</a:t>
            </a:r>
            <a:endParaRPr lang="zh-CN" altLang="en-US" sz="2800" b="1">
              <a:latin typeface="楷体" panose="02010609060101010101" charset="-122"/>
              <a:ea typeface="楷体" panose="02010609060101010101" charset="-122"/>
            </a:endParaRPr>
          </a:p>
        </p:txBody>
      </p:sp>
      <p:cxnSp>
        <p:nvCxnSpPr>
          <p:cNvPr id="10" name="直接箭头连接符 9"/>
          <p:cNvCxnSpPr>
            <a:endCxn id="6" idx="1"/>
          </p:cNvCxnSpPr>
          <p:nvPr/>
        </p:nvCxnSpPr>
        <p:spPr>
          <a:xfrm flipV="1">
            <a:off x="3192780" y="5013960"/>
            <a:ext cx="612140" cy="317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9" name="直接箭头连接符 18"/>
          <p:cNvCxnSpPr/>
          <p:nvPr/>
        </p:nvCxnSpPr>
        <p:spPr>
          <a:xfrm flipV="1">
            <a:off x="5636260" y="5010785"/>
            <a:ext cx="612140" cy="317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p:nvPr/>
        </p:nvCxnSpPr>
        <p:spPr>
          <a:xfrm flipV="1">
            <a:off x="8034655" y="4362450"/>
            <a:ext cx="740410" cy="48704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p:nvPr/>
        </p:nvCxnSpPr>
        <p:spPr>
          <a:xfrm>
            <a:off x="8082280" y="5080635"/>
            <a:ext cx="645160" cy="53911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26" name="文本框 25"/>
          <p:cNvSpPr txBox="1"/>
          <p:nvPr/>
        </p:nvSpPr>
        <p:spPr>
          <a:xfrm>
            <a:off x="5568950" y="4432300"/>
            <a:ext cx="920115" cy="460375"/>
          </a:xfrm>
          <a:prstGeom prst="rect">
            <a:avLst/>
          </a:prstGeom>
          <a:noFill/>
        </p:spPr>
        <p:txBody>
          <a:bodyPr wrap="square" rtlCol="0">
            <a:spAutoFit/>
          </a:bodyPr>
          <a:p>
            <a:r>
              <a:rPr lang="zh-CN" altLang="en-US" sz="2400" b="1">
                <a:solidFill>
                  <a:srgbClr val="FF0000"/>
                </a:solidFill>
                <a:latin typeface="楷体" panose="02010609060101010101" charset="-122"/>
                <a:ea typeface="楷体" panose="02010609060101010101" charset="-122"/>
              </a:rPr>
              <a:t>核心</a:t>
            </a:r>
            <a:endParaRPr lang="zh-CN" altLang="en-US" sz="2400" b="1">
              <a:solidFill>
                <a:srgbClr val="FF000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900" decel="100000" fill="hold"/>
                                        <p:tgtEl>
                                          <p:spTgt spid="2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cstate="screen"/>
          <a:srcRect/>
          <a:stretch>
            <a:fillRect/>
          </a:stretch>
        </p:blipFill>
        <p:spPr>
          <a:xfrm rot="5400000">
            <a:off x="2914" y="-2913"/>
            <a:ext cx="1564009" cy="1569837"/>
          </a:xfrm>
          <a:prstGeom prst="rect">
            <a:avLst/>
          </a:prstGeom>
        </p:spPr>
      </p:pic>
      <p:pic>
        <p:nvPicPr>
          <p:cNvPr id="6" name="图片占位符 5"/>
          <p:cNvPicPr>
            <a:picLocks noChangeAspect="1"/>
          </p:cNvPicPr>
          <p:nvPr>
            <p:ph type="pic" sz="quarter" idx="11"/>
          </p:nvPr>
        </p:nvPicPr>
        <p:blipFill>
          <a:blip r:embed="rId2"/>
          <a:stretch>
            <a:fillRect/>
          </a:stretch>
        </p:blipFill>
        <p:spPr>
          <a:xfrm>
            <a:off x="-64770" y="1413510"/>
            <a:ext cx="6539865" cy="3945890"/>
          </a:xfrm>
          <a:prstGeom prst="rect">
            <a:avLst/>
          </a:prstGeom>
        </p:spPr>
      </p:pic>
      <p:sp>
        <p:nvSpPr>
          <p:cNvPr id="3" name="文本框 2"/>
          <p:cNvSpPr txBox="1"/>
          <p:nvPr/>
        </p:nvSpPr>
        <p:spPr>
          <a:xfrm>
            <a:off x="584200" y="367030"/>
            <a:ext cx="11024235" cy="829945"/>
          </a:xfrm>
          <a:prstGeom prst="rect">
            <a:avLst/>
          </a:prstGeom>
          <a:noFill/>
        </p:spPr>
        <p:txBody>
          <a:bodyPr vert="horz" wrap="square" rtlCol="0" anchor="ctr">
            <a:spAutoFit/>
          </a:bodyPr>
          <a:p>
            <a:pPr algn="ct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1.</a:t>
            </a: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试题如何更趋向于表现性评价？</a:t>
            </a:r>
            <a:r>
              <a:rPr lang="zh-CN" altLang="en-US" sz="2000" dirty="0">
                <a:solidFill>
                  <a:srgbClr val="FF0000"/>
                </a:solidFill>
                <a:latin typeface="微软雅黑" panose="020B0503020204020204" pitchFamily="34" charset="-122"/>
                <a:ea typeface="微软雅黑" panose="020B0503020204020204" pitchFamily="34" charset="-122"/>
                <a:sym typeface="+mn-ea"/>
              </a:rPr>
              <a:t>实践性、探究性、开放性、综合性</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6633845" y="1413510"/>
            <a:ext cx="2231390" cy="460375"/>
          </a:xfrm>
          <a:prstGeom prst="rect">
            <a:avLst/>
          </a:prstGeom>
          <a:noFill/>
        </p:spPr>
        <p:txBody>
          <a:bodyPr wrap="square" rtlCol="0">
            <a:spAutoFit/>
          </a:bodyPr>
          <a:p>
            <a:r>
              <a:rPr lang="zh-CN" altLang="en-US" sz="2400" b="1"/>
              <a:t>（</a:t>
            </a:r>
            <a:r>
              <a:rPr lang="en-US" altLang="zh-CN" sz="2400" b="1"/>
              <a:t>1</a:t>
            </a:r>
            <a:r>
              <a:rPr lang="zh-CN" altLang="en-US" sz="2400" b="1"/>
              <a:t>）改情境</a:t>
            </a:r>
            <a:endParaRPr lang="zh-CN" altLang="en-US" sz="2400" b="1"/>
          </a:p>
        </p:txBody>
      </p:sp>
      <p:sp>
        <p:nvSpPr>
          <p:cNvPr id="5" name="文本框 4"/>
          <p:cNvSpPr txBox="1"/>
          <p:nvPr/>
        </p:nvSpPr>
        <p:spPr>
          <a:xfrm>
            <a:off x="6633845" y="2165350"/>
            <a:ext cx="5347970" cy="1198880"/>
          </a:xfrm>
          <a:prstGeom prst="rect">
            <a:avLst/>
          </a:prstGeom>
          <a:solidFill>
            <a:schemeClr val="accent5">
              <a:lumMod val="20000"/>
              <a:lumOff val="80000"/>
            </a:schemeClr>
          </a:solidFill>
        </p:spPr>
        <p:txBody>
          <a:bodyPr wrap="square" rtlCol="0">
            <a:spAutoFit/>
          </a:bodyPr>
          <a:p>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小文以《民法典》的学习为契机收集了一些相关知识，并制作了一张法治宣传画报。请你一起帮助完善。</a:t>
            </a:r>
            <a:r>
              <a:rPr lang="en-US" altLang="zh-CN" sz="2400">
                <a:latin typeface="楷体" panose="02010609060101010101" charset="-122"/>
                <a:ea typeface="楷体" panose="02010609060101010101" charset="-122"/>
                <a:cs typeface="楷体" panose="02010609060101010101" charset="-122"/>
                <a:sym typeface="+mn-ea"/>
              </a:rPr>
              <a:t>”</a:t>
            </a:r>
            <a:endParaRPr lang="en-US" altLang="zh-CN" sz="2400">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nvSpPr>
        <p:spPr>
          <a:xfrm>
            <a:off x="6621145" y="4014470"/>
            <a:ext cx="5360670" cy="1568450"/>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意图：引导学生绘制主题</a:t>
            </a:r>
            <a:r>
              <a:rPr lang="zh-CN" altLang="en-US" sz="2400" b="1">
                <a:latin typeface="宋体" panose="02010600030101010101" pitchFamily="2" charset="-122"/>
                <a:ea typeface="宋体" panose="02010600030101010101" pitchFamily="2" charset="-122"/>
              </a:rPr>
              <a:t>画报可以从历史、典型法律、以案释法、学法启示等角度切入设计和排版，强调的</a:t>
            </a:r>
            <a:r>
              <a:rPr lang="zh-CN" altLang="en-US" sz="2400" b="1">
                <a:solidFill>
                  <a:srgbClr val="FF0000"/>
                </a:solidFill>
                <a:latin typeface="宋体" panose="02010600030101010101" pitchFamily="2" charset="-122"/>
                <a:ea typeface="宋体" panose="02010600030101010101" pitchFamily="2" charset="-122"/>
              </a:rPr>
              <a:t>学生实践能力</a:t>
            </a:r>
            <a:r>
              <a:rPr lang="zh-CN" altLang="en-US" sz="2400" b="1">
                <a:latin typeface="宋体" panose="02010600030101010101" pitchFamily="2" charset="-122"/>
                <a:ea typeface="宋体" panose="02010600030101010101" pitchFamily="2" charset="-122"/>
              </a:rPr>
              <a:t>的提高。</a:t>
            </a:r>
            <a:endParaRPr lang="zh-CN" altLang="en-US" sz="2400" b="1">
              <a:latin typeface="宋体" panose="02010600030101010101" pitchFamily="2" charset="-122"/>
              <a:ea typeface="宋体" panose="02010600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cstate="screen"/>
          <a:srcRect/>
          <a:stretch>
            <a:fillRect/>
          </a:stretch>
        </p:blipFill>
        <p:spPr>
          <a:xfrm rot="5400000">
            <a:off x="2914" y="-2913"/>
            <a:ext cx="1564009" cy="1569837"/>
          </a:xfrm>
          <a:prstGeom prst="rect">
            <a:avLst/>
          </a:prstGeom>
        </p:spPr>
      </p:pic>
      <p:pic>
        <p:nvPicPr>
          <p:cNvPr id="6" name="图片占位符 5"/>
          <p:cNvPicPr>
            <a:picLocks noChangeAspect="1"/>
          </p:cNvPicPr>
          <p:nvPr>
            <p:ph type="pic" sz="quarter" idx="11"/>
          </p:nvPr>
        </p:nvPicPr>
        <p:blipFill>
          <a:blip r:embed="rId2"/>
          <a:stretch>
            <a:fillRect/>
          </a:stretch>
        </p:blipFill>
        <p:spPr>
          <a:xfrm>
            <a:off x="146685" y="1477645"/>
            <a:ext cx="4951730" cy="2987675"/>
          </a:xfrm>
          <a:prstGeom prst="rect">
            <a:avLst/>
          </a:prstGeom>
        </p:spPr>
      </p:pic>
      <p:sp>
        <p:nvSpPr>
          <p:cNvPr id="8" name="文本框 7"/>
          <p:cNvSpPr txBox="1"/>
          <p:nvPr/>
        </p:nvSpPr>
        <p:spPr>
          <a:xfrm>
            <a:off x="2146300" y="930275"/>
            <a:ext cx="2231390" cy="460375"/>
          </a:xfrm>
          <a:prstGeom prst="rect">
            <a:avLst/>
          </a:prstGeom>
          <a:noFill/>
        </p:spPr>
        <p:txBody>
          <a:bodyPr wrap="square" rtlCol="0">
            <a:spAutoFit/>
          </a:bodyPr>
          <a:p>
            <a:r>
              <a:rPr lang="zh-CN" altLang="en-US" sz="2400" b="1"/>
              <a:t>（</a:t>
            </a:r>
            <a:r>
              <a:rPr lang="en-US" altLang="zh-CN" sz="2400" b="1"/>
              <a:t>2</a:t>
            </a:r>
            <a:r>
              <a:rPr lang="zh-CN" altLang="en-US" sz="2400" b="1"/>
              <a:t>）改任务</a:t>
            </a:r>
            <a:endParaRPr lang="zh-CN" altLang="en-US" sz="2400" b="1"/>
          </a:p>
        </p:txBody>
      </p:sp>
      <p:sp>
        <p:nvSpPr>
          <p:cNvPr id="9" name="文本框 8"/>
          <p:cNvSpPr txBox="1"/>
          <p:nvPr/>
        </p:nvSpPr>
        <p:spPr>
          <a:xfrm>
            <a:off x="5098415" y="982980"/>
            <a:ext cx="7092315" cy="4892675"/>
          </a:xfrm>
          <a:prstGeom prst="rect">
            <a:avLst/>
          </a:prstGeom>
          <a:solidFill>
            <a:schemeClr val="accent5">
              <a:lumMod val="20000"/>
              <a:lumOff val="80000"/>
            </a:schemeClr>
          </a:solidFill>
        </p:spPr>
        <p:txBody>
          <a:bodyPr wrap="square" rtlCol="0">
            <a:spAutoFit/>
          </a:bodyPr>
          <a:p>
            <a:pPr algn="ctr"/>
            <a:r>
              <a:rPr lang="zh-CN" altLang="en-US" sz="2400">
                <a:latin typeface="楷体" panose="02010609060101010101" charset="-122"/>
                <a:ea typeface="楷体" panose="02010609060101010101" charset="-122"/>
                <a:cs typeface="楷体" panose="02010609060101010101" charset="-122"/>
                <a:sym typeface="+mn-ea"/>
              </a:rPr>
              <a:t>【板块一：中外法律知多少】</a:t>
            </a:r>
            <a:endParaRPr lang="zh-CN" altLang="en-US" sz="2400">
              <a:latin typeface="楷体" panose="02010609060101010101" charset="-122"/>
              <a:ea typeface="楷体" panose="02010609060101010101" charset="-122"/>
              <a:cs typeface="楷体" panose="02010609060101010101" charset="-122"/>
              <a:sym typeface="+mn-ea"/>
            </a:endParaRPr>
          </a:p>
          <a:p>
            <a:r>
              <a:rPr lang="zh-CN" altLang="en-US" sz="2400">
                <a:latin typeface="楷体" panose="02010609060101010101" charset="-122"/>
                <a:ea typeface="楷体" panose="02010609060101010101" charset="-122"/>
                <a:cs typeface="楷体" panose="02010609060101010101" charset="-122"/>
                <a:sym typeface="+mn-ea"/>
              </a:rPr>
              <a:t>材料：以年代尺形式，呈现部分中西方的法律图片及部分名称</a:t>
            </a:r>
            <a:endParaRPr lang="zh-CN" altLang="en-US" sz="2400">
              <a:latin typeface="楷体" panose="02010609060101010101" charset="-122"/>
              <a:ea typeface="楷体" panose="02010609060101010101" charset="-122"/>
              <a:cs typeface="楷体" panose="02010609060101010101" charset="-122"/>
              <a:sym typeface="+mn-ea"/>
            </a:endParaRPr>
          </a:p>
          <a:p>
            <a:r>
              <a:rPr lang="en-US" altLang="zh-CN" sz="24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我来介绍 </a:t>
            </a:r>
            <a:r>
              <a:rPr lang="zh-CN" altLang="en-US" sz="2400">
                <a:latin typeface="楷体" panose="02010609060101010101" charset="-122"/>
                <a:ea typeface="楷体" panose="02010609060101010101" charset="-122"/>
                <a:cs typeface="楷体" panose="02010609060101010101" charset="-122"/>
                <a:sym typeface="+mn-ea"/>
              </a:rPr>
              <a:t>请将年代尺上相应的法律</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补充</a:t>
            </a:r>
            <a:r>
              <a:rPr lang="zh-CN" altLang="en-US" sz="2400">
                <a:latin typeface="楷体" panose="02010609060101010101" charset="-122"/>
                <a:ea typeface="楷体" panose="02010609060101010101" charset="-122"/>
                <a:cs typeface="楷体" panose="02010609060101010101" charset="-122"/>
                <a:sym typeface="+mn-ea"/>
              </a:rPr>
              <a:t>完整并</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选择</a:t>
            </a:r>
            <a:r>
              <a:rPr lang="zh-CN" altLang="en-US" sz="2400">
                <a:latin typeface="楷体" panose="02010609060101010101" charset="-122"/>
                <a:ea typeface="楷体" panose="02010609060101010101" charset="-122"/>
                <a:cs typeface="楷体" panose="02010609060101010101" charset="-122"/>
                <a:sym typeface="+mn-ea"/>
              </a:rPr>
              <a:t>其一</a:t>
            </a:r>
            <a:r>
              <a:rPr lang="zh-CN" altLang="en-US" sz="2400">
                <a:latin typeface="楷体" panose="02010609060101010101" charset="-122"/>
                <a:ea typeface="楷体" panose="02010609060101010101" charset="-122"/>
                <a:cs typeface="楷体" panose="02010609060101010101" charset="-122"/>
                <a:sym typeface="+mn-ea"/>
              </a:rPr>
              <a:t>简要</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介绍</a:t>
            </a:r>
            <a:r>
              <a:rPr lang="zh-CN" altLang="en-US" sz="2400">
                <a:latin typeface="楷体" panose="02010609060101010101" charset="-122"/>
                <a:ea typeface="楷体" panose="02010609060101010101" charset="-122"/>
                <a:cs typeface="楷体" panose="02010609060101010101" charset="-122"/>
                <a:sym typeface="+mn-ea"/>
              </a:rPr>
              <a:t>。</a:t>
            </a:r>
            <a:endParaRPr lang="zh-CN" altLang="en-US" sz="2400">
              <a:latin typeface="楷体" panose="02010609060101010101" charset="-122"/>
              <a:ea typeface="楷体" panose="02010609060101010101" charset="-122"/>
              <a:cs typeface="楷体" panose="02010609060101010101" charset="-122"/>
              <a:sym typeface="+mn-ea"/>
            </a:endParaRPr>
          </a:p>
          <a:p>
            <a:pPr algn="ctr"/>
            <a:r>
              <a:rPr lang="zh-CN" altLang="en-US" sz="2400">
                <a:latin typeface="楷体" panose="02010609060101010101" charset="-122"/>
                <a:ea typeface="楷体" panose="02010609060101010101" charset="-122"/>
                <a:cs typeface="楷体" panose="02010609060101010101" charset="-122"/>
                <a:sym typeface="+mn-ea"/>
              </a:rPr>
              <a:t>【板块二：一图看明《民法典》】</a:t>
            </a:r>
            <a:endParaRPr lang="zh-CN" altLang="en-US" sz="2400">
              <a:latin typeface="楷体" panose="02010609060101010101" charset="-122"/>
              <a:ea typeface="楷体" panose="02010609060101010101" charset="-122"/>
              <a:cs typeface="楷体" panose="02010609060101010101" charset="-122"/>
              <a:sym typeface="+mn-ea"/>
            </a:endParaRPr>
          </a:p>
          <a:p>
            <a:r>
              <a:rPr lang="zh-CN" altLang="en-US" sz="2400">
                <a:latin typeface="楷体" panose="02010609060101010101" charset="-122"/>
                <a:ea typeface="楷体" panose="02010609060101010101" charset="-122"/>
                <a:cs typeface="楷体" panose="02010609060101010101" charset="-122"/>
                <a:sym typeface="+mn-ea"/>
              </a:rPr>
              <a:t>材料：展示《民法典》诞生示意图</a:t>
            </a:r>
            <a:endParaRPr lang="zh-CN" altLang="en-US" sz="2400">
              <a:latin typeface="楷体" panose="02010609060101010101" charset="-122"/>
              <a:ea typeface="楷体" panose="02010609060101010101" charset="-122"/>
              <a:cs typeface="楷体" panose="02010609060101010101" charset="-122"/>
              <a:sym typeface="+mn-ea"/>
            </a:endParaRPr>
          </a:p>
          <a:p>
            <a:r>
              <a:rPr lang="en-US" altLang="zh-CN" sz="24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我来解说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从中我们看到</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2400">
              <a:solidFill>
                <a:srgbClr val="FF0000"/>
              </a:solidFill>
              <a:latin typeface="楷体" panose="02010609060101010101" charset="-122"/>
              <a:ea typeface="楷体" panose="02010609060101010101" charset="-122"/>
              <a:cs typeface="楷体" panose="02010609060101010101" charset="-122"/>
              <a:sym typeface="+mn-ea"/>
            </a:endParaRPr>
          </a:p>
          <a:p>
            <a:pPr algn="ctr"/>
            <a:r>
              <a:rPr lang="zh-CN" altLang="en-US" sz="2400">
                <a:solidFill>
                  <a:schemeClr val="tx1"/>
                </a:solidFill>
                <a:latin typeface="楷体" panose="02010609060101010101" charset="-122"/>
                <a:ea typeface="楷体" panose="02010609060101010101" charset="-122"/>
                <a:cs typeface="楷体" panose="02010609060101010101" charset="-122"/>
                <a:sym typeface="+mn-ea"/>
              </a:rPr>
              <a:t>【板块三：知法守法我先行】</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400">
                <a:solidFill>
                  <a:schemeClr val="tx1"/>
                </a:solidFill>
                <a:latin typeface="楷体" panose="02010609060101010101" charset="-122"/>
                <a:ea typeface="楷体" panose="02010609060101010101" charset="-122"/>
                <a:cs typeface="楷体" panose="02010609060101010101" charset="-122"/>
                <a:sym typeface="+mn-ea"/>
              </a:rPr>
              <a:t>材料：两幅违法行为的漫画（高空抛物、遛狗、邻里纠纷等）</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法律链接</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24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我来评析</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任选</a:t>
            </a:r>
            <a:r>
              <a:rPr lang="zh-CN" altLang="en-US" sz="2400">
                <a:latin typeface="楷体" panose="02010609060101010101" charset="-122"/>
                <a:ea typeface="楷体" panose="02010609060101010101" charset="-122"/>
                <a:cs typeface="楷体" panose="02010609060101010101" charset="-122"/>
                <a:sym typeface="+mn-ea"/>
              </a:rPr>
              <a:t>一幅漫画运用法律的相关知识进行</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劝导</a:t>
            </a:r>
            <a:r>
              <a:rPr lang="zh-CN" altLang="en-US" sz="2400">
                <a:latin typeface="楷体" panose="02010609060101010101" charset="-122"/>
                <a:ea typeface="楷体" panose="02010609060101010101" charset="-122"/>
                <a:cs typeface="楷体" panose="02010609060101010101" charset="-122"/>
                <a:sym typeface="+mn-ea"/>
              </a:rPr>
              <a:t>。</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842010" y="150813"/>
            <a:ext cx="11024235" cy="521970"/>
          </a:xfrm>
          <a:prstGeom prst="rect">
            <a:avLst/>
          </a:prstGeom>
          <a:noFill/>
        </p:spPr>
        <p:txBody>
          <a:bodyPr vert="horz" wrap="square" rtlCol="0" anchor="ctr">
            <a:spAutoFit/>
          </a:bodyPr>
          <a:p>
            <a:pPr algn="ct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1.</a:t>
            </a: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试题如何更趋向于表现性评价？</a:t>
            </a:r>
            <a:r>
              <a:rPr lang="zh-CN" altLang="en-US" sz="2000" dirty="0">
                <a:solidFill>
                  <a:srgbClr val="FF0000"/>
                </a:solidFill>
                <a:latin typeface="微软雅黑" panose="020B0503020204020204" pitchFamily="34" charset="-122"/>
                <a:ea typeface="微软雅黑" panose="020B0503020204020204" pitchFamily="34" charset="-122"/>
                <a:sym typeface="+mn-ea"/>
              </a:rPr>
              <a:t>实践性、探究性、开放性、综合性</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圆角矩形标注 2"/>
          <p:cNvSpPr/>
          <p:nvPr/>
        </p:nvSpPr>
        <p:spPr>
          <a:xfrm>
            <a:off x="0" y="1390650"/>
            <a:ext cx="4917440" cy="1322705"/>
          </a:xfrm>
          <a:prstGeom prst="wedgeRoundRectCallout">
            <a:avLst>
              <a:gd name="adj1" fmla="val 57967"/>
              <a:gd name="adj2" fmla="val 14138"/>
              <a:gd name="adj3" fmla="val 16667"/>
            </a:avLst>
          </a:prstGeom>
        </p:spPr>
        <p:style>
          <a:lnRef idx="2">
            <a:schemeClr val="accent4"/>
          </a:lnRef>
          <a:fillRef idx="1">
            <a:schemeClr val="lt1"/>
          </a:fillRef>
          <a:effectRef idx="0">
            <a:schemeClr val="accent4"/>
          </a:effectRef>
          <a:fontRef idx="minor">
            <a:schemeClr val="dk1"/>
          </a:fontRef>
        </p:style>
        <p:txBody>
          <a:bodyPr rtlCol="0" anchor="ctr"/>
          <a:p>
            <a:pPr algn="l"/>
            <a:r>
              <a:rPr lang="zh-CN" sz="2000" b="1">
                <a:solidFill>
                  <a:schemeClr val="tx1"/>
                </a:solidFill>
                <a:ea typeface="宋体" panose="02010600030101010101" pitchFamily="2" charset="-122"/>
                <a:sym typeface="+mn-ea"/>
              </a:rPr>
              <a:t>意图：板块内容涉及</a:t>
            </a:r>
            <a:r>
              <a:rPr lang="zh-CN" sz="2000" b="1">
                <a:solidFill>
                  <a:schemeClr val="tx1"/>
                </a:solidFill>
                <a:ea typeface="宋体" panose="02010600030101010101" pitchFamily="2" charset="-122"/>
                <a:sym typeface="+mn-ea"/>
              </a:rPr>
              <a:t>历史和法治学科，</a:t>
            </a:r>
            <a:r>
              <a:rPr lang="zh-CN" sz="2000" b="1">
                <a:solidFill>
                  <a:schemeClr val="tx1"/>
                </a:solidFill>
                <a:ea typeface="宋体" panose="02010600030101010101" pitchFamily="2" charset="-122"/>
                <a:sym typeface="+mn-ea"/>
              </a:rPr>
              <a:t>指向考查内容在学科内和学科间的</a:t>
            </a:r>
            <a:r>
              <a:rPr lang="zh-CN" sz="2000" b="1">
                <a:solidFill>
                  <a:srgbClr val="FF0000"/>
                </a:solidFill>
                <a:ea typeface="宋体" panose="02010600030101010101" pitchFamily="2" charset="-122"/>
                <a:sym typeface="+mn-ea"/>
              </a:rPr>
              <a:t>融合及任务的综合</a:t>
            </a:r>
            <a:r>
              <a:rPr lang="zh-CN" sz="2000" b="1">
                <a:solidFill>
                  <a:schemeClr val="tx1"/>
                </a:solidFill>
                <a:ea typeface="宋体" panose="02010600030101010101" pitchFamily="2" charset="-122"/>
                <a:sym typeface="+mn-ea"/>
              </a:rPr>
              <a:t>，强调思维的</a:t>
            </a:r>
            <a:r>
              <a:rPr lang="zh-CN" sz="2000" b="1">
                <a:solidFill>
                  <a:srgbClr val="FF0000"/>
                </a:solidFill>
                <a:ea typeface="宋体" panose="02010600030101010101" pitchFamily="2" charset="-122"/>
                <a:sym typeface="+mn-ea"/>
              </a:rPr>
              <a:t>综合</a:t>
            </a:r>
            <a:r>
              <a:rPr lang="zh-CN" sz="2000" b="1">
                <a:solidFill>
                  <a:schemeClr val="tx1"/>
                </a:solidFill>
                <a:ea typeface="宋体" panose="02010600030101010101" pitchFamily="2" charset="-122"/>
                <a:sym typeface="+mn-ea"/>
              </a:rPr>
              <a:t>应用品质；</a:t>
            </a:r>
            <a:endParaRPr lang="zh-CN" altLang="en-US" sz="2000" b="1">
              <a:solidFill>
                <a:schemeClr val="tx1"/>
              </a:solidFill>
              <a:ea typeface="宋体" panose="02010600030101010101" pitchFamily="2" charset="-122"/>
              <a:sym typeface="+mn-ea"/>
            </a:endParaRPr>
          </a:p>
        </p:txBody>
      </p:sp>
      <p:sp>
        <p:nvSpPr>
          <p:cNvPr id="4" name="圆角矩形标注 3"/>
          <p:cNvSpPr/>
          <p:nvPr/>
        </p:nvSpPr>
        <p:spPr>
          <a:xfrm>
            <a:off x="0" y="3100070"/>
            <a:ext cx="4917440" cy="1153795"/>
          </a:xfrm>
          <a:prstGeom prst="wedgeRoundRectCallout">
            <a:avLst>
              <a:gd name="adj1" fmla="val 57967"/>
              <a:gd name="adj2" fmla="val 7677"/>
              <a:gd name="adj3" fmla="val 16667"/>
            </a:avLst>
          </a:prstGeom>
        </p:spPr>
        <p:style>
          <a:lnRef idx="2">
            <a:schemeClr val="accent4"/>
          </a:lnRef>
          <a:fillRef idx="1">
            <a:schemeClr val="lt1"/>
          </a:fillRef>
          <a:effectRef idx="0">
            <a:schemeClr val="accent4"/>
          </a:effectRef>
          <a:fontRef idx="minor">
            <a:schemeClr val="dk1"/>
          </a:fontRef>
        </p:style>
        <p:txBody>
          <a:bodyPr rtlCol="0" anchor="ctr"/>
          <a:p>
            <a:pPr algn="l"/>
            <a:r>
              <a:rPr lang="zh-CN" sz="2000" b="1">
                <a:solidFill>
                  <a:schemeClr val="tx1"/>
                </a:solidFill>
                <a:ea typeface="宋体" panose="02010600030101010101" pitchFamily="2" charset="-122"/>
                <a:sym typeface="+mn-ea"/>
              </a:rPr>
              <a:t>意图：涉及材料的分层解读，过程方法和结论的</a:t>
            </a:r>
            <a:r>
              <a:rPr lang="zh-CN" sz="2000" b="1">
                <a:solidFill>
                  <a:srgbClr val="FF0000"/>
                </a:solidFill>
                <a:ea typeface="宋体" panose="02010600030101010101" pitchFamily="2" charset="-122"/>
                <a:sym typeface="+mn-ea"/>
              </a:rPr>
              <a:t>多元性</a:t>
            </a:r>
            <a:r>
              <a:rPr lang="zh-CN" sz="2000" b="1">
                <a:solidFill>
                  <a:schemeClr val="tx1"/>
                </a:solidFill>
                <a:ea typeface="宋体" panose="02010600030101010101" pitchFamily="2" charset="-122"/>
                <a:sym typeface="+mn-ea"/>
              </a:rPr>
              <a:t>，强调思维的广度和深度</a:t>
            </a:r>
            <a:r>
              <a:rPr lang="zh-CN" sz="2000" b="1">
                <a:solidFill>
                  <a:schemeClr val="tx1"/>
                </a:solidFill>
                <a:ea typeface="宋体" panose="02010600030101010101" pitchFamily="2" charset="-122"/>
                <a:sym typeface="+mn-ea"/>
              </a:rPr>
              <a:t>；</a:t>
            </a:r>
            <a:endParaRPr lang="zh-CN" altLang="en-US" sz="2000" b="1">
              <a:solidFill>
                <a:schemeClr val="tx1"/>
              </a:solidFill>
              <a:ea typeface="宋体" panose="02010600030101010101" pitchFamily="2" charset="-122"/>
              <a:sym typeface="+mn-ea"/>
            </a:endParaRPr>
          </a:p>
        </p:txBody>
      </p:sp>
      <p:sp>
        <p:nvSpPr>
          <p:cNvPr id="5" name="圆角矩形标注 4"/>
          <p:cNvSpPr/>
          <p:nvPr/>
        </p:nvSpPr>
        <p:spPr>
          <a:xfrm>
            <a:off x="146685" y="4869815"/>
            <a:ext cx="4646295" cy="1005840"/>
          </a:xfrm>
          <a:prstGeom prst="wedgeRoundRectCallout">
            <a:avLst>
              <a:gd name="adj1" fmla="val 57967"/>
              <a:gd name="adj2" fmla="val 7677"/>
              <a:gd name="adj3" fmla="val 16667"/>
            </a:avLst>
          </a:prstGeom>
        </p:spPr>
        <p:style>
          <a:lnRef idx="2">
            <a:schemeClr val="accent4"/>
          </a:lnRef>
          <a:fillRef idx="1">
            <a:schemeClr val="lt1"/>
          </a:fillRef>
          <a:effectRef idx="0">
            <a:schemeClr val="accent4"/>
          </a:effectRef>
          <a:fontRef idx="minor">
            <a:schemeClr val="dk1"/>
          </a:fontRef>
        </p:style>
        <p:txBody>
          <a:bodyPr rtlCol="0" anchor="ctr"/>
          <a:p>
            <a:pPr algn="l"/>
            <a:r>
              <a:rPr lang="zh-CN" sz="2000" b="1">
                <a:solidFill>
                  <a:schemeClr val="tx1"/>
                </a:solidFill>
                <a:ea typeface="宋体" panose="02010600030101010101" pitchFamily="2" charset="-122"/>
                <a:sym typeface="+mn-ea"/>
              </a:rPr>
              <a:t>意图：</a:t>
            </a:r>
            <a:r>
              <a:rPr lang="zh-CN" sz="2000" b="1">
                <a:ea typeface="宋体" panose="02010600030101010101" pitchFamily="2" charset="-122"/>
                <a:sym typeface="+mn-ea"/>
              </a:rPr>
              <a:t>指向思考与解决社会生活</a:t>
            </a:r>
            <a:r>
              <a:rPr lang="zh-CN" sz="2000" b="1">
                <a:solidFill>
                  <a:srgbClr val="FF0000"/>
                </a:solidFill>
                <a:ea typeface="宋体" panose="02010600030101010101" pitchFamily="2" charset="-122"/>
                <a:sym typeface="+mn-ea"/>
              </a:rPr>
              <a:t>实践</a:t>
            </a:r>
            <a:r>
              <a:rPr lang="zh-CN" sz="2000" b="1">
                <a:ea typeface="宋体" panose="02010600030101010101" pitchFamily="2" charset="-122"/>
                <a:sym typeface="+mn-ea"/>
              </a:rPr>
              <a:t>问题，同时有一定的选择余地。</a:t>
            </a:r>
            <a:endParaRPr lang="zh-CN" sz="2000" b="1">
              <a:ea typeface="宋体" panose="02010600030101010101" pitchFamily="2" charset="-122"/>
              <a:sym typeface="+mn-ea"/>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968604" y="1705387"/>
            <a:ext cx="4401683" cy="4183806"/>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8" name="TextBox 19"/>
          <p:cNvSpPr txBox="1"/>
          <p:nvPr/>
        </p:nvSpPr>
        <p:spPr>
          <a:xfrm>
            <a:off x="6736080" y="5184775"/>
            <a:ext cx="4538345" cy="82994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400" b="1">
                <a:latin typeface="楷体" panose="02010609060101010101" charset="-122"/>
                <a:ea typeface="楷体" panose="02010609060101010101" charset="-122"/>
                <a:sym typeface="+mn-ea"/>
              </a:rPr>
              <a:t>聚焦</a:t>
            </a:r>
            <a:r>
              <a:rPr lang="zh-CN" altLang="en-US" sz="2400" b="1">
                <a:solidFill>
                  <a:srgbClr val="FF0000"/>
                </a:solidFill>
                <a:latin typeface="楷体" panose="02010609060101010101" charset="-122"/>
                <a:ea typeface="楷体" panose="02010609060101010101" charset="-122"/>
                <a:sym typeface="+mn-ea"/>
              </a:rPr>
              <a:t>教学关键问题</a:t>
            </a:r>
            <a:r>
              <a:rPr lang="zh-CN" altLang="en-US" sz="2400" b="1">
                <a:latin typeface="楷体" panose="02010609060101010101" charset="-122"/>
                <a:ea typeface="楷体" panose="02010609060101010101" charset="-122"/>
                <a:sym typeface="+mn-ea"/>
              </a:rPr>
              <a:t>、</a:t>
            </a:r>
            <a:r>
              <a:rPr lang="zh-CN" altLang="en-US" sz="2400" b="1">
                <a:solidFill>
                  <a:srgbClr val="FF0000"/>
                </a:solidFill>
                <a:latin typeface="楷体" panose="02010609060101010101" charset="-122"/>
                <a:ea typeface="楷体" panose="02010609060101010101" charset="-122"/>
                <a:sym typeface="+mn-ea"/>
              </a:rPr>
              <a:t>概念性</a:t>
            </a:r>
            <a:r>
              <a:rPr lang="zh-CN" altLang="en-US" sz="2400" b="1">
                <a:latin typeface="楷体" panose="02010609060101010101" charset="-122"/>
                <a:ea typeface="楷体" panose="02010609060101010101" charset="-122"/>
                <a:sym typeface="+mn-ea"/>
              </a:rPr>
              <a:t>知识</a:t>
            </a:r>
            <a:endParaRPr lang="zh-CN" altLang="en-US" sz="2400" b="1">
              <a:latin typeface="楷体" panose="02010609060101010101" charset="-122"/>
              <a:ea typeface="楷体" panose="02010609060101010101" charset="-122"/>
              <a:sym typeface="+mn-ea"/>
            </a:endParaRPr>
          </a:p>
          <a:p>
            <a:r>
              <a:rPr lang="zh-CN" altLang="en-US" sz="2400" b="1" dirty="0">
                <a:solidFill>
                  <a:srgbClr val="7030A0"/>
                </a:solidFill>
                <a:latin typeface="楷体" panose="02010609060101010101" charset="-122"/>
                <a:ea typeface="楷体" panose="02010609060101010101" charset="-122"/>
                <a:sym typeface="Arial" panose="020B0604020202020204"/>
              </a:rPr>
              <a:t>（大单元教学）</a:t>
            </a:r>
            <a:endParaRPr lang="zh-CN" altLang="en-US" sz="2400" b="1" dirty="0">
              <a:latin typeface="楷体" panose="02010609060101010101" charset="-122"/>
              <a:ea typeface="楷体" panose="02010609060101010101" charset="-122"/>
              <a:sym typeface="+mn-ea"/>
            </a:endParaRPr>
          </a:p>
        </p:txBody>
      </p:sp>
      <p:sp>
        <p:nvSpPr>
          <p:cNvPr id="21" name="TextBox 19"/>
          <p:cNvSpPr txBox="1"/>
          <p:nvPr/>
        </p:nvSpPr>
        <p:spPr>
          <a:xfrm>
            <a:off x="6562090" y="1283335"/>
            <a:ext cx="3878580" cy="11988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400" b="1">
                <a:solidFill>
                  <a:schemeClr val="tx1"/>
                </a:solidFill>
                <a:latin typeface="楷体" panose="02010609060101010101" charset="-122"/>
                <a:ea typeface="楷体" panose="02010609060101010101" charset="-122"/>
                <a:sym typeface="+mn-ea"/>
              </a:rPr>
              <a:t>社会热点</a:t>
            </a:r>
            <a:r>
              <a:rPr lang="zh-CN" altLang="en-US" sz="2400" b="1">
                <a:solidFill>
                  <a:srgbClr val="FF0000"/>
                </a:solidFill>
                <a:latin typeface="楷体" panose="02010609060101010101" charset="-122"/>
                <a:ea typeface="楷体" panose="02010609060101010101" charset="-122"/>
                <a:sym typeface="+mn-ea"/>
              </a:rPr>
              <a:t>链接</a:t>
            </a:r>
            <a:r>
              <a:rPr lang="zh-CN" altLang="en-US" sz="2400" b="1">
                <a:solidFill>
                  <a:schemeClr val="tx1"/>
                </a:solidFill>
                <a:latin typeface="楷体" panose="02010609060101010101" charset="-122"/>
                <a:ea typeface="楷体" panose="02010609060101010101" charset="-122"/>
                <a:sym typeface="+mn-ea"/>
              </a:rPr>
              <a:t>教材</a:t>
            </a:r>
            <a:r>
              <a:rPr lang="zh-CN" altLang="en-US" sz="2400" b="1">
                <a:solidFill>
                  <a:schemeClr val="tx1"/>
                </a:solidFill>
                <a:latin typeface="楷体" panose="02010609060101010101" charset="-122"/>
                <a:ea typeface="楷体" panose="02010609060101010101" charset="-122"/>
                <a:sym typeface="+mn-ea"/>
              </a:rPr>
              <a:t>知识</a:t>
            </a:r>
            <a:r>
              <a:rPr lang="zh-CN" altLang="en-US" sz="2400" b="1">
                <a:solidFill>
                  <a:schemeClr val="tx1"/>
                </a:solidFill>
                <a:latin typeface="楷体" panose="02010609060101010101" charset="-122"/>
                <a:ea typeface="楷体" panose="02010609060101010101" charset="-122"/>
                <a:sym typeface="+mn-ea"/>
              </a:rPr>
              <a:t>、</a:t>
            </a:r>
            <a:endParaRPr lang="zh-CN" altLang="en-US" sz="2400" b="1">
              <a:solidFill>
                <a:schemeClr val="tx1"/>
              </a:solidFill>
              <a:latin typeface="楷体" panose="02010609060101010101" charset="-122"/>
              <a:ea typeface="楷体" panose="02010609060101010101" charset="-122"/>
              <a:sym typeface="+mn-ea"/>
            </a:endParaRPr>
          </a:p>
          <a:p>
            <a:r>
              <a:rPr lang="zh-CN" altLang="en-US" sz="2400" b="1">
                <a:solidFill>
                  <a:schemeClr val="tx1"/>
                </a:solidFill>
                <a:latin typeface="楷体" panose="02010609060101010101" charset="-122"/>
                <a:ea typeface="楷体" panose="02010609060101010101" charset="-122"/>
                <a:sym typeface="+mn-ea"/>
              </a:rPr>
              <a:t>教材知识</a:t>
            </a:r>
            <a:r>
              <a:rPr lang="zh-CN" altLang="en-US" sz="2400" b="1">
                <a:solidFill>
                  <a:srgbClr val="FF0000"/>
                </a:solidFill>
                <a:latin typeface="楷体" panose="02010609060101010101" charset="-122"/>
                <a:ea typeface="楷体" panose="02010609060101010101" charset="-122"/>
                <a:sym typeface="+mn-ea"/>
              </a:rPr>
              <a:t>解说</a:t>
            </a:r>
            <a:r>
              <a:rPr lang="zh-CN" altLang="en-US" sz="2400" b="1">
                <a:solidFill>
                  <a:schemeClr val="tx1"/>
                </a:solidFill>
                <a:latin typeface="楷体" panose="02010609060101010101" charset="-122"/>
                <a:ea typeface="楷体" panose="02010609060101010101" charset="-122"/>
                <a:sym typeface="+mn-ea"/>
              </a:rPr>
              <a:t>周边生活</a:t>
            </a:r>
            <a:endParaRPr lang="zh-CN" altLang="en-US" sz="2400" b="1">
              <a:solidFill>
                <a:srgbClr val="FF0000"/>
              </a:solidFill>
              <a:latin typeface="楷体" panose="02010609060101010101" charset="-122"/>
              <a:ea typeface="楷体" panose="02010609060101010101" charset="-122"/>
              <a:sym typeface="+mn-ea"/>
            </a:endParaRPr>
          </a:p>
          <a:p>
            <a:r>
              <a:rPr lang="zh-CN" altLang="en-US" sz="2400" b="1" dirty="0">
                <a:solidFill>
                  <a:srgbClr val="7030A0"/>
                </a:solidFill>
                <a:latin typeface="楷体" panose="02010609060101010101" charset="-122"/>
                <a:ea typeface="楷体" panose="02010609060101010101" charset="-122"/>
                <a:sym typeface="+mn-ea"/>
              </a:rPr>
              <a:t>（时政播评、时政述评）</a:t>
            </a:r>
            <a:endParaRPr lang="zh-CN" altLang="en-US" sz="2400" b="1" dirty="0">
              <a:solidFill>
                <a:srgbClr val="7030A0"/>
              </a:solidFill>
              <a:latin typeface="楷体" panose="02010609060101010101" charset="-122"/>
              <a:ea typeface="楷体" panose="02010609060101010101" charset="-122"/>
              <a:sym typeface="+mn-ea"/>
            </a:endParaRPr>
          </a:p>
        </p:txBody>
      </p:sp>
      <p:sp>
        <p:nvSpPr>
          <p:cNvPr id="24" name="TextBox 19"/>
          <p:cNvSpPr txBox="1"/>
          <p:nvPr/>
        </p:nvSpPr>
        <p:spPr>
          <a:xfrm>
            <a:off x="6657340" y="3963670"/>
            <a:ext cx="4696460" cy="82994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400" b="1" dirty="0">
                <a:latin typeface="楷体" panose="02010609060101010101" charset="-122"/>
                <a:ea typeface="楷体" panose="02010609060101010101" charset="-122"/>
                <a:sym typeface="Arial" panose="020B0604020202020204"/>
              </a:rPr>
              <a:t>创设真实情境，给予多元评价</a:t>
            </a:r>
            <a:endParaRPr lang="zh-CN" altLang="en-US" sz="2400" b="1" dirty="0">
              <a:latin typeface="楷体" panose="02010609060101010101" charset="-122"/>
              <a:ea typeface="楷体" panose="02010609060101010101" charset="-122"/>
              <a:sym typeface="Arial" panose="020B0604020202020204"/>
            </a:endParaRPr>
          </a:p>
          <a:p>
            <a:r>
              <a:rPr lang="zh-CN" altLang="en-US" sz="2400" b="1" dirty="0">
                <a:solidFill>
                  <a:srgbClr val="7030A0"/>
                </a:solidFill>
                <a:latin typeface="楷体" panose="02010609060101010101" charset="-122"/>
                <a:ea typeface="楷体" panose="02010609060101010101" charset="-122"/>
                <a:sym typeface="Arial" panose="020B0604020202020204"/>
              </a:rPr>
              <a:t>（参考课程标准教学提示）</a:t>
            </a:r>
            <a:endParaRPr lang="zh-CN" altLang="en-US" sz="2400" b="1" dirty="0">
              <a:solidFill>
                <a:srgbClr val="7030A0"/>
              </a:solidFill>
              <a:latin typeface="楷体" panose="02010609060101010101" charset="-122"/>
              <a:ea typeface="楷体" panose="02010609060101010101" charset="-122"/>
              <a:sym typeface="Arial" panose="020B0604020202020204"/>
            </a:endParaRPr>
          </a:p>
        </p:txBody>
      </p:sp>
      <p:sp>
        <p:nvSpPr>
          <p:cNvPr id="2" name="矩形 1"/>
          <p:cNvSpPr/>
          <p:nvPr/>
        </p:nvSpPr>
        <p:spPr>
          <a:xfrm>
            <a:off x="969239" y="2965442"/>
            <a:ext cx="4401683" cy="1664452"/>
          </a:xfrm>
          <a:prstGeom prst="rect">
            <a:avLst/>
          </a:prstGeom>
          <a:solidFill>
            <a:srgbClr val="5AA0C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1" name="椭圆 30"/>
          <p:cNvSpPr/>
          <p:nvPr/>
        </p:nvSpPr>
        <p:spPr>
          <a:xfrm>
            <a:off x="5864390" y="1415353"/>
            <a:ext cx="698028" cy="698028"/>
          </a:xfrm>
          <a:prstGeom prst="ellipse">
            <a:avLst/>
          </a:prstGeom>
          <a:solidFill>
            <a:srgbClr val="5AA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2" name="椭圆 31"/>
          <p:cNvSpPr/>
          <p:nvPr/>
        </p:nvSpPr>
        <p:spPr>
          <a:xfrm>
            <a:off x="5864390" y="2666322"/>
            <a:ext cx="698028" cy="698028"/>
          </a:xfrm>
          <a:prstGeom prst="ellipse">
            <a:avLst/>
          </a:prstGeom>
          <a:solidFill>
            <a:srgbClr val="5AA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3" name="椭圆 32"/>
          <p:cNvSpPr/>
          <p:nvPr/>
        </p:nvSpPr>
        <p:spPr>
          <a:xfrm>
            <a:off x="5864390" y="3963534"/>
            <a:ext cx="698028" cy="698028"/>
          </a:xfrm>
          <a:prstGeom prst="ellipse">
            <a:avLst/>
          </a:prstGeom>
          <a:solidFill>
            <a:srgbClr val="5AA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34" name="椭圆 75"/>
          <p:cNvSpPr/>
          <p:nvPr/>
        </p:nvSpPr>
        <p:spPr bwMode="auto">
          <a:xfrm>
            <a:off x="6061526" y="4253072"/>
            <a:ext cx="349322" cy="160673"/>
          </a:xfrm>
          <a:custGeom>
            <a:avLst/>
            <a:gdLst>
              <a:gd name="connsiteX0" fmla="*/ 95981 w 608951"/>
              <a:gd name="connsiteY0" fmla="*/ 33890 h 280092"/>
              <a:gd name="connsiteX1" fmla="*/ 109898 w 608951"/>
              <a:gd name="connsiteY1" fmla="*/ 36081 h 280092"/>
              <a:gd name="connsiteX2" fmla="*/ 123249 w 608951"/>
              <a:gd name="connsiteY2" fmla="*/ 92079 h 280092"/>
              <a:gd name="connsiteX3" fmla="*/ 100997 w 608951"/>
              <a:gd name="connsiteY3" fmla="*/ 142410 h 280092"/>
              <a:gd name="connsiteX4" fmla="*/ 300710 w 608951"/>
              <a:gd name="connsiteY4" fmla="*/ 39636 h 280092"/>
              <a:gd name="connsiteX5" fmla="*/ 345993 w 608951"/>
              <a:gd name="connsiteY5" fmla="*/ 54080 h 280092"/>
              <a:gd name="connsiteX6" fmla="*/ 331529 w 608951"/>
              <a:gd name="connsiteY6" fmla="*/ 99301 h 280092"/>
              <a:gd name="connsiteX7" fmla="*/ 135154 w 608951"/>
              <a:gd name="connsiteY7" fmla="*/ 200408 h 280092"/>
              <a:gd name="connsiteX8" fmla="*/ 184442 w 608951"/>
              <a:gd name="connsiteY8" fmla="*/ 210630 h 280092"/>
              <a:gd name="connsiteX9" fmla="*/ 222382 w 608951"/>
              <a:gd name="connsiteY9" fmla="*/ 253962 h 280092"/>
              <a:gd name="connsiteX10" fmla="*/ 170423 w 608951"/>
              <a:gd name="connsiteY10" fmla="*/ 278850 h 280092"/>
              <a:gd name="connsiteX11" fmla="*/ 40693 w 608951"/>
              <a:gd name="connsiteY11" fmla="*/ 252295 h 280092"/>
              <a:gd name="connsiteX12" fmla="*/ 27676 w 608951"/>
              <a:gd name="connsiteY12" fmla="*/ 247962 h 280092"/>
              <a:gd name="connsiteX13" fmla="*/ 3643 w 608951"/>
              <a:gd name="connsiteY13" fmla="*/ 230407 h 280092"/>
              <a:gd name="connsiteX14" fmla="*/ 862 w 608951"/>
              <a:gd name="connsiteY14" fmla="*/ 207519 h 280092"/>
              <a:gd name="connsiteX15" fmla="*/ 5869 w 608951"/>
              <a:gd name="connsiteY15" fmla="*/ 184853 h 280092"/>
              <a:gd name="connsiteX16" fmla="*/ 59385 w 608951"/>
              <a:gd name="connsiteY16" fmla="*/ 63857 h 280092"/>
              <a:gd name="connsiteX17" fmla="*/ 95981 w 608951"/>
              <a:gd name="connsiteY17" fmla="*/ 33890 h 280092"/>
              <a:gd name="connsiteX18" fmla="*/ 438439 w 608951"/>
              <a:gd name="connsiteY18" fmla="*/ 1235 h 280092"/>
              <a:gd name="connsiteX19" fmla="*/ 568180 w 608951"/>
              <a:gd name="connsiteY19" fmla="*/ 27782 h 280092"/>
              <a:gd name="connsiteX20" fmla="*/ 581199 w 608951"/>
              <a:gd name="connsiteY20" fmla="*/ 32114 h 280092"/>
              <a:gd name="connsiteX21" fmla="*/ 605233 w 608951"/>
              <a:gd name="connsiteY21" fmla="*/ 49664 h 280092"/>
              <a:gd name="connsiteX22" fmla="*/ 608015 w 608951"/>
              <a:gd name="connsiteY22" fmla="*/ 72546 h 280092"/>
              <a:gd name="connsiteX23" fmla="*/ 603008 w 608951"/>
              <a:gd name="connsiteY23" fmla="*/ 95206 h 280092"/>
              <a:gd name="connsiteX24" fmla="*/ 549487 w 608951"/>
              <a:gd name="connsiteY24" fmla="*/ 216168 h 280092"/>
              <a:gd name="connsiteX25" fmla="*/ 499081 w 608951"/>
              <a:gd name="connsiteY25" fmla="*/ 243938 h 280092"/>
              <a:gd name="connsiteX26" fmla="*/ 485618 w 608951"/>
              <a:gd name="connsiteY26" fmla="*/ 187955 h 280092"/>
              <a:gd name="connsiteX27" fmla="*/ 507872 w 608951"/>
              <a:gd name="connsiteY27" fmla="*/ 137637 h 280092"/>
              <a:gd name="connsiteX28" fmla="*/ 308142 w 608951"/>
              <a:gd name="connsiteY28" fmla="*/ 240383 h 280092"/>
              <a:gd name="connsiteX29" fmla="*/ 262855 w 608951"/>
              <a:gd name="connsiteY29" fmla="*/ 225943 h 280092"/>
              <a:gd name="connsiteX30" fmla="*/ 277320 w 608951"/>
              <a:gd name="connsiteY30" fmla="*/ 180735 h 280092"/>
              <a:gd name="connsiteX31" fmla="*/ 473712 w 608951"/>
              <a:gd name="connsiteY31" fmla="*/ 79655 h 280092"/>
              <a:gd name="connsiteX32" fmla="*/ 424419 w 608951"/>
              <a:gd name="connsiteY32" fmla="*/ 69547 h 280092"/>
              <a:gd name="connsiteX33" fmla="*/ 386587 w 608951"/>
              <a:gd name="connsiteY33" fmla="*/ 26116 h 280092"/>
              <a:gd name="connsiteX34" fmla="*/ 438439 w 608951"/>
              <a:gd name="connsiteY34" fmla="*/ 1235 h 28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8951" h="280092">
                <a:moveTo>
                  <a:pt x="95981" y="33890"/>
                </a:moveTo>
                <a:cubicBezTo>
                  <a:pt x="100747" y="33456"/>
                  <a:pt x="105475" y="34137"/>
                  <a:pt x="109898" y="36081"/>
                </a:cubicBezTo>
                <a:cubicBezTo>
                  <a:pt x="127477" y="43858"/>
                  <a:pt x="133485" y="68968"/>
                  <a:pt x="123249" y="92079"/>
                </a:cubicBezTo>
                <a:lnTo>
                  <a:pt x="100997" y="142410"/>
                </a:lnTo>
                <a:lnTo>
                  <a:pt x="300710" y="39636"/>
                </a:lnTo>
                <a:cubicBezTo>
                  <a:pt x="317176" y="31081"/>
                  <a:pt x="337426" y="37525"/>
                  <a:pt x="345993" y="54080"/>
                </a:cubicBezTo>
                <a:cubicBezTo>
                  <a:pt x="354560" y="70524"/>
                  <a:pt x="348107" y="90856"/>
                  <a:pt x="331529" y="99301"/>
                </a:cubicBezTo>
                <a:lnTo>
                  <a:pt x="135154" y="200408"/>
                </a:lnTo>
                <a:lnTo>
                  <a:pt x="184442" y="210630"/>
                </a:lnTo>
                <a:cubicBezTo>
                  <a:pt x="209253" y="215630"/>
                  <a:pt x="226165" y="235074"/>
                  <a:pt x="222382" y="253962"/>
                </a:cubicBezTo>
                <a:cubicBezTo>
                  <a:pt x="218488" y="272850"/>
                  <a:pt x="195235" y="283961"/>
                  <a:pt x="170423" y="278850"/>
                </a:cubicBezTo>
                <a:lnTo>
                  <a:pt x="40693" y="252295"/>
                </a:lnTo>
                <a:cubicBezTo>
                  <a:pt x="36020" y="251295"/>
                  <a:pt x="31681" y="249851"/>
                  <a:pt x="27676" y="247962"/>
                </a:cubicBezTo>
                <a:cubicBezTo>
                  <a:pt x="17662" y="246185"/>
                  <a:pt x="8650" y="240074"/>
                  <a:pt x="3643" y="230407"/>
                </a:cubicBezTo>
                <a:cubicBezTo>
                  <a:pt x="-139" y="223074"/>
                  <a:pt x="-807" y="214963"/>
                  <a:pt x="862" y="207519"/>
                </a:cubicBezTo>
                <a:cubicBezTo>
                  <a:pt x="862" y="200186"/>
                  <a:pt x="2531" y="192409"/>
                  <a:pt x="5869" y="184853"/>
                </a:cubicBezTo>
                <a:lnTo>
                  <a:pt x="59385" y="63857"/>
                </a:lnTo>
                <a:cubicBezTo>
                  <a:pt x="67062" y="46525"/>
                  <a:pt x="81686" y="35192"/>
                  <a:pt x="95981" y="33890"/>
                </a:cubicBezTo>
                <a:close/>
                <a:moveTo>
                  <a:pt x="438439" y="1235"/>
                </a:moveTo>
                <a:lnTo>
                  <a:pt x="568180" y="27782"/>
                </a:lnTo>
                <a:cubicBezTo>
                  <a:pt x="572965" y="28782"/>
                  <a:pt x="577193" y="30226"/>
                  <a:pt x="581199" y="32114"/>
                </a:cubicBezTo>
                <a:cubicBezTo>
                  <a:pt x="591213" y="33891"/>
                  <a:pt x="600337" y="40000"/>
                  <a:pt x="605233" y="49664"/>
                </a:cubicBezTo>
                <a:cubicBezTo>
                  <a:pt x="609127" y="56995"/>
                  <a:pt x="609795" y="65104"/>
                  <a:pt x="608015" y="72546"/>
                </a:cubicBezTo>
                <a:cubicBezTo>
                  <a:pt x="608015" y="79877"/>
                  <a:pt x="606346" y="87652"/>
                  <a:pt x="603008" y="95206"/>
                </a:cubicBezTo>
                <a:lnTo>
                  <a:pt x="549487" y="216168"/>
                </a:lnTo>
                <a:cubicBezTo>
                  <a:pt x="539250" y="239272"/>
                  <a:pt x="516773" y="251713"/>
                  <a:pt x="499081" y="243938"/>
                </a:cubicBezTo>
                <a:cubicBezTo>
                  <a:pt x="481389" y="236162"/>
                  <a:pt x="475381" y="211170"/>
                  <a:pt x="485618" y="187955"/>
                </a:cubicBezTo>
                <a:lnTo>
                  <a:pt x="507872" y="137637"/>
                </a:lnTo>
                <a:lnTo>
                  <a:pt x="308142" y="240383"/>
                </a:lnTo>
                <a:cubicBezTo>
                  <a:pt x="291674" y="248936"/>
                  <a:pt x="271423" y="242494"/>
                  <a:pt x="262855" y="225943"/>
                </a:cubicBezTo>
                <a:cubicBezTo>
                  <a:pt x="254287" y="209504"/>
                  <a:pt x="260852" y="189177"/>
                  <a:pt x="277320" y="180735"/>
                </a:cubicBezTo>
                <a:lnTo>
                  <a:pt x="473712" y="79655"/>
                </a:lnTo>
                <a:lnTo>
                  <a:pt x="424419" y="69547"/>
                </a:lnTo>
                <a:cubicBezTo>
                  <a:pt x="399606" y="64437"/>
                  <a:pt x="382693" y="44999"/>
                  <a:pt x="386587" y="26116"/>
                </a:cubicBezTo>
                <a:cubicBezTo>
                  <a:pt x="390370" y="7344"/>
                  <a:pt x="413626" y="-3875"/>
                  <a:pt x="438439" y="1235"/>
                </a:cubicBezTo>
                <a:close/>
              </a:path>
            </a:pathLst>
          </a:custGeom>
          <a:solidFill>
            <a:schemeClr val="bg1"/>
          </a:solidFill>
          <a:ln w="12700" cap="flat" cmpd="sng" algn="ctr">
            <a:noFill/>
            <a:prstDash val="solid"/>
            <a:miter lim="800000"/>
          </a:ln>
          <a:effectLst/>
          <a:scene3d>
            <a:camera prst="orthographicFront"/>
            <a:lightRig rig="threePt" dir="t"/>
          </a:scene3d>
          <a:sp3d prstMaterial="softEdge">
            <a:bevelT w="38100" h="6350"/>
          </a:sp3d>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2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sym typeface="Arial" panose="020B0604020202020204"/>
            </a:endParaRPr>
          </a:p>
        </p:txBody>
      </p:sp>
      <p:sp>
        <p:nvSpPr>
          <p:cNvPr id="35" name="椭圆 77"/>
          <p:cNvSpPr/>
          <p:nvPr/>
        </p:nvSpPr>
        <p:spPr bwMode="auto">
          <a:xfrm>
            <a:off x="6044248" y="2840675"/>
            <a:ext cx="338311" cy="349322"/>
          </a:xfrm>
          <a:custGeom>
            <a:avLst/>
            <a:gdLst>
              <a:gd name="connsiteX0" fmla="*/ 401097 w 585411"/>
              <a:gd name="connsiteY0" fmla="*/ 360083 h 604464"/>
              <a:gd name="connsiteX1" fmla="*/ 306181 w 585411"/>
              <a:gd name="connsiteY1" fmla="*/ 436283 h 604464"/>
              <a:gd name="connsiteX2" fmla="*/ 401097 w 585411"/>
              <a:gd name="connsiteY2" fmla="*/ 512483 h 604464"/>
              <a:gd name="connsiteX3" fmla="*/ 401097 w 585411"/>
              <a:gd name="connsiteY3" fmla="*/ 468406 h 604464"/>
              <a:gd name="connsiteX4" fmla="*/ 528181 w 585411"/>
              <a:gd name="connsiteY4" fmla="*/ 468406 h 604464"/>
              <a:gd name="connsiteX5" fmla="*/ 528181 w 585411"/>
              <a:gd name="connsiteY5" fmla="*/ 404159 h 604464"/>
              <a:gd name="connsiteX6" fmla="*/ 401097 w 585411"/>
              <a:gd name="connsiteY6" fmla="*/ 404159 h 604464"/>
              <a:gd name="connsiteX7" fmla="*/ 316935 w 585411"/>
              <a:gd name="connsiteY7" fmla="*/ 268008 h 604464"/>
              <a:gd name="connsiteX8" fmla="*/ 516772 w 585411"/>
              <a:gd name="connsiteY8" fmla="*/ 268008 h 604464"/>
              <a:gd name="connsiteX9" fmla="*/ 585411 w 585411"/>
              <a:gd name="connsiteY9" fmla="*/ 336457 h 604464"/>
              <a:gd name="connsiteX10" fmla="*/ 585411 w 585411"/>
              <a:gd name="connsiteY10" fmla="*/ 536015 h 604464"/>
              <a:gd name="connsiteX11" fmla="*/ 516772 w 585411"/>
              <a:gd name="connsiteY11" fmla="*/ 604464 h 604464"/>
              <a:gd name="connsiteX12" fmla="*/ 316935 w 585411"/>
              <a:gd name="connsiteY12" fmla="*/ 604464 h 604464"/>
              <a:gd name="connsiteX13" fmla="*/ 248390 w 585411"/>
              <a:gd name="connsiteY13" fmla="*/ 536015 h 604464"/>
              <a:gd name="connsiteX14" fmla="*/ 248390 w 585411"/>
              <a:gd name="connsiteY14" fmla="*/ 336457 h 604464"/>
              <a:gd name="connsiteX15" fmla="*/ 316935 w 585411"/>
              <a:gd name="connsiteY15" fmla="*/ 268008 h 604464"/>
              <a:gd name="connsiteX16" fmla="*/ 184233 w 585411"/>
              <a:gd name="connsiteY16" fmla="*/ 91981 h 604464"/>
              <a:gd name="connsiteX17" fmla="*/ 184233 w 585411"/>
              <a:gd name="connsiteY17" fmla="*/ 136151 h 604464"/>
              <a:gd name="connsiteX18" fmla="*/ 57140 w 585411"/>
              <a:gd name="connsiteY18" fmla="*/ 136151 h 604464"/>
              <a:gd name="connsiteX19" fmla="*/ 57140 w 585411"/>
              <a:gd name="connsiteY19" fmla="*/ 200305 h 604464"/>
              <a:gd name="connsiteX20" fmla="*/ 184139 w 585411"/>
              <a:gd name="connsiteY20" fmla="*/ 200305 h 604464"/>
              <a:gd name="connsiteX21" fmla="*/ 184139 w 585411"/>
              <a:gd name="connsiteY21" fmla="*/ 244475 h 604464"/>
              <a:gd name="connsiteX22" fmla="*/ 279062 w 585411"/>
              <a:gd name="connsiteY22" fmla="*/ 168275 h 604464"/>
              <a:gd name="connsiteX23" fmla="*/ 68550 w 585411"/>
              <a:gd name="connsiteY23" fmla="*/ 0 h 604464"/>
              <a:gd name="connsiteX24" fmla="*/ 268400 w 585411"/>
              <a:gd name="connsiteY24" fmla="*/ 0 h 604464"/>
              <a:gd name="connsiteX25" fmla="*/ 336950 w 585411"/>
              <a:gd name="connsiteY25" fmla="*/ 68449 h 604464"/>
              <a:gd name="connsiteX26" fmla="*/ 336950 w 585411"/>
              <a:gd name="connsiteY26" fmla="*/ 246622 h 604464"/>
              <a:gd name="connsiteX27" fmla="*/ 323296 w 585411"/>
              <a:gd name="connsiteY27" fmla="*/ 246622 h 604464"/>
              <a:gd name="connsiteX28" fmla="*/ 255308 w 585411"/>
              <a:gd name="connsiteY28" fmla="*/ 274824 h 604464"/>
              <a:gd name="connsiteX29" fmla="*/ 227626 w 585411"/>
              <a:gd name="connsiteY29" fmla="*/ 336456 h 604464"/>
              <a:gd name="connsiteX30" fmla="*/ 68550 w 585411"/>
              <a:gd name="connsiteY30" fmla="*/ 336456 h 604464"/>
              <a:gd name="connsiteX31" fmla="*/ 0 w 585411"/>
              <a:gd name="connsiteY31" fmla="*/ 268007 h 604464"/>
              <a:gd name="connsiteX32" fmla="*/ 0 w 585411"/>
              <a:gd name="connsiteY32" fmla="*/ 68449 h 604464"/>
              <a:gd name="connsiteX33" fmla="*/ 68550 w 585411"/>
              <a:gd name="connsiteY33"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5411" h="604464">
                <a:moveTo>
                  <a:pt x="401097" y="360083"/>
                </a:moveTo>
                <a:lnTo>
                  <a:pt x="306181" y="436283"/>
                </a:lnTo>
                <a:lnTo>
                  <a:pt x="401097" y="512483"/>
                </a:lnTo>
                <a:lnTo>
                  <a:pt x="401097" y="468406"/>
                </a:lnTo>
                <a:lnTo>
                  <a:pt x="528181" y="468406"/>
                </a:lnTo>
                <a:lnTo>
                  <a:pt x="528181" y="404159"/>
                </a:lnTo>
                <a:lnTo>
                  <a:pt x="401097" y="404159"/>
                </a:lnTo>
                <a:close/>
                <a:moveTo>
                  <a:pt x="316935" y="268008"/>
                </a:moveTo>
                <a:lnTo>
                  <a:pt x="516772" y="268008"/>
                </a:lnTo>
                <a:cubicBezTo>
                  <a:pt x="554458" y="268008"/>
                  <a:pt x="585317" y="298824"/>
                  <a:pt x="585411" y="336457"/>
                </a:cubicBezTo>
                <a:lnTo>
                  <a:pt x="585411" y="536015"/>
                </a:lnTo>
                <a:cubicBezTo>
                  <a:pt x="585411" y="573648"/>
                  <a:pt x="554458" y="604464"/>
                  <a:pt x="516772" y="604464"/>
                </a:cubicBezTo>
                <a:lnTo>
                  <a:pt x="316935" y="604464"/>
                </a:lnTo>
                <a:cubicBezTo>
                  <a:pt x="279249" y="604464"/>
                  <a:pt x="248390" y="573648"/>
                  <a:pt x="248390" y="536015"/>
                </a:cubicBezTo>
                <a:lnTo>
                  <a:pt x="248390" y="336457"/>
                </a:lnTo>
                <a:cubicBezTo>
                  <a:pt x="248390" y="298731"/>
                  <a:pt x="279249" y="268008"/>
                  <a:pt x="316935" y="268008"/>
                </a:cubicBezTo>
                <a:close/>
                <a:moveTo>
                  <a:pt x="184233" y="91981"/>
                </a:moveTo>
                <a:lnTo>
                  <a:pt x="184233" y="136151"/>
                </a:lnTo>
                <a:lnTo>
                  <a:pt x="57140" y="136151"/>
                </a:lnTo>
                <a:lnTo>
                  <a:pt x="57140" y="200305"/>
                </a:lnTo>
                <a:lnTo>
                  <a:pt x="184139" y="200305"/>
                </a:lnTo>
                <a:lnTo>
                  <a:pt x="184139" y="244475"/>
                </a:lnTo>
                <a:lnTo>
                  <a:pt x="279062" y="168275"/>
                </a:lnTo>
                <a:close/>
                <a:moveTo>
                  <a:pt x="68550" y="0"/>
                </a:moveTo>
                <a:lnTo>
                  <a:pt x="268400" y="0"/>
                </a:lnTo>
                <a:cubicBezTo>
                  <a:pt x="306089" y="0"/>
                  <a:pt x="336950" y="30816"/>
                  <a:pt x="336950" y="68449"/>
                </a:cubicBezTo>
                <a:lnTo>
                  <a:pt x="336950" y="246622"/>
                </a:lnTo>
                <a:lnTo>
                  <a:pt x="323296" y="246622"/>
                </a:lnTo>
                <a:cubicBezTo>
                  <a:pt x="297578" y="246622"/>
                  <a:pt x="273450" y="256614"/>
                  <a:pt x="255308" y="274824"/>
                </a:cubicBezTo>
                <a:cubicBezTo>
                  <a:pt x="238568" y="291539"/>
                  <a:pt x="229122" y="313297"/>
                  <a:pt x="227626" y="336456"/>
                </a:cubicBezTo>
                <a:lnTo>
                  <a:pt x="68550" y="336456"/>
                </a:lnTo>
                <a:cubicBezTo>
                  <a:pt x="30768" y="336456"/>
                  <a:pt x="0" y="305733"/>
                  <a:pt x="0" y="268007"/>
                </a:cubicBezTo>
                <a:lnTo>
                  <a:pt x="0" y="68449"/>
                </a:lnTo>
                <a:cubicBezTo>
                  <a:pt x="0" y="30816"/>
                  <a:pt x="30768" y="0"/>
                  <a:pt x="68550" y="0"/>
                </a:cubicBezTo>
                <a:close/>
              </a:path>
            </a:pathLst>
          </a:custGeom>
          <a:solidFill>
            <a:schemeClr val="bg1"/>
          </a:solidFill>
          <a:ln w="12700" cap="flat" cmpd="sng" algn="ctr">
            <a:noFill/>
            <a:prstDash val="solid"/>
            <a:miter lim="800000"/>
          </a:ln>
          <a:effectLst/>
          <a:scene3d>
            <a:camera prst="orthographicFront"/>
            <a:lightRig rig="threePt" dir="t"/>
          </a:scene3d>
          <a:sp3d prstMaterial="softEdge">
            <a:bevelT w="38100" h="6350"/>
          </a:sp3d>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2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sym typeface="Arial" panose="020B0604020202020204"/>
            </a:endParaRPr>
          </a:p>
        </p:txBody>
      </p:sp>
      <p:sp>
        <p:nvSpPr>
          <p:cNvPr id="36" name="椭圆 78"/>
          <p:cNvSpPr/>
          <p:nvPr/>
        </p:nvSpPr>
        <p:spPr bwMode="auto">
          <a:xfrm>
            <a:off x="6044575" y="1584796"/>
            <a:ext cx="349322" cy="308380"/>
          </a:xfrm>
          <a:custGeom>
            <a:avLst/>
            <a:gdLst>
              <a:gd name="T0" fmla="*/ 1780 w 2924"/>
              <a:gd name="T1" fmla="*/ 2052 h 2585"/>
              <a:gd name="T2" fmla="*/ 1169 w 2924"/>
              <a:gd name="T3" fmla="*/ 1441 h 2585"/>
              <a:gd name="T4" fmla="*/ 1169 w 2924"/>
              <a:gd name="T5" fmla="*/ 1021 h 2585"/>
              <a:gd name="T6" fmla="*/ 1428 w 2924"/>
              <a:gd name="T7" fmla="*/ 1280 h 2585"/>
              <a:gd name="T8" fmla="*/ 1805 w 2924"/>
              <a:gd name="T9" fmla="*/ 903 h 2585"/>
              <a:gd name="T10" fmla="*/ 903 w 2924"/>
              <a:gd name="T11" fmla="*/ 0 h 2585"/>
              <a:gd name="T12" fmla="*/ 0 w 2924"/>
              <a:gd name="T13" fmla="*/ 903 h 2585"/>
              <a:gd name="T14" fmla="*/ 377 w 2924"/>
              <a:gd name="T15" fmla="*/ 1280 h 2585"/>
              <a:gd name="T16" fmla="*/ 636 w 2924"/>
              <a:gd name="T17" fmla="*/ 1021 h 2585"/>
              <a:gd name="T18" fmla="*/ 636 w 2924"/>
              <a:gd name="T19" fmla="*/ 1441 h 2585"/>
              <a:gd name="T20" fmla="*/ 1780 w 2924"/>
              <a:gd name="T21" fmla="*/ 2585 h 2585"/>
              <a:gd name="T22" fmla="*/ 2924 w 2924"/>
              <a:gd name="T23" fmla="*/ 1441 h 2585"/>
              <a:gd name="T24" fmla="*/ 2390 w 2924"/>
              <a:gd name="T25" fmla="*/ 1441 h 2585"/>
              <a:gd name="T26" fmla="*/ 1780 w 2924"/>
              <a:gd name="T27" fmla="*/ 2052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4" h="2585">
                <a:moveTo>
                  <a:pt x="1780" y="2052"/>
                </a:moveTo>
                <a:cubicBezTo>
                  <a:pt x="1443" y="2052"/>
                  <a:pt x="1169" y="1778"/>
                  <a:pt x="1169" y="1441"/>
                </a:cubicBezTo>
                <a:lnTo>
                  <a:pt x="1169" y="1021"/>
                </a:lnTo>
                <a:lnTo>
                  <a:pt x="1428" y="1280"/>
                </a:lnTo>
                <a:lnTo>
                  <a:pt x="1805" y="903"/>
                </a:lnTo>
                <a:lnTo>
                  <a:pt x="903" y="0"/>
                </a:lnTo>
                <a:lnTo>
                  <a:pt x="0" y="903"/>
                </a:lnTo>
                <a:lnTo>
                  <a:pt x="377" y="1280"/>
                </a:lnTo>
                <a:lnTo>
                  <a:pt x="636" y="1021"/>
                </a:lnTo>
                <a:lnTo>
                  <a:pt x="636" y="1441"/>
                </a:lnTo>
                <a:cubicBezTo>
                  <a:pt x="636" y="2072"/>
                  <a:pt x="1149" y="2585"/>
                  <a:pt x="1780" y="2585"/>
                </a:cubicBezTo>
                <a:cubicBezTo>
                  <a:pt x="2411" y="2585"/>
                  <a:pt x="2924" y="2072"/>
                  <a:pt x="2924" y="1441"/>
                </a:cubicBezTo>
                <a:lnTo>
                  <a:pt x="2390" y="1441"/>
                </a:lnTo>
                <a:cubicBezTo>
                  <a:pt x="2390" y="1778"/>
                  <a:pt x="2116" y="2052"/>
                  <a:pt x="1780" y="2052"/>
                </a:cubicBezTo>
                <a:close/>
              </a:path>
            </a:pathLst>
          </a:custGeom>
          <a:solidFill>
            <a:schemeClr val="bg1"/>
          </a:solidFill>
          <a:ln w="12700" cap="flat" cmpd="sng" algn="ctr">
            <a:noFill/>
            <a:prstDash val="solid"/>
            <a:miter lim="800000"/>
          </a:ln>
          <a:effectLst/>
          <a:scene3d>
            <a:camera prst="orthographicFront"/>
            <a:lightRig rig="threePt" dir="t"/>
          </a:scene3d>
          <a:sp3d prstMaterial="softEdge">
            <a:bevelT w="38100" h="6350"/>
          </a:sp3d>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2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sym typeface="Arial" panose="020B0604020202020204"/>
            </a:endParaRPr>
          </a:p>
        </p:txBody>
      </p:sp>
      <p:sp>
        <p:nvSpPr>
          <p:cNvPr id="20" name="文本框 19"/>
          <p:cNvSpPr txBox="1"/>
          <p:nvPr/>
        </p:nvSpPr>
        <p:spPr>
          <a:xfrm>
            <a:off x="1650748" y="233549"/>
            <a:ext cx="9623425" cy="521970"/>
          </a:xfrm>
          <a:prstGeom prst="rect">
            <a:avLst/>
          </a:prstGeom>
          <a:noFill/>
        </p:spPr>
        <p:txBody>
          <a:bodyPr vert="horz" wrap="none" rtlCol="0" anchor="ctr">
            <a:spAutoFit/>
          </a:bodyPr>
          <a:lstStyle/>
          <a:p>
            <a:pPr algn="ct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2.</a:t>
            </a: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常态教学如何更适应表现性评价？</a:t>
            </a:r>
            <a:r>
              <a:rPr lang="zh-CN" altLang="en-US" sz="2000" dirty="0">
                <a:solidFill>
                  <a:srgbClr val="FF0000"/>
                </a:solidFill>
                <a:latin typeface="微软雅黑" panose="020B0503020204020204" pitchFamily="34" charset="-122"/>
                <a:ea typeface="微软雅黑" panose="020B0503020204020204" pitchFamily="34" charset="-122"/>
                <a:sym typeface="+mn-ea"/>
              </a:rPr>
              <a:t>实践性、探究性、开放性、综合性</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3" name="图片 22"/>
          <p:cNvPicPr>
            <a:picLocks noChangeAspect="1"/>
          </p:cNvPicPr>
          <p:nvPr/>
        </p:nvPicPr>
        <p:blipFill rotWithShape="1">
          <a:blip r:embed="rId2" cstate="screen"/>
          <a:srcRect/>
          <a:stretch>
            <a:fillRect/>
          </a:stretch>
        </p:blipFill>
        <p:spPr>
          <a:xfrm rot="5400000">
            <a:off x="2914" y="-2913"/>
            <a:ext cx="1564009" cy="1569837"/>
          </a:xfrm>
          <a:prstGeom prst="rect">
            <a:avLst/>
          </a:prstGeom>
        </p:spPr>
      </p:pic>
      <p:sp>
        <p:nvSpPr>
          <p:cNvPr id="4" name="椭圆 3"/>
          <p:cNvSpPr/>
          <p:nvPr/>
        </p:nvSpPr>
        <p:spPr>
          <a:xfrm>
            <a:off x="5959640" y="4947223"/>
            <a:ext cx="698028" cy="698028"/>
          </a:xfrm>
          <a:prstGeom prst="ellipse">
            <a:avLst/>
          </a:prstGeom>
          <a:solidFill>
            <a:srgbClr val="5AA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7" name="椭圆 78"/>
          <p:cNvSpPr/>
          <p:nvPr/>
        </p:nvSpPr>
        <p:spPr bwMode="auto">
          <a:xfrm>
            <a:off x="6134110" y="5191596"/>
            <a:ext cx="349322" cy="308380"/>
          </a:xfrm>
          <a:custGeom>
            <a:avLst/>
            <a:gdLst>
              <a:gd name="T0" fmla="*/ 1780 w 2924"/>
              <a:gd name="T1" fmla="*/ 2052 h 2585"/>
              <a:gd name="T2" fmla="*/ 1169 w 2924"/>
              <a:gd name="T3" fmla="*/ 1441 h 2585"/>
              <a:gd name="T4" fmla="*/ 1169 w 2924"/>
              <a:gd name="T5" fmla="*/ 1021 h 2585"/>
              <a:gd name="T6" fmla="*/ 1428 w 2924"/>
              <a:gd name="T7" fmla="*/ 1280 h 2585"/>
              <a:gd name="T8" fmla="*/ 1805 w 2924"/>
              <a:gd name="T9" fmla="*/ 903 h 2585"/>
              <a:gd name="T10" fmla="*/ 903 w 2924"/>
              <a:gd name="T11" fmla="*/ 0 h 2585"/>
              <a:gd name="T12" fmla="*/ 0 w 2924"/>
              <a:gd name="T13" fmla="*/ 903 h 2585"/>
              <a:gd name="T14" fmla="*/ 377 w 2924"/>
              <a:gd name="T15" fmla="*/ 1280 h 2585"/>
              <a:gd name="T16" fmla="*/ 636 w 2924"/>
              <a:gd name="T17" fmla="*/ 1021 h 2585"/>
              <a:gd name="T18" fmla="*/ 636 w 2924"/>
              <a:gd name="T19" fmla="*/ 1441 h 2585"/>
              <a:gd name="T20" fmla="*/ 1780 w 2924"/>
              <a:gd name="T21" fmla="*/ 2585 h 2585"/>
              <a:gd name="T22" fmla="*/ 2924 w 2924"/>
              <a:gd name="T23" fmla="*/ 1441 h 2585"/>
              <a:gd name="T24" fmla="*/ 2390 w 2924"/>
              <a:gd name="T25" fmla="*/ 1441 h 2585"/>
              <a:gd name="T26" fmla="*/ 1780 w 2924"/>
              <a:gd name="T27" fmla="*/ 2052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4" h="2585">
                <a:moveTo>
                  <a:pt x="1780" y="2052"/>
                </a:moveTo>
                <a:cubicBezTo>
                  <a:pt x="1443" y="2052"/>
                  <a:pt x="1169" y="1778"/>
                  <a:pt x="1169" y="1441"/>
                </a:cubicBezTo>
                <a:lnTo>
                  <a:pt x="1169" y="1021"/>
                </a:lnTo>
                <a:lnTo>
                  <a:pt x="1428" y="1280"/>
                </a:lnTo>
                <a:lnTo>
                  <a:pt x="1805" y="903"/>
                </a:lnTo>
                <a:lnTo>
                  <a:pt x="903" y="0"/>
                </a:lnTo>
                <a:lnTo>
                  <a:pt x="0" y="903"/>
                </a:lnTo>
                <a:lnTo>
                  <a:pt x="377" y="1280"/>
                </a:lnTo>
                <a:lnTo>
                  <a:pt x="636" y="1021"/>
                </a:lnTo>
                <a:lnTo>
                  <a:pt x="636" y="1441"/>
                </a:lnTo>
                <a:cubicBezTo>
                  <a:pt x="636" y="2072"/>
                  <a:pt x="1149" y="2585"/>
                  <a:pt x="1780" y="2585"/>
                </a:cubicBezTo>
                <a:cubicBezTo>
                  <a:pt x="2411" y="2585"/>
                  <a:pt x="2924" y="2072"/>
                  <a:pt x="2924" y="1441"/>
                </a:cubicBezTo>
                <a:lnTo>
                  <a:pt x="2390" y="1441"/>
                </a:lnTo>
                <a:cubicBezTo>
                  <a:pt x="2390" y="1778"/>
                  <a:pt x="2116" y="2052"/>
                  <a:pt x="1780" y="2052"/>
                </a:cubicBezTo>
                <a:close/>
              </a:path>
            </a:pathLst>
          </a:custGeom>
          <a:solidFill>
            <a:schemeClr val="bg1"/>
          </a:solidFill>
          <a:ln w="12700" cap="flat" cmpd="sng" algn="ctr">
            <a:noFill/>
            <a:prstDash val="solid"/>
            <a:miter lim="800000"/>
          </a:ln>
          <a:effectLst/>
          <a:scene3d>
            <a:camera prst="orthographicFront"/>
            <a:lightRig rig="threePt" dir="t"/>
          </a:scene3d>
          <a:sp3d prstMaterial="softEdge">
            <a:bevelT w="38100" h="6350"/>
          </a:sp3d>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2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sym typeface="Arial" panose="020B0604020202020204"/>
            </a:endParaRPr>
          </a:p>
        </p:txBody>
      </p:sp>
      <p:pic>
        <p:nvPicPr>
          <p:cNvPr id="15" name="图片占位符 10"/>
          <p:cNvPicPr>
            <a:picLocks noChangeAspect="1"/>
          </p:cNvPicPr>
          <p:nvPr>
            <p:ph sz="half" idx="2"/>
          </p:nvPr>
        </p:nvPicPr>
        <p:blipFill>
          <a:blip r:embed="rId3"/>
          <a:stretch>
            <a:fillRect/>
          </a:stretch>
        </p:blipFill>
        <p:spPr>
          <a:xfrm>
            <a:off x="10164445" y="1336040"/>
            <a:ext cx="2028190" cy="2028190"/>
          </a:xfrm>
          <a:prstGeom prst="rect">
            <a:avLst/>
          </a:prstGeom>
        </p:spPr>
      </p:pic>
      <p:pic>
        <p:nvPicPr>
          <p:cNvPr id="9" name="内容占位符 8"/>
          <p:cNvPicPr>
            <a:picLocks noChangeAspect="1"/>
          </p:cNvPicPr>
          <p:nvPr>
            <p:ph sz="half" idx="1"/>
          </p:nvPr>
        </p:nvPicPr>
        <p:blipFill>
          <a:blip r:embed="rId4"/>
          <a:srcRect l="-1719" t="53947"/>
          <a:stretch>
            <a:fillRect/>
          </a:stretch>
        </p:blipFill>
        <p:spPr>
          <a:xfrm>
            <a:off x="263525" y="823595"/>
            <a:ext cx="5679440" cy="5653405"/>
          </a:xfrm>
          <a:prstGeom prst="rect">
            <a:avLst/>
          </a:prstGeom>
        </p:spPr>
      </p:pic>
      <p:sp>
        <p:nvSpPr>
          <p:cNvPr id="5" name="TextBox 19"/>
          <p:cNvSpPr txBox="1"/>
          <p:nvPr/>
        </p:nvSpPr>
        <p:spPr>
          <a:xfrm>
            <a:off x="6657340" y="2617470"/>
            <a:ext cx="4469765" cy="11988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400" b="1" dirty="0">
                <a:latin typeface="楷体" panose="02010609060101010101" charset="-122"/>
                <a:ea typeface="楷体" panose="02010609060101010101" charset="-122"/>
                <a:sym typeface="Arial" panose="020B0604020202020204"/>
              </a:rPr>
              <a:t>给予</a:t>
            </a:r>
            <a:r>
              <a:rPr lang="zh-CN" altLang="en-US" sz="2400" b="1" dirty="0">
                <a:solidFill>
                  <a:srgbClr val="FF0000"/>
                </a:solidFill>
                <a:latin typeface="楷体" panose="02010609060101010101" charset="-122"/>
                <a:ea typeface="楷体" panose="02010609060101010101" charset="-122"/>
                <a:sym typeface="Arial" panose="020B0604020202020204"/>
              </a:rPr>
              <a:t>学习支架</a:t>
            </a:r>
            <a:r>
              <a:rPr lang="zh-CN" altLang="en-US" sz="2400" b="1" dirty="0">
                <a:latin typeface="楷体" panose="02010609060101010101" charset="-122"/>
                <a:ea typeface="楷体" panose="02010609060101010101" charset="-122"/>
                <a:sym typeface="Arial" panose="020B0604020202020204"/>
              </a:rPr>
              <a:t>，</a:t>
            </a:r>
            <a:endParaRPr lang="zh-CN" altLang="en-US" sz="2400" b="1" dirty="0">
              <a:latin typeface="楷体" panose="02010609060101010101" charset="-122"/>
              <a:ea typeface="楷体" panose="02010609060101010101" charset="-122"/>
              <a:sym typeface="Arial" panose="020B0604020202020204"/>
            </a:endParaRPr>
          </a:p>
          <a:p>
            <a:r>
              <a:rPr lang="zh-CN" altLang="en-US" sz="2400" b="1" dirty="0">
                <a:latin typeface="楷体" panose="02010609060101010101" charset="-122"/>
                <a:ea typeface="楷体" panose="02010609060101010101" charset="-122"/>
                <a:sym typeface="Arial" panose="020B0604020202020204"/>
              </a:rPr>
              <a:t>用</a:t>
            </a:r>
            <a:r>
              <a:rPr lang="zh-CN" altLang="en-US" sz="2400" b="1" dirty="0">
                <a:solidFill>
                  <a:srgbClr val="FF0000"/>
                </a:solidFill>
                <a:latin typeface="楷体" panose="02010609060101010101" charset="-122"/>
                <a:ea typeface="楷体" panose="02010609060101010101" charset="-122"/>
                <a:sym typeface="Arial" panose="020B0604020202020204"/>
              </a:rPr>
              <a:t>任务驱动</a:t>
            </a:r>
            <a:r>
              <a:rPr lang="zh-CN" altLang="en-US" sz="2400" b="1" dirty="0">
                <a:latin typeface="楷体" panose="02010609060101010101" charset="-122"/>
                <a:ea typeface="楷体" panose="02010609060101010101" charset="-122"/>
                <a:sym typeface="Arial" panose="020B0604020202020204"/>
              </a:rPr>
              <a:t>取代</a:t>
            </a:r>
            <a:r>
              <a:rPr lang="zh-CN" altLang="en-US" sz="2400" b="1" dirty="0">
                <a:solidFill>
                  <a:srgbClr val="FF0000"/>
                </a:solidFill>
                <a:latin typeface="楷体" panose="02010609060101010101" charset="-122"/>
                <a:ea typeface="楷体" panose="02010609060101010101" charset="-122"/>
                <a:sym typeface="Arial" panose="020B0604020202020204"/>
              </a:rPr>
              <a:t>碎片问答</a:t>
            </a:r>
            <a:endParaRPr lang="zh-CN" altLang="en-US" sz="2400" b="1" dirty="0">
              <a:solidFill>
                <a:srgbClr val="FF0000"/>
              </a:solidFill>
              <a:latin typeface="楷体" panose="02010609060101010101" charset="-122"/>
              <a:ea typeface="楷体" panose="02010609060101010101" charset="-122"/>
              <a:sym typeface="Arial" panose="020B0604020202020204"/>
            </a:endParaRPr>
          </a:p>
          <a:p>
            <a:r>
              <a:rPr lang="zh-CN" altLang="en-US" sz="2400" b="1" dirty="0">
                <a:solidFill>
                  <a:srgbClr val="7030A0"/>
                </a:solidFill>
                <a:latin typeface="楷体" panose="02010609060101010101" charset="-122"/>
                <a:ea typeface="楷体" panose="02010609060101010101" charset="-122"/>
                <a:sym typeface="Arial" panose="020B0604020202020204"/>
              </a:rPr>
              <a:t>（微项目化学习、议题式学习）</a:t>
            </a:r>
            <a:endParaRPr lang="zh-CN" altLang="en-US" sz="2400" b="1" dirty="0">
              <a:solidFill>
                <a:srgbClr val="7030A0"/>
              </a:solidFill>
              <a:latin typeface="楷体" panose="02010609060101010101" charset="-122"/>
              <a:ea typeface="楷体" panose="02010609060101010101" charset="-122"/>
              <a:sym typeface="Arial" panose="020B0604020202020204"/>
            </a:endParaRPr>
          </a:p>
        </p:txBody>
      </p:sp>
      <p:sp>
        <p:nvSpPr>
          <p:cNvPr id="3" name="文本框 2"/>
          <p:cNvSpPr txBox="1"/>
          <p:nvPr/>
        </p:nvSpPr>
        <p:spPr>
          <a:xfrm>
            <a:off x="6985000" y="6088380"/>
            <a:ext cx="1226820" cy="521970"/>
          </a:xfrm>
          <a:prstGeom prst="rect">
            <a:avLst/>
          </a:prstGeom>
          <a:solidFill>
            <a:schemeClr val="accent5">
              <a:lumMod val="20000"/>
              <a:lumOff val="80000"/>
            </a:schemeClr>
          </a:solidFill>
        </p:spPr>
        <p:txBody>
          <a:bodyPr wrap="square" rtlCol="0">
            <a:spAutoFit/>
          </a:bodyPr>
          <a:p>
            <a:r>
              <a:rPr lang="zh-CN" altLang="en-US" sz="2800" b="1">
                <a:latin typeface="楷体" panose="02010609060101010101" charset="-122"/>
                <a:ea typeface="楷体" panose="02010609060101010101" charset="-122"/>
              </a:rPr>
              <a:t>研题</a:t>
            </a:r>
            <a:endParaRPr lang="zh-CN" altLang="en-US" sz="2800" b="1">
              <a:latin typeface="楷体" panose="02010609060101010101" charset="-122"/>
              <a:ea typeface="楷体" panose="02010609060101010101" charset="-122"/>
            </a:endParaRPr>
          </a:p>
        </p:txBody>
      </p:sp>
      <p:cxnSp>
        <p:nvCxnSpPr>
          <p:cNvPr id="6" name="直接箭头连接符 5"/>
          <p:cNvCxnSpPr/>
          <p:nvPr/>
        </p:nvCxnSpPr>
        <p:spPr>
          <a:xfrm flipV="1">
            <a:off x="8321675" y="6271895"/>
            <a:ext cx="644525" cy="8890"/>
          </a:xfrm>
          <a:prstGeom prst="straightConnector1">
            <a:avLst/>
          </a:prstGeom>
          <a:solidFill>
            <a:schemeClr val="accent5">
              <a:lumMod val="20000"/>
              <a:lumOff val="80000"/>
            </a:schemeClr>
          </a:solidFill>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156065" y="6088380"/>
            <a:ext cx="1111250" cy="521970"/>
          </a:xfrm>
          <a:prstGeom prst="rect">
            <a:avLst/>
          </a:prstGeom>
          <a:solidFill>
            <a:schemeClr val="accent5">
              <a:lumMod val="20000"/>
              <a:lumOff val="80000"/>
            </a:schemeClr>
          </a:solidFill>
        </p:spPr>
        <p:txBody>
          <a:bodyPr wrap="square" rtlCol="0">
            <a:spAutoFit/>
          </a:bodyPr>
          <a:p>
            <a:r>
              <a:rPr lang="zh-CN" altLang="en-US" sz="2800" b="1">
                <a:latin typeface="楷体" panose="02010609060101010101" charset="-122"/>
                <a:ea typeface="楷体" panose="02010609060101010101" charset="-122"/>
              </a:rPr>
              <a:t>研课</a:t>
            </a:r>
            <a:endParaRPr lang="zh-CN" altLang="en-US" sz="2800" b="1">
              <a:latin typeface="楷体" panose="02010609060101010101" charset="-122"/>
              <a:ea typeface="楷体" panose="02010609060101010101"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1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p:tgtEl>
                                          <p:spTgt spid="31"/>
                                        </p:tgtEl>
                                        <p:attrNameLst>
                                          <p:attrName>ppt_y</p:attrName>
                                        </p:attrNameLst>
                                      </p:cBhvr>
                                      <p:tavLst>
                                        <p:tav tm="0">
                                          <p:val>
                                            <p:strVal val="#ppt_y+#ppt_h*1.125000"/>
                                          </p:val>
                                        </p:tav>
                                        <p:tav tm="100000">
                                          <p:val>
                                            <p:strVal val="#ppt_y"/>
                                          </p:val>
                                        </p:tav>
                                      </p:tavLst>
                                    </p:anim>
                                    <p:animEffect transition="in" filter="wipe(up)">
                                      <p:cBhvr>
                                        <p:cTn id="14" dur="500"/>
                                        <p:tgtEl>
                                          <p:spTgt spid="31"/>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ppt_y</p:attrName>
                                        </p:attrNameLst>
                                      </p:cBhvr>
                                      <p:tavLst>
                                        <p:tav tm="0">
                                          <p:val>
                                            <p:strVal val="#ppt_y+#ppt_h*1.125000"/>
                                          </p:val>
                                        </p:tav>
                                        <p:tav tm="100000">
                                          <p:val>
                                            <p:strVal val="#ppt_y"/>
                                          </p:val>
                                        </p:tav>
                                      </p:tavLst>
                                    </p:anim>
                                    <p:animEffect transition="in" filter="wipe(up)">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900" decel="100000" fill="hold"/>
                                        <p:tgtEl>
                                          <p:spTgt spid="3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900" decel="100000" fill="hold"/>
                                        <p:tgtEl>
                                          <p:spTgt spid="3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900" decel="100000" fill="hold"/>
                                        <p:tgtEl>
                                          <p:spTgt spid="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63" presetID="1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p:tgtEl>
                                          <p:spTgt spid="18"/>
                                        </p:tgtEl>
                                        <p:attrNameLst>
                                          <p:attrName>ppt_y</p:attrName>
                                        </p:attrNameLst>
                                      </p:cBhvr>
                                      <p:tavLst>
                                        <p:tav tm="0">
                                          <p:val>
                                            <p:strVal val="#ppt_y+#ppt_h*1.125000"/>
                                          </p:val>
                                        </p:tav>
                                        <p:tav tm="100000">
                                          <p:val>
                                            <p:strVal val="#ppt_y"/>
                                          </p:val>
                                        </p:tav>
                                      </p:tavLst>
                                    </p:anim>
                                    <p:animEffect transition="in" filter="wipe(up)">
                                      <p:cBhvr>
                                        <p:cTn id="66" dur="500"/>
                                        <p:tgtEl>
                                          <p:spTgt spid="18"/>
                                        </p:tgtEl>
                                      </p:cBhvr>
                                    </p:animEffect>
                                  </p:childTnLst>
                                </p:cTn>
                              </p:par>
                              <p:par>
                                <p:cTn id="67" presetID="2" presetClass="entr" presetSubtype="4"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bldLvl="0" animBg="1"/>
      <p:bldP spid="36" grpId="0" bldLvl="0" animBg="1"/>
      <p:bldP spid="21" grpId="0"/>
      <p:bldP spid="32" grpId="0" bldLvl="0" animBg="1"/>
      <p:bldP spid="35" grpId="0" bldLvl="0" animBg="1"/>
      <p:bldP spid="24" grpId="0"/>
      <p:bldP spid="33" grpId="0" bldLvl="0" animBg="1"/>
      <p:bldP spid="34" grpId="0" bldLvl="0" animBg="1"/>
      <p:bldP spid="7" grpId="0" bldLvl="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1" cstate="screen"/>
          <a:srcRect/>
          <a:stretch>
            <a:fillRect/>
          </a:stretch>
        </p:blipFill>
        <p:spPr>
          <a:xfrm rot="4551752">
            <a:off x="1062913" y="2526557"/>
            <a:ext cx="2743201" cy="5468113"/>
          </a:xfrm>
          <a:prstGeom prst="rect">
            <a:avLst/>
          </a:prstGeom>
        </p:spPr>
      </p:pic>
      <p:pic>
        <p:nvPicPr>
          <p:cNvPr id="32" name="图片 31"/>
          <p:cNvPicPr>
            <a:picLocks noChangeAspect="1"/>
          </p:cNvPicPr>
          <p:nvPr/>
        </p:nvPicPr>
        <p:blipFill rotWithShape="1">
          <a:blip r:embed="rId2" cstate="screen"/>
          <a:srcRect/>
          <a:stretch>
            <a:fillRect/>
          </a:stretch>
        </p:blipFill>
        <p:spPr>
          <a:xfrm rot="5400000">
            <a:off x="10670" y="-10670"/>
            <a:ext cx="5726545" cy="5747885"/>
          </a:xfrm>
          <a:prstGeom prst="rect">
            <a:avLst/>
          </a:prstGeom>
        </p:spPr>
      </p:pic>
      <p:sp>
        <p:nvSpPr>
          <p:cNvPr id="4" name="椭圆 3"/>
          <p:cNvSpPr/>
          <p:nvPr/>
        </p:nvSpPr>
        <p:spPr>
          <a:xfrm>
            <a:off x="6430754" y="1212736"/>
            <a:ext cx="952500" cy="952500"/>
          </a:xfrm>
          <a:prstGeom prst="ellipse">
            <a:avLst/>
          </a:prstGeom>
          <a:solidFill>
            <a:srgbClr val="82B7D8"/>
          </a:solidFill>
          <a:ln>
            <a:noFill/>
          </a:ln>
          <a:effectLst>
            <a:reflection stA="40000" endPos="3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6" name="文本框 5"/>
          <p:cNvSpPr txBox="1"/>
          <p:nvPr/>
        </p:nvSpPr>
        <p:spPr>
          <a:xfrm>
            <a:off x="7638981" y="1546980"/>
            <a:ext cx="1808480" cy="583565"/>
          </a:xfrm>
          <a:prstGeom prst="rect">
            <a:avLst/>
          </a:prstGeom>
          <a:noFill/>
        </p:spPr>
        <p:txBody>
          <a:bodyPr wrap="none" rtlCol="0">
            <a:spAutoFit/>
          </a:bodyPr>
          <a:lstStyle/>
          <a:p>
            <a:pPr algn="ctr"/>
            <a:r>
              <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rPr>
              <a:t>整卷分析</a:t>
            </a:r>
            <a:endParaRPr lang="zh-CN" altLang="en-US" sz="3200" b="1"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11" name="文本框 10"/>
          <p:cNvSpPr txBox="1"/>
          <p:nvPr/>
        </p:nvSpPr>
        <p:spPr>
          <a:xfrm>
            <a:off x="7701819" y="3262430"/>
            <a:ext cx="1808480" cy="583565"/>
          </a:xfrm>
          <a:prstGeom prst="rect">
            <a:avLst/>
          </a:prstGeom>
          <a:noFill/>
        </p:spPr>
        <p:txBody>
          <a:bodyPr wrap="none" rtlCol="0">
            <a:spAutoFit/>
          </a:bodyPr>
          <a:lstStyle/>
          <a:p>
            <a:pPr algn="ctr"/>
            <a:r>
              <a:rPr lang="zh-CN" altLang="en-US" sz="3200" b="1">
                <a:solidFill>
                  <a:schemeClr val="tx1">
                    <a:lumMod val="75000"/>
                    <a:lumOff val="25000"/>
                  </a:schemeClr>
                </a:solidFill>
                <a:latin typeface="Arial" panose="020B0604020202020204"/>
                <a:ea typeface="微软雅黑" panose="020B0503020204020204" pitchFamily="34" charset="-122"/>
                <a:sym typeface="Arial" panose="020B0604020202020204"/>
              </a:rPr>
              <a:t>试题评析</a:t>
            </a:r>
            <a:endParaRPr lang="zh-CN" altLang="en-US" sz="3200" b="1">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9" name="椭圆 8"/>
          <p:cNvSpPr/>
          <p:nvPr/>
        </p:nvSpPr>
        <p:spPr>
          <a:xfrm>
            <a:off x="6317249" y="3078051"/>
            <a:ext cx="952500" cy="952500"/>
          </a:xfrm>
          <a:prstGeom prst="ellipse">
            <a:avLst/>
          </a:prstGeom>
          <a:solidFill>
            <a:srgbClr val="82B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27" name="MH_Others_1"/>
          <p:cNvSpPr txBox="1"/>
          <p:nvPr>
            <p:custDataLst>
              <p:tags r:id="rId3"/>
            </p:custDataLst>
          </p:nvPr>
        </p:nvSpPr>
        <p:spPr>
          <a:xfrm>
            <a:off x="6688442" y="1231865"/>
            <a:ext cx="427382" cy="955985"/>
          </a:xfrm>
          <a:prstGeom prst="rect">
            <a:avLst/>
          </a:prstGeom>
          <a:noFill/>
          <a:effectLst>
            <a:reflection endPos="0" dist="50800" dir="5400000" sy="-100000" algn="bl" rotWithShape="0"/>
          </a:effectLst>
        </p:spPr>
        <p:txBody>
          <a:bodyPr wrap="square" rtlCol="0" anchor="ctr">
            <a:noAutofit/>
          </a:bodyPr>
          <a:lstStyle>
            <a:defPPr>
              <a:defRPr lang="zh-CN"/>
            </a:defPPr>
            <a:lvl1pPr algn="ctr">
              <a:defRPr sz="37500">
                <a:solidFill>
                  <a:schemeClr val="bg1"/>
                </a:solidFill>
                <a:latin typeface="ISOCP" panose="00000400000000000000" pitchFamily="2" charset="0"/>
                <a:ea typeface="造字工房悦黑（非商用）常规体" pitchFamily="50" charset="-122"/>
                <a:cs typeface="ISOCP" panose="00000400000000000000" pitchFamily="2" charset="0"/>
              </a:defRPr>
            </a:lvl1pPr>
          </a:lstStyle>
          <a:p>
            <a:r>
              <a:rPr lang="zh-CN" altLang="en-US" sz="6000" dirty="0">
                <a:latin typeface="Arial" panose="020B0604020202020204"/>
                <a:ea typeface="微软雅黑" panose="020B0503020204020204" pitchFamily="34" charset="-122"/>
                <a:sym typeface="Arial" panose="020B0604020202020204"/>
              </a:rPr>
              <a:t>一</a:t>
            </a:r>
            <a:endParaRPr lang="zh-CN" altLang="en-US" sz="6000" dirty="0">
              <a:latin typeface="Arial" panose="020B0604020202020204"/>
              <a:ea typeface="微软雅黑" panose="020B0503020204020204" pitchFamily="34" charset="-122"/>
              <a:sym typeface="Arial" panose="020B0604020202020204"/>
            </a:endParaRPr>
          </a:p>
        </p:txBody>
      </p:sp>
      <p:sp>
        <p:nvSpPr>
          <p:cNvPr id="28" name="MH_Others_1"/>
          <p:cNvSpPr txBox="1"/>
          <p:nvPr>
            <p:custDataLst>
              <p:tags r:id="rId4"/>
            </p:custDataLst>
          </p:nvPr>
        </p:nvSpPr>
        <p:spPr>
          <a:xfrm>
            <a:off x="6589679" y="3071118"/>
            <a:ext cx="427382" cy="955985"/>
          </a:xfrm>
          <a:prstGeom prst="rect">
            <a:avLst/>
          </a:prstGeom>
          <a:noFill/>
          <a:effectLst>
            <a:reflection endPos="0" dist="50800" dir="5400000" sy="-100000" algn="bl" rotWithShape="0"/>
          </a:effectLst>
        </p:spPr>
        <p:txBody>
          <a:bodyPr wrap="square" rtlCol="0" anchor="ctr">
            <a:noAutofit/>
          </a:bodyPr>
          <a:lstStyle>
            <a:defPPr>
              <a:defRPr lang="zh-CN"/>
            </a:defPPr>
            <a:lvl1pPr algn="ctr">
              <a:defRPr sz="37500">
                <a:solidFill>
                  <a:schemeClr val="bg1"/>
                </a:solidFill>
                <a:latin typeface="ISOCP" panose="00000400000000000000" pitchFamily="2" charset="0"/>
                <a:ea typeface="造字工房悦黑（非商用）常规体" pitchFamily="50" charset="-122"/>
                <a:cs typeface="ISOCP" panose="00000400000000000000" pitchFamily="2" charset="0"/>
              </a:defRPr>
            </a:lvl1pPr>
          </a:lstStyle>
          <a:p>
            <a:r>
              <a:rPr lang="zh-CN" altLang="en-US" sz="6000" dirty="0">
                <a:latin typeface="Arial" panose="020B0604020202020204"/>
                <a:ea typeface="微软雅黑" panose="020B0503020204020204" pitchFamily="34" charset="-122"/>
                <a:sym typeface="Arial" panose="020B0604020202020204"/>
              </a:rPr>
              <a:t>二</a:t>
            </a:r>
            <a:endParaRPr lang="zh-CN" altLang="en-US" sz="6000" dirty="0">
              <a:latin typeface="Arial" panose="020B0604020202020204"/>
              <a:ea typeface="微软雅黑" panose="020B0503020204020204" pitchFamily="34" charset="-122"/>
              <a:sym typeface="Arial" panose="020B0604020202020204"/>
            </a:endParaRPr>
          </a:p>
        </p:txBody>
      </p:sp>
      <p:sp>
        <p:nvSpPr>
          <p:cNvPr id="25" name="椭圆 24"/>
          <p:cNvSpPr/>
          <p:nvPr/>
        </p:nvSpPr>
        <p:spPr>
          <a:xfrm>
            <a:off x="7124647" y="1938518"/>
            <a:ext cx="191910" cy="191910"/>
          </a:xfrm>
          <a:prstGeom prst="ellipse">
            <a:avLst/>
          </a:prstGeom>
          <a:solidFill>
            <a:srgbClr val="97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33" name="椭圆 32"/>
          <p:cNvSpPr/>
          <p:nvPr/>
        </p:nvSpPr>
        <p:spPr>
          <a:xfrm>
            <a:off x="7025289" y="3785098"/>
            <a:ext cx="191910" cy="191910"/>
          </a:xfrm>
          <a:prstGeom prst="ellipse">
            <a:avLst/>
          </a:prstGeom>
          <a:solidFill>
            <a:srgbClr val="97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pic>
        <p:nvPicPr>
          <p:cNvPr id="37" name="图片 36"/>
          <p:cNvPicPr>
            <a:picLocks noChangeAspect="1"/>
          </p:cNvPicPr>
          <p:nvPr/>
        </p:nvPicPr>
        <p:blipFill>
          <a:blip r:embed="rId5" cstate="screen"/>
          <a:stretch>
            <a:fillRect/>
          </a:stretch>
        </p:blipFill>
        <p:spPr>
          <a:xfrm rot="3002540">
            <a:off x="10753695" y="-103838"/>
            <a:ext cx="675527" cy="1398805"/>
          </a:xfrm>
          <a:prstGeom prst="rect">
            <a:avLst/>
          </a:prstGeom>
        </p:spPr>
      </p:pic>
      <p:sp>
        <p:nvSpPr>
          <p:cNvPr id="26"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638954" y="5273475"/>
            <a:ext cx="1808480" cy="583565"/>
          </a:xfrm>
          <a:prstGeom prst="rect">
            <a:avLst/>
          </a:prstGeom>
          <a:noFill/>
        </p:spPr>
        <p:txBody>
          <a:bodyPr wrap="none" rtlCol="0">
            <a:spAutoFit/>
          </a:bodyPr>
          <a:lstStyle/>
          <a:p>
            <a:pPr algn="ctr"/>
            <a:r>
              <a:rPr lang="zh-CN" altLang="en-US" sz="3200" b="1">
                <a:solidFill>
                  <a:schemeClr val="tx1">
                    <a:lumMod val="75000"/>
                    <a:lumOff val="25000"/>
                  </a:schemeClr>
                </a:solidFill>
                <a:latin typeface="Arial" panose="020B0604020202020204"/>
                <a:ea typeface="微软雅黑" panose="020B0503020204020204" pitchFamily="34" charset="-122"/>
                <a:sym typeface="Arial" panose="020B0604020202020204"/>
              </a:rPr>
              <a:t>一点浅析</a:t>
            </a:r>
            <a:endParaRPr lang="zh-CN" altLang="en-US" sz="3200" b="1">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8" name="椭圆 7"/>
          <p:cNvSpPr/>
          <p:nvPr/>
        </p:nvSpPr>
        <p:spPr>
          <a:xfrm>
            <a:off x="6416944" y="4958286"/>
            <a:ext cx="952500" cy="952500"/>
          </a:xfrm>
          <a:prstGeom prst="ellipse">
            <a:avLst/>
          </a:prstGeom>
          <a:solidFill>
            <a:srgbClr val="82B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10" name="MH_Others_1"/>
          <p:cNvSpPr txBox="1"/>
          <p:nvPr>
            <p:custDataLst>
              <p:tags r:id="rId6"/>
            </p:custDataLst>
          </p:nvPr>
        </p:nvSpPr>
        <p:spPr>
          <a:xfrm>
            <a:off x="6689374" y="4951353"/>
            <a:ext cx="427382" cy="955985"/>
          </a:xfrm>
          <a:prstGeom prst="rect">
            <a:avLst/>
          </a:prstGeom>
          <a:noFill/>
          <a:effectLst>
            <a:reflection endPos="0" dist="50800" dir="5400000" sy="-100000" algn="bl" rotWithShape="0"/>
          </a:effectLst>
        </p:spPr>
        <p:txBody>
          <a:bodyPr wrap="square" rtlCol="0" anchor="ctr">
            <a:noAutofit/>
          </a:bodyPr>
          <a:lstStyle>
            <a:defPPr>
              <a:defRPr lang="zh-CN"/>
            </a:defPPr>
            <a:lvl1pPr algn="ctr">
              <a:defRPr sz="37500">
                <a:solidFill>
                  <a:schemeClr val="bg1"/>
                </a:solidFill>
                <a:latin typeface="ISOCP" panose="00000400000000000000" pitchFamily="2" charset="0"/>
                <a:ea typeface="造字工房悦黑（非商用）常规体" pitchFamily="50" charset="-122"/>
                <a:cs typeface="ISOCP" panose="00000400000000000000" pitchFamily="2" charset="0"/>
              </a:defRPr>
            </a:lvl1pPr>
          </a:lstStyle>
          <a:p>
            <a:r>
              <a:rPr lang="zh-CN" altLang="en-US" sz="6000" dirty="0">
                <a:latin typeface="Arial" panose="020B0604020202020204"/>
                <a:ea typeface="微软雅黑" panose="020B0503020204020204" pitchFamily="34" charset="-122"/>
                <a:sym typeface="Arial" panose="020B0604020202020204"/>
              </a:rPr>
              <a:t>三</a:t>
            </a:r>
            <a:endParaRPr lang="zh-CN" altLang="en-US" sz="6000" dirty="0">
              <a:latin typeface="Arial" panose="020B0604020202020204"/>
              <a:ea typeface="微软雅黑" panose="020B0503020204020204" pitchFamily="34" charset="-122"/>
              <a:sym typeface="Arial" panose="020B0604020202020204"/>
            </a:endParaRPr>
          </a:p>
        </p:txBody>
      </p:sp>
      <p:sp>
        <p:nvSpPr>
          <p:cNvPr id="13" name="椭圆 12"/>
          <p:cNvSpPr/>
          <p:nvPr/>
        </p:nvSpPr>
        <p:spPr>
          <a:xfrm>
            <a:off x="7124984" y="5665333"/>
            <a:ext cx="191910" cy="191910"/>
          </a:xfrm>
          <a:prstGeom prst="ellipse">
            <a:avLst/>
          </a:prstGeom>
          <a:solidFill>
            <a:srgbClr val="97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5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5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50"/>
                                        <p:tgtEl>
                                          <p:spTgt spid="3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5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p:bldP spid="9" grpId="0" bldLvl="0" animBg="1"/>
      <p:bldP spid="27" grpId="0"/>
      <p:bldP spid="28" grpId="0" bldLvl="0" animBg="1"/>
      <p:bldP spid="25" grpId="0" animBg="1"/>
      <p:bldP spid="33" grpId="0" bldLvl="0" animBg="1"/>
      <p:bldP spid="5" grpId="0"/>
      <p:bldP spid="8" grpId="0" bldLvl="0" animBg="1"/>
      <p:bldP spid="10" grpId="0" bldLvl="0" animBg="1"/>
      <p:bldP spid="1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3833089" y="1713158"/>
            <a:ext cx="2743201" cy="5468113"/>
          </a:xfrm>
          <a:prstGeom prst="rect">
            <a:avLst/>
          </a:prstGeom>
        </p:spPr>
      </p:pic>
      <p:pic>
        <p:nvPicPr>
          <p:cNvPr id="4" name="图片 3"/>
          <p:cNvPicPr>
            <a:picLocks noChangeAspect="1"/>
          </p:cNvPicPr>
          <p:nvPr/>
        </p:nvPicPr>
        <p:blipFill rotWithShape="1">
          <a:blip r:embed="rId2" cstate="screen"/>
          <a:srcRect/>
          <a:stretch>
            <a:fillRect/>
          </a:stretch>
        </p:blipFill>
        <p:spPr>
          <a:xfrm>
            <a:off x="0" y="1111035"/>
            <a:ext cx="5726545" cy="5747885"/>
          </a:xfrm>
          <a:prstGeom prst="rect">
            <a:avLst/>
          </a:prstGeom>
        </p:spPr>
      </p:pic>
      <p:sp>
        <p:nvSpPr>
          <p:cNvPr id="8" name="矩形 7"/>
          <p:cNvSpPr/>
          <p:nvPr/>
        </p:nvSpPr>
        <p:spPr>
          <a:xfrm>
            <a:off x="9592310" y="1026795"/>
            <a:ext cx="1476375" cy="3953510"/>
          </a:xfrm>
          <a:prstGeom prst="rect">
            <a:avLst/>
          </a:prstGeom>
          <a:noFill/>
          <a:ln w="571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9" name="矩形 8"/>
          <p:cNvSpPr/>
          <p:nvPr/>
        </p:nvSpPr>
        <p:spPr>
          <a:xfrm>
            <a:off x="9494520" y="917575"/>
            <a:ext cx="1677670" cy="4509770"/>
          </a:xfrm>
          <a:prstGeom prst="rect">
            <a:avLst/>
          </a:prstGeom>
          <a:noFill/>
          <a:ln w="190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0" name="矩形 9"/>
          <p:cNvSpPr/>
          <p:nvPr/>
        </p:nvSpPr>
        <p:spPr>
          <a:xfrm>
            <a:off x="9742055" y="773545"/>
            <a:ext cx="831272" cy="41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1" name="矩形 10"/>
          <p:cNvSpPr/>
          <p:nvPr/>
        </p:nvSpPr>
        <p:spPr>
          <a:xfrm>
            <a:off x="10115287" y="4084781"/>
            <a:ext cx="831272" cy="41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cxnSp>
        <p:nvCxnSpPr>
          <p:cNvPr id="13" name="直接连接符 12"/>
          <p:cNvCxnSpPr/>
          <p:nvPr/>
        </p:nvCxnSpPr>
        <p:spPr>
          <a:xfrm>
            <a:off x="9408443" y="528560"/>
            <a:ext cx="508000" cy="517237"/>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48586" y="528560"/>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530923" y="4462533"/>
            <a:ext cx="508000" cy="517237"/>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895288" y="4055827"/>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838690" y="1413510"/>
            <a:ext cx="859790" cy="3629660"/>
          </a:xfrm>
          <a:prstGeom prst="rect">
            <a:avLst/>
          </a:prstGeom>
          <a:noFill/>
        </p:spPr>
        <p:txBody>
          <a:bodyPr vert="eaVert" wrap="square" rtlCol="0">
            <a:spAutoFit/>
          </a:bodyPr>
          <a:lstStyle/>
          <a:p>
            <a:r>
              <a:rPr lang="zh-CN" altLang="en-US" sz="4400" dirty="0">
                <a:solidFill>
                  <a:srgbClr val="3176B8"/>
                </a:solidFill>
                <a:latin typeface="华文行楷" panose="02010800040101010101" charset="-122"/>
                <a:ea typeface="华文行楷" panose="02010800040101010101" charset="-122"/>
                <a:sym typeface="Arial" panose="020B0604020202020204"/>
              </a:rPr>
              <a:t>岁月让人沉淀</a:t>
            </a:r>
            <a:endParaRPr lang="zh-CN" altLang="en-US" sz="4400" dirty="0">
              <a:solidFill>
                <a:srgbClr val="3176B8"/>
              </a:solidFill>
              <a:latin typeface="华文行楷" panose="02010800040101010101" charset="-122"/>
              <a:ea typeface="华文行楷" panose="02010800040101010101" charset="-122"/>
              <a:sym typeface="Arial" panose="020B0604020202020204"/>
            </a:endParaRPr>
          </a:p>
        </p:txBody>
      </p:sp>
      <p:pic>
        <p:nvPicPr>
          <p:cNvPr id="19" name="图片 18"/>
          <p:cNvPicPr>
            <a:picLocks noChangeAspect="1"/>
          </p:cNvPicPr>
          <p:nvPr/>
        </p:nvPicPr>
        <p:blipFill>
          <a:blip r:embed="rId3" cstate="screen"/>
          <a:stretch>
            <a:fillRect/>
          </a:stretch>
        </p:blipFill>
        <p:spPr>
          <a:xfrm rot="3002540">
            <a:off x="10810904" y="2813437"/>
            <a:ext cx="675527" cy="1398805"/>
          </a:xfrm>
          <a:prstGeom prst="rect">
            <a:avLst/>
          </a:prstGeom>
        </p:spPr>
      </p:pic>
      <p:pic>
        <p:nvPicPr>
          <p:cNvPr id="20" name="图片 19"/>
          <p:cNvPicPr>
            <a:picLocks noChangeAspect="1"/>
          </p:cNvPicPr>
          <p:nvPr/>
        </p:nvPicPr>
        <p:blipFill>
          <a:blip r:embed="rId4" cstate="screen"/>
          <a:stretch>
            <a:fillRect/>
          </a:stretch>
        </p:blipFill>
        <p:spPr>
          <a:xfrm>
            <a:off x="9623279" y="-231790"/>
            <a:ext cx="1290414" cy="1811975"/>
          </a:xfrm>
          <a:prstGeom prst="rect">
            <a:avLst/>
          </a:prstGeom>
        </p:spPr>
      </p:pic>
      <p:sp>
        <p:nvSpPr>
          <p:cNvPr id="21" name="文本框 20"/>
          <p:cNvSpPr txBox="1"/>
          <p:nvPr/>
        </p:nvSpPr>
        <p:spPr>
          <a:xfrm>
            <a:off x="8277639" y="2018896"/>
            <a:ext cx="859790" cy="4315864"/>
          </a:xfrm>
          <a:prstGeom prst="rect">
            <a:avLst/>
          </a:prstGeom>
          <a:noFill/>
        </p:spPr>
        <p:txBody>
          <a:bodyPr vert="eaVert" wrap="square" rtlCol="0">
            <a:spAutoFit/>
          </a:bodyPr>
          <a:lstStyle/>
          <a:p>
            <a:r>
              <a:rPr lang="zh-CN" altLang="en-US" sz="4400" b="1">
                <a:solidFill>
                  <a:schemeClr val="tx1">
                    <a:lumMod val="75000"/>
                    <a:lumOff val="25000"/>
                  </a:schemeClr>
                </a:solidFill>
                <a:latin typeface="Arial" panose="020B0604020202020204"/>
                <a:ea typeface="微软雅黑" panose="020B0503020204020204" pitchFamily="34" charset="-122"/>
                <a:sym typeface="Arial" panose="020B0604020202020204"/>
              </a:rPr>
              <a:t>感谢您的倾听</a:t>
            </a:r>
            <a:endParaRPr lang="zh-CN" altLang="en-US" sz="4400" b="1">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pic>
        <p:nvPicPr>
          <p:cNvPr id="23" name="图片 22"/>
          <p:cNvPicPr>
            <a:picLocks noChangeAspect="1"/>
          </p:cNvPicPr>
          <p:nvPr/>
        </p:nvPicPr>
        <p:blipFill>
          <a:blip r:embed="rId5" cstate="screen"/>
          <a:stretch>
            <a:fillRect/>
          </a:stretch>
        </p:blipFill>
        <p:spPr>
          <a:xfrm rot="18901016">
            <a:off x="5222893" y="412299"/>
            <a:ext cx="794808" cy="1645799"/>
          </a:xfrm>
          <a:prstGeom prst="rect">
            <a:avLst/>
          </a:prstGeom>
        </p:spPr>
      </p:pic>
      <p:sp>
        <p:nvSpPr>
          <p:cNvPr id="25" name="文本框 24"/>
          <p:cNvSpPr txBox="1"/>
          <p:nvPr/>
        </p:nvSpPr>
        <p:spPr>
          <a:xfrm>
            <a:off x="7481195" y="1988841"/>
            <a:ext cx="428625" cy="2066620"/>
          </a:xfrm>
          <a:prstGeom prst="rect">
            <a:avLst/>
          </a:prstGeom>
          <a:noFill/>
        </p:spPr>
        <p:txBody>
          <a:bodyPr vert="eaVert" wrap="square" rtlCol="0">
            <a:spAutoFit/>
          </a:bodyPr>
          <a:lstStyle/>
          <a:p>
            <a:r>
              <a:rPr lang="zh-CN" altLang="en-US" sz="1600" dirty="0">
                <a:solidFill>
                  <a:schemeClr val="tx1">
                    <a:lumMod val="75000"/>
                    <a:lumOff val="25000"/>
                  </a:schemeClr>
                </a:solidFill>
                <a:latin typeface="Arial" panose="020B0604020202020204"/>
                <a:ea typeface="微软雅黑" panose="020B0503020204020204" pitchFamily="34" charset="-122"/>
                <a:sym typeface="Arial" panose="020B0604020202020204"/>
              </a:rPr>
              <a:t>汇报人：詹优</a:t>
            </a:r>
            <a:endParaRPr lang="zh-CN" altLang="en-US" sz="1600"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screen"/>
          <a:srcRect/>
          <a:stretch>
            <a:fillRect/>
          </a:stretch>
        </p:blipFill>
        <p:spPr>
          <a:xfrm>
            <a:off x="9591590" y="2153352"/>
            <a:ext cx="2480050" cy="4943566"/>
          </a:xfrm>
          <a:prstGeom prst="rect">
            <a:avLst/>
          </a:prstGeom>
        </p:spPr>
      </p:pic>
      <p:sp>
        <p:nvSpPr>
          <p:cNvPr id="2" name="文本框 1"/>
          <p:cNvSpPr txBox="1"/>
          <p:nvPr/>
        </p:nvSpPr>
        <p:spPr>
          <a:xfrm>
            <a:off x="5394143" y="2736050"/>
            <a:ext cx="2621280" cy="829945"/>
          </a:xfrm>
          <a:prstGeom prst="rect">
            <a:avLst/>
          </a:prstGeom>
          <a:noFill/>
        </p:spPr>
        <p:txBody>
          <a:bodyPr vert="horz" wrap="none" rtlCol="0" anchor="ctr">
            <a:spAutoFit/>
          </a:bodyPr>
          <a:lstStyle/>
          <a:p>
            <a:pPr algn="ctr"/>
            <a:r>
              <a:rPr lang="zh-CN" altLang="en-US" sz="4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整卷分析</a:t>
            </a:r>
            <a:endParaRPr lang="zh-CN" altLang="en-US" sz="4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sp>
        <p:nvSpPr>
          <p:cNvPr id="5" name="TextBox 59"/>
          <p:cNvSpPr txBox="1">
            <a:spLocks noChangeArrowheads="1"/>
          </p:cNvSpPr>
          <p:nvPr/>
        </p:nvSpPr>
        <p:spPr bwMode="auto">
          <a:xfrm flipH="1">
            <a:off x="2114525" y="2768903"/>
            <a:ext cx="1782258" cy="1568450"/>
          </a:xfrm>
          <a:prstGeom prst="rect">
            <a:avLst/>
          </a:prstGeom>
          <a:noFill/>
          <a:ln>
            <a:noFill/>
          </a:ln>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a:defRPr/>
            </a:pPr>
            <a:r>
              <a:rPr lang="zh-CN" altLang="en-US" sz="9600" kern="0" dirty="0">
                <a:solidFill>
                  <a:srgbClr val="3176B8"/>
                </a:solidFill>
                <a:latin typeface="Arial" panose="020B0604020202020204"/>
                <a:ea typeface="微软雅黑" panose="020B0503020204020204" pitchFamily="34" charset="-122"/>
                <a:sym typeface="Arial" panose="020B0604020202020204"/>
              </a:rPr>
              <a:t>一</a:t>
            </a:r>
            <a:endParaRPr lang="zh-CN" altLang="en-US" sz="9600" kern="0" dirty="0">
              <a:solidFill>
                <a:srgbClr val="3176B8"/>
              </a:solidFill>
              <a:latin typeface="Arial" panose="020B0604020202020204"/>
              <a:ea typeface="微软雅黑" panose="020B0503020204020204" pitchFamily="34" charset="-122"/>
              <a:sym typeface="Arial" panose="020B0604020202020204"/>
            </a:endParaRPr>
          </a:p>
        </p:txBody>
      </p:sp>
      <p:sp>
        <p:nvSpPr>
          <p:cNvPr id="10" name="文本框 9"/>
          <p:cNvSpPr txBox="1"/>
          <p:nvPr/>
        </p:nvSpPr>
        <p:spPr>
          <a:xfrm>
            <a:off x="4998720" y="3873500"/>
            <a:ext cx="3412490" cy="645160"/>
          </a:xfrm>
          <a:prstGeom prst="rect">
            <a:avLst/>
          </a:prstGeom>
          <a:noFill/>
          <a:effectLst/>
        </p:spPr>
        <p:txBody>
          <a:bodyPr wrap="square" rtlCol="0">
            <a:spAutoFit/>
          </a:bodyPr>
          <a:lstStyle/>
          <a:p>
            <a:pPr>
              <a:lnSpc>
                <a:spcPct val="150000"/>
              </a:lnSpc>
              <a:buNone/>
            </a:pPr>
            <a:r>
              <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rPr>
              <a:t>道德与法治</a:t>
            </a:r>
            <a:r>
              <a:rPr lang="en-US" altLang="zh-CN" sz="2400">
                <a:solidFill>
                  <a:schemeClr val="tx1">
                    <a:lumMod val="75000"/>
                    <a:lumOff val="25000"/>
                  </a:schemeClr>
                </a:solidFill>
                <a:latin typeface="Arial" panose="020B0604020202020204"/>
                <a:ea typeface="微软雅黑" panose="020B0503020204020204" pitchFamily="34" charset="-122"/>
                <a:sym typeface="Arial" panose="020B0604020202020204"/>
              </a:rPr>
              <a:t>·</a:t>
            </a:r>
            <a:r>
              <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rPr>
              <a:t>历史合卷</a:t>
            </a:r>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11" name="矩形 10"/>
          <p:cNvSpPr/>
          <p:nvPr/>
        </p:nvSpPr>
        <p:spPr>
          <a:xfrm>
            <a:off x="1931629" y="2639575"/>
            <a:ext cx="2024525" cy="1793092"/>
          </a:xfrm>
          <a:prstGeom prst="rect">
            <a:avLst/>
          </a:prstGeom>
          <a:noFill/>
          <a:ln w="571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2" name="矩形 11"/>
          <p:cNvSpPr/>
          <p:nvPr/>
        </p:nvSpPr>
        <p:spPr>
          <a:xfrm>
            <a:off x="1796929" y="2495210"/>
            <a:ext cx="2300255" cy="2089569"/>
          </a:xfrm>
          <a:prstGeom prst="rect">
            <a:avLst/>
          </a:prstGeom>
          <a:noFill/>
          <a:ln w="190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3" name="矩形 12"/>
          <p:cNvSpPr/>
          <p:nvPr/>
        </p:nvSpPr>
        <p:spPr>
          <a:xfrm>
            <a:off x="2136562" y="2455806"/>
            <a:ext cx="1139764" cy="246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4" name="矩形 13"/>
          <p:cNvSpPr/>
          <p:nvPr/>
        </p:nvSpPr>
        <p:spPr>
          <a:xfrm>
            <a:off x="2675690" y="4378314"/>
            <a:ext cx="1139764" cy="246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cxnSp>
        <p:nvCxnSpPr>
          <p:cNvPr id="15" name="直接连接符 14"/>
          <p:cNvCxnSpPr/>
          <p:nvPr/>
        </p:nvCxnSpPr>
        <p:spPr>
          <a:xfrm>
            <a:off x="1581000" y="1791537"/>
            <a:ext cx="508000" cy="517237"/>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66523" y="1956867"/>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204082" y="4426241"/>
            <a:ext cx="652299" cy="664160"/>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713202" y="4185317"/>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2" cstate="screen"/>
          <a:stretch>
            <a:fillRect/>
          </a:stretch>
        </p:blipFill>
        <p:spPr>
          <a:xfrm rot="3002540">
            <a:off x="3404672" y="3607782"/>
            <a:ext cx="675527" cy="1398805"/>
          </a:xfrm>
          <a:prstGeom prst="rect">
            <a:avLst/>
          </a:prstGeom>
        </p:spPr>
      </p:pic>
      <p:pic>
        <p:nvPicPr>
          <p:cNvPr id="21" name="图片 20"/>
          <p:cNvPicPr>
            <a:picLocks noChangeAspect="1"/>
          </p:cNvPicPr>
          <p:nvPr/>
        </p:nvPicPr>
        <p:blipFill>
          <a:blip r:embed="rId3" cstate="screen"/>
          <a:stretch>
            <a:fillRect/>
          </a:stretch>
        </p:blipFill>
        <p:spPr>
          <a:xfrm>
            <a:off x="2360447" y="1422089"/>
            <a:ext cx="1290414" cy="1811975"/>
          </a:xfrm>
          <a:prstGeom prst="rect">
            <a:avLst/>
          </a:prstGeom>
        </p:spPr>
      </p:pic>
      <p:sp>
        <p:nvSpPr>
          <p:cNvPr id="3" name="文本框 2"/>
          <p:cNvSpPr txBox="1"/>
          <p:nvPr/>
        </p:nvSpPr>
        <p:spPr>
          <a:xfrm>
            <a:off x="8210550" y="2702560"/>
            <a:ext cx="2494915" cy="1198880"/>
          </a:xfrm>
          <a:prstGeom prst="rect">
            <a:avLst/>
          </a:prstGeom>
          <a:noFill/>
        </p:spPr>
        <p:txBody>
          <a:bodyPr wrap="square" rtlCol="0">
            <a:spAutoFit/>
          </a:bodyPr>
          <a:p>
            <a:r>
              <a:rPr lang="en-US" altLang="zh-CN" sz="2400" b="1">
                <a:solidFill>
                  <a:srgbClr val="FF0000"/>
                </a:solidFill>
              </a:rPr>
              <a:t>1.</a:t>
            </a:r>
            <a:r>
              <a:rPr lang="zh-CN" altLang="en-US" sz="2400" b="1">
                <a:solidFill>
                  <a:srgbClr val="FF0000"/>
                </a:solidFill>
              </a:rPr>
              <a:t>框架与概况</a:t>
            </a:r>
            <a:endParaRPr lang="zh-CN" altLang="en-US" sz="2400" b="1">
              <a:solidFill>
                <a:srgbClr val="FF0000"/>
              </a:solidFill>
            </a:endParaRPr>
          </a:p>
          <a:p>
            <a:r>
              <a:rPr lang="en-US" altLang="zh-CN" sz="2400" b="1">
                <a:solidFill>
                  <a:srgbClr val="FF0000"/>
                </a:solidFill>
              </a:rPr>
              <a:t>2.</a:t>
            </a:r>
            <a:r>
              <a:rPr lang="zh-CN" altLang="en-US" sz="2400" b="1">
                <a:solidFill>
                  <a:srgbClr val="FF0000"/>
                </a:solidFill>
              </a:rPr>
              <a:t>亮点与特色</a:t>
            </a:r>
            <a:endParaRPr lang="zh-CN" altLang="en-US" sz="2400" b="1">
              <a:solidFill>
                <a:srgbClr val="FF0000"/>
              </a:solidFill>
            </a:endParaRPr>
          </a:p>
          <a:p>
            <a:endParaRPr lang="zh-CN" altLang="en-US" sz="24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14185" y="444369"/>
            <a:ext cx="42125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一、整卷分析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rPr>
              <a:t>框架与概况</a:t>
            </a:r>
            <a:endPar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1" cstate="screen"/>
          <a:srcRect/>
          <a:stretch>
            <a:fillRect/>
          </a:stretch>
        </p:blipFill>
        <p:spPr>
          <a:xfrm rot="5400000">
            <a:off x="2914" y="-2913"/>
            <a:ext cx="1564009" cy="1569837"/>
          </a:xfrm>
          <a:prstGeom prst="rect">
            <a:avLst/>
          </a:prstGeom>
        </p:spPr>
      </p:pic>
      <p:graphicFrame>
        <p:nvGraphicFramePr>
          <p:cNvPr id="3" name="表格 2"/>
          <p:cNvGraphicFramePr/>
          <p:nvPr/>
        </p:nvGraphicFramePr>
        <p:xfrm>
          <a:off x="609600" y="1224280"/>
          <a:ext cx="10972800" cy="2194560"/>
        </p:xfrm>
        <a:graphic>
          <a:graphicData uri="http://schemas.openxmlformats.org/drawingml/2006/table">
            <a:tbl>
              <a:tblPr firstRow="1" bandRow="1">
                <a:tableStyleId>{5C22544A-7EE6-4342-B048-85BDC9FD1C3A}</a:tableStyleId>
              </a:tblPr>
              <a:tblGrid>
                <a:gridCol w="1829435"/>
                <a:gridCol w="1624330"/>
                <a:gridCol w="1831340"/>
                <a:gridCol w="1758315"/>
                <a:gridCol w="2100580"/>
                <a:gridCol w="1828800"/>
              </a:tblGrid>
              <a:tr h="365760">
                <a:tc rowSpan="2">
                  <a:txBody>
                    <a:bodyPr/>
                    <a:p>
                      <a:pPr>
                        <a:buNone/>
                      </a:pPr>
                      <a:r>
                        <a:rPr lang="zh-CN" altLang="en-US"/>
                        <a:t>中考卷（合卷）</a:t>
                      </a:r>
                      <a:r>
                        <a:rPr lang="zh-CN" altLang="en-US" sz="1800">
                          <a:sym typeface="Arial" panose="020B0604020202020204" pitchFamily="34" charset="0"/>
                        </a:rPr>
                        <a:t>（</a:t>
                      </a:r>
                      <a:r>
                        <a:rPr lang="en-US" altLang="zh-CN" sz="1800">
                          <a:sym typeface="Arial" panose="020B0604020202020204" pitchFamily="34" charset="0"/>
                        </a:rPr>
                        <a:t>2019-2021</a:t>
                      </a:r>
                      <a:r>
                        <a:rPr lang="zh-CN" altLang="en-US" sz="1800">
                          <a:sym typeface="Arial" panose="020B0604020202020204" pitchFamily="34" charset="0"/>
                        </a:rPr>
                        <a:t>）</a:t>
                      </a:r>
                      <a:endParaRPr lang="zh-CN" altLang="en-US" sz="1800">
                        <a:sym typeface="Arial" panose="020B0604020202020204" pitchFamily="34" charset="0"/>
                      </a:endParaRPr>
                    </a:p>
                    <a:p>
                      <a:pPr>
                        <a:buNone/>
                      </a:pPr>
                      <a:endParaRPr lang="zh-CN" altLang="en-US" sz="1800">
                        <a:sym typeface="+mn-ea"/>
                      </a:endParaRPr>
                    </a:p>
                  </a:txBody>
                  <a:tcPr/>
                </a:tc>
                <a:tc rowSpan="2">
                  <a:txBody>
                    <a:bodyPr/>
                    <a:p>
                      <a:pPr>
                        <a:buNone/>
                      </a:pPr>
                      <a:endParaRPr lang="zh-CN" altLang="en-US"/>
                    </a:p>
                    <a:p>
                      <a:pPr>
                        <a:buNone/>
                      </a:pPr>
                      <a:r>
                        <a:rPr lang="zh-CN" altLang="en-US"/>
                        <a:t>分值</a:t>
                      </a:r>
                      <a:endParaRPr lang="zh-CN" altLang="en-US"/>
                    </a:p>
                  </a:txBody>
                  <a:tcPr/>
                </a:tc>
                <a:tc gridSpan="2">
                  <a:txBody>
                    <a:bodyPr/>
                    <a:p>
                      <a:pPr>
                        <a:buNone/>
                      </a:pPr>
                      <a:r>
                        <a:rPr lang="zh-CN" altLang="en-US"/>
                        <a:t>选择题</a:t>
                      </a:r>
                      <a:endParaRPr lang="zh-CN" altLang="en-US"/>
                    </a:p>
                  </a:txBody>
                  <a:tcPr/>
                </a:tc>
                <a:tc hMerge="1">
                  <a:tcPr/>
                </a:tc>
                <a:tc gridSpan="2">
                  <a:txBody>
                    <a:bodyPr/>
                    <a:p>
                      <a:pPr>
                        <a:buNone/>
                      </a:pPr>
                      <a:r>
                        <a:rPr lang="zh-CN" altLang="en-US"/>
                        <a:t>非选择题</a:t>
                      </a:r>
                      <a:endParaRPr lang="zh-CN" altLang="en-US"/>
                    </a:p>
                  </a:txBody>
                  <a:tcPr/>
                </a:tc>
                <a:tc hMerge="1">
                  <a:tcPr/>
                </a:tc>
              </a:tr>
              <a:tr h="337185">
                <a:tc vMerge="1">
                  <a:tcPr/>
                </a:tc>
                <a:tc vMerge="1">
                  <a:tcPr/>
                </a:tc>
                <a:tc>
                  <a:txBody>
                    <a:bodyPr/>
                    <a:p>
                      <a:pPr>
                        <a:buNone/>
                      </a:pPr>
                      <a:r>
                        <a:rPr lang="zh-CN" altLang="en-US"/>
                        <a:t>题数</a:t>
                      </a:r>
                      <a:endParaRPr lang="zh-CN" altLang="en-US"/>
                    </a:p>
                  </a:txBody>
                  <a:tcPr/>
                </a:tc>
                <a:tc>
                  <a:txBody>
                    <a:bodyPr/>
                    <a:p>
                      <a:pPr>
                        <a:buNone/>
                      </a:pPr>
                      <a:r>
                        <a:rPr lang="zh-CN" altLang="en-US"/>
                        <a:t>分值</a:t>
                      </a:r>
                      <a:endParaRPr lang="zh-CN" altLang="en-US"/>
                    </a:p>
                  </a:txBody>
                  <a:tcPr/>
                </a:tc>
                <a:tc>
                  <a:txBody>
                    <a:bodyPr/>
                    <a:p>
                      <a:pPr>
                        <a:buNone/>
                      </a:pPr>
                      <a:r>
                        <a:rPr lang="zh-CN" altLang="en-US"/>
                        <a:t>题数</a:t>
                      </a:r>
                      <a:endParaRPr lang="zh-CN" altLang="en-US"/>
                    </a:p>
                  </a:txBody>
                  <a:tcPr/>
                </a:tc>
                <a:tc>
                  <a:txBody>
                    <a:bodyPr/>
                    <a:p>
                      <a:pPr>
                        <a:buNone/>
                      </a:pPr>
                      <a:r>
                        <a:rPr lang="zh-CN" altLang="en-US"/>
                        <a:t>分值</a:t>
                      </a:r>
                      <a:endParaRPr lang="zh-CN" altLang="en-US"/>
                    </a:p>
                  </a:txBody>
                  <a:tcPr/>
                </a:tc>
              </a:tr>
              <a:tr h="640080">
                <a:tc>
                  <a:txBody>
                    <a:bodyPr/>
                    <a:p>
                      <a:pPr>
                        <a:buNone/>
                      </a:pPr>
                      <a:r>
                        <a:rPr lang="zh-CN" altLang="en-US"/>
                        <a:t>历史部分（开卷</a:t>
                      </a:r>
                      <a:r>
                        <a:rPr lang="zh-CN" altLang="en-US"/>
                        <a:t>）</a:t>
                      </a:r>
                      <a:endParaRPr lang="zh-CN" altLang="en-US"/>
                    </a:p>
                  </a:txBody>
                  <a:tcPr/>
                </a:tc>
                <a:tc>
                  <a:txBody>
                    <a:bodyPr/>
                    <a:p>
                      <a:pPr>
                        <a:buNone/>
                      </a:pPr>
                      <a:r>
                        <a:rPr lang="en-US" altLang="zh-CN"/>
                        <a:t>60</a:t>
                      </a:r>
                      <a:r>
                        <a:rPr lang="zh-CN" altLang="en-US"/>
                        <a:t>分</a:t>
                      </a:r>
                      <a:endParaRPr lang="zh-CN" altLang="en-US"/>
                    </a:p>
                  </a:txBody>
                  <a:tcPr/>
                </a:tc>
                <a:tc>
                  <a:txBody>
                    <a:bodyPr/>
                    <a:p>
                      <a:pPr>
                        <a:buNone/>
                      </a:pPr>
                      <a:r>
                        <a:rPr lang="en-US" altLang="zh-CN"/>
                        <a:t>25</a:t>
                      </a:r>
                      <a:r>
                        <a:rPr lang="zh-CN" altLang="en-US"/>
                        <a:t>小题</a:t>
                      </a:r>
                      <a:endParaRPr lang="zh-CN" altLang="en-US"/>
                    </a:p>
                  </a:txBody>
                  <a:tcPr/>
                </a:tc>
                <a:tc>
                  <a:txBody>
                    <a:bodyPr/>
                    <a:p>
                      <a:pPr>
                        <a:buNone/>
                      </a:pPr>
                      <a:r>
                        <a:rPr lang="en-US" altLang="zh-CN"/>
                        <a:t>25</a:t>
                      </a:r>
                      <a:r>
                        <a:rPr lang="zh-CN" altLang="en-US"/>
                        <a:t>分</a:t>
                      </a:r>
                      <a:endParaRPr lang="zh-CN" altLang="en-US"/>
                    </a:p>
                  </a:txBody>
                  <a:tcPr/>
                </a:tc>
                <a:tc>
                  <a:txBody>
                    <a:bodyPr/>
                    <a:p>
                      <a:pPr>
                        <a:buNone/>
                      </a:pPr>
                      <a:r>
                        <a:rPr lang="en-US" altLang="zh-CN"/>
                        <a:t>3</a:t>
                      </a:r>
                      <a:r>
                        <a:rPr lang="zh-CN" altLang="en-US"/>
                        <a:t>题</a:t>
                      </a:r>
                      <a:endParaRPr lang="zh-CN" altLang="en-US"/>
                    </a:p>
                  </a:txBody>
                  <a:tcPr/>
                </a:tc>
                <a:tc>
                  <a:txBody>
                    <a:bodyPr/>
                    <a:p>
                      <a:pPr>
                        <a:buNone/>
                      </a:pPr>
                      <a:r>
                        <a:rPr lang="en-US" altLang="zh-CN"/>
                        <a:t>35</a:t>
                      </a:r>
                      <a:r>
                        <a:rPr lang="zh-CN" altLang="en-US"/>
                        <a:t>分</a:t>
                      </a:r>
                      <a:endParaRPr lang="zh-CN" altLang="en-US"/>
                    </a:p>
                  </a:txBody>
                  <a:tcPr/>
                </a:tc>
              </a:tr>
              <a:tr h="640080">
                <a:tc>
                  <a:txBody>
                    <a:bodyPr/>
                    <a:p>
                      <a:pPr>
                        <a:buNone/>
                      </a:pPr>
                      <a:r>
                        <a:rPr lang="zh-CN" altLang="en-US"/>
                        <a:t>道德与法治部分</a:t>
                      </a:r>
                      <a:endParaRPr lang="zh-CN" altLang="en-US"/>
                    </a:p>
                    <a:p>
                      <a:pPr>
                        <a:buNone/>
                      </a:pPr>
                      <a:r>
                        <a:rPr lang="zh-CN" altLang="en-US"/>
                        <a:t>（开卷</a:t>
                      </a:r>
                      <a:r>
                        <a:rPr lang="zh-CN" altLang="en-US"/>
                        <a:t>）</a:t>
                      </a:r>
                      <a:endParaRPr lang="zh-CN" altLang="en-US"/>
                    </a:p>
                  </a:txBody>
                  <a:tcPr/>
                </a:tc>
                <a:tc>
                  <a:txBody>
                    <a:bodyPr/>
                    <a:p>
                      <a:pPr>
                        <a:buNone/>
                      </a:pPr>
                      <a:r>
                        <a:rPr lang="en-US" altLang="zh-CN"/>
                        <a:t>60</a:t>
                      </a:r>
                      <a:r>
                        <a:rPr lang="zh-CN" altLang="en-US"/>
                        <a:t>分</a:t>
                      </a:r>
                      <a:endParaRPr lang="zh-CN" altLang="en-US"/>
                    </a:p>
                  </a:txBody>
                  <a:tcPr/>
                </a:tc>
                <a:tc>
                  <a:txBody>
                    <a:bodyPr/>
                    <a:p>
                      <a:pPr>
                        <a:buNone/>
                      </a:pPr>
                      <a:r>
                        <a:rPr lang="en-US" altLang="zh-CN"/>
                        <a:t>15</a:t>
                      </a:r>
                      <a:r>
                        <a:rPr lang="zh-CN" altLang="en-US"/>
                        <a:t>小题</a:t>
                      </a:r>
                      <a:endParaRPr lang="zh-CN" altLang="en-US"/>
                    </a:p>
                  </a:txBody>
                  <a:tcPr/>
                </a:tc>
                <a:tc>
                  <a:txBody>
                    <a:bodyPr/>
                    <a:p>
                      <a:pPr>
                        <a:buNone/>
                      </a:pPr>
                      <a:r>
                        <a:rPr lang="en-US" altLang="zh-CN"/>
                        <a:t>30</a:t>
                      </a:r>
                      <a:r>
                        <a:rPr lang="zh-CN" altLang="en-US"/>
                        <a:t>分</a:t>
                      </a:r>
                      <a:endParaRPr lang="zh-CN" altLang="en-US"/>
                    </a:p>
                  </a:txBody>
                  <a:tcPr/>
                </a:tc>
                <a:tc>
                  <a:txBody>
                    <a:bodyPr/>
                    <a:p>
                      <a:pPr>
                        <a:buNone/>
                      </a:pPr>
                      <a:r>
                        <a:rPr lang="en-US" altLang="zh-CN"/>
                        <a:t>2</a:t>
                      </a:r>
                      <a:r>
                        <a:rPr lang="zh-CN" altLang="en-US"/>
                        <a:t>题</a:t>
                      </a:r>
                      <a:endParaRPr lang="zh-CN" altLang="en-US"/>
                    </a:p>
                  </a:txBody>
                  <a:tcPr/>
                </a:tc>
                <a:tc>
                  <a:txBody>
                    <a:bodyPr/>
                    <a:p>
                      <a:pPr>
                        <a:buNone/>
                      </a:pPr>
                      <a:r>
                        <a:rPr lang="en-US" altLang="zh-CN"/>
                        <a:t>30</a:t>
                      </a:r>
                      <a:r>
                        <a:rPr lang="zh-CN" altLang="en-US"/>
                        <a:t>分</a:t>
                      </a:r>
                      <a:endParaRPr lang="zh-CN" altLang="en-US"/>
                    </a:p>
                  </a:txBody>
                  <a:tcPr/>
                </a:tc>
              </a:tr>
            </a:tbl>
          </a:graphicData>
        </a:graphic>
      </p:graphicFrame>
      <p:sp>
        <p:nvSpPr>
          <p:cNvPr id="7" name="文本框 6"/>
          <p:cNvSpPr txBox="1"/>
          <p:nvPr/>
        </p:nvSpPr>
        <p:spPr>
          <a:xfrm>
            <a:off x="609600" y="4095750"/>
            <a:ext cx="5756275" cy="1568450"/>
          </a:xfrm>
          <a:prstGeom prst="rect">
            <a:avLst/>
          </a:prstGeom>
          <a:noFill/>
        </p:spPr>
        <p:txBody>
          <a:bodyPr wrap="square" rtlCol="0">
            <a:spAutoFit/>
          </a:bodyPr>
          <a:p>
            <a:r>
              <a:rPr lang="zh-CN" altLang="en-US" sz="2400">
                <a:latin typeface="楷体" panose="02010609060101010101" charset="-122"/>
                <a:ea typeface="楷体" panose="02010609060101010101" charset="-122"/>
              </a:rPr>
              <a:t>从呈现的整体框架看，总时长</a:t>
            </a:r>
            <a:r>
              <a:rPr lang="en-US" altLang="zh-CN" sz="2400">
                <a:latin typeface="楷体" panose="02010609060101010101" charset="-122"/>
                <a:ea typeface="楷体" panose="02010609060101010101" charset="-122"/>
              </a:rPr>
              <a:t>100</a:t>
            </a:r>
            <a:r>
              <a:rPr lang="zh-CN" altLang="en-US" sz="2400">
                <a:latin typeface="楷体" panose="02010609060101010101" charset="-122"/>
                <a:ea typeface="楷体" panose="02010609060101010101" charset="-122"/>
              </a:rPr>
              <a:t>分钟，两门学科分值各</a:t>
            </a:r>
            <a:r>
              <a:rPr lang="en-US" altLang="zh-CN" sz="2400">
                <a:latin typeface="楷体" panose="02010609060101010101" charset="-122"/>
                <a:ea typeface="楷体" panose="02010609060101010101" charset="-122"/>
              </a:rPr>
              <a:t>60</a:t>
            </a:r>
            <a:r>
              <a:rPr lang="zh-CN" altLang="en-US" sz="2400">
                <a:latin typeface="楷体" panose="02010609060101010101" charset="-122"/>
                <a:ea typeface="楷体" panose="02010609060101010101" charset="-122"/>
              </a:rPr>
              <a:t>分。其中，历史学科题目数量更多，道德与法治的题数更少，但每小题占分更大。</a:t>
            </a:r>
            <a:endParaRPr lang="zh-CN" altLang="en-US" sz="2400">
              <a:latin typeface="楷体" panose="02010609060101010101" charset="-122"/>
              <a:ea typeface="楷体" panose="02010609060101010101" charset="-122"/>
            </a:endParaRPr>
          </a:p>
        </p:txBody>
      </p:sp>
      <p:pic>
        <p:nvPicPr>
          <p:cNvPr id="2" name="图片占位符 1"/>
          <p:cNvPicPr>
            <a:picLocks noChangeAspect="1"/>
          </p:cNvPicPr>
          <p:nvPr>
            <p:ph type="pic" sz="quarter" idx="11"/>
          </p:nvPr>
        </p:nvPicPr>
        <p:blipFill>
          <a:blip r:embed="rId2"/>
          <a:srcRect l="-506" t="40547" r="1861" b="22680"/>
          <a:stretch>
            <a:fillRect/>
          </a:stretch>
        </p:blipFill>
        <p:spPr>
          <a:xfrm>
            <a:off x="6782435" y="3488055"/>
            <a:ext cx="4610100" cy="3249930"/>
          </a:xfrm>
          <a:prstGeom prst="rect">
            <a:avLst/>
          </a:prstGeom>
        </p:spPr>
      </p:pic>
      <p:sp>
        <p:nvSpPr>
          <p:cNvPr id="14" name="矩形 13"/>
          <p:cNvSpPr/>
          <p:nvPr/>
        </p:nvSpPr>
        <p:spPr>
          <a:xfrm>
            <a:off x="10765790" y="3488055"/>
            <a:ext cx="942340" cy="8509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14185" y="455164"/>
            <a:ext cx="42125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一、整卷分析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rPr>
              <a:t>框架与概况</a:t>
            </a:r>
            <a:endPar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1" cstate="screen"/>
          <a:srcRect/>
          <a:stretch>
            <a:fillRect/>
          </a:stretch>
        </p:blipFill>
        <p:spPr>
          <a:xfrm rot="5400000">
            <a:off x="2914" y="-2913"/>
            <a:ext cx="1564009" cy="1569837"/>
          </a:xfrm>
          <a:prstGeom prst="rect">
            <a:avLst/>
          </a:prstGeom>
        </p:spPr>
      </p:pic>
      <p:pic>
        <p:nvPicPr>
          <p:cNvPr id="4" name="内容占位符 3" descr="01.jpg"/>
          <p:cNvPicPr>
            <a:picLocks noChangeAspect="1"/>
          </p:cNvPicPr>
          <p:nvPr>
            <p:ph sz="half" idx="2"/>
          </p:nvPr>
        </p:nvPicPr>
        <p:blipFill>
          <a:blip r:embed="rId2"/>
          <a:srcRect l="-815" t="-1639" r="440" b="71888"/>
          <a:stretch>
            <a:fillRect/>
          </a:stretch>
        </p:blipFill>
        <p:spPr>
          <a:xfrm>
            <a:off x="194945" y="1198880"/>
            <a:ext cx="5671185" cy="3262630"/>
          </a:xfrm>
          <a:prstGeom prst="rect">
            <a:avLst/>
          </a:prstGeom>
        </p:spPr>
      </p:pic>
      <p:sp>
        <p:nvSpPr>
          <p:cNvPr id="7" name="文本框 6"/>
          <p:cNvSpPr txBox="1"/>
          <p:nvPr/>
        </p:nvSpPr>
        <p:spPr>
          <a:xfrm>
            <a:off x="310515" y="5013960"/>
            <a:ext cx="11570335" cy="1383665"/>
          </a:xfrm>
          <a:prstGeom prst="rect">
            <a:avLst/>
          </a:prstGeom>
          <a:noFill/>
        </p:spPr>
        <p:txBody>
          <a:bodyPr wrap="square" rtlCol="0">
            <a:spAutoFit/>
          </a:bodyPr>
          <a:p>
            <a:r>
              <a:rPr lang="zh-CN" altLang="en-US" sz="2800">
                <a:latin typeface="楷体" panose="02010609060101010101" charset="-122"/>
                <a:ea typeface="楷体" panose="02010609060101010101" charset="-122"/>
              </a:rPr>
              <a:t>从试题概况看，</a:t>
            </a:r>
            <a:r>
              <a:rPr lang="zh-CN" altLang="en-US" sz="2800">
                <a:latin typeface="楷体" panose="02010609060101010101" charset="-122"/>
                <a:ea typeface="楷体" panose="02010609060101010101" charset="-122"/>
                <a:sym typeface="+mn-ea"/>
              </a:rPr>
              <a:t>题目辐射面</a:t>
            </a:r>
            <a:r>
              <a:rPr lang="zh-CN" altLang="en-US" sz="2800">
                <a:solidFill>
                  <a:srgbClr val="FF0000"/>
                </a:solidFill>
                <a:latin typeface="楷体" panose="02010609060101010101" charset="-122"/>
                <a:ea typeface="楷体" panose="02010609060101010101" charset="-122"/>
                <a:sym typeface="+mn-ea"/>
              </a:rPr>
              <a:t>广</a:t>
            </a:r>
            <a:r>
              <a:rPr lang="zh-CN" altLang="en-US" sz="2800">
                <a:solidFill>
                  <a:schemeClr val="tx1"/>
                </a:solidFill>
                <a:latin typeface="楷体" panose="02010609060101010101" charset="-122"/>
                <a:ea typeface="楷体" panose="02010609060101010101" charset="-122"/>
                <a:sym typeface="+mn-ea"/>
              </a:rPr>
              <a:t>，</a:t>
            </a:r>
            <a:r>
              <a:rPr lang="zh-CN" altLang="en-US" sz="2800">
                <a:latin typeface="楷体" panose="02010609060101010101" charset="-122"/>
                <a:ea typeface="楷体" panose="02010609060101010101" charset="-122"/>
              </a:rPr>
              <a:t>突出学科</a:t>
            </a:r>
            <a:r>
              <a:rPr lang="zh-CN" altLang="en-US" sz="2800">
                <a:solidFill>
                  <a:srgbClr val="FF0000"/>
                </a:solidFill>
                <a:latin typeface="楷体" panose="02010609060101010101" charset="-122"/>
                <a:ea typeface="楷体" panose="02010609060101010101" charset="-122"/>
              </a:rPr>
              <a:t>基本</a:t>
            </a:r>
            <a:r>
              <a:rPr lang="zh-CN" altLang="en-US" sz="2800">
                <a:latin typeface="楷体" panose="02010609060101010101" charset="-122"/>
                <a:ea typeface="楷体" panose="02010609060101010101" charset="-122"/>
              </a:rPr>
              <a:t>概念和</a:t>
            </a:r>
            <a:r>
              <a:rPr lang="zh-CN" altLang="en-US" sz="2800">
                <a:solidFill>
                  <a:srgbClr val="FF0000"/>
                </a:solidFill>
                <a:latin typeface="楷体" panose="02010609060101010101" charset="-122"/>
                <a:ea typeface="楷体" panose="02010609060101010101" charset="-122"/>
              </a:rPr>
              <a:t>基础</a:t>
            </a:r>
            <a:r>
              <a:rPr lang="zh-CN" altLang="en-US" sz="2800">
                <a:latin typeface="楷体" panose="02010609060101010101" charset="-122"/>
                <a:ea typeface="楷体" panose="02010609060101010101" charset="-122"/>
              </a:rPr>
              <a:t>知识，</a:t>
            </a:r>
            <a:r>
              <a:rPr lang="zh-CN" altLang="en-US" sz="2800">
                <a:latin typeface="楷体" panose="02010609060101010101" charset="-122"/>
                <a:ea typeface="楷体" panose="02010609060101010101" charset="-122"/>
                <a:sym typeface="+mn-ea"/>
              </a:rPr>
              <a:t>侧重考查</a:t>
            </a:r>
            <a:r>
              <a:rPr lang="zh-CN" altLang="en-US" sz="2800">
                <a:solidFill>
                  <a:srgbClr val="FF0000"/>
                </a:solidFill>
                <a:latin typeface="楷体" panose="02010609060101010101" charset="-122"/>
                <a:ea typeface="楷体" panose="02010609060101010101" charset="-122"/>
                <a:sym typeface="+mn-ea"/>
              </a:rPr>
              <a:t>固定</a:t>
            </a:r>
            <a:r>
              <a:rPr lang="zh-CN" altLang="en-US" sz="2800">
                <a:latin typeface="楷体" panose="02010609060101010101" charset="-122"/>
                <a:ea typeface="楷体" panose="02010609060101010101" charset="-122"/>
                <a:sym typeface="+mn-ea"/>
              </a:rPr>
              <a:t>题型、重要</a:t>
            </a:r>
            <a:r>
              <a:rPr lang="zh-CN" altLang="en-US" sz="2800">
                <a:solidFill>
                  <a:srgbClr val="FF0000"/>
                </a:solidFill>
                <a:latin typeface="楷体" panose="02010609060101010101" charset="-122"/>
                <a:ea typeface="楷体" panose="02010609060101010101" charset="-122"/>
                <a:sym typeface="+mn-ea"/>
              </a:rPr>
              <a:t>专有</a:t>
            </a:r>
            <a:r>
              <a:rPr lang="zh-CN" altLang="en-US" sz="2800">
                <a:latin typeface="楷体" panose="02010609060101010101" charset="-122"/>
                <a:ea typeface="楷体" panose="02010609060101010101" charset="-122"/>
                <a:sym typeface="+mn-ea"/>
              </a:rPr>
              <a:t>名词、</a:t>
            </a:r>
            <a:r>
              <a:rPr lang="zh-CN" altLang="en-US" sz="2800">
                <a:solidFill>
                  <a:srgbClr val="FF0000"/>
                </a:solidFill>
                <a:latin typeface="楷体" panose="02010609060101010101" charset="-122"/>
                <a:ea typeface="楷体" panose="02010609060101010101" charset="-122"/>
                <a:sym typeface="+mn-ea"/>
              </a:rPr>
              <a:t>核心</a:t>
            </a:r>
            <a:r>
              <a:rPr lang="zh-CN" altLang="en-US" sz="2800">
                <a:latin typeface="楷体" panose="02010609060101010101" charset="-122"/>
                <a:ea typeface="楷体" panose="02010609060101010101" charset="-122"/>
                <a:sym typeface="+mn-ea"/>
              </a:rPr>
              <a:t>知识点，但</a:t>
            </a:r>
            <a:r>
              <a:rPr lang="zh-CN" altLang="en-US" sz="2800">
                <a:latin typeface="楷体" panose="02010609060101010101" charset="-122"/>
                <a:ea typeface="楷体" panose="02010609060101010101" charset="-122"/>
              </a:rPr>
              <a:t>也</a:t>
            </a:r>
            <a:r>
              <a:rPr lang="zh-CN" altLang="en-US" sz="2800">
                <a:solidFill>
                  <a:srgbClr val="FF0000"/>
                </a:solidFill>
                <a:latin typeface="楷体" panose="02010609060101010101" charset="-122"/>
                <a:ea typeface="楷体" panose="02010609060101010101" charset="-122"/>
                <a:sym typeface="+mn-ea"/>
              </a:rPr>
              <a:t>涉及</a:t>
            </a:r>
            <a:r>
              <a:rPr lang="zh-CN" altLang="en-US" sz="2800">
                <a:latin typeface="楷体" panose="02010609060101010101" charset="-122"/>
                <a:ea typeface="楷体" panose="02010609060101010101" charset="-122"/>
                <a:sym typeface="+mn-ea"/>
              </a:rPr>
              <a:t>高认知能力和</a:t>
            </a:r>
            <a:r>
              <a:rPr lang="zh-CN" altLang="en-US" sz="2800">
                <a:solidFill>
                  <a:srgbClr val="FF0000"/>
                </a:solidFill>
                <a:latin typeface="楷体" panose="02010609060101010101" charset="-122"/>
                <a:ea typeface="楷体" panose="02010609060101010101" charset="-122"/>
                <a:sym typeface="+mn-ea"/>
              </a:rPr>
              <a:t>创造性思维</a:t>
            </a:r>
            <a:r>
              <a:rPr lang="zh-CN" altLang="en-US" sz="2800">
                <a:latin typeface="楷体" panose="02010609060101010101" charset="-122"/>
                <a:ea typeface="楷体" panose="02010609060101010101" charset="-122"/>
                <a:sym typeface="+mn-ea"/>
              </a:rPr>
              <a:t>的考查。</a:t>
            </a:r>
            <a:endParaRPr lang="zh-CN" altLang="en-US" sz="2800">
              <a:latin typeface="楷体" panose="02010609060101010101" charset="-122"/>
              <a:ea typeface="楷体" panose="02010609060101010101" charset="-122"/>
            </a:endParaRPr>
          </a:p>
        </p:txBody>
      </p:sp>
      <p:pic>
        <p:nvPicPr>
          <p:cNvPr id="2" name="内容占位符 1" descr="03.jpg"/>
          <p:cNvPicPr>
            <a:picLocks noChangeAspect="1"/>
          </p:cNvPicPr>
          <p:nvPr>
            <p:ph sz="half" idx="1"/>
          </p:nvPr>
        </p:nvPicPr>
        <p:blipFill>
          <a:blip r:embed="rId3" cstate="print"/>
          <a:srcRect t="59536"/>
          <a:stretch>
            <a:fillRect/>
          </a:stretch>
        </p:blipFill>
        <p:spPr>
          <a:xfrm>
            <a:off x="5984875" y="1347470"/>
            <a:ext cx="5897245" cy="3182620"/>
          </a:xfrm>
          <a:prstGeom prst="rect">
            <a:avLst/>
          </a:prstGeom>
        </p:spPr>
      </p:pic>
      <p:sp>
        <p:nvSpPr>
          <p:cNvPr id="14" name="矩形 13"/>
          <p:cNvSpPr/>
          <p:nvPr/>
        </p:nvSpPr>
        <p:spPr>
          <a:xfrm flipH="1">
            <a:off x="6222365" y="1564005"/>
            <a:ext cx="4766310" cy="200406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矩形 2"/>
          <p:cNvSpPr/>
          <p:nvPr/>
        </p:nvSpPr>
        <p:spPr>
          <a:xfrm flipH="1">
            <a:off x="321945" y="4037965"/>
            <a:ext cx="4766310" cy="61912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10208895" y="738505"/>
            <a:ext cx="1532890" cy="460375"/>
          </a:xfrm>
          <a:prstGeom prst="rect">
            <a:avLst/>
          </a:prstGeom>
          <a:noFill/>
        </p:spPr>
        <p:txBody>
          <a:bodyPr wrap="square" rtlCol="0">
            <a:spAutoFit/>
          </a:bodyPr>
          <a:p>
            <a:r>
              <a:rPr lang="en-US" altLang="zh-CN" sz="2400" b="1">
                <a:solidFill>
                  <a:srgbClr val="FF0000"/>
                </a:solidFill>
              </a:rPr>
              <a:t>10/13</a:t>
            </a:r>
            <a:endParaRPr lang="en-US" altLang="zh-CN" sz="24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ppt_y</p:attrName>
                                        </p:attrNameLst>
                                      </p:cBhvr>
                                      <p:tavLst>
                                        <p:tav tm="0">
                                          <p:val>
                                            <p:strVal val="#ppt_y+#ppt_h*1.125000"/>
                                          </p:val>
                                        </p:tav>
                                        <p:tav tm="100000">
                                          <p:val>
                                            <p:strVal val="#ppt_y"/>
                                          </p:val>
                                        </p:tav>
                                      </p:tavLst>
                                    </p:anim>
                                    <p:animEffect transition="in" filter="wipe(up)">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4"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14185" y="455164"/>
            <a:ext cx="42125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一、整卷分析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rPr>
              <a:t>亮点与特色</a:t>
            </a:r>
            <a:endPar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1" cstate="screen"/>
          <a:srcRect/>
          <a:stretch>
            <a:fillRect/>
          </a:stretch>
        </p:blipFill>
        <p:spPr>
          <a:xfrm rot="5400000">
            <a:off x="2914" y="-2913"/>
            <a:ext cx="1564009" cy="1569837"/>
          </a:xfrm>
          <a:prstGeom prst="rect">
            <a:avLst/>
          </a:prstGeom>
        </p:spPr>
      </p:pic>
      <p:sp>
        <p:nvSpPr>
          <p:cNvPr id="7" name="文本框 6"/>
          <p:cNvSpPr txBox="1"/>
          <p:nvPr/>
        </p:nvSpPr>
        <p:spPr>
          <a:xfrm>
            <a:off x="950595" y="6145530"/>
            <a:ext cx="10102850" cy="521970"/>
          </a:xfrm>
          <a:prstGeom prst="rect">
            <a:avLst/>
          </a:prstGeom>
          <a:noFill/>
        </p:spPr>
        <p:txBody>
          <a:bodyPr wrap="square" rtlCol="0">
            <a:spAutoFit/>
          </a:bodyPr>
          <a:p>
            <a:r>
              <a:rPr lang="zh-CN" altLang="en-US" sz="2800">
                <a:latin typeface="楷体" panose="02010609060101010101" charset="-122"/>
                <a:ea typeface="楷体" panose="02010609060101010101" charset="-122"/>
              </a:rPr>
              <a:t>历史学科注重基于</a:t>
            </a:r>
            <a:r>
              <a:rPr lang="zh-CN" altLang="en-US" sz="2800">
                <a:solidFill>
                  <a:srgbClr val="FF0000"/>
                </a:solidFill>
                <a:latin typeface="楷体" panose="02010609060101010101" charset="-122"/>
                <a:ea typeface="楷体" panose="02010609060101010101" charset="-122"/>
              </a:rPr>
              <a:t>史料实证、</a:t>
            </a:r>
            <a:r>
              <a:rPr lang="zh-CN" altLang="en-US" sz="2800">
                <a:solidFill>
                  <a:srgbClr val="FF0000"/>
                </a:solidFill>
                <a:latin typeface="楷体" panose="02010609060101010101" charset="-122"/>
                <a:ea typeface="楷体" panose="02010609060101010101" charset="-122"/>
                <a:sym typeface="+mn-ea"/>
              </a:rPr>
              <a:t>历史</a:t>
            </a:r>
            <a:r>
              <a:rPr lang="zh-CN" altLang="en-US" sz="2800">
                <a:solidFill>
                  <a:srgbClr val="FF0000"/>
                </a:solidFill>
                <a:latin typeface="楷体" panose="02010609060101010101" charset="-122"/>
                <a:ea typeface="楷体" panose="02010609060101010101" charset="-122"/>
              </a:rPr>
              <a:t>解释</a:t>
            </a:r>
            <a:r>
              <a:rPr lang="zh-CN" altLang="en-US" sz="2800">
                <a:solidFill>
                  <a:schemeClr val="tx1"/>
                </a:solidFill>
                <a:latin typeface="楷体" panose="02010609060101010101" charset="-122"/>
                <a:ea typeface="楷体" panose="02010609060101010101" charset="-122"/>
              </a:rPr>
              <a:t>素养</a:t>
            </a:r>
            <a:r>
              <a:rPr lang="zh-CN" altLang="en-US" sz="2800">
                <a:latin typeface="楷体" panose="02010609060101010101" charset="-122"/>
                <a:ea typeface="楷体" panose="02010609060101010101" charset="-122"/>
              </a:rPr>
              <a:t>的基础知识的运用。</a:t>
            </a:r>
            <a:endParaRPr lang="zh-CN" altLang="en-US" sz="2800">
              <a:latin typeface="楷体" panose="02010609060101010101" charset="-122"/>
              <a:ea typeface="楷体" panose="02010609060101010101" charset="-122"/>
            </a:endParaRPr>
          </a:p>
        </p:txBody>
      </p:sp>
      <p:sp>
        <p:nvSpPr>
          <p:cNvPr id="100" name="文本框 99"/>
          <p:cNvSpPr txBox="1"/>
          <p:nvPr/>
        </p:nvSpPr>
        <p:spPr>
          <a:xfrm>
            <a:off x="2751455" y="1103630"/>
            <a:ext cx="6200140" cy="460375"/>
          </a:xfrm>
          <a:prstGeom prst="rect">
            <a:avLst/>
          </a:prstGeom>
          <a:noFill/>
          <a:ln w="9525">
            <a:noFill/>
          </a:ln>
        </p:spPr>
        <p:txBody>
          <a:bodyPr wrap="square">
            <a:spAutoFit/>
          </a:bodyPr>
          <a:p>
            <a:pPr indent="0" algn="r"/>
            <a:r>
              <a:rPr lang="zh-CN" altLang="en-US"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体现素养立意，突出学识应用</a:t>
            </a:r>
            <a:r>
              <a:rPr lang="zh-CN" sz="2400" b="0">
                <a:latin typeface="楷体" panose="02010609060101010101" charset="-122"/>
                <a:ea typeface="楷体" panose="02010609060101010101" charset="-122"/>
                <a:cs typeface="楷体" panose="02010609060101010101" charset="-122"/>
              </a:rPr>
              <a:t>。</a:t>
            </a:r>
            <a:endParaRPr lang="zh-CN" altLang="en-US" sz="2400" b="0">
              <a:latin typeface="楷体" panose="02010609060101010101" charset="-122"/>
              <a:ea typeface="楷体" panose="02010609060101010101" charset="-122"/>
              <a:cs typeface="楷体" panose="02010609060101010101" charset="-122"/>
            </a:endParaRPr>
          </a:p>
        </p:txBody>
      </p:sp>
      <p:graphicFrame>
        <p:nvGraphicFramePr>
          <p:cNvPr id="6" name="表格 5"/>
          <p:cNvGraphicFramePr/>
          <p:nvPr/>
        </p:nvGraphicFramePr>
        <p:xfrm>
          <a:off x="1482725" y="1626870"/>
          <a:ext cx="8531860" cy="1127760"/>
        </p:xfrm>
        <a:graphic>
          <a:graphicData uri="http://schemas.openxmlformats.org/drawingml/2006/table">
            <a:tbl>
              <a:tblPr firstRow="1" bandRow="1">
                <a:tableStyleId>{5C22544A-7EE6-4342-B048-85BDC9FD1C3A}</a:tableStyleId>
              </a:tblPr>
              <a:tblGrid>
                <a:gridCol w="2132965"/>
                <a:gridCol w="2132965"/>
                <a:gridCol w="2132965"/>
                <a:gridCol w="2132965"/>
              </a:tblGrid>
              <a:tr h="365760">
                <a:tc gridSpan="4">
                  <a:txBody>
                    <a:bodyPr/>
                    <a:p>
                      <a:pPr algn="ctr">
                        <a:buNone/>
                      </a:pPr>
                      <a:r>
                        <a:rPr lang="zh-CN" altLang="en-US"/>
                        <a:t>基于史料分析的题目（历史选择题部分）</a:t>
                      </a:r>
                      <a:endParaRPr lang="zh-CN" altLang="en-US"/>
                    </a:p>
                  </a:txBody>
                  <a:tcPr/>
                </a:tc>
                <a:tc hMerge="1">
                  <a:tcPr/>
                </a:tc>
                <a:tc hMerge="1">
                  <a:tcPr/>
                </a:tc>
                <a:tc hMerge="1">
                  <a:tcPr/>
                </a:tc>
              </a:tr>
              <a:tr h="381000">
                <a:tc>
                  <a:txBody>
                    <a:bodyPr/>
                    <a:p>
                      <a:pPr>
                        <a:buNone/>
                      </a:pPr>
                      <a:r>
                        <a:rPr lang="zh-CN" altLang="en-US"/>
                        <a:t>年份</a:t>
                      </a:r>
                      <a:endParaRPr lang="zh-CN" altLang="en-US"/>
                    </a:p>
                  </a:txBody>
                  <a:tcPr/>
                </a:tc>
                <a:tc>
                  <a:txBody>
                    <a:bodyPr/>
                    <a:p>
                      <a:pPr>
                        <a:buNone/>
                      </a:pPr>
                      <a:r>
                        <a:rPr lang="en-US" altLang="zh-CN"/>
                        <a:t>2019</a:t>
                      </a:r>
                      <a:r>
                        <a:rPr lang="zh-CN" altLang="en-US"/>
                        <a:t>年</a:t>
                      </a:r>
                      <a:endParaRPr lang="zh-CN" altLang="en-US"/>
                    </a:p>
                  </a:txBody>
                  <a:tcPr/>
                </a:tc>
                <a:tc>
                  <a:txBody>
                    <a:bodyPr/>
                    <a:p>
                      <a:pPr>
                        <a:buNone/>
                      </a:pPr>
                      <a:r>
                        <a:rPr lang="en-US" altLang="zh-CN"/>
                        <a:t>2020</a:t>
                      </a:r>
                      <a:r>
                        <a:rPr lang="zh-CN" altLang="en-US"/>
                        <a:t>年</a:t>
                      </a:r>
                      <a:endParaRPr lang="zh-CN" altLang="en-US"/>
                    </a:p>
                  </a:txBody>
                  <a:tcPr/>
                </a:tc>
                <a:tc>
                  <a:txBody>
                    <a:bodyPr/>
                    <a:p>
                      <a:pPr>
                        <a:buNone/>
                      </a:pPr>
                      <a:r>
                        <a:rPr lang="en-US" altLang="zh-CN"/>
                        <a:t>2021</a:t>
                      </a:r>
                      <a:r>
                        <a:rPr lang="zh-CN" altLang="en-US"/>
                        <a:t>年</a:t>
                      </a:r>
                      <a:endParaRPr lang="zh-CN" altLang="en-US"/>
                    </a:p>
                  </a:txBody>
                  <a:tcPr/>
                </a:tc>
              </a:tr>
              <a:tr h="381000">
                <a:tc>
                  <a:txBody>
                    <a:bodyPr/>
                    <a:p>
                      <a:pPr>
                        <a:buNone/>
                      </a:pPr>
                      <a:r>
                        <a:rPr lang="zh-CN" altLang="en-US"/>
                        <a:t>数量</a:t>
                      </a:r>
                      <a:endParaRPr lang="zh-CN" altLang="en-US"/>
                    </a:p>
                  </a:txBody>
                  <a:tcPr/>
                </a:tc>
                <a:tc>
                  <a:txBody>
                    <a:bodyPr/>
                    <a:p>
                      <a:pPr>
                        <a:buNone/>
                      </a:pPr>
                      <a:r>
                        <a:rPr lang="en-US" altLang="zh-CN">
                          <a:solidFill>
                            <a:srgbClr val="FF0000"/>
                          </a:solidFill>
                        </a:rPr>
                        <a:t>17</a:t>
                      </a:r>
                      <a:r>
                        <a:rPr lang="en-US" altLang="zh-CN"/>
                        <a:t>/25</a:t>
                      </a:r>
                      <a:endParaRPr lang="en-US" altLang="zh-CN"/>
                    </a:p>
                  </a:txBody>
                  <a:tcPr/>
                </a:tc>
                <a:tc>
                  <a:txBody>
                    <a:bodyPr/>
                    <a:p>
                      <a:pPr>
                        <a:buNone/>
                      </a:pPr>
                      <a:r>
                        <a:rPr lang="en-US" altLang="zh-CN">
                          <a:solidFill>
                            <a:srgbClr val="FF0000"/>
                          </a:solidFill>
                        </a:rPr>
                        <a:t>15</a:t>
                      </a:r>
                      <a:r>
                        <a:rPr lang="en-US" altLang="zh-CN"/>
                        <a:t>/25</a:t>
                      </a:r>
                      <a:endParaRPr lang="en-US" altLang="zh-CN"/>
                    </a:p>
                  </a:txBody>
                  <a:tcPr/>
                </a:tc>
                <a:tc>
                  <a:txBody>
                    <a:bodyPr/>
                    <a:p>
                      <a:pPr>
                        <a:buNone/>
                      </a:pPr>
                      <a:r>
                        <a:rPr lang="en-US" altLang="zh-CN">
                          <a:solidFill>
                            <a:srgbClr val="FF0000"/>
                          </a:solidFill>
                        </a:rPr>
                        <a:t>18</a:t>
                      </a:r>
                      <a:r>
                        <a:rPr lang="en-US" altLang="zh-CN"/>
                        <a:t>/25</a:t>
                      </a:r>
                      <a:endParaRPr lang="en-US" altLang="zh-CN"/>
                    </a:p>
                  </a:txBody>
                  <a:tcPr/>
                </a:tc>
              </a:tr>
            </a:tbl>
          </a:graphicData>
        </a:graphic>
      </p:graphicFrame>
      <p:pic>
        <p:nvPicPr>
          <p:cNvPr id="8" name="图片占位符 7"/>
          <p:cNvPicPr>
            <a:picLocks noChangeAspect="1"/>
          </p:cNvPicPr>
          <p:nvPr>
            <p:ph type="pic" sz="quarter" idx="11"/>
          </p:nvPr>
        </p:nvPicPr>
        <p:blipFill>
          <a:blip r:embed="rId2"/>
          <a:stretch>
            <a:fillRect/>
          </a:stretch>
        </p:blipFill>
        <p:spPr>
          <a:xfrm>
            <a:off x="1685925" y="2985135"/>
            <a:ext cx="8331835" cy="2930525"/>
          </a:xfrm>
          <a:prstGeom prst="rect">
            <a:avLst/>
          </a:prstGeom>
        </p:spPr>
      </p:pic>
      <p:sp>
        <p:nvSpPr>
          <p:cNvPr id="2" name="文本框 1"/>
          <p:cNvSpPr txBox="1"/>
          <p:nvPr/>
        </p:nvSpPr>
        <p:spPr>
          <a:xfrm>
            <a:off x="9505315" y="3364865"/>
            <a:ext cx="1776730" cy="460375"/>
          </a:xfrm>
          <a:prstGeom prst="rect">
            <a:avLst/>
          </a:prstGeom>
          <a:noFill/>
        </p:spPr>
        <p:txBody>
          <a:bodyPr wrap="square" rtlCol="0">
            <a:spAutoFit/>
          </a:bodyPr>
          <a:p>
            <a:r>
              <a:rPr lang="zh-CN" altLang="en-US" sz="2400" b="1">
                <a:solidFill>
                  <a:srgbClr val="FF0000"/>
                </a:solidFill>
              </a:rPr>
              <a:t>史料</a:t>
            </a:r>
            <a:r>
              <a:rPr lang="en-US" altLang="zh-CN" sz="2400" b="1">
                <a:solidFill>
                  <a:srgbClr val="FF0000"/>
                </a:solidFill>
              </a:rPr>
              <a:t>+</a:t>
            </a:r>
            <a:r>
              <a:rPr lang="zh-CN" altLang="en-US" sz="2400" b="1">
                <a:solidFill>
                  <a:srgbClr val="FF0000"/>
                </a:solidFill>
              </a:rPr>
              <a:t>设问</a:t>
            </a:r>
            <a:endParaRPr lang="zh-CN" altLang="en-US" sz="2400" b="1">
              <a:solidFill>
                <a:srgbClr val="FF0000"/>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14185" y="264664"/>
            <a:ext cx="42125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一、整卷分析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rPr>
              <a:t>亮点与特色</a:t>
            </a:r>
            <a:endPar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1" cstate="screen"/>
          <a:srcRect/>
          <a:stretch>
            <a:fillRect/>
          </a:stretch>
        </p:blipFill>
        <p:spPr>
          <a:xfrm rot="5400000">
            <a:off x="2914" y="-2913"/>
            <a:ext cx="1564009" cy="1569837"/>
          </a:xfrm>
          <a:prstGeom prst="rect">
            <a:avLst/>
          </a:prstGeom>
        </p:spPr>
      </p:pic>
      <p:sp>
        <p:nvSpPr>
          <p:cNvPr id="7" name="文本框 6"/>
          <p:cNvSpPr txBox="1"/>
          <p:nvPr/>
        </p:nvSpPr>
        <p:spPr>
          <a:xfrm>
            <a:off x="5316855" y="4850765"/>
            <a:ext cx="6514465" cy="1568450"/>
          </a:xfrm>
          <a:prstGeom prst="rect">
            <a:avLst/>
          </a:prstGeom>
          <a:noFill/>
        </p:spPr>
        <p:txBody>
          <a:bodyPr wrap="square" rtlCol="0">
            <a:spAutoFit/>
          </a:bodyPr>
          <a:p>
            <a:r>
              <a:rPr lang="zh-CN" altLang="en-US" sz="2400">
                <a:latin typeface="楷体" panose="02010609060101010101" charset="-122"/>
                <a:ea typeface="楷体" panose="02010609060101010101" charset="-122"/>
              </a:rPr>
              <a:t>道德与法治基于对时政新闻、生活现象的</a:t>
            </a:r>
            <a:r>
              <a:rPr lang="zh-CN" altLang="en-US" sz="2400">
                <a:solidFill>
                  <a:srgbClr val="FF0000"/>
                </a:solidFill>
                <a:latin typeface="楷体" panose="02010609060101010101" charset="-122"/>
                <a:ea typeface="楷体" panose="02010609060101010101" charset="-122"/>
              </a:rPr>
              <a:t>分析和问题解决</a:t>
            </a:r>
            <a:r>
              <a:rPr lang="zh-CN" altLang="en-US" sz="2400">
                <a:latin typeface="楷体" panose="02010609060101010101" charset="-122"/>
                <a:ea typeface="楷体" panose="02010609060101010101" charset="-122"/>
              </a:rPr>
              <a:t>的考查，培育</a:t>
            </a:r>
            <a:r>
              <a:rPr lang="zh-CN" altLang="en-US" sz="2400">
                <a:latin typeface="楷体" panose="02010609060101010101" charset="-122"/>
                <a:ea typeface="楷体" panose="02010609060101010101" charset="-122"/>
                <a:sym typeface="+mn-ea"/>
              </a:rPr>
              <a:t>政治认同、法治观念、道德修养、责任意识、健全人格素养的核心素养，引导学生关注新闻、关心社会、解决问题。</a:t>
            </a:r>
            <a:endParaRPr lang="zh-CN" altLang="en-US" sz="2400">
              <a:latin typeface="楷体" panose="02010609060101010101" charset="-122"/>
              <a:ea typeface="楷体" panose="02010609060101010101" charset="-122"/>
              <a:sym typeface="+mn-ea"/>
            </a:endParaRPr>
          </a:p>
        </p:txBody>
      </p:sp>
      <p:graphicFrame>
        <p:nvGraphicFramePr>
          <p:cNvPr id="6" name="表格 5"/>
          <p:cNvGraphicFramePr/>
          <p:nvPr/>
        </p:nvGraphicFramePr>
        <p:xfrm>
          <a:off x="1830070" y="1353185"/>
          <a:ext cx="8531860" cy="1127760"/>
        </p:xfrm>
        <a:graphic>
          <a:graphicData uri="http://schemas.openxmlformats.org/drawingml/2006/table">
            <a:tbl>
              <a:tblPr firstRow="1" bandRow="1">
                <a:tableStyleId>{5C22544A-7EE6-4342-B048-85BDC9FD1C3A}</a:tableStyleId>
              </a:tblPr>
              <a:tblGrid>
                <a:gridCol w="2132965"/>
                <a:gridCol w="2132965"/>
                <a:gridCol w="2132965"/>
                <a:gridCol w="2132965"/>
              </a:tblGrid>
              <a:tr h="190500">
                <a:tc gridSpan="4">
                  <a:txBody>
                    <a:bodyPr/>
                    <a:p>
                      <a:pPr algn="ctr">
                        <a:buNone/>
                      </a:pPr>
                      <a:r>
                        <a:rPr lang="zh-CN" altLang="en-US"/>
                        <a:t>基于时政新闻、生活素材的题目（道德与法治选择题部分）</a:t>
                      </a:r>
                      <a:endParaRPr lang="zh-CN" altLang="en-US"/>
                    </a:p>
                  </a:txBody>
                  <a:tcPr/>
                </a:tc>
                <a:tc hMerge="1">
                  <a:tcPr/>
                </a:tc>
                <a:tc hMerge="1">
                  <a:tcPr/>
                </a:tc>
                <a:tc hMerge="1">
                  <a:tcPr/>
                </a:tc>
              </a:tr>
              <a:tr h="381000">
                <a:tc>
                  <a:txBody>
                    <a:bodyPr/>
                    <a:p>
                      <a:pPr>
                        <a:buNone/>
                      </a:pPr>
                      <a:r>
                        <a:rPr lang="zh-CN" altLang="en-US"/>
                        <a:t>年份</a:t>
                      </a:r>
                      <a:endParaRPr lang="zh-CN" altLang="en-US"/>
                    </a:p>
                  </a:txBody>
                  <a:tcPr/>
                </a:tc>
                <a:tc>
                  <a:txBody>
                    <a:bodyPr/>
                    <a:p>
                      <a:pPr>
                        <a:buNone/>
                      </a:pPr>
                      <a:r>
                        <a:rPr lang="en-US" altLang="zh-CN"/>
                        <a:t>2019</a:t>
                      </a:r>
                      <a:r>
                        <a:rPr lang="zh-CN" altLang="en-US"/>
                        <a:t>年</a:t>
                      </a:r>
                      <a:endParaRPr lang="zh-CN" altLang="en-US"/>
                    </a:p>
                  </a:txBody>
                  <a:tcPr/>
                </a:tc>
                <a:tc>
                  <a:txBody>
                    <a:bodyPr/>
                    <a:p>
                      <a:pPr>
                        <a:buNone/>
                      </a:pPr>
                      <a:r>
                        <a:rPr lang="en-US" altLang="zh-CN"/>
                        <a:t>2020</a:t>
                      </a:r>
                      <a:r>
                        <a:rPr lang="zh-CN" altLang="en-US"/>
                        <a:t>年</a:t>
                      </a:r>
                      <a:endParaRPr lang="zh-CN" altLang="en-US"/>
                    </a:p>
                  </a:txBody>
                  <a:tcPr/>
                </a:tc>
                <a:tc>
                  <a:txBody>
                    <a:bodyPr/>
                    <a:p>
                      <a:pPr>
                        <a:buNone/>
                      </a:pPr>
                      <a:r>
                        <a:rPr lang="en-US" altLang="zh-CN"/>
                        <a:t>2021</a:t>
                      </a:r>
                      <a:r>
                        <a:rPr lang="zh-CN" altLang="en-US"/>
                        <a:t>年</a:t>
                      </a:r>
                      <a:endParaRPr lang="zh-CN" altLang="en-US"/>
                    </a:p>
                  </a:txBody>
                  <a:tcPr/>
                </a:tc>
              </a:tr>
              <a:tr h="381000">
                <a:tc>
                  <a:txBody>
                    <a:bodyPr/>
                    <a:p>
                      <a:pPr>
                        <a:buNone/>
                      </a:pPr>
                      <a:r>
                        <a:rPr lang="zh-CN" altLang="en-US"/>
                        <a:t>数量</a:t>
                      </a:r>
                      <a:endParaRPr lang="zh-CN" altLang="en-US"/>
                    </a:p>
                  </a:txBody>
                  <a:tcPr/>
                </a:tc>
                <a:tc>
                  <a:txBody>
                    <a:bodyPr/>
                    <a:p>
                      <a:pPr>
                        <a:buNone/>
                      </a:pPr>
                      <a:r>
                        <a:rPr lang="en-US" altLang="zh-CN">
                          <a:solidFill>
                            <a:srgbClr val="FF0000"/>
                          </a:solidFill>
                        </a:rPr>
                        <a:t>12</a:t>
                      </a:r>
                      <a:r>
                        <a:rPr lang="en-US" altLang="zh-CN"/>
                        <a:t>/15</a:t>
                      </a:r>
                      <a:endParaRPr lang="en-US" altLang="zh-CN"/>
                    </a:p>
                  </a:txBody>
                  <a:tcPr/>
                </a:tc>
                <a:tc>
                  <a:txBody>
                    <a:bodyPr/>
                    <a:p>
                      <a:pPr>
                        <a:buNone/>
                      </a:pPr>
                      <a:r>
                        <a:rPr lang="en-US" altLang="zh-CN">
                          <a:solidFill>
                            <a:srgbClr val="FF0000"/>
                          </a:solidFill>
                        </a:rPr>
                        <a:t>12</a:t>
                      </a:r>
                      <a:r>
                        <a:rPr lang="en-US" altLang="zh-CN"/>
                        <a:t>/15</a:t>
                      </a:r>
                      <a:endParaRPr lang="en-US" altLang="zh-CN"/>
                    </a:p>
                  </a:txBody>
                  <a:tcPr/>
                </a:tc>
                <a:tc>
                  <a:txBody>
                    <a:bodyPr/>
                    <a:p>
                      <a:pPr>
                        <a:buNone/>
                      </a:pPr>
                      <a:r>
                        <a:rPr lang="en-US" altLang="zh-CN">
                          <a:solidFill>
                            <a:srgbClr val="FF0000"/>
                          </a:solidFill>
                        </a:rPr>
                        <a:t>13</a:t>
                      </a:r>
                      <a:r>
                        <a:rPr lang="en-US" altLang="zh-CN"/>
                        <a:t>/15</a:t>
                      </a:r>
                      <a:endParaRPr lang="en-US" altLang="zh-CN"/>
                    </a:p>
                  </a:txBody>
                  <a:tcPr/>
                </a:tc>
              </a:tr>
            </a:tbl>
          </a:graphicData>
        </a:graphic>
      </p:graphicFrame>
      <p:pic>
        <p:nvPicPr>
          <p:cNvPr id="3" name="内容占位符 2"/>
          <p:cNvPicPr>
            <a:picLocks noChangeAspect="1"/>
          </p:cNvPicPr>
          <p:nvPr>
            <p:ph sz="half" idx="2"/>
          </p:nvPr>
        </p:nvPicPr>
        <p:blipFill>
          <a:blip r:embed="rId2"/>
          <a:stretch>
            <a:fillRect/>
          </a:stretch>
        </p:blipFill>
        <p:spPr>
          <a:xfrm>
            <a:off x="5165090" y="2981960"/>
            <a:ext cx="6817360" cy="1668780"/>
          </a:xfrm>
          <a:prstGeom prst="rect">
            <a:avLst/>
          </a:prstGeom>
        </p:spPr>
      </p:pic>
      <p:pic>
        <p:nvPicPr>
          <p:cNvPr id="4" name="内容占位符 3"/>
          <p:cNvPicPr>
            <a:picLocks noChangeAspect="1"/>
          </p:cNvPicPr>
          <p:nvPr>
            <p:ph sz="half" idx="1"/>
          </p:nvPr>
        </p:nvPicPr>
        <p:blipFill>
          <a:blip r:embed="rId3"/>
          <a:stretch>
            <a:fillRect/>
          </a:stretch>
        </p:blipFill>
        <p:spPr>
          <a:xfrm>
            <a:off x="114300" y="2868930"/>
            <a:ext cx="5144770" cy="3550285"/>
          </a:xfrm>
          <a:prstGeom prst="rect">
            <a:avLst/>
          </a:prstGeom>
        </p:spPr>
      </p:pic>
      <p:sp>
        <p:nvSpPr>
          <p:cNvPr id="2" name="文本框 1"/>
          <p:cNvSpPr txBox="1"/>
          <p:nvPr/>
        </p:nvSpPr>
        <p:spPr>
          <a:xfrm>
            <a:off x="8796655" y="2521585"/>
            <a:ext cx="3034665" cy="460375"/>
          </a:xfrm>
          <a:prstGeom prst="rect">
            <a:avLst/>
          </a:prstGeom>
          <a:noFill/>
        </p:spPr>
        <p:txBody>
          <a:bodyPr wrap="square" rtlCol="0">
            <a:spAutoFit/>
          </a:bodyPr>
          <a:p>
            <a:r>
              <a:rPr lang="zh-CN" altLang="en-US" sz="2400" b="1">
                <a:solidFill>
                  <a:srgbClr val="FF0000"/>
                </a:solidFill>
              </a:rPr>
              <a:t>新闻</a:t>
            </a:r>
            <a:r>
              <a:rPr lang="en-US" altLang="zh-CN" sz="2400" b="1">
                <a:solidFill>
                  <a:srgbClr val="FF0000"/>
                </a:solidFill>
              </a:rPr>
              <a:t>/</a:t>
            </a:r>
            <a:r>
              <a:rPr lang="zh-CN" altLang="en-US" sz="2400" b="1">
                <a:solidFill>
                  <a:srgbClr val="FF0000"/>
                </a:solidFill>
              </a:rPr>
              <a:t>生活情境</a:t>
            </a:r>
            <a:r>
              <a:rPr lang="en-US" altLang="zh-CN" sz="2400" b="1">
                <a:solidFill>
                  <a:srgbClr val="FF0000"/>
                </a:solidFill>
              </a:rPr>
              <a:t>+</a:t>
            </a:r>
            <a:r>
              <a:rPr lang="zh-CN" altLang="en-US" sz="2400" b="1">
                <a:solidFill>
                  <a:srgbClr val="FF0000"/>
                </a:solidFill>
              </a:rPr>
              <a:t>设问</a:t>
            </a:r>
            <a:endParaRPr lang="zh-CN" altLang="en-US" sz="2400" b="1">
              <a:solidFill>
                <a:srgbClr val="FF0000"/>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214185" y="455164"/>
            <a:ext cx="4212590" cy="521970"/>
          </a:xfrm>
          <a:prstGeom prst="rect">
            <a:avLst/>
          </a:prstGeom>
          <a:noFill/>
        </p:spPr>
        <p:txBody>
          <a:bodyPr vert="horz" wrap="none" rtlCol="0" anchor="ctr">
            <a:spAutoFit/>
          </a:bodyPr>
          <a:lstStyle/>
          <a:p>
            <a:pPr algn="ctr"/>
            <a:r>
              <a:rPr lang="zh-CN" altLang="en-US"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一、整卷分析</a:t>
            </a:r>
            <a:r>
              <a:rPr lang="en-US" altLang="zh-CN" sz="2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a:t>
            </a:r>
            <a:r>
              <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rPr>
              <a:t>亮点与特色</a:t>
            </a:r>
            <a:endParaRPr lang="zh-CN" altLang="en-US" sz="2800" b="1" dirty="0">
              <a:solidFill>
                <a:srgbClr val="FF0000"/>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pic>
        <p:nvPicPr>
          <p:cNvPr id="23" name="图片 22"/>
          <p:cNvPicPr>
            <a:picLocks noChangeAspect="1"/>
          </p:cNvPicPr>
          <p:nvPr/>
        </p:nvPicPr>
        <p:blipFill rotWithShape="1">
          <a:blip r:embed="rId1" cstate="screen"/>
          <a:srcRect/>
          <a:stretch>
            <a:fillRect/>
          </a:stretch>
        </p:blipFill>
        <p:spPr>
          <a:xfrm rot="5400000">
            <a:off x="2914" y="-2913"/>
            <a:ext cx="1564009" cy="1569837"/>
          </a:xfrm>
          <a:prstGeom prst="rect">
            <a:avLst/>
          </a:prstGeom>
        </p:spPr>
      </p:pic>
      <p:sp>
        <p:nvSpPr>
          <p:cNvPr id="100" name="文本框 99"/>
          <p:cNvSpPr txBox="1"/>
          <p:nvPr/>
        </p:nvSpPr>
        <p:spPr>
          <a:xfrm>
            <a:off x="1465580" y="1040130"/>
            <a:ext cx="5290820" cy="460375"/>
          </a:xfrm>
          <a:prstGeom prst="rect">
            <a:avLst/>
          </a:prstGeom>
          <a:noFill/>
          <a:ln w="9525">
            <a:noFill/>
          </a:ln>
        </p:spPr>
        <p:txBody>
          <a:bodyPr wrap="square">
            <a:spAutoFit/>
          </a:bodyPr>
          <a:p>
            <a:pPr indent="0"/>
            <a:r>
              <a:rPr lang="zh-CN" altLang="en-US"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2</a:t>
            </a:r>
            <a:r>
              <a:rPr lang="zh-CN" altLang="en-US" sz="2400" b="1">
                <a:latin typeface="楷体" panose="02010609060101010101" charset="-122"/>
                <a:ea typeface="楷体" panose="02010609060101010101" charset="-122"/>
                <a:cs typeface="楷体" panose="02010609060101010101" charset="-122"/>
              </a:rPr>
              <a:t>）增设创意分值</a:t>
            </a:r>
            <a:r>
              <a:rPr lang="zh-CN" sz="2400" b="1">
                <a:latin typeface="楷体" panose="02010609060101010101" charset="-122"/>
                <a:ea typeface="楷体" panose="02010609060101010101" charset="-122"/>
                <a:cs typeface="楷体" panose="02010609060101010101" charset="-122"/>
              </a:rPr>
              <a:t>，指向发散思维</a:t>
            </a:r>
            <a:endParaRPr lang="zh-CN" altLang="en-US" sz="2400" b="0">
              <a:latin typeface="楷体" panose="02010609060101010101" charset="-122"/>
              <a:ea typeface="楷体" panose="02010609060101010101" charset="-122"/>
              <a:cs typeface="楷体" panose="02010609060101010101" charset="-122"/>
            </a:endParaRPr>
          </a:p>
        </p:txBody>
      </p:sp>
      <p:pic>
        <p:nvPicPr>
          <p:cNvPr id="8" name="图片占位符 7"/>
          <p:cNvPicPr>
            <a:picLocks noChangeAspect="1"/>
          </p:cNvPicPr>
          <p:nvPr>
            <p:ph type="pic" sz="quarter" idx="11"/>
          </p:nvPr>
        </p:nvPicPr>
        <p:blipFill>
          <a:blip r:embed="rId2"/>
          <a:stretch>
            <a:fillRect/>
          </a:stretch>
        </p:blipFill>
        <p:spPr>
          <a:xfrm>
            <a:off x="696595" y="1500505"/>
            <a:ext cx="6176645" cy="4997450"/>
          </a:xfrm>
          <a:prstGeom prst="rect">
            <a:avLst/>
          </a:prstGeom>
        </p:spPr>
      </p:pic>
      <p:sp>
        <p:nvSpPr>
          <p:cNvPr id="9" name="文本框 8"/>
          <p:cNvSpPr txBox="1"/>
          <p:nvPr/>
        </p:nvSpPr>
        <p:spPr>
          <a:xfrm>
            <a:off x="7884160" y="1691005"/>
            <a:ext cx="3815080" cy="3784600"/>
          </a:xfrm>
          <a:prstGeom prst="rect">
            <a:avLst/>
          </a:prstGeom>
          <a:noFill/>
          <a:ln>
            <a:solidFill>
              <a:schemeClr val="accent1"/>
            </a:solidFill>
          </a:ln>
        </p:spPr>
        <p:txBody>
          <a:bodyPr wrap="square" rtlCol="0">
            <a:spAutoFit/>
          </a:bodyPr>
          <a:p>
            <a:r>
              <a:rPr lang="zh-CN" altLang="en-US" sz="2400">
                <a:latin typeface="楷体" panose="02010609060101010101" charset="-122"/>
                <a:ea typeface="楷体" panose="02010609060101010101" charset="-122"/>
                <a:cs typeface="楷体" panose="02010609060101010101" charset="-122"/>
              </a:rPr>
              <a:t>试题分析：</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楷体" panose="02010609060101010101" charset="-122"/>
                <a:ea typeface="楷体" panose="02010609060101010101" charset="-122"/>
                <a:cs typeface="楷体" panose="02010609060101010101" charset="-122"/>
              </a:rPr>
              <a:t>非选择题如南京20</a:t>
            </a:r>
            <a:r>
              <a:rPr lang="en-US" sz="2400">
                <a:latin typeface="楷体" panose="02010609060101010101" charset="-122"/>
                <a:ea typeface="楷体" panose="02010609060101010101" charset="-122"/>
                <a:cs typeface="楷体" panose="02010609060101010101" charset="-122"/>
              </a:rPr>
              <a:t>19</a:t>
            </a:r>
            <a:r>
              <a:rPr lang="zh-CN" altLang="en-US" sz="2400">
                <a:latin typeface="楷体" panose="02010609060101010101" charset="-122"/>
                <a:ea typeface="楷体" panose="02010609060101010101" charset="-122"/>
                <a:cs typeface="楷体" panose="02010609060101010101" charset="-122"/>
              </a:rPr>
              <a:t>年法治卷16题，素材选择常见的两则社会现象，第</a:t>
            </a:r>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rPr>
              <a:t>问还</a:t>
            </a:r>
            <a:r>
              <a:rPr lang="zh-CN" altLang="en-US" sz="2400">
                <a:solidFill>
                  <a:srgbClr val="FF0000"/>
                </a:solidFill>
                <a:latin typeface="楷体" panose="02010609060101010101" charset="-122"/>
                <a:ea typeface="楷体" panose="02010609060101010101" charset="-122"/>
                <a:cs typeface="楷体" panose="02010609060101010101" charset="-122"/>
              </a:rPr>
              <a:t>增设创意分</a:t>
            </a:r>
            <a:r>
              <a:rPr lang="zh-CN" altLang="en-US" sz="2400">
                <a:latin typeface="楷体" panose="02010609060101010101" charset="-122"/>
                <a:ea typeface="楷体" panose="02010609060101010101" charset="-122"/>
                <a:cs typeface="楷体" panose="02010609060101010101" charset="-122"/>
              </a:rPr>
              <a:t>，不局限于教材的相关知识，属于非限制性应用型表现题，留有</a:t>
            </a:r>
            <a:r>
              <a:rPr lang="en-US" altLang="zh-CN" sz="2400">
                <a:latin typeface="楷体" panose="02010609060101010101" charset="-122"/>
                <a:ea typeface="楷体" panose="02010609060101010101" charset="-122"/>
                <a:cs typeface="楷体" panose="02010609060101010101" charset="-122"/>
              </a:rPr>
              <a:t>1</a:t>
            </a:r>
            <a:r>
              <a:rPr lang="zh-CN" altLang="en-US" sz="2400">
                <a:latin typeface="楷体" panose="02010609060101010101" charset="-122"/>
                <a:ea typeface="楷体" panose="02010609060101010101" charset="-122"/>
                <a:cs typeface="楷体" panose="02010609060101010101" charset="-122"/>
              </a:rPr>
              <a:t>分的空间，对于学生发散思维的培育有</a:t>
            </a:r>
            <a:r>
              <a:rPr lang="zh-CN" altLang="en-US" sz="2400">
                <a:solidFill>
                  <a:srgbClr val="FF0000"/>
                </a:solidFill>
                <a:latin typeface="楷体" panose="02010609060101010101" charset="-122"/>
                <a:ea typeface="楷体" panose="02010609060101010101" charset="-122"/>
                <a:cs typeface="楷体" panose="02010609060101010101" charset="-122"/>
              </a:rPr>
              <a:t>可视化的激励</a:t>
            </a:r>
            <a:r>
              <a:rPr lang="zh-CN" altLang="en-US" sz="2400">
                <a:latin typeface="楷体" panose="02010609060101010101" charset="-122"/>
                <a:ea typeface="楷体" panose="02010609060101010101" charset="-122"/>
                <a:cs typeface="楷体" panose="02010609060101010101" charset="-122"/>
              </a:rPr>
              <a:t>作用。</a:t>
            </a:r>
            <a:endParaRPr lang="zh-CN" altLang="en-US" sz="2400">
              <a:latin typeface="楷体" panose="02010609060101010101" charset="-122"/>
              <a:ea typeface="楷体" panose="02010609060101010101" charset="-122"/>
              <a:cs typeface="楷体" panose="02010609060101010101" charset="-122"/>
            </a:endParaRPr>
          </a:p>
        </p:txBody>
      </p:sp>
      <p:sp>
        <p:nvSpPr>
          <p:cNvPr id="10" name="矩形 9"/>
          <p:cNvSpPr/>
          <p:nvPr/>
        </p:nvSpPr>
        <p:spPr>
          <a:xfrm>
            <a:off x="549275" y="5860415"/>
            <a:ext cx="6471285" cy="76136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4" name="内容占位符 3" descr="01.jpg"/>
          <p:cNvPicPr>
            <a:picLocks noChangeAspect="1"/>
          </p:cNvPicPr>
          <p:nvPr>
            <p:ph sz="half" idx="2"/>
          </p:nvPr>
        </p:nvPicPr>
        <p:blipFill>
          <a:blip r:embed="rId3"/>
          <a:srcRect l="219" t="23711" r="440" b="71888"/>
          <a:stretch>
            <a:fillRect/>
          </a:stretch>
        </p:blipFill>
        <p:spPr>
          <a:xfrm>
            <a:off x="317500" y="3916680"/>
            <a:ext cx="6438900" cy="553720"/>
          </a:xfrm>
          <a:prstGeom prst="rect">
            <a:avLst/>
          </a:prstGeom>
        </p:spPr>
      </p:pic>
      <p:sp>
        <p:nvSpPr>
          <p:cNvPr id="2" name="文本框 1"/>
          <p:cNvSpPr txBox="1"/>
          <p:nvPr/>
        </p:nvSpPr>
        <p:spPr>
          <a:xfrm>
            <a:off x="317500" y="1691005"/>
            <a:ext cx="7085965" cy="3476625"/>
          </a:xfrm>
          <a:prstGeom prst="rect">
            <a:avLst/>
          </a:prstGeom>
          <a:solidFill>
            <a:schemeClr val="accent6">
              <a:lumMod val="20000"/>
              <a:lumOff val="80000"/>
            </a:schemeClr>
          </a:solidFill>
          <a:ln w="9525">
            <a:noFill/>
          </a:ln>
        </p:spPr>
        <p:txBody>
          <a:bodyPr wrap="square">
            <a:spAutoFit/>
          </a:bodyPr>
          <a:p>
            <a:pPr indent="0"/>
            <a:r>
              <a:rPr lang="zh-CN" sz="2000" b="0">
                <a:latin typeface="楷体" panose="02010609060101010101" charset="-122"/>
                <a:ea typeface="楷体" panose="02010609060101010101" charset="-122"/>
                <a:cs typeface="楷体" panose="02010609060101010101" charset="-122"/>
              </a:rPr>
              <a:t>答案要点：①我国国家机关必须</a:t>
            </a:r>
            <a:r>
              <a:rPr lang="zh-CN" sz="2000" b="0">
                <a:solidFill>
                  <a:srgbClr val="FF0000"/>
                </a:solidFill>
                <a:latin typeface="楷体" panose="02010609060101010101" charset="-122"/>
                <a:ea typeface="楷体" panose="02010609060101010101" charset="-122"/>
                <a:cs typeface="楷体" panose="02010609060101010101" charset="-122"/>
              </a:rPr>
              <a:t>全心全意为人民服务</a:t>
            </a:r>
            <a:r>
              <a:rPr lang="zh-CN" sz="2000" b="0">
                <a:latin typeface="楷体" panose="02010609060101010101" charset="-122"/>
                <a:ea typeface="楷体" panose="02010609060101010101" charset="-122"/>
                <a:cs typeface="楷体" panose="02010609060101010101" charset="-122"/>
              </a:rPr>
              <a:t>，所以国家制定的政策必须有利于百姓。②在当代中国，</a:t>
            </a:r>
            <a:r>
              <a:rPr lang="zh-CN" sz="2000" b="0">
                <a:solidFill>
                  <a:srgbClr val="FF0000"/>
                </a:solidFill>
                <a:latin typeface="楷体" panose="02010609060101010101" charset="-122"/>
                <a:ea typeface="楷体" panose="02010609060101010101" charset="-122"/>
                <a:cs typeface="楷体" panose="02010609060101010101" charset="-122"/>
              </a:rPr>
              <a:t>国家利益与人民利益</a:t>
            </a:r>
            <a:r>
              <a:rPr lang="zh-CN" sz="2000" b="0">
                <a:latin typeface="楷体" panose="02010609060101010101" charset="-122"/>
                <a:ea typeface="楷体" panose="02010609060101010101" charset="-122"/>
                <a:cs typeface="楷体" panose="02010609060101010101" charset="-122"/>
              </a:rPr>
              <a:t>是高度统一的，我们要将国家利益和人民利益紧密联系在一起，所以我国的政策要维护百姓的利益。③我国是</a:t>
            </a:r>
            <a:r>
              <a:rPr lang="zh-CN" sz="2000" b="0">
                <a:solidFill>
                  <a:srgbClr val="FF0000"/>
                </a:solidFill>
                <a:latin typeface="楷体" panose="02010609060101010101" charset="-122"/>
                <a:ea typeface="楷体" panose="02010609060101010101" charset="-122"/>
                <a:cs typeface="楷体" panose="02010609060101010101" charset="-122"/>
              </a:rPr>
              <a:t>人民民主专政的社会主义国家，国家的一切权力属于人民，国家尊重和保障人权</a:t>
            </a:r>
            <a:r>
              <a:rPr lang="zh-CN" sz="2000" b="0">
                <a:latin typeface="楷体" panose="02010609060101010101" charset="-122"/>
                <a:ea typeface="楷体" panose="02010609060101010101" charset="-122"/>
                <a:cs typeface="楷体" panose="02010609060101010101" charset="-122"/>
              </a:rPr>
              <a:t>，所以我国制定有利于百姓的政策才能符合上述宪法原则。【评分说明：本题共9分；考生如</a:t>
            </a:r>
            <a:r>
              <a:rPr lang="zh-CN" sz="2000" b="0">
                <a:solidFill>
                  <a:srgbClr val="FF0000"/>
                </a:solidFill>
                <a:latin typeface="楷体" panose="02010609060101010101" charset="-122"/>
                <a:ea typeface="楷体" panose="02010609060101010101" charset="-122"/>
                <a:cs typeface="楷体" panose="02010609060101010101" charset="-122"/>
              </a:rPr>
              <a:t>从其他角度</a:t>
            </a:r>
            <a:r>
              <a:rPr lang="zh-CN" sz="2000" b="0">
                <a:latin typeface="楷体" panose="02010609060101010101" charset="-122"/>
                <a:ea typeface="楷体" panose="02010609060101010101" charset="-122"/>
                <a:cs typeface="楷体" panose="02010609060101010101" charset="-122"/>
              </a:rPr>
              <a:t>回答，言之有理，即可酌情给分；本题</a:t>
            </a:r>
            <a:r>
              <a:rPr lang="zh-CN" sz="2000" b="0">
                <a:solidFill>
                  <a:srgbClr val="FF0000"/>
                </a:solidFill>
                <a:latin typeface="楷体" panose="02010609060101010101" charset="-122"/>
                <a:ea typeface="楷体" panose="02010609060101010101" charset="-122"/>
                <a:cs typeface="楷体" panose="02010609060101010101" charset="-122"/>
              </a:rPr>
              <a:t>另增设创意分</a:t>
            </a:r>
            <a:r>
              <a:rPr lang="zh-CN" sz="2000" b="0">
                <a:latin typeface="楷体" panose="02010609060101010101" charset="-122"/>
                <a:ea typeface="楷体" panose="02010609060101010101" charset="-122"/>
                <a:cs typeface="楷体" panose="02010609060101010101" charset="-122"/>
              </a:rPr>
              <a:t>1分】</a:t>
            </a:r>
            <a:endParaRPr lang="zh-CN" sz="2000" b="0">
              <a:latin typeface="楷体" panose="02010609060101010101" charset="-122"/>
              <a:ea typeface="楷体" panose="02010609060101010101" charset="-122"/>
              <a:cs typeface="楷体" panose="02010609060101010101"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animBg="1"/>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screen"/>
          <a:srcRect/>
          <a:stretch>
            <a:fillRect/>
          </a:stretch>
        </p:blipFill>
        <p:spPr>
          <a:xfrm>
            <a:off x="9591590" y="2153352"/>
            <a:ext cx="2480050" cy="4943566"/>
          </a:xfrm>
          <a:prstGeom prst="rect">
            <a:avLst/>
          </a:prstGeom>
        </p:spPr>
      </p:pic>
      <p:sp>
        <p:nvSpPr>
          <p:cNvPr id="2" name="文本框 1"/>
          <p:cNvSpPr txBox="1"/>
          <p:nvPr/>
        </p:nvSpPr>
        <p:spPr>
          <a:xfrm>
            <a:off x="5394143" y="2736050"/>
            <a:ext cx="2621280" cy="829945"/>
          </a:xfrm>
          <a:prstGeom prst="rect">
            <a:avLst/>
          </a:prstGeom>
          <a:noFill/>
        </p:spPr>
        <p:txBody>
          <a:bodyPr vert="horz" wrap="none" rtlCol="0" anchor="ctr">
            <a:spAutoFit/>
          </a:bodyPr>
          <a:lstStyle/>
          <a:p>
            <a:pPr algn="ctr"/>
            <a:r>
              <a:rPr lang="zh-CN" altLang="en-US" sz="4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rPr>
              <a:t>试题评析</a:t>
            </a:r>
            <a:endParaRPr lang="zh-CN" altLang="en-US" sz="4800" b="1" dirty="0">
              <a:solidFill>
                <a:schemeClr val="tx1">
                  <a:lumMod val="75000"/>
                  <a:lumOff val="25000"/>
                </a:schemeClr>
              </a:solidFill>
              <a:latin typeface="Arial" panose="020B0604020202020204"/>
              <a:ea typeface="微软雅黑" panose="020B0503020204020204" pitchFamily="34" charset="-122"/>
              <a:cs typeface="微软雅黑" panose="020B0503020204020204" pitchFamily="34" charset="-122"/>
              <a:sym typeface="Arial" panose="020B0604020202020204"/>
            </a:endParaRPr>
          </a:p>
        </p:txBody>
      </p:sp>
      <p:sp>
        <p:nvSpPr>
          <p:cNvPr id="5" name="TextBox 59"/>
          <p:cNvSpPr txBox="1">
            <a:spLocks noChangeArrowheads="1"/>
          </p:cNvSpPr>
          <p:nvPr/>
        </p:nvSpPr>
        <p:spPr bwMode="auto">
          <a:xfrm flipH="1">
            <a:off x="2114525" y="2768903"/>
            <a:ext cx="1782258" cy="1568450"/>
          </a:xfrm>
          <a:prstGeom prst="rect">
            <a:avLst/>
          </a:prstGeom>
          <a:noFill/>
          <a:ln>
            <a:noFill/>
          </a:ln>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a:defRPr/>
            </a:pPr>
            <a:r>
              <a:rPr lang="zh-CN" altLang="en-US" sz="9600" kern="0" dirty="0">
                <a:solidFill>
                  <a:srgbClr val="3176B8"/>
                </a:solidFill>
                <a:latin typeface="Arial" panose="020B0604020202020204"/>
                <a:ea typeface="微软雅黑" panose="020B0503020204020204" pitchFamily="34" charset="-122"/>
                <a:sym typeface="Arial" panose="020B0604020202020204"/>
              </a:rPr>
              <a:t>二</a:t>
            </a:r>
            <a:endParaRPr lang="zh-CN" altLang="en-US" sz="9600" kern="0" dirty="0">
              <a:solidFill>
                <a:srgbClr val="3176B8"/>
              </a:solidFill>
              <a:latin typeface="Arial" panose="020B0604020202020204"/>
              <a:ea typeface="微软雅黑" panose="020B0503020204020204" pitchFamily="34" charset="-122"/>
              <a:sym typeface="Arial" panose="020B0604020202020204"/>
            </a:endParaRPr>
          </a:p>
        </p:txBody>
      </p:sp>
      <p:sp>
        <p:nvSpPr>
          <p:cNvPr id="10" name="文本框 9"/>
          <p:cNvSpPr txBox="1"/>
          <p:nvPr/>
        </p:nvSpPr>
        <p:spPr>
          <a:xfrm>
            <a:off x="4904105" y="3939540"/>
            <a:ext cx="6108065" cy="645160"/>
          </a:xfrm>
          <a:prstGeom prst="rect">
            <a:avLst/>
          </a:prstGeom>
          <a:noFill/>
          <a:effectLst/>
        </p:spPr>
        <p:txBody>
          <a:bodyPr wrap="square" rtlCol="0">
            <a:spAutoFit/>
          </a:bodyPr>
          <a:lstStyle/>
          <a:p>
            <a:pPr>
              <a:lnSpc>
                <a:spcPct val="150000"/>
              </a:lnSpc>
              <a:buNone/>
            </a:pPr>
            <a:r>
              <a:rPr lang="zh-CN" altLang="en-US" sz="2400" b="1">
                <a:solidFill>
                  <a:srgbClr val="FF0000"/>
                </a:solidFill>
                <a:latin typeface="Arial" panose="020B0604020202020204"/>
                <a:ea typeface="微软雅黑" panose="020B0503020204020204" pitchFamily="34" charset="-122"/>
                <a:sym typeface="Arial" panose="020B0604020202020204"/>
              </a:rPr>
              <a:t>立意高远、情境真实、任务复杂、表现多元</a:t>
            </a:r>
            <a:endParaRPr lang="zh-CN" altLang="en-US" sz="2400" b="1">
              <a:solidFill>
                <a:srgbClr val="FF0000"/>
              </a:solidFill>
              <a:latin typeface="Arial" panose="020B0604020202020204"/>
              <a:ea typeface="微软雅黑" panose="020B0503020204020204" pitchFamily="34" charset="-122"/>
              <a:sym typeface="Arial" panose="020B0604020202020204"/>
            </a:endParaRPr>
          </a:p>
        </p:txBody>
      </p:sp>
      <p:sp>
        <p:nvSpPr>
          <p:cNvPr id="11" name="矩形 10"/>
          <p:cNvSpPr/>
          <p:nvPr/>
        </p:nvSpPr>
        <p:spPr>
          <a:xfrm>
            <a:off x="1931629" y="2639575"/>
            <a:ext cx="2024525" cy="1793092"/>
          </a:xfrm>
          <a:prstGeom prst="rect">
            <a:avLst/>
          </a:prstGeom>
          <a:noFill/>
          <a:ln w="571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2" name="矩形 11"/>
          <p:cNvSpPr/>
          <p:nvPr/>
        </p:nvSpPr>
        <p:spPr>
          <a:xfrm>
            <a:off x="1796929" y="2495210"/>
            <a:ext cx="2300255" cy="2089569"/>
          </a:xfrm>
          <a:prstGeom prst="rect">
            <a:avLst/>
          </a:prstGeom>
          <a:noFill/>
          <a:ln w="19050" cmpd="sng">
            <a:solidFill>
              <a:srgbClr val="317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3" name="矩形 12"/>
          <p:cNvSpPr/>
          <p:nvPr/>
        </p:nvSpPr>
        <p:spPr>
          <a:xfrm>
            <a:off x="2136562" y="2455806"/>
            <a:ext cx="1139764" cy="246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4" name="矩形 13"/>
          <p:cNvSpPr/>
          <p:nvPr/>
        </p:nvSpPr>
        <p:spPr>
          <a:xfrm>
            <a:off x="2675690" y="4378314"/>
            <a:ext cx="1139764" cy="246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cxnSp>
        <p:nvCxnSpPr>
          <p:cNvPr id="15" name="直接连接符 14"/>
          <p:cNvCxnSpPr/>
          <p:nvPr/>
        </p:nvCxnSpPr>
        <p:spPr>
          <a:xfrm>
            <a:off x="1581000" y="1791537"/>
            <a:ext cx="508000" cy="517237"/>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66523" y="1956867"/>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204082" y="4426241"/>
            <a:ext cx="652299" cy="664160"/>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713202" y="4185317"/>
            <a:ext cx="746679" cy="760256"/>
          </a:xfrm>
          <a:prstGeom prst="line">
            <a:avLst/>
          </a:prstGeom>
          <a:ln>
            <a:solidFill>
              <a:srgbClr val="3176B8"/>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2" cstate="screen"/>
          <a:stretch>
            <a:fillRect/>
          </a:stretch>
        </p:blipFill>
        <p:spPr>
          <a:xfrm rot="3002540">
            <a:off x="3404672" y="3607782"/>
            <a:ext cx="675527" cy="1398805"/>
          </a:xfrm>
          <a:prstGeom prst="rect">
            <a:avLst/>
          </a:prstGeom>
        </p:spPr>
      </p:pic>
      <p:pic>
        <p:nvPicPr>
          <p:cNvPr id="21" name="图片 20"/>
          <p:cNvPicPr>
            <a:picLocks noChangeAspect="1"/>
          </p:cNvPicPr>
          <p:nvPr/>
        </p:nvPicPr>
        <p:blipFill>
          <a:blip r:embed="rId3" cstate="screen"/>
          <a:stretch>
            <a:fillRect/>
          </a:stretch>
        </p:blipFill>
        <p:spPr>
          <a:xfrm>
            <a:off x="2360447" y="1422089"/>
            <a:ext cx="1290414" cy="1811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MH" val="20151230141854"/>
  <p:tag name="MH_LIBRARY" val="CONTENTS"/>
  <p:tag name="MH_TYPE" val="OTHERS"/>
  <p:tag name="ID" val="545839"/>
</p:tagLst>
</file>

<file path=ppt/tags/tag2.xml><?xml version="1.0" encoding="utf-8"?>
<p:tagLst xmlns:p="http://schemas.openxmlformats.org/presentationml/2006/main">
  <p:tag name="MH" val="20151230141854"/>
  <p:tag name="MH_LIBRARY" val="CONTENTS"/>
  <p:tag name="MH_TYPE" val="OTHERS"/>
  <p:tag name="ID" val="545839"/>
</p:tagLst>
</file>

<file path=ppt/tags/tag3.xml><?xml version="1.0" encoding="utf-8"?>
<p:tagLst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3178</Words>
  <Application>WPS 演示</Application>
  <PresentationFormat>宽屏</PresentationFormat>
  <Paragraphs>307</Paragraphs>
  <Slides>20</Slides>
  <Notes>6</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20</vt:i4>
      </vt:variant>
    </vt:vector>
  </HeadingPairs>
  <TitlesOfParts>
    <vt:vector size="41" baseType="lpstr">
      <vt:lpstr>Arial</vt:lpstr>
      <vt:lpstr>宋体</vt:lpstr>
      <vt:lpstr>Wingdings</vt:lpstr>
      <vt:lpstr>微软雅黑</vt:lpstr>
      <vt:lpstr>Arial</vt:lpstr>
      <vt:lpstr>楷体</vt:lpstr>
      <vt:lpstr>隶书</vt:lpstr>
      <vt:lpstr>ISOCP</vt:lpstr>
      <vt:lpstr>Segoe Print</vt:lpstr>
      <vt:lpstr>造字工房悦黑（非商用）常规体</vt:lpstr>
      <vt:lpstr>黑体</vt:lpstr>
      <vt:lpstr>Arial Unicode MS</vt:lpstr>
      <vt:lpstr>等线 Light</vt:lpstr>
      <vt:lpstr>等线</vt:lpstr>
      <vt:lpstr>Times New Roman</vt:lpstr>
      <vt:lpstr>EngraversGothic BT</vt:lpstr>
      <vt:lpstr>Yu Gothic UI</vt:lpstr>
      <vt:lpstr>华文行楷</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54</cp:lastModifiedBy>
  <cp:revision>69</cp:revision>
  <dcterms:created xsi:type="dcterms:W3CDTF">2018-06-27T07:58:00Z</dcterms:created>
  <dcterms:modified xsi:type="dcterms:W3CDTF">2023-11-09T04:49:19Z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B612221645184F7FA81C7C7AE4BA58F4_12</vt:lpwstr>
  </property>
  <property fmtid="{D5CDD505-2E9C-101B-9397-08002B2CF9AE}" pid="3" name="KSOProductBuildVer">
    <vt:lpwstr>2052-11.8.2.8959</vt:lpwstr>
  </property>
</Properties>
</file>