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7" r:id="rId1"/>
  </p:sldMasterIdLst>
  <p:notesMasterIdLst>
    <p:notesMasterId r:id="rId25"/>
  </p:notesMasterIdLst>
  <p:sldIdLst>
    <p:sldId id="496" r:id="rId2"/>
    <p:sldId id="497" r:id="rId3"/>
    <p:sldId id="498" r:id="rId4"/>
    <p:sldId id="500" r:id="rId5"/>
    <p:sldId id="501" r:id="rId6"/>
    <p:sldId id="502" r:id="rId7"/>
    <p:sldId id="503" r:id="rId8"/>
    <p:sldId id="504" r:id="rId9"/>
    <p:sldId id="505" r:id="rId10"/>
    <p:sldId id="506" r:id="rId11"/>
    <p:sldId id="508" r:id="rId12"/>
    <p:sldId id="509" r:id="rId13"/>
    <p:sldId id="510" r:id="rId14"/>
    <p:sldId id="511" r:id="rId15"/>
    <p:sldId id="512" r:id="rId16"/>
    <p:sldId id="513" r:id="rId17"/>
    <p:sldId id="515" r:id="rId18"/>
    <p:sldId id="516" r:id="rId19"/>
    <p:sldId id="517" r:id="rId20"/>
    <p:sldId id="518" r:id="rId21"/>
    <p:sldId id="521" r:id="rId22"/>
    <p:sldId id="507" r:id="rId23"/>
    <p:sldId id="522" r:id="rId24"/>
  </p:sldIdLst>
  <p:sldSz cx="9144000" cy="5715000" type="screen16x10"/>
  <p:notesSz cx="6858000" cy="9144000"/>
  <p:custDataLst>
    <p:tags r:id="rId26"/>
  </p:custDataLst>
  <p:defaultTextStyle>
    <a:defPPr>
      <a:defRPr lang="zh-CN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1" u="none" baseline="0">
        <a:solidFill>
          <a:schemeClr val="tx1"/>
        </a:solidFill>
        <a:effectLst/>
        <a:latin typeface="Arial"/>
        <a:ea typeface="宋体" pitchFamily="2" charset="-122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1" u="none" baseline="0">
        <a:solidFill>
          <a:schemeClr val="tx1"/>
        </a:solidFill>
        <a:effectLst/>
        <a:latin typeface="Arial"/>
        <a:ea typeface="宋体" pitchFamily="2" charset="-122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1" u="none" baseline="0">
        <a:solidFill>
          <a:schemeClr val="tx1"/>
        </a:solidFill>
        <a:effectLst/>
        <a:latin typeface="Arial"/>
        <a:ea typeface="宋体" pitchFamily="2" charset="-122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1" u="none" baseline="0">
        <a:solidFill>
          <a:schemeClr val="tx1"/>
        </a:solidFill>
        <a:effectLst/>
        <a:latin typeface="Arial"/>
        <a:ea typeface="宋体" pitchFamily="2" charset="-122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1" u="none" baseline="0">
        <a:solidFill>
          <a:schemeClr val="tx1"/>
        </a:solidFill>
        <a:effectLst/>
        <a:latin typeface="Arial"/>
        <a:ea typeface="宋体" pitchFamily="2" charset="-122"/>
      </a:defRPr>
    </a:lvl5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 autoAdjust="0"/>
  </p:normalViewPr>
  <p:slideViewPr>
    <p:cSldViewPr>
      <p:cViewPr varScale="1">
        <p:scale>
          <a:sx n="131" d="100"/>
          <a:sy n="131" d="100"/>
        </p:scale>
        <p:origin x="10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4141E-5BBE-41A7-AD2B-104EA73C2F09}" type="datetimeFigureOut">
              <a:rPr lang="zh-CN" altLang="en-US" smtClean="0"/>
              <a:t>2023/6/15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366F8-CA14-4620-9888-77195365C8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0709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960438" y="1143000"/>
            <a:ext cx="4937125" cy="3086100"/>
          </a:xfrm>
          <a:noFill/>
          <a:ln w="12700">
            <a:solidFill>
              <a:srgbClr val="000000"/>
            </a:solidFill>
            <a:miter lim="800000"/>
          </a:ln>
        </p:spPr>
      </p:sp>
      <p:sp>
        <p:nvSpPr>
          <p:cNvPr id="27651" name="备注占位符 2"/>
          <p:cNvSpPr>
            <a:spLocks noGrp="1"/>
          </p:cNvSpPr>
          <p:nvPr>
            <p:ph type="body" idx="3"/>
          </p:nvPr>
        </p:nvSpPr>
        <p:spPr bwMode="auto">
          <a:xfrm>
            <a:off x="685800" y="4400550"/>
            <a:ext cx="5486400" cy="3600450"/>
          </a:xfr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等线" pitchFamily="2" charset="-122"/>
                <a:ea typeface="等线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等线" pitchFamily="2" charset="-122"/>
                <a:ea typeface="等线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等线" pitchFamily="2" charset="-122"/>
                <a:ea typeface="等线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等线" pitchFamily="2" charset="-122"/>
                <a:ea typeface="等线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等线" pitchFamily="2" charset="-122"/>
                <a:ea typeface="等线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r"/>
            <a:fld id="{D39A52E4-FA45-44DA-8C2F-561FE8FBD207}" type="slidenum">
              <a:rPr lang="zh-CN" altLang="en-US" sz="1200"/>
              <a:t>6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2321107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9D112D-FC60-461A-BE14-8EACA426AEA7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5305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标题 183297"/>
          <p:cNvSpPr>
            <a:spLocks noGrp="1" noRot="1"/>
          </p:cNvSpPr>
          <p:nvPr>
            <p:ph type="ctrTitle"/>
          </p:nvPr>
        </p:nvSpPr>
        <p:spPr>
          <a:xfrm>
            <a:off x="685800" y="1905000"/>
            <a:ext cx="7772400" cy="9525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lvl="0">
              <a:defRPr kern="1200"/>
            </a:lvl1pPr>
          </a:lstStyle>
          <a:p>
            <a:pPr lvl="0"/>
            <a:r>
              <a:rPr lang="zh-CN" altLang="en-US" noProof="1"/>
              <a:t>单击此处编辑母版标题样式</a:t>
            </a:r>
          </a:p>
        </p:txBody>
      </p:sp>
      <p:sp>
        <p:nvSpPr>
          <p:cNvPr id="183299" name="副标题 183298"/>
          <p:cNvSpPr>
            <a:spLocks noGrp="1" noRot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/>
            <a:r>
              <a:rPr lang="zh-CN" altLang="en-US" noProof="1"/>
              <a:t>单击此处编辑母版副标题样式</a:t>
            </a:r>
          </a:p>
        </p:txBody>
      </p:sp>
      <p:sp>
        <p:nvSpPr>
          <p:cNvPr id="2052" name="日期占位符 183299"/>
          <p:cNvSpPr>
            <a:spLocks noGrp="1"/>
          </p:cNvSpPr>
          <p:nvPr>
            <p:ph type="dt" sz="half" idx="10"/>
          </p:nvPr>
        </p:nvSpPr>
        <p:spPr>
          <a:xfrm>
            <a:off x="301625" y="5203825"/>
            <a:ext cx="2289175" cy="396875"/>
          </a:xfrm>
          <a:prstGeom prst="rect">
            <a:avLst/>
          </a:prstGeom>
          <a:ln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buFont typeface=""/>
            </a:pPr>
            <a:endParaRPr lang="en-US" altLang="en-US" sz="1400"/>
          </a:p>
        </p:txBody>
      </p:sp>
      <p:sp>
        <p:nvSpPr>
          <p:cNvPr id="2053" name="页脚占位符 183300"/>
          <p:cNvSpPr>
            <a:spLocks noGrp="1"/>
          </p:cNvSpPr>
          <p:nvPr>
            <p:ph type="ftr" sz="quarter" idx="11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ln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ctr" eaLnBrk="1" hangingPunct="1">
              <a:buFont typeface=""/>
            </a:pPr>
            <a:endParaRPr lang="en-US" altLang="zh-CN" sz="1400"/>
          </a:p>
        </p:txBody>
      </p:sp>
      <p:sp>
        <p:nvSpPr>
          <p:cNvPr id="2054" name="灯片编号占位符 183301"/>
          <p:cNvSpPr>
            <a:spLocks noGrp="1"/>
          </p:cNvSpPr>
          <p:nvPr>
            <p:ph type="sldNum" sz="quarter" idx="12"/>
          </p:nvPr>
        </p:nvSpPr>
        <p:spPr>
          <a:xfrm>
            <a:off x="6553200" y="5203825"/>
            <a:ext cx="2289175" cy="396875"/>
          </a:xfrm>
          <a:prstGeom prst="rect">
            <a:avLst/>
          </a:prstGeom>
          <a:ln>
            <a:miter/>
          </a:ln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r" eaLnBrk="1" hangingPunct="1">
              <a:buFont typeface=""/>
            </a:pPr>
            <a:fld id="{C35859EB-B71B-4106-939A-80C95CAB1802}" type="slidenum">
              <a:rPr lang="zh-CN" altLang="zh-CN" sz="1400"/>
              <a:t>‹#›</a:t>
            </a:fld>
            <a:endParaRPr lang="zh-CN" altLang="zh-CN" sz="1400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82275"/>
          <p:cNvSpPr>
            <a:spLocks noGrp="1"/>
          </p:cNvSpPr>
          <p:nvPr>
            <p:ph type="dt" sz="half" idx="10"/>
          </p:nvPr>
        </p:nvSpPr>
        <p:spPr>
          <a:xfrm>
            <a:off x="301625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buFont typeface="Arial"/>
            </a:pPr>
            <a:endParaRPr lang="en-US" altLang="en-US" sz="1400"/>
          </a:p>
        </p:txBody>
      </p:sp>
      <p:sp>
        <p:nvSpPr>
          <p:cNvPr id="5" name="页脚占位符 182276"/>
          <p:cNvSpPr>
            <a:spLocks noGrp="1"/>
          </p:cNvSpPr>
          <p:nvPr>
            <p:ph type="ftr" sz="quarter" idx="11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ctr" eaLnBrk="1" hangingPunct="1">
              <a:buFont typeface="Arial"/>
            </a:pPr>
            <a:endParaRPr lang="en-US" altLang="zh-CN" sz="1400"/>
          </a:p>
        </p:txBody>
      </p:sp>
      <p:sp>
        <p:nvSpPr>
          <p:cNvPr id="6" name="灯片编号占位符 182277"/>
          <p:cNvSpPr>
            <a:spLocks noGrp="1"/>
          </p:cNvSpPr>
          <p:nvPr>
            <p:ph type="sldNum" sz="quarter" idx="12"/>
          </p:nvPr>
        </p:nvSpPr>
        <p:spPr>
          <a:xfrm>
            <a:off x="6553200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4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r" eaLnBrk="1" hangingPunct="1">
              <a:buFont typeface="Arial"/>
            </a:pPr>
            <a:fld id="{ADF6F2CA-BB4D-4EF0-AE87-758316E2E8BC}" type="slidenum">
              <a:rPr lang="zh-CN" altLang="zh-CN" sz="1400"/>
              <a:t>‹#›</a:t>
            </a:fld>
            <a:endParaRPr lang="zh-CN" altLang="zh-CN" sz="1400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508000"/>
            <a:ext cx="2135188" cy="4574646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508000"/>
            <a:ext cx="6281784" cy="45746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82275"/>
          <p:cNvSpPr>
            <a:spLocks noGrp="1"/>
          </p:cNvSpPr>
          <p:nvPr>
            <p:ph type="dt" sz="half" idx="10"/>
          </p:nvPr>
        </p:nvSpPr>
        <p:spPr>
          <a:xfrm>
            <a:off x="301625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buFont typeface="Arial"/>
            </a:pPr>
            <a:endParaRPr lang="en-US" altLang="en-US" sz="1400"/>
          </a:p>
        </p:txBody>
      </p:sp>
      <p:sp>
        <p:nvSpPr>
          <p:cNvPr id="5" name="页脚占位符 182276"/>
          <p:cNvSpPr>
            <a:spLocks noGrp="1"/>
          </p:cNvSpPr>
          <p:nvPr>
            <p:ph type="ftr" sz="quarter" idx="11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ctr" eaLnBrk="1" hangingPunct="1">
              <a:buFont typeface="Arial"/>
            </a:pPr>
            <a:endParaRPr lang="en-US" altLang="zh-CN" sz="1400"/>
          </a:p>
        </p:txBody>
      </p:sp>
      <p:sp>
        <p:nvSpPr>
          <p:cNvPr id="6" name="灯片编号占位符 182277"/>
          <p:cNvSpPr>
            <a:spLocks noGrp="1"/>
          </p:cNvSpPr>
          <p:nvPr>
            <p:ph type="sldNum" sz="quarter" idx="12"/>
          </p:nvPr>
        </p:nvSpPr>
        <p:spPr>
          <a:xfrm>
            <a:off x="6553200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4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r" eaLnBrk="1" hangingPunct="1">
              <a:buFont typeface="Arial"/>
            </a:pPr>
            <a:fld id="{ADF6F2CA-BB4D-4EF0-AE87-758316E2E8BC}" type="slidenum">
              <a:rPr lang="zh-CN" altLang="zh-CN" sz="1400"/>
              <a:t>‹#›</a:t>
            </a:fld>
            <a:endParaRPr lang="zh-CN" altLang="zh-CN" sz="1400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28866"/>
            <a:ext cx="8229600" cy="48762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421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82275"/>
          <p:cNvSpPr>
            <a:spLocks noGrp="1"/>
          </p:cNvSpPr>
          <p:nvPr>
            <p:ph type="dt" sz="half" idx="10"/>
          </p:nvPr>
        </p:nvSpPr>
        <p:spPr>
          <a:xfrm>
            <a:off x="301625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buFont typeface="Arial"/>
            </a:pPr>
            <a:endParaRPr lang="en-US" altLang="en-US" sz="1400"/>
          </a:p>
        </p:txBody>
      </p:sp>
      <p:sp>
        <p:nvSpPr>
          <p:cNvPr id="5" name="页脚占位符 182276"/>
          <p:cNvSpPr>
            <a:spLocks noGrp="1"/>
          </p:cNvSpPr>
          <p:nvPr>
            <p:ph type="ftr" sz="quarter" idx="11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ctr" eaLnBrk="1" hangingPunct="1">
              <a:buFont typeface="Arial"/>
            </a:pPr>
            <a:endParaRPr lang="en-US" altLang="zh-CN" sz="1400"/>
          </a:p>
        </p:txBody>
      </p:sp>
      <p:sp>
        <p:nvSpPr>
          <p:cNvPr id="6" name="灯片编号占位符 182277"/>
          <p:cNvSpPr>
            <a:spLocks noGrp="1"/>
          </p:cNvSpPr>
          <p:nvPr>
            <p:ph type="sldNum" sz="quarter" idx="12"/>
          </p:nvPr>
        </p:nvSpPr>
        <p:spPr>
          <a:xfrm>
            <a:off x="6553200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4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r" eaLnBrk="1" hangingPunct="1">
              <a:buFont typeface="Arial"/>
            </a:pPr>
            <a:fld id="{ADF6F2CA-BB4D-4EF0-AE87-758316E2E8BC}" type="slidenum">
              <a:rPr lang="zh-CN" altLang="zh-CN" sz="1400"/>
              <a:t>‹#›</a:t>
            </a:fld>
            <a:endParaRPr lang="zh-CN" altLang="zh-CN" sz="1400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182275"/>
          <p:cNvSpPr>
            <a:spLocks noGrp="1"/>
          </p:cNvSpPr>
          <p:nvPr>
            <p:ph type="dt" sz="half" idx="10"/>
          </p:nvPr>
        </p:nvSpPr>
        <p:spPr>
          <a:xfrm>
            <a:off x="301625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buFont typeface="Arial"/>
            </a:pPr>
            <a:endParaRPr lang="en-US" altLang="en-US" sz="1400"/>
          </a:p>
        </p:txBody>
      </p:sp>
      <p:sp>
        <p:nvSpPr>
          <p:cNvPr id="5" name="页脚占位符 182276"/>
          <p:cNvSpPr>
            <a:spLocks noGrp="1"/>
          </p:cNvSpPr>
          <p:nvPr>
            <p:ph type="ftr" sz="quarter" idx="11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ctr" eaLnBrk="1" hangingPunct="1">
              <a:buFont typeface="Arial"/>
            </a:pPr>
            <a:endParaRPr lang="en-US" altLang="zh-CN" sz="1400"/>
          </a:p>
        </p:txBody>
      </p:sp>
      <p:sp>
        <p:nvSpPr>
          <p:cNvPr id="6" name="灯片编号占位符 182277"/>
          <p:cNvSpPr>
            <a:spLocks noGrp="1"/>
          </p:cNvSpPr>
          <p:nvPr>
            <p:ph type="sldNum" sz="quarter" idx="12"/>
          </p:nvPr>
        </p:nvSpPr>
        <p:spPr>
          <a:xfrm>
            <a:off x="6553200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4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r" eaLnBrk="1" hangingPunct="1">
              <a:buFont typeface="Arial"/>
            </a:pPr>
            <a:fld id="{ADF6F2CA-BB4D-4EF0-AE87-758316E2E8BC}" type="slidenum">
              <a:rPr lang="zh-CN" altLang="zh-CN" sz="1400"/>
              <a:t>‹#›</a:t>
            </a:fld>
            <a:endParaRPr lang="zh-CN" altLang="zh-CN" sz="1400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587500"/>
            <a:ext cx="4184968" cy="34951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7408" y="1587500"/>
            <a:ext cx="4184968" cy="34951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182275"/>
          <p:cNvSpPr>
            <a:spLocks noGrp="1"/>
          </p:cNvSpPr>
          <p:nvPr>
            <p:ph type="dt" sz="half" idx="10"/>
          </p:nvPr>
        </p:nvSpPr>
        <p:spPr>
          <a:xfrm>
            <a:off x="301625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buFont typeface="Arial"/>
            </a:pPr>
            <a:endParaRPr lang="en-US" altLang="en-US" sz="1400"/>
          </a:p>
        </p:txBody>
      </p:sp>
      <p:sp>
        <p:nvSpPr>
          <p:cNvPr id="6" name="页脚占位符 182276"/>
          <p:cNvSpPr>
            <a:spLocks noGrp="1"/>
          </p:cNvSpPr>
          <p:nvPr>
            <p:ph type="ftr" sz="quarter" idx="11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ctr" eaLnBrk="1" hangingPunct="1">
              <a:buFont typeface="Arial"/>
            </a:pPr>
            <a:endParaRPr lang="en-US" altLang="zh-CN" sz="1400"/>
          </a:p>
        </p:txBody>
      </p:sp>
      <p:sp>
        <p:nvSpPr>
          <p:cNvPr id="7" name="灯片编号占位符 182277"/>
          <p:cNvSpPr>
            <a:spLocks noGrp="1"/>
          </p:cNvSpPr>
          <p:nvPr>
            <p:ph type="sldNum" sz="quarter" idx="12"/>
          </p:nvPr>
        </p:nvSpPr>
        <p:spPr>
          <a:xfrm>
            <a:off x="6553200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4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r" eaLnBrk="1" hangingPunct="1">
              <a:buFont typeface="Arial"/>
            </a:pPr>
            <a:fld id="{ADF6F2CA-BB4D-4EF0-AE87-758316E2E8BC}" type="slidenum">
              <a:rPr lang="zh-CN" altLang="zh-CN" sz="1400"/>
              <a:t>‹#›</a:t>
            </a:fld>
            <a:endParaRPr lang="zh-CN" altLang="zh-CN" sz="1400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2" y="1482032"/>
            <a:ext cx="3655181" cy="686593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2" y="2221149"/>
            <a:ext cx="3655181" cy="293690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482032"/>
            <a:ext cx="3673182" cy="686593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221149"/>
            <a:ext cx="3673182" cy="293690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182275"/>
          <p:cNvSpPr>
            <a:spLocks noGrp="1"/>
          </p:cNvSpPr>
          <p:nvPr>
            <p:ph type="dt" sz="half" idx="10"/>
          </p:nvPr>
        </p:nvSpPr>
        <p:spPr>
          <a:xfrm>
            <a:off x="301625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buFont typeface="Arial"/>
            </a:pPr>
            <a:endParaRPr lang="en-US" altLang="en-US" sz="1400"/>
          </a:p>
        </p:txBody>
      </p:sp>
      <p:sp>
        <p:nvSpPr>
          <p:cNvPr id="8" name="页脚占位符 182276"/>
          <p:cNvSpPr>
            <a:spLocks noGrp="1"/>
          </p:cNvSpPr>
          <p:nvPr>
            <p:ph type="ftr" sz="quarter" idx="11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ctr" eaLnBrk="1" hangingPunct="1">
              <a:buFont typeface="Arial"/>
            </a:pPr>
            <a:endParaRPr lang="en-US" altLang="zh-CN" sz="1400"/>
          </a:p>
        </p:txBody>
      </p:sp>
      <p:sp>
        <p:nvSpPr>
          <p:cNvPr id="9" name="灯片编号占位符 182277"/>
          <p:cNvSpPr>
            <a:spLocks noGrp="1"/>
          </p:cNvSpPr>
          <p:nvPr>
            <p:ph type="sldNum" sz="quarter" idx="12"/>
          </p:nvPr>
        </p:nvSpPr>
        <p:spPr>
          <a:xfrm>
            <a:off x="6553200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4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r" eaLnBrk="1" hangingPunct="1">
              <a:buFont typeface="Arial"/>
            </a:pPr>
            <a:fld id="{ADF6F2CA-BB4D-4EF0-AE87-758316E2E8BC}" type="slidenum">
              <a:rPr lang="zh-CN" altLang="zh-CN" sz="1400"/>
              <a:t>‹#›</a:t>
            </a:fld>
            <a:endParaRPr lang="zh-CN" altLang="zh-CN" sz="1400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182275"/>
          <p:cNvSpPr>
            <a:spLocks noGrp="1"/>
          </p:cNvSpPr>
          <p:nvPr>
            <p:ph type="dt" sz="half" idx="10"/>
          </p:nvPr>
        </p:nvSpPr>
        <p:spPr>
          <a:xfrm>
            <a:off x="301625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buFont typeface="Arial"/>
            </a:pPr>
            <a:endParaRPr lang="en-US" altLang="en-US" sz="1400"/>
          </a:p>
        </p:txBody>
      </p:sp>
      <p:sp>
        <p:nvSpPr>
          <p:cNvPr id="4" name="页脚占位符 182276"/>
          <p:cNvSpPr>
            <a:spLocks noGrp="1"/>
          </p:cNvSpPr>
          <p:nvPr>
            <p:ph type="ftr" sz="quarter" idx="11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ctr" eaLnBrk="1" hangingPunct="1">
              <a:buFont typeface="Arial"/>
            </a:pPr>
            <a:endParaRPr lang="en-US" altLang="zh-CN" sz="1400"/>
          </a:p>
        </p:txBody>
      </p:sp>
      <p:sp>
        <p:nvSpPr>
          <p:cNvPr id="5" name="灯片编号占位符 182277"/>
          <p:cNvSpPr>
            <a:spLocks noGrp="1"/>
          </p:cNvSpPr>
          <p:nvPr>
            <p:ph type="sldNum" sz="quarter" idx="12"/>
          </p:nvPr>
        </p:nvSpPr>
        <p:spPr>
          <a:xfrm>
            <a:off x="6553200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4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r" eaLnBrk="1" hangingPunct="1">
              <a:buFont typeface="Arial"/>
            </a:pPr>
            <a:fld id="{ADF6F2CA-BB4D-4EF0-AE87-758316E2E8BC}" type="slidenum">
              <a:rPr lang="zh-CN" altLang="zh-CN" sz="1400"/>
              <a:t>‹#›</a:t>
            </a:fld>
            <a:endParaRPr lang="zh-CN" altLang="zh-CN" sz="1400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82275"/>
          <p:cNvSpPr>
            <a:spLocks noGrp="1"/>
          </p:cNvSpPr>
          <p:nvPr>
            <p:ph type="dt" sz="half" idx="10"/>
          </p:nvPr>
        </p:nvSpPr>
        <p:spPr>
          <a:xfrm>
            <a:off x="301625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buFont typeface="Arial"/>
            </a:pPr>
            <a:endParaRPr lang="en-US" altLang="en-US" sz="1400"/>
          </a:p>
        </p:txBody>
      </p:sp>
      <p:sp>
        <p:nvSpPr>
          <p:cNvPr id="3" name="页脚占位符 182276"/>
          <p:cNvSpPr>
            <a:spLocks noGrp="1"/>
          </p:cNvSpPr>
          <p:nvPr>
            <p:ph type="ftr" sz="quarter" idx="11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ctr" eaLnBrk="1" hangingPunct="1">
              <a:buFont typeface="Arial"/>
            </a:pPr>
            <a:endParaRPr lang="en-US" altLang="zh-CN" sz="1400"/>
          </a:p>
        </p:txBody>
      </p:sp>
      <p:sp>
        <p:nvSpPr>
          <p:cNvPr id="4" name="灯片编号占位符 182277"/>
          <p:cNvSpPr>
            <a:spLocks noGrp="1"/>
          </p:cNvSpPr>
          <p:nvPr>
            <p:ph type="sldNum" sz="quarter" idx="12"/>
          </p:nvPr>
        </p:nvSpPr>
        <p:spPr>
          <a:xfrm>
            <a:off x="6553200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4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r" eaLnBrk="1" hangingPunct="1">
              <a:buFont typeface="Arial"/>
            </a:pPr>
            <a:fld id="{ADF6F2CA-BB4D-4EF0-AE87-758316E2E8BC}" type="slidenum">
              <a:rPr lang="zh-CN" altLang="zh-CN" sz="1400"/>
              <a:t>‹#›</a:t>
            </a:fld>
            <a:endParaRPr lang="zh-CN" altLang="zh-CN" sz="1400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182275"/>
          <p:cNvSpPr>
            <a:spLocks noGrp="1"/>
          </p:cNvSpPr>
          <p:nvPr>
            <p:ph type="dt" sz="half" idx="10"/>
          </p:nvPr>
        </p:nvSpPr>
        <p:spPr>
          <a:xfrm>
            <a:off x="301625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buFont typeface="Arial"/>
            </a:pPr>
            <a:endParaRPr lang="en-US" altLang="en-US" sz="1400"/>
          </a:p>
        </p:txBody>
      </p:sp>
      <p:sp>
        <p:nvSpPr>
          <p:cNvPr id="6" name="页脚占位符 182276"/>
          <p:cNvSpPr>
            <a:spLocks noGrp="1"/>
          </p:cNvSpPr>
          <p:nvPr>
            <p:ph type="ftr" sz="quarter" idx="11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ctr" eaLnBrk="1" hangingPunct="1">
              <a:buFont typeface="Arial"/>
            </a:pPr>
            <a:endParaRPr lang="en-US" altLang="zh-CN" sz="1400"/>
          </a:p>
        </p:txBody>
      </p:sp>
      <p:sp>
        <p:nvSpPr>
          <p:cNvPr id="7" name="灯片编号占位符 182277"/>
          <p:cNvSpPr>
            <a:spLocks noGrp="1"/>
          </p:cNvSpPr>
          <p:nvPr>
            <p:ph type="sldNum" sz="quarter" idx="12"/>
          </p:nvPr>
        </p:nvSpPr>
        <p:spPr>
          <a:xfrm>
            <a:off x="6553200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4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r" eaLnBrk="1" hangingPunct="1">
              <a:buFont typeface="Arial"/>
            </a:pPr>
            <a:fld id="{ADF6F2CA-BB4D-4EF0-AE87-758316E2E8BC}" type="slidenum">
              <a:rPr lang="zh-CN" altLang="zh-CN" sz="1400"/>
              <a:t>‹#›</a:t>
            </a:fld>
            <a:endParaRPr lang="zh-CN" altLang="zh-CN" sz="1400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3124012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81001"/>
            <a:ext cx="4629150" cy="4503208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3124012" cy="3176323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182275"/>
          <p:cNvSpPr>
            <a:spLocks noGrp="1"/>
          </p:cNvSpPr>
          <p:nvPr>
            <p:ph type="dt" sz="half" idx="10"/>
          </p:nvPr>
        </p:nvSpPr>
        <p:spPr>
          <a:xfrm>
            <a:off x="301625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buFont typeface="Arial"/>
            </a:pPr>
            <a:endParaRPr lang="en-US" altLang="en-US" sz="1400"/>
          </a:p>
        </p:txBody>
      </p:sp>
      <p:sp>
        <p:nvSpPr>
          <p:cNvPr id="6" name="页脚占位符 182276"/>
          <p:cNvSpPr>
            <a:spLocks noGrp="1"/>
          </p:cNvSpPr>
          <p:nvPr>
            <p:ph type="ftr" sz="quarter" idx="11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ctr" eaLnBrk="1" hangingPunct="1">
              <a:buFont typeface="Arial"/>
            </a:pPr>
            <a:endParaRPr lang="en-US" altLang="zh-CN" sz="1400"/>
          </a:p>
        </p:txBody>
      </p:sp>
      <p:sp>
        <p:nvSpPr>
          <p:cNvPr id="7" name="灯片编号占位符 182277"/>
          <p:cNvSpPr>
            <a:spLocks noGrp="1"/>
          </p:cNvSpPr>
          <p:nvPr>
            <p:ph type="sldNum" sz="quarter" idx="12"/>
          </p:nvPr>
        </p:nvSpPr>
        <p:spPr>
          <a:xfrm>
            <a:off x="6553200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4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r" eaLnBrk="1" hangingPunct="1">
              <a:buFont typeface="Arial"/>
            </a:pPr>
            <a:fld id="{ADF6F2CA-BB4D-4EF0-AE87-758316E2E8BC}" type="slidenum">
              <a:rPr lang="zh-CN" altLang="zh-CN" sz="1400"/>
              <a:t>‹#›</a:t>
            </a:fld>
            <a:endParaRPr lang="zh-CN" altLang="zh-CN" sz="1400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82273"/>
          <p:cNvSpPr>
            <a:spLocks noGrp="1" noRot="1"/>
          </p:cNvSpPr>
          <p:nvPr>
            <p:ph type="title" idx="4294967295"/>
          </p:nvPr>
        </p:nvSpPr>
        <p:spPr>
          <a:xfrm>
            <a:off x="301625" y="508000"/>
            <a:ext cx="8540750" cy="952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4400" b="0" i="0" u="none" kern="1200" baseline="0">
                <a:solidFill>
                  <a:schemeClr val="tx2"/>
                </a:solidFill>
                <a:latin typeface="Arial"/>
                <a:ea typeface="宋体" pitchFamily="2" charset="-122"/>
                <a:cs typeface="+mj-cs"/>
              </a:defRPr>
            </a:lvl1pPr>
          </a:lstStyle>
          <a:p>
            <a:pPr lvl="0"/>
            <a:r>
              <a:t>单击此处编辑母版标题样式</a:t>
            </a:r>
          </a:p>
        </p:txBody>
      </p:sp>
      <p:sp>
        <p:nvSpPr>
          <p:cNvPr id="1027" name="文本占位符 182274"/>
          <p:cNvSpPr>
            <a:spLocks noGrp="1" noRot="1"/>
          </p:cNvSpPr>
          <p:nvPr>
            <p:ph type="body" idx="4294967295"/>
          </p:nvPr>
        </p:nvSpPr>
        <p:spPr>
          <a:xfrm>
            <a:off x="301625" y="1587500"/>
            <a:ext cx="8540750" cy="34956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v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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Char char="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单击此处编辑母版文本样式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1028" name="日期占位符 182275"/>
          <p:cNvSpPr>
            <a:spLocks noGrp="1"/>
          </p:cNvSpPr>
          <p:nvPr>
            <p:ph type="dt" sz="half" idx="2"/>
          </p:nvPr>
        </p:nvSpPr>
        <p:spPr>
          <a:xfrm>
            <a:off x="301625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buFont typeface=""/>
            </a:pPr>
            <a:endParaRPr lang="en-US" altLang="en-US" sz="1400"/>
          </a:p>
        </p:txBody>
      </p:sp>
      <p:sp>
        <p:nvSpPr>
          <p:cNvPr id="1029" name="页脚占位符 182276"/>
          <p:cNvSpPr>
            <a:spLocks noGrp="1"/>
          </p:cNvSpPr>
          <p:nvPr>
            <p:ph type="ftr" sz="quarter" idx="3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kumimoji="0" lang="zh-CN" altLang="en-US" sz="1400" b="0" i="1" u="none" baseline="0" noProof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ctr" eaLnBrk="1" hangingPunct="1">
              <a:buFont typeface=""/>
            </a:pPr>
            <a:endParaRPr lang="en-US" altLang="zh-CN" sz="1400"/>
          </a:p>
        </p:txBody>
      </p:sp>
      <p:sp>
        <p:nvSpPr>
          <p:cNvPr id="1030" name="灯片编号占位符 182277"/>
          <p:cNvSpPr>
            <a:spLocks noGrp="1"/>
          </p:cNvSpPr>
          <p:nvPr>
            <p:ph type="sldNum" sz="quarter" idx="4"/>
          </p:nvPr>
        </p:nvSpPr>
        <p:spPr>
          <a:xfrm>
            <a:off x="6553200" y="5203825"/>
            <a:ext cx="2289175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defRPr kumimoji="0" lang="zh-CN" altLang="en-US" sz="1400" b="0" i="1" u="none" baseline="0">
                <a:solidFill>
                  <a:schemeClr val="tx1"/>
                </a:solidFill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r" eaLnBrk="1" hangingPunct="1">
              <a:buFont typeface=""/>
            </a:pPr>
            <a:fld id="{ADF6F2CA-BB4D-4EF0-AE87-758316E2E8BC}" type="slidenum">
              <a:rPr lang="zh-CN" altLang="zh-CN" sz="1400"/>
              <a:t>‹#›</a:t>
            </a:fld>
            <a:endParaRPr lang="zh-CN" altLang="zh-CN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21" r:id="rId2"/>
    <p:sldLayoutId id="2147484222" r:id="rId3"/>
    <p:sldLayoutId id="2147484223" r:id="rId4"/>
    <p:sldLayoutId id="2147484224" r:id="rId5"/>
    <p:sldLayoutId id="2147484225" r:id="rId6"/>
    <p:sldLayoutId id="2147484226" r:id="rId7"/>
    <p:sldLayoutId id="2147484227" r:id="rId8"/>
    <p:sldLayoutId id="2147484228" r:id="rId9"/>
    <p:sldLayoutId id="2147484229" r:id="rId10"/>
    <p:sldLayoutId id="2147484230" r:id="rId11"/>
    <p:sldLayoutId id="2147484231" r:id="rId12"/>
  </p:sldLayoutIdLst>
  <p:transition>
    <p:random/>
  </p:transition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400" b="0" i="0" u="none" kern="1200" baseline="0">
          <a:solidFill>
            <a:schemeClr val="tx2"/>
          </a:solidFill>
          <a:effectLst/>
          <a:latin typeface="Arial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v"/>
        <a:defRPr kumimoji="0" sz="3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lvl="1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"/>
        <a:defRPr kumimoji="0" sz="2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lvl="2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kumimoji="0" sz="2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lvl="3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"/>
        <a:defRPr kumimoji="0" sz="20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lvl="4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kumimoji="0" sz="20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4" descr="http://img0.imgtn.bdimg.com/it/u=3418878715,2158265851&amp;fm=214&amp;gp=0.jpg"/>
          <p:cNvSpPr>
            <a:spLocks noChangeAspect="1"/>
          </p:cNvSpPr>
          <p:nvPr/>
        </p:nvSpPr>
        <p:spPr>
          <a:xfrm>
            <a:off x="155575" y="-144462"/>
            <a:ext cx="304800" cy="30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buFont typeface=""/>
            </a:pPr>
            <a:endParaRPr lang="zh-CN" altLang="en-US"/>
          </a:p>
        </p:txBody>
      </p:sp>
      <p:sp>
        <p:nvSpPr>
          <p:cNvPr id="14340" name="矩形 4"/>
          <p:cNvSpPr/>
          <p:nvPr/>
        </p:nvSpPr>
        <p:spPr>
          <a:xfrm>
            <a:off x="1259632" y="697260"/>
            <a:ext cx="7200800" cy="397031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50000"/>
              </a:lnSpc>
              <a:buFont typeface=""/>
            </a:pPr>
            <a:r>
              <a:rPr lang="zh-CN" altLang="zh-CN" sz="2800" i="0" dirty="0">
                <a:solidFill>
                  <a:srgbClr val="000000"/>
                </a:solidFill>
              </a:rPr>
              <a:t>前</a:t>
            </a:r>
            <a:r>
              <a:rPr lang="en-US" altLang="zh-CN" sz="2800" i="0" dirty="0">
                <a:solidFill>
                  <a:srgbClr val="000000"/>
                </a:solidFill>
              </a:rPr>
              <a:t>5</a:t>
            </a:r>
            <a:r>
              <a:rPr lang="zh-CN" altLang="zh-CN" sz="2800" i="0" dirty="0">
                <a:solidFill>
                  <a:srgbClr val="000000"/>
                </a:solidFill>
              </a:rPr>
              <a:t>回</a:t>
            </a:r>
            <a:r>
              <a:rPr lang="zh-CN" altLang="en-US" sz="2800" i="0" dirty="0">
                <a:solidFill>
                  <a:srgbClr val="000000"/>
                </a:solidFill>
              </a:rPr>
              <a:t>：</a:t>
            </a:r>
            <a:r>
              <a:rPr lang="zh-CN" altLang="zh-CN" sz="2800" i="0" dirty="0">
                <a:solidFill>
                  <a:srgbClr val="000000"/>
                </a:solidFill>
              </a:rPr>
              <a:t>浓缩版的《红楼梦》</a:t>
            </a:r>
            <a:endParaRPr lang="en-US" altLang="zh-CN" sz="2800" i="0" dirty="0">
              <a:solidFill>
                <a:srgbClr val="000000"/>
              </a:solidFill>
            </a:endParaRPr>
          </a:p>
          <a:p>
            <a:pPr marL="0" lvl="0" indent="0" eaLnBrk="1" hangingPunct="1">
              <a:lnSpc>
                <a:spcPct val="150000"/>
              </a:lnSpc>
              <a:buFont typeface=""/>
            </a:pPr>
            <a:r>
              <a:rPr lang="zh-CN" altLang="zh-CN" sz="2800" i="0" dirty="0">
                <a:solidFill>
                  <a:srgbClr val="000000"/>
                </a:solidFill>
              </a:rPr>
              <a:t>第</a:t>
            </a:r>
            <a:r>
              <a:rPr lang="en-US" altLang="zh-CN" sz="2800" i="0" dirty="0">
                <a:solidFill>
                  <a:srgbClr val="000000"/>
                </a:solidFill>
              </a:rPr>
              <a:t>6</a:t>
            </a:r>
            <a:r>
              <a:rPr lang="zh-CN" altLang="zh-CN" sz="2800" i="0" dirty="0">
                <a:solidFill>
                  <a:srgbClr val="000000"/>
                </a:solidFill>
              </a:rPr>
              <a:t>回到第</a:t>
            </a:r>
            <a:r>
              <a:rPr lang="en-US" altLang="zh-CN" sz="2800" i="0" dirty="0">
                <a:solidFill>
                  <a:srgbClr val="000000"/>
                </a:solidFill>
              </a:rPr>
              <a:t>22</a:t>
            </a:r>
            <a:r>
              <a:rPr lang="zh-CN" altLang="zh-CN" sz="2800" i="0" dirty="0">
                <a:solidFill>
                  <a:srgbClr val="000000"/>
                </a:solidFill>
              </a:rPr>
              <a:t>回</a:t>
            </a:r>
            <a:r>
              <a:rPr lang="zh-CN" altLang="en-US" sz="2800" i="0" dirty="0">
                <a:solidFill>
                  <a:srgbClr val="000000"/>
                </a:solidFill>
              </a:rPr>
              <a:t>：</a:t>
            </a:r>
            <a:r>
              <a:rPr lang="zh-CN" altLang="zh-CN" sz="2800" i="0" dirty="0">
                <a:solidFill>
                  <a:srgbClr val="000000"/>
                </a:solidFill>
              </a:rPr>
              <a:t>钟鸣鼎食的贾府</a:t>
            </a:r>
            <a:endParaRPr lang="en-US" altLang="zh-CN" sz="2800" i="0" dirty="0">
              <a:solidFill>
                <a:srgbClr val="000000"/>
              </a:solidFill>
            </a:endParaRPr>
          </a:p>
          <a:p>
            <a:pPr marL="0" lvl="0" indent="0" eaLnBrk="1" hangingPunct="1">
              <a:lnSpc>
                <a:spcPct val="150000"/>
              </a:lnSpc>
              <a:buFont typeface=""/>
            </a:pPr>
            <a:r>
              <a:rPr lang="zh-CN" altLang="zh-CN" sz="2800" i="0" dirty="0">
                <a:solidFill>
                  <a:srgbClr val="000000"/>
                </a:solidFill>
              </a:rPr>
              <a:t>第</a:t>
            </a:r>
            <a:r>
              <a:rPr lang="en-US" altLang="zh-CN" sz="2800" i="0" dirty="0">
                <a:solidFill>
                  <a:srgbClr val="000000"/>
                </a:solidFill>
              </a:rPr>
              <a:t>23</a:t>
            </a:r>
            <a:r>
              <a:rPr lang="zh-CN" altLang="zh-CN" sz="2800" i="0" dirty="0">
                <a:solidFill>
                  <a:srgbClr val="000000"/>
                </a:solidFill>
              </a:rPr>
              <a:t>回到第</a:t>
            </a:r>
            <a:r>
              <a:rPr lang="en-US" altLang="zh-CN" sz="2800" i="0" dirty="0">
                <a:solidFill>
                  <a:srgbClr val="000000"/>
                </a:solidFill>
              </a:rPr>
              <a:t>63</a:t>
            </a:r>
            <a:r>
              <a:rPr lang="zh-CN" altLang="zh-CN" sz="2800" i="0" dirty="0">
                <a:solidFill>
                  <a:srgbClr val="000000"/>
                </a:solidFill>
              </a:rPr>
              <a:t>回</a:t>
            </a:r>
            <a:r>
              <a:rPr lang="zh-CN" altLang="en-US" sz="2800" i="0" dirty="0">
                <a:solidFill>
                  <a:srgbClr val="000000"/>
                </a:solidFill>
              </a:rPr>
              <a:t>：</a:t>
            </a:r>
            <a:r>
              <a:rPr lang="zh-CN" altLang="zh-CN" sz="2800" i="0" dirty="0">
                <a:solidFill>
                  <a:srgbClr val="000000"/>
                </a:solidFill>
              </a:rPr>
              <a:t>大观园里的青春王国</a:t>
            </a:r>
            <a:endParaRPr lang="en-US" altLang="zh-CN" sz="2800" i="0" dirty="0">
              <a:solidFill>
                <a:srgbClr val="000000"/>
              </a:solidFill>
            </a:endParaRPr>
          </a:p>
          <a:p>
            <a:pPr marL="0" lvl="0" indent="0" eaLnBrk="1" hangingPunct="1">
              <a:lnSpc>
                <a:spcPct val="150000"/>
              </a:lnSpc>
              <a:buFont typeface=""/>
            </a:pPr>
            <a:r>
              <a:rPr lang="zh-CN" altLang="zh-CN" sz="2800" i="0" dirty="0">
                <a:solidFill>
                  <a:srgbClr val="000000"/>
                </a:solidFill>
              </a:rPr>
              <a:t>第</a:t>
            </a:r>
            <a:r>
              <a:rPr lang="en-US" altLang="zh-CN" sz="2800" i="0" dirty="0">
                <a:solidFill>
                  <a:srgbClr val="000000"/>
                </a:solidFill>
              </a:rPr>
              <a:t>64</a:t>
            </a:r>
            <a:r>
              <a:rPr lang="zh-CN" altLang="zh-CN" sz="2800" i="0" dirty="0">
                <a:solidFill>
                  <a:srgbClr val="000000"/>
                </a:solidFill>
              </a:rPr>
              <a:t>回到第</a:t>
            </a:r>
            <a:r>
              <a:rPr lang="en-US" altLang="zh-CN" sz="2800" i="0" dirty="0">
                <a:solidFill>
                  <a:srgbClr val="000000"/>
                </a:solidFill>
              </a:rPr>
              <a:t>98</a:t>
            </a:r>
            <a:r>
              <a:rPr lang="zh-CN" altLang="zh-CN" sz="2800" i="0" dirty="0">
                <a:solidFill>
                  <a:srgbClr val="000000"/>
                </a:solidFill>
              </a:rPr>
              <a:t>回：青春</a:t>
            </a:r>
            <a:r>
              <a:rPr lang="zh-CN" altLang="en-US" sz="2800" i="0" dirty="0">
                <a:solidFill>
                  <a:srgbClr val="000000"/>
                </a:solidFill>
              </a:rPr>
              <a:t>王国</a:t>
            </a:r>
            <a:r>
              <a:rPr lang="zh-CN" altLang="zh-CN" sz="2800" i="0" dirty="0">
                <a:solidFill>
                  <a:srgbClr val="000000"/>
                </a:solidFill>
              </a:rPr>
              <a:t>的消逝</a:t>
            </a:r>
            <a:endParaRPr lang="en-US" altLang="zh-CN" sz="2800" i="0" dirty="0">
              <a:solidFill>
                <a:srgbClr val="000000"/>
              </a:solidFill>
            </a:endParaRPr>
          </a:p>
          <a:p>
            <a:pPr marL="0" lvl="0" indent="0" eaLnBrk="1" hangingPunct="1">
              <a:lnSpc>
                <a:spcPct val="150000"/>
              </a:lnSpc>
              <a:buFont typeface=""/>
            </a:pPr>
            <a:r>
              <a:rPr lang="zh-CN" altLang="en-US" sz="2800" i="0" dirty="0">
                <a:solidFill>
                  <a:srgbClr val="000000"/>
                </a:solidFill>
              </a:rPr>
              <a:t>                              </a:t>
            </a:r>
            <a:r>
              <a:rPr lang="zh-CN" altLang="zh-CN" sz="2800" i="0" dirty="0">
                <a:solidFill>
                  <a:srgbClr val="000000"/>
                </a:solidFill>
              </a:rPr>
              <a:t>及</a:t>
            </a:r>
            <a:r>
              <a:rPr lang="zh-CN" altLang="en-US" sz="2800" i="0" dirty="0">
                <a:solidFill>
                  <a:srgbClr val="000000"/>
                </a:solidFill>
              </a:rPr>
              <a:t>宝黛</a:t>
            </a:r>
            <a:r>
              <a:rPr lang="zh-CN" altLang="zh-CN" sz="2800" i="0" dirty="0">
                <a:solidFill>
                  <a:srgbClr val="000000"/>
                </a:solidFill>
              </a:rPr>
              <a:t>爱情的结局</a:t>
            </a:r>
            <a:endParaRPr lang="en-US" altLang="zh-CN" sz="2800" i="0" dirty="0">
              <a:solidFill>
                <a:srgbClr val="000000"/>
              </a:solidFill>
            </a:endParaRPr>
          </a:p>
          <a:p>
            <a:pPr marL="0" lvl="0" indent="0" eaLnBrk="1" hangingPunct="1">
              <a:lnSpc>
                <a:spcPct val="150000"/>
              </a:lnSpc>
              <a:buFont typeface=""/>
            </a:pPr>
            <a:r>
              <a:rPr lang="zh-CN" altLang="zh-CN" sz="2800" i="0" dirty="0">
                <a:solidFill>
                  <a:srgbClr val="000000"/>
                </a:solidFill>
              </a:rPr>
              <a:t>第</a:t>
            </a:r>
            <a:r>
              <a:rPr lang="en-US" altLang="zh-CN" sz="2800" i="0" dirty="0">
                <a:solidFill>
                  <a:srgbClr val="000000"/>
                </a:solidFill>
              </a:rPr>
              <a:t>99</a:t>
            </a:r>
            <a:r>
              <a:rPr lang="zh-CN" altLang="zh-CN" sz="2800" i="0" dirty="0">
                <a:solidFill>
                  <a:srgbClr val="000000"/>
                </a:solidFill>
              </a:rPr>
              <a:t>回到第</a:t>
            </a:r>
            <a:r>
              <a:rPr lang="en-US" altLang="zh-CN" sz="2800" i="0" dirty="0">
                <a:solidFill>
                  <a:srgbClr val="000000"/>
                </a:solidFill>
              </a:rPr>
              <a:t>120</a:t>
            </a:r>
            <a:r>
              <a:rPr lang="zh-CN" altLang="zh-CN" sz="2800" i="0" dirty="0">
                <a:solidFill>
                  <a:srgbClr val="000000"/>
                </a:solidFill>
              </a:rPr>
              <a:t>回</a:t>
            </a:r>
            <a:r>
              <a:rPr lang="zh-CN" altLang="en-US" sz="2800" i="0" dirty="0">
                <a:solidFill>
                  <a:srgbClr val="000000"/>
                </a:solidFill>
              </a:rPr>
              <a:t>：</a:t>
            </a:r>
            <a:r>
              <a:rPr lang="zh-CN" altLang="zh-CN" sz="2800" i="0" dirty="0">
                <a:solidFill>
                  <a:srgbClr val="000000"/>
                </a:solidFill>
              </a:rPr>
              <a:t>贾府的衰败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内容占位符 2"/>
          <p:cNvSpPr>
            <a:spLocks noGrp="1" noChangeArrowheads="1"/>
          </p:cNvSpPr>
          <p:nvPr>
            <p:ph idx="1"/>
          </p:nvPr>
        </p:nvSpPr>
        <p:spPr>
          <a:xfrm>
            <a:off x="107504" y="727740"/>
            <a:ext cx="8964488" cy="450602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v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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Char char="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>
              <a:buNone/>
            </a:pPr>
            <a:r>
              <a:rPr lang="zh-CN" altLang="zh-CN" sz="2400" b="1" spc="0" dirty="0">
                <a:solidFill>
                  <a:srgbClr val="002060"/>
                </a:solidFill>
              </a:rPr>
              <a:t>（</a:t>
            </a:r>
            <a:r>
              <a:rPr lang="en-US" altLang="zh-CN" sz="2400" b="1" spc="0" dirty="0">
                <a:solidFill>
                  <a:srgbClr val="002060"/>
                </a:solidFill>
              </a:rPr>
              <a:t>1</a:t>
            </a:r>
            <a:r>
              <a:rPr lang="zh-CN" altLang="zh-CN" sz="2400" b="1" spc="0" dirty="0">
                <a:solidFill>
                  <a:srgbClr val="002060"/>
                </a:solidFill>
              </a:rPr>
              <a:t>）他不愿读四书五经，不愿走科举考试仕途经济的道路。</a:t>
            </a:r>
            <a:endParaRPr lang="en-US" altLang="zh-CN" sz="2400" b="1" dirty="0">
              <a:solidFill>
                <a:srgbClr val="002060"/>
              </a:solidFill>
            </a:endParaRPr>
          </a:p>
          <a:p>
            <a:pPr marL="0" marR="0" lvl="0" indent="0">
              <a:buNone/>
            </a:pPr>
            <a:r>
              <a:rPr lang="zh-CN" altLang="zh-CN" sz="2400" b="1" spc="0" dirty="0">
                <a:solidFill>
                  <a:srgbClr val="002060"/>
                </a:solidFill>
              </a:rPr>
              <a:t>（</a:t>
            </a:r>
            <a:r>
              <a:rPr lang="en-US" altLang="zh-CN" sz="2400" b="1" spc="0" dirty="0">
                <a:solidFill>
                  <a:srgbClr val="002060"/>
                </a:solidFill>
              </a:rPr>
              <a:t>2</a:t>
            </a:r>
            <a:r>
              <a:rPr lang="zh-CN" altLang="zh-CN" sz="2400" b="1" spc="0" dirty="0">
                <a:solidFill>
                  <a:srgbClr val="002060"/>
                </a:solidFill>
              </a:rPr>
              <a:t>）</a:t>
            </a:r>
            <a:r>
              <a:rPr lang="zh-CN" altLang="en-US" sz="2400" b="1" spc="0" dirty="0">
                <a:solidFill>
                  <a:srgbClr val="002060"/>
                </a:solidFill>
              </a:rPr>
              <a:t>他</a:t>
            </a:r>
            <a:r>
              <a:rPr lang="zh-CN" altLang="zh-CN" sz="2400" b="1" spc="0" dirty="0">
                <a:solidFill>
                  <a:srgbClr val="002060"/>
                </a:solidFill>
              </a:rPr>
              <a:t>反对</a:t>
            </a:r>
            <a:r>
              <a:rPr lang="en-US" altLang="zh-CN" sz="2400" b="1" spc="0" dirty="0">
                <a:solidFill>
                  <a:srgbClr val="002060"/>
                </a:solidFill>
              </a:rPr>
              <a:t>“</a:t>
            </a:r>
            <a:r>
              <a:rPr lang="zh-CN" altLang="zh-CN" sz="2400" b="1" spc="0" dirty="0">
                <a:solidFill>
                  <a:srgbClr val="002060"/>
                </a:solidFill>
              </a:rPr>
              <a:t>男尊女卑</a:t>
            </a:r>
            <a:r>
              <a:rPr lang="en-US" altLang="zh-CN" sz="2400" b="1" spc="0" dirty="0">
                <a:solidFill>
                  <a:srgbClr val="002060"/>
                </a:solidFill>
              </a:rPr>
              <a:t>”</a:t>
            </a:r>
            <a:r>
              <a:rPr lang="zh-CN" altLang="zh-CN" sz="2400" b="1" spc="0" dirty="0">
                <a:solidFill>
                  <a:srgbClr val="002060"/>
                </a:solidFill>
              </a:rPr>
              <a:t>的封建宗法观念，提出了</a:t>
            </a:r>
            <a:r>
              <a:rPr lang="en-US" altLang="zh-CN" sz="2400" b="1" spc="0" dirty="0">
                <a:solidFill>
                  <a:srgbClr val="002060"/>
                </a:solidFill>
              </a:rPr>
              <a:t>“</a:t>
            </a:r>
            <a:r>
              <a:rPr lang="zh-CN" altLang="zh-CN" sz="2400" b="1" spc="0" dirty="0">
                <a:solidFill>
                  <a:srgbClr val="002060"/>
                </a:solidFill>
              </a:rPr>
              <a:t>女清男浊</a:t>
            </a:r>
            <a:r>
              <a:rPr lang="en-US" altLang="zh-CN" sz="2400" b="1" spc="0" dirty="0">
                <a:solidFill>
                  <a:srgbClr val="002060"/>
                </a:solidFill>
              </a:rPr>
              <a:t>”</a:t>
            </a:r>
            <a:r>
              <a:rPr lang="zh-CN" altLang="zh-CN" sz="2400" b="1" spc="0" dirty="0">
                <a:solidFill>
                  <a:srgbClr val="002060"/>
                </a:solidFill>
              </a:rPr>
              <a:t>口号。</a:t>
            </a:r>
            <a:endParaRPr lang="en-US" altLang="zh-CN" sz="2400" b="1" dirty="0">
              <a:solidFill>
                <a:srgbClr val="002060"/>
              </a:solidFill>
            </a:endParaRPr>
          </a:p>
          <a:p>
            <a:pPr marL="0" marR="0" lvl="0" indent="0">
              <a:buNone/>
            </a:pPr>
            <a:r>
              <a:rPr lang="zh-CN" altLang="zh-CN" sz="2400" b="1" spc="0" dirty="0">
                <a:solidFill>
                  <a:srgbClr val="002060"/>
                </a:solidFill>
              </a:rPr>
              <a:t>（</a:t>
            </a:r>
            <a:r>
              <a:rPr lang="en-US" altLang="zh-CN" sz="2400" b="1" spc="0" dirty="0">
                <a:solidFill>
                  <a:srgbClr val="002060"/>
                </a:solidFill>
              </a:rPr>
              <a:t>3</a:t>
            </a:r>
            <a:r>
              <a:rPr lang="zh-CN" altLang="zh-CN" sz="2400" b="1" spc="0" dirty="0">
                <a:solidFill>
                  <a:srgbClr val="002060"/>
                </a:solidFill>
              </a:rPr>
              <a:t>）</a:t>
            </a:r>
            <a:r>
              <a:rPr lang="zh-CN" altLang="en-US" sz="2400" b="1" spc="0" dirty="0">
                <a:solidFill>
                  <a:srgbClr val="002060"/>
                </a:solidFill>
              </a:rPr>
              <a:t>他</a:t>
            </a:r>
            <a:r>
              <a:rPr lang="zh-CN" altLang="zh-CN" sz="2400" b="1" spc="0" dirty="0">
                <a:solidFill>
                  <a:srgbClr val="002060"/>
                </a:solidFill>
              </a:rPr>
              <a:t>反对封建统治阶级的等级观念，向往平等、自由的生活。</a:t>
            </a:r>
            <a:endParaRPr lang="en-US" altLang="zh-CN" sz="2400" b="1" dirty="0">
              <a:solidFill>
                <a:srgbClr val="002060"/>
              </a:solidFill>
            </a:endParaRPr>
          </a:p>
          <a:p>
            <a:pPr marL="0" marR="0" lvl="0" indent="0">
              <a:buNone/>
            </a:pPr>
            <a:r>
              <a:rPr lang="zh-CN" altLang="zh-CN" sz="2400" b="1" spc="0" dirty="0">
                <a:solidFill>
                  <a:srgbClr val="002060"/>
                </a:solidFill>
              </a:rPr>
              <a:t>（</a:t>
            </a:r>
            <a:r>
              <a:rPr lang="en-US" altLang="zh-CN" sz="2400" b="1" spc="0" dirty="0">
                <a:solidFill>
                  <a:srgbClr val="002060"/>
                </a:solidFill>
              </a:rPr>
              <a:t>4</a:t>
            </a:r>
            <a:r>
              <a:rPr lang="zh-CN" altLang="zh-CN" sz="2400" b="1" spc="0" dirty="0">
                <a:solidFill>
                  <a:srgbClr val="002060"/>
                </a:solidFill>
              </a:rPr>
              <a:t>）</a:t>
            </a:r>
            <a:r>
              <a:rPr lang="zh-CN" altLang="en-US" sz="2400" b="1" spc="0" dirty="0">
                <a:solidFill>
                  <a:srgbClr val="002060"/>
                </a:solidFill>
              </a:rPr>
              <a:t>他</a:t>
            </a:r>
            <a:r>
              <a:rPr lang="zh-CN" altLang="zh-CN" sz="2400" b="1" spc="0" dirty="0">
                <a:solidFill>
                  <a:srgbClr val="002060"/>
                </a:solidFill>
              </a:rPr>
              <a:t>大胆地追求爱情自由和婚姻自主。</a:t>
            </a:r>
            <a:endParaRPr lang="zh-CN" altLang="zh-CN" sz="2400" b="1" dirty="0">
              <a:solidFill>
                <a:srgbClr val="002060"/>
              </a:solidFill>
            </a:endParaRPr>
          </a:p>
          <a:p>
            <a:pPr marL="0" marR="0" lvl="0" indent="457200" algn="just">
              <a:buNone/>
            </a:pPr>
            <a:r>
              <a:rPr lang="zh-CN" altLang="en-US" sz="2400" b="1" spc="0" dirty="0">
                <a:solidFill>
                  <a:srgbClr val="002060"/>
                </a:solidFill>
              </a:rPr>
              <a:t>但是，</a:t>
            </a:r>
            <a:r>
              <a:rPr lang="zh-CN" altLang="zh-CN" sz="2400" b="1" spc="0" dirty="0">
                <a:solidFill>
                  <a:srgbClr val="002060"/>
                </a:solidFill>
              </a:rPr>
              <a:t>贾宝玉毕竟是一个封建贵族家庭的公子，在他的身上仍深深地烙</a:t>
            </a:r>
            <a:r>
              <a:rPr lang="zh-CN" altLang="en-US" sz="2400" b="1" spc="0" dirty="0">
                <a:solidFill>
                  <a:srgbClr val="002060"/>
                </a:solidFill>
              </a:rPr>
              <a:t>着</a:t>
            </a:r>
            <a:r>
              <a:rPr lang="zh-CN" altLang="zh-CN" sz="2400" b="1" spc="0" dirty="0">
                <a:solidFill>
                  <a:srgbClr val="002060"/>
                </a:solidFill>
              </a:rPr>
              <a:t>封建贵族的印记。他反对不平等的封建等级观念，但有时也发发公子哥儿的脾气；他深爱黛玉，有时也“见了姐姐忘了妹妹”；他的轻薄造成了金钏之死，又不承担责任；尤三姐之死他也有着不可推卸的责任。在宝玉的身上有许多贵族子弟的毛病，这才是一个真实的人物形象。</a:t>
            </a:r>
            <a:endParaRPr lang="zh-CN" altLang="zh-CN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56074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267744" y="1561356"/>
            <a:ext cx="4716016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85763" fontAlgn="auto"/>
            <a:r>
              <a:rPr lang="zh-CN" altLang="en-US" sz="3300" b="1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出尘绝世，红楼梦中人</a:t>
            </a:r>
            <a:endParaRPr lang="en-US" altLang="zh-CN" sz="3600" b="1" i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defTabSz="385763" fontAlgn="auto"/>
            <a:r>
              <a:rPr lang="en-US" altLang="zh-CN" sz="3600" b="1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en-US" altLang="zh-CN" sz="3000" b="1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3000" b="1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黛玉形象分析</a:t>
            </a:r>
            <a:endParaRPr lang="en-US" altLang="zh-CN" sz="3600" b="1" i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defTabSz="385763" fontAlgn="auto"/>
            <a:endParaRPr lang="en-US" altLang="zh-CN" b="1" i="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defTabSz="385763" fontAlgn="auto"/>
            <a:r>
              <a:rPr lang="zh-CN" altLang="en-US" sz="2400" b="1" i="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     </a:t>
            </a:r>
            <a:r>
              <a:rPr lang="zh-CN" altLang="en-US" sz="2400" i="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    </a:t>
            </a:r>
            <a:r>
              <a:rPr lang="en-US" altLang="zh-CN" sz="2400" i="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                              </a:t>
            </a:r>
            <a:endParaRPr lang="zh-CN" altLang="en-US" sz="1500" i="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8008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23528" y="769268"/>
            <a:ext cx="8568952" cy="4608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noAutofit/>
          </a:bodyPr>
          <a:lstStyle/>
          <a:p>
            <a:pPr algn="l" defTabSz="385763"/>
            <a:r>
              <a:rPr lang="zh-CN" altLang="en-US" dirty="0" smtClean="0"/>
              <a:t>林黛玉是曹雪芹笔下最用心、着墨最多的人物，也是小说中最能博得大家同情、喜爱、痛苦的人物，是曹雪芹怀着真挚的爱意和悲悯、并饱醮血与泪塑造出来的</a:t>
            </a:r>
            <a:r>
              <a:rPr lang="zh-CN" altLang="en-US" b="1" dirty="0" smtClean="0"/>
              <a:t>。</a:t>
            </a:r>
            <a:endParaRPr lang="zh-CN" altLang="en-US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7573008"/>
      </p:ext>
    </p:extLst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67790" y="712470"/>
            <a:ext cx="6719734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noAutofit/>
          </a:bodyPr>
          <a:lstStyle/>
          <a:p>
            <a:pPr algn="l" defTabSz="370523"/>
            <a:r>
              <a:rPr lang="zh-CN" altLang="en-US" sz="27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/>
            </a:r>
            <a:br>
              <a:rPr lang="zh-CN" altLang="en-US" sz="27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endParaRPr lang="zh-CN" altLang="en-US" sz="27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48256" y="1001331"/>
            <a:ext cx="5616624" cy="446936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7020" tIns="18510" rIns="37020" bIns="18510">
            <a:spAutoFit/>
          </a:bodyPr>
          <a:lstStyle/>
          <a:p>
            <a:pPr defTabSz="370523">
              <a:buFont typeface="Wingdings" panose="05000000000000000000" pitchFamily="2" charset="2"/>
              <a:buChar char="Ø"/>
            </a:pPr>
            <a:r>
              <a:rPr lang="zh-CN" altLang="en-US" sz="2400" b="1" i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众人见黛玉年纪虽小,其举止言谈不俗,身体面貌虽弱不胜衣,却有一段风流态度,便知他有不足之症。</a:t>
            </a:r>
          </a:p>
          <a:p>
            <a:pPr defTabSz="370523">
              <a:buFont typeface="Wingdings" panose="05000000000000000000" pitchFamily="2" charset="2"/>
              <a:buChar char="Ø"/>
            </a:pPr>
            <a:r>
              <a:rPr lang="zh-CN" altLang="en-US" sz="2400" b="1" i="0" dirty="0">
                <a:solidFill>
                  <a:srgbClr val="3A3FA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“天下真有这样标致的人物！我今日才算看见了！况且这通身的气派,竟不像老祖宗的外孙女儿,竟是个嫡亲的孙女似的,怨不得老祖宗天天嘴里心里放不下。”</a:t>
            </a:r>
          </a:p>
          <a:p>
            <a:pPr defTabSz="370523">
              <a:buFont typeface="Wingdings" panose="05000000000000000000" pitchFamily="2" charset="2"/>
              <a:buChar char="Ø"/>
            </a:pPr>
            <a:r>
              <a:rPr lang="zh-CN" altLang="en-US" sz="2400" b="1" i="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两弯似蹙非蹙罥烟眉,一双似喜非喜含情目。态生两靥之愁,娇袭一身之病。泪光点点,娇喘微微。娴静似娇花照水,行动如弱柳扶风。心较比干多一窍,病如西子胜三分。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9199" y="285750"/>
            <a:ext cx="901160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700" b="1" dirty="0">
                <a:latin typeface="+mj-ea"/>
                <a:ea typeface="+mj-ea"/>
                <a:cs typeface="隶书" panose="02010509060101010101" pitchFamily="49" charset="-122"/>
              </a:rPr>
              <a:t>林黛玉的</a:t>
            </a:r>
            <a:r>
              <a:rPr lang="zh-CN" altLang="en-US" sz="4050" b="1" dirty="0">
                <a:solidFill>
                  <a:srgbClr val="FF0000"/>
                </a:solidFill>
                <a:latin typeface="+mj-ea"/>
                <a:ea typeface="+mj-ea"/>
                <a:cs typeface="隶书" panose="02010509060101010101" pitchFamily="49" charset="-122"/>
              </a:rPr>
              <a:t>肖像描写</a:t>
            </a:r>
          </a:p>
        </p:txBody>
      </p:sp>
      <p:sp>
        <p:nvSpPr>
          <p:cNvPr id="7" name="TextBox 5"/>
          <p:cNvSpPr txBox="1"/>
          <p:nvPr/>
        </p:nvSpPr>
        <p:spPr>
          <a:xfrm>
            <a:off x="6082405" y="950997"/>
            <a:ext cx="2899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7030A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体弱多病</a:t>
            </a:r>
            <a:endParaRPr lang="en-US" altLang="zh-CN" sz="2800" b="1" dirty="0">
              <a:solidFill>
                <a:srgbClr val="7030A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2800" b="1" dirty="0">
                <a:solidFill>
                  <a:srgbClr val="7030A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言谈举止不俗</a:t>
            </a:r>
          </a:p>
        </p:txBody>
      </p:sp>
      <p:sp>
        <p:nvSpPr>
          <p:cNvPr id="8" name="TextBox 6"/>
          <p:cNvSpPr txBox="1"/>
          <p:nvPr/>
        </p:nvSpPr>
        <p:spPr>
          <a:xfrm>
            <a:off x="6049744" y="2281905"/>
            <a:ext cx="309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7030A0"/>
                </a:solidFill>
                <a:latin typeface="隶书" panose="02010509060101010101" pitchFamily="49" charset="-122"/>
                <a:ea typeface="隶书" panose="02010509060101010101" pitchFamily="49" charset="-122"/>
              </a:defRPr>
            </a:lvl1pPr>
          </a:lstStyle>
          <a:p>
            <a:r>
              <a:rPr lang="zh-CN" altLang="en-US" dirty="0"/>
              <a:t>容貌标致</a:t>
            </a:r>
            <a:endParaRPr lang="en-US" altLang="zh-CN" dirty="0"/>
          </a:p>
          <a:p>
            <a:r>
              <a:rPr lang="zh-CN" altLang="en-US" dirty="0"/>
              <a:t>气派不凡</a:t>
            </a:r>
          </a:p>
        </p:txBody>
      </p:sp>
      <p:sp>
        <p:nvSpPr>
          <p:cNvPr id="9" name="TextBox 6"/>
          <p:cNvSpPr txBox="1"/>
          <p:nvPr/>
        </p:nvSpPr>
        <p:spPr>
          <a:xfrm>
            <a:off x="5745888" y="3410753"/>
            <a:ext cx="2593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7030A0"/>
                </a:solidFill>
                <a:latin typeface="隶书" panose="02010509060101010101" pitchFamily="49" charset="-122"/>
                <a:ea typeface="隶书" panose="02010509060101010101" pitchFamily="49" charset="-122"/>
              </a:defRPr>
            </a:lvl1pPr>
          </a:lstStyle>
          <a:p>
            <a:r>
              <a:rPr lang="zh-CN" altLang="en-US" dirty="0"/>
              <a:t>清秀飘逸</a:t>
            </a:r>
            <a:endParaRPr lang="en-US" altLang="zh-CN" dirty="0"/>
          </a:p>
        </p:txBody>
      </p:sp>
      <p:sp>
        <p:nvSpPr>
          <p:cNvPr id="10" name="TextBox 22"/>
          <p:cNvSpPr txBox="1"/>
          <p:nvPr/>
        </p:nvSpPr>
        <p:spPr>
          <a:xfrm>
            <a:off x="7368603" y="3435400"/>
            <a:ext cx="3007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7030A0"/>
                </a:solidFill>
                <a:latin typeface="隶书" panose="02010509060101010101" pitchFamily="49" charset="-122"/>
                <a:ea typeface="隶书" panose="02010509060101010101" pitchFamily="49" charset="-122"/>
              </a:defRPr>
            </a:lvl1pPr>
          </a:lstStyle>
          <a:p>
            <a:r>
              <a:rPr lang="zh-CN" altLang="en-US" dirty="0"/>
              <a:t>含情脉脉</a:t>
            </a:r>
            <a:endParaRPr lang="en-US" altLang="zh-CN" dirty="0"/>
          </a:p>
        </p:txBody>
      </p:sp>
      <p:sp>
        <p:nvSpPr>
          <p:cNvPr id="11" name="TextBox 24"/>
          <p:cNvSpPr txBox="1"/>
          <p:nvPr/>
        </p:nvSpPr>
        <p:spPr>
          <a:xfrm>
            <a:off x="5715000" y="3947046"/>
            <a:ext cx="2593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7030A0"/>
                </a:solidFill>
                <a:latin typeface="隶书" panose="02010509060101010101" pitchFamily="49" charset="-122"/>
                <a:ea typeface="隶书" panose="02010509060101010101" pitchFamily="49" charset="-122"/>
              </a:defRPr>
            </a:lvl1pPr>
          </a:lstStyle>
          <a:p>
            <a:r>
              <a:rPr lang="zh-CN" altLang="en-US" dirty="0"/>
              <a:t>多愁善感</a:t>
            </a:r>
            <a:endParaRPr lang="en-US" altLang="zh-CN" dirty="0"/>
          </a:p>
        </p:txBody>
      </p:sp>
      <p:sp>
        <p:nvSpPr>
          <p:cNvPr id="12" name="TextBox 25"/>
          <p:cNvSpPr txBox="1"/>
          <p:nvPr/>
        </p:nvSpPr>
        <p:spPr>
          <a:xfrm>
            <a:off x="5652120" y="4539084"/>
            <a:ext cx="2593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7030A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冰雪聪明</a:t>
            </a:r>
            <a:endParaRPr lang="en-US" altLang="zh-CN" sz="2800" b="1" dirty="0">
              <a:solidFill>
                <a:srgbClr val="7030A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3" name="TextBox 26"/>
          <p:cNvSpPr txBox="1"/>
          <p:nvPr/>
        </p:nvSpPr>
        <p:spPr>
          <a:xfrm>
            <a:off x="7376160" y="3971693"/>
            <a:ext cx="3007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7030A0"/>
                </a:solidFill>
                <a:latin typeface="隶书" panose="02010509060101010101" pitchFamily="49" charset="-122"/>
                <a:ea typeface="隶书" panose="02010509060101010101" pitchFamily="49" charset="-122"/>
              </a:defRPr>
            </a:lvl1pPr>
          </a:lstStyle>
          <a:p>
            <a:r>
              <a:rPr lang="zh-CN" altLang="en-US" dirty="0"/>
              <a:t>体弱多病</a:t>
            </a:r>
            <a:endParaRPr lang="en-US" altLang="zh-CN" dirty="0"/>
          </a:p>
        </p:txBody>
      </p:sp>
      <p:sp>
        <p:nvSpPr>
          <p:cNvPr id="14" name="TextBox 27"/>
          <p:cNvSpPr txBox="1"/>
          <p:nvPr/>
        </p:nvSpPr>
        <p:spPr>
          <a:xfrm>
            <a:off x="7368603" y="4583255"/>
            <a:ext cx="3007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7030A0"/>
                </a:solidFill>
                <a:latin typeface="隶书" panose="02010509060101010101" pitchFamily="49" charset="-122"/>
                <a:ea typeface="隶书" panose="02010509060101010101" pitchFamily="49" charset="-122"/>
              </a:defRPr>
            </a:lvl1pPr>
          </a:lstStyle>
          <a:p>
            <a:r>
              <a:rPr lang="zh-CN" altLang="en-US" dirty="0"/>
              <a:t>娇弱美丽</a:t>
            </a:r>
          </a:p>
        </p:txBody>
      </p:sp>
    </p:spTree>
    <p:extLst>
      <p:ext uri="{BB962C8B-B14F-4D97-AF65-F5344CB8AC3E}">
        <p14:creationId xmlns:p14="http://schemas.microsoft.com/office/powerpoint/2010/main" val="687250301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31720" y="483870"/>
            <a:ext cx="4381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300" i="0" dirty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贾宝玉眼中的林黛玉</a:t>
            </a:r>
          </a:p>
        </p:txBody>
      </p:sp>
      <p:sp>
        <p:nvSpPr>
          <p:cNvPr id="9" name="矩形 8"/>
          <p:cNvSpPr/>
          <p:nvPr/>
        </p:nvSpPr>
        <p:spPr>
          <a:xfrm>
            <a:off x="901723" y="2641476"/>
            <a:ext cx="76074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700" i="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不写衣裙装饰，正是宝玉眼中不屑物，故不曾看见。黛玉之举止容貌</a:t>
            </a:r>
            <a:r>
              <a:rPr lang="en-US" altLang="zh-CN" sz="2700" i="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lang="zh-CN" altLang="en-US" sz="2700" i="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亦是宝玉眼中看、心中评。若不是宝玉</a:t>
            </a:r>
            <a:r>
              <a:rPr lang="en-US" altLang="zh-CN" sz="2700" i="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lang="zh-CN" altLang="en-US" sz="2700" i="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断不能知黛玉是何等品貌。</a:t>
            </a:r>
            <a:r>
              <a:rPr lang="zh-CN" altLang="en-US" sz="2700" b="1" i="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zh-CN" altLang="en-US" sz="2700" i="0" dirty="0">
                <a:solidFill>
                  <a:srgbClr val="00206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脂砚斋批语）</a:t>
            </a:r>
            <a:endParaRPr lang="zh-CN" altLang="en-US" sz="2700" b="1" i="0" dirty="0">
              <a:solidFill>
                <a:srgbClr val="00206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6320" y="1276350"/>
            <a:ext cx="73382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i="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疑问：宝玉眼中的黛玉，竟没有任何服饰的描写，是作者的疏忽呢？还是宝玉的马虎？</a:t>
            </a:r>
          </a:p>
        </p:txBody>
      </p:sp>
    </p:spTree>
    <p:extLst>
      <p:ext uri="{BB962C8B-B14F-4D97-AF65-F5344CB8AC3E}">
        <p14:creationId xmlns:p14="http://schemas.microsoft.com/office/powerpoint/2010/main" val="302702702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ChangeArrowheads="1"/>
          </p:cNvSpPr>
          <p:nvPr/>
        </p:nvSpPr>
        <p:spPr bwMode="auto">
          <a:xfrm>
            <a:off x="1251268" y="495935"/>
            <a:ext cx="7214552" cy="7732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38" tIns="45719" rIns="91438" bIns="45719" anchor="ctr">
            <a:spAutoFit/>
          </a:bodyPr>
          <a:lstStyle/>
          <a:p>
            <a:pPr eaLnBrk="0" hangingPunct="0"/>
            <a:r>
              <a:rPr lang="zh-CN" altLang="en-US" sz="2775" b="1" dirty="0">
                <a:solidFill>
                  <a:srgbClr val="000000"/>
                </a:solidFill>
              </a:rPr>
              <a:t>林黛玉的</a:t>
            </a:r>
            <a:r>
              <a:rPr lang="zh-CN" altLang="en-US" sz="4425" b="1" dirty="0">
                <a:solidFill>
                  <a:srgbClr val="FF0000"/>
                </a:solidFill>
              </a:rPr>
              <a:t>语言描写</a:t>
            </a:r>
          </a:p>
        </p:txBody>
      </p:sp>
      <p:sp>
        <p:nvSpPr>
          <p:cNvPr id="46082" name="Rectangle 3"/>
          <p:cNvSpPr>
            <a:spLocks noChangeArrowheads="1"/>
          </p:cNvSpPr>
          <p:nvPr/>
        </p:nvSpPr>
        <p:spPr bwMode="auto">
          <a:xfrm>
            <a:off x="468314" y="2200276"/>
            <a:ext cx="8351837" cy="12003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8" tIns="45719" rIns="91438" bIns="45719" anchor="ctr">
            <a:spAutoFit/>
          </a:bodyPr>
          <a:lstStyle/>
          <a:p>
            <a:pPr defTabSz="514350"/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  <a:sym typeface="+mn-ea"/>
              </a:rPr>
              <a:t>邢夫人苦留吃过晚饭去，黛玉笑回道：“舅母</a:t>
            </a:r>
            <a:r>
              <a:rPr lang="zh-CN" altLang="en-US" sz="2400" b="1" i="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爱惜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  <a:sym typeface="+mn-ea"/>
              </a:rPr>
              <a:t>赐饭，</a:t>
            </a:r>
            <a:r>
              <a:rPr lang="zh-CN" altLang="en-US" sz="2400" b="1" i="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原不应辞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  <a:sym typeface="+mn-ea"/>
              </a:rPr>
              <a:t>，只是还要过去拜见二舅舅，</a:t>
            </a:r>
            <a:r>
              <a:rPr lang="zh-CN" altLang="en-US" sz="2400" b="1" i="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恐去迟了不恭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  <a:sym typeface="+mn-ea"/>
              </a:rPr>
              <a:t>，</a:t>
            </a:r>
            <a:r>
              <a:rPr lang="zh-CN" altLang="en-US" sz="2400" b="1" i="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异日再领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  <a:sym typeface="+mn-ea"/>
              </a:rPr>
              <a:t>，望舅母</a:t>
            </a:r>
            <a:r>
              <a:rPr lang="zh-CN" altLang="en-US" sz="2400" b="1" i="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容谅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  <a:sym typeface="+mn-ea"/>
              </a:rPr>
              <a:t>。”</a:t>
            </a:r>
            <a:endParaRPr lang="zh-CN" altLang="en-US" sz="2400" i="0" dirty="0"/>
          </a:p>
        </p:txBody>
      </p:sp>
      <p:sp>
        <p:nvSpPr>
          <p:cNvPr id="4" name="TextBox 3"/>
          <p:cNvSpPr txBox="1"/>
          <p:nvPr/>
        </p:nvSpPr>
        <p:spPr>
          <a:xfrm>
            <a:off x="672709" y="3494890"/>
            <a:ext cx="8136904" cy="16735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38" tIns="45719" rIns="91438" bIns="45719" rtlCol="0">
            <a:spAutoFit/>
          </a:bodyPr>
          <a:lstStyle/>
          <a:p>
            <a:r>
              <a:rPr lang="zh-CN" altLang="en-US" sz="2025" b="1" i="0" dirty="0">
                <a:latin typeface="楷体" panose="02010609060101010101" pitchFamily="49" charset="-122"/>
                <a:ea typeface="楷体" panose="02010609060101010101" pitchFamily="49" charset="-122"/>
              </a:rPr>
              <a:t>面对舅母的赐饭，林黛玉考虑到要去拜见二舅舅，没有接受。</a:t>
            </a:r>
            <a:endParaRPr lang="en-US" altLang="zh-CN" sz="2025" b="1" i="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025" b="1" i="0" dirty="0">
                <a:latin typeface="楷体" panose="02010609060101010101" pitchFamily="49" charset="-122"/>
                <a:ea typeface="楷体" panose="02010609060101010101" pitchFamily="49" charset="-122"/>
              </a:rPr>
              <a:t>她拒绝邢夫人时也很委婉，没有正面否定长辈的话，而是先表</a:t>
            </a:r>
            <a:endParaRPr lang="en-US" altLang="zh-CN" sz="2025" b="1" i="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025" b="1" i="0" dirty="0">
                <a:latin typeface="楷体" panose="02010609060101010101" pitchFamily="49" charset="-122"/>
                <a:ea typeface="楷体" panose="02010609060101010101" pitchFamily="49" charset="-122"/>
              </a:rPr>
              <a:t>感激之情，再说原因。一席话既表明了她对邢夫人的尊敬与感激，又表明自己顾全大局的礼节，</a:t>
            </a:r>
            <a:r>
              <a:rPr kumimoji="1" lang="zh-CN" altLang="en-US" sz="2100" b="1" i="0" dirty="0">
                <a:latin typeface="楷体" panose="02010609060101010101" pitchFamily="49" charset="-122"/>
                <a:ea typeface="楷体" panose="02010609060101010101" pitchFamily="49" charset="-122"/>
              </a:rPr>
              <a:t>足见黛玉之</a:t>
            </a:r>
            <a:r>
              <a:rPr kumimoji="1" lang="zh-CN" altLang="en-US" sz="2100" b="1" i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聪明</a:t>
            </a:r>
            <a:r>
              <a:rPr kumimoji="1" lang="zh-CN" altLang="en-US" sz="2100" b="1" i="0" dirty="0">
                <a:latin typeface="楷体" panose="02010609060101010101" pitchFamily="49" charset="-122"/>
                <a:ea typeface="楷体" panose="02010609060101010101" pitchFamily="49" charset="-122"/>
              </a:rPr>
              <a:t>，更说明她</a:t>
            </a:r>
            <a:r>
              <a:rPr kumimoji="1" lang="zh-CN" altLang="en-US" sz="2100" b="1" i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待人处事“处处留心”。</a:t>
            </a:r>
            <a:endParaRPr lang="zh-CN" altLang="en-US" sz="2100" b="1" i="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76400" y="1505859"/>
            <a:ext cx="56159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i="0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婉言谢绝大舅母的留</a:t>
            </a:r>
            <a:r>
              <a:rPr lang="zh-CN" altLang="en-US" sz="3000" b="1" i="0" dirty="0" smtClean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饭</a:t>
            </a:r>
            <a:endParaRPr lang="zh-CN" altLang="en-US" sz="1350" i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2038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2504599" y="163830"/>
            <a:ext cx="3606641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700" b="1" dirty="0">
                <a:solidFill>
                  <a:srgbClr val="000000"/>
                </a:solidFill>
                <a:latin typeface="+mj-ea"/>
                <a:ea typeface="+mj-ea"/>
              </a:rPr>
              <a:t>林黛玉的</a:t>
            </a:r>
            <a:r>
              <a:rPr lang="zh-CN" altLang="en-US" sz="4050" b="1" dirty="0">
                <a:solidFill>
                  <a:srgbClr val="FF0000"/>
                </a:solidFill>
                <a:latin typeface="+mj-ea"/>
                <a:ea typeface="+mj-ea"/>
              </a:rPr>
              <a:t>语言描写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1914274" y="1018717"/>
            <a:ext cx="516470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两次关于读书的回答</a:t>
            </a:r>
            <a:r>
              <a:rPr lang="zh-CN" altLang="en-US" sz="1500" dirty="0">
                <a:solidFill>
                  <a:srgbClr val="000000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1500" dirty="0">
                <a:solidFill>
                  <a:srgbClr val="000000"/>
                </a:solidFill>
                <a:ea typeface="宋体" panose="02010600030101010101" pitchFamily="2" charset="-122"/>
              </a:rPr>
              <a:t>p18</a:t>
            </a:r>
            <a:r>
              <a:rPr lang="zh-CN" altLang="en-US" sz="1500" dirty="0">
                <a:solidFill>
                  <a:srgbClr val="000000"/>
                </a:solidFill>
                <a:ea typeface="宋体" panose="02010600030101010101" pitchFamily="2" charset="-122"/>
              </a:rPr>
              <a:t>）（</a:t>
            </a:r>
            <a:r>
              <a:rPr lang="en-US" altLang="zh-CN" sz="1500" dirty="0">
                <a:solidFill>
                  <a:srgbClr val="000000"/>
                </a:solidFill>
                <a:ea typeface="宋体" panose="02010600030101010101" pitchFamily="2" charset="-122"/>
              </a:rPr>
              <a:t>p19</a:t>
            </a:r>
            <a:r>
              <a:rPr lang="zh-CN" altLang="en-US" sz="1500" dirty="0">
                <a:solidFill>
                  <a:srgbClr val="000000"/>
                </a:solidFill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55302" name="AutoShape 28"/>
          <p:cNvSpPr>
            <a:spLocks noChangeArrowheads="1"/>
          </p:cNvSpPr>
          <p:nvPr/>
        </p:nvSpPr>
        <p:spPr bwMode="auto">
          <a:xfrm flipH="1">
            <a:off x="2920009" y="1886426"/>
            <a:ext cx="846534" cy="857250"/>
          </a:xfrm>
          <a:prstGeom prst="horizontalScroll">
            <a:avLst>
              <a:gd name="adj" fmla="val 1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eaVert" anchor="ctr">
            <a:sp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300">
              <a:solidFill>
                <a:srgbClr val="FFFFFF"/>
              </a:solidFill>
            </a:endParaRPr>
          </a:p>
        </p:txBody>
      </p:sp>
      <p:sp>
        <p:nvSpPr>
          <p:cNvPr id="55303" name="AutoShape 29"/>
          <p:cNvSpPr>
            <a:spLocks noChangeArrowheads="1"/>
          </p:cNvSpPr>
          <p:nvPr/>
        </p:nvSpPr>
        <p:spPr bwMode="auto">
          <a:xfrm flipH="1">
            <a:off x="3442619" y="1714976"/>
            <a:ext cx="772864" cy="457200"/>
          </a:xfrm>
          <a:prstGeom prst="horizontalScroll">
            <a:avLst>
              <a:gd name="adj" fmla="val 1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eaVert" anchor="ctr">
            <a:sp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300">
              <a:solidFill>
                <a:srgbClr val="FFFFFF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92480" y="1695450"/>
            <a:ext cx="7772400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defTabSz="385763">
              <a:spcBef>
                <a:spcPct val="50000"/>
              </a:spcBef>
            </a:pPr>
            <a:r>
              <a:rPr lang="zh-CN" altLang="en-US" sz="2100" b="1" dirty="0">
                <a:latin typeface="楷体_GB2312" pitchFamily="49" charset="-122"/>
                <a:ea typeface="楷体_GB2312" pitchFamily="49" charset="-122"/>
                <a:sym typeface="+mn-ea"/>
              </a:rPr>
              <a:t>贾母问黛玉念何书．黛玉道：“</a:t>
            </a:r>
            <a:r>
              <a:rPr lang="zh-CN" altLang="en-US" sz="21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刚念了</a:t>
            </a:r>
            <a:r>
              <a:rPr lang="en-US" altLang="zh-CN" sz="21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《</a:t>
            </a:r>
            <a:r>
              <a:rPr lang="zh-CN" altLang="en-US" sz="21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四书</a:t>
            </a:r>
            <a:r>
              <a:rPr lang="en-US" altLang="zh-CN" sz="21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》</a:t>
            </a:r>
            <a:r>
              <a:rPr lang="zh-CN" altLang="en-US" sz="2100" b="1" dirty="0">
                <a:latin typeface="楷体_GB2312" pitchFamily="49" charset="-122"/>
                <a:ea typeface="楷体_GB2312" pitchFamily="49" charset="-122"/>
                <a:sym typeface="+mn-ea"/>
              </a:rPr>
              <a:t>。”黛玉又问姊妹们读何书．贾母道：“</a:t>
            </a:r>
            <a:r>
              <a:rPr lang="zh-CN" altLang="en-US" sz="21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读什么书，不过认几个字罢了！</a:t>
            </a:r>
            <a:r>
              <a:rPr lang="zh-CN" altLang="en-US" sz="2100" b="1" dirty="0">
                <a:latin typeface="楷体_GB2312" pitchFamily="49" charset="-122"/>
                <a:ea typeface="楷体_GB2312" pitchFamily="49" charset="-122"/>
                <a:sym typeface="+mn-ea"/>
              </a:rPr>
              <a:t>”  </a:t>
            </a:r>
            <a:endParaRPr lang="zh-CN" altLang="en-US" sz="2100" dirty="0"/>
          </a:p>
        </p:txBody>
      </p:sp>
      <p:sp>
        <p:nvSpPr>
          <p:cNvPr id="5" name="文本框 4"/>
          <p:cNvSpPr txBox="1"/>
          <p:nvPr/>
        </p:nvSpPr>
        <p:spPr>
          <a:xfrm>
            <a:off x="784860" y="2518410"/>
            <a:ext cx="7680960" cy="10618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defTabSz="385763"/>
            <a:r>
              <a:rPr lang="zh-CN" altLang="en-US" sz="2100" b="1" dirty="0">
                <a:latin typeface="楷体_GB2312" pitchFamily="49" charset="-122"/>
                <a:ea typeface="楷体_GB2312" pitchFamily="49" charset="-122"/>
                <a:sym typeface="+mn-ea"/>
              </a:rPr>
              <a:t>宝玉便走近黛玉身边坐下，又细细打量一番，因问：“妹妹可曾读书？”黛玉道：“</a:t>
            </a:r>
            <a:r>
              <a:rPr lang="zh-CN" altLang="en-US" sz="21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不曾读</a:t>
            </a:r>
            <a:r>
              <a:rPr lang="zh-CN" altLang="en-US" sz="2100" b="1" dirty="0">
                <a:latin typeface="楷体_GB2312" pitchFamily="49" charset="-122"/>
                <a:ea typeface="楷体_GB2312" pitchFamily="49" charset="-122"/>
                <a:sym typeface="+mn-ea"/>
              </a:rPr>
              <a:t>，</a:t>
            </a:r>
            <a:r>
              <a:rPr lang="zh-CN" altLang="en-US" sz="21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只上了一年学</a:t>
            </a:r>
            <a:r>
              <a:rPr lang="zh-CN" altLang="en-US" sz="2100" b="1" dirty="0">
                <a:latin typeface="楷体_GB2312" pitchFamily="49" charset="-122"/>
                <a:ea typeface="楷体_GB2312" pitchFamily="49" charset="-122"/>
                <a:sym typeface="+mn-ea"/>
              </a:rPr>
              <a:t>，些须</a:t>
            </a:r>
            <a:r>
              <a:rPr lang="zh-CN" altLang="en-US" sz="21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认得几个字</a:t>
            </a:r>
            <a:r>
              <a:rPr lang="zh-CN" altLang="en-US" sz="2100" b="1" dirty="0">
                <a:latin typeface="楷体_GB2312" pitchFamily="49" charset="-122"/>
                <a:ea typeface="楷体_GB2312" pitchFamily="49" charset="-122"/>
                <a:sym typeface="+mn-ea"/>
              </a:rPr>
              <a:t>。”</a:t>
            </a:r>
            <a:endParaRPr lang="zh-CN" altLang="en-US" sz="2100" dirty="0"/>
          </a:p>
        </p:txBody>
      </p:sp>
      <p:sp>
        <p:nvSpPr>
          <p:cNvPr id="12" name="矩形 11"/>
          <p:cNvSpPr/>
          <p:nvPr/>
        </p:nvSpPr>
        <p:spPr>
          <a:xfrm>
            <a:off x="784860" y="3580239"/>
            <a:ext cx="7972752" cy="1675843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2100" dirty="0">
                <a:solidFill>
                  <a:srgbClr val="C00000"/>
                </a:solidFill>
                <a:latin typeface="华文仿宋" panose="02010600040101010101" pitchFamily="2" charset="-122"/>
                <a:ea typeface="黑体" panose="02010609060101010101" pitchFamily="49" charset="-122"/>
              </a:rPr>
              <a:t>关于同一个问题，黛玉的两次回答为何不同？</a:t>
            </a:r>
          </a:p>
          <a:p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第一次贾母问她，是实话实说；第二次宝玉问她，是谦虚的说法。她改口这样快，是因为听贾母说众姊妹“读什么书，不过认几个字罢了”。因而自觉失言，这里可见黛玉是个</a:t>
            </a:r>
            <a:r>
              <a:rPr lang="zh-CN" altLang="en-US" sz="21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谦恭得体、多虑敏感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之人。</a:t>
            </a:r>
          </a:p>
        </p:txBody>
      </p:sp>
    </p:spTree>
    <p:extLst>
      <p:ext uri="{BB962C8B-B14F-4D97-AF65-F5344CB8AC3E}">
        <p14:creationId xmlns:p14="http://schemas.microsoft.com/office/powerpoint/2010/main" val="157443175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文本框 98305"/>
          <p:cNvSpPr txBox="1"/>
          <p:nvPr/>
        </p:nvSpPr>
        <p:spPr>
          <a:xfrm>
            <a:off x="0" y="1093470"/>
            <a:ext cx="9258300" cy="16804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0" dirty="0">
                <a:latin typeface="楷体_GB2312" pitchFamily="49" charset="-122"/>
                <a:ea typeface="楷体_GB2312" pitchFamily="49" charset="-122"/>
              </a:rPr>
              <a:t> ①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</a:rPr>
              <a:t>见贾母：</a:t>
            </a:r>
            <a:r>
              <a:rPr kumimoji="1" lang="zh-CN" altLang="en-US" sz="2400" b="1" i="0" dirty="0">
                <a:solidFill>
                  <a:srgbClr val="0A0A0E"/>
                </a:solidFill>
                <a:latin typeface="Times New Roman" panose="02020603050405020304" pitchFamily="18" charset="0"/>
              </a:rPr>
              <a:t>方欲拜见时，早被他外祖母一把搂入怀中，</a:t>
            </a:r>
            <a:r>
              <a:rPr kumimoji="1" lang="en-US" altLang="zh-CN" sz="2400" b="1" i="0" dirty="0">
                <a:solidFill>
                  <a:srgbClr val="0A0A0E"/>
                </a:solidFill>
                <a:latin typeface="Times New Roman" panose="02020603050405020304" pitchFamily="18" charset="0"/>
              </a:rPr>
              <a:t>……</a:t>
            </a:r>
          </a:p>
          <a:p>
            <a:pPr>
              <a:spcBef>
                <a:spcPct val="50000"/>
              </a:spcBef>
            </a:pPr>
            <a:r>
              <a:rPr kumimoji="1" lang="en-US" altLang="zh-CN" sz="2400" b="1" i="0" dirty="0">
                <a:solidFill>
                  <a:srgbClr val="0A0A0E"/>
                </a:solidFill>
                <a:latin typeface="Times New Roman" panose="02020603050405020304" pitchFamily="18" charset="0"/>
              </a:rPr>
              <a:t>                        </a:t>
            </a:r>
            <a:r>
              <a:rPr kumimoji="1" lang="zh-CN" altLang="en-US" sz="2400" b="1" i="0" dirty="0">
                <a:solidFill>
                  <a:srgbClr val="0A0A0E"/>
                </a:solidFill>
                <a:latin typeface="Times New Roman" panose="02020603050405020304" pitchFamily="18" charset="0"/>
              </a:rPr>
              <a:t>一时众人慢慢解劝住了，黛玉方</a:t>
            </a:r>
            <a:r>
              <a:rPr kumimoji="1" lang="zh-CN" altLang="en-US" sz="2400" b="1" i="0" dirty="0">
                <a:solidFill>
                  <a:srgbClr val="FF0000"/>
                </a:solidFill>
                <a:latin typeface="Times New Roman" panose="02020603050405020304" pitchFamily="18" charset="0"/>
              </a:rPr>
              <a:t>拜见</a:t>
            </a:r>
            <a:r>
              <a:rPr kumimoji="1" lang="zh-CN" altLang="en-US" sz="2400" b="1" i="0" dirty="0">
                <a:solidFill>
                  <a:srgbClr val="0A0A0E"/>
                </a:solidFill>
                <a:latin typeface="Times New Roman" panose="02020603050405020304" pitchFamily="18" charset="0"/>
              </a:rPr>
              <a:t>了外祖母。</a:t>
            </a:r>
          </a:p>
          <a:p>
            <a:pPr>
              <a:lnSpc>
                <a:spcPct val="90000"/>
              </a:lnSpc>
            </a:pPr>
            <a:endParaRPr lang="en-US" altLang="zh-CN" sz="2400" b="1" i="0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400" b="1" i="0" dirty="0">
                <a:solidFill>
                  <a:srgbClr val="006666"/>
                </a:solidFill>
                <a:latin typeface="楷体_GB2312" pitchFamily="49" charset="-122"/>
                <a:ea typeface="楷体_GB2312" pitchFamily="49" charset="-122"/>
              </a:rPr>
              <a:t> </a:t>
            </a:r>
          </a:p>
        </p:txBody>
      </p:sp>
      <p:sp>
        <p:nvSpPr>
          <p:cNvPr id="98307" name="文本框 98306"/>
          <p:cNvSpPr txBox="1"/>
          <p:nvPr/>
        </p:nvSpPr>
        <p:spPr>
          <a:xfrm>
            <a:off x="807085" y="285750"/>
            <a:ext cx="5334000" cy="71558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700" b="1" dirty="0">
                <a:latin typeface="+mj-ea"/>
                <a:cs typeface="隶书" panose="02010509060101010101" pitchFamily="49" charset="-122"/>
              </a:rPr>
              <a:t>林黛玉的</a:t>
            </a:r>
            <a:r>
              <a:rPr lang="zh-CN" altLang="en-US" sz="4050" b="1" dirty="0">
                <a:solidFill>
                  <a:srgbClr val="FF0000"/>
                </a:solidFill>
                <a:latin typeface="+mj-ea"/>
                <a:cs typeface="隶书" panose="02010509060101010101" pitchFamily="49" charset="-122"/>
              </a:rPr>
              <a:t>动作描写</a:t>
            </a:r>
          </a:p>
        </p:txBody>
      </p:sp>
      <p:sp>
        <p:nvSpPr>
          <p:cNvPr id="98309" name="文本框 98308"/>
          <p:cNvSpPr txBox="1"/>
          <p:nvPr/>
        </p:nvSpPr>
        <p:spPr>
          <a:xfrm>
            <a:off x="107504" y="2141494"/>
            <a:ext cx="8153400" cy="4616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0" dirty="0">
                <a:latin typeface="楷体_GB2312" pitchFamily="49" charset="-122"/>
                <a:ea typeface="楷体_GB2312" pitchFamily="49" charset="-122"/>
              </a:rPr>
              <a:t> ②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</a:rPr>
              <a:t>见“三春”：</a:t>
            </a:r>
            <a:r>
              <a:rPr lang="zh-CN" altLang="en-US" sz="2400" b="1" i="0" dirty="0">
                <a:solidFill>
                  <a:srgbClr val="002060"/>
                </a:solidFill>
                <a:latin typeface="楷体_GB2312" pitchFamily="49" charset="-122"/>
                <a:ea typeface="楷体_GB2312" pitchFamily="49" charset="-122"/>
              </a:rPr>
              <a:t>忙</a:t>
            </a:r>
            <a:r>
              <a:rPr lang="zh-CN" altLang="en-US" sz="2400" b="1" i="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起身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</a:rPr>
              <a:t>迎上来</a:t>
            </a:r>
            <a:r>
              <a:rPr lang="zh-CN" altLang="en-US" sz="2400" b="1" i="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见礼。</a:t>
            </a:r>
            <a:r>
              <a:rPr lang="zh-CN" altLang="en-US" sz="2400" b="1" i="0" dirty="0">
                <a:solidFill>
                  <a:srgbClr val="006666"/>
                </a:solidFill>
                <a:latin typeface="楷体_GB2312" pitchFamily="49" charset="-122"/>
                <a:ea typeface="楷体_GB2312" pitchFamily="49" charset="-122"/>
              </a:rPr>
              <a:t> </a:t>
            </a:r>
          </a:p>
        </p:txBody>
      </p:sp>
      <p:sp>
        <p:nvSpPr>
          <p:cNvPr id="98310" name="文本框 98309"/>
          <p:cNvSpPr txBox="1"/>
          <p:nvPr/>
        </p:nvSpPr>
        <p:spPr>
          <a:xfrm>
            <a:off x="220980" y="2876658"/>
            <a:ext cx="8743508" cy="1200329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400" b="1" i="0" dirty="0">
                <a:latin typeface="楷体_GB2312" pitchFamily="49" charset="-122"/>
                <a:ea typeface="楷体_GB2312" pitchFamily="49" charset="-122"/>
              </a:rPr>
              <a:t>③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</a:rPr>
              <a:t>见王熙凤：纳罕道：“</a:t>
            </a:r>
            <a:r>
              <a:rPr lang="en-US" altLang="zh-CN" sz="2400" b="1" i="0" dirty="0">
                <a:latin typeface="楷体_GB2312" pitchFamily="49" charset="-122"/>
                <a:ea typeface="楷体_GB2312" pitchFamily="49" charset="-122"/>
              </a:rPr>
              <a:t>……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</a:rPr>
              <a:t>这来者是谁，这样放诞无礼？” </a:t>
            </a:r>
            <a:r>
              <a:rPr lang="en-US" altLang="zh-CN" sz="2400" b="1" i="0" dirty="0">
                <a:latin typeface="楷体_GB2312" pitchFamily="49" charset="-122"/>
                <a:ea typeface="楷体_GB2312" pitchFamily="49" charset="-122"/>
              </a:rPr>
              <a:t>……      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</a:rPr>
              <a:t>连</a:t>
            </a:r>
            <a:r>
              <a:rPr lang="zh-CN" altLang="en-US" sz="2400" b="1" i="0" dirty="0">
                <a:solidFill>
                  <a:srgbClr val="002060"/>
                </a:solidFill>
                <a:latin typeface="楷体_GB2312" pitchFamily="49" charset="-122"/>
                <a:ea typeface="楷体_GB2312" pitchFamily="49" charset="-122"/>
              </a:rPr>
              <a:t>忙</a:t>
            </a:r>
            <a:r>
              <a:rPr lang="zh-CN" altLang="en-US" sz="2400" b="1" i="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起身接见</a:t>
            </a:r>
            <a:r>
              <a:rPr lang="en-US" altLang="zh-CN" sz="2400" b="1" i="0" dirty="0">
                <a:latin typeface="Arial" panose="020B0604020202020204" pitchFamily="34" charset="0"/>
                <a:ea typeface="楷体_GB2312" pitchFamily="49" charset="-122"/>
              </a:rPr>
              <a:t>……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</a:rPr>
              <a:t>正不知以何称呼</a:t>
            </a:r>
            <a:r>
              <a:rPr lang="en-US" altLang="zh-CN" sz="2400" b="1" i="0" dirty="0">
                <a:latin typeface="楷体_GB2312" pitchFamily="49" charset="-122"/>
                <a:ea typeface="楷体_GB2312" pitchFamily="49" charset="-122"/>
              </a:rPr>
              <a:t>……</a:t>
            </a:r>
            <a:r>
              <a:rPr lang="zh-CN" altLang="en-US" sz="2400" b="1" i="0" dirty="0">
                <a:solidFill>
                  <a:srgbClr val="002060"/>
                </a:solidFill>
                <a:latin typeface="楷体_GB2312" pitchFamily="49" charset="-122"/>
                <a:ea typeface="楷体_GB2312" pitchFamily="49" charset="-122"/>
              </a:rPr>
              <a:t>忙</a:t>
            </a:r>
            <a:r>
              <a:rPr lang="zh-CN" altLang="en-US" sz="2400" b="1" i="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陪笑见礼</a:t>
            </a:r>
            <a:r>
              <a:rPr lang="en-US" altLang="zh-CN" sz="2400" b="1" i="0" dirty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</a:rPr>
              <a:t>以“嫂”呼之。 </a:t>
            </a:r>
          </a:p>
        </p:txBody>
      </p:sp>
      <p:sp>
        <p:nvSpPr>
          <p:cNvPr id="98311" name="文本框 98310"/>
          <p:cNvSpPr txBox="1"/>
          <p:nvPr/>
        </p:nvSpPr>
        <p:spPr>
          <a:xfrm>
            <a:off x="202466" y="4297660"/>
            <a:ext cx="9227820" cy="1089529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400" b="1" i="0" dirty="0">
                <a:latin typeface="楷体_GB2312" pitchFamily="49" charset="-122"/>
                <a:ea typeface="楷体_GB2312" pitchFamily="49" charset="-122"/>
              </a:rPr>
              <a:t>④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</a:rPr>
              <a:t>见贾赦：黛玉</a:t>
            </a:r>
            <a:r>
              <a:rPr lang="zh-CN" altLang="en-US" sz="2400" b="1" i="0" dirty="0">
                <a:solidFill>
                  <a:srgbClr val="002060"/>
                </a:solidFill>
                <a:latin typeface="楷体_GB2312" pitchFamily="49" charset="-122"/>
                <a:ea typeface="楷体_GB2312" pitchFamily="49" charset="-122"/>
              </a:rPr>
              <a:t>忙</a:t>
            </a:r>
            <a:r>
              <a:rPr lang="zh-CN" altLang="en-US" sz="2400" b="1" i="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站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</a:rPr>
              <a:t>起来，一一听了</a:t>
            </a:r>
            <a:r>
              <a:rPr lang="en-US" altLang="zh-CN" sz="2400" b="1" i="0" dirty="0">
                <a:latin typeface="Arial" panose="020B0604020202020204" pitchFamily="34" charset="0"/>
                <a:ea typeface="楷体_GB2312" pitchFamily="49" charset="-122"/>
              </a:rPr>
              <a:t>……</a:t>
            </a:r>
            <a:endParaRPr lang="en-US" altLang="zh-CN" sz="2400" b="1" i="0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sz="2400" b="1" i="0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sz="2400" b="1" i="0" dirty="0">
              <a:solidFill>
                <a:srgbClr val="006666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90548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8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09" grpId="0"/>
      <p:bldP spid="983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文本框 98305"/>
          <p:cNvSpPr txBox="1"/>
          <p:nvPr/>
        </p:nvSpPr>
        <p:spPr>
          <a:xfrm>
            <a:off x="0" y="1162050"/>
            <a:ext cx="9258300" cy="7571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endParaRPr lang="en-US" altLang="zh-CN" sz="24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400" b="1" dirty="0">
                <a:solidFill>
                  <a:srgbClr val="006666"/>
                </a:solidFill>
                <a:latin typeface="楷体_GB2312" pitchFamily="49" charset="-122"/>
                <a:ea typeface="楷体_GB2312" pitchFamily="49" charset="-122"/>
              </a:rPr>
              <a:t> </a:t>
            </a:r>
          </a:p>
        </p:txBody>
      </p:sp>
      <p:sp>
        <p:nvSpPr>
          <p:cNvPr id="98307" name="文本框 98306"/>
          <p:cNvSpPr txBox="1"/>
          <p:nvPr/>
        </p:nvSpPr>
        <p:spPr>
          <a:xfrm>
            <a:off x="807085" y="285750"/>
            <a:ext cx="5334000" cy="71558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700" b="1" dirty="0">
                <a:latin typeface="+mj-ea"/>
                <a:cs typeface="隶书" panose="02010509060101010101" pitchFamily="49" charset="-122"/>
              </a:rPr>
              <a:t>林黛玉的</a:t>
            </a:r>
            <a:r>
              <a:rPr lang="zh-CN" altLang="en-US" sz="4050" b="1" dirty="0">
                <a:solidFill>
                  <a:srgbClr val="FF0000"/>
                </a:solidFill>
                <a:latin typeface="+mj-ea"/>
                <a:cs typeface="隶书" panose="02010509060101010101" pitchFamily="49" charset="-122"/>
              </a:rPr>
              <a:t>动作描写</a:t>
            </a:r>
          </a:p>
        </p:txBody>
      </p:sp>
      <p:sp>
        <p:nvSpPr>
          <p:cNvPr id="98311" name="文本框 98310"/>
          <p:cNvSpPr txBox="1"/>
          <p:nvPr/>
        </p:nvSpPr>
        <p:spPr>
          <a:xfrm>
            <a:off x="179512" y="1201316"/>
            <a:ext cx="8524056" cy="383181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400" b="1" i="0" dirty="0">
                <a:latin typeface="楷体_GB2312" pitchFamily="49" charset="-122"/>
                <a:ea typeface="楷体_GB2312" pitchFamily="49" charset="-122"/>
              </a:rPr>
              <a:t>⑤</a:t>
            </a:r>
            <a:r>
              <a:rPr lang="zh-CN" altLang="en-US" sz="2400" b="1" i="0" dirty="0"/>
              <a:t>在王夫人处让座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</a:rPr>
              <a:t>：老嬷嬷们让黛玉炕上坐，炕沿上却有两个锦褥对设</a:t>
            </a:r>
            <a:r>
              <a:rPr lang="zh-CN" altLang="en-US" sz="2400" b="1" i="0" dirty="0">
                <a:latin typeface="Arial" panose="020B0604020202020204" pitchFamily="34" charset="0"/>
                <a:ea typeface="楷体_GB2312" pitchFamily="49" charset="-122"/>
              </a:rPr>
              <a:t>。黛玉度其位次，便不上炕，</a:t>
            </a:r>
            <a:r>
              <a:rPr lang="zh-CN" altLang="en-US" sz="2400" b="1" i="0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向东边椅子上坐了</a:t>
            </a:r>
            <a:r>
              <a:rPr lang="zh-CN" altLang="en-US" sz="2400" b="1" i="0" dirty="0">
                <a:latin typeface="Arial" panose="020B0604020202020204" pitchFamily="34" charset="0"/>
                <a:ea typeface="楷体_GB2312" pitchFamily="49" charset="-122"/>
              </a:rPr>
              <a:t>。</a:t>
            </a:r>
            <a:r>
              <a:rPr lang="zh-CN" altLang="en-US" sz="2400" b="1" i="0" dirty="0">
                <a:solidFill>
                  <a:srgbClr val="FF0000"/>
                </a:solidFill>
              </a:rPr>
              <a:t/>
            </a:r>
            <a:br>
              <a:rPr lang="zh-CN" altLang="en-US" sz="2400" b="1" i="0" dirty="0">
                <a:solidFill>
                  <a:srgbClr val="FF0000"/>
                </a:solidFill>
              </a:rPr>
            </a:br>
            <a:r>
              <a:rPr lang="zh-CN" altLang="en-US" sz="3000" b="1" i="0" dirty="0">
                <a:solidFill>
                  <a:srgbClr val="FF0000"/>
                </a:solidFill>
              </a:rPr>
              <a:t>   </a:t>
            </a:r>
            <a:r>
              <a:rPr lang="zh-CN" altLang="en-US" sz="2400" b="1" i="0" dirty="0"/>
              <a:t>王夫人却坐在西边下首，见黛玉来了，便往东让，“黛玉心中料定这是贾政之位。因见挨坑一溜三张椅上，也搭着半旧的弹墨椅袱，黛玉便 向椅上坐了。</a:t>
            </a:r>
            <a:r>
              <a:rPr lang="zh-CN" altLang="en-US" sz="2400" b="1" i="0" dirty="0">
                <a:solidFill>
                  <a:srgbClr val="FF0000"/>
                </a:solidFill>
              </a:rPr>
              <a:t>王夫人再三携他上坑，他方挨王夫人坐了</a:t>
            </a:r>
            <a:r>
              <a:rPr lang="zh-CN" altLang="en-US" sz="2400" b="1" i="0" dirty="0"/>
              <a:t>。</a:t>
            </a:r>
            <a:endParaRPr lang="en-US" altLang="zh-CN" sz="2400" b="1" i="0" dirty="0"/>
          </a:p>
          <a:p>
            <a:pPr>
              <a:lnSpc>
                <a:spcPct val="90000"/>
              </a:lnSpc>
            </a:pPr>
            <a:endParaRPr lang="en-US" altLang="zh-CN" sz="2400" b="1" i="0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400" b="1" i="0" dirty="0">
                <a:latin typeface="楷体_GB2312" pitchFamily="49" charset="-122"/>
                <a:ea typeface="楷体_GB2312" pitchFamily="49" charset="-122"/>
              </a:rPr>
              <a:t>⑥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</a:rPr>
              <a:t>晚饭：十分</a:t>
            </a:r>
            <a:r>
              <a:rPr lang="zh-CN" altLang="en-US" sz="2400" b="1" i="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推让</a:t>
            </a:r>
            <a:r>
              <a:rPr lang="en-US" altLang="zh-CN" sz="2400" b="1" i="0" dirty="0">
                <a:latin typeface="Arial" panose="020B0604020202020204" pitchFamily="34" charset="0"/>
                <a:ea typeface="楷体_GB2312" pitchFamily="49" charset="-122"/>
              </a:rPr>
              <a:t>……</a:t>
            </a:r>
            <a:r>
              <a:rPr lang="zh-CN" altLang="en-US" sz="2400" b="1" i="0" dirty="0">
                <a:latin typeface="楷体_GB2312" pitchFamily="49" charset="-122"/>
                <a:ea typeface="楷体_GB2312" pitchFamily="49" charset="-122"/>
              </a:rPr>
              <a:t>方告了座。黛玉见了这里许多规矩，不似家中，也只得随和些，少不得一一改过来。 </a:t>
            </a:r>
          </a:p>
          <a:p>
            <a:pPr>
              <a:lnSpc>
                <a:spcPct val="90000"/>
              </a:lnSpc>
            </a:pPr>
            <a:endParaRPr lang="zh-CN" altLang="en-US" sz="2400" b="1" i="0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sz="2400" b="1" i="0" dirty="0">
              <a:solidFill>
                <a:srgbClr val="006666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38541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0" y="2816375"/>
            <a:ext cx="250260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i="0" dirty="0">
                <a:solidFill>
                  <a:srgbClr val="000000"/>
                </a:solidFill>
                <a:ea typeface="宋体" panose="02010600030101010101" pitchFamily="2" charset="-122"/>
              </a:rPr>
              <a:t>林黛玉的</a:t>
            </a:r>
            <a:r>
              <a:rPr lang="zh-CN" altLang="en-US" sz="3000" b="1" i="0" dirty="0">
                <a:solidFill>
                  <a:srgbClr val="FF0000"/>
                </a:solidFill>
                <a:ea typeface="宋体" panose="02010600030101010101" pitchFamily="2" charset="-122"/>
              </a:rPr>
              <a:t>动作</a:t>
            </a:r>
          </a:p>
        </p:txBody>
      </p:sp>
      <p:sp>
        <p:nvSpPr>
          <p:cNvPr id="62469" name="AutoShape 5"/>
          <p:cNvSpPr/>
          <p:nvPr/>
        </p:nvSpPr>
        <p:spPr bwMode="auto">
          <a:xfrm>
            <a:off x="2422028" y="1879046"/>
            <a:ext cx="342900" cy="2514600"/>
          </a:xfrm>
          <a:prstGeom prst="leftBrace">
            <a:avLst>
              <a:gd name="adj1" fmla="val 61111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rgbClr val="FFFFFF"/>
              </a:solidFill>
            </a:endParaRP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2579590" y="1706931"/>
            <a:ext cx="22057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i="0" dirty="0">
                <a:solidFill>
                  <a:srgbClr val="000000"/>
                </a:solidFill>
                <a:ea typeface="宋体" panose="02010600030101010101" pitchFamily="2" charset="-122"/>
              </a:rPr>
              <a:t>  和贾母见面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2629966" y="2143060"/>
            <a:ext cx="24601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i="0" dirty="0">
                <a:solidFill>
                  <a:srgbClr val="000000"/>
                </a:solidFill>
                <a:ea typeface="宋体" panose="02010600030101010101" pitchFamily="2" charset="-122"/>
              </a:rPr>
              <a:t> 和三姐妹见面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2762417" y="3057243"/>
            <a:ext cx="28306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i="0" dirty="0">
                <a:solidFill>
                  <a:srgbClr val="000000"/>
                </a:solidFill>
                <a:ea typeface="宋体" panose="02010600030101010101" pitchFamily="2" charset="-122"/>
              </a:rPr>
              <a:t>听贾赦的带话</a:t>
            </a: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2733256" y="2595232"/>
            <a:ext cx="25702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i="0" dirty="0">
                <a:solidFill>
                  <a:srgbClr val="000000"/>
                </a:solidFill>
                <a:ea typeface="宋体" panose="02010600030101010101" pitchFamily="2" charset="-122"/>
              </a:rPr>
              <a:t>和王熙凤见面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2747176" y="3469968"/>
            <a:ext cx="27697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i="0" dirty="0">
                <a:solidFill>
                  <a:srgbClr val="000000"/>
                </a:solidFill>
                <a:ea typeface="宋体" panose="02010600030101010101" pitchFamily="2" charset="-122"/>
              </a:rPr>
              <a:t>在王夫人处让座</a:t>
            </a: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2693270" y="3932896"/>
            <a:ext cx="2953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i="0" dirty="0">
                <a:solidFill>
                  <a:srgbClr val="000000"/>
                </a:solidFill>
                <a:ea typeface="宋体" panose="02010600030101010101" pitchFamily="2" charset="-122"/>
              </a:rPr>
              <a:t> 改变自己的生活</a:t>
            </a:r>
            <a:endParaRPr lang="en-US" altLang="zh-CN" sz="2400" b="1" i="0" dirty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i="0" dirty="0">
                <a:solidFill>
                  <a:srgbClr val="000000"/>
                </a:solidFill>
                <a:ea typeface="宋体" panose="02010600030101010101" pitchFamily="2" charset="-122"/>
              </a:rPr>
              <a:t>习惯</a:t>
            </a:r>
          </a:p>
        </p:txBody>
      </p:sp>
      <p:sp>
        <p:nvSpPr>
          <p:cNvPr id="62476" name="AutoShape 12"/>
          <p:cNvSpPr/>
          <p:nvPr/>
        </p:nvSpPr>
        <p:spPr bwMode="auto">
          <a:xfrm>
            <a:off x="5126355" y="1786890"/>
            <a:ext cx="400050" cy="2571750"/>
          </a:xfrm>
          <a:prstGeom prst="rightBrace">
            <a:avLst>
              <a:gd name="adj1" fmla="val 53571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rgbClr val="FFFFFF"/>
              </a:solidFill>
            </a:endParaRP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5759457" y="1890482"/>
            <a:ext cx="2802582" cy="2294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zh-CN" altLang="en-US" sz="2700" b="1" i="0" dirty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礼节周全</a:t>
            </a:r>
            <a:r>
              <a:rPr kumimoji="1" lang="zh-CN" altLang="en-US" sz="2700" b="1" i="0" dirty="0" smtClean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endParaRPr kumimoji="1" lang="en-US" altLang="zh-CN" sz="2700" b="1" i="0" dirty="0" smtClean="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zh-CN" altLang="en-US" sz="2700" b="1" i="0" dirty="0" smtClean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有教养、</a:t>
            </a:r>
            <a:endParaRPr kumimoji="1" lang="en-US" altLang="zh-CN" sz="2700" b="1" i="0" dirty="0" smtClean="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zh-CN" altLang="en-US" sz="2700" b="1" i="0" dirty="0" smtClean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聪慧、</a:t>
            </a:r>
            <a:endParaRPr kumimoji="1" lang="en-US" altLang="zh-CN" sz="2700" b="1" i="0" dirty="0" smtClean="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zh-CN" altLang="en-US" sz="2700" b="1" i="0" dirty="0" smtClean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小心谨慎、</a:t>
            </a:r>
            <a:endParaRPr kumimoji="1" lang="en-US" altLang="zh-CN" sz="2700" b="1" i="0" dirty="0" smtClean="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zh-CN" altLang="en-US" sz="2700" b="1" i="0" dirty="0" smtClean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恭敬</a:t>
            </a:r>
            <a:r>
              <a:rPr kumimoji="1" lang="zh-CN" altLang="en-US" sz="2700" b="1" i="0" dirty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；</a:t>
            </a:r>
            <a:endParaRPr lang="en-US" altLang="zh-CN" sz="2700" b="1" i="0" dirty="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5197953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6" grpId="0" animBg="1"/>
      <p:bldP spid="624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 noChangeArrowheads="1"/>
          </p:cNvSpPr>
          <p:nvPr>
            <p:ph type="title"/>
          </p:nvPr>
        </p:nvSpPr>
        <p:spPr>
          <a:xfrm>
            <a:off x="755682" y="285750"/>
            <a:ext cx="3024252" cy="952500"/>
          </a:xfrm>
        </p:spPr>
        <p:txBody>
          <a:bodyPr/>
          <a:lstStyle/>
          <a:p>
            <a:pPr algn="l"/>
            <a:r>
              <a:rPr lang="zh-CN" altLang="en-US" sz="3200" b="1" dirty="0" smtClean="0">
                <a:solidFill>
                  <a:srgbClr val="040776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名字的含义</a:t>
            </a:r>
            <a:endParaRPr lang="zh-CN" altLang="en-US" sz="3200" dirty="0" smtClean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8434" name="内容占位符 2"/>
          <p:cNvSpPr>
            <a:spLocks noGrp="1" noChangeArrowheads="1"/>
          </p:cNvSpPr>
          <p:nvPr>
            <p:ph idx="1"/>
          </p:nvPr>
        </p:nvSpPr>
        <p:spPr>
          <a:xfrm>
            <a:off x="419100" y="913338"/>
            <a:ext cx="8545266" cy="4392366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2400" b="1" dirty="0" smtClean="0">
                <a:solidFill>
                  <a:srgbClr val="040776"/>
                </a:solidFill>
              </a:rPr>
              <a:t>以谐音的方式在向读者暗中传递艺术或思想信息。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2400" dirty="0" smtClean="0">
                <a:solidFill>
                  <a:srgbClr val="040776"/>
                </a:solidFill>
              </a:rPr>
              <a:t>（</a:t>
            </a:r>
            <a:r>
              <a:rPr lang="en-US" altLang="zh-CN" sz="2400" dirty="0" smtClean="0">
                <a:solidFill>
                  <a:srgbClr val="040776"/>
                </a:solidFill>
              </a:rPr>
              <a:t>1</a:t>
            </a:r>
            <a:r>
              <a:rPr lang="zh-CN" altLang="en-US" sz="2400" dirty="0" smtClean="0">
                <a:solidFill>
                  <a:srgbClr val="040776"/>
                </a:solidFill>
              </a:rPr>
              <a:t>）人名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2400" dirty="0" smtClean="0">
                <a:solidFill>
                  <a:srgbClr val="040776"/>
                </a:solidFill>
              </a:rPr>
              <a:t>示例：①甄费谐音“</a:t>
            </a:r>
            <a:r>
              <a:rPr lang="zh-CN" altLang="en-US" sz="2400" dirty="0" smtClean="0">
                <a:solidFill>
                  <a:srgbClr val="FF0000"/>
                </a:solidFill>
              </a:rPr>
              <a:t>真废</a:t>
            </a:r>
            <a:r>
              <a:rPr lang="zh-CN" altLang="en-US" sz="2400" dirty="0" smtClean="0">
                <a:solidFill>
                  <a:srgbClr val="040776"/>
                </a:solidFill>
              </a:rPr>
              <a:t>”；</a:t>
            </a:r>
            <a:endParaRPr lang="en-US" altLang="zh-CN" sz="2400" dirty="0" smtClean="0">
              <a:solidFill>
                <a:srgbClr val="040776"/>
              </a:solidFill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2400" dirty="0" smtClean="0">
                <a:solidFill>
                  <a:srgbClr val="040776"/>
                </a:solidFill>
              </a:rPr>
              <a:t>②甄士隐谐音“</a:t>
            </a:r>
            <a:r>
              <a:rPr lang="zh-CN" altLang="en-US" sz="2400" dirty="0" smtClean="0">
                <a:solidFill>
                  <a:srgbClr val="FF0000"/>
                </a:solidFill>
              </a:rPr>
              <a:t>真事隐</a:t>
            </a:r>
            <a:r>
              <a:rPr lang="zh-CN" altLang="en-US" sz="2400" dirty="0" smtClean="0">
                <a:solidFill>
                  <a:srgbClr val="040776"/>
                </a:solidFill>
              </a:rPr>
              <a:t>”；</a:t>
            </a:r>
            <a:endParaRPr lang="en-US" altLang="zh-CN" sz="2400" dirty="0" smtClean="0">
              <a:solidFill>
                <a:srgbClr val="040776"/>
              </a:solidFill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2400" dirty="0" smtClean="0">
                <a:solidFill>
                  <a:srgbClr val="040776"/>
                </a:solidFill>
              </a:rPr>
              <a:t>③贾化谐音“</a:t>
            </a:r>
            <a:r>
              <a:rPr lang="zh-CN" altLang="en-US" sz="2400" dirty="0" smtClean="0">
                <a:solidFill>
                  <a:srgbClr val="FF0000"/>
                </a:solidFill>
              </a:rPr>
              <a:t>假话</a:t>
            </a:r>
            <a:r>
              <a:rPr lang="zh-CN" altLang="en-US" sz="2400" dirty="0" smtClean="0">
                <a:solidFill>
                  <a:srgbClr val="040776"/>
                </a:solidFill>
              </a:rPr>
              <a:t>”等。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2400" dirty="0" smtClean="0">
                <a:solidFill>
                  <a:srgbClr val="040776"/>
                </a:solidFill>
              </a:rPr>
              <a:t>（</a:t>
            </a:r>
            <a:r>
              <a:rPr lang="en-US" altLang="zh-CN" sz="2400" dirty="0" smtClean="0">
                <a:solidFill>
                  <a:srgbClr val="040776"/>
                </a:solidFill>
              </a:rPr>
              <a:t>2</a:t>
            </a:r>
            <a:r>
              <a:rPr lang="zh-CN" altLang="en-US" sz="2400" dirty="0" smtClean="0">
                <a:solidFill>
                  <a:srgbClr val="040776"/>
                </a:solidFill>
              </a:rPr>
              <a:t>）地名、器物名、歌曲名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2400" dirty="0" smtClean="0">
                <a:solidFill>
                  <a:srgbClr val="040776"/>
                </a:solidFill>
              </a:rPr>
              <a:t>示例：①十里街“十里”谐音“</a:t>
            </a:r>
            <a:r>
              <a:rPr lang="zh-CN" altLang="en-US" sz="2400" dirty="0" smtClean="0">
                <a:solidFill>
                  <a:srgbClr val="FF0000"/>
                </a:solidFill>
              </a:rPr>
              <a:t>势利</a:t>
            </a:r>
            <a:r>
              <a:rPr lang="zh-CN" altLang="en-US" sz="2400" dirty="0" smtClean="0">
                <a:solidFill>
                  <a:srgbClr val="040776"/>
                </a:solidFill>
              </a:rPr>
              <a:t>”；</a:t>
            </a:r>
            <a:endParaRPr lang="en-US" altLang="zh-CN" sz="2400" dirty="0" smtClean="0">
              <a:solidFill>
                <a:srgbClr val="040776"/>
              </a:solidFill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2400" dirty="0" smtClean="0">
                <a:solidFill>
                  <a:srgbClr val="040776"/>
                </a:solidFill>
              </a:rPr>
              <a:t>②葫芦庙“葫芦”谐音“</a:t>
            </a:r>
            <a:r>
              <a:rPr lang="zh-CN" altLang="en-US" sz="2400" dirty="0" smtClean="0">
                <a:solidFill>
                  <a:srgbClr val="FF0000"/>
                </a:solidFill>
              </a:rPr>
              <a:t>糊涂</a:t>
            </a:r>
            <a:r>
              <a:rPr lang="zh-CN" altLang="en-US" sz="2400" dirty="0" smtClean="0">
                <a:solidFill>
                  <a:srgbClr val="040776"/>
                </a:solidFill>
              </a:rPr>
              <a:t>”；</a:t>
            </a:r>
          </a:p>
        </p:txBody>
      </p:sp>
    </p:spTree>
    <p:extLst>
      <p:ext uri="{BB962C8B-B14F-4D97-AF65-F5344CB8AC3E}">
        <p14:creationId xmlns:p14="http://schemas.microsoft.com/office/powerpoint/2010/main" val="220791491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59291" y="841772"/>
            <a:ext cx="6172200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noAutofit/>
          </a:bodyPr>
          <a:lstStyle/>
          <a:p>
            <a:pPr eaLnBrk="1" hangingPunct="1"/>
            <a:r>
              <a:rPr lang="zh-CN" altLang="en-US" dirty="0" smtClean="0">
                <a:solidFill>
                  <a:schemeClr val="tx1"/>
                </a:solidFill>
              </a:rPr>
              <a:t>林黛玉的</a:t>
            </a:r>
            <a:r>
              <a:rPr lang="zh-CN" altLang="en-US" sz="4050" b="1" dirty="0">
                <a:solidFill>
                  <a:srgbClr val="FF0000"/>
                </a:solidFill>
              </a:rPr>
              <a:t>心理描写</a:t>
            </a:r>
          </a:p>
        </p:txBody>
      </p:sp>
      <p:sp>
        <p:nvSpPr>
          <p:cNvPr id="57347" name="Text Box 10"/>
          <p:cNvSpPr txBox="1">
            <a:spLocks noChangeArrowheads="1"/>
          </p:cNvSpPr>
          <p:nvPr/>
        </p:nvSpPr>
        <p:spPr bwMode="auto">
          <a:xfrm>
            <a:off x="3200401" y="2618185"/>
            <a:ext cx="18473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altLang="zh-CN" sz="1350" b="1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35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3500" name="AutoShape 12"/>
          <p:cNvSpPr>
            <a:spLocks noChangeArrowheads="1"/>
          </p:cNvSpPr>
          <p:nvPr/>
        </p:nvSpPr>
        <p:spPr bwMode="auto">
          <a:xfrm>
            <a:off x="2405576" y="1600828"/>
            <a:ext cx="4652889" cy="2034714"/>
          </a:xfrm>
          <a:prstGeom prst="downArrowCallout">
            <a:avLst>
              <a:gd name="adj1" fmla="val 53906"/>
              <a:gd name="adj2" fmla="val 53906"/>
              <a:gd name="adj3" fmla="val 16667"/>
              <a:gd name="adj4" fmla="val 66667"/>
            </a:avLst>
          </a:prstGeom>
          <a:solidFill>
            <a:srgbClr val="FFCC99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000000"/>
                </a:solidFill>
                <a:ea typeface="宋体" panose="02010600030101010101" pitchFamily="2" charset="-122"/>
              </a:rPr>
              <a:t>“</a:t>
            </a:r>
            <a:r>
              <a:rPr lang="zh-CN" altLang="en-US" sz="2400" b="1" dirty="0">
                <a:solidFill>
                  <a:srgbClr val="000000"/>
                </a:solidFill>
                <a:ea typeface="宋体" panose="02010600030101010101" pitchFamily="2" charset="-122"/>
              </a:rPr>
              <a:t>步步留心，时时在意，不肯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rgbClr val="000000"/>
                </a:solidFill>
                <a:ea typeface="宋体" panose="02010600030101010101" pitchFamily="2" charset="-122"/>
              </a:rPr>
              <a:t>轻易多说一句话，多行一步路，</a:t>
            </a:r>
            <a:endParaRPr lang="en-US" altLang="zh-CN" sz="2400" b="1" dirty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rgbClr val="000000"/>
                </a:solidFill>
                <a:ea typeface="宋体" panose="02010600030101010101" pitchFamily="2" charset="-122"/>
              </a:rPr>
              <a:t>惟恐被人耻笑了他去”</a:t>
            </a: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1793631" y="3790806"/>
            <a:ext cx="6816969" cy="906924"/>
          </a:xfrm>
          <a:prstGeom prst="rect">
            <a:avLst/>
          </a:prstGeom>
          <a:solidFill>
            <a:srgbClr val="EAEAEA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rgbClr val="000000"/>
                </a:solidFill>
                <a:ea typeface="宋体" panose="02010600030101010101" pitchFamily="2" charset="-122"/>
              </a:rPr>
              <a:t>谨言慎行，有很强的自尊心也有寄人篱下的自卑感</a:t>
            </a:r>
            <a:endParaRPr lang="zh-CN" altLang="en-US" sz="2400" dirty="0">
              <a:solidFill>
                <a:schemeClr val="accent6">
                  <a:lumMod val="60000"/>
                  <a:lumOff val="40000"/>
                </a:schemeClr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9276737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0" grpId="0" animBg="1"/>
      <p:bldP spid="6350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0190" y="693420"/>
            <a:ext cx="6172200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noAutofit/>
          </a:bodyPr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林黛玉形象总结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17470" y="1405890"/>
            <a:ext cx="6172200" cy="2571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noAutofit/>
          </a:bodyPr>
          <a:lstStyle/>
          <a:p>
            <a:pPr eaLnBrk="1" hangingPunct="1">
              <a:buFontTx/>
              <a:buNone/>
            </a:pPr>
            <a:r>
              <a:rPr lang="en-US" altLang="zh-CN" sz="2700" b="1" dirty="0">
                <a:solidFill>
                  <a:srgbClr val="002060"/>
                </a:solidFill>
                <a:latin typeface="+mn-ea"/>
              </a:rPr>
              <a:t>  </a:t>
            </a:r>
            <a:r>
              <a:rPr lang="zh-CN" altLang="en-US" sz="2700" b="1" dirty="0">
                <a:solidFill>
                  <a:srgbClr val="002060"/>
                </a:solidFill>
                <a:latin typeface="+mn-ea"/>
              </a:rPr>
              <a:t>美貌多情</a:t>
            </a:r>
            <a:r>
              <a:rPr lang="en-US" altLang="zh-CN" sz="2700" b="1" dirty="0">
                <a:solidFill>
                  <a:srgbClr val="002060"/>
                </a:solidFill>
                <a:latin typeface="+mn-ea"/>
              </a:rPr>
              <a:t>, </a:t>
            </a:r>
            <a:r>
              <a:rPr lang="zh-CN" altLang="en-US" sz="2700" b="1" dirty="0">
                <a:solidFill>
                  <a:srgbClr val="002060"/>
                </a:solidFill>
                <a:latin typeface="+mn-ea"/>
              </a:rPr>
              <a:t>体弱多病</a:t>
            </a:r>
            <a:endParaRPr lang="en-US" altLang="zh-CN" sz="2700" b="1" dirty="0">
              <a:solidFill>
                <a:srgbClr val="002060"/>
              </a:solidFill>
              <a:latin typeface="+mn-ea"/>
            </a:endParaRPr>
          </a:p>
          <a:p>
            <a:pPr eaLnBrk="1" hangingPunct="1">
              <a:buFontTx/>
              <a:buNone/>
            </a:pPr>
            <a:r>
              <a:rPr lang="zh-CN" altLang="en-US" sz="2700" b="1" dirty="0">
                <a:solidFill>
                  <a:srgbClr val="002060"/>
                </a:solidFill>
                <a:latin typeface="+mn-ea"/>
              </a:rPr>
              <a:t>  多愁善感，知书达理</a:t>
            </a:r>
            <a:endParaRPr lang="en-US" altLang="zh-CN" sz="2700" b="1" dirty="0">
              <a:solidFill>
                <a:srgbClr val="002060"/>
              </a:solidFill>
              <a:latin typeface="+mn-ea"/>
            </a:endParaRPr>
          </a:p>
          <a:p>
            <a:pPr eaLnBrk="1" hangingPunct="1">
              <a:buFontTx/>
              <a:buNone/>
            </a:pPr>
            <a:r>
              <a:rPr lang="zh-CN" altLang="en-US" sz="2700" b="1" dirty="0">
                <a:solidFill>
                  <a:srgbClr val="002060"/>
                </a:solidFill>
                <a:latin typeface="+mn-ea"/>
              </a:rPr>
              <a:t> </a:t>
            </a:r>
            <a:r>
              <a:rPr lang="en-US" altLang="zh-CN" sz="2700" b="1" dirty="0">
                <a:solidFill>
                  <a:srgbClr val="002060"/>
                </a:solidFill>
                <a:latin typeface="+mn-ea"/>
              </a:rPr>
              <a:t> </a:t>
            </a:r>
            <a:r>
              <a:rPr lang="zh-CN" altLang="en-US" sz="2700" b="1" dirty="0">
                <a:solidFill>
                  <a:srgbClr val="002060"/>
                </a:solidFill>
                <a:latin typeface="+mn-ea"/>
              </a:rPr>
              <a:t>聪慧而有教养</a:t>
            </a:r>
            <a:endParaRPr lang="en-US" altLang="zh-CN" sz="2700" b="1" dirty="0">
              <a:solidFill>
                <a:srgbClr val="002060"/>
              </a:solidFill>
              <a:latin typeface="+mn-ea"/>
            </a:endParaRPr>
          </a:p>
          <a:p>
            <a:pPr eaLnBrk="1" hangingPunct="1">
              <a:buFontTx/>
              <a:buNone/>
            </a:pPr>
            <a:r>
              <a:rPr lang="zh-CN" altLang="en-US" sz="2700" b="1" dirty="0">
                <a:solidFill>
                  <a:srgbClr val="002060"/>
                </a:solidFill>
                <a:latin typeface="+mn-ea"/>
              </a:rPr>
              <a:t>  言行小心谨慎</a:t>
            </a:r>
            <a:endParaRPr lang="en-US" altLang="zh-CN" sz="2700" b="1" dirty="0">
              <a:solidFill>
                <a:srgbClr val="002060"/>
              </a:solidFill>
              <a:latin typeface="+mn-ea"/>
            </a:endParaRPr>
          </a:p>
          <a:p>
            <a:pPr eaLnBrk="1" hangingPunct="1">
              <a:buFontTx/>
              <a:buNone/>
            </a:pPr>
            <a:r>
              <a:rPr lang="zh-CN" altLang="en-US" sz="2700" b="1" dirty="0">
                <a:solidFill>
                  <a:srgbClr val="002060"/>
                </a:solidFill>
                <a:latin typeface="+mn-ea"/>
              </a:rPr>
              <a:t>  有强烈的自尊心</a:t>
            </a:r>
            <a:endParaRPr lang="en-US" altLang="zh-CN" sz="2700" b="1" dirty="0">
              <a:solidFill>
                <a:srgbClr val="002060"/>
              </a:solidFill>
              <a:latin typeface="+mn-ea"/>
            </a:endParaRPr>
          </a:p>
          <a:p>
            <a:pPr eaLnBrk="1" hangingPunct="1">
              <a:buFontTx/>
              <a:buNone/>
            </a:pPr>
            <a:r>
              <a:rPr lang="en-US" altLang="zh-CN" sz="2700" b="1" dirty="0">
                <a:solidFill>
                  <a:srgbClr val="002060"/>
                </a:solidFill>
                <a:latin typeface="+mn-ea"/>
              </a:rPr>
              <a:t>  </a:t>
            </a:r>
            <a:r>
              <a:rPr lang="zh-CN" altLang="en-US" sz="2700" b="1" dirty="0">
                <a:solidFill>
                  <a:srgbClr val="002060"/>
                </a:solidFill>
                <a:latin typeface="+mn-ea"/>
              </a:rPr>
              <a:t>和寄人篱下的自卑感的少女形象</a:t>
            </a:r>
            <a:endParaRPr lang="en-US" altLang="zh-CN" sz="2700" b="1" dirty="0">
              <a:solidFill>
                <a:srgbClr val="002060"/>
              </a:solidFill>
              <a:latin typeface="+mn-ea"/>
            </a:endParaRPr>
          </a:p>
          <a:p>
            <a:pPr eaLnBrk="1" hangingPunct="1">
              <a:buFontTx/>
              <a:buNone/>
            </a:pPr>
            <a:r>
              <a:rPr lang="en-US" altLang="zh-CN" sz="2700" b="1" dirty="0">
                <a:solidFill>
                  <a:srgbClr val="002060"/>
                </a:solidFill>
                <a:latin typeface="+mn-ea"/>
              </a:rPr>
              <a:t>   </a:t>
            </a:r>
            <a:endParaRPr lang="zh-CN" altLang="en-US" sz="2700" b="1" dirty="0">
              <a:solidFill>
                <a:srgbClr val="00206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532932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内容占位符 2"/>
          <p:cNvSpPr>
            <a:spLocks noGrp="1" noChangeArrowheads="1"/>
          </p:cNvSpPr>
          <p:nvPr>
            <p:ph idx="1"/>
          </p:nvPr>
        </p:nvSpPr>
        <p:spPr>
          <a:xfrm>
            <a:off x="712354" y="625252"/>
            <a:ext cx="8134672" cy="4392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v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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Char char="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>
              <a:buNone/>
            </a:pPr>
            <a:r>
              <a:rPr lang="zh-CN" altLang="en-US" sz="2400" b="1" spc="0" dirty="0">
                <a:solidFill>
                  <a:srgbClr val="002060"/>
                </a:solidFill>
              </a:rPr>
              <a:t>（</a:t>
            </a:r>
            <a:r>
              <a:rPr lang="en-US" altLang="zh-CN" sz="2400" b="1" spc="0" dirty="0">
                <a:solidFill>
                  <a:srgbClr val="002060"/>
                </a:solidFill>
              </a:rPr>
              <a:t>2</a:t>
            </a:r>
            <a:r>
              <a:rPr lang="zh-CN" altLang="en-US" sz="2400" b="1" spc="0" dirty="0">
                <a:solidFill>
                  <a:srgbClr val="002060"/>
                </a:solidFill>
              </a:rPr>
              <a:t>）林黛玉性格的形成与发展</a:t>
            </a:r>
            <a:endParaRPr lang="zh-CN" altLang="en-US" sz="2400" b="1" dirty="0">
              <a:solidFill>
                <a:srgbClr val="002060"/>
              </a:solidFill>
            </a:endParaRPr>
          </a:p>
          <a:p>
            <a:pPr marL="342900" marR="0" lvl="0" indent="-342900"/>
            <a:r>
              <a:rPr lang="zh-CN" altLang="en-US" sz="2400" spc="0" dirty="0">
                <a:solidFill>
                  <a:srgbClr val="002060"/>
                </a:solidFill>
              </a:rPr>
              <a:t>林黛玉早期的复杂性格就与她的生活环境密切相关。早期林黛玉的性格，因母亲早逝父亲忙于政务，自幼寄养在贾府外祖母家，名为依亲，实为寄人篱下，在贾府复杂的人际关系里争取尊严，因此养成</a:t>
            </a:r>
            <a:r>
              <a:rPr lang="zh-CN" altLang="en-US" sz="2400" spc="0" dirty="0">
                <a:solidFill>
                  <a:srgbClr val="C00000"/>
                </a:solidFill>
              </a:rPr>
              <a:t>敏感多疑</a:t>
            </a:r>
            <a:r>
              <a:rPr lang="zh-CN" altLang="en-US" sz="2400" spc="0" dirty="0">
                <a:solidFill>
                  <a:srgbClr val="002060"/>
                </a:solidFill>
              </a:rPr>
              <a:t>、</a:t>
            </a:r>
            <a:r>
              <a:rPr lang="zh-CN" altLang="en-US" sz="2400" spc="0" dirty="0">
                <a:solidFill>
                  <a:srgbClr val="C00000"/>
                </a:solidFill>
              </a:rPr>
              <a:t>高傲好胜、感伤自怜</a:t>
            </a:r>
            <a:r>
              <a:rPr lang="zh-CN" altLang="en-US" sz="2400" spc="0" dirty="0">
                <a:solidFill>
                  <a:srgbClr val="002060"/>
                </a:solidFill>
              </a:rPr>
              <a:t>的性格特点。</a:t>
            </a:r>
            <a:endParaRPr lang="en-US" altLang="zh-CN" sz="2400" dirty="0">
              <a:solidFill>
                <a:srgbClr val="002060"/>
              </a:solidFill>
            </a:endParaRPr>
          </a:p>
          <a:p>
            <a:pPr marL="342900" marR="0" lvl="0" indent="-342900"/>
            <a:r>
              <a:rPr lang="zh-CN" altLang="en-US" sz="2400" spc="0" dirty="0">
                <a:solidFill>
                  <a:srgbClr val="002060"/>
                </a:solidFill>
              </a:rPr>
              <a:t>林黛玉另一种性格来源于另一个环境因素。作为贾府的孙辈她得到贾母的呵护无人能比，因此林黛玉在贾府形成了可谓</a:t>
            </a:r>
            <a:r>
              <a:rPr lang="zh-CN" altLang="en-US" sz="2400" spc="0" dirty="0">
                <a:solidFill>
                  <a:srgbClr val="C00000"/>
                </a:solidFill>
              </a:rPr>
              <a:t>既自卑又优越、既争强好胜又孤独脆弱</a:t>
            </a:r>
            <a:r>
              <a:rPr lang="zh-CN" altLang="en-US" sz="2400" spc="0" dirty="0">
                <a:solidFill>
                  <a:srgbClr val="002060"/>
                </a:solidFill>
              </a:rPr>
              <a:t>的性格特点。</a:t>
            </a:r>
            <a:endParaRPr lang="zh-CN" alt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600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72678" y="553244"/>
            <a:ext cx="8238649" cy="4247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solidFill>
                <a:srgbClr val="26374B"/>
              </a:solidFill>
              <a:latin typeface="汉仪颜楷简" panose="00020600040101010101" charset="-122"/>
              <a:ea typeface="汉仪颜楷简" panose="00020600040101010101" charset="-122"/>
              <a:cs typeface="汉仪颜楷简" panose="00020600040101010101" charset="-122"/>
              <a:sym typeface="+mn-lt"/>
            </a:endParaRPr>
          </a:p>
        </p:txBody>
      </p:sp>
      <p:pic>
        <p:nvPicPr>
          <p:cNvPr id="3" name="PA-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0" y="93345"/>
            <a:ext cx="283845" cy="5528310"/>
          </a:xfrm>
          <a:prstGeom prst="rect">
            <a:avLst/>
          </a:prstGeom>
        </p:spPr>
      </p:pic>
      <p:pic>
        <p:nvPicPr>
          <p:cNvPr id="13" name="PA-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8860155" y="93345"/>
            <a:ext cx="283845" cy="552831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01979" y="409228"/>
            <a:ext cx="8109348" cy="49859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200025" algn="ctr"/>
            <a:r>
              <a:rPr lang="zh-CN" altLang="en-US" sz="2800" b="1" i="0" dirty="0" smtClean="0">
                <a:latin typeface="华文楷体" panose="02010600040101010101" charset="-122"/>
                <a:ea typeface="华文楷体" panose="02010600040101010101" charset="-122"/>
              </a:rPr>
              <a:t>王熙凤</a:t>
            </a:r>
            <a:endParaRPr lang="en-US" altLang="zh-CN" sz="2800" b="1" i="0" dirty="0" smtClean="0">
              <a:latin typeface="华文楷体" panose="02010600040101010101" charset="-122"/>
              <a:ea typeface="华文楷体" panose="02010600040101010101" charset="-122"/>
            </a:endParaRPr>
          </a:p>
          <a:p>
            <a:pPr indent="200025"/>
            <a:r>
              <a:rPr lang="zh-CN" altLang="en-US" sz="2100" b="1" i="0" dirty="0" smtClean="0">
                <a:latin typeface="华文楷体" panose="02010600040101010101" charset="-122"/>
                <a:ea typeface="华文楷体" panose="02010600040101010101" charset="-122"/>
              </a:rPr>
              <a:t> </a:t>
            </a:r>
            <a:r>
              <a:rPr lang="zh-CN" altLang="en-US" sz="2400" b="1" i="0" dirty="0" smtClean="0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“</a:t>
            </a:r>
            <a:r>
              <a:rPr lang="zh-CN" altLang="en-US" sz="2000" b="1" i="0" dirty="0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这个人打扮与众姑娘不同，彩绣辉煌，恍若神妃</a:t>
            </a:r>
            <a:r>
              <a:rPr lang="zh-CN" altLang="en-US" sz="2000" b="1" i="0" dirty="0" smtClean="0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仙子：头戴</a:t>
            </a:r>
            <a:r>
              <a:rPr lang="zh-CN" altLang="en-US" sz="2000" b="1" i="0" dirty="0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金丝八宝攒珠髻，绾着朝阳五凤挂珠</a:t>
            </a:r>
            <a:r>
              <a:rPr lang="zh-CN" altLang="en-US" sz="2000" b="1" i="0" dirty="0" smtClean="0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钗；项下带着赤金</a:t>
            </a:r>
            <a:r>
              <a:rPr lang="zh-CN" altLang="en-US" sz="2000" b="1" i="0" dirty="0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盘螭璎珞</a:t>
            </a:r>
            <a:r>
              <a:rPr lang="zh-CN" altLang="en-US" sz="2000" b="1" i="0" dirty="0" smtClean="0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圈。裙</a:t>
            </a:r>
            <a:r>
              <a:rPr lang="zh-CN" altLang="en-US" sz="2000" b="1" i="0" dirty="0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系豆绿宫绦双鱼比目玫瑰珮，身穿缕金百蝶穿花大红洋缎窄裉袄，外罩五彩刻丝石青银鼠褂，下罩翡翠撒花洋绉</a:t>
            </a:r>
            <a:r>
              <a:rPr lang="zh-CN" altLang="en-US" sz="2000" b="1" i="0" dirty="0" smtClean="0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裙。一双丹凤三角眼，两弯柳叶吊梢眉，身量苗条，体格风骚，粉面含春威不露，丹唇未启笑先闻。”</a:t>
            </a:r>
            <a:endParaRPr lang="zh-CN" altLang="en-US" sz="2000" b="1" i="0" dirty="0">
              <a:solidFill>
                <a:srgbClr val="00206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indent="200025"/>
            <a:r>
              <a:rPr lang="en-US" altLang="zh-CN" sz="2100" i="0" dirty="0"/>
              <a:t> </a:t>
            </a:r>
            <a:endParaRPr lang="en-US" altLang="zh-CN" sz="2100" i="0" dirty="0" smtClean="0"/>
          </a:p>
          <a:p>
            <a:pPr indent="200025"/>
            <a:r>
              <a:rPr lang="en-US" altLang="zh-CN" sz="2100" b="1" i="0" dirty="0" smtClean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《</a:t>
            </a:r>
            <a:r>
              <a:rPr lang="zh-CN" altLang="en-US" b="1" i="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红楼梦</a:t>
            </a:r>
            <a:r>
              <a:rPr lang="en-US" altLang="zh-CN" b="1" i="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》</a:t>
            </a:r>
            <a:r>
              <a:rPr lang="zh-CN" altLang="en-US" b="1" i="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人物繁多，王熙凤当之无愧是穿着最为耀眼的。读罢文中对她每次出场的服饰描写，都不禁感叹她特殊的生活质量。以她出场迎接黛玉的情景为例</a:t>
            </a:r>
            <a:r>
              <a:rPr lang="zh-CN" altLang="en-US" b="1" i="0" dirty="0" smtClean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，开场</a:t>
            </a:r>
            <a:r>
              <a:rPr lang="zh-CN" altLang="en-US" b="1" i="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即夺目。细品，则会发现曹雪芹开篇就揭示了性格、暗示了结局：仅是发髻、发钗、项圈等饰物就如此豪华，写出了她的显赫地位与爱富之心；书中以“凤冠霞帔”形容李纨，而她以凤图装扮自己，体现出大胆、得宠；洋裙在当时并不好得，写出她的富贵出身；最重要的是她系在裙边的比目玫瑰佩，“比目”之典出自“得成比目何辞死，愿作鸳鸯不羡仙”，在此则反映了王熙凤对真爱的渴望，倘若夫妻和睦又何必如此祈祷呢？所以此佩映射了王熙凤和贾琏婚姻关系的脆弱，为日后的矛盾埋下伏笔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04376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 noChangeArrowheads="1"/>
          </p:cNvSpPr>
          <p:nvPr>
            <p:ph type="title"/>
          </p:nvPr>
        </p:nvSpPr>
        <p:spPr>
          <a:xfrm>
            <a:off x="755682" y="407894"/>
            <a:ext cx="2592216" cy="721462"/>
          </a:xfrm>
        </p:spPr>
        <p:txBody>
          <a:bodyPr/>
          <a:lstStyle/>
          <a:p>
            <a:pPr algn="l"/>
            <a:r>
              <a:rPr lang="zh-CN" altLang="en-US" sz="3200" b="1" dirty="0" smtClean="0">
                <a:solidFill>
                  <a:srgbClr val="040776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名字的作用</a:t>
            </a:r>
            <a:endParaRPr lang="zh-CN" altLang="en-US" sz="3200" dirty="0" smtClean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9458" name="内容占位符 2"/>
          <p:cNvSpPr>
            <a:spLocks noGrp="1" noChangeArrowheads="1"/>
          </p:cNvSpPr>
          <p:nvPr>
            <p:ph idx="1"/>
          </p:nvPr>
        </p:nvSpPr>
        <p:spPr>
          <a:xfrm>
            <a:off x="152400" y="1201362"/>
            <a:ext cx="8883972" cy="4176348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2400" dirty="0" smtClean="0">
                <a:solidFill>
                  <a:srgbClr val="040776"/>
                </a:solidFill>
              </a:rPr>
              <a:t>（</a:t>
            </a:r>
            <a:r>
              <a:rPr lang="en-US" altLang="zh-CN" sz="2400" dirty="0" smtClean="0">
                <a:solidFill>
                  <a:srgbClr val="040776"/>
                </a:solidFill>
              </a:rPr>
              <a:t>1</a:t>
            </a:r>
            <a:r>
              <a:rPr lang="zh-CN" altLang="en-US" sz="2400" dirty="0" smtClean="0">
                <a:solidFill>
                  <a:srgbClr val="040776"/>
                </a:solidFill>
              </a:rPr>
              <a:t>）</a:t>
            </a:r>
            <a:r>
              <a:rPr lang="zh-CN" altLang="en-US" sz="2400" dirty="0" smtClean="0">
                <a:solidFill>
                  <a:srgbClr val="FF0000"/>
                </a:solidFill>
              </a:rPr>
              <a:t>提示内容情节</a:t>
            </a:r>
            <a:r>
              <a:rPr lang="zh-CN" altLang="en-US" sz="2400" dirty="0" smtClean="0">
                <a:solidFill>
                  <a:srgbClr val="040776"/>
                </a:solidFill>
              </a:rPr>
              <a:t>：如霍启（祸起，提示英莲走失及甄家着火等情节）。</a:t>
            </a:r>
          </a:p>
          <a:p>
            <a:pPr marL="0" indent="0" algn="just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2400" dirty="0" smtClean="0">
                <a:solidFill>
                  <a:srgbClr val="040776"/>
                </a:solidFill>
              </a:rPr>
              <a:t>（</a:t>
            </a:r>
            <a:r>
              <a:rPr lang="en-US" altLang="zh-CN" sz="2400" dirty="0" smtClean="0">
                <a:solidFill>
                  <a:srgbClr val="040776"/>
                </a:solidFill>
              </a:rPr>
              <a:t>2</a:t>
            </a:r>
            <a:r>
              <a:rPr lang="zh-CN" altLang="en-US" sz="2400" dirty="0" smtClean="0">
                <a:solidFill>
                  <a:srgbClr val="040776"/>
                </a:solidFill>
              </a:rPr>
              <a:t>）</a:t>
            </a:r>
            <a:r>
              <a:rPr lang="zh-CN" altLang="en-US" sz="2400" dirty="0" smtClean="0">
                <a:solidFill>
                  <a:srgbClr val="FF0000"/>
                </a:solidFill>
              </a:rPr>
              <a:t>揭示创作主题</a:t>
            </a:r>
            <a:r>
              <a:rPr lang="zh-CN" altLang="en-US" sz="2400" dirty="0" smtClean="0">
                <a:solidFill>
                  <a:srgbClr val="040776"/>
                </a:solidFill>
              </a:rPr>
              <a:t>：如甄士隐（真事隐）、贾雨村（假语村言）等人名，千红一窟（千红一哭）、万艳同杯（万艳同悲）、封肃（风俗）、詹光（沾光）等。</a:t>
            </a:r>
          </a:p>
          <a:p>
            <a:pPr marL="0" indent="0" algn="just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2400" dirty="0" smtClean="0">
                <a:solidFill>
                  <a:srgbClr val="040776"/>
                </a:solidFill>
              </a:rPr>
              <a:t>（</a:t>
            </a:r>
            <a:r>
              <a:rPr lang="en-US" altLang="zh-CN" sz="2400" dirty="0" smtClean="0">
                <a:solidFill>
                  <a:srgbClr val="040776"/>
                </a:solidFill>
              </a:rPr>
              <a:t>3</a:t>
            </a:r>
            <a:r>
              <a:rPr lang="zh-CN" altLang="en-US" sz="2400" dirty="0" smtClean="0">
                <a:solidFill>
                  <a:srgbClr val="040776"/>
                </a:solidFill>
              </a:rPr>
              <a:t>）</a:t>
            </a:r>
            <a:r>
              <a:rPr lang="zh-CN" altLang="en-US" sz="2400" dirty="0" smtClean="0">
                <a:solidFill>
                  <a:srgbClr val="FF0000"/>
                </a:solidFill>
              </a:rPr>
              <a:t>暗示人物命运</a:t>
            </a:r>
            <a:r>
              <a:rPr lang="zh-CN" altLang="en-US" sz="2400" dirty="0" smtClean="0">
                <a:solidFill>
                  <a:srgbClr val="040776"/>
                </a:solidFill>
              </a:rPr>
              <a:t>：如“元迎探惜”四姊妹名字连读暗寓其命运“原应叹息”，甄英莲暗寓其命运“真应怜”，“娇杏”暗示“侥幸”等。</a:t>
            </a:r>
          </a:p>
          <a:p>
            <a:pPr marL="0" indent="0" algn="just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sz="2400" dirty="0" smtClean="0">
                <a:solidFill>
                  <a:srgbClr val="040776"/>
                </a:solidFill>
              </a:rPr>
              <a:t>（</a:t>
            </a:r>
            <a:r>
              <a:rPr lang="en-US" altLang="zh-CN" sz="2400" dirty="0" smtClean="0">
                <a:solidFill>
                  <a:srgbClr val="040776"/>
                </a:solidFill>
              </a:rPr>
              <a:t>4</a:t>
            </a:r>
            <a:r>
              <a:rPr lang="zh-CN" altLang="en-US" sz="2400" dirty="0" smtClean="0">
                <a:solidFill>
                  <a:srgbClr val="040776"/>
                </a:solidFill>
              </a:rPr>
              <a:t>）</a:t>
            </a:r>
            <a:r>
              <a:rPr lang="zh-CN" altLang="en-US" sz="2400" dirty="0" smtClean="0">
                <a:solidFill>
                  <a:srgbClr val="FF0000"/>
                </a:solidFill>
              </a:rPr>
              <a:t>暗示人物特征</a:t>
            </a:r>
            <a:r>
              <a:rPr lang="zh-CN" altLang="en-US" sz="2400" dirty="0" smtClean="0">
                <a:solidFill>
                  <a:srgbClr val="040776"/>
                </a:solidFill>
              </a:rPr>
              <a:t>：如贾芸舅舅卜世仁，贾政清客单聘仁、卜固修，谐音“不是人”“善骗人”“不顾羞”，用名字揭示这些势利眼、帮闲们的嘴脸，入木三分。</a:t>
            </a:r>
          </a:p>
        </p:txBody>
      </p:sp>
    </p:spTree>
    <p:extLst>
      <p:ext uri="{BB962C8B-B14F-4D97-AF65-F5344CB8AC3E}">
        <p14:creationId xmlns:p14="http://schemas.microsoft.com/office/powerpoint/2010/main" val="207578376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内容占位符 2"/>
          <p:cNvSpPr>
            <a:spLocks noGrp="1"/>
          </p:cNvSpPr>
          <p:nvPr>
            <p:ph idx="1"/>
          </p:nvPr>
        </p:nvSpPr>
        <p:spPr>
          <a:xfrm>
            <a:off x="323528" y="992763"/>
            <a:ext cx="4896544" cy="418131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zh-CN" altLang="zh-CN" sz="2400" b="1" dirty="0">
                <a:solidFill>
                  <a:srgbClr val="C00000"/>
                </a:solidFill>
              </a:rPr>
              <a:t>宝玉的情与凤姐的欲</a:t>
            </a:r>
            <a:endParaRPr lang="en-US" altLang="zh-CN" sz="2400" b="1" dirty="0">
              <a:solidFill>
                <a:srgbClr val="C00000"/>
              </a:solidFill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zh-CN" altLang="zh-CN" sz="2400" b="1" dirty="0">
                <a:solidFill>
                  <a:srgbClr val="000000"/>
                </a:solidFill>
              </a:rPr>
              <a:t>在贾府中的地位无人可比</a:t>
            </a:r>
            <a:endParaRPr lang="en-US" altLang="zh-CN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zh-CN" altLang="zh-CN" sz="2400" b="1" dirty="0">
                <a:solidFill>
                  <a:srgbClr val="000000"/>
                </a:solidFill>
              </a:rPr>
              <a:t>性格天壤之别</a:t>
            </a:r>
            <a:endParaRPr lang="en-US" altLang="zh-CN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zh-CN" altLang="zh-CN" sz="2400" b="1" dirty="0">
                <a:solidFill>
                  <a:srgbClr val="000000"/>
                </a:solidFill>
              </a:rPr>
              <a:t>各自命运的悲剧者</a:t>
            </a:r>
            <a:endParaRPr lang="en-US" altLang="zh-CN" sz="2400" b="1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zh-CN" altLang="zh-CN" sz="2400" b="1" dirty="0">
                <a:solidFill>
                  <a:srgbClr val="C00000"/>
                </a:solidFill>
              </a:rPr>
              <a:t>黛玉的痴与宝钗的冷</a:t>
            </a:r>
            <a:endParaRPr lang="en-US" altLang="zh-CN" sz="2400" b="1" dirty="0">
              <a:solidFill>
                <a:srgbClr val="C00000"/>
              </a:solidFill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zh-CN" altLang="zh-CN" sz="2400" b="1" dirty="0">
                <a:solidFill>
                  <a:srgbClr val="000000"/>
                </a:solidFill>
              </a:rPr>
              <a:t>两种不同风格的美</a:t>
            </a:r>
            <a:endParaRPr lang="en-US" altLang="zh-CN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000000"/>
                </a:solidFill>
              </a:rPr>
              <a:t>相似的</a:t>
            </a:r>
            <a:r>
              <a:rPr lang="zh-CN" altLang="zh-CN" sz="2400" b="1" dirty="0">
                <a:solidFill>
                  <a:srgbClr val="000000"/>
                </a:solidFill>
              </a:rPr>
              <a:t>悲剧结局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  <p:pic>
        <p:nvPicPr>
          <p:cNvPr id="12291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09" r="21831"/>
          <a:stretch>
            <a:fillRect/>
          </a:stretch>
        </p:blipFill>
        <p:spPr bwMode="auto">
          <a:xfrm>
            <a:off x="7342188" y="3695700"/>
            <a:ext cx="1625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13" t="3986"/>
          <a:stretch>
            <a:fillRect/>
          </a:stretch>
        </p:blipFill>
        <p:spPr bwMode="auto">
          <a:xfrm>
            <a:off x="7342188" y="1704975"/>
            <a:ext cx="1617662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326" b="24083"/>
          <a:stretch>
            <a:fillRect/>
          </a:stretch>
        </p:blipFill>
        <p:spPr bwMode="auto">
          <a:xfrm>
            <a:off x="5260975" y="3695700"/>
            <a:ext cx="162401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2" descr="https://timgsa.baidu.com/timg?image&amp;quality=80&amp;size=b9999_10000&amp;sec=1580643588240&amp;di=400dd583ab56f95ce23e0ebcca43920e&amp;imgtype=0&amp;src=http%3A%2F%2F5b0988e595225.cdn.sohucs.com%2Fq_70%2Cc_zoom%2Cw_640%2Fimages%2F20181025%2Ff29e7075cce84f07af0a2ef1973a827c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102" b="9758"/>
          <a:stretch>
            <a:fillRect/>
          </a:stretch>
        </p:blipFill>
        <p:spPr bwMode="auto">
          <a:xfrm>
            <a:off x="5276850" y="1695450"/>
            <a:ext cx="1608138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文本框 7"/>
          <p:cNvSpPr txBox="1">
            <a:spLocks noChangeArrowheads="1"/>
          </p:cNvSpPr>
          <p:nvPr/>
        </p:nvSpPr>
        <p:spPr bwMode="auto">
          <a:xfrm>
            <a:off x="2257619" y="409228"/>
            <a:ext cx="4594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Clr>
                <a:srgbClr val="DC5900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3200" b="1" i="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四大主角</a:t>
            </a:r>
            <a:endParaRPr lang="en-US" altLang="zh-CN" sz="2400" b="1" i="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807450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838200" y="703263"/>
            <a:ext cx="7467600" cy="952500"/>
          </a:xfr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4400" b="0" i="0" u="none" kern="1200" baseline="0">
                <a:solidFill>
                  <a:schemeClr val="tx2"/>
                </a:solidFill>
                <a:latin typeface="Arial"/>
                <a:ea typeface="宋体" pitchFamily="2" charset="-122"/>
                <a:cs typeface="+mj-cs"/>
              </a:defRPr>
            </a:lvl1pPr>
          </a:lstStyle>
          <a:p>
            <a:pPr lvl="0"/>
            <a:r>
              <a:rPr lang="zh-CN" altLang="zh-CN" sz="32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初</a:t>
            </a:r>
            <a:r>
              <a:rPr lang="zh-CN" altLang="en-US" sz="32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步认</a:t>
            </a:r>
            <a:r>
              <a:rPr lang="zh-CN" altLang="zh-CN" sz="32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识</a:t>
            </a:r>
            <a:r>
              <a:rPr lang="zh-CN" altLang="zh-CN" sz="3200" b="1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红楼</a:t>
            </a:r>
            <a:r>
              <a:rPr lang="en-US" altLang="zh-CN" sz="3200" b="1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sz="3200" b="1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sz="3200" b="1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主要</a:t>
            </a:r>
            <a:r>
              <a:rPr lang="zh-CN" altLang="zh-CN" sz="3200" b="1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人物的</a:t>
            </a:r>
            <a:r>
              <a:rPr lang="zh-CN" altLang="en-US" sz="3200" b="1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主要</a:t>
            </a:r>
            <a:r>
              <a:rPr lang="zh-CN" altLang="zh-CN" sz="3200" b="1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性格特点</a:t>
            </a:r>
            <a:endParaRPr lang="zh-CN" altLang="zh-CN" sz="3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3" name="TextBox 1"/>
          <p:cNvSpPr/>
          <p:nvPr/>
        </p:nvSpPr>
        <p:spPr>
          <a:xfrm>
            <a:off x="838200" y="1901825"/>
            <a:ext cx="7467600" cy="1128579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 algn="just" eaLnBrk="1" hangingPunct="1">
              <a:lnSpc>
                <a:spcPct val="150000"/>
              </a:lnSpc>
              <a:buFont typeface=""/>
            </a:pPr>
            <a:r>
              <a:rPr lang="zh-CN" altLang="en-US" sz="2400" i="0" dirty="0" smtClean="0">
                <a:solidFill>
                  <a:srgbClr val="040776"/>
                </a:solidFill>
              </a:rPr>
              <a:t>选择</a:t>
            </a:r>
            <a:r>
              <a:rPr lang="en-US" altLang="zh-CN" sz="2400" i="0" dirty="0">
                <a:solidFill>
                  <a:srgbClr val="040776"/>
                </a:solidFill>
              </a:rPr>
              <a:t>《</a:t>
            </a:r>
            <a:r>
              <a:rPr lang="zh-CN" altLang="en-US" sz="2400" i="0" dirty="0">
                <a:solidFill>
                  <a:srgbClr val="040776"/>
                </a:solidFill>
              </a:rPr>
              <a:t>红楼梦</a:t>
            </a:r>
            <a:r>
              <a:rPr lang="en-US" altLang="zh-CN" sz="2400" i="0" dirty="0">
                <a:solidFill>
                  <a:srgbClr val="040776"/>
                </a:solidFill>
              </a:rPr>
              <a:t>》</a:t>
            </a:r>
            <a:r>
              <a:rPr lang="zh-CN" altLang="en-US" sz="2400" i="0" dirty="0">
                <a:solidFill>
                  <a:srgbClr val="040776"/>
                </a:solidFill>
              </a:rPr>
              <a:t>中的主要人物，结合回目，用一个词来概括人物的性格特点，并作简要说明</a:t>
            </a:r>
            <a:r>
              <a:rPr lang="zh-CN" altLang="en-US" sz="2400" i="0" dirty="0" smtClean="0">
                <a:solidFill>
                  <a:srgbClr val="040776"/>
                </a:solidFill>
              </a:rPr>
              <a:t>。</a:t>
            </a:r>
            <a:endParaRPr lang="en-US" altLang="zh-CN" sz="2400" i="0" dirty="0">
              <a:solidFill>
                <a:srgbClr val="040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05238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内容占位符 2"/>
          <p:cNvSpPr>
            <a:spLocks noGrp="1" noChangeArrowheads="1"/>
          </p:cNvSpPr>
          <p:nvPr>
            <p:ph idx="1"/>
          </p:nvPr>
        </p:nvSpPr>
        <p:spPr>
          <a:xfrm>
            <a:off x="179512" y="1419470"/>
            <a:ext cx="8568952" cy="388630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v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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Char char="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eaLnBrk="1" hangingPunct="1">
              <a:buNone/>
            </a:pPr>
            <a:r>
              <a:rPr lang="zh-CN" altLang="en-US" sz="2400" b="1" spc="0" dirty="0">
                <a:solidFill>
                  <a:srgbClr val="040776"/>
                </a:solidFill>
              </a:rPr>
              <a:t>（</a:t>
            </a:r>
            <a:r>
              <a:rPr lang="en-US" altLang="zh-CN" sz="2400" b="1" spc="0" dirty="0">
                <a:solidFill>
                  <a:srgbClr val="040776"/>
                </a:solidFill>
              </a:rPr>
              <a:t>1）</a:t>
            </a:r>
            <a:r>
              <a:rPr lang="zh-CN" altLang="zh-CN" sz="2400" b="1" spc="0" dirty="0">
                <a:solidFill>
                  <a:srgbClr val="FF0000"/>
                </a:solidFill>
              </a:rPr>
              <a:t>宝玉的</a:t>
            </a:r>
            <a:r>
              <a:rPr lang="en-US" altLang="zh-CN" sz="2400" b="1" spc="0" dirty="0">
                <a:solidFill>
                  <a:srgbClr val="FF0000"/>
                </a:solidFill>
              </a:rPr>
              <a:t>“</a:t>
            </a:r>
            <a:r>
              <a:rPr lang="zh-CN" altLang="zh-CN" sz="2400" b="1" spc="0" dirty="0">
                <a:solidFill>
                  <a:srgbClr val="FF0000"/>
                </a:solidFill>
              </a:rPr>
              <a:t>情</a:t>
            </a:r>
            <a:r>
              <a:rPr lang="en-US" altLang="zh-CN" sz="2400" b="1" spc="0" dirty="0">
                <a:solidFill>
                  <a:srgbClr val="FF0000"/>
                </a:solidFill>
              </a:rPr>
              <a:t>”</a:t>
            </a:r>
            <a:r>
              <a:rPr lang="zh-CN" altLang="en-US" sz="2400" b="1" spc="0" dirty="0">
                <a:solidFill>
                  <a:srgbClr val="040776"/>
                </a:solidFill>
              </a:rPr>
              <a:t>：</a:t>
            </a:r>
            <a:r>
              <a:rPr lang="zh-CN" altLang="zh-CN" sz="2400" spc="0" dirty="0">
                <a:solidFill>
                  <a:srgbClr val="040776"/>
                </a:solidFill>
              </a:rPr>
              <a:t>宝玉虽为男子，却率真清纯，爱博多情，他似乎就是为爱而生，为爱而死，堪称千古第一情人。</a:t>
            </a:r>
            <a:endParaRPr lang="zh-CN" altLang="zh-CN" sz="2400" dirty="0">
              <a:solidFill>
                <a:srgbClr val="040776"/>
              </a:solidFill>
            </a:endParaRPr>
          </a:p>
          <a:p>
            <a:pPr marL="0" marR="0" lvl="0" indent="0" algn="just">
              <a:buNone/>
            </a:pPr>
            <a:r>
              <a:rPr lang="zh-CN" altLang="en-US" sz="2400" b="1" spc="0" dirty="0">
                <a:solidFill>
                  <a:srgbClr val="040776"/>
                </a:solidFill>
              </a:rPr>
              <a:t>（</a:t>
            </a:r>
            <a:r>
              <a:rPr lang="en-US" altLang="zh-CN" sz="2400" b="1" spc="0" dirty="0">
                <a:solidFill>
                  <a:srgbClr val="040776"/>
                </a:solidFill>
              </a:rPr>
              <a:t>2）</a:t>
            </a:r>
            <a:r>
              <a:rPr lang="zh-CN" altLang="zh-CN" sz="2400" b="1" spc="0" dirty="0">
                <a:solidFill>
                  <a:srgbClr val="FF0000"/>
                </a:solidFill>
              </a:rPr>
              <a:t>凤姐的</a:t>
            </a:r>
            <a:r>
              <a:rPr lang="en-US" altLang="zh-CN" sz="2400" b="1" spc="0" dirty="0">
                <a:solidFill>
                  <a:srgbClr val="FF0000"/>
                </a:solidFill>
              </a:rPr>
              <a:t>“</a:t>
            </a:r>
            <a:r>
              <a:rPr lang="zh-CN" altLang="en-US" sz="2400" b="1" spc="0" dirty="0">
                <a:solidFill>
                  <a:srgbClr val="FF0000"/>
                </a:solidFill>
              </a:rPr>
              <a:t>欲</a:t>
            </a:r>
            <a:r>
              <a:rPr lang="en-US" altLang="zh-CN" sz="2400" b="1" spc="0" dirty="0">
                <a:solidFill>
                  <a:srgbClr val="FF0000"/>
                </a:solidFill>
              </a:rPr>
              <a:t>”</a:t>
            </a:r>
            <a:r>
              <a:rPr lang="zh-CN" altLang="en-US" sz="2400" b="1" spc="0" dirty="0">
                <a:solidFill>
                  <a:srgbClr val="040776"/>
                </a:solidFill>
              </a:rPr>
              <a:t>：</a:t>
            </a:r>
            <a:r>
              <a:rPr lang="zh-CN" altLang="zh-CN" sz="2400" spc="0" dirty="0">
                <a:solidFill>
                  <a:srgbClr val="040776"/>
                </a:solidFill>
              </a:rPr>
              <a:t>她精明能干，威重令行，是脂粉队里的英雄，但她贪财好利，欲壑难填，嫉妒成性，心狠手辣。因此，她既是贾府的管家，又是贾府的蛀虫。</a:t>
            </a:r>
            <a:endParaRPr lang="zh-CN" altLang="zh-CN" sz="2400" dirty="0">
              <a:solidFill>
                <a:srgbClr val="040776"/>
              </a:solidFill>
            </a:endParaRPr>
          </a:p>
          <a:p>
            <a:pPr marL="0" marR="0" lvl="0" indent="0">
              <a:buNone/>
            </a:pPr>
            <a:r>
              <a:rPr lang="zh-CN" altLang="en-US" sz="2400" b="1" spc="0" dirty="0">
                <a:solidFill>
                  <a:srgbClr val="040776"/>
                </a:solidFill>
              </a:rPr>
              <a:t>（</a:t>
            </a:r>
            <a:r>
              <a:rPr lang="en-US" altLang="zh-CN" sz="2400" b="1" spc="0" dirty="0">
                <a:solidFill>
                  <a:srgbClr val="040776"/>
                </a:solidFill>
              </a:rPr>
              <a:t>3）</a:t>
            </a:r>
            <a:r>
              <a:rPr lang="zh-CN" altLang="zh-CN" sz="2400" b="1" spc="0" dirty="0">
                <a:solidFill>
                  <a:srgbClr val="FF0000"/>
                </a:solidFill>
              </a:rPr>
              <a:t>黛玉的</a:t>
            </a:r>
            <a:r>
              <a:rPr lang="en-US" altLang="zh-CN" sz="2400" b="1" spc="0" dirty="0">
                <a:solidFill>
                  <a:srgbClr val="FF0000"/>
                </a:solidFill>
              </a:rPr>
              <a:t>“</a:t>
            </a:r>
            <a:r>
              <a:rPr lang="zh-CN" altLang="zh-CN" sz="2400" b="1" spc="0" dirty="0">
                <a:solidFill>
                  <a:srgbClr val="FF0000"/>
                </a:solidFill>
              </a:rPr>
              <a:t>痴</a:t>
            </a:r>
            <a:r>
              <a:rPr lang="en-US" altLang="zh-CN" sz="2400" b="1" spc="0" dirty="0">
                <a:solidFill>
                  <a:srgbClr val="FF0000"/>
                </a:solidFill>
              </a:rPr>
              <a:t>”</a:t>
            </a:r>
            <a:r>
              <a:rPr lang="en-US" altLang="zh-CN" sz="2400" b="1" spc="0" dirty="0">
                <a:solidFill>
                  <a:srgbClr val="040776"/>
                </a:solidFill>
              </a:rPr>
              <a:t>：</a:t>
            </a:r>
            <a:r>
              <a:rPr lang="zh-CN" altLang="zh-CN" sz="2400" spc="0" dirty="0">
                <a:solidFill>
                  <a:srgbClr val="040776"/>
                </a:solidFill>
              </a:rPr>
              <a:t>黛玉是一个率真痴情的女子，面对博爱多情的宝玉，常常表现出强烈的嫉妒之心。</a:t>
            </a:r>
            <a:endParaRPr lang="zh-CN" altLang="zh-CN" sz="2400" dirty="0">
              <a:solidFill>
                <a:srgbClr val="040776"/>
              </a:solidFill>
            </a:endParaRPr>
          </a:p>
          <a:p>
            <a:pPr marL="0" marR="0" lvl="0" indent="0">
              <a:buNone/>
            </a:pPr>
            <a:r>
              <a:rPr lang="zh-CN" altLang="en-US" sz="2400" b="1" dirty="0">
                <a:solidFill>
                  <a:srgbClr val="040776"/>
                </a:solidFill>
              </a:rPr>
              <a:t>（</a:t>
            </a:r>
            <a:r>
              <a:rPr lang="en-US" altLang="zh-CN" sz="2400" b="1" dirty="0">
                <a:solidFill>
                  <a:srgbClr val="040776"/>
                </a:solidFill>
              </a:rPr>
              <a:t>4）</a:t>
            </a:r>
            <a:r>
              <a:rPr lang="zh-CN" altLang="zh-CN" sz="2400" b="1" dirty="0">
                <a:solidFill>
                  <a:srgbClr val="FF0000"/>
                </a:solidFill>
              </a:rPr>
              <a:t>宝钗的</a:t>
            </a:r>
            <a:r>
              <a:rPr lang="en-US" altLang="zh-CN" sz="2400" b="1" dirty="0">
                <a:solidFill>
                  <a:srgbClr val="FF0000"/>
                </a:solidFill>
              </a:rPr>
              <a:t>“</a:t>
            </a:r>
            <a:r>
              <a:rPr lang="zh-CN" altLang="zh-CN" sz="2400" b="1" dirty="0">
                <a:solidFill>
                  <a:srgbClr val="FF0000"/>
                </a:solidFill>
              </a:rPr>
              <a:t>冷</a:t>
            </a:r>
            <a:r>
              <a:rPr lang="en-US" altLang="zh-CN" sz="2400" b="1" dirty="0">
                <a:solidFill>
                  <a:srgbClr val="FF0000"/>
                </a:solidFill>
              </a:rPr>
              <a:t>”</a:t>
            </a:r>
            <a:r>
              <a:rPr lang="en-US" altLang="zh-CN" sz="2400" b="1" dirty="0">
                <a:solidFill>
                  <a:srgbClr val="040776"/>
                </a:solidFill>
              </a:rPr>
              <a:t>：</a:t>
            </a:r>
            <a:r>
              <a:rPr lang="zh-CN" altLang="zh-CN" sz="2400" dirty="0">
                <a:solidFill>
                  <a:srgbClr val="040776"/>
                </a:solidFill>
              </a:rPr>
              <a:t>宝钗出身于皇商，学识渊博，恪守封建礼教观念，她身上既有温柔敦厚的一面，也有</a:t>
            </a:r>
            <a:r>
              <a:rPr lang="en-US" altLang="zh-CN" sz="2400" dirty="0">
                <a:solidFill>
                  <a:srgbClr val="040776"/>
                </a:solidFill>
              </a:rPr>
              <a:t>“</a:t>
            </a:r>
            <a:r>
              <a:rPr lang="zh-CN" altLang="zh-CN" sz="2400" dirty="0">
                <a:solidFill>
                  <a:srgbClr val="040776"/>
                </a:solidFill>
              </a:rPr>
              <a:t>冷</a:t>
            </a:r>
            <a:r>
              <a:rPr lang="en-US" altLang="zh-CN" sz="2400" dirty="0">
                <a:solidFill>
                  <a:srgbClr val="040776"/>
                </a:solidFill>
              </a:rPr>
              <a:t>”</a:t>
            </a:r>
            <a:r>
              <a:rPr lang="zh-CN" altLang="zh-CN" sz="2400" dirty="0">
                <a:solidFill>
                  <a:srgbClr val="040776"/>
                </a:solidFill>
              </a:rPr>
              <a:t>与</a:t>
            </a:r>
            <a:r>
              <a:rPr lang="en-US" altLang="zh-CN" sz="2400" dirty="0">
                <a:solidFill>
                  <a:srgbClr val="040776"/>
                </a:solidFill>
              </a:rPr>
              <a:t>“</a:t>
            </a:r>
            <a:r>
              <a:rPr lang="zh-CN" altLang="zh-CN" sz="2400" dirty="0">
                <a:solidFill>
                  <a:srgbClr val="040776"/>
                </a:solidFill>
              </a:rPr>
              <a:t>无情</a:t>
            </a:r>
            <a:r>
              <a:rPr lang="en-US" altLang="zh-CN" sz="2400" dirty="0">
                <a:solidFill>
                  <a:srgbClr val="040776"/>
                </a:solidFill>
              </a:rPr>
              <a:t>”</a:t>
            </a:r>
            <a:r>
              <a:rPr lang="zh-CN" altLang="zh-CN" sz="2400" dirty="0">
                <a:solidFill>
                  <a:srgbClr val="040776"/>
                </a:solidFill>
              </a:rPr>
              <a:t>一面。</a:t>
            </a:r>
          </a:p>
        </p:txBody>
      </p:sp>
      <p:sp>
        <p:nvSpPr>
          <p:cNvPr id="6148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4400" b="0" i="0" u="none" kern="1200" baseline="0">
                <a:solidFill>
                  <a:schemeClr val="tx2"/>
                </a:solidFill>
                <a:latin typeface="Arial"/>
                <a:ea typeface="宋体" pitchFamily="2" charset="-122"/>
                <a:cs typeface="+mj-cs"/>
              </a:defRPr>
            </a:lvl1pPr>
          </a:lstStyle>
          <a:p>
            <a:pPr lvl="0"/>
            <a:r>
              <a:rPr lang="zh-CN" altLang="en-US" sz="3200" b="1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红楼主要人物的性格特点</a:t>
            </a:r>
          </a:p>
        </p:txBody>
      </p:sp>
    </p:spTree>
    <p:extLst>
      <p:ext uri="{BB962C8B-B14F-4D97-AF65-F5344CB8AC3E}">
        <p14:creationId xmlns:p14="http://schemas.microsoft.com/office/powerpoint/2010/main" val="55376860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685800" y="508000"/>
            <a:ext cx="7772400" cy="952500"/>
          </a:xfr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4400" b="0" i="0" u="none" kern="1200" baseline="0">
                <a:solidFill>
                  <a:schemeClr val="tx2"/>
                </a:solidFill>
                <a:latin typeface="Arial"/>
                <a:ea typeface="宋体" pitchFamily="2" charset="-122"/>
                <a:cs typeface="+mj-cs"/>
              </a:defRPr>
            </a:lvl1pPr>
          </a:lstStyle>
          <a:p>
            <a:pPr lvl="0"/>
            <a:r>
              <a:rPr lang="zh-CN" altLang="en-US" sz="3200" b="1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分析人物符号的不同含义</a:t>
            </a:r>
            <a:endParaRPr lang="zh-CN" altLang="en-US" sz="320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>
          <a:xfrm>
            <a:off x="152400" y="1706563"/>
            <a:ext cx="8839200" cy="3495675"/>
          </a:xfr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v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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Char char="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①</a:t>
            </a:r>
            <a:r>
              <a:rPr lang="en-US" altLang="zh-CN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2017</a:t>
            </a:r>
            <a: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，我们要像刘姥姥一样抓住机会。（红鹭上云天的博客文章标题）</a:t>
            </a:r>
            <a:b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</a:br>
            <a: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②如何像刘姥姥一样拥有好人缘？（</a:t>
            </a:r>
            <a:r>
              <a:rPr lang="en-US" altLang="zh-CN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壹心理</a:t>
            </a:r>
            <a:r>
              <a:rPr lang="en-US" altLang="zh-CN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专栏作家岳晓东）</a:t>
            </a:r>
            <a:b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</a:br>
            <a: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③刘姝威姥姥进万科大观园，全场尴尬症都犯了。（搜狐科技新闻标题）</a:t>
            </a:r>
            <a:b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</a:br>
            <a: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④刘姥姥情商到底有多高？八个细节让你真相大白。（网络专栏</a:t>
            </a:r>
            <a:r>
              <a:rPr lang="en-US" altLang="zh-CN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陶淘说</a:t>
            </a:r>
            <a:r>
              <a:rPr lang="en-US" altLang="zh-CN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）</a:t>
            </a:r>
            <a:b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</a:br>
            <a: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⑤刘姥姥进大观园</a:t>
            </a:r>
            <a:r>
              <a:rPr lang="en-US" altLang="zh-CN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20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少见多怪。（歇后语）</a:t>
            </a:r>
            <a:r>
              <a:rPr lang="zh-CN" altLang="en-US" sz="2000"/>
              <a:t/>
            </a:r>
            <a:br>
              <a:rPr lang="zh-CN" altLang="en-US" sz="2000"/>
            </a:br>
            <a:endParaRPr lang="zh-CN" altLang="en-US" sz="2000">
              <a:solidFill>
                <a:srgbClr val="000000"/>
              </a:solidFill>
            </a:endParaRPr>
          </a:p>
        </p:txBody>
      </p:sp>
      <p:sp>
        <p:nvSpPr>
          <p:cNvPr id="8197" name="文本框 5"/>
          <p:cNvSpPr/>
          <p:nvPr/>
        </p:nvSpPr>
        <p:spPr>
          <a:xfrm>
            <a:off x="152400" y="3577580"/>
            <a:ext cx="8668072" cy="1200329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/>
            <a:r>
              <a:rPr lang="zh-CN" altLang="en-US" sz="2400" i="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对应了刘姥姥具有的不同个性特点：</a:t>
            </a:r>
            <a:endParaRPr lang="en-US" altLang="zh-CN" sz="2400" i="0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marL="0" lvl="0" indent="0"/>
            <a:r>
              <a:rPr lang="zh-CN" altLang="en-US" sz="2400" i="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①善于抓住、利用机会；②幽默；③本色、真性情；④热情、乐观、包容、感恩等；⑤见识浅陋。</a:t>
            </a:r>
          </a:p>
        </p:txBody>
      </p:sp>
    </p:spTree>
    <p:extLst>
      <p:ext uri="{BB962C8B-B14F-4D97-AF65-F5344CB8AC3E}">
        <p14:creationId xmlns:p14="http://schemas.microsoft.com/office/powerpoint/2010/main" val="150069076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内容占位符 2"/>
          <p:cNvSpPr>
            <a:spLocks noGrp="1" noChangeArrowheads="1"/>
          </p:cNvSpPr>
          <p:nvPr>
            <p:ph idx="1"/>
          </p:nvPr>
        </p:nvSpPr>
        <p:spPr>
          <a:xfrm>
            <a:off x="12374" y="841276"/>
            <a:ext cx="8964488" cy="4495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v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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Char char="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/>
            <a:r>
              <a:rPr lang="zh-CN" altLang="zh-CN" sz="2000" b="1" spc="0" dirty="0">
                <a:latin typeface="楷体" pitchFamily="49" charset="-122"/>
                <a:ea typeface="楷体" pitchFamily="49" charset="-122"/>
              </a:rPr>
              <a:t>忽见丫鬟话未报完，已进来了一位年轻的公子：头上戴着束发嵌宝紫金冠，齐眉勒着二龙抢珠金抹额；穿一件二色金百蝶穿花大红箭袖，束着五彩丝攒花结长穗宫涤，外罩石青起花八团倭缎排穗褂；登着青缎粉底小朝靴。面若中秋之月，色如春晓之花，鬓若刀裁，眉如墨画，面若桃瓣，目若秋波。虽怒时而若笑，即时而有</a:t>
            </a:r>
            <a:r>
              <a:rPr lang="zh-CN" altLang="zh-CN" sz="2000" b="1" spc="0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情</a:t>
            </a:r>
            <a:r>
              <a:rPr lang="zh-CN" altLang="zh-CN" sz="2000" b="1" spc="0" dirty="0">
                <a:latin typeface="楷体" pitchFamily="49" charset="-122"/>
                <a:ea typeface="楷体" pitchFamily="49" charset="-122"/>
              </a:rPr>
              <a:t>。项上金螭璎珞，又有一根五色丝涤，系着一块美玉。</a:t>
            </a:r>
            <a:endParaRPr lang="zh-CN" altLang="zh-CN" sz="2000" b="1" dirty="0">
              <a:latin typeface="楷体" pitchFamily="49" charset="-122"/>
              <a:ea typeface="楷体" pitchFamily="49" charset="-122"/>
            </a:endParaRPr>
          </a:p>
          <a:p>
            <a:pPr marL="342900" marR="0" lvl="0" indent="-342900"/>
            <a:r>
              <a:rPr lang="zh-CN" altLang="en-US" sz="2000" b="1" spc="0" dirty="0">
                <a:solidFill>
                  <a:srgbClr val="000000"/>
                </a:solidFill>
              </a:rPr>
              <a:t>上面是</a:t>
            </a:r>
            <a:r>
              <a:rPr lang="zh-CN" altLang="zh-CN" sz="2000" b="1" spc="0" dirty="0">
                <a:solidFill>
                  <a:srgbClr val="000000"/>
                </a:solidFill>
              </a:rPr>
              <a:t>黛玉眼中看到的宝玉第一次亮相，一会儿换了装再出来，宝玉又是一番打扮：</a:t>
            </a:r>
            <a:endParaRPr lang="zh-CN" altLang="zh-CN" sz="2000" b="1" dirty="0">
              <a:solidFill>
                <a:srgbClr val="000000"/>
              </a:solidFill>
            </a:endParaRPr>
          </a:p>
          <a:p>
            <a:pPr marL="342900" marR="0" lvl="0" indent="-342900"/>
            <a:r>
              <a:rPr lang="zh-CN" altLang="zh-CN" sz="2000" b="1" dirty="0">
                <a:latin typeface="楷体" pitchFamily="49" charset="-122"/>
                <a:ea typeface="楷体" pitchFamily="49" charset="-122"/>
              </a:rPr>
              <a:t>头上周围一转的短发，都结成小辫，红丝结束，共攒至顶中胎发，总编一根大辫，黑亮如漆，从顶至梢，一串四颗大珠，用金八宝坠角；身上穿着银红撒花半旧大袄，仍旧带着项圈、宝玉、寄名锁、护身符等物；下面半露松花撒花绫裤腿，锦边弹墨袜，厚底大红鞋。越显得面如敷粉，唇若施脂；转盼多情，语言常笑。天生一段风骚，全在眉梢；平生万种情思，悉堆眼角。看其外貌最是极好。</a:t>
            </a: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395536" y="193204"/>
            <a:ext cx="3733800" cy="762000"/>
          </a:xfr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4400" b="0" i="0" u="none" kern="1200" baseline="0">
                <a:solidFill>
                  <a:schemeClr val="tx2"/>
                </a:solidFill>
                <a:latin typeface="Arial"/>
                <a:ea typeface="宋体" pitchFamily="2" charset="-122"/>
                <a:cs typeface="+mj-cs"/>
              </a:defRPr>
            </a:lvl1pPr>
          </a:lstStyle>
          <a:p>
            <a:pPr lvl="0" algn="l"/>
            <a:r>
              <a:rPr lang="zh-CN" altLang="zh-CN" sz="32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宝玉</a:t>
            </a:r>
            <a:r>
              <a:rPr lang="zh-CN" altLang="zh-CN" sz="3200" b="1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出场的描写</a:t>
            </a:r>
            <a:endParaRPr lang="zh-CN" altLang="en-US" sz="3200" b="1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8516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内容占位符 2"/>
          <p:cNvSpPr>
            <a:spLocks noGrp="1"/>
          </p:cNvSpPr>
          <p:nvPr>
            <p:ph idx="1"/>
          </p:nvPr>
        </p:nvSpPr>
        <p:spPr>
          <a:xfrm>
            <a:off x="323528" y="1273324"/>
            <a:ext cx="8208912" cy="3429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v"/>
              <a:defRPr kumimoji="0"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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Char char="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kumimoji="0"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/>
            <a:r>
              <a:rPr lang="zh-CN" altLang="zh-CN" sz="2400" b="1" spc="0" dirty="0">
                <a:solidFill>
                  <a:srgbClr val="000000"/>
                </a:solidFill>
                <a:latin typeface="宋体" pitchFamily="2" charset="-122"/>
              </a:rPr>
              <a:t>《红楼梦》第三回在宝玉、黛玉初会后，有《西江月》二首，形容宝玉</a:t>
            </a:r>
            <a:r>
              <a:rPr lang="zh-CN" altLang="en-US" sz="2400" b="1" spc="0" dirty="0">
                <a:solidFill>
                  <a:srgbClr val="000000"/>
                </a:solidFill>
                <a:latin typeface="宋体" pitchFamily="2" charset="-122"/>
              </a:rPr>
              <a:t>，</a:t>
            </a:r>
            <a:r>
              <a:rPr lang="zh-CN" altLang="zh-CN" sz="2400" b="1" spc="0" dirty="0">
                <a:solidFill>
                  <a:srgbClr val="000000"/>
                </a:solidFill>
                <a:latin typeface="宋体" pitchFamily="2" charset="-122"/>
              </a:rPr>
              <a:t>把贾宝玉说的十分不堪：</a:t>
            </a:r>
            <a:endParaRPr lang="zh-CN" altLang="zh-CN" sz="2400" b="1" dirty="0">
              <a:solidFill>
                <a:srgbClr val="000000"/>
              </a:solidFill>
              <a:latin typeface="宋体" pitchFamily="2" charset="-122"/>
            </a:endParaRPr>
          </a:p>
          <a:p>
            <a:pPr marL="342900" marR="0" lvl="0" indent="-342900"/>
            <a:r>
              <a:rPr lang="zh-CN" altLang="zh-CN" sz="2400" b="1" spc="-150" dirty="0">
                <a:latin typeface="宋体" pitchFamily="2" charset="-122"/>
              </a:rPr>
              <a:t>无故寻愁觅恨，有时似傻如狂。纵然生得好皮囊，腹内原来草莽。</a:t>
            </a:r>
            <a:r>
              <a:rPr lang="zh-CN" altLang="zh-CN" sz="2400" b="1" spc="-150" dirty="0">
                <a:solidFill>
                  <a:srgbClr val="FF0000"/>
                </a:solidFill>
                <a:latin typeface="宋体" pitchFamily="2" charset="-122"/>
              </a:rPr>
              <a:t>潦倒不通世务，愚顽怕读文章。行为偏僻性乖张</a:t>
            </a:r>
            <a:r>
              <a:rPr lang="zh-CN" altLang="zh-CN" sz="2400" b="1" spc="-150" dirty="0">
                <a:latin typeface="宋体" pitchFamily="2" charset="-122"/>
              </a:rPr>
              <a:t>，那管世人诽谤！</a:t>
            </a:r>
            <a:endParaRPr lang="zh-CN" altLang="zh-CN" sz="2400" b="1" spc="0" dirty="0">
              <a:latin typeface="宋体" pitchFamily="2" charset="-122"/>
            </a:endParaRPr>
          </a:p>
          <a:p>
            <a:pPr marL="342900" marR="0" lvl="0" indent="-342900"/>
            <a:r>
              <a:rPr lang="zh-CN" altLang="zh-CN" sz="2400" b="1" dirty="0">
                <a:latin typeface="宋体" pitchFamily="2" charset="-122"/>
              </a:rPr>
              <a:t>富贵不知乐业，贫穷难奈凄凉。可怜辜负好韶光，与国与家无望。</a:t>
            </a:r>
            <a:r>
              <a:rPr lang="zh-CN" altLang="zh-CN" sz="2400" b="1" dirty="0">
                <a:solidFill>
                  <a:srgbClr val="FF0000"/>
                </a:solidFill>
                <a:latin typeface="宋体" pitchFamily="2" charset="-122"/>
              </a:rPr>
              <a:t>天下无能第一，古今不肖无双</a:t>
            </a:r>
            <a:r>
              <a:rPr lang="zh-CN" altLang="zh-CN" sz="2400" b="1" dirty="0">
                <a:latin typeface="宋体" pitchFamily="2" charset="-122"/>
              </a:rPr>
              <a:t>，寄言纨绔与膏粱，莫效此儿形状！</a:t>
            </a:r>
          </a:p>
        </p:txBody>
      </p:sp>
      <p:sp>
        <p:nvSpPr>
          <p:cNvPr id="12292" name="标题 1"/>
          <p:cNvSpPr/>
          <p:nvPr/>
        </p:nvSpPr>
        <p:spPr>
          <a:xfrm>
            <a:off x="685800" y="508000"/>
            <a:ext cx="7772400" cy="952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1" u="none" baseline="0">
                <a:solidFill>
                  <a:schemeClr val="tx1"/>
                </a:solidFill>
                <a:effectLst/>
                <a:latin typeface="Arial"/>
                <a:ea typeface="宋体" pitchFamily="2" charset="-122"/>
              </a:defRPr>
            </a:lvl5pPr>
          </a:lstStyle>
          <a:p>
            <a:pPr marL="0" lvl="0" indent="0"/>
            <a:r>
              <a:rPr lang="zh-CN" altLang="en-US" sz="3200" b="1" i="0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宝玉</a:t>
            </a:r>
            <a:r>
              <a:rPr lang="zh-CN" altLang="en-US" sz="3200" b="1" i="0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的</a:t>
            </a:r>
            <a:r>
              <a:rPr lang="zh-CN" altLang="en-US" sz="3200" b="1" i="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不合时宜</a:t>
            </a:r>
            <a:endParaRPr lang="zh-CN" altLang="en-US" sz="3200" i="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232064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OURCELIBID_LIB" val="308828"/>
  <p:tag name="WHOLEPAGETYPE" val="Page_Hea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WHOLESPTYPE" val="Shape_Pictir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  <p:tag name="WHOLESPTYPE" val="Shape_Pictire"/>
</p:tagLst>
</file>

<file path=ppt/theme/theme1.xml><?xml version="1.0" encoding="utf-8"?>
<a:theme xmlns:a="http://schemas.openxmlformats.org/drawingml/2006/main" name="诗情画意">
  <a:themeElements>
    <a:clrScheme name="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866"/>
      </a:accent4>
      <a:accent5>
        <a:srgbClr val="F3FAFF"/>
      </a:accent5>
      <a:accent6>
        <a:srgbClr val="2D5BE5"/>
      </a:accent6>
      <a:hlink>
        <a:srgbClr val="DC5900"/>
      </a:hlink>
      <a:folHlink>
        <a:srgbClr val="7979A5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2528</Words>
  <Application>Microsoft Office PowerPoint</Application>
  <PresentationFormat>全屏显示(16:10)</PresentationFormat>
  <Paragraphs>149</Paragraphs>
  <Slides>23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8" baseType="lpstr">
      <vt:lpstr>等线</vt:lpstr>
      <vt:lpstr>汉仪颜楷简</vt:lpstr>
      <vt:lpstr>黑体</vt:lpstr>
      <vt:lpstr>华文仿宋</vt:lpstr>
      <vt:lpstr>华文行楷</vt:lpstr>
      <vt:lpstr>华文楷体</vt:lpstr>
      <vt:lpstr>华文新魏</vt:lpstr>
      <vt:lpstr>楷体</vt:lpstr>
      <vt:lpstr>楷体_GB2312</vt:lpstr>
      <vt:lpstr>隶书</vt:lpstr>
      <vt:lpstr>宋体</vt:lpstr>
      <vt:lpstr>Arial</vt:lpstr>
      <vt:lpstr>Times New Roman</vt:lpstr>
      <vt:lpstr>Wingdings</vt:lpstr>
      <vt:lpstr>诗情画意</vt:lpstr>
      <vt:lpstr>PowerPoint 演示文稿</vt:lpstr>
      <vt:lpstr>名字的含义</vt:lpstr>
      <vt:lpstr>名字的作用</vt:lpstr>
      <vt:lpstr>PowerPoint 演示文稿</vt:lpstr>
      <vt:lpstr>初步认识红楼 主要人物的主要性格特点</vt:lpstr>
      <vt:lpstr>红楼主要人物的性格特点</vt:lpstr>
      <vt:lpstr>分析人物符号的不同含义</vt:lpstr>
      <vt:lpstr>宝玉出场的描写</vt:lpstr>
      <vt:lpstr>PowerPoint 演示文稿</vt:lpstr>
      <vt:lpstr>PowerPoint 演示文稿</vt:lpstr>
      <vt:lpstr>PowerPoint 演示文稿</vt:lpstr>
      <vt:lpstr>林黛玉是曹雪芹笔下最用心、着墨最多的人物，也是小说中最能博得大家同情、喜爱、痛苦的人物，是曹雪芹怀着真挚的爱意和悲悯、并饱醮血与泪塑造出来的。</vt:lpstr>
      <vt:lpstr>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林黛玉的心理描写</vt:lpstr>
      <vt:lpstr>林黛玉形象总结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第一课 开卷：凡事预则立，不预则废</dc:title>
  <dc:creator>rbm.xkw.com</dc:creator>
  <cp:lastModifiedBy>xiehx</cp:lastModifiedBy>
  <cp:revision>17</cp:revision>
  <cp:lastPrinted>2021-02-14T14:51:44Z</cp:lastPrinted>
  <dcterms:created xsi:type="dcterms:W3CDTF">2021-02-14T14:51:44Z</dcterms:created>
  <dcterms:modified xsi:type="dcterms:W3CDTF">2023-06-15T06:59:41Z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