
<file path=[Content_Types].xml><?xml version="1.0" encoding="utf-8"?>
<Types xmlns="http://schemas.openxmlformats.org/package/2006/content-types">
  <Default Extension="png" ContentType="image/png"/>
  <Default Extension="jpeg" ContentType="image/jpeg"/>
  <Default Extension="gif" ContentType="image/gif"/>
  <Default Extension="avi" ContentType="video/avi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sldIdLst>
    <p:sldId id="272" r:id="rId4"/>
    <p:sldId id="256" r:id="rId5"/>
    <p:sldId id="273" r:id="rId6"/>
    <p:sldId id="274" r:id="rId7"/>
    <p:sldId id="276" r:id="rId8"/>
    <p:sldId id="285" r:id="rId9"/>
    <p:sldId id="286" r:id="rId10"/>
    <p:sldId id="294" r:id="rId11"/>
    <p:sldId id="288" r:id="rId12"/>
    <p:sldId id="289" r:id="rId13"/>
    <p:sldId id="290" r:id="rId14"/>
    <p:sldId id="291" r:id="rId15"/>
    <p:sldId id="292" r:id="rId16"/>
    <p:sldId id="293" r:id="rId17"/>
    <p:sldId id="263" r:id="rId18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16"/>
        <p:guide pos="2847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标题幻灯片">
    <p:bg>
      <p:bgPr>
        <a:solidFill>
          <a:srgbClr val="F3E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0" y="2122488"/>
            <a:ext cx="9144000" cy="245903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4" rIns="68589" bIns="34294" rtlCol="0" anchor="ctr"/>
          <a:lstStyle/>
          <a:p>
            <a:pPr algn="ctr" fontAlgn="base"/>
            <a:endParaRPr lang="zh-CN" altLang="en-US" sz="2700" strike="noStrike" noProof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6" Type="http://schemas.openxmlformats.org/officeDocument/2006/relationships/tags" Target="../tags/tag4.xml"/><Relationship Id="rId5" Type="http://schemas.microsoft.com/office/2007/relationships/media" Target="../media/media4.mp4"/><Relationship Id="rId4" Type="http://schemas.openxmlformats.org/officeDocument/2006/relationships/image" Target="../media/image12.png"/><Relationship Id="rId3" Type="http://schemas.openxmlformats.org/officeDocument/2006/relationships/tags" Target="../tags/tag3.xml"/><Relationship Id="rId2" Type="http://schemas.microsoft.com/office/2007/relationships/media" Target="../media/media3.mp4"/><Relationship Id="rId1" Type="http://schemas.openxmlformats.org/officeDocument/2006/relationships/video" Target="NULL" TargetMode="Externa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tags" Target="../tags/tag5.xml"/><Relationship Id="rId2" Type="http://schemas.microsoft.com/office/2007/relationships/media" Target="../media/media5.mp4"/><Relationship Id="rId1" Type="http://schemas.openxmlformats.org/officeDocument/2006/relationships/video" Target="NULL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6" Type="http://schemas.openxmlformats.org/officeDocument/2006/relationships/tags" Target="../tags/tag7.xml"/><Relationship Id="rId5" Type="http://schemas.microsoft.com/office/2007/relationships/media" Target="../media/media7.mp4"/><Relationship Id="rId4" Type="http://schemas.openxmlformats.org/officeDocument/2006/relationships/image" Target="../media/image15.png"/><Relationship Id="rId3" Type="http://schemas.openxmlformats.org/officeDocument/2006/relationships/tags" Target="../tags/tag6.xml"/><Relationship Id="rId2" Type="http://schemas.microsoft.com/office/2007/relationships/media" Target="../media/media6.mp4"/><Relationship Id="rId1" Type="http://schemas.openxmlformats.org/officeDocument/2006/relationships/video" Target="NULL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3" Type="http://schemas.openxmlformats.org/officeDocument/2006/relationships/tags" Target="../tags/tag1.xml"/><Relationship Id="rId2" Type="http://schemas.microsoft.com/office/2007/relationships/media" Target="../media/media1.avi"/><Relationship Id="rId1" Type="http://schemas.openxmlformats.org/officeDocument/2006/relationships/video" Target="../media/media1.avi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png"/><Relationship Id="rId3" Type="http://schemas.openxmlformats.org/officeDocument/2006/relationships/tags" Target="../tags/tag2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2832" b="3354"/>
          <a:stretch>
            <a:fillRect/>
          </a:stretch>
        </p:blipFill>
        <p:spPr>
          <a:xfrm>
            <a:off x="189865" y="-1270"/>
            <a:ext cx="8764270" cy="686054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 flipV="1">
            <a:off x="3961130" y="3645535"/>
            <a:ext cx="3994785" cy="1778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3550920" y="4064635"/>
            <a:ext cx="4404995" cy="1270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3534410" y="4406900"/>
            <a:ext cx="4404995" cy="1270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3552190" y="4744085"/>
            <a:ext cx="4404995" cy="1270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9" name=" 219"/>
          <p:cNvSpPr/>
          <p:nvPr/>
        </p:nvSpPr>
        <p:spPr>
          <a:xfrm>
            <a:off x="457200" y="1417955"/>
            <a:ext cx="4752975" cy="7556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7200" y="834390"/>
            <a:ext cx="25444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二、参考系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6405" name="图片 4" descr="141871161842579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1690370"/>
            <a:ext cx="4324350" cy="24307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5210175" y="1345565"/>
            <a:ext cx="393382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base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+mn-ea"/>
              </a:rPr>
              <a:t>选择不同的参考系观察同一个物体运动结果如何？从中你有什么发现？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56590" y="4361815"/>
            <a:ext cx="80803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base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+mn-ea"/>
              </a:rPr>
              <a:t>选择不同的参考系观察同一运动，结果可能不一样。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10175" y="2737485"/>
            <a:ext cx="393382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base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+mn-ea"/>
              </a:rPr>
              <a:t>参考系的选择是任意的，在研究物体运动时怎样选择比较好？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6590" y="5372100"/>
            <a:ext cx="80803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base"/>
            <a:r>
              <a:rPr lang="zh-CN" altLang="en-US" sz="2800" b="1">
                <a:latin typeface="楷体" panose="02010609060101010101" charset="-122"/>
                <a:ea typeface="楷体" panose="02010609060101010101" charset="-122"/>
                <a:sym typeface="+mn-ea"/>
              </a:rPr>
              <a:t>参考系的选择应以对运动的描述简单、方便为原则。</a:t>
            </a:r>
            <a:endParaRPr lang="zh-CN" altLang="en-US" sz="2800" b="1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9" name=" 219"/>
          <p:cNvSpPr/>
          <p:nvPr/>
        </p:nvSpPr>
        <p:spPr>
          <a:xfrm>
            <a:off x="457200" y="1417955"/>
            <a:ext cx="4752975" cy="7556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7200" y="834390"/>
            <a:ext cx="25444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二、参考系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gaotie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307.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52500" y="1733550"/>
            <a:ext cx="5953125" cy="3390900"/>
          </a:xfrm>
          <a:prstGeom prst="rect">
            <a:avLst/>
          </a:prstGeom>
        </p:spPr>
      </p:pic>
      <p:pic>
        <p:nvPicPr>
          <p:cNvPr id="7" name="gaiotie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5">
                  <p14:trim end="2671.000000"/>
                </p14:media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09575" y="1560830"/>
            <a:ext cx="8325485" cy="4525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9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qichepaishe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658.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899920" y="834390"/>
            <a:ext cx="5162550" cy="705802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57200" y="688975"/>
            <a:ext cx="7812405" cy="804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9" name=" 219"/>
          <p:cNvSpPr/>
          <p:nvPr/>
        </p:nvSpPr>
        <p:spPr>
          <a:xfrm>
            <a:off x="457200" y="1417955"/>
            <a:ext cx="4752975" cy="7556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7200" y="834390"/>
            <a:ext cx="30092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楷体" panose="02010609060101010101" charset="-122"/>
                <a:ea typeface="楷体" panose="02010609060101010101" charset="-122"/>
                <a:sym typeface="+mn-ea"/>
              </a:rPr>
              <a:t>汽车拍摄</a:t>
            </a:r>
            <a:endParaRPr lang="zh-CN" altLang="en-US" sz="3200"/>
          </a:p>
        </p:txBody>
      </p:sp>
      <p:sp>
        <p:nvSpPr>
          <p:cNvPr id="4" name="矩形 3"/>
          <p:cNvSpPr/>
          <p:nvPr/>
        </p:nvSpPr>
        <p:spPr>
          <a:xfrm>
            <a:off x="-635" y="5996305"/>
            <a:ext cx="9144635" cy="966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 vol="20000"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xinwen konjianzhan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966.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01675" y="1358265"/>
            <a:ext cx="4002405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1194435"/>
            <a:ext cx="7593965" cy="7956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9" name=" 219"/>
          <p:cNvSpPr/>
          <p:nvPr/>
        </p:nvSpPr>
        <p:spPr>
          <a:xfrm>
            <a:off x="424180" y="1194435"/>
            <a:ext cx="4752975" cy="7556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4180" y="610870"/>
            <a:ext cx="30092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楷体" panose="02010609060101010101" charset="-122"/>
                <a:ea typeface="楷体" panose="02010609060101010101" charset="-122"/>
                <a:sym typeface="+mn-ea"/>
              </a:rPr>
              <a:t>空间站对接</a:t>
            </a:r>
            <a:endParaRPr lang="zh-CN" altLang="en-US" sz="3200"/>
          </a:p>
        </p:txBody>
      </p:sp>
      <p:sp>
        <p:nvSpPr>
          <p:cNvPr id="4" name="矩形 3"/>
          <p:cNvSpPr/>
          <p:nvPr/>
        </p:nvSpPr>
        <p:spPr>
          <a:xfrm>
            <a:off x="0" y="5772150"/>
            <a:ext cx="9144000" cy="10864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duijiie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5">
                  <p14:trim end="6927.000000"/>
                </p14:media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625340" y="-528955"/>
            <a:ext cx="4518660" cy="7386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510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3209925" y="645160"/>
            <a:ext cx="30092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  <a:sym typeface="+mn-ea"/>
              </a:rPr>
              <a:t>物语芬芳</a:t>
            </a:r>
            <a:endParaRPr lang="zh-CN" altLang="en-US" sz="400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48890" y="1766570"/>
            <a:ext cx="5170170" cy="2453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</a:rPr>
              <a:t>你说我未曾运动，</a:t>
            </a:r>
            <a:endParaRPr lang="zh-CN" altLang="en-US" sz="3200" b="1">
              <a:latin typeface="华文楷体" panose="02010600040101010101" charset="-122"/>
              <a:ea typeface="华文楷体" panose="0201060004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</a:rPr>
              <a:t>他说我疾驰如风，</a:t>
            </a:r>
            <a:endParaRPr lang="zh-CN" altLang="en-US" sz="3200" b="1">
              <a:latin typeface="华文楷体" panose="02010600040101010101" charset="-122"/>
              <a:ea typeface="华文楷体" panose="0201060004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</a:rPr>
              <a:t>原来我动与不动，</a:t>
            </a:r>
            <a:endParaRPr lang="zh-CN" altLang="en-US" sz="3200" b="1">
              <a:latin typeface="华文楷体" panose="02010600040101010101" charset="-122"/>
              <a:ea typeface="华文楷体" panose="0201060004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 b="1">
                <a:latin typeface="华文楷体" panose="02010600040101010101" charset="-122"/>
                <a:ea typeface="华文楷体" panose="02010600040101010101" charset="-122"/>
              </a:rPr>
              <a:t>在于在谁的眼中。</a:t>
            </a:r>
            <a:endParaRPr lang="zh-CN" altLang="en-US" sz="32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" name=" 219"/>
          <p:cNvSpPr/>
          <p:nvPr/>
        </p:nvSpPr>
        <p:spPr>
          <a:xfrm>
            <a:off x="1795780" y="1351915"/>
            <a:ext cx="4752975" cy="7556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Rectangle 17"/>
          <p:cNvSpPr/>
          <p:nvPr/>
        </p:nvSpPr>
        <p:spPr>
          <a:xfrm>
            <a:off x="0" y="2519363"/>
            <a:ext cx="9144000" cy="1666875"/>
          </a:xfrm>
          <a:prstGeom prst="rect">
            <a:avLst/>
          </a:prstGeom>
          <a:gradFill rotWithShape="1">
            <a:gsLst>
              <a:gs pos="0">
                <a:srgbClr val="9EE256"/>
              </a:gs>
              <a:gs pos="100000">
                <a:srgbClr val="52762D"/>
              </a:gs>
            </a:gsLst>
            <a:lin ang="5400000"/>
            <a:tileRect/>
          </a:gradFill>
          <a:ln w="9525">
            <a:noFill/>
          </a:ln>
        </p:spPr>
        <p:txBody>
          <a:bodyPr wrap="none" lIns="68541" tIns="34271" rIns="68541" bIns="34271" anchor="ctr"/>
          <a:p>
            <a:endParaRPr lang="zh-CN" altLang="en-US" sz="100">
              <a:solidFill>
                <a:srgbClr val="000000"/>
              </a:solidFill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843105" y="2533232"/>
            <a:ext cx="3835574" cy="1162685"/>
          </a:xfrm>
          <a:prstGeom prst="rect">
            <a:avLst/>
          </a:prstGeom>
        </p:spPr>
        <p:txBody>
          <a:bodyPr wrap="square" lIns="68568" tIns="34283" rIns="68568" bIns="34283">
            <a:spAutoFit/>
          </a:bodyPr>
          <a:lstStyle/>
          <a:p>
            <a:pPr fontAlgn="base">
              <a:lnSpc>
                <a:spcPct val="130000"/>
              </a:lnSpc>
              <a:defRPr/>
            </a:pPr>
            <a:r>
              <a:rPr lang="zh-CN" altLang="en-US" sz="5475" b="1" strike="noStrike" noProof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本课结束</a:t>
            </a:r>
            <a:endParaRPr lang="zh-CN" altLang="en-US" sz="5475" b="1" strike="noStrike" noProof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25400" stA="30000" endPos="30000" dist="508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2250966" y="3502234"/>
            <a:ext cx="4104559" cy="911599"/>
          </a:xfrm>
          <a:prstGeom prst="rect">
            <a:avLst/>
          </a:prstGeom>
        </p:spPr>
        <p:txBody>
          <a:bodyPr vert="horz" lIns="68569" tIns="34285" rIns="68569" bIns="34285" rtlCol="0" anchor="ctr">
            <a:normAutofit/>
            <a:scene3d>
              <a:camera prst="orthographicFront"/>
              <a:lightRig rig="threePt" dir="t"/>
            </a:scene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/>
            <a:r>
              <a:rPr lang="en-US" altLang="zh-CN" sz="1800" b="1" strike="noStrike" noProof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j-cs"/>
              </a:rPr>
              <a:t>jinbochina@126.com</a:t>
            </a:r>
            <a:endParaRPr lang="en-US" altLang="zh-CN" sz="1800" b="1" strike="noStrike" noProof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268" name="文本框 1"/>
          <p:cNvSpPr txBox="1"/>
          <p:nvPr/>
        </p:nvSpPr>
        <p:spPr>
          <a:xfrm>
            <a:off x="428625" y="869950"/>
            <a:ext cx="80438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作业：完成对应练习；</a:t>
            </a:r>
            <a:endParaRPr lang="en-US" altLang="zh-CN" sz="2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t="71025" r="53551"/>
          <a:stretch>
            <a:fillRect/>
          </a:stretch>
        </p:blipFill>
        <p:spPr>
          <a:xfrm>
            <a:off x="2282190" y="2749550"/>
            <a:ext cx="4194810" cy="6375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475" y="277495"/>
            <a:ext cx="2952750" cy="619125"/>
          </a:xfrm>
          <a:prstGeom prst="rect">
            <a:avLst/>
          </a:prstGeom>
        </p:spPr>
      </p:pic>
    </p:spTree>
  </p:cSld>
  <p:clrMapOvr>
    <a:masterClrMapping/>
  </p:clrMapOvr>
  <p:transition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445" y="631825"/>
            <a:ext cx="9153525" cy="3314700"/>
          </a:xfrm>
          <a:prstGeom prst="rect">
            <a:avLst/>
          </a:prstGeom>
        </p:spPr>
      </p:pic>
      <p:sp>
        <p:nvSpPr>
          <p:cNvPr id="7169" name="矩形 6"/>
          <p:cNvSpPr/>
          <p:nvPr/>
        </p:nvSpPr>
        <p:spPr>
          <a:xfrm>
            <a:off x="47943" y="45403"/>
            <a:ext cx="8062912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珠穆朗玛—乌金苏通体" panose="01010100010101010101" charset="0"/>
                <a:ea typeface="微软雅黑" panose="020B0503020204020204" charset="-122"/>
              </a:rPr>
              <a:t>一、物体和质点</a:t>
            </a:r>
            <a:endParaRPr lang="zh-CN" altLang="en-US" sz="2400" b="1" dirty="0">
              <a:solidFill>
                <a:srgbClr val="FF0000"/>
              </a:solidFill>
              <a:latin typeface="珠穆朗玛—乌金苏通体" panose="01010100010101010101" charset="0"/>
              <a:ea typeface="微软雅黑" panose="020B0503020204020204" charset="-122"/>
            </a:endParaRPr>
          </a:p>
        </p:txBody>
      </p:sp>
      <p:sp>
        <p:nvSpPr>
          <p:cNvPr id="4" name="矩形标注 3"/>
          <p:cNvSpPr/>
          <p:nvPr/>
        </p:nvSpPr>
        <p:spPr>
          <a:xfrm>
            <a:off x="5242560" y="4043045"/>
            <a:ext cx="3672840" cy="935990"/>
          </a:xfrm>
          <a:prstGeom prst="wedgeRectCallout">
            <a:avLst>
              <a:gd name="adj1" fmla="val 5463"/>
              <a:gd name="adj2" fmla="val -92265"/>
            </a:avLst>
          </a:prstGeom>
          <a:ln w="127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l"/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雄鹰拍打着翅膀在空中翱翔时，身体在向前运动，但它的翅膀在向前运动的同时还在上下运动。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33985" y="5285740"/>
            <a:ext cx="8781415" cy="1014730"/>
          </a:xfrm>
          <a:prstGeom prst="rect">
            <a:avLst/>
          </a:prstGeom>
          <a:noFill/>
          <a:ln w="254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>
            <a:spAutoFit/>
          </a:bodyPr>
          <a:p>
            <a:r>
              <a:rPr lang="en-US" altLang="zh-CN" sz="2000" b="1">
                <a:ea typeface="宋体" panose="02010600030101010101" pitchFamily="2" charset="-122"/>
              </a:rPr>
              <a:t>    </a:t>
            </a:r>
            <a:r>
              <a:rPr lang="zh-CN" sz="2000" b="1">
                <a:ea typeface="宋体" panose="02010600030101010101" pitchFamily="2" charset="-122"/>
              </a:rPr>
              <a:t>任何物体都有一定的大小和形状，物体各部分的运动情况一般说来并不一样。</a:t>
            </a:r>
            <a:endParaRPr lang="zh-CN" sz="2000" b="1">
              <a:ea typeface="宋体" panose="02010600030101010101" pitchFamily="2" charset="-122"/>
            </a:endParaRPr>
          </a:p>
          <a:p>
            <a:r>
              <a:rPr lang="zh-CN" altLang="en-US" sz="2000" b="1">
                <a:ea typeface="宋体" panose="02010600030101010101" pitchFamily="2" charset="-122"/>
              </a:rPr>
              <a:t>    如何描述物体的运动要看我们关注的问题是什么。</a:t>
            </a:r>
            <a:endParaRPr lang="zh-CN" altLang="en-US" sz="2000" b="1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刘翔 110米栏 2004雅典奥运会夺冠镜头 中国高清实拍视频素材_标清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35380" y="702945"/>
            <a:ext cx="7039610" cy="4584700"/>
          </a:xfrm>
          <a:prstGeom prst="rect">
            <a:avLst/>
          </a:prstGeom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5" name="文本框 104"/>
          <p:cNvSpPr txBox="1"/>
          <p:nvPr/>
        </p:nvSpPr>
        <p:spPr>
          <a:xfrm>
            <a:off x="610870" y="1628140"/>
            <a:ext cx="7922260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zh-CN" altLang="en-US" sz="2400" b="1">
                <a:ea typeface="宋体" panose="02010600030101010101" pitchFamily="2" charset="-122"/>
              </a:rPr>
              <a:t>定义：</a:t>
            </a:r>
            <a:r>
              <a:rPr lang="en-US" altLang="zh-CN" sz="2400" u="sng">
                <a:ea typeface="宋体" panose="02010600030101010101" pitchFamily="2" charset="-122"/>
              </a:rPr>
              <a:t> </a:t>
            </a:r>
            <a:r>
              <a:rPr lang="zh-CN" sz="2400" u="sng">
                <a:solidFill>
                  <a:srgbClr val="FF0000"/>
                </a:solidFill>
                <a:ea typeface="宋体" panose="02010600030101010101" pitchFamily="2" charset="-122"/>
              </a:rPr>
              <a:t>当物体的大小和形状对所研究问题的影响可以忽略时</a:t>
            </a:r>
            <a:r>
              <a:rPr lang="zh-CN" sz="2400">
                <a:ea typeface="宋体" panose="02010600030101010101" pitchFamily="2" charset="-122"/>
              </a:rPr>
              <a:t>，我们就可以忽略物体的大小和形状，而突出“物体具有质量”这个要素，把它简化为一个有质量的点，这样的点称之为</a:t>
            </a:r>
            <a:r>
              <a:rPr lang="zh-CN" sz="2400" b="1" u="sng">
                <a:solidFill>
                  <a:srgbClr val="FF0000"/>
                </a:solidFill>
                <a:ea typeface="宋体" panose="02010600030101010101" pitchFamily="2" charset="-122"/>
              </a:rPr>
              <a:t>质点</a:t>
            </a:r>
            <a:r>
              <a:rPr lang="zh-CN" sz="2400">
                <a:ea typeface="宋体" panose="02010600030101010101" pitchFamily="2" charset="-122"/>
              </a:rPr>
              <a:t>。</a:t>
            </a:r>
            <a:r>
              <a:rPr lang="zh-CN" sz="2400" b="1">
                <a:ea typeface="宋体" panose="02010600030101010101" pitchFamily="2" charset="-122"/>
              </a:rPr>
              <a:t>（理想化模型）</a:t>
            </a:r>
            <a:endParaRPr lang="zh-CN" sz="2400" b="1">
              <a:ea typeface="宋体" panose="02010600030101010101" pitchFamily="2" charset="-122"/>
            </a:endParaRPr>
          </a:p>
          <a:p>
            <a:pPr indent="266700"/>
            <a:endParaRPr lang="zh-CN" altLang="en-US" sz="2400" b="1">
              <a:ea typeface="宋体" panose="02010600030101010101" pitchFamily="2" charset="-122"/>
            </a:endParaRPr>
          </a:p>
          <a:p>
            <a:pPr indent="266700"/>
            <a:r>
              <a:rPr lang="zh-CN" altLang="en-US" sz="2400" b="1">
                <a:ea typeface="宋体" panose="02010600030101010101" pitchFamily="2" charset="-122"/>
              </a:rPr>
              <a:t>说明：</a:t>
            </a:r>
            <a:r>
              <a:rPr lang="zh-CN" altLang="en-US" sz="2400">
                <a:ea typeface="宋体" panose="02010600030101010101" pitchFamily="2" charset="-122"/>
              </a:rPr>
              <a:t>同一个物体，由于所研究问题的不同，有时可以看成质点，有时不可以看做质点。</a:t>
            </a:r>
            <a:endParaRPr lang="zh-CN" altLang="en-US" sz="2400">
              <a:ea typeface="宋体" panose="02010600030101010101" pitchFamily="2" charset="-122"/>
            </a:endParaRPr>
          </a:p>
        </p:txBody>
      </p:sp>
      <p:sp>
        <p:nvSpPr>
          <p:cNvPr id="7169" name="矩形 6"/>
          <p:cNvSpPr/>
          <p:nvPr/>
        </p:nvSpPr>
        <p:spPr>
          <a:xfrm>
            <a:off x="60008" y="444818"/>
            <a:ext cx="8062912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珠穆朗玛—乌金苏通体" panose="01010100010101010101" charset="0"/>
                <a:ea typeface="微软雅黑" panose="020B0503020204020204" charset="-122"/>
              </a:rPr>
              <a:t>一、物体和质点</a:t>
            </a:r>
            <a:endParaRPr lang="zh-CN" altLang="en-US" sz="2400" b="1" dirty="0">
              <a:solidFill>
                <a:srgbClr val="FF0000"/>
              </a:solidFill>
              <a:latin typeface="珠穆朗玛—乌金苏通体" panose="01010100010101010101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9" name=" 219"/>
          <p:cNvSpPr/>
          <p:nvPr/>
        </p:nvSpPr>
        <p:spPr>
          <a:xfrm>
            <a:off x="513080" y="842645"/>
            <a:ext cx="4752975" cy="7556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6075" y="273050"/>
            <a:ext cx="60915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怎样描述一个物体的运动？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地球自转视频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51230" y="1122045"/>
            <a:ext cx="2621280" cy="4443730"/>
          </a:xfrm>
          <a:prstGeom prst="rect">
            <a:avLst/>
          </a:prstGeom>
        </p:spPr>
      </p:pic>
      <p:pic>
        <p:nvPicPr>
          <p:cNvPr id="5" name="图片 4" descr="fd60d935a09d058a316dec07074617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0790" y="1122045"/>
            <a:ext cx="5226685" cy="44704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281420" y="1906905"/>
            <a:ext cx="21348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可以看作质点</a:t>
            </a:r>
            <a:endParaRPr lang="zh-CN" altLang="en-US" sz="2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5420" y="1543685"/>
            <a:ext cx="23253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不可以看作质点</a:t>
            </a:r>
            <a:endParaRPr lang="zh-CN" altLang="en-US" sz="2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6440" y="5864860"/>
            <a:ext cx="7510145" cy="460375"/>
          </a:xfrm>
          <a:prstGeom prst="rect">
            <a:avLst/>
          </a:prstGeom>
          <a:noFill/>
          <a:ln w="28575" cmpd="sng">
            <a:solidFill>
              <a:schemeClr val="accent2">
                <a:lumMod val="60000"/>
                <a:lumOff val="40000"/>
              </a:schemeClr>
            </a:solidFill>
            <a:prstDash val="solid"/>
          </a:ln>
        </p:spPr>
        <p:txBody>
          <a:bodyPr wrap="square">
            <a:spAutoFit/>
          </a:bodyPr>
          <a:p>
            <a:pPr indent="266700"/>
            <a:r>
              <a:rPr lang="zh-CN" sz="2400" b="1">
                <a:solidFill>
                  <a:srgbClr val="231F20"/>
                </a:solidFill>
                <a:ea typeface="宋体" panose="02010600030101010101" pitchFamily="2" charset="-122"/>
              </a:rPr>
              <a:t>一个物体能否看成质点是由所要研究的问题决定的。</a:t>
            </a:r>
            <a:r>
              <a:rPr lang="en-US" sz="24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altLang="en-US" sz="24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9" name=" 219"/>
          <p:cNvSpPr/>
          <p:nvPr/>
        </p:nvSpPr>
        <p:spPr>
          <a:xfrm>
            <a:off x="457200" y="1417955"/>
            <a:ext cx="4752975" cy="7556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1340" y="828675"/>
            <a:ext cx="27673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楷体" panose="02010609060101010101" charset="-122"/>
                <a:ea typeface="楷体" panose="02010609060101010101" charset="-122"/>
                <a:sym typeface="+mn-ea"/>
              </a:rPr>
              <a:t>判断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：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9435" y="2574925"/>
            <a:ext cx="80244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2.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地球太大不能被看成质点，而原子核很小可以被看成质点。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1340" y="4032885"/>
            <a:ext cx="72999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3.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火车从上海开往深圳时，可以被看成质点。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59435" y="1614170"/>
            <a:ext cx="6295390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研究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嫦娥三号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”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在奔月的轨迹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矩形 6"/>
          <p:cNvSpPr/>
          <p:nvPr/>
        </p:nvSpPr>
        <p:spPr>
          <a:xfrm>
            <a:off x="47943" y="45403"/>
            <a:ext cx="8062912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珠穆朗玛—乌金苏通体" panose="01010100010101010101" charset="0"/>
                <a:ea typeface="微软雅黑" panose="020B0503020204020204" charset="-122"/>
              </a:rPr>
              <a:t>二、参考系</a:t>
            </a:r>
            <a:endParaRPr lang="zh-CN" altLang="en-US" sz="2400" b="1" dirty="0">
              <a:solidFill>
                <a:srgbClr val="FF0000"/>
              </a:solidFill>
              <a:latin typeface="珠穆朗玛—乌金苏通体" panose="01010100010101010101" charset="0"/>
              <a:ea typeface="微软雅黑" panose="020B050302020402020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99390" y="967105"/>
            <a:ext cx="8641715" cy="1471295"/>
            <a:chOff x="314" y="1523"/>
            <a:chExt cx="13609" cy="2317"/>
          </a:xfrm>
        </p:grpSpPr>
        <p:sp>
          <p:nvSpPr>
            <p:cNvPr id="105" name="文本框 104"/>
            <p:cNvSpPr txBox="1"/>
            <p:nvPr/>
          </p:nvSpPr>
          <p:spPr>
            <a:xfrm>
              <a:off x="477" y="2534"/>
              <a:ext cx="13447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r>
                <a:rPr lang="en-US" altLang="zh-CN" sz="2400">
                  <a:ea typeface="宋体" panose="02010600030101010101" pitchFamily="2" charset="-122"/>
                </a:rPr>
                <a:t>        </a:t>
              </a:r>
              <a:r>
                <a:rPr lang="zh-CN" sz="2400">
                  <a:ea typeface="宋体" panose="02010600030101010101" pitchFamily="2" charset="-122"/>
                </a:rPr>
                <a:t>人手托一个杯子稳稳地往前走，请问杯子是运动还是静止？（依据呢？）</a:t>
              </a:r>
              <a:endParaRPr lang="zh-CN" altLang="en-US" sz="2400">
                <a:ea typeface="宋体" panose="02010600030101010101" pitchFamily="2" charset="-122"/>
              </a:endParaRPr>
            </a:p>
          </p:txBody>
        </p:sp>
        <p:sp>
          <p:nvSpPr>
            <p:cNvPr id="16" name="燕尾形 15"/>
            <p:cNvSpPr/>
            <p:nvPr/>
          </p:nvSpPr>
          <p:spPr>
            <a:xfrm>
              <a:off x="314" y="1523"/>
              <a:ext cx="2723" cy="575"/>
            </a:xfrm>
            <a:prstGeom prst="chevron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r>
                <a:rPr lang="zh-CN" altLang="en-US" sz="2800" b="1" strike="noStrike" noProof="1">
                  <a:latin typeface="宋体" panose="02010600030101010101" pitchFamily="2" charset="-122"/>
                  <a:ea typeface="宋体" panose="02010600030101010101" pitchFamily="2" charset="-122"/>
                </a:rPr>
                <a:t>问题</a:t>
              </a:r>
              <a:endParaRPr lang="en-US" altLang="zh-CN" sz="2800" b="1" strike="noStrike" noProof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07695" y="2988945"/>
            <a:ext cx="558038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sz="2400" b="1">
                <a:solidFill>
                  <a:srgbClr val="231F20"/>
                </a:solidFill>
                <a:ea typeface="宋体" panose="02010600030101010101" pitchFamily="2" charset="-122"/>
              </a:rPr>
              <a:t>定义：</a:t>
            </a:r>
            <a:r>
              <a:rPr lang="zh-CN" sz="2400" b="1" u="sng">
                <a:solidFill>
                  <a:srgbClr val="231F20"/>
                </a:solidFill>
                <a:ea typeface="宋体" panose="02010600030101010101" pitchFamily="2" charset="-122"/>
              </a:rPr>
              <a:t>用来作为参考的物体叫作</a:t>
            </a:r>
            <a:r>
              <a:rPr lang="zh-CN" sz="2400" b="1" u="sng">
                <a:solidFill>
                  <a:srgbClr val="FF0000"/>
                </a:solidFill>
                <a:ea typeface="宋体" panose="02010600030101010101" pitchFamily="2" charset="-122"/>
              </a:rPr>
              <a:t>参考系。</a:t>
            </a:r>
            <a:endParaRPr lang="zh-CN" altLang="en-US" sz="2400" b="1" u="sng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5685" y="2439035"/>
            <a:ext cx="2936875" cy="42697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7045" y="3884930"/>
            <a:ext cx="5629275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zh-CN" sz="2400" b="1">
                <a:solidFill>
                  <a:srgbClr val="231F20"/>
                </a:solidFill>
                <a:ea typeface="宋体" panose="02010600030101010101" pitchFamily="2" charset="-122"/>
              </a:rPr>
              <a:t>说明：</a:t>
            </a:r>
            <a:r>
              <a:rPr lang="zh-CN" sz="2400">
                <a:solidFill>
                  <a:srgbClr val="231F20"/>
                </a:solidFill>
                <a:ea typeface="宋体" panose="02010600030101010101" pitchFamily="2" charset="-122"/>
              </a:rPr>
              <a:t>在描述一个物体的运动时，参考系可以任意选择。但是，选择不同的参考系来观察同一物体的运动，其结果会有所不同。参考系选取得当，会使问题的研究变得简洁、方便。通常情况下，在讨论地面上物体的运动时，都以地面为参考系。</a:t>
            </a:r>
            <a:r>
              <a:rPr lang="en-US" sz="240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169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1" name="文本占位符 7170"/>
          <p:cNvSpPr>
            <a:spLocks noGrp="1"/>
          </p:cNvSpPr>
          <p:nvPr>
            <p:ph type="body" idx="1"/>
          </p:nvPr>
        </p:nvSpPr>
        <p:spPr>
          <a:xfrm>
            <a:off x="941705" y="1586865"/>
            <a:ext cx="3465830" cy="2577465"/>
          </a:xfrm>
        </p:spPr>
        <p:txBody>
          <a:bodyPr/>
          <a:p>
            <a:pPr>
              <a:lnSpc>
                <a:spcPct val="140000"/>
              </a:lnSpc>
            </a:pP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满眼风波多闪灼，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看山恰似走来迎，仔细看山山不动</a:t>
            </a:r>
            <a:r>
              <a:rPr lang="en-US" altLang="zh-CN" sz="2800" b="1">
                <a:latin typeface="楷体" panose="02010609060101010101" charset="-122"/>
                <a:ea typeface="楷体" panose="02010609060101010101" charset="-122"/>
                <a:sym typeface="+mn-ea"/>
              </a:rPr>
              <a:t>——</a:t>
            </a:r>
            <a:r>
              <a:rPr lang="zh-CN" altLang="en-US" sz="2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是船行。</a:t>
            </a:r>
            <a:endParaRPr sz="28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19" name=" 219"/>
          <p:cNvSpPr/>
          <p:nvPr/>
        </p:nvSpPr>
        <p:spPr>
          <a:xfrm>
            <a:off x="457200" y="1417955"/>
            <a:ext cx="4752975" cy="7556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7200" y="834390"/>
            <a:ext cx="4823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体会诗句中的相对运动</a:t>
            </a:r>
            <a:endParaRPr lang="zh-CN" altLang="en-US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34330" y="4692015"/>
            <a:ext cx="2966085" cy="12966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4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小小竹排江中游，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巍巍青山两岸走。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19477" name="图片 4" descr="04d3768541d8d644af3d250427aafeca29b313f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8393" y="4257675"/>
            <a:ext cx="3449637" cy="232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53" name="图片 4" descr="76q58PICUPb"/>
          <p:cNvPicPr>
            <a:picLocks noChangeAspect="1"/>
          </p:cNvPicPr>
          <p:nvPr/>
        </p:nvPicPr>
        <p:blipFill>
          <a:blip r:embed="rId2"/>
          <a:srcRect t="13875" r="30930" b="13121"/>
          <a:stretch>
            <a:fillRect/>
          </a:stretch>
        </p:blipFill>
        <p:spPr>
          <a:xfrm>
            <a:off x="4846003" y="1194118"/>
            <a:ext cx="3554412" cy="25574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  <p:bldP spid="3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141*3208*803*803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1662*3097*803*803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4285*2268*803*803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153*3161*803*803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3663*5155*803*803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749*4998*803*803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3156*5414*803*803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790</Words>
  <Application>WPS 演示</Application>
  <PresentationFormat/>
  <Paragraphs>76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28" baseType="lpstr">
      <vt:lpstr>Arial</vt:lpstr>
      <vt:lpstr>宋体</vt:lpstr>
      <vt:lpstr>Wingdings</vt:lpstr>
      <vt:lpstr>微软雅黑</vt:lpstr>
      <vt:lpstr>珠穆朗玛—乌金苏通体</vt:lpstr>
      <vt:lpstr>DaunPenh</vt:lpstr>
      <vt:lpstr>楷体</vt:lpstr>
      <vt:lpstr>华文楷体</vt:lpstr>
      <vt:lpstr>Arial</vt:lpstr>
      <vt:lpstr>Arial Unicode MS</vt:lpstr>
      <vt:lpstr>Calibri</vt:lpstr>
      <vt:lpstr>默认设计模板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jinbochina</dc:creator>
  <cp:lastModifiedBy>Administrator</cp:lastModifiedBy>
  <cp:revision>28</cp:revision>
  <dcterms:created xsi:type="dcterms:W3CDTF">2018-02-27T01:51:00Z</dcterms:created>
  <dcterms:modified xsi:type="dcterms:W3CDTF">2020-12-11T01:22:09Z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