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320" r:id="rId2"/>
    <p:sldId id="256" r:id="rId3"/>
    <p:sldId id="322" r:id="rId4"/>
    <p:sldId id="323" r:id="rId5"/>
    <p:sldId id="280" r:id="rId6"/>
    <p:sldId id="318" r:id="rId7"/>
    <p:sldId id="324" r:id="rId8"/>
    <p:sldId id="325" r:id="rId9"/>
    <p:sldId id="321" r:id="rId10"/>
    <p:sldId id="292" r:id="rId11"/>
    <p:sldId id="295" r:id="rId12"/>
    <p:sldId id="313" r:id="rId13"/>
    <p:sldId id="314" r:id="rId14"/>
    <p:sldId id="293" r:id="rId15"/>
    <p:sldId id="326" r:id="rId16"/>
    <p:sldId id="316" r:id="rId17"/>
    <p:sldId id="319" r:id="rId18"/>
    <p:sldId id="328" r:id="rId19"/>
    <p:sldId id="327" r:id="rId20"/>
    <p:sldId id="309" r:id="rId21"/>
    <p:sldId id="315" r:id="rId22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FF"/>
    <a:srgbClr val="3366FF"/>
    <a:srgbClr val="FFFF99"/>
    <a:srgbClr val="0000CC"/>
    <a:srgbClr val="3333FF"/>
    <a:srgbClr val="FF000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1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1776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0297595-3675-4FDF-9297-CA56D2DCD59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1AC1D4-9E46-435C-99A8-8D2CAD2567E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7188" y="609600"/>
            <a:ext cx="2135187" cy="54895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1625" y="609600"/>
            <a:ext cx="6253163" cy="54895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74E252-374B-4188-ABCE-D6FB0A027DD3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3425C2-514B-498F-B29D-1277DCFFE1E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348EAE-605C-4F7B-900A-57A358709CB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1625" y="1905000"/>
            <a:ext cx="4194175" cy="4194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194175" cy="4194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ED9094-7C18-40E3-BD35-58DFA78A9E8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E328CE-7DB1-4200-9258-51EFEDF4B5C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D78945-D2C5-429E-A5D0-2DCB297FEC2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EA8B5-EA90-423E-A597-E6BEC401467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74B6D-DB02-4028-9FF6-206FA50EC1B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53194E-96CC-4F4F-8114-F90A0A690F7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609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16739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905000"/>
            <a:ext cx="8540750" cy="419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8647D7E-E3A2-4437-AD6E-E8587AA44CA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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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rrowheads="1"/>
          </p:cNvSpPr>
          <p:nvPr>
            <p:ph type="ctrTitle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129027" name="Rectangle 3"/>
          <p:cNvSpPr>
            <a:spLocks noGrp="1" noRot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zh-CN"/>
          </a:p>
        </p:txBody>
      </p:sp>
      <p:pic>
        <p:nvPicPr>
          <p:cNvPr id="129028" name="Picture 4" descr="01300000040940120989047405954_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-285750"/>
            <a:ext cx="4762500" cy="714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1143000" y="1447800"/>
            <a:ext cx="7620000" cy="781050"/>
          </a:xfrm>
          <a:prstGeom prst="rect">
            <a:avLst/>
          </a:prstGeom>
          <a:solidFill>
            <a:srgbClr val="FFFFFF">
              <a:alpha val="70000"/>
            </a:srgbClr>
          </a:solidFill>
          <a:ln w="19050">
            <a:solidFill>
              <a:srgbClr val="FF0000"/>
            </a:solidFill>
            <a:prstDash val="lgDash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4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实验设计思想是什么？</a:t>
            </a:r>
          </a:p>
        </p:txBody>
      </p:sp>
      <p:sp>
        <p:nvSpPr>
          <p:cNvPr id="77832" name="Rectangle 8"/>
          <p:cNvSpPr>
            <a:spLocks noRot="1" noChangeArrowheads="1"/>
          </p:cNvSpPr>
          <p:nvPr/>
        </p:nvSpPr>
        <p:spPr bwMode="auto">
          <a:xfrm>
            <a:off x="0" y="0"/>
            <a:ext cx="990600" cy="6858000"/>
          </a:xfrm>
          <a:prstGeom prst="rect">
            <a:avLst/>
          </a:prstGeom>
          <a:gradFill rotWithShape="1">
            <a:gsLst>
              <a:gs pos="0">
                <a:srgbClr val="043F70"/>
              </a:gs>
              <a:gs pos="100000">
                <a:srgbClr val="043F70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zh-CN" altLang="en-US" sz="32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2" charset="-122"/>
              </a:rPr>
              <a:t>探究求合力的方法</a:t>
            </a:r>
          </a:p>
        </p:txBody>
      </p:sp>
      <p:sp>
        <p:nvSpPr>
          <p:cNvPr id="77836" name="WordArt 12"/>
          <p:cNvSpPr>
            <a:spLocks noChangeArrowheads="1" noChangeShapeType="1" noTextEdit="1"/>
          </p:cNvSpPr>
          <p:nvPr/>
        </p:nvSpPr>
        <p:spPr bwMode="auto">
          <a:xfrm>
            <a:off x="990600" y="381000"/>
            <a:ext cx="1749425" cy="97155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zh-CN" altLang="en-US" sz="3600" b="1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华文行楷"/>
                <a:ea typeface="华文行楷"/>
              </a:rPr>
              <a:t>设计实验</a:t>
            </a:r>
          </a:p>
        </p:txBody>
      </p:sp>
      <p:sp>
        <p:nvSpPr>
          <p:cNvPr id="77837" name="WordArt 13"/>
          <p:cNvSpPr>
            <a:spLocks noChangeArrowheads="1" noChangeShapeType="1" noTextEdit="1"/>
          </p:cNvSpPr>
          <p:nvPr/>
        </p:nvSpPr>
        <p:spPr bwMode="auto">
          <a:xfrm>
            <a:off x="1143000" y="3600450"/>
            <a:ext cx="1752600" cy="97155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zh-CN" altLang="en-US" sz="3600" b="1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华文行楷"/>
                <a:ea typeface="华文行楷"/>
              </a:rPr>
              <a:t>实验器材</a:t>
            </a:r>
          </a:p>
        </p:txBody>
      </p:sp>
      <p:sp>
        <p:nvSpPr>
          <p:cNvPr id="77838" name="Rectangle 14"/>
          <p:cNvSpPr>
            <a:spLocks noChangeArrowheads="1"/>
          </p:cNvSpPr>
          <p:nvPr/>
        </p:nvSpPr>
        <p:spPr bwMode="auto">
          <a:xfrm>
            <a:off x="1066800" y="4724400"/>
            <a:ext cx="7620000" cy="1758950"/>
          </a:xfrm>
          <a:prstGeom prst="rect">
            <a:avLst/>
          </a:prstGeom>
          <a:solidFill>
            <a:srgbClr val="FFFFFF">
              <a:alpha val="70000"/>
            </a:srgbClr>
          </a:solidFill>
          <a:ln w="19050">
            <a:solidFill>
              <a:srgbClr val="FF0000"/>
            </a:solidFill>
            <a:prstDash val="lgDash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altLang="en-US" sz="4000" b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木板</a:t>
            </a:r>
            <a:r>
              <a:rPr lang="en-US" altLang="zh-CN" sz="4000" b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sz="4000" b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块、图钉（若干），白纸</a:t>
            </a:r>
            <a:r>
              <a:rPr lang="en-US" altLang="zh-CN" sz="4000" b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sz="4000" b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张、弹簧秤</a:t>
            </a:r>
            <a:r>
              <a:rPr lang="en-US" altLang="zh-CN" sz="4000" b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4000" b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把、系有</a:t>
            </a:r>
            <a:r>
              <a:rPr lang="en-US" altLang="zh-CN" sz="4000" b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4000" b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根细线的橡皮条</a:t>
            </a:r>
            <a:r>
              <a:rPr lang="en-US" altLang="zh-CN" sz="4000" b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sz="4000" b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条、刻度尺</a:t>
            </a:r>
            <a:r>
              <a:rPr lang="en-US" altLang="zh-CN" sz="4000" b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sz="4000" b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把。 </a:t>
            </a:r>
          </a:p>
        </p:txBody>
      </p:sp>
      <p:sp>
        <p:nvSpPr>
          <p:cNvPr id="77840" name="Text Box 16"/>
          <p:cNvSpPr txBox="1">
            <a:spLocks noChangeArrowheads="1"/>
          </p:cNvSpPr>
          <p:nvPr/>
        </p:nvSpPr>
        <p:spPr bwMode="auto">
          <a:xfrm>
            <a:off x="1219200" y="2286000"/>
            <a:ext cx="7620000" cy="781050"/>
          </a:xfrm>
          <a:prstGeom prst="rect">
            <a:avLst/>
          </a:prstGeom>
          <a:solidFill>
            <a:srgbClr val="FFFFFF">
              <a:alpha val="70000"/>
            </a:srgbClr>
          </a:solidFill>
          <a:ln w="19050">
            <a:solidFill>
              <a:srgbClr val="FF0000"/>
            </a:solidFill>
            <a:prstDash val="lgDash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4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合力与分力</a:t>
            </a:r>
            <a:r>
              <a:rPr kumimoji="1" lang="zh-CN" altLang="en-US" sz="44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等效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85" decel="100000"/>
                                        <p:tgtEl>
                                          <p:spTgt spid="778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385" decel="100000"/>
                                        <p:tgtEl>
                                          <p:spTgt spid="7783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385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385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783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783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7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7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7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85" decel="100000"/>
                                        <p:tgtEl>
                                          <p:spTgt spid="778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385" decel="100000"/>
                                        <p:tgtEl>
                                          <p:spTgt spid="7783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385" fill="hold"/>
                                        <p:tgtEl>
                                          <p:spTgt spid="77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385" fill="hold"/>
                                        <p:tgtEl>
                                          <p:spTgt spid="77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7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7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7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7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77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784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784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78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78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78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0" grpId="0" uiExpand="1" build="allAtOnce" animBg="1" autoUpdateAnimBg="0"/>
      <p:bldP spid="77832" grpId="0" animBg="1"/>
      <p:bldP spid="77836" grpId="0" animBg="1"/>
      <p:bldP spid="77837" grpId="0" animBg="1"/>
      <p:bldP spid="77838" grpId="0" animBg="1"/>
      <p:bldP spid="77840" grpId="0" build="allAtOnce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4" name="Rectangle 8"/>
          <p:cNvSpPr>
            <a:spLocks noRot="1" noChangeArrowheads="1"/>
          </p:cNvSpPr>
          <p:nvPr/>
        </p:nvSpPr>
        <p:spPr bwMode="auto">
          <a:xfrm>
            <a:off x="0" y="0"/>
            <a:ext cx="838200" cy="6858000"/>
          </a:xfrm>
          <a:prstGeom prst="rect">
            <a:avLst/>
          </a:prstGeom>
          <a:gradFill rotWithShape="1">
            <a:gsLst>
              <a:gs pos="0">
                <a:srgbClr val="043F70"/>
              </a:gs>
              <a:gs pos="100000">
                <a:srgbClr val="043F70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zh-CN" altLang="en-US" sz="32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2" charset="-122"/>
              </a:rPr>
              <a:t>实验步骤</a:t>
            </a:r>
          </a:p>
        </p:txBody>
      </p:sp>
      <p:sp>
        <p:nvSpPr>
          <p:cNvPr id="80906" name="Text Box 10"/>
          <p:cNvSpPr txBox="1">
            <a:spLocks noChangeArrowheads="1"/>
          </p:cNvSpPr>
          <p:nvPr/>
        </p:nvSpPr>
        <p:spPr bwMode="auto">
          <a:xfrm>
            <a:off x="609600" y="838200"/>
            <a:ext cx="8229600" cy="4075113"/>
          </a:xfrm>
          <a:prstGeom prst="rect">
            <a:avLst/>
          </a:prstGeom>
          <a:solidFill>
            <a:srgbClr val="FFFFFF">
              <a:alpha val="70000"/>
            </a:srgbClr>
          </a:solidFill>
          <a:ln w="19050">
            <a:solidFill>
              <a:srgbClr val="0000FF"/>
            </a:solidFill>
            <a:prstDash val="lgDash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CN" sz="4000" b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  1</a:t>
            </a:r>
            <a:r>
              <a:rPr lang="zh-CN" altLang="en-US" sz="4000" b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、把方木板放在桌上</a:t>
            </a:r>
            <a:r>
              <a:rPr lang="en-US" altLang="zh-CN" sz="4000" b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4000" b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用图钉把白纸钉在方木板上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4000" b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4000" b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4000" b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、用图钉把橡皮条的一端固定在方木板上</a:t>
            </a:r>
            <a:r>
              <a:rPr lang="en-US" altLang="zh-CN" sz="4000" b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A</a:t>
            </a:r>
            <a:r>
              <a:rPr lang="zh-CN" altLang="en-US" sz="4000" b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点</a:t>
            </a:r>
            <a:r>
              <a:rPr lang="en-US" altLang="zh-CN" sz="4000" b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4000" b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橡皮条的另一端</a:t>
            </a:r>
            <a:r>
              <a:rPr lang="en-US" altLang="zh-CN" sz="4000" b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B</a:t>
            </a:r>
            <a:r>
              <a:rPr lang="zh-CN" altLang="en-US" sz="4000" b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拴上两根细绳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0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0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0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0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Rot="1" noChangeArrowheads="1"/>
          </p:cNvSpPr>
          <p:nvPr/>
        </p:nvSpPr>
        <p:spPr bwMode="auto">
          <a:xfrm>
            <a:off x="0" y="0"/>
            <a:ext cx="838200" cy="6858000"/>
          </a:xfrm>
          <a:prstGeom prst="rect">
            <a:avLst/>
          </a:prstGeom>
          <a:gradFill rotWithShape="1">
            <a:gsLst>
              <a:gs pos="0">
                <a:srgbClr val="043F70"/>
              </a:gs>
              <a:gs pos="100000">
                <a:srgbClr val="043F70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zh-CN" altLang="en-US" sz="32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2" charset="-122"/>
              </a:rPr>
              <a:t>实验步骤</a:t>
            </a:r>
          </a:p>
        </p:txBody>
      </p:sp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838200" y="96838"/>
            <a:ext cx="8229600" cy="6270625"/>
          </a:xfrm>
          <a:prstGeom prst="rect">
            <a:avLst/>
          </a:prstGeom>
          <a:solidFill>
            <a:srgbClr val="FFFFFF">
              <a:alpha val="70000"/>
            </a:srgbClr>
          </a:solidFill>
          <a:ln w="19050">
            <a:solidFill>
              <a:srgbClr val="0000FF"/>
            </a:solidFill>
            <a:prstDash val="lgDash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CN" sz="4000" b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3</a:t>
            </a:r>
            <a:r>
              <a:rPr lang="zh-CN" altLang="en-US" sz="4000" b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、用两把弹簧秤分别钩住两根细绳</a:t>
            </a:r>
            <a:r>
              <a:rPr lang="en-US" altLang="zh-CN" sz="4000" b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4000" b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沿两个不同方向拉橡皮条</a:t>
            </a:r>
            <a:r>
              <a:rPr lang="en-US" altLang="zh-CN" sz="4000" b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4000" b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使橡皮条的结点</a:t>
            </a:r>
            <a:r>
              <a:rPr lang="en-US" altLang="zh-CN" sz="4000" b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E</a:t>
            </a:r>
            <a:r>
              <a:rPr lang="zh-CN" altLang="en-US" sz="4000" b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伸长到某一位置</a:t>
            </a:r>
            <a:r>
              <a:rPr lang="en-US" altLang="zh-CN" sz="4000" b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O</a:t>
            </a:r>
            <a:r>
              <a:rPr lang="zh-CN" altLang="en-US" sz="4000" b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点</a:t>
            </a:r>
            <a:r>
              <a:rPr lang="en-US" altLang="zh-CN" sz="4000" b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4000" b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记下</a:t>
            </a:r>
            <a:r>
              <a:rPr lang="en-US" altLang="zh-CN" sz="4000" b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O</a:t>
            </a:r>
            <a:r>
              <a:rPr lang="zh-CN" altLang="en-US" sz="4000" b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点的位置、两秤的读数和两根细绳的方向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CN" sz="4000" b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4</a:t>
            </a:r>
            <a:r>
              <a:rPr lang="zh-CN" altLang="en-US" sz="4000" b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、用一把弹簧秤钩住一根细绳</a:t>
            </a:r>
            <a:r>
              <a:rPr lang="en-US" altLang="zh-CN" sz="4000" b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4000" b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使橡皮条的结点</a:t>
            </a:r>
            <a:r>
              <a:rPr lang="en-US" altLang="zh-CN" sz="4000" b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E</a:t>
            </a:r>
            <a:r>
              <a:rPr lang="zh-CN" altLang="en-US" sz="4000" b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拉到同样位置</a:t>
            </a:r>
            <a:r>
              <a:rPr lang="en-US" altLang="zh-CN" sz="4000" b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O</a:t>
            </a:r>
            <a:r>
              <a:rPr lang="zh-CN" altLang="en-US" sz="4000" b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点</a:t>
            </a:r>
            <a:r>
              <a:rPr lang="en-US" altLang="zh-CN" sz="4000" b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4000" b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记下弹簧秤的读数和细绳的方向</a:t>
            </a:r>
          </a:p>
        </p:txBody>
      </p:sp>
      <p:sp>
        <p:nvSpPr>
          <p:cNvPr id="108548" name="AutoShape 4"/>
          <p:cNvSpPr>
            <a:spLocks noChangeArrowheads="1"/>
          </p:cNvSpPr>
          <p:nvPr/>
        </p:nvSpPr>
        <p:spPr bwMode="auto">
          <a:xfrm>
            <a:off x="4267200" y="1143000"/>
            <a:ext cx="4876800" cy="609600"/>
          </a:xfrm>
          <a:prstGeom prst="wedgeRoundRectCallout">
            <a:avLst>
              <a:gd name="adj1" fmla="val 22981"/>
              <a:gd name="adj2" fmla="val 220574"/>
              <a:gd name="adj3" fmla="val 16667"/>
            </a:avLst>
          </a:prstGeom>
          <a:solidFill>
            <a:srgbClr val="FFFF99">
              <a:alpha val="80000"/>
            </a:srgbClr>
          </a:solidFill>
          <a:ln w="9525">
            <a:solidFill>
              <a:schemeClr val="tx1"/>
            </a:solidFill>
            <a:prstDash val="lgDash"/>
            <a:miter lim="800000"/>
            <a:headEnd/>
            <a:tailEnd/>
          </a:ln>
          <a:effectLst/>
        </p:spPr>
        <p:txBody>
          <a:bodyPr/>
          <a:lstStyle/>
          <a:p>
            <a:r>
              <a:rPr lang="zh-CN" altLang="en-US" sz="2800" b="1">
                <a:solidFill>
                  <a:srgbClr val="FF0000"/>
                </a:solidFill>
                <a:ea typeface="楷体_GB2312" pitchFamily="49" charset="-122"/>
              </a:rPr>
              <a:t>为什么要记下细绳的方向？</a:t>
            </a:r>
          </a:p>
        </p:txBody>
      </p:sp>
      <p:sp>
        <p:nvSpPr>
          <p:cNvPr id="108549" name="AutoShape 5"/>
          <p:cNvSpPr>
            <a:spLocks noChangeArrowheads="1"/>
          </p:cNvSpPr>
          <p:nvPr/>
        </p:nvSpPr>
        <p:spPr bwMode="auto">
          <a:xfrm>
            <a:off x="1981200" y="4267200"/>
            <a:ext cx="5943600" cy="609600"/>
          </a:xfrm>
          <a:prstGeom prst="wedgeRoundRectCallout">
            <a:avLst>
              <a:gd name="adj1" fmla="val -42069"/>
              <a:gd name="adj2" fmla="val 185676"/>
              <a:gd name="adj3" fmla="val 16667"/>
            </a:avLst>
          </a:prstGeom>
          <a:solidFill>
            <a:srgbClr val="FFFF99">
              <a:alpha val="80000"/>
            </a:srgbClr>
          </a:solidFill>
          <a:ln w="9525">
            <a:solidFill>
              <a:schemeClr val="tx1"/>
            </a:solidFill>
            <a:prstDash val="lgDash"/>
            <a:miter lim="800000"/>
            <a:headEnd/>
            <a:tailEnd/>
          </a:ln>
          <a:effectLst/>
        </p:spPr>
        <p:txBody>
          <a:bodyPr/>
          <a:lstStyle/>
          <a:p>
            <a:r>
              <a:rPr lang="zh-CN" altLang="en-US" sz="3200" b="1">
                <a:solidFill>
                  <a:srgbClr val="FF0000"/>
                </a:solidFill>
                <a:ea typeface="楷体_GB2312" pitchFamily="49" charset="-122"/>
              </a:rPr>
              <a:t>为什么也要拉到同样的位置？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08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0" tmFilter="0,0; .5, 1; 1, 1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0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6" grpId="0" animBg="1"/>
      <p:bldP spid="108547" grpId="0" animBg="1"/>
      <p:bldP spid="108548" grpId="0" animBg="1"/>
      <p:bldP spid="1085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Rot="1" noChangeArrowheads="1"/>
          </p:cNvSpPr>
          <p:nvPr/>
        </p:nvSpPr>
        <p:spPr bwMode="auto">
          <a:xfrm>
            <a:off x="0" y="0"/>
            <a:ext cx="728663" cy="6858000"/>
          </a:xfrm>
          <a:prstGeom prst="rect">
            <a:avLst/>
          </a:prstGeom>
          <a:gradFill rotWithShape="1">
            <a:gsLst>
              <a:gs pos="0">
                <a:srgbClr val="043F70"/>
              </a:gs>
              <a:gs pos="100000">
                <a:srgbClr val="043F70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zh-CN" altLang="en-US" sz="32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2" charset="-122"/>
              </a:rPr>
              <a:t>实验步骤</a:t>
            </a:r>
          </a:p>
        </p:txBody>
      </p:sp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914400" y="1752600"/>
            <a:ext cx="8229600" cy="1574800"/>
          </a:xfrm>
          <a:prstGeom prst="rect">
            <a:avLst/>
          </a:prstGeom>
          <a:solidFill>
            <a:srgbClr val="FFFFFF">
              <a:alpha val="70000"/>
            </a:srgbClr>
          </a:solidFill>
          <a:ln w="19050">
            <a:solidFill>
              <a:srgbClr val="0000FF"/>
            </a:solidFill>
            <a:prstDash val="lgDash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CN" sz="4000" b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5</a:t>
            </a:r>
            <a:r>
              <a:rPr lang="zh-CN" altLang="en-US" sz="4000" b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、选定一个合适的标度</a:t>
            </a:r>
            <a:r>
              <a:rPr lang="en-US" altLang="zh-CN" sz="4000" b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4000" b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用力的图示法画出</a:t>
            </a:r>
            <a:r>
              <a:rPr lang="en-US" altLang="zh-CN" sz="4000" b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F</a:t>
            </a:r>
            <a:r>
              <a:rPr lang="en-US" altLang="zh-CN" sz="40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sz="4000" b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、</a:t>
            </a:r>
            <a:r>
              <a:rPr lang="en-US" altLang="zh-CN" sz="4000" b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F</a:t>
            </a:r>
            <a:r>
              <a:rPr lang="en-US" altLang="zh-CN" sz="40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4000" b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和</a:t>
            </a:r>
            <a:r>
              <a:rPr lang="en-US" altLang="zh-CN" sz="4000" b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F</a:t>
            </a:r>
            <a:r>
              <a:rPr lang="zh-CN" altLang="en-US" sz="4000" b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的图示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 animBg="1"/>
      <p:bldP spid="10957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1371600" y="2819400"/>
            <a:ext cx="6858000" cy="3178175"/>
          </a:xfrm>
          <a:prstGeom prst="rect">
            <a:avLst/>
          </a:prstGeom>
          <a:solidFill>
            <a:srgbClr val="FFFFFF">
              <a:alpha val="70000"/>
            </a:srgbClr>
          </a:solidFill>
          <a:ln w="38100">
            <a:solidFill>
              <a:srgbClr val="FF0000"/>
            </a:solidFill>
            <a:prstDash val="lgDash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4000" b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两力合成时，用表示这</a:t>
            </a:r>
            <a:r>
              <a:rPr kumimoji="1" lang="zh-CN" altLang="en-US" sz="4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两力</a:t>
            </a:r>
            <a:r>
              <a:rPr kumimoji="1" lang="zh-CN" altLang="en-US" sz="4000" b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的线段为</a:t>
            </a:r>
            <a:r>
              <a:rPr kumimoji="1" lang="zh-CN" altLang="en-US" sz="4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邻边</a:t>
            </a:r>
            <a:r>
              <a:rPr kumimoji="1" lang="zh-CN" altLang="en-US" sz="4000" b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作平行四边形，这两个</a:t>
            </a:r>
            <a:r>
              <a:rPr kumimoji="1"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邻边之间的对角线</a:t>
            </a:r>
            <a:r>
              <a:rPr kumimoji="1" lang="zh-CN" altLang="en-US" sz="4000" b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就代表</a:t>
            </a:r>
            <a:r>
              <a:rPr kumimoji="1"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合力</a:t>
            </a:r>
            <a:r>
              <a:rPr kumimoji="1" lang="zh-CN" altLang="en-US" sz="4000" b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的大小和方向。这个法则叫做</a:t>
            </a:r>
            <a:r>
              <a:rPr kumimoji="1" lang="zh-CN" altLang="en-US" sz="4000" b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平行四边形定则</a:t>
            </a:r>
            <a:r>
              <a:rPr kumimoji="1" lang="zh-CN" altLang="en-US" sz="4000" b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。</a:t>
            </a:r>
          </a:p>
        </p:txBody>
      </p:sp>
      <p:sp>
        <p:nvSpPr>
          <p:cNvPr id="78855" name="Rectangle 7"/>
          <p:cNvSpPr>
            <a:spLocks noRot="1" noChangeArrowheads="1"/>
          </p:cNvSpPr>
          <p:nvPr/>
        </p:nvSpPr>
        <p:spPr bwMode="auto">
          <a:xfrm>
            <a:off x="0" y="0"/>
            <a:ext cx="914400" cy="6858000"/>
          </a:xfrm>
          <a:prstGeom prst="rect">
            <a:avLst/>
          </a:prstGeom>
          <a:gradFill rotWithShape="1">
            <a:gsLst>
              <a:gs pos="0">
                <a:srgbClr val="043F70"/>
              </a:gs>
              <a:gs pos="100000">
                <a:srgbClr val="043F70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zh-CN" altLang="en-US" sz="32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2" charset="-122"/>
              </a:rPr>
              <a:t>平行四边形定则</a:t>
            </a:r>
          </a:p>
        </p:txBody>
      </p:sp>
      <p:sp>
        <p:nvSpPr>
          <p:cNvPr id="78872" name="Rectangle 24"/>
          <p:cNvSpPr>
            <a:spLocks noChangeArrowheads="1"/>
          </p:cNvSpPr>
          <p:nvPr/>
        </p:nvSpPr>
        <p:spPr bwMode="auto">
          <a:xfrm>
            <a:off x="1600200" y="1295400"/>
            <a:ext cx="7086600" cy="1371600"/>
          </a:xfrm>
          <a:prstGeom prst="rect">
            <a:avLst/>
          </a:prstGeom>
          <a:solidFill>
            <a:srgbClr val="FFFF99">
              <a:alpha val="70000"/>
            </a:srgbClr>
          </a:solidFill>
          <a:ln w="38100">
            <a:solidFill>
              <a:srgbClr val="0000FF"/>
            </a:solidFill>
            <a:prstDash val="lgDash"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zh-CN" altLang="en-US" sz="4000" b="1">
                <a:latin typeface="宋体" pitchFamily="2" charset="-122"/>
                <a:ea typeface="楷体_GB2312" pitchFamily="49" charset="-122"/>
              </a:rPr>
              <a:t>力的合成遵循平行四边形定则</a:t>
            </a:r>
            <a:endParaRPr lang="zh-CN" altLang="en-US" sz="4000">
              <a:ea typeface="楷体_GB2312" pitchFamily="49" charset="-122"/>
            </a:endParaRPr>
          </a:p>
        </p:txBody>
      </p:sp>
      <p:sp>
        <p:nvSpPr>
          <p:cNvPr id="78871" name="WordArt 23"/>
          <p:cNvSpPr>
            <a:spLocks noChangeArrowheads="1" noChangeShapeType="1" noTextEdit="1"/>
          </p:cNvSpPr>
          <p:nvPr/>
        </p:nvSpPr>
        <p:spPr bwMode="auto">
          <a:xfrm>
            <a:off x="838200" y="76200"/>
            <a:ext cx="1828800" cy="1752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28569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zh-CN" alt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华文行楷"/>
                <a:ea typeface="华文行楷"/>
              </a:rPr>
              <a:t>结论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85" decel="100000"/>
                                        <p:tgtEl>
                                          <p:spTgt spid="788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385" decel="100000"/>
                                        <p:tgtEl>
                                          <p:spTgt spid="7887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887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385" fill="hold"/>
                                        <p:tgtEl>
                                          <p:spTgt spid="78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8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385" fill="hold"/>
                                        <p:tgtEl>
                                          <p:spTgt spid="78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8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887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887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887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887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7887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8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8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8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8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78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 animBg="1" autoUpdateAnimBg="0"/>
      <p:bldP spid="78855" grpId="0" animBg="1"/>
      <p:bldP spid="78872" grpId="1" uiExpand="1" build="allAtOnce" animBg="1"/>
      <p:bldP spid="7887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ext Box 2"/>
          <p:cNvSpPr txBox="1">
            <a:spLocks noChangeArrowheads="1"/>
          </p:cNvSpPr>
          <p:nvPr/>
        </p:nvSpPr>
        <p:spPr bwMode="auto">
          <a:xfrm>
            <a:off x="838200" y="1995488"/>
            <a:ext cx="7405688" cy="641350"/>
          </a:xfrm>
          <a:prstGeom prst="rect">
            <a:avLst/>
          </a:prstGeom>
          <a:noFill/>
          <a:ln w="5715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600" b="1">
                <a:latin typeface="宋体" pitchFamily="2" charset="-122"/>
              </a:rPr>
              <a:t>1</a:t>
            </a:r>
            <a:r>
              <a:rPr kumimoji="1" lang="zh-CN" altLang="en-US" sz="3600" b="1">
                <a:latin typeface="宋体" pitchFamily="2" charset="-122"/>
              </a:rPr>
              <a:t>、</a:t>
            </a:r>
            <a:r>
              <a:rPr kumimoji="1" lang="zh-CN" altLang="en-US" sz="3600" b="1">
                <a:solidFill>
                  <a:srgbClr val="FF0000"/>
                </a:solidFill>
                <a:latin typeface="宋体" pitchFamily="2" charset="-122"/>
              </a:rPr>
              <a:t>作图法</a:t>
            </a:r>
            <a:r>
              <a:rPr kumimoji="1" lang="en-US" altLang="zh-CN" sz="3600" b="1">
                <a:solidFill>
                  <a:schemeClr val="tx2"/>
                </a:solidFill>
                <a:latin typeface="宋体" pitchFamily="2" charset="-122"/>
              </a:rPr>
              <a:t>(</a:t>
            </a:r>
            <a:r>
              <a:rPr kumimoji="1" lang="zh-CN" altLang="en-US" sz="3600" b="1">
                <a:solidFill>
                  <a:srgbClr val="0000FF"/>
                </a:solidFill>
                <a:latin typeface="宋体" pitchFamily="2" charset="-122"/>
              </a:rPr>
              <a:t>即力的图示</a:t>
            </a:r>
            <a:r>
              <a:rPr kumimoji="1" lang="en-US" altLang="zh-CN" sz="3600" b="1">
                <a:solidFill>
                  <a:schemeClr val="tx2"/>
                </a:solidFill>
                <a:latin typeface="宋体" pitchFamily="2" charset="-122"/>
              </a:rPr>
              <a:t>)</a:t>
            </a:r>
            <a:r>
              <a:rPr kumimoji="1" lang="zh-CN" altLang="en-US" sz="3600" b="1">
                <a:latin typeface="宋体" pitchFamily="2" charset="-122"/>
              </a:rPr>
              <a:t>求合力                   </a:t>
            </a:r>
          </a:p>
        </p:txBody>
      </p:sp>
      <p:grpSp>
        <p:nvGrpSpPr>
          <p:cNvPr id="137219" name="Group 3"/>
          <p:cNvGrpSpPr>
            <a:grpSpLocks/>
          </p:cNvGrpSpPr>
          <p:nvPr/>
        </p:nvGrpSpPr>
        <p:grpSpPr bwMode="auto">
          <a:xfrm>
            <a:off x="539750" y="4754563"/>
            <a:ext cx="990600" cy="762000"/>
            <a:chOff x="1056" y="1008"/>
            <a:chExt cx="624" cy="480"/>
          </a:xfrm>
        </p:grpSpPr>
        <p:sp>
          <p:nvSpPr>
            <p:cNvPr id="137220" name="Text Box 4"/>
            <p:cNvSpPr txBox="1">
              <a:spLocks noChangeArrowheads="1"/>
            </p:cNvSpPr>
            <p:nvPr/>
          </p:nvSpPr>
          <p:spPr bwMode="auto">
            <a:xfrm>
              <a:off x="1056" y="1200"/>
              <a:ext cx="624" cy="28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/>
                <a:t>15N</a:t>
              </a:r>
            </a:p>
          </p:txBody>
        </p:sp>
        <p:grpSp>
          <p:nvGrpSpPr>
            <p:cNvPr id="137221" name="Group 5"/>
            <p:cNvGrpSpPr>
              <a:grpSpLocks/>
            </p:cNvGrpSpPr>
            <p:nvPr/>
          </p:nvGrpSpPr>
          <p:grpSpPr bwMode="auto">
            <a:xfrm>
              <a:off x="1152" y="1008"/>
              <a:ext cx="336" cy="96"/>
              <a:chOff x="1152" y="3120"/>
              <a:chExt cx="336" cy="96"/>
            </a:xfrm>
          </p:grpSpPr>
          <p:sp>
            <p:nvSpPr>
              <p:cNvPr id="137222" name="Line 6"/>
              <p:cNvSpPr>
                <a:spLocks noChangeShapeType="1"/>
              </p:cNvSpPr>
              <p:nvPr/>
            </p:nvSpPr>
            <p:spPr bwMode="auto">
              <a:xfrm>
                <a:off x="1152" y="3216"/>
                <a:ext cx="33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223" name="Line 7"/>
              <p:cNvSpPr>
                <a:spLocks noChangeShapeType="1"/>
              </p:cNvSpPr>
              <p:nvPr/>
            </p:nvSpPr>
            <p:spPr bwMode="auto">
              <a:xfrm>
                <a:off x="1160" y="3120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224" name="Line 8"/>
              <p:cNvSpPr>
                <a:spLocks noChangeShapeType="1"/>
              </p:cNvSpPr>
              <p:nvPr/>
            </p:nvSpPr>
            <p:spPr bwMode="auto">
              <a:xfrm>
                <a:off x="1480" y="3120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137225" name="Rectangle 9"/>
          <p:cNvSpPr>
            <a:spLocks noChangeArrowheads="1"/>
          </p:cNvSpPr>
          <p:nvPr/>
        </p:nvSpPr>
        <p:spPr bwMode="auto">
          <a:xfrm>
            <a:off x="3608388" y="5740400"/>
            <a:ext cx="666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 sz="3600" b="1" i="1">
                <a:latin typeface="华文中宋" pitchFamily="2" charset="-122"/>
                <a:ea typeface="华文中宋" pitchFamily="2" charset="-122"/>
              </a:rPr>
              <a:t>F</a:t>
            </a:r>
            <a:r>
              <a:rPr kumimoji="1" lang="en-US" altLang="zh-CN" sz="3600" b="1" i="1" baseline="-25000">
                <a:latin typeface="华文中宋" pitchFamily="2" charset="-122"/>
                <a:ea typeface="华文中宋" pitchFamily="2" charset="-122"/>
              </a:rPr>
              <a:t>1</a:t>
            </a:r>
          </a:p>
        </p:txBody>
      </p:sp>
      <p:sp>
        <p:nvSpPr>
          <p:cNvPr id="137226" name="Rectangle 10"/>
          <p:cNvSpPr>
            <a:spLocks noChangeArrowheads="1"/>
          </p:cNvSpPr>
          <p:nvPr/>
        </p:nvSpPr>
        <p:spPr bwMode="auto">
          <a:xfrm>
            <a:off x="1169988" y="3683000"/>
            <a:ext cx="666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 sz="3600" b="1" i="1">
                <a:latin typeface="华文中宋" pitchFamily="2" charset="-122"/>
                <a:ea typeface="华文中宋" pitchFamily="2" charset="-122"/>
              </a:rPr>
              <a:t>F</a:t>
            </a:r>
            <a:r>
              <a:rPr kumimoji="1" lang="en-US" altLang="zh-CN" sz="3600" b="1" i="1" baseline="-25000">
                <a:latin typeface="华文中宋" pitchFamily="2" charset="-122"/>
                <a:ea typeface="华文中宋" pitchFamily="2" charset="-122"/>
              </a:rPr>
              <a:t>2</a:t>
            </a:r>
          </a:p>
        </p:txBody>
      </p:sp>
      <p:grpSp>
        <p:nvGrpSpPr>
          <p:cNvPr id="137227" name="Group 11"/>
          <p:cNvGrpSpPr>
            <a:grpSpLocks/>
          </p:cNvGrpSpPr>
          <p:nvPr/>
        </p:nvGrpSpPr>
        <p:grpSpPr bwMode="auto">
          <a:xfrm>
            <a:off x="2008188" y="5969000"/>
            <a:ext cx="1600200" cy="152400"/>
            <a:chOff x="1503" y="3624"/>
            <a:chExt cx="1008" cy="96"/>
          </a:xfrm>
        </p:grpSpPr>
        <p:sp>
          <p:nvSpPr>
            <p:cNvPr id="137228" name="Line 12"/>
            <p:cNvSpPr>
              <a:spLocks noChangeShapeType="1"/>
            </p:cNvSpPr>
            <p:nvPr/>
          </p:nvSpPr>
          <p:spPr bwMode="auto">
            <a:xfrm>
              <a:off x="1503" y="3720"/>
              <a:ext cx="100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37229" name="Group 13"/>
            <p:cNvGrpSpPr>
              <a:grpSpLocks/>
            </p:cNvGrpSpPr>
            <p:nvPr/>
          </p:nvGrpSpPr>
          <p:grpSpPr bwMode="auto">
            <a:xfrm>
              <a:off x="1503" y="3624"/>
              <a:ext cx="336" cy="96"/>
              <a:chOff x="1152" y="3120"/>
              <a:chExt cx="336" cy="96"/>
            </a:xfrm>
          </p:grpSpPr>
          <p:sp>
            <p:nvSpPr>
              <p:cNvPr id="137230" name="Line 14"/>
              <p:cNvSpPr>
                <a:spLocks noChangeShapeType="1"/>
              </p:cNvSpPr>
              <p:nvPr/>
            </p:nvSpPr>
            <p:spPr bwMode="auto">
              <a:xfrm>
                <a:off x="1152" y="3216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231" name="Line 15"/>
              <p:cNvSpPr>
                <a:spLocks noChangeShapeType="1"/>
              </p:cNvSpPr>
              <p:nvPr/>
            </p:nvSpPr>
            <p:spPr bwMode="auto">
              <a:xfrm>
                <a:off x="1160" y="312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232" name="Line 16"/>
              <p:cNvSpPr>
                <a:spLocks noChangeShapeType="1"/>
              </p:cNvSpPr>
              <p:nvPr/>
            </p:nvSpPr>
            <p:spPr bwMode="auto">
              <a:xfrm>
                <a:off x="1480" y="312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37233" name="Group 17"/>
            <p:cNvGrpSpPr>
              <a:grpSpLocks/>
            </p:cNvGrpSpPr>
            <p:nvPr/>
          </p:nvGrpSpPr>
          <p:grpSpPr bwMode="auto">
            <a:xfrm>
              <a:off x="1823" y="3624"/>
              <a:ext cx="336" cy="96"/>
              <a:chOff x="1152" y="3120"/>
              <a:chExt cx="336" cy="96"/>
            </a:xfrm>
          </p:grpSpPr>
          <p:sp>
            <p:nvSpPr>
              <p:cNvPr id="137234" name="Line 18"/>
              <p:cNvSpPr>
                <a:spLocks noChangeShapeType="1"/>
              </p:cNvSpPr>
              <p:nvPr/>
            </p:nvSpPr>
            <p:spPr bwMode="auto">
              <a:xfrm>
                <a:off x="1152" y="3216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235" name="Line 19"/>
              <p:cNvSpPr>
                <a:spLocks noChangeShapeType="1"/>
              </p:cNvSpPr>
              <p:nvPr/>
            </p:nvSpPr>
            <p:spPr bwMode="auto">
              <a:xfrm>
                <a:off x="1160" y="312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236" name="Line 20"/>
              <p:cNvSpPr>
                <a:spLocks noChangeShapeType="1"/>
              </p:cNvSpPr>
              <p:nvPr/>
            </p:nvSpPr>
            <p:spPr bwMode="auto">
              <a:xfrm>
                <a:off x="1480" y="312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37237" name="Group 21"/>
            <p:cNvGrpSpPr>
              <a:grpSpLocks/>
            </p:cNvGrpSpPr>
            <p:nvPr/>
          </p:nvGrpSpPr>
          <p:grpSpPr bwMode="auto">
            <a:xfrm>
              <a:off x="2143" y="3624"/>
              <a:ext cx="336" cy="96"/>
              <a:chOff x="1152" y="3120"/>
              <a:chExt cx="336" cy="96"/>
            </a:xfrm>
          </p:grpSpPr>
          <p:sp>
            <p:nvSpPr>
              <p:cNvPr id="137238" name="Line 22"/>
              <p:cNvSpPr>
                <a:spLocks noChangeShapeType="1"/>
              </p:cNvSpPr>
              <p:nvPr/>
            </p:nvSpPr>
            <p:spPr bwMode="auto">
              <a:xfrm>
                <a:off x="1152" y="3216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239" name="Line 23"/>
              <p:cNvSpPr>
                <a:spLocks noChangeShapeType="1"/>
              </p:cNvSpPr>
              <p:nvPr/>
            </p:nvSpPr>
            <p:spPr bwMode="auto">
              <a:xfrm>
                <a:off x="1160" y="312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240" name="Line 24"/>
              <p:cNvSpPr>
                <a:spLocks noChangeShapeType="1"/>
              </p:cNvSpPr>
              <p:nvPr/>
            </p:nvSpPr>
            <p:spPr bwMode="auto">
              <a:xfrm>
                <a:off x="1480" y="312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37241" name="Group 25"/>
          <p:cNvGrpSpPr>
            <a:grpSpLocks/>
          </p:cNvGrpSpPr>
          <p:nvPr/>
        </p:nvGrpSpPr>
        <p:grpSpPr bwMode="auto">
          <a:xfrm>
            <a:off x="2008188" y="4064000"/>
            <a:ext cx="152400" cy="2095500"/>
            <a:chOff x="1503" y="2424"/>
            <a:chExt cx="96" cy="1320"/>
          </a:xfrm>
        </p:grpSpPr>
        <p:sp>
          <p:nvSpPr>
            <p:cNvPr id="137242" name="Line 26"/>
            <p:cNvSpPr>
              <a:spLocks noChangeShapeType="1"/>
            </p:cNvSpPr>
            <p:nvPr/>
          </p:nvSpPr>
          <p:spPr bwMode="auto">
            <a:xfrm flipV="1">
              <a:off x="1503" y="2424"/>
              <a:ext cx="0" cy="12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37243" name="Group 27"/>
            <p:cNvGrpSpPr>
              <a:grpSpLocks/>
            </p:cNvGrpSpPr>
            <p:nvPr/>
          </p:nvGrpSpPr>
          <p:grpSpPr bwMode="auto">
            <a:xfrm rot="5400000">
              <a:off x="1383" y="2888"/>
              <a:ext cx="336" cy="96"/>
              <a:chOff x="1152" y="3120"/>
              <a:chExt cx="336" cy="96"/>
            </a:xfrm>
          </p:grpSpPr>
          <p:sp>
            <p:nvSpPr>
              <p:cNvPr id="137244" name="Line 28"/>
              <p:cNvSpPr>
                <a:spLocks noChangeShapeType="1"/>
              </p:cNvSpPr>
              <p:nvPr/>
            </p:nvSpPr>
            <p:spPr bwMode="auto">
              <a:xfrm>
                <a:off x="1152" y="3216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245" name="Line 29"/>
              <p:cNvSpPr>
                <a:spLocks noChangeShapeType="1"/>
              </p:cNvSpPr>
              <p:nvPr/>
            </p:nvSpPr>
            <p:spPr bwMode="auto">
              <a:xfrm>
                <a:off x="1160" y="312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246" name="Line 30"/>
              <p:cNvSpPr>
                <a:spLocks noChangeShapeType="1"/>
              </p:cNvSpPr>
              <p:nvPr/>
            </p:nvSpPr>
            <p:spPr bwMode="auto">
              <a:xfrm>
                <a:off x="1480" y="312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37247" name="Group 31"/>
            <p:cNvGrpSpPr>
              <a:grpSpLocks/>
            </p:cNvGrpSpPr>
            <p:nvPr/>
          </p:nvGrpSpPr>
          <p:grpSpPr bwMode="auto">
            <a:xfrm rot="5400000">
              <a:off x="1383" y="3528"/>
              <a:ext cx="336" cy="96"/>
              <a:chOff x="1152" y="3120"/>
              <a:chExt cx="336" cy="96"/>
            </a:xfrm>
          </p:grpSpPr>
          <p:sp>
            <p:nvSpPr>
              <p:cNvPr id="137248" name="Line 32"/>
              <p:cNvSpPr>
                <a:spLocks noChangeShapeType="1"/>
              </p:cNvSpPr>
              <p:nvPr/>
            </p:nvSpPr>
            <p:spPr bwMode="auto">
              <a:xfrm>
                <a:off x="1152" y="3216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249" name="Line 33"/>
              <p:cNvSpPr>
                <a:spLocks noChangeShapeType="1"/>
              </p:cNvSpPr>
              <p:nvPr/>
            </p:nvSpPr>
            <p:spPr bwMode="auto">
              <a:xfrm>
                <a:off x="1160" y="312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250" name="Line 34"/>
              <p:cNvSpPr>
                <a:spLocks noChangeShapeType="1"/>
              </p:cNvSpPr>
              <p:nvPr/>
            </p:nvSpPr>
            <p:spPr bwMode="auto">
              <a:xfrm>
                <a:off x="1480" y="312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37251" name="Group 35"/>
            <p:cNvGrpSpPr>
              <a:grpSpLocks/>
            </p:cNvGrpSpPr>
            <p:nvPr/>
          </p:nvGrpSpPr>
          <p:grpSpPr bwMode="auto">
            <a:xfrm rot="5400000">
              <a:off x="1383" y="3208"/>
              <a:ext cx="336" cy="96"/>
              <a:chOff x="1152" y="3120"/>
              <a:chExt cx="336" cy="96"/>
            </a:xfrm>
          </p:grpSpPr>
          <p:sp>
            <p:nvSpPr>
              <p:cNvPr id="137252" name="Line 36"/>
              <p:cNvSpPr>
                <a:spLocks noChangeShapeType="1"/>
              </p:cNvSpPr>
              <p:nvPr/>
            </p:nvSpPr>
            <p:spPr bwMode="auto">
              <a:xfrm>
                <a:off x="1152" y="3216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253" name="Line 37"/>
              <p:cNvSpPr>
                <a:spLocks noChangeShapeType="1"/>
              </p:cNvSpPr>
              <p:nvPr/>
            </p:nvSpPr>
            <p:spPr bwMode="auto">
              <a:xfrm>
                <a:off x="1160" y="312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254" name="Line 38"/>
              <p:cNvSpPr>
                <a:spLocks noChangeShapeType="1"/>
              </p:cNvSpPr>
              <p:nvPr/>
            </p:nvSpPr>
            <p:spPr bwMode="auto">
              <a:xfrm>
                <a:off x="1480" y="312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37255" name="Group 39"/>
            <p:cNvGrpSpPr>
              <a:grpSpLocks/>
            </p:cNvGrpSpPr>
            <p:nvPr/>
          </p:nvGrpSpPr>
          <p:grpSpPr bwMode="auto">
            <a:xfrm rot="5400000">
              <a:off x="1383" y="2568"/>
              <a:ext cx="336" cy="96"/>
              <a:chOff x="1152" y="3120"/>
              <a:chExt cx="336" cy="96"/>
            </a:xfrm>
          </p:grpSpPr>
          <p:sp>
            <p:nvSpPr>
              <p:cNvPr id="137256" name="Line 40"/>
              <p:cNvSpPr>
                <a:spLocks noChangeShapeType="1"/>
              </p:cNvSpPr>
              <p:nvPr/>
            </p:nvSpPr>
            <p:spPr bwMode="auto">
              <a:xfrm>
                <a:off x="1152" y="3216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257" name="Line 41"/>
              <p:cNvSpPr>
                <a:spLocks noChangeShapeType="1"/>
              </p:cNvSpPr>
              <p:nvPr/>
            </p:nvSpPr>
            <p:spPr bwMode="auto">
              <a:xfrm>
                <a:off x="1160" y="312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258" name="Line 42"/>
              <p:cNvSpPr>
                <a:spLocks noChangeShapeType="1"/>
              </p:cNvSpPr>
              <p:nvPr/>
            </p:nvSpPr>
            <p:spPr bwMode="auto">
              <a:xfrm>
                <a:off x="1480" y="312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137259" name="Line 43"/>
          <p:cNvSpPr>
            <a:spLocks noChangeShapeType="1"/>
          </p:cNvSpPr>
          <p:nvPr/>
        </p:nvSpPr>
        <p:spPr bwMode="auto">
          <a:xfrm>
            <a:off x="3578225" y="4141788"/>
            <a:ext cx="0" cy="1905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37260" name="Line 44"/>
          <p:cNvSpPr>
            <a:spLocks noChangeShapeType="1"/>
          </p:cNvSpPr>
          <p:nvPr/>
        </p:nvSpPr>
        <p:spPr bwMode="auto">
          <a:xfrm>
            <a:off x="2043113" y="4108450"/>
            <a:ext cx="1447800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grpSp>
        <p:nvGrpSpPr>
          <p:cNvPr id="137261" name="Group 45"/>
          <p:cNvGrpSpPr>
            <a:grpSpLocks/>
          </p:cNvGrpSpPr>
          <p:nvPr/>
        </p:nvGrpSpPr>
        <p:grpSpPr bwMode="auto">
          <a:xfrm>
            <a:off x="2017713" y="3981450"/>
            <a:ext cx="1600200" cy="2146300"/>
            <a:chOff x="2160" y="1056"/>
            <a:chExt cx="1008" cy="1352"/>
          </a:xfrm>
        </p:grpSpPr>
        <p:sp>
          <p:nvSpPr>
            <p:cNvPr id="137262" name="Line 46"/>
            <p:cNvSpPr>
              <a:spLocks noChangeShapeType="1"/>
            </p:cNvSpPr>
            <p:nvPr/>
          </p:nvSpPr>
          <p:spPr bwMode="auto">
            <a:xfrm flipV="1">
              <a:off x="2160" y="1104"/>
              <a:ext cx="1008" cy="130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37263" name="Group 47"/>
            <p:cNvGrpSpPr>
              <a:grpSpLocks/>
            </p:cNvGrpSpPr>
            <p:nvPr/>
          </p:nvGrpSpPr>
          <p:grpSpPr bwMode="auto">
            <a:xfrm>
              <a:off x="2160" y="1056"/>
              <a:ext cx="888" cy="1352"/>
              <a:chOff x="920" y="1976"/>
              <a:chExt cx="888" cy="1352"/>
            </a:xfrm>
          </p:grpSpPr>
          <p:grpSp>
            <p:nvGrpSpPr>
              <p:cNvPr id="137264" name="Group 48"/>
              <p:cNvGrpSpPr>
                <a:grpSpLocks/>
              </p:cNvGrpSpPr>
              <p:nvPr/>
            </p:nvGrpSpPr>
            <p:grpSpPr bwMode="auto">
              <a:xfrm rot="-3047568">
                <a:off x="1592" y="2096"/>
                <a:ext cx="336" cy="96"/>
                <a:chOff x="1152" y="3120"/>
                <a:chExt cx="336" cy="96"/>
              </a:xfrm>
            </p:grpSpPr>
            <p:sp>
              <p:nvSpPr>
                <p:cNvPr id="137265" name="Line 49"/>
                <p:cNvSpPr>
                  <a:spLocks noChangeShapeType="1"/>
                </p:cNvSpPr>
                <p:nvPr/>
              </p:nvSpPr>
              <p:spPr bwMode="auto">
                <a:xfrm>
                  <a:off x="1152" y="3216"/>
                  <a:ext cx="336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37266" name="Line 50"/>
                <p:cNvSpPr>
                  <a:spLocks noChangeShapeType="1"/>
                </p:cNvSpPr>
                <p:nvPr/>
              </p:nvSpPr>
              <p:spPr bwMode="auto">
                <a:xfrm>
                  <a:off x="1160" y="312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37267" name="Line 51"/>
                <p:cNvSpPr>
                  <a:spLocks noChangeShapeType="1"/>
                </p:cNvSpPr>
                <p:nvPr/>
              </p:nvSpPr>
              <p:spPr bwMode="auto">
                <a:xfrm>
                  <a:off x="1480" y="312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7268" name="Group 52"/>
              <p:cNvGrpSpPr>
                <a:grpSpLocks/>
              </p:cNvGrpSpPr>
              <p:nvPr/>
            </p:nvGrpSpPr>
            <p:grpSpPr bwMode="auto">
              <a:xfrm rot="-24718806">
                <a:off x="800" y="3112"/>
                <a:ext cx="336" cy="96"/>
                <a:chOff x="1152" y="3120"/>
                <a:chExt cx="336" cy="96"/>
              </a:xfrm>
            </p:grpSpPr>
            <p:sp>
              <p:nvSpPr>
                <p:cNvPr id="137269" name="Line 53"/>
                <p:cNvSpPr>
                  <a:spLocks noChangeShapeType="1"/>
                </p:cNvSpPr>
                <p:nvPr/>
              </p:nvSpPr>
              <p:spPr bwMode="auto">
                <a:xfrm>
                  <a:off x="1152" y="3216"/>
                  <a:ext cx="336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37270" name="Line 54"/>
                <p:cNvSpPr>
                  <a:spLocks noChangeShapeType="1"/>
                </p:cNvSpPr>
                <p:nvPr/>
              </p:nvSpPr>
              <p:spPr bwMode="auto">
                <a:xfrm>
                  <a:off x="1160" y="312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37271" name="Line 55"/>
                <p:cNvSpPr>
                  <a:spLocks noChangeShapeType="1"/>
                </p:cNvSpPr>
                <p:nvPr/>
              </p:nvSpPr>
              <p:spPr bwMode="auto">
                <a:xfrm>
                  <a:off x="1480" y="312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7272" name="Group 56"/>
              <p:cNvGrpSpPr>
                <a:grpSpLocks/>
              </p:cNvGrpSpPr>
              <p:nvPr/>
            </p:nvGrpSpPr>
            <p:grpSpPr bwMode="auto">
              <a:xfrm rot="-24718806">
                <a:off x="1016" y="2864"/>
                <a:ext cx="336" cy="96"/>
                <a:chOff x="1152" y="3120"/>
                <a:chExt cx="336" cy="96"/>
              </a:xfrm>
            </p:grpSpPr>
            <p:sp>
              <p:nvSpPr>
                <p:cNvPr id="137273" name="Line 57"/>
                <p:cNvSpPr>
                  <a:spLocks noChangeShapeType="1"/>
                </p:cNvSpPr>
                <p:nvPr/>
              </p:nvSpPr>
              <p:spPr bwMode="auto">
                <a:xfrm>
                  <a:off x="1152" y="3216"/>
                  <a:ext cx="336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37274" name="Line 58"/>
                <p:cNvSpPr>
                  <a:spLocks noChangeShapeType="1"/>
                </p:cNvSpPr>
                <p:nvPr/>
              </p:nvSpPr>
              <p:spPr bwMode="auto">
                <a:xfrm>
                  <a:off x="1160" y="312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37275" name="Line 59"/>
                <p:cNvSpPr>
                  <a:spLocks noChangeShapeType="1"/>
                </p:cNvSpPr>
                <p:nvPr/>
              </p:nvSpPr>
              <p:spPr bwMode="auto">
                <a:xfrm>
                  <a:off x="1480" y="312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7276" name="Group 60"/>
              <p:cNvGrpSpPr>
                <a:grpSpLocks/>
              </p:cNvGrpSpPr>
              <p:nvPr/>
            </p:nvGrpSpPr>
            <p:grpSpPr bwMode="auto">
              <a:xfrm rot="-24718806">
                <a:off x="1216" y="2616"/>
                <a:ext cx="336" cy="96"/>
                <a:chOff x="1152" y="3120"/>
                <a:chExt cx="336" cy="96"/>
              </a:xfrm>
            </p:grpSpPr>
            <p:sp>
              <p:nvSpPr>
                <p:cNvPr id="137277" name="Line 61"/>
                <p:cNvSpPr>
                  <a:spLocks noChangeShapeType="1"/>
                </p:cNvSpPr>
                <p:nvPr/>
              </p:nvSpPr>
              <p:spPr bwMode="auto">
                <a:xfrm>
                  <a:off x="1152" y="3216"/>
                  <a:ext cx="336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37278" name="Line 62"/>
                <p:cNvSpPr>
                  <a:spLocks noChangeShapeType="1"/>
                </p:cNvSpPr>
                <p:nvPr/>
              </p:nvSpPr>
              <p:spPr bwMode="auto">
                <a:xfrm>
                  <a:off x="1160" y="312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37279" name="Line 63"/>
                <p:cNvSpPr>
                  <a:spLocks noChangeShapeType="1"/>
                </p:cNvSpPr>
                <p:nvPr/>
              </p:nvSpPr>
              <p:spPr bwMode="auto">
                <a:xfrm>
                  <a:off x="1480" y="312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7280" name="Group 64"/>
              <p:cNvGrpSpPr>
                <a:grpSpLocks/>
              </p:cNvGrpSpPr>
              <p:nvPr/>
            </p:nvGrpSpPr>
            <p:grpSpPr bwMode="auto">
              <a:xfrm rot="-24718806">
                <a:off x="1400" y="2360"/>
                <a:ext cx="336" cy="96"/>
                <a:chOff x="1152" y="3120"/>
                <a:chExt cx="336" cy="96"/>
              </a:xfrm>
            </p:grpSpPr>
            <p:sp>
              <p:nvSpPr>
                <p:cNvPr id="137281" name="Line 65"/>
                <p:cNvSpPr>
                  <a:spLocks noChangeShapeType="1"/>
                </p:cNvSpPr>
                <p:nvPr/>
              </p:nvSpPr>
              <p:spPr bwMode="auto">
                <a:xfrm>
                  <a:off x="1152" y="3216"/>
                  <a:ext cx="336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37282" name="Line 66"/>
                <p:cNvSpPr>
                  <a:spLocks noChangeShapeType="1"/>
                </p:cNvSpPr>
                <p:nvPr/>
              </p:nvSpPr>
              <p:spPr bwMode="auto">
                <a:xfrm>
                  <a:off x="1160" y="312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37283" name="Line 67"/>
                <p:cNvSpPr>
                  <a:spLocks noChangeShapeType="1"/>
                </p:cNvSpPr>
                <p:nvPr/>
              </p:nvSpPr>
              <p:spPr bwMode="auto">
                <a:xfrm>
                  <a:off x="1480" y="312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137284" name="Rectangle 68"/>
          <p:cNvSpPr>
            <a:spLocks noChangeArrowheads="1"/>
          </p:cNvSpPr>
          <p:nvPr/>
        </p:nvSpPr>
        <p:spPr bwMode="auto">
          <a:xfrm>
            <a:off x="3617913" y="3860800"/>
            <a:ext cx="7826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 sz="3600" b="1" i="1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F</a:t>
            </a:r>
            <a:r>
              <a:rPr kumimoji="1" lang="zh-CN" altLang="en-US" sz="3600" b="1" i="1" baseline="-2500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合</a:t>
            </a:r>
          </a:p>
        </p:txBody>
      </p:sp>
      <p:grpSp>
        <p:nvGrpSpPr>
          <p:cNvPr id="137285" name="Group 69"/>
          <p:cNvGrpSpPr>
            <a:grpSpLocks/>
          </p:cNvGrpSpPr>
          <p:nvPr/>
        </p:nvGrpSpPr>
        <p:grpSpPr bwMode="auto">
          <a:xfrm>
            <a:off x="2249488" y="5621338"/>
            <a:ext cx="1066800" cy="457200"/>
            <a:chOff x="1056" y="3024"/>
            <a:chExt cx="672" cy="288"/>
          </a:xfrm>
        </p:grpSpPr>
        <p:sp>
          <p:nvSpPr>
            <p:cNvPr id="137286" name="Freeform 70"/>
            <p:cNvSpPr>
              <a:spLocks/>
            </p:cNvSpPr>
            <p:nvPr/>
          </p:nvSpPr>
          <p:spPr bwMode="auto">
            <a:xfrm>
              <a:off x="1056" y="3168"/>
              <a:ext cx="96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144"/>
                </a:cxn>
                <a:cxn ang="0">
                  <a:pos x="96" y="288"/>
                </a:cxn>
              </a:cxnLst>
              <a:rect l="0" t="0" r="r" b="b"/>
              <a:pathLst>
                <a:path w="112" h="288">
                  <a:moveTo>
                    <a:pt x="0" y="0"/>
                  </a:moveTo>
                  <a:cubicBezTo>
                    <a:pt x="40" y="48"/>
                    <a:pt x="80" y="96"/>
                    <a:pt x="96" y="144"/>
                  </a:cubicBezTo>
                  <a:cubicBezTo>
                    <a:pt x="112" y="192"/>
                    <a:pt x="104" y="240"/>
                    <a:pt x="96" y="288"/>
                  </a:cubicBezTo>
                </a:path>
              </a:pathLst>
            </a:custGeom>
            <a:noFill/>
            <a:ln w="7620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7287" name="Text Box 71"/>
            <p:cNvSpPr txBox="1">
              <a:spLocks noChangeArrowheads="1"/>
            </p:cNvSpPr>
            <p:nvPr/>
          </p:nvSpPr>
          <p:spPr bwMode="auto">
            <a:xfrm>
              <a:off x="1152" y="3024"/>
              <a:ext cx="576" cy="288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>
                  <a:solidFill>
                    <a:srgbClr val="FF0000"/>
                  </a:solidFill>
                </a:rPr>
                <a:t>53</a:t>
              </a:r>
              <a:r>
                <a:rPr lang="en-US" altLang="zh-CN" sz="2400" baseline="30000">
                  <a:solidFill>
                    <a:srgbClr val="FF0000"/>
                  </a:solidFill>
                </a:rPr>
                <a:t>0</a:t>
              </a:r>
            </a:p>
          </p:txBody>
        </p:sp>
      </p:grpSp>
      <p:sp>
        <p:nvSpPr>
          <p:cNvPr id="137288" name="Text Box 72"/>
          <p:cNvSpPr txBox="1">
            <a:spLocks noChangeArrowheads="1"/>
          </p:cNvSpPr>
          <p:nvPr/>
        </p:nvSpPr>
        <p:spPr bwMode="auto">
          <a:xfrm>
            <a:off x="838200" y="990600"/>
            <a:ext cx="2951163" cy="579438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3200">
                <a:latin typeface="Times New Roman" pitchFamily="18" charset="0"/>
                <a:ea typeface="华文行楷" pitchFamily="2" charset="-122"/>
              </a:rPr>
              <a:t>力的合成规律</a:t>
            </a:r>
          </a:p>
        </p:txBody>
      </p:sp>
      <p:sp>
        <p:nvSpPr>
          <p:cNvPr id="137289" name="Text Box 73"/>
          <p:cNvSpPr txBox="1">
            <a:spLocks noChangeArrowheads="1"/>
          </p:cNvSpPr>
          <p:nvPr/>
        </p:nvSpPr>
        <p:spPr bwMode="auto">
          <a:xfrm>
            <a:off x="1044575" y="2565400"/>
            <a:ext cx="75596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 b="1">
                <a:latin typeface="宋体" pitchFamily="2" charset="-122"/>
              </a:rPr>
              <a:t>例：已知</a:t>
            </a:r>
            <a:r>
              <a:rPr kumimoji="1" lang="en-US" altLang="zh-CN" sz="3200" b="1">
                <a:latin typeface="宋体" pitchFamily="2" charset="-122"/>
              </a:rPr>
              <a:t>F</a:t>
            </a:r>
            <a:r>
              <a:rPr kumimoji="1" lang="en-US" altLang="zh-CN" sz="3200" b="1" baseline="-25000">
                <a:latin typeface="宋体" pitchFamily="2" charset="-122"/>
              </a:rPr>
              <a:t>1</a:t>
            </a:r>
            <a:r>
              <a:rPr kumimoji="1" lang="en-US" altLang="zh-CN" sz="3200" b="1">
                <a:latin typeface="宋体" pitchFamily="2" charset="-122"/>
              </a:rPr>
              <a:t>=45N</a:t>
            </a:r>
            <a:r>
              <a:rPr kumimoji="1" lang="zh-CN" altLang="en-US" sz="3200" b="1">
                <a:latin typeface="宋体" pitchFamily="2" charset="-122"/>
              </a:rPr>
              <a:t>，方向水平向右</a:t>
            </a:r>
            <a:r>
              <a:rPr kumimoji="1" lang="en-US" altLang="zh-CN" sz="3200" b="1">
                <a:latin typeface="宋体" pitchFamily="2" charset="-122"/>
              </a:rPr>
              <a:t>F</a:t>
            </a:r>
            <a:r>
              <a:rPr kumimoji="1" lang="en-US" altLang="zh-CN" sz="3200" b="1" baseline="-25000">
                <a:latin typeface="宋体" pitchFamily="2" charset="-122"/>
              </a:rPr>
              <a:t>2</a:t>
            </a:r>
            <a:r>
              <a:rPr kumimoji="1" lang="en-US" altLang="zh-CN" sz="3200" b="1">
                <a:latin typeface="宋体" pitchFamily="2" charset="-122"/>
              </a:rPr>
              <a:t>=60N</a:t>
            </a:r>
            <a:r>
              <a:rPr kumimoji="1" lang="zh-CN" altLang="en-US" sz="3200" b="1">
                <a:latin typeface="宋体" pitchFamily="2" charset="-122"/>
              </a:rPr>
              <a:t>，方向竖直向上，求</a:t>
            </a:r>
            <a:r>
              <a:rPr kumimoji="1" lang="en-US" altLang="zh-CN" sz="3200" b="1">
                <a:latin typeface="宋体" pitchFamily="2" charset="-122"/>
              </a:rPr>
              <a:t>F</a:t>
            </a:r>
            <a:r>
              <a:rPr kumimoji="1" lang="zh-CN" altLang="en-US" sz="3200" b="1" baseline="-25000">
                <a:latin typeface="宋体" pitchFamily="2" charset="-122"/>
              </a:rPr>
              <a:t>合</a:t>
            </a:r>
            <a:r>
              <a:rPr kumimoji="1" lang="en-US" altLang="zh-CN" sz="3200" b="1">
                <a:latin typeface="宋体" pitchFamily="2" charset="-122"/>
              </a:rPr>
              <a:t>=</a:t>
            </a:r>
            <a:r>
              <a:rPr kumimoji="1" lang="zh-CN" altLang="en-US" sz="3200" b="1">
                <a:latin typeface="宋体" pitchFamily="2" charset="-122"/>
              </a:rPr>
              <a:t>？</a:t>
            </a:r>
          </a:p>
        </p:txBody>
      </p:sp>
      <p:sp>
        <p:nvSpPr>
          <p:cNvPr id="137290" name="Text Box 74"/>
          <p:cNvSpPr txBox="1">
            <a:spLocks noChangeArrowheads="1"/>
          </p:cNvSpPr>
          <p:nvPr/>
        </p:nvSpPr>
        <p:spPr bwMode="auto">
          <a:xfrm>
            <a:off x="4678363" y="4149725"/>
            <a:ext cx="44656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600" b="1">
                <a:latin typeface="Times New Roman" pitchFamily="18" charset="0"/>
              </a:rPr>
              <a:t>大小</a:t>
            </a:r>
            <a:r>
              <a:rPr kumimoji="1" lang="en-US" altLang="zh-CN" sz="3600" b="1">
                <a:solidFill>
                  <a:srgbClr val="FF0000"/>
                </a:solidFill>
                <a:latin typeface="Times New Roman" pitchFamily="18" charset="0"/>
              </a:rPr>
              <a:t>F</a:t>
            </a:r>
            <a:r>
              <a:rPr kumimoji="1" lang="zh-CN" altLang="en-US" sz="3600" b="1" baseline="-25000">
                <a:solidFill>
                  <a:srgbClr val="FF0000"/>
                </a:solidFill>
                <a:latin typeface="Times New Roman" pitchFamily="18" charset="0"/>
              </a:rPr>
              <a:t>合</a:t>
            </a:r>
            <a:r>
              <a:rPr kumimoji="1" lang="en-US" altLang="zh-CN" sz="3600" b="1">
                <a:solidFill>
                  <a:srgbClr val="FF0000"/>
                </a:solidFill>
                <a:latin typeface="Times New Roman" pitchFamily="18" charset="0"/>
              </a:rPr>
              <a:t>=15</a:t>
            </a:r>
            <a:r>
              <a:rPr kumimoji="1" lang="en-US" altLang="zh-CN" sz="2800" b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X</a:t>
            </a:r>
            <a:r>
              <a:rPr kumimoji="1" lang="en-US" altLang="zh-CN" sz="3600" b="1">
                <a:solidFill>
                  <a:srgbClr val="FF0000"/>
                </a:solidFill>
                <a:latin typeface="Times New Roman" pitchFamily="18" charset="0"/>
              </a:rPr>
              <a:t>5N=75N</a:t>
            </a:r>
          </a:p>
        </p:txBody>
      </p:sp>
      <p:sp>
        <p:nvSpPr>
          <p:cNvPr id="137291" name="Text Box 75"/>
          <p:cNvSpPr txBox="1">
            <a:spLocks noChangeArrowheads="1"/>
          </p:cNvSpPr>
          <p:nvPr/>
        </p:nvSpPr>
        <p:spPr bwMode="auto">
          <a:xfrm>
            <a:off x="4716463" y="5084763"/>
            <a:ext cx="40322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600" b="1">
                <a:latin typeface="宋体" pitchFamily="2" charset="-122"/>
              </a:rPr>
              <a:t>方向：</a:t>
            </a:r>
            <a:r>
              <a:rPr kumimoji="1" lang="zh-CN" altLang="en-US" sz="3600" b="1">
                <a:solidFill>
                  <a:srgbClr val="FF0000"/>
                </a:solidFill>
                <a:latin typeface="宋体" pitchFamily="2" charset="-122"/>
              </a:rPr>
              <a:t>与</a:t>
            </a:r>
            <a:r>
              <a:rPr kumimoji="1" lang="en-US" altLang="zh-CN" sz="3600" b="1">
                <a:solidFill>
                  <a:srgbClr val="FF0000"/>
                </a:solidFill>
                <a:latin typeface="宋体" pitchFamily="2" charset="-122"/>
              </a:rPr>
              <a:t>F</a:t>
            </a:r>
            <a:r>
              <a:rPr kumimoji="1" lang="en-US" altLang="zh-CN" sz="3600" b="1" baseline="-25000">
                <a:solidFill>
                  <a:srgbClr val="FF0000"/>
                </a:solidFill>
                <a:latin typeface="宋体" pitchFamily="2" charset="-122"/>
              </a:rPr>
              <a:t>1</a:t>
            </a:r>
            <a:r>
              <a:rPr kumimoji="1" lang="zh-CN" altLang="en-US" sz="3600" b="1">
                <a:solidFill>
                  <a:srgbClr val="FF0000"/>
                </a:solidFill>
                <a:latin typeface="宋体" pitchFamily="2" charset="-122"/>
              </a:rPr>
              <a:t>成</a:t>
            </a:r>
            <a:r>
              <a:rPr kumimoji="1" lang="en-US" altLang="zh-CN" sz="3600" b="1">
                <a:solidFill>
                  <a:srgbClr val="FF0000"/>
                </a:solidFill>
                <a:latin typeface="宋体" pitchFamily="2" charset="-122"/>
              </a:rPr>
              <a:t>53°</a:t>
            </a:r>
            <a:r>
              <a:rPr kumimoji="1" lang="zh-CN" altLang="en-US" sz="3600" b="1">
                <a:solidFill>
                  <a:srgbClr val="FF0000"/>
                </a:solidFill>
                <a:latin typeface="宋体" pitchFamily="2" charset="-122"/>
              </a:rPr>
              <a:t>斜向右上方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7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7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7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7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7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7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7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7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37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3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37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7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7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7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7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8" grpId="0"/>
      <p:bldP spid="137226" grpId="0"/>
      <p:bldP spid="137259" grpId="0" animBg="1"/>
      <p:bldP spid="137260" grpId="0" animBg="1"/>
      <p:bldP spid="137284" grpId="0"/>
      <p:bldP spid="137289" grpId="0"/>
      <p:bldP spid="137290" grpId="0"/>
      <p:bldP spid="13729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Rot="1" noChangeArrowheads="1"/>
          </p:cNvSpPr>
          <p:nvPr/>
        </p:nvSpPr>
        <p:spPr bwMode="auto">
          <a:xfrm>
            <a:off x="0" y="0"/>
            <a:ext cx="728663" cy="6858000"/>
          </a:xfrm>
          <a:prstGeom prst="rect">
            <a:avLst/>
          </a:prstGeom>
          <a:gradFill rotWithShape="1">
            <a:gsLst>
              <a:gs pos="0">
                <a:srgbClr val="043F70"/>
              </a:gs>
              <a:gs pos="100000">
                <a:srgbClr val="043F70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zh-CN" altLang="en-US" sz="32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2" charset="-122"/>
              </a:rPr>
              <a:t>求合力的方法</a:t>
            </a:r>
            <a:r>
              <a:rPr lang="en-US" altLang="zh-CN" sz="32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2" charset="-122"/>
              </a:rPr>
              <a:t>2</a:t>
            </a:r>
          </a:p>
        </p:txBody>
      </p:sp>
      <p:sp>
        <p:nvSpPr>
          <p:cNvPr id="121859" name="Rectangle 3"/>
          <p:cNvSpPr>
            <a:spLocks noChangeArrowheads="1"/>
          </p:cNvSpPr>
          <p:nvPr/>
        </p:nvSpPr>
        <p:spPr bwMode="auto">
          <a:xfrm>
            <a:off x="838200" y="533400"/>
            <a:ext cx="8153400" cy="5064125"/>
          </a:xfrm>
          <a:prstGeom prst="rect">
            <a:avLst/>
          </a:prstGeom>
          <a:solidFill>
            <a:srgbClr val="FFFF99">
              <a:alpha val="70000"/>
            </a:srgbClr>
          </a:solidFill>
          <a:ln w="38100">
            <a:solidFill>
              <a:srgbClr val="FF0000"/>
            </a:solidFill>
            <a:prstDash val="lgDash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5400" b="1"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计算法：（精确）</a:t>
            </a:r>
          </a:p>
          <a:p>
            <a:r>
              <a:rPr lang="zh-CN" altLang="en-US" sz="5400" b="1"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根据平行四边形定则作出力的示意图，利用合力与分力组成的平行四边形内的三角形关系，求合力大小和方向。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2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 animBg="1"/>
      <p:bldP spid="12185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81000"/>
            <a:ext cx="8458200" cy="4191000"/>
          </a:xfrm>
          <a:prstGeom prst="rect">
            <a:avLst/>
          </a:prstGeom>
          <a:noFill/>
        </p:spPr>
      </p:pic>
      <p:sp>
        <p:nvSpPr>
          <p:cNvPr id="125955" name="Rectangle 3"/>
          <p:cNvSpPr>
            <a:spLocks noRot="1" noChangeArrowheads="1"/>
          </p:cNvSpPr>
          <p:nvPr/>
        </p:nvSpPr>
        <p:spPr bwMode="auto">
          <a:xfrm>
            <a:off x="0" y="0"/>
            <a:ext cx="728663" cy="6858000"/>
          </a:xfrm>
          <a:prstGeom prst="rect">
            <a:avLst/>
          </a:prstGeom>
          <a:gradFill rotWithShape="1">
            <a:gsLst>
              <a:gs pos="0">
                <a:srgbClr val="043F70"/>
              </a:gs>
              <a:gs pos="100000">
                <a:srgbClr val="043F70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zh-CN" altLang="en-US" sz="32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2" charset="-122"/>
              </a:rPr>
              <a:t>思考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5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13926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  <p:grpSp>
        <p:nvGrpSpPr>
          <p:cNvPr id="139268" name="Group 4"/>
          <p:cNvGrpSpPr>
            <a:grpSpLocks/>
          </p:cNvGrpSpPr>
          <p:nvPr/>
        </p:nvGrpSpPr>
        <p:grpSpPr bwMode="auto">
          <a:xfrm>
            <a:off x="1905000" y="533400"/>
            <a:ext cx="6019800" cy="6324600"/>
            <a:chOff x="0" y="981"/>
            <a:chExt cx="3311" cy="2903"/>
          </a:xfrm>
        </p:grpSpPr>
        <p:grpSp>
          <p:nvGrpSpPr>
            <p:cNvPr id="139269" name="Group 5"/>
            <p:cNvGrpSpPr>
              <a:grpSpLocks/>
            </p:cNvGrpSpPr>
            <p:nvPr/>
          </p:nvGrpSpPr>
          <p:grpSpPr bwMode="auto">
            <a:xfrm>
              <a:off x="0" y="981"/>
              <a:ext cx="3311" cy="2903"/>
              <a:chOff x="0" y="436"/>
              <a:chExt cx="3107" cy="3221"/>
            </a:xfrm>
          </p:grpSpPr>
          <p:pic>
            <p:nvPicPr>
              <p:cNvPr id="139270" name="Picture 6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436"/>
                <a:ext cx="3107" cy="3221"/>
              </a:xfrm>
              <a:prstGeom prst="rect">
                <a:avLst/>
              </a:prstGeom>
              <a:noFill/>
            </p:spPr>
          </p:pic>
          <p:grpSp>
            <p:nvGrpSpPr>
              <p:cNvPr id="139271" name="Group 7"/>
              <p:cNvGrpSpPr>
                <a:grpSpLocks/>
              </p:cNvGrpSpPr>
              <p:nvPr/>
            </p:nvGrpSpPr>
            <p:grpSpPr bwMode="auto">
              <a:xfrm>
                <a:off x="204" y="981"/>
                <a:ext cx="2310" cy="342"/>
                <a:chOff x="204" y="981"/>
                <a:chExt cx="2310" cy="342"/>
              </a:xfrm>
            </p:grpSpPr>
            <p:pic>
              <p:nvPicPr>
                <p:cNvPr id="139272" name="Picture 8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04" y="981"/>
                  <a:ext cx="318" cy="342"/>
                </a:xfrm>
                <a:prstGeom prst="rect">
                  <a:avLst/>
                </a:prstGeom>
                <a:noFill/>
              </p:spPr>
            </p:pic>
            <p:pic>
              <p:nvPicPr>
                <p:cNvPr id="139273" name="Picture 9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154" y="981"/>
                  <a:ext cx="360" cy="294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139274" name="Text Box 10"/>
            <p:cNvSpPr txBox="1">
              <a:spLocks noChangeArrowheads="1"/>
            </p:cNvSpPr>
            <p:nvPr/>
          </p:nvSpPr>
          <p:spPr bwMode="auto">
            <a:xfrm>
              <a:off x="930" y="3249"/>
              <a:ext cx="1224" cy="16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>
                  <a:latin typeface="Tahoma" pitchFamily="34" charset="0"/>
                </a:rPr>
                <a:t>G=200N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ext Box 2"/>
          <p:cNvSpPr txBox="1">
            <a:spLocks noChangeArrowheads="1"/>
          </p:cNvSpPr>
          <p:nvPr/>
        </p:nvSpPr>
        <p:spPr bwMode="auto">
          <a:xfrm>
            <a:off x="468313" y="908050"/>
            <a:ext cx="25923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chemeClr val="tx2"/>
                </a:solidFill>
              </a:rPr>
              <a:t>非共点力</a:t>
            </a:r>
          </a:p>
        </p:txBody>
      </p:sp>
      <p:sp>
        <p:nvSpPr>
          <p:cNvPr id="138243" name="Text Box 3"/>
          <p:cNvSpPr txBox="1">
            <a:spLocks noChangeArrowheads="1"/>
          </p:cNvSpPr>
          <p:nvPr/>
        </p:nvSpPr>
        <p:spPr bwMode="auto">
          <a:xfrm>
            <a:off x="762000" y="2565400"/>
            <a:ext cx="2944813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/>
              <a:t>      </a:t>
            </a:r>
            <a:r>
              <a:rPr lang="zh-CN" altLang="en-US" sz="3200" b="1"/>
              <a:t>力不但没有作用在同一点上，它们的延长线也不能相交于一点。</a:t>
            </a:r>
          </a:p>
        </p:txBody>
      </p:sp>
      <p:pic>
        <p:nvPicPr>
          <p:cNvPr id="138244" name="Picture 4" descr="我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914400"/>
            <a:ext cx="3352800" cy="4800600"/>
          </a:xfrm>
          <a:prstGeom prst="rect">
            <a:avLst/>
          </a:prstGeom>
          <a:noFill/>
        </p:spPr>
      </p:pic>
      <p:sp>
        <p:nvSpPr>
          <p:cNvPr id="138245" name="Text Box 5"/>
          <p:cNvSpPr txBox="1">
            <a:spLocks noChangeArrowheads="1"/>
          </p:cNvSpPr>
          <p:nvPr/>
        </p:nvSpPr>
        <p:spPr bwMode="auto">
          <a:xfrm>
            <a:off x="755650" y="5638800"/>
            <a:ext cx="73453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chemeClr val="hlink"/>
                </a:solidFill>
              </a:rPr>
              <a:t>力的合成的平行四边形定则，只适用于共点力。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4114800" y="5105400"/>
            <a:ext cx="420211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CN" altLang="zh-CN" sz="2800">
              <a:ea typeface="楷体_GB2312" pitchFamily="49" charset="-122"/>
            </a:endParaRPr>
          </a:p>
        </p:txBody>
      </p:sp>
      <p:pic>
        <p:nvPicPr>
          <p:cNvPr id="4110" name="Picture 14" descr="全景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876800"/>
          </a:xfrm>
          <a:prstGeom prst="rect">
            <a:avLst/>
          </a:prstGeom>
          <a:noFill/>
        </p:spPr>
      </p:pic>
      <p:sp>
        <p:nvSpPr>
          <p:cNvPr id="4104" name="Rectangle 8"/>
          <p:cNvSpPr>
            <a:spLocks noRot="1" noChangeArrowheads="1"/>
          </p:cNvSpPr>
          <p:nvPr/>
        </p:nvSpPr>
        <p:spPr bwMode="auto">
          <a:xfrm>
            <a:off x="1371600" y="457200"/>
            <a:ext cx="6019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zh-CN" altLang="en-US" sz="8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行楷" pitchFamily="2" charset="-122"/>
                <a:ea typeface="华文行楷" pitchFamily="2" charset="-122"/>
              </a:rPr>
              <a:t>力的合成</a:t>
            </a: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5334000" y="4800600"/>
            <a:ext cx="44196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chemeClr val="bg1"/>
                </a:solidFill>
              </a:rPr>
              <a:t>        </a:t>
            </a:r>
            <a:r>
              <a:rPr lang="zh-CN" altLang="en-US" sz="3600" b="1">
                <a:solidFill>
                  <a:srgbClr val="FF0000"/>
                </a:solidFill>
              </a:rPr>
              <a:t>嵊州中学</a:t>
            </a:r>
          </a:p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FF0000"/>
                </a:solidFill>
              </a:rPr>
              <a:t>         徐海莉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Rectangle 4"/>
          <p:cNvSpPr>
            <a:spLocks noRot="1" noChangeArrowheads="1"/>
          </p:cNvSpPr>
          <p:nvPr/>
        </p:nvSpPr>
        <p:spPr bwMode="auto">
          <a:xfrm>
            <a:off x="0" y="0"/>
            <a:ext cx="1066800" cy="6858000"/>
          </a:xfrm>
          <a:prstGeom prst="rect">
            <a:avLst/>
          </a:prstGeom>
          <a:gradFill rotWithShape="1">
            <a:gsLst>
              <a:gs pos="0">
                <a:srgbClr val="043F70"/>
              </a:gs>
              <a:gs pos="100000">
                <a:srgbClr val="043F70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zh-CN" altLang="en-US" sz="48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2" charset="-122"/>
              </a:rPr>
              <a:t>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Rectangle 4"/>
          <p:cNvSpPr>
            <a:spLocks noRot="1" noChangeArrowheads="1"/>
          </p:cNvSpPr>
          <p:nvPr/>
        </p:nvSpPr>
        <p:spPr bwMode="auto">
          <a:xfrm>
            <a:off x="0" y="0"/>
            <a:ext cx="8991600" cy="68580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zh-CN" altLang="en-US" sz="8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行楷" pitchFamily="2" charset="-122"/>
                <a:ea typeface="华文行楷" pitchFamily="2" charset="-122"/>
              </a:rPr>
              <a:t>谢  谢</a:t>
            </a:r>
          </a:p>
        </p:txBody>
      </p:sp>
      <p:pic>
        <p:nvPicPr>
          <p:cNvPr id="111621" name="Picture 5" descr="01300000040940120989047405954_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0"/>
            <a:ext cx="5486400" cy="6858000"/>
          </a:xfrm>
          <a:prstGeom prst="rect">
            <a:avLst/>
          </a:prstGeom>
          <a:noFill/>
        </p:spPr>
      </p:pic>
      <p:sp>
        <p:nvSpPr>
          <p:cNvPr id="111622" name="Text Box 6"/>
          <p:cNvSpPr txBox="1">
            <a:spLocks noChangeArrowheads="1"/>
          </p:cNvSpPr>
          <p:nvPr/>
        </p:nvSpPr>
        <p:spPr bwMode="auto">
          <a:xfrm>
            <a:off x="7239000" y="4191000"/>
            <a:ext cx="3200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5400">
                <a:solidFill>
                  <a:srgbClr val="000000"/>
                </a:solidFill>
              </a:rPr>
              <a:t>谢谢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074" name="Group 2"/>
          <p:cNvGrpSpPr>
            <a:grpSpLocks/>
          </p:cNvGrpSpPr>
          <p:nvPr/>
        </p:nvGrpSpPr>
        <p:grpSpPr bwMode="auto">
          <a:xfrm>
            <a:off x="5003800" y="1844675"/>
            <a:ext cx="2735263" cy="4652963"/>
            <a:chOff x="748" y="845"/>
            <a:chExt cx="1723" cy="2931"/>
          </a:xfrm>
        </p:grpSpPr>
        <p:grpSp>
          <p:nvGrpSpPr>
            <p:cNvPr id="131075" name="Group 3"/>
            <p:cNvGrpSpPr>
              <a:grpSpLocks/>
            </p:cNvGrpSpPr>
            <p:nvPr/>
          </p:nvGrpSpPr>
          <p:grpSpPr bwMode="auto">
            <a:xfrm>
              <a:off x="748" y="845"/>
              <a:ext cx="1723" cy="2931"/>
              <a:chOff x="3878" y="954"/>
              <a:chExt cx="1587" cy="2931"/>
            </a:xfrm>
          </p:grpSpPr>
          <p:pic>
            <p:nvPicPr>
              <p:cNvPr id="131076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969" y="954"/>
                <a:ext cx="1496" cy="2931"/>
              </a:xfrm>
              <a:prstGeom prst="rect">
                <a:avLst/>
              </a:prstGeom>
              <a:noFill/>
            </p:spPr>
          </p:pic>
          <p:sp>
            <p:nvSpPr>
              <p:cNvPr id="131077" name="Text Box 5"/>
              <p:cNvSpPr txBox="1">
                <a:spLocks noChangeArrowheads="1"/>
              </p:cNvSpPr>
              <p:nvPr/>
            </p:nvSpPr>
            <p:spPr bwMode="auto">
              <a:xfrm>
                <a:off x="3878" y="3294"/>
                <a:ext cx="771" cy="49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>
                    <a:latin typeface="Tahoma" pitchFamily="34" charset="0"/>
                  </a:rPr>
                  <a:t>G=200N</a:t>
                </a:r>
              </a:p>
              <a:p>
                <a:pPr>
                  <a:spcBef>
                    <a:spcPct val="50000"/>
                  </a:spcBef>
                </a:pPr>
                <a:endParaRPr lang="en-US" altLang="zh-CN">
                  <a:latin typeface="Tahoma" pitchFamily="34" charset="0"/>
                </a:endParaRPr>
              </a:p>
            </p:txBody>
          </p:sp>
        </p:grpSp>
        <p:pic>
          <p:nvPicPr>
            <p:cNvPr id="131078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20" y="1207"/>
              <a:ext cx="98" cy="268"/>
            </a:xfrm>
            <a:prstGeom prst="rect">
              <a:avLst/>
            </a:prstGeom>
            <a:noFill/>
          </p:spPr>
        </p:pic>
      </p:grpSp>
      <p:grpSp>
        <p:nvGrpSpPr>
          <p:cNvPr id="131079" name="Group 7"/>
          <p:cNvGrpSpPr>
            <a:grpSpLocks/>
          </p:cNvGrpSpPr>
          <p:nvPr/>
        </p:nvGrpSpPr>
        <p:grpSpPr bwMode="auto">
          <a:xfrm>
            <a:off x="395288" y="2349500"/>
            <a:ext cx="3887787" cy="4319588"/>
            <a:chOff x="0" y="981"/>
            <a:chExt cx="3311" cy="2903"/>
          </a:xfrm>
        </p:grpSpPr>
        <p:grpSp>
          <p:nvGrpSpPr>
            <p:cNvPr id="131080" name="Group 8"/>
            <p:cNvGrpSpPr>
              <a:grpSpLocks/>
            </p:cNvGrpSpPr>
            <p:nvPr/>
          </p:nvGrpSpPr>
          <p:grpSpPr bwMode="auto">
            <a:xfrm>
              <a:off x="0" y="981"/>
              <a:ext cx="3311" cy="2903"/>
              <a:chOff x="0" y="436"/>
              <a:chExt cx="3107" cy="3221"/>
            </a:xfrm>
          </p:grpSpPr>
          <p:pic>
            <p:nvPicPr>
              <p:cNvPr id="131081" name="Picture 9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0" y="436"/>
                <a:ext cx="3107" cy="3221"/>
              </a:xfrm>
              <a:prstGeom prst="rect">
                <a:avLst/>
              </a:prstGeom>
              <a:noFill/>
            </p:spPr>
          </p:pic>
          <p:grpSp>
            <p:nvGrpSpPr>
              <p:cNvPr id="131082" name="Group 10"/>
              <p:cNvGrpSpPr>
                <a:grpSpLocks/>
              </p:cNvGrpSpPr>
              <p:nvPr/>
            </p:nvGrpSpPr>
            <p:grpSpPr bwMode="auto">
              <a:xfrm>
                <a:off x="204" y="981"/>
                <a:ext cx="2310" cy="342"/>
                <a:chOff x="204" y="981"/>
                <a:chExt cx="2310" cy="342"/>
              </a:xfrm>
            </p:grpSpPr>
            <p:pic>
              <p:nvPicPr>
                <p:cNvPr id="131083" name="Picture 11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204" y="981"/>
                  <a:ext cx="318" cy="342"/>
                </a:xfrm>
                <a:prstGeom prst="rect">
                  <a:avLst/>
                </a:prstGeom>
                <a:noFill/>
              </p:spPr>
            </p:pic>
            <p:pic>
              <p:nvPicPr>
                <p:cNvPr id="131084" name="Picture 12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2154" y="981"/>
                  <a:ext cx="360" cy="294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131085" name="Text Box 13"/>
            <p:cNvSpPr txBox="1">
              <a:spLocks noChangeArrowheads="1"/>
            </p:cNvSpPr>
            <p:nvPr/>
          </p:nvSpPr>
          <p:spPr bwMode="auto">
            <a:xfrm>
              <a:off x="930" y="3249"/>
              <a:ext cx="1224" cy="24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>
                  <a:latin typeface="Tahoma" pitchFamily="34" charset="0"/>
                </a:rPr>
                <a:t>G=200N</a:t>
              </a:r>
            </a:p>
          </p:txBody>
        </p:sp>
      </p:grpSp>
      <p:sp>
        <p:nvSpPr>
          <p:cNvPr id="131086" name="Text Box 14"/>
          <p:cNvSpPr txBox="1">
            <a:spLocks noChangeArrowheads="1"/>
          </p:cNvSpPr>
          <p:nvPr/>
        </p:nvSpPr>
        <p:spPr bwMode="auto">
          <a:xfrm>
            <a:off x="5292725" y="2420938"/>
            <a:ext cx="3455988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/>
          </a:p>
        </p:txBody>
      </p:sp>
      <p:sp>
        <p:nvSpPr>
          <p:cNvPr id="131087" name="Text Box 15"/>
          <p:cNvSpPr txBox="1">
            <a:spLocks noChangeArrowheads="1"/>
          </p:cNvSpPr>
          <p:nvPr/>
        </p:nvSpPr>
        <p:spPr bwMode="auto">
          <a:xfrm>
            <a:off x="1187450" y="1052513"/>
            <a:ext cx="3455988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/>
              <a:t>生活事例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ext Box 2"/>
          <p:cNvSpPr txBox="1">
            <a:spLocks noChangeArrowheads="1"/>
          </p:cNvSpPr>
          <p:nvPr/>
        </p:nvSpPr>
        <p:spPr bwMode="auto">
          <a:xfrm>
            <a:off x="971550" y="836613"/>
            <a:ext cx="2016125" cy="64135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3600">
                <a:latin typeface="Times New Roman" pitchFamily="18" charset="0"/>
                <a:ea typeface="华文行楷" pitchFamily="2" charset="-122"/>
              </a:rPr>
              <a:t>小实验</a:t>
            </a:r>
          </a:p>
        </p:txBody>
      </p:sp>
      <p:sp>
        <p:nvSpPr>
          <p:cNvPr id="133123" name="Text Box 3"/>
          <p:cNvSpPr txBox="1">
            <a:spLocks noChangeArrowheads="1"/>
          </p:cNvSpPr>
          <p:nvPr/>
        </p:nvSpPr>
        <p:spPr bwMode="auto">
          <a:xfrm>
            <a:off x="3059113" y="836613"/>
            <a:ext cx="41767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600" b="1">
                <a:latin typeface="宋体" pitchFamily="2" charset="-122"/>
              </a:rPr>
              <a:t>——</a:t>
            </a:r>
            <a:r>
              <a:rPr kumimoji="1" lang="zh-CN" altLang="en-US" sz="3600" b="1">
                <a:latin typeface="宋体" pitchFamily="2" charset="-122"/>
              </a:rPr>
              <a:t>绳子吊钩码</a:t>
            </a:r>
          </a:p>
        </p:txBody>
      </p:sp>
      <p:grpSp>
        <p:nvGrpSpPr>
          <p:cNvPr id="133124" name="Group 4"/>
          <p:cNvGrpSpPr>
            <a:grpSpLocks/>
          </p:cNvGrpSpPr>
          <p:nvPr/>
        </p:nvGrpSpPr>
        <p:grpSpPr bwMode="auto">
          <a:xfrm>
            <a:off x="1908175" y="2343150"/>
            <a:ext cx="1727200" cy="2233613"/>
            <a:chOff x="1202" y="2341"/>
            <a:chExt cx="1088" cy="1407"/>
          </a:xfrm>
        </p:grpSpPr>
        <p:grpSp>
          <p:nvGrpSpPr>
            <p:cNvPr id="133125" name="Group 5"/>
            <p:cNvGrpSpPr>
              <a:grpSpLocks/>
            </p:cNvGrpSpPr>
            <p:nvPr/>
          </p:nvGrpSpPr>
          <p:grpSpPr bwMode="auto">
            <a:xfrm>
              <a:off x="1519" y="3060"/>
              <a:ext cx="408" cy="688"/>
              <a:chOff x="1429" y="3060"/>
              <a:chExt cx="408" cy="688"/>
            </a:xfrm>
          </p:grpSpPr>
          <p:sp>
            <p:nvSpPr>
              <p:cNvPr id="133126" name="Rectangle 6"/>
              <p:cNvSpPr>
                <a:spLocks noChangeArrowheads="1"/>
              </p:cNvSpPr>
              <p:nvPr/>
            </p:nvSpPr>
            <p:spPr bwMode="auto">
              <a:xfrm>
                <a:off x="1429" y="3385"/>
                <a:ext cx="408" cy="363"/>
              </a:xfrm>
              <a:prstGeom prst="rect">
                <a:avLst/>
              </a:prstGeom>
              <a:solidFill>
                <a:schemeClr val="tx1"/>
              </a:solidFill>
              <a:ln w="571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3127" name="Rectangle 7"/>
              <p:cNvSpPr>
                <a:spLocks noChangeArrowheads="1"/>
              </p:cNvSpPr>
              <p:nvPr/>
            </p:nvSpPr>
            <p:spPr bwMode="auto">
              <a:xfrm>
                <a:off x="1590" y="3339"/>
                <a:ext cx="91" cy="46"/>
              </a:xfrm>
              <a:prstGeom prst="rect">
                <a:avLst/>
              </a:prstGeom>
              <a:solidFill>
                <a:schemeClr val="tx1"/>
              </a:solidFill>
              <a:ln w="571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3128" name="Freeform 8"/>
              <p:cNvSpPr>
                <a:spLocks/>
              </p:cNvSpPr>
              <p:nvPr/>
            </p:nvSpPr>
            <p:spPr bwMode="auto">
              <a:xfrm>
                <a:off x="1565" y="3060"/>
                <a:ext cx="143" cy="27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45" y="7"/>
                  </a:cxn>
                  <a:cxn ang="0">
                    <a:pos x="136" y="53"/>
                  </a:cxn>
                  <a:cxn ang="0">
                    <a:pos x="90" y="189"/>
                  </a:cxn>
                  <a:cxn ang="0">
                    <a:pos x="90" y="279"/>
                  </a:cxn>
                </a:cxnLst>
                <a:rect l="0" t="0" r="r" b="b"/>
                <a:pathLst>
                  <a:path w="143" h="279">
                    <a:moveTo>
                      <a:pt x="0" y="98"/>
                    </a:moveTo>
                    <a:cubicBezTo>
                      <a:pt x="11" y="56"/>
                      <a:pt x="22" y="14"/>
                      <a:pt x="45" y="7"/>
                    </a:cubicBezTo>
                    <a:cubicBezTo>
                      <a:pt x="68" y="0"/>
                      <a:pt x="129" y="23"/>
                      <a:pt x="136" y="53"/>
                    </a:cubicBezTo>
                    <a:cubicBezTo>
                      <a:pt x="143" y="83"/>
                      <a:pt x="98" y="151"/>
                      <a:pt x="90" y="189"/>
                    </a:cubicBezTo>
                    <a:cubicBezTo>
                      <a:pt x="82" y="227"/>
                      <a:pt x="90" y="264"/>
                      <a:pt x="90" y="279"/>
                    </a:cubicBezTo>
                  </a:path>
                </a:pathLst>
              </a:custGeom>
              <a:noFill/>
              <a:ln w="5715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grpSp>
          <p:nvGrpSpPr>
            <p:cNvPr id="133129" name="Group 9"/>
            <p:cNvGrpSpPr>
              <a:grpSpLocks/>
            </p:cNvGrpSpPr>
            <p:nvPr/>
          </p:nvGrpSpPr>
          <p:grpSpPr bwMode="auto">
            <a:xfrm>
              <a:off x="1202" y="2341"/>
              <a:ext cx="1088" cy="136"/>
              <a:chOff x="1066" y="2387"/>
              <a:chExt cx="1088" cy="136"/>
            </a:xfrm>
          </p:grpSpPr>
          <p:sp>
            <p:nvSpPr>
              <p:cNvPr id="133130" name="Line 10"/>
              <p:cNvSpPr>
                <a:spLocks noChangeShapeType="1"/>
              </p:cNvSpPr>
              <p:nvPr/>
            </p:nvSpPr>
            <p:spPr bwMode="auto">
              <a:xfrm>
                <a:off x="1066" y="2523"/>
                <a:ext cx="108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33131" name="Line 11"/>
              <p:cNvSpPr>
                <a:spLocks noChangeShapeType="1"/>
              </p:cNvSpPr>
              <p:nvPr/>
            </p:nvSpPr>
            <p:spPr bwMode="auto">
              <a:xfrm>
                <a:off x="1111" y="2387"/>
                <a:ext cx="45" cy="1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33132" name="Line 12"/>
              <p:cNvSpPr>
                <a:spLocks noChangeShapeType="1"/>
              </p:cNvSpPr>
              <p:nvPr/>
            </p:nvSpPr>
            <p:spPr bwMode="auto">
              <a:xfrm>
                <a:off x="1247" y="2387"/>
                <a:ext cx="45" cy="1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33133" name="Line 13"/>
              <p:cNvSpPr>
                <a:spLocks noChangeShapeType="1"/>
              </p:cNvSpPr>
              <p:nvPr/>
            </p:nvSpPr>
            <p:spPr bwMode="auto">
              <a:xfrm>
                <a:off x="1383" y="2387"/>
                <a:ext cx="45" cy="1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33134" name="Line 14"/>
              <p:cNvSpPr>
                <a:spLocks noChangeShapeType="1"/>
              </p:cNvSpPr>
              <p:nvPr/>
            </p:nvSpPr>
            <p:spPr bwMode="auto">
              <a:xfrm>
                <a:off x="1520" y="2387"/>
                <a:ext cx="45" cy="1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33135" name="Line 15"/>
              <p:cNvSpPr>
                <a:spLocks noChangeShapeType="1"/>
              </p:cNvSpPr>
              <p:nvPr/>
            </p:nvSpPr>
            <p:spPr bwMode="auto">
              <a:xfrm>
                <a:off x="1656" y="2387"/>
                <a:ext cx="45" cy="1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33136" name="Line 16"/>
              <p:cNvSpPr>
                <a:spLocks noChangeShapeType="1"/>
              </p:cNvSpPr>
              <p:nvPr/>
            </p:nvSpPr>
            <p:spPr bwMode="auto">
              <a:xfrm>
                <a:off x="1792" y="2387"/>
                <a:ext cx="45" cy="1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33137" name="Line 17"/>
              <p:cNvSpPr>
                <a:spLocks noChangeShapeType="1"/>
              </p:cNvSpPr>
              <p:nvPr/>
            </p:nvSpPr>
            <p:spPr bwMode="auto">
              <a:xfrm>
                <a:off x="1928" y="2387"/>
                <a:ext cx="45" cy="1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33138" name="Line 18"/>
              <p:cNvSpPr>
                <a:spLocks noChangeShapeType="1"/>
              </p:cNvSpPr>
              <p:nvPr/>
            </p:nvSpPr>
            <p:spPr bwMode="auto">
              <a:xfrm>
                <a:off x="2064" y="2387"/>
                <a:ext cx="45" cy="1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sp>
          <p:nvSpPr>
            <p:cNvPr id="133139" name="Line 19"/>
            <p:cNvSpPr>
              <a:spLocks noChangeShapeType="1"/>
            </p:cNvSpPr>
            <p:nvPr/>
          </p:nvSpPr>
          <p:spPr bwMode="auto">
            <a:xfrm flipH="1">
              <a:off x="1746" y="2478"/>
              <a:ext cx="0" cy="589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</p:grpSp>
      <p:grpSp>
        <p:nvGrpSpPr>
          <p:cNvPr id="133140" name="Group 20"/>
          <p:cNvGrpSpPr>
            <a:grpSpLocks/>
          </p:cNvGrpSpPr>
          <p:nvPr/>
        </p:nvGrpSpPr>
        <p:grpSpPr bwMode="auto">
          <a:xfrm>
            <a:off x="5149850" y="2270125"/>
            <a:ext cx="1727200" cy="2233613"/>
            <a:chOff x="2699" y="2341"/>
            <a:chExt cx="1088" cy="1407"/>
          </a:xfrm>
        </p:grpSpPr>
        <p:grpSp>
          <p:nvGrpSpPr>
            <p:cNvPr id="133141" name="Group 21"/>
            <p:cNvGrpSpPr>
              <a:grpSpLocks/>
            </p:cNvGrpSpPr>
            <p:nvPr/>
          </p:nvGrpSpPr>
          <p:grpSpPr bwMode="auto">
            <a:xfrm>
              <a:off x="3062" y="3060"/>
              <a:ext cx="408" cy="688"/>
              <a:chOff x="1429" y="3060"/>
              <a:chExt cx="408" cy="688"/>
            </a:xfrm>
          </p:grpSpPr>
          <p:sp>
            <p:nvSpPr>
              <p:cNvPr id="133142" name="Rectangle 22"/>
              <p:cNvSpPr>
                <a:spLocks noChangeArrowheads="1"/>
              </p:cNvSpPr>
              <p:nvPr/>
            </p:nvSpPr>
            <p:spPr bwMode="auto">
              <a:xfrm>
                <a:off x="1429" y="3385"/>
                <a:ext cx="408" cy="363"/>
              </a:xfrm>
              <a:prstGeom prst="rect">
                <a:avLst/>
              </a:prstGeom>
              <a:solidFill>
                <a:schemeClr val="tx1"/>
              </a:solidFill>
              <a:ln w="571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3143" name="Rectangle 23"/>
              <p:cNvSpPr>
                <a:spLocks noChangeArrowheads="1"/>
              </p:cNvSpPr>
              <p:nvPr/>
            </p:nvSpPr>
            <p:spPr bwMode="auto">
              <a:xfrm>
                <a:off x="1590" y="3339"/>
                <a:ext cx="91" cy="46"/>
              </a:xfrm>
              <a:prstGeom prst="rect">
                <a:avLst/>
              </a:prstGeom>
              <a:solidFill>
                <a:schemeClr val="tx1"/>
              </a:solidFill>
              <a:ln w="571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3144" name="Freeform 24"/>
              <p:cNvSpPr>
                <a:spLocks/>
              </p:cNvSpPr>
              <p:nvPr/>
            </p:nvSpPr>
            <p:spPr bwMode="auto">
              <a:xfrm>
                <a:off x="1565" y="3060"/>
                <a:ext cx="143" cy="27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45" y="7"/>
                  </a:cxn>
                  <a:cxn ang="0">
                    <a:pos x="136" y="53"/>
                  </a:cxn>
                  <a:cxn ang="0">
                    <a:pos x="90" y="189"/>
                  </a:cxn>
                  <a:cxn ang="0">
                    <a:pos x="90" y="279"/>
                  </a:cxn>
                </a:cxnLst>
                <a:rect l="0" t="0" r="r" b="b"/>
                <a:pathLst>
                  <a:path w="143" h="279">
                    <a:moveTo>
                      <a:pt x="0" y="98"/>
                    </a:moveTo>
                    <a:cubicBezTo>
                      <a:pt x="11" y="56"/>
                      <a:pt x="22" y="14"/>
                      <a:pt x="45" y="7"/>
                    </a:cubicBezTo>
                    <a:cubicBezTo>
                      <a:pt x="68" y="0"/>
                      <a:pt x="129" y="23"/>
                      <a:pt x="136" y="53"/>
                    </a:cubicBezTo>
                    <a:cubicBezTo>
                      <a:pt x="143" y="83"/>
                      <a:pt x="98" y="151"/>
                      <a:pt x="90" y="189"/>
                    </a:cubicBezTo>
                    <a:cubicBezTo>
                      <a:pt x="82" y="227"/>
                      <a:pt x="90" y="264"/>
                      <a:pt x="90" y="279"/>
                    </a:cubicBezTo>
                  </a:path>
                </a:pathLst>
              </a:custGeom>
              <a:noFill/>
              <a:ln w="5715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grpSp>
          <p:nvGrpSpPr>
            <p:cNvPr id="133145" name="Group 25"/>
            <p:cNvGrpSpPr>
              <a:grpSpLocks/>
            </p:cNvGrpSpPr>
            <p:nvPr/>
          </p:nvGrpSpPr>
          <p:grpSpPr bwMode="auto">
            <a:xfrm>
              <a:off x="2699" y="2341"/>
              <a:ext cx="1088" cy="136"/>
              <a:chOff x="1066" y="2387"/>
              <a:chExt cx="1088" cy="136"/>
            </a:xfrm>
          </p:grpSpPr>
          <p:sp>
            <p:nvSpPr>
              <p:cNvPr id="133146" name="Line 26"/>
              <p:cNvSpPr>
                <a:spLocks noChangeShapeType="1"/>
              </p:cNvSpPr>
              <p:nvPr/>
            </p:nvSpPr>
            <p:spPr bwMode="auto">
              <a:xfrm>
                <a:off x="1066" y="2523"/>
                <a:ext cx="108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33147" name="Line 27"/>
              <p:cNvSpPr>
                <a:spLocks noChangeShapeType="1"/>
              </p:cNvSpPr>
              <p:nvPr/>
            </p:nvSpPr>
            <p:spPr bwMode="auto">
              <a:xfrm>
                <a:off x="1111" y="2387"/>
                <a:ext cx="45" cy="1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33148" name="Line 28"/>
              <p:cNvSpPr>
                <a:spLocks noChangeShapeType="1"/>
              </p:cNvSpPr>
              <p:nvPr/>
            </p:nvSpPr>
            <p:spPr bwMode="auto">
              <a:xfrm>
                <a:off x="1247" y="2387"/>
                <a:ext cx="45" cy="1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33149" name="Line 29"/>
              <p:cNvSpPr>
                <a:spLocks noChangeShapeType="1"/>
              </p:cNvSpPr>
              <p:nvPr/>
            </p:nvSpPr>
            <p:spPr bwMode="auto">
              <a:xfrm>
                <a:off x="1383" y="2387"/>
                <a:ext cx="45" cy="1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33150" name="Line 30"/>
              <p:cNvSpPr>
                <a:spLocks noChangeShapeType="1"/>
              </p:cNvSpPr>
              <p:nvPr/>
            </p:nvSpPr>
            <p:spPr bwMode="auto">
              <a:xfrm>
                <a:off x="1520" y="2387"/>
                <a:ext cx="45" cy="1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33151" name="Line 31"/>
              <p:cNvSpPr>
                <a:spLocks noChangeShapeType="1"/>
              </p:cNvSpPr>
              <p:nvPr/>
            </p:nvSpPr>
            <p:spPr bwMode="auto">
              <a:xfrm>
                <a:off x="1656" y="2387"/>
                <a:ext cx="45" cy="1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33152" name="Line 32"/>
              <p:cNvSpPr>
                <a:spLocks noChangeShapeType="1"/>
              </p:cNvSpPr>
              <p:nvPr/>
            </p:nvSpPr>
            <p:spPr bwMode="auto">
              <a:xfrm>
                <a:off x="1792" y="2387"/>
                <a:ext cx="45" cy="1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33153" name="Line 33"/>
              <p:cNvSpPr>
                <a:spLocks noChangeShapeType="1"/>
              </p:cNvSpPr>
              <p:nvPr/>
            </p:nvSpPr>
            <p:spPr bwMode="auto">
              <a:xfrm>
                <a:off x="1928" y="2387"/>
                <a:ext cx="45" cy="1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33154" name="Line 34"/>
              <p:cNvSpPr>
                <a:spLocks noChangeShapeType="1"/>
              </p:cNvSpPr>
              <p:nvPr/>
            </p:nvSpPr>
            <p:spPr bwMode="auto">
              <a:xfrm>
                <a:off x="2064" y="2387"/>
                <a:ext cx="45" cy="1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sp>
          <p:nvSpPr>
            <p:cNvPr id="133155" name="Line 35"/>
            <p:cNvSpPr>
              <a:spLocks noChangeShapeType="1"/>
            </p:cNvSpPr>
            <p:nvPr/>
          </p:nvSpPr>
          <p:spPr bwMode="auto">
            <a:xfrm>
              <a:off x="2834" y="2478"/>
              <a:ext cx="409" cy="589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33156" name="Line 36"/>
            <p:cNvSpPr>
              <a:spLocks noChangeShapeType="1"/>
            </p:cNvSpPr>
            <p:nvPr/>
          </p:nvSpPr>
          <p:spPr bwMode="auto">
            <a:xfrm flipH="1">
              <a:off x="3243" y="2478"/>
              <a:ext cx="499" cy="589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133157" name="Text Box 37"/>
          <p:cNvSpPr txBox="1">
            <a:spLocks noChangeArrowheads="1"/>
          </p:cNvSpPr>
          <p:nvPr/>
        </p:nvSpPr>
        <p:spPr bwMode="auto">
          <a:xfrm>
            <a:off x="179388" y="5300663"/>
            <a:ext cx="5913437" cy="1190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0000FF"/>
                </a:solidFill>
                <a:ea typeface="黑体" pitchFamily="2" charset="-122"/>
              </a:rPr>
              <a:t>一个力的作用效果与两个力作用效果等同</a:t>
            </a:r>
          </a:p>
        </p:txBody>
      </p:sp>
      <p:sp>
        <p:nvSpPr>
          <p:cNvPr id="133158" name="Rectangle 38"/>
          <p:cNvSpPr>
            <a:spLocks noChangeArrowheads="1"/>
          </p:cNvSpPr>
          <p:nvPr/>
        </p:nvSpPr>
        <p:spPr bwMode="auto">
          <a:xfrm>
            <a:off x="5983288" y="5300663"/>
            <a:ext cx="3160712" cy="124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zh-CN" altLang="en-US" sz="3600" b="1">
                <a:solidFill>
                  <a:srgbClr val="0000FF"/>
                </a:solidFill>
              </a:rPr>
              <a:t>物理思想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zh-CN" altLang="en-US" sz="3600" b="1">
                <a:solidFill>
                  <a:srgbClr val="0000FF"/>
                </a:solidFill>
              </a:rPr>
              <a:t>等效替代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7" grpId="0"/>
      <p:bldP spid="133158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762000" y="5334000"/>
            <a:ext cx="7315200" cy="1574800"/>
          </a:xfrm>
          <a:prstGeom prst="rect">
            <a:avLst/>
          </a:prstGeom>
          <a:solidFill>
            <a:srgbClr val="FFFFFF">
              <a:alpha val="70000"/>
            </a:srgbClr>
          </a:solidFill>
          <a:ln w="19050">
            <a:solidFill>
              <a:srgbClr val="0000FF"/>
            </a:solidFill>
            <a:prstDash val="lgDash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4800" b="1">
                <a:latin typeface="Times New Roman" pitchFamily="18" charset="0"/>
                <a:ea typeface="楷体_GB2312" pitchFamily="49" charset="-122"/>
              </a:rPr>
              <a:t>求几个力的合力的过程叫做</a:t>
            </a:r>
            <a:r>
              <a:rPr kumimoji="1" lang="zh-CN" altLang="en-US" sz="4800" b="1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力的合成</a:t>
            </a:r>
            <a:r>
              <a:rPr kumimoji="1" lang="zh-CN" altLang="en-US" sz="4800" b="1">
                <a:latin typeface="Times New Roman" pitchFamily="18" charset="0"/>
                <a:ea typeface="楷体_GB2312" pitchFamily="49" charset="-122"/>
              </a:rPr>
              <a:t>。</a:t>
            </a:r>
          </a:p>
        </p:txBody>
      </p:sp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685800" y="457200"/>
            <a:ext cx="8001000" cy="4683125"/>
          </a:xfrm>
          <a:prstGeom prst="rect">
            <a:avLst/>
          </a:prstGeom>
          <a:solidFill>
            <a:srgbClr val="FFFFFF">
              <a:alpha val="70000"/>
            </a:srgbClr>
          </a:solidFill>
          <a:ln w="19050">
            <a:solidFill>
              <a:srgbClr val="0000FF"/>
            </a:solidFill>
            <a:prstDash val="lgDash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6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一个力产生的效果跟几个力共同产生的效果相同，这个力叫做那几个力的合力。原来的几个力叫做分力。</a:t>
            </a:r>
          </a:p>
        </p:txBody>
      </p:sp>
      <p:sp>
        <p:nvSpPr>
          <p:cNvPr id="65544" name="Rectangle 8"/>
          <p:cNvSpPr>
            <a:spLocks noRot="1" noChangeArrowheads="1"/>
          </p:cNvSpPr>
          <p:nvPr/>
        </p:nvSpPr>
        <p:spPr bwMode="auto">
          <a:xfrm>
            <a:off x="152400" y="0"/>
            <a:ext cx="576263" cy="6858000"/>
          </a:xfrm>
          <a:prstGeom prst="rect">
            <a:avLst/>
          </a:prstGeom>
          <a:gradFill rotWithShape="1">
            <a:gsLst>
              <a:gs pos="0">
                <a:srgbClr val="043F70"/>
              </a:gs>
              <a:gs pos="100000">
                <a:srgbClr val="043F70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zh-CN" altLang="en-US" sz="32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2" charset="-122"/>
              </a:rPr>
              <a:t>力的合成</a:t>
            </a:r>
          </a:p>
        </p:txBody>
      </p:sp>
      <p:sp>
        <p:nvSpPr>
          <p:cNvPr id="65546" name="AutoShape 10"/>
          <p:cNvSpPr>
            <a:spLocks noChangeArrowheads="1"/>
          </p:cNvSpPr>
          <p:nvPr/>
        </p:nvSpPr>
        <p:spPr bwMode="auto">
          <a:xfrm>
            <a:off x="1752600" y="2286000"/>
            <a:ext cx="6934200" cy="1676400"/>
          </a:xfrm>
          <a:prstGeom prst="wedgeRoundRectCallout">
            <a:avLst>
              <a:gd name="adj1" fmla="val 7097"/>
              <a:gd name="adj2" fmla="val -83616"/>
              <a:gd name="adj3" fmla="val 16667"/>
            </a:avLst>
          </a:prstGeom>
          <a:solidFill>
            <a:srgbClr val="FFFF99">
              <a:alpha val="7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kumimoji="1" lang="zh-CN" altLang="en-US" sz="3200" b="1">
                <a:effectLst>
                  <a:outerShdw blurRad="38100" dist="38100" dir="2700000" algn="tl">
                    <a:srgbClr val="000000"/>
                  </a:outerShdw>
                </a:effectLst>
                <a:ea typeface="楷体_GB2312" pitchFamily="49" charset="-122"/>
              </a:rPr>
              <a:t>实际问题中，可以用这个力来代替那几个力，这就是</a:t>
            </a:r>
            <a:r>
              <a:rPr kumimoji="1" lang="zh-CN" alt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楷体_GB2312" pitchFamily="49" charset="-122"/>
              </a:rPr>
              <a:t>力的等效代替</a:t>
            </a:r>
            <a:r>
              <a:rPr kumimoji="1" lang="zh-CN" altLang="en-US" sz="3200" b="1">
                <a:effectLst>
                  <a:outerShdw blurRad="38100" dist="38100" dir="2700000" algn="tl">
                    <a:srgbClr val="000000"/>
                  </a:outerShdw>
                </a:effectLst>
                <a:ea typeface="楷体_GB2312" pitchFamily="49" charset="-122"/>
              </a:rPr>
              <a:t>。</a:t>
            </a:r>
            <a:endParaRPr lang="zh-CN" altLang="en-US" sz="3200" b="1">
              <a:effectLst>
                <a:outerShdw blurRad="38100" dist="38100" dir="2700000" algn="tl">
                  <a:srgbClr val="000000"/>
                </a:outerShdw>
              </a:effectLst>
              <a:ea typeface="楷体_GB2312" pitchFamily="49" charset="-122"/>
            </a:endParaRPr>
          </a:p>
        </p:txBody>
      </p:sp>
      <p:sp>
        <p:nvSpPr>
          <p:cNvPr id="65548" name="AutoShape 12"/>
          <p:cNvSpPr>
            <a:spLocks noChangeArrowheads="1"/>
          </p:cNvSpPr>
          <p:nvPr/>
        </p:nvSpPr>
        <p:spPr bwMode="auto">
          <a:xfrm>
            <a:off x="1371600" y="762000"/>
            <a:ext cx="7772400" cy="4953000"/>
          </a:xfrm>
          <a:prstGeom prst="wedgeRoundRectCallout">
            <a:avLst>
              <a:gd name="adj1" fmla="val -43384"/>
              <a:gd name="adj2" fmla="val -30611"/>
              <a:gd name="adj3" fmla="val 16667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zh-CN"/>
              <a:t/>
            </a:r>
            <a:br>
              <a:rPr lang="en-US" altLang="zh-CN"/>
            </a:br>
            <a:r>
              <a:rPr lang="en-US" altLang="zh-CN"/>
              <a:t/>
            </a:r>
            <a:br>
              <a:rPr lang="en-US" altLang="zh-CN"/>
            </a:br>
            <a:r>
              <a:rPr lang="en-US" altLang="zh-CN"/>
              <a:t/>
            </a:r>
            <a:br>
              <a:rPr lang="en-US" altLang="zh-CN"/>
            </a:br>
            <a:r>
              <a:rPr lang="zh-CN" altLang="en-US" sz="5400">
                <a:solidFill>
                  <a:srgbClr val="FF0066"/>
                </a:solidFill>
              </a:rPr>
              <a:t>怎样来找到这个</a:t>
            </a:r>
          </a:p>
          <a:p>
            <a:pPr algn="ctr"/>
            <a:r>
              <a:rPr lang="zh-CN" altLang="en-US" sz="6600">
                <a:solidFill>
                  <a:srgbClr val="FF3399"/>
                </a:solidFill>
              </a:rPr>
              <a:t>合力</a:t>
            </a:r>
            <a:r>
              <a:rPr lang="zh-CN" altLang="en-US" sz="5400">
                <a:solidFill>
                  <a:srgbClr val="FF0066"/>
                </a:solidFill>
              </a:rPr>
              <a:t>？</a:t>
            </a:r>
          </a:p>
          <a:p>
            <a:pPr algn="ctr"/>
            <a:endParaRPr lang="en-US" altLang="zh-CN" sz="540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65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 animBg="1" autoUpdateAnimBg="0"/>
      <p:bldP spid="65538" grpId="0" animBg="1" autoUpdateAnimBg="0"/>
      <p:bldP spid="65544" grpId="0" animBg="1"/>
      <p:bldP spid="65546" grpId="0" animBg="1"/>
      <p:bldP spid="655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3"/>
          <p:cNvSpPr>
            <a:spLocks noRot="1" noChangeArrowheads="1"/>
          </p:cNvSpPr>
          <p:nvPr/>
        </p:nvSpPr>
        <p:spPr bwMode="auto">
          <a:xfrm>
            <a:off x="0" y="0"/>
            <a:ext cx="728663" cy="6858000"/>
          </a:xfrm>
          <a:prstGeom prst="rect">
            <a:avLst/>
          </a:prstGeom>
          <a:gradFill rotWithShape="1">
            <a:gsLst>
              <a:gs pos="0">
                <a:srgbClr val="043F70"/>
              </a:gs>
              <a:gs pos="100000">
                <a:srgbClr val="043F70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zh-CN" altLang="en-US" sz="32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2" charset="-122"/>
              </a:rPr>
              <a:t>思考</a:t>
            </a:r>
          </a:p>
        </p:txBody>
      </p:sp>
      <p:sp>
        <p:nvSpPr>
          <p:cNvPr id="124932" name="Text Box 4"/>
          <p:cNvSpPr txBox="1">
            <a:spLocks noChangeArrowheads="1"/>
          </p:cNvSpPr>
          <p:nvPr/>
        </p:nvSpPr>
        <p:spPr bwMode="auto">
          <a:xfrm>
            <a:off x="1066800" y="2133600"/>
            <a:ext cx="8077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/>
              <a:t>同一直线上二力的合成，合力的大小和方向同分力有什么关系</a:t>
            </a:r>
            <a:r>
              <a:rPr lang="en-US" altLang="zh-CN" sz="4000" b="1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4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146" name="Group 2"/>
          <p:cNvGrpSpPr>
            <a:grpSpLocks/>
          </p:cNvGrpSpPr>
          <p:nvPr/>
        </p:nvGrpSpPr>
        <p:grpSpPr bwMode="auto">
          <a:xfrm>
            <a:off x="4684713" y="2455863"/>
            <a:ext cx="3416300" cy="1909762"/>
            <a:chOff x="1008" y="1152"/>
            <a:chExt cx="3216" cy="1366"/>
          </a:xfrm>
        </p:grpSpPr>
        <p:sp>
          <p:nvSpPr>
            <p:cNvPr id="134147" name="Text Box 3"/>
            <p:cNvSpPr txBox="1">
              <a:spLocks noChangeArrowheads="1"/>
            </p:cNvSpPr>
            <p:nvPr/>
          </p:nvSpPr>
          <p:spPr bwMode="auto">
            <a:xfrm>
              <a:off x="2736" y="1152"/>
              <a:ext cx="1488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3600" b="1" i="1">
                  <a:latin typeface="Times New Roman" pitchFamily="18" charset="0"/>
                  <a:ea typeface="隶书" pitchFamily="49" charset="-122"/>
                </a:rPr>
                <a:t>F</a:t>
              </a:r>
              <a:r>
                <a:rPr kumimoji="1" lang="en-US" altLang="zh-CN" sz="3600" b="1" i="1" baseline="-25000">
                  <a:latin typeface="Times New Roman" pitchFamily="18" charset="0"/>
                  <a:ea typeface="隶书" pitchFamily="49" charset="-122"/>
                </a:rPr>
                <a:t>1</a:t>
              </a:r>
              <a:r>
                <a:rPr kumimoji="1" lang="en-US" altLang="zh-CN" sz="3600" b="1" i="1">
                  <a:latin typeface="Times New Roman" pitchFamily="18" charset="0"/>
                  <a:ea typeface="隶书" pitchFamily="49" charset="-122"/>
                </a:rPr>
                <a:t>=</a:t>
              </a:r>
              <a:r>
                <a:rPr kumimoji="1" lang="en-US" altLang="zh-CN" sz="3600" b="1">
                  <a:latin typeface="Times New Roman" pitchFamily="18" charset="0"/>
                  <a:ea typeface="隶书" pitchFamily="49" charset="-122"/>
                </a:rPr>
                <a:t>4</a:t>
              </a:r>
              <a:r>
                <a:rPr kumimoji="1" lang="en-US" altLang="zh-CN" sz="3600" b="1" i="1">
                  <a:latin typeface="隶书" pitchFamily="49" charset="-122"/>
                  <a:ea typeface="隶书" pitchFamily="49" charset="-122"/>
                </a:rPr>
                <a:t>N</a:t>
              </a:r>
            </a:p>
          </p:txBody>
        </p:sp>
        <p:grpSp>
          <p:nvGrpSpPr>
            <p:cNvPr id="134148" name="Group 4"/>
            <p:cNvGrpSpPr>
              <a:grpSpLocks/>
            </p:cNvGrpSpPr>
            <p:nvPr/>
          </p:nvGrpSpPr>
          <p:grpSpPr bwMode="auto">
            <a:xfrm>
              <a:off x="1008" y="1754"/>
              <a:ext cx="2112" cy="764"/>
              <a:chOff x="1008" y="1754"/>
              <a:chExt cx="2112" cy="764"/>
            </a:xfrm>
          </p:grpSpPr>
          <p:sp>
            <p:nvSpPr>
              <p:cNvPr id="134149" name="Line 5"/>
              <p:cNvSpPr>
                <a:spLocks noChangeShapeType="1"/>
              </p:cNvSpPr>
              <p:nvPr/>
            </p:nvSpPr>
            <p:spPr bwMode="auto">
              <a:xfrm>
                <a:off x="1344" y="1824"/>
                <a:ext cx="177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arrow" w="lg" len="lg"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34150" name="Oval 6"/>
              <p:cNvSpPr>
                <a:spLocks noChangeArrowheads="1"/>
              </p:cNvSpPr>
              <p:nvPr/>
            </p:nvSpPr>
            <p:spPr bwMode="auto">
              <a:xfrm>
                <a:off x="1195" y="1754"/>
                <a:ext cx="144" cy="1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4151" name="Text Box 7"/>
              <p:cNvSpPr txBox="1">
                <a:spLocks noChangeArrowheads="1"/>
              </p:cNvSpPr>
              <p:nvPr/>
            </p:nvSpPr>
            <p:spPr bwMode="auto">
              <a:xfrm>
                <a:off x="1008" y="1864"/>
                <a:ext cx="432" cy="6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sz="5400" i="1">
                    <a:latin typeface="Times New Roman" pitchFamily="18" charset="0"/>
                  </a:rPr>
                  <a:t>0</a:t>
                </a:r>
              </a:p>
            </p:txBody>
          </p:sp>
        </p:grpSp>
      </p:grpSp>
      <p:grpSp>
        <p:nvGrpSpPr>
          <p:cNvPr id="134152" name="Group 8"/>
          <p:cNvGrpSpPr>
            <a:grpSpLocks/>
          </p:cNvGrpSpPr>
          <p:nvPr/>
        </p:nvGrpSpPr>
        <p:grpSpPr bwMode="auto">
          <a:xfrm>
            <a:off x="4964113" y="3389313"/>
            <a:ext cx="2344737" cy="917575"/>
            <a:chOff x="1270" y="1824"/>
            <a:chExt cx="2064" cy="578"/>
          </a:xfrm>
        </p:grpSpPr>
        <p:sp>
          <p:nvSpPr>
            <p:cNvPr id="134153" name="Text Box 9"/>
            <p:cNvSpPr txBox="1">
              <a:spLocks noChangeArrowheads="1"/>
            </p:cNvSpPr>
            <p:nvPr/>
          </p:nvSpPr>
          <p:spPr bwMode="auto">
            <a:xfrm>
              <a:off x="1990" y="1998"/>
              <a:ext cx="134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3600" b="1" i="1">
                  <a:solidFill>
                    <a:schemeClr val="tx2"/>
                  </a:solidFill>
                  <a:latin typeface="Times New Roman" pitchFamily="18" charset="0"/>
                </a:rPr>
                <a:t>F</a:t>
              </a:r>
              <a:r>
                <a:rPr kumimoji="1" lang="en-US" altLang="zh-CN" sz="3600" b="1" i="1" baseline="-25000">
                  <a:solidFill>
                    <a:schemeClr val="tx2"/>
                  </a:solidFill>
                  <a:latin typeface="Times New Roman" pitchFamily="18" charset="0"/>
                </a:rPr>
                <a:t>2</a:t>
              </a:r>
              <a:r>
                <a:rPr kumimoji="1" lang="en-US" altLang="zh-CN" sz="3600" b="1" i="1">
                  <a:solidFill>
                    <a:schemeClr val="tx2"/>
                  </a:solidFill>
                  <a:latin typeface="Times New Roman" pitchFamily="18" charset="0"/>
                </a:rPr>
                <a:t>=</a:t>
              </a:r>
              <a:r>
                <a:rPr kumimoji="1" lang="en-US" altLang="zh-CN" sz="3600" b="1">
                  <a:solidFill>
                    <a:schemeClr val="tx2"/>
                  </a:solidFill>
                  <a:latin typeface="Times New Roman" pitchFamily="18" charset="0"/>
                </a:rPr>
                <a:t>3</a:t>
              </a:r>
              <a:r>
                <a:rPr kumimoji="1" lang="en-US" altLang="zh-CN" sz="3600" b="1" i="1">
                  <a:solidFill>
                    <a:schemeClr val="tx2"/>
                  </a:solidFill>
                  <a:latin typeface="隶书" pitchFamily="49" charset="-122"/>
                  <a:ea typeface="隶书" pitchFamily="49" charset="-122"/>
                </a:rPr>
                <a:t>N</a:t>
              </a:r>
              <a:endParaRPr kumimoji="1" lang="en-US" altLang="zh-CN" sz="3600" b="1" i="1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  <p:sp>
          <p:nvSpPr>
            <p:cNvPr id="134154" name="Line 10"/>
            <p:cNvSpPr>
              <a:spLocks noChangeShapeType="1"/>
            </p:cNvSpPr>
            <p:nvPr/>
          </p:nvSpPr>
          <p:spPr bwMode="auto">
            <a:xfrm>
              <a:off x="1270" y="1824"/>
              <a:ext cx="1274" cy="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arrow" w="lg" len="lg"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134155" name="Text Box 11"/>
          <p:cNvSpPr txBox="1">
            <a:spLocks noChangeArrowheads="1"/>
          </p:cNvSpPr>
          <p:nvPr/>
        </p:nvSpPr>
        <p:spPr bwMode="auto">
          <a:xfrm>
            <a:off x="4787900" y="4292600"/>
            <a:ext cx="35988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600" b="1" i="1">
                <a:solidFill>
                  <a:srgbClr val="FF0000"/>
                </a:solidFill>
                <a:latin typeface="Times New Roman" pitchFamily="18" charset="0"/>
              </a:rPr>
              <a:t>F</a:t>
            </a:r>
            <a:r>
              <a:rPr kumimoji="1" lang="zh-CN" altLang="en-US" sz="3600" b="1" i="1" baseline="-25000">
                <a:solidFill>
                  <a:srgbClr val="FF0000"/>
                </a:solidFill>
                <a:latin typeface="Times New Roman" pitchFamily="18" charset="0"/>
              </a:rPr>
              <a:t>合</a:t>
            </a:r>
            <a:r>
              <a:rPr kumimoji="1" lang="en-US" altLang="zh-CN" sz="3600" b="1" i="1">
                <a:solidFill>
                  <a:srgbClr val="FF0000"/>
                </a:solidFill>
                <a:latin typeface="Times New Roman" pitchFamily="18" charset="0"/>
              </a:rPr>
              <a:t>=F</a:t>
            </a:r>
            <a:r>
              <a:rPr kumimoji="1" lang="en-US" altLang="zh-CN" sz="3600" b="1" i="1" baseline="-2500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kumimoji="1" lang="en-US" altLang="zh-CN" sz="3600" b="1" i="1">
                <a:solidFill>
                  <a:srgbClr val="FF0000"/>
                </a:solidFill>
                <a:latin typeface="Times New Roman" pitchFamily="18" charset="0"/>
              </a:rPr>
              <a:t>+F</a:t>
            </a:r>
            <a:r>
              <a:rPr kumimoji="1" lang="en-US" altLang="zh-CN" sz="3600" b="1" i="1" baseline="-2500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kumimoji="1" lang="en-US" altLang="zh-CN" sz="3600" b="1" i="1">
                <a:solidFill>
                  <a:srgbClr val="FF0000"/>
                </a:solidFill>
                <a:latin typeface="Times New Roman" pitchFamily="18" charset="0"/>
              </a:rPr>
              <a:t>=</a:t>
            </a:r>
            <a:r>
              <a:rPr kumimoji="1" lang="en-US" altLang="zh-CN" sz="3600" b="1">
                <a:solidFill>
                  <a:srgbClr val="FF0000"/>
                </a:solidFill>
                <a:latin typeface="Times New Roman" pitchFamily="18" charset="0"/>
              </a:rPr>
              <a:t>7</a:t>
            </a:r>
            <a:r>
              <a:rPr kumimoji="1" lang="en-US" altLang="zh-CN" sz="3600" b="1" i="1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N</a:t>
            </a:r>
            <a:endParaRPr kumimoji="1" lang="en-US" altLang="zh-CN" sz="3600" b="1" i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34156" name="Line 12"/>
          <p:cNvSpPr>
            <a:spLocks noChangeShapeType="1"/>
          </p:cNvSpPr>
          <p:nvPr/>
        </p:nvSpPr>
        <p:spPr bwMode="auto">
          <a:xfrm>
            <a:off x="4946650" y="3387725"/>
            <a:ext cx="325913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arrow" w="lg" len="lg"/>
          </a:ln>
          <a:effectLst/>
        </p:spPr>
        <p:txBody>
          <a:bodyPr wrap="none"/>
          <a:lstStyle/>
          <a:p>
            <a:endParaRPr lang="zh-CN" altLang="en-US"/>
          </a:p>
        </p:txBody>
      </p:sp>
      <p:pic>
        <p:nvPicPr>
          <p:cNvPr id="134157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581275"/>
            <a:ext cx="3641725" cy="2216150"/>
          </a:xfrm>
          <a:prstGeom prst="rect">
            <a:avLst/>
          </a:prstGeom>
          <a:noFill/>
        </p:spPr>
      </p:pic>
      <p:sp>
        <p:nvSpPr>
          <p:cNvPr id="134158" name="Text Box 14"/>
          <p:cNvSpPr txBox="1">
            <a:spLocks noChangeArrowheads="1"/>
          </p:cNvSpPr>
          <p:nvPr/>
        </p:nvSpPr>
        <p:spPr bwMode="auto">
          <a:xfrm>
            <a:off x="1981200" y="990600"/>
            <a:ext cx="5334000" cy="701675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4000">
                <a:latin typeface="Times New Roman" pitchFamily="18" charset="0"/>
                <a:ea typeface="华文行楷" pitchFamily="2" charset="-122"/>
              </a:rPr>
              <a:t>最简单的力合成问题</a:t>
            </a:r>
          </a:p>
        </p:txBody>
      </p:sp>
      <p:sp>
        <p:nvSpPr>
          <p:cNvPr id="134159" name="Text Box 15"/>
          <p:cNvSpPr txBox="1">
            <a:spLocks noChangeArrowheads="1"/>
          </p:cNvSpPr>
          <p:nvPr/>
        </p:nvSpPr>
        <p:spPr bwMode="auto">
          <a:xfrm>
            <a:off x="2557463" y="5373688"/>
            <a:ext cx="3959225" cy="717550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3600" b="1">
                <a:latin typeface="Times New Roman" pitchFamily="18" charset="0"/>
              </a:rPr>
              <a:t>两个分力同向相加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4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4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4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4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55" grpId="0"/>
      <p:bldP spid="134156" grpId="0" animBg="1"/>
      <p:bldP spid="13415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ext Box 2"/>
          <p:cNvSpPr txBox="1">
            <a:spLocks noChangeArrowheads="1"/>
          </p:cNvSpPr>
          <p:nvPr/>
        </p:nvSpPr>
        <p:spPr bwMode="auto">
          <a:xfrm>
            <a:off x="2341563" y="1409700"/>
            <a:ext cx="3959225" cy="579438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3200">
                <a:latin typeface="Times New Roman" pitchFamily="18" charset="0"/>
                <a:ea typeface="华文行楷" pitchFamily="2" charset="-122"/>
              </a:rPr>
              <a:t>最简单的力合成问题</a:t>
            </a:r>
          </a:p>
        </p:txBody>
      </p:sp>
      <p:sp>
        <p:nvSpPr>
          <p:cNvPr id="136195" name="Text Box 3"/>
          <p:cNvSpPr txBox="1">
            <a:spLocks noChangeArrowheads="1"/>
          </p:cNvSpPr>
          <p:nvPr/>
        </p:nvSpPr>
        <p:spPr bwMode="auto">
          <a:xfrm>
            <a:off x="2484438" y="5516563"/>
            <a:ext cx="3959225" cy="717550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3600" b="1">
                <a:latin typeface="Times New Roman" pitchFamily="18" charset="0"/>
              </a:rPr>
              <a:t>两个分力反向相减</a:t>
            </a:r>
          </a:p>
        </p:txBody>
      </p:sp>
      <p:grpSp>
        <p:nvGrpSpPr>
          <p:cNvPr id="136196" name="Group 4"/>
          <p:cNvGrpSpPr>
            <a:grpSpLocks/>
          </p:cNvGrpSpPr>
          <p:nvPr/>
        </p:nvGrpSpPr>
        <p:grpSpPr bwMode="auto">
          <a:xfrm>
            <a:off x="5740400" y="3333750"/>
            <a:ext cx="3311525" cy="1089025"/>
            <a:chOff x="2400" y="1714"/>
            <a:chExt cx="3120" cy="686"/>
          </a:xfrm>
        </p:grpSpPr>
        <p:grpSp>
          <p:nvGrpSpPr>
            <p:cNvPr id="136197" name="Group 5"/>
            <p:cNvGrpSpPr>
              <a:grpSpLocks/>
            </p:cNvGrpSpPr>
            <p:nvPr/>
          </p:nvGrpSpPr>
          <p:grpSpPr bwMode="auto">
            <a:xfrm>
              <a:off x="2400" y="1714"/>
              <a:ext cx="2112" cy="686"/>
              <a:chOff x="1008" y="1754"/>
              <a:chExt cx="2112" cy="686"/>
            </a:xfrm>
          </p:grpSpPr>
          <p:sp>
            <p:nvSpPr>
              <p:cNvPr id="136198" name="Line 6"/>
              <p:cNvSpPr>
                <a:spLocks noChangeShapeType="1"/>
              </p:cNvSpPr>
              <p:nvPr/>
            </p:nvSpPr>
            <p:spPr bwMode="auto">
              <a:xfrm>
                <a:off x="1344" y="1824"/>
                <a:ext cx="177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arrow" w="lg" len="lg"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36199" name="Oval 7"/>
              <p:cNvSpPr>
                <a:spLocks noChangeArrowheads="1"/>
              </p:cNvSpPr>
              <p:nvPr/>
            </p:nvSpPr>
            <p:spPr bwMode="auto">
              <a:xfrm>
                <a:off x="1195" y="1754"/>
                <a:ext cx="144" cy="1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6200" name="Text Box 8"/>
              <p:cNvSpPr txBox="1">
                <a:spLocks noChangeArrowheads="1"/>
              </p:cNvSpPr>
              <p:nvPr/>
            </p:nvSpPr>
            <p:spPr bwMode="auto">
              <a:xfrm>
                <a:off x="1008" y="1864"/>
                <a:ext cx="432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sz="5400" i="1">
                    <a:latin typeface="Times New Roman" pitchFamily="18" charset="0"/>
                  </a:rPr>
                  <a:t>0</a:t>
                </a:r>
              </a:p>
            </p:txBody>
          </p:sp>
        </p:grpSp>
        <p:sp>
          <p:nvSpPr>
            <p:cNvPr id="136201" name="Text Box 9"/>
            <p:cNvSpPr txBox="1">
              <a:spLocks noChangeArrowheads="1"/>
            </p:cNvSpPr>
            <p:nvPr/>
          </p:nvSpPr>
          <p:spPr bwMode="auto">
            <a:xfrm>
              <a:off x="4032" y="1968"/>
              <a:ext cx="148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3600" b="1" i="1">
                  <a:latin typeface="Times New Roman" pitchFamily="18" charset="0"/>
                  <a:ea typeface="隶书" pitchFamily="49" charset="-122"/>
                </a:rPr>
                <a:t>F</a:t>
              </a:r>
              <a:r>
                <a:rPr kumimoji="1" lang="en-US" altLang="zh-CN" sz="3600" b="1" i="1" baseline="-25000">
                  <a:latin typeface="Times New Roman" pitchFamily="18" charset="0"/>
                  <a:ea typeface="隶书" pitchFamily="49" charset="-122"/>
                </a:rPr>
                <a:t>1</a:t>
              </a:r>
              <a:r>
                <a:rPr kumimoji="1" lang="en-US" altLang="zh-CN" sz="3600" b="1" i="1">
                  <a:latin typeface="Times New Roman" pitchFamily="18" charset="0"/>
                  <a:ea typeface="隶书" pitchFamily="49" charset="-122"/>
                </a:rPr>
                <a:t>=</a:t>
              </a:r>
              <a:r>
                <a:rPr kumimoji="1" lang="en-US" altLang="zh-CN" sz="3600" b="1">
                  <a:latin typeface="Times New Roman" pitchFamily="18" charset="0"/>
                  <a:ea typeface="隶书" pitchFamily="49" charset="-122"/>
                </a:rPr>
                <a:t>4</a:t>
              </a:r>
              <a:r>
                <a:rPr kumimoji="1" lang="en-US" altLang="zh-CN" sz="3600" b="1" i="1">
                  <a:latin typeface="隶书" pitchFamily="49" charset="-122"/>
                  <a:ea typeface="隶书" pitchFamily="49" charset="-122"/>
                </a:rPr>
                <a:t>N</a:t>
              </a:r>
            </a:p>
          </p:txBody>
        </p:sp>
      </p:grpSp>
      <p:grpSp>
        <p:nvGrpSpPr>
          <p:cNvPr id="136202" name="Group 10"/>
          <p:cNvGrpSpPr>
            <a:grpSpLocks/>
          </p:cNvGrpSpPr>
          <p:nvPr/>
        </p:nvGrpSpPr>
        <p:grpSpPr bwMode="auto">
          <a:xfrm>
            <a:off x="4356100" y="2420938"/>
            <a:ext cx="1754188" cy="1020762"/>
            <a:chOff x="1104" y="1152"/>
            <a:chExt cx="1584" cy="624"/>
          </a:xfrm>
        </p:grpSpPr>
        <p:sp>
          <p:nvSpPr>
            <p:cNvPr id="136203" name="Line 11"/>
            <p:cNvSpPr>
              <a:spLocks noChangeShapeType="1"/>
            </p:cNvSpPr>
            <p:nvPr/>
          </p:nvSpPr>
          <p:spPr bwMode="auto">
            <a:xfrm rot="10800000">
              <a:off x="1440" y="1776"/>
              <a:ext cx="1248" cy="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arrow" w="lg" len="lg"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36204" name="Text Box 12"/>
            <p:cNvSpPr txBox="1">
              <a:spLocks noChangeArrowheads="1"/>
            </p:cNvSpPr>
            <p:nvPr/>
          </p:nvSpPr>
          <p:spPr bwMode="auto">
            <a:xfrm>
              <a:off x="1104" y="1152"/>
              <a:ext cx="1345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3600" b="1" i="1">
                  <a:solidFill>
                    <a:schemeClr val="tx2"/>
                  </a:solidFill>
                  <a:latin typeface="Times New Roman" pitchFamily="18" charset="0"/>
                </a:rPr>
                <a:t>F</a:t>
              </a:r>
              <a:r>
                <a:rPr kumimoji="1" lang="en-US" altLang="zh-CN" sz="3600" b="1" i="1" baseline="-25000">
                  <a:solidFill>
                    <a:schemeClr val="tx2"/>
                  </a:solidFill>
                  <a:latin typeface="Times New Roman" pitchFamily="18" charset="0"/>
                </a:rPr>
                <a:t>2</a:t>
              </a:r>
              <a:r>
                <a:rPr kumimoji="1" lang="en-US" altLang="zh-CN" sz="3600" b="1" i="1">
                  <a:solidFill>
                    <a:schemeClr val="tx2"/>
                  </a:solidFill>
                  <a:latin typeface="Times New Roman" pitchFamily="18" charset="0"/>
                </a:rPr>
                <a:t>=</a:t>
              </a:r>
              <a:r>
                <a:rPr kumimoji="1" lang="en-US" altLang="zh-CN" sz="3600" b="1">
                  <a:solidFill>
                    <a:schemeClr val="tx2"/>
                  </a:solidFill>
                  <a:latin typeface="Times New Roman" pitchFamily="18" charset="0"/>
                </a:rPr>
                <a:t>3</a:t>
              </a:r>
              <a:r>
                <a:rPr kumimoji="1" lang="en-US" altLang="zh-CN" sz="3600" b="1" i="1">
                  <a:solidFill>
                    <a:schemeClr val="tx2"/>
                  </a:solidFill>
                  <a:latin typeface="隶书" pitchFamily="49" charset="-122"/>
                  <a:ea typeface="隶书" pitchFamily="49" charset="-122"/>
                </a:rPr>
                <a:t>N</a:t>
              </a:r>
              <a:endParaRPr kumimoji="1" lang="en-US" altLang="zh-CN" sz="3600" b="1" i="1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</p:grpSp>
      <p:sp>
        <p:nvSpPr>
          <p:cNvPr id="136205" name="Line 13"/>
          <p:cNvSpPr>
            <a:spLocks noChangeShapeType="1"/>
          </p:cNvSpPr>
          <p:nvPr/>
        </p:nvSpPr>
        <p:spPr bwMode="auto">
          <a:xfrm>
            <a:off x="5995988" y="3444875"/>
            <a:ext cx="70802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arrow" w="lg" len="lg"/>
          </a:ln>
          <a:effectLst/>
        </p:spPr>
        <p:txBody>
          <a:bodyPr wrap="none"/>
          <a:lstStyle/>
          <a:p>
            <a:endParaRPr lang="zh-CN" altLang="en-US"/>
          </a:p>
        </p:txBody>
      </p:sp>
      <p:pic>
        <p:nvPicPr>
          <p:cNvPr id="136206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205038"/>
            <a:ext cx="3633787" cy="2506662"/>
          </a:xfrm>
          <a:prstGeom prst="rect">
            <a:avLst/>
          </a:prstGeom>
          <a:noFill/>
        </p:spPr>
      </p:pic>
      <p:sp>
        <p:nvSpPr>
          <p:cNvPr id="136207" name="Text Box 15"/>
          <p:cNvSpPr txBox="1">
            <a:spLocks noChangeArrowheads="1"/>
          </p:cNvSpPr>
          <p:nvPr/>
        </p:nvSpPr>
        <p:spPr bwMode="auto">
          <a:xfrm>
            <a:off x="4787900" y="4292600"/>
            <a:ext cx="359886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600" b="1" i="1">
                <a:solidFill>
                  <a:srgbClr val="FF0000"/>
                </a:solidFill>
                <a:latin typeface="Times New Roman" pitchFamily="18" charset="0"/>
              </a:rPr>
              <a:t>F</a:t>
            </a:r>
            <a:r>
              <a:rPr kumimoji="1" lang="zh-CN" altLang="en-US" sz="3600" b="1" i="1" baseline="-25000">
                <a:solidFill>
                  <a:srgbClr val="FF0000"/>
                </a:solidFill>
                <a:latin typeface="Times New Roman" pitchFamily="18" charset="0"/>
              </a:rPr>
              <a:t>合</a:t>
            </a:r>
            <a:r>
              <a:rPr kumimoji="1" lang="en-US" altLang="zh-CN" sz="3600" b="1" i="1">
                <a:solidFill>
                  <a:srgbClr val="FF0000"/>
                </a:solidFill>
                <a:latin typeface="Times New Roman" pitchFamily="18" charset="0"/>
              </a:rPr>
              <a:t>=F</a:t>
            </a:r>
            <a:r>
              <a:rPr kumimoji="1" lang="en-US" altLang="zh-CN" sz="3600" b="1" i="1" baseline="-2500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kumimoji="1" lang="en-US" altLang="zh-CN" sz="4800" b="1" i="1">
                <a:solidFill>
                  <a:srgbClr val="FF0000"/>
                </a:solidFill>
                <a:latin typeface="Times New Roman" pitchFamily="18" charset="0"/>
              </a:rPr>
              <a:t>-</a:t>
            </a:r>
            <a:r>
              <a:rPr kumimoji="1" lang="en-US" altLang="zh-CN" sz="3600" b="1" i="1">
                <a:solidFill>
                  <a:srgbClr val="FF0000"/>
                </a:solidFill>
                <a:latin typeface="Times New Roman" pitchFamily="18" charset="0"/>
              </a:rPr>
              <a:t>F</a:t>
            </a:r>
            <a:r>
              <a:rPr kumimoji="1" lang="en-US" altLang="zh-CN" sz="3600" b="1" i="1" baseline="-2500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kumimoji="1" lang="en-US" altLang="zh-CN" sz="3600" b="1" i="1">
                <a:solidFill>
                  <a:srgbClr val="FF0000"/>
                </a:solidFill>
                <a:latin typeface="Times New Roman" pitchFamily="18" charset="0"/>
              </a:rPr>
              <a:t>=</a:t>
            </a:r>
            <a:r>
              <a:rPr kumimoji="1" lang="en-US" altLang="zh-CN" sz="3600" b="1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kumimoji="1" lang="en-US" altLang="zh-CN" sz="3600" b="1" i="1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N</a:t>
            </a:r>
            <a:endParaRPr kumimoji="1" lang="en-US" altLang="zh-CN" sz="3600" b="1" i="1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6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36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6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6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6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5" grpId="0" animBg="1"/>
      <p:bldP spid="136205" grpId="0" animBg="1"/>
      <p:bldP spid="13620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Rectangle 3"/>
          <p:cNvSpPr>
            <a:spLocks noRot="1" noChangeArrowheads="1"/>
          </p:cNvSpPr>
          <p:nvPr/>
        </p:nvSpPr>
        <p:spPr bwMode="auto">
          <a:xfrm>
            <a:off x="0" y="0"/>
            <a:ext cx="838200" cy="6858000"/>
          </a:xfrm>
          <a:prstGeom prst="rect">
            <a:avLst/>
          </a:prstGeom>
          <a:gradFill rotWithShape="1">
            <a:gsLst>
              <a:gs pos="0">
                <a:srgbClr val="043F70"/>
              </a:gs>
              <a:gs pos="100000">
                <a:srgbClr val="043F70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zh-CN" altLang="en-US" sz="32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2" charset="-122"/>
              </a:rPr>
              <a:t>观察</a:t>
            </a:r>
          </a:p>
        </p:txBody>
      </p:sp>
      <p:pic>
        <p:nvPicPr>
          <p:cNvPr id="19" name="Picture 2" descr="https://gss0.baidu.com/-4o3dSag_xI4khGko9WTAnF6hhy/zhidao/pic/item/58ee3d6d55fbb2fb1741b2a34c4a20a44623dc1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676400"/>
            <a:ext cx="2902323" cy="2819400"/>
          </a:xfrm>
          <a:prstGeom prst="rect">
            <a:avLst/>
          </a:prstGeom>
          <a:noFill/>
        </p:spPr>
      </p:pic>
      <p:pic>
        <p:nvPicPr>
          <p:cNvPr id="20" name="Picture 2" descr="https://gss0.baidu.com/-4o3dSag_xI4khGko9WTAnF6hhy/zhidao/pic/item/58ee3d6d55fbb2fb1741b2a34c4a20a44623dc1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76400"/>
            <a:ext cx="2902323" cy="2819400"/>
          </a:xfrm>
          <a:prstGeom prst="rect">
            <a:avLst/>
          </a:prstGeom>
          <a:noFill/>
        </p:spPr>
      </p:pic>
      <p:cxnSp>
        <p:nvCxnSpPr>
          <p:cNvPr id="22" name="直接连接符 21"/>
          <p:cNvCxnSpPr/>
          <p:nvPr/>
        </p:nvCxnSpPr>
        <p:spPr>
          <a:xfrm>
            <a:off x="1828800" y="2057400"/>
            <a:ext cx="0" cy="228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0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 animBg="1"/>
    </p:bldLst>
  </p:timing>
</p:sld>
</file>

<file path=ppt/theme/theme1.xml><?xml version="1.0" encoding="utf-8"?>
<a:theme xmlns:a="http://schemas.openxmlformats.org/drawingml/2006/main" name="诗情画意">
  <a:themeElements>
    <a:clrScheme name="诗情画意 1">
      <a:dk1>
        <a:srgbClr val="007A77"/>
      </a:dk1>
      <a:lt1>
        <a:srgbClr val="FFFFFF"/>
      </a:lt1>
      <a:dk2>
        <a:srgbClr val="003399"/>
      </a:dk2>
      <a:lt2>
        <a:srgbClr val="C0C0C0"/>
      </a:lt2>
      <a:accent1>
        <a:srgbClr val="EBF7FF"/>
      </a:accent1>
      <a:accent2>
        <a:srgbClr val="3366FF"/>
      </a:accent2>
      <a:accent3>
        <a:srgbClr val="FFFFFF"/>
      </a:accent3>
      <a:accent4>
        <a:srgbClr val="006765"/>
      </a:accent4>
      <a:accent5>
        <a:srgbClr val="F3FAFF"/>
      </a:accent5>
      <a:accent6>
        <a:srgbClr val="2D5CE7"/>
      </a:accent6>
      <a:hlink>
        <a:srgbClr val="DC5900"/>
      </a:hlink>
      <a:folHlink>
        <a:srgbClr val="7979A5"/>
      </a:folHlink>
    </a:clrScheme>
    <a:fontScheme name="诗情画意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诗情画意 1">
        <a:dk1>
          <a:srgbClr val="007A77"/>
        </a:dk1>
        <a:lt1>
          <a:srgbClr val="FFFFFF"/>
        </a:lt1>
        <a:dk2>
          <a:srgbClr val="003399"/>
        </a:dk2>
        <a:lt2>
          <a:srgbClr val="C0C0C0"/>
        </a:lt2>
        <a:accent1>
          <a:srgbClr val="EBF7FF"/>
        </a:accent1>
        <a:accent2>
          <a:srgbClr val="3366FF"/>
        </a:accent2>
        <a:accent3>
          <a:srgbClr val="FFFFFF"/>
        </a:accent3>
        <a:accent4>
          <a:srgbClr val="006765"/>
        </a:accent4>
        <a:accent5>
          <a:srgbClr val="F3FAFF"/>
        </a:accent5>
        <a:accent6>
          <a:srgbClr val="2D5CE7"/>
        </a:accent6>
        <a:hlink>
          <a:srgbClr val="DC5900"/>
        </a:hlink>
        <a:folHlink>
          <a:srgbClr val="7979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2">
        <a:dk1>
          <a:srgbClr val="005FBE"/>
        </a:dk1>
        <a:lt1>
          <a:srgbClr val="FFFFDD"/>
        </a:lt1>
        <a:dk2>
          <a:srgbClr val="2C5884"/>
        </a:dk2>
        <a:lt2>
          <a:srgbClr val="C0C0C0"/>
        </a:lt2>
        <a:accent1>
          <a:srgbClr val="E9F7FF"/>
        </a:accent1>
        <a:accent2>
          <a:srgbClr val="F89400"/>
        </a:accent2>
        <a:accent3>
          <a:srgbClr val="FFFFEB"/>
        </a:accent3>
        <a:accent4>
          <a:srgbClr val="0050A2"/>
        </a:accent4>
        <a:accent5>
          <a:srgbClr val="F2FAFF"/>
        </a:accent5>
        <a:accent6>
          <a:srgbClr val="E18600"/>
        </a:accent6>
        <a:hlink>
          <a:srgbClr val="B20048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3">
        <a:dk1>
          <a:srgbClr val="5D5D8B"/>
        </a:dk1>
        <a:lt1>
          <a:srgbClr val="DAEADE"/>
        </a:lt1>
        <a:dk2>
          <a:srgbClr val="A25269"/>
        </a:dk2>
        <a:lt2>
          <a:srgbClr val="C0C0C0"/>
        </a:lt2>
        <a:accent1>
          <a:srgbClr val="FFFFDD"/>
        </a:accent1>
        <a:accent2>
          <a:srgbClr val="3399FF"/>
        </a:accent2>
        <a:accent3>
          <a:srgbClr val="EAF3EC"/>
        </a:accent3>
        <a:accent4>
          <a:srgbClr val="4E4E76"/>
        </a:accent4>
        <a:accent5>
          <a:srgbClr val="FFFFEB"/>
        </a:accent5>
        <a:accent6>
          <a:srgbClr val="2D8AE7"/>
        </a:accent6>
        <a:hlink>
          <a:srgbClr val="336699"/>
        </a:hlink>
        <a:folHlink>
          <a:srgbClr val="F08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4">
        <a:dk1>
          <a:srgbClr val="006666"/>
        </a:dk1>
        <a:lt1>
          <a:srgbClr val="CCECFF"/>
        </a:lt1>
        <a:dk2>
          <a:srgbClr val="336699"/>
        </a:dk2>
        <a:lt2>
          <a:srgbClr val="C0C0C0"/>
        </a:lt2>
        <a:accent1>
          <a:srgbClr val="FFFFCC"/>
        </a:accent1>
        <a:accent2>
          <a:srgbClr val="FF6600"/>
        </a:accent2>
        <a:accent3>
          <a:srgbClr val="E2F4FF"/>
        </a:accent3>
        <a:accent4>
          <a:srgbClr val="005656"/>
        </a:accent4>
        <a:accent5>
          <a:srgbClr val="FFFFE2"/>
        </a:accent5>
        <a:accent6>
          <a:srgbClr val="E75C00"/>
        </a:accent6>
        <a:hlink>
          <a:srgbClr val="0066FF"/>
        </a:hlink>
        <a:folHlink>
          <a:srgbClr val="BE547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5">
        <a:dk1>
          <a:srgbClr val="0033CC"/>
        </a:dk1>
        <a:lt1>
          <a:srgbClr val="FFE9E9"/>
        </a:lt1>
        <a:dk2>
          <a:srgbClr val="000000"/>
        </a:dk2>
        <a:lt2>
          <a:srgbClr val="C0C0C0"/>
        </a:lt2>
        <a:accent1>
          <a:srgbClr val="D5E5DB"/>
        </a:accent1>
        <a:accent2>
          <a:srgbClr val="3366FF"/>
        </a:accent2>
        <a:accent3>
          <a:srgbClr val="FFF2F2"/>
        </a:accent3>
        <a:accent4>
          <a:srgbClr val="002AAE"/>
        </a:accent4>
        <a:accent5>
          <a:srgbClr val="E7F0EA"/>
        </a:accent5>
        <a:accent6>
          <a:srgbClr val="2D5CE7"/>
        </a:accent6>
        <a:hlink>
          <a:srgbClr val="FF9900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6">
        <a:dk1>
          <a:srgbClr val="336699"/>
        </a:dk1>
        <a:lt1>
          <a:srgbClr val="F4E9E0"/>
        </a:lt1>
        <a:dk2>
          <a:srgbClr val="DC5900"/>
        </a:dk2>
        <a:lt2>
          <a:srgbClr val="C0C0C0"/>
        </a:lt2>
        <a:accent1>
          <a:srgbClr val="E4E4E4"/>
        </a:accent1>
        <a:accent2>
          <a:srgbClr val="3399FF"/>
        </a:accent2>
        <a:accent3>
          <a:srgbClr val="F8F2ED"/>
        </a:accent3>
        <a:accent4>
          <a:srgbClr val="2A5682"/>
        </a:accent4>
        <a:accent5>
          <a:srgbClr val="EFEFEF"/>
        </a:accent5>
        <a:accent6>
          <a:srgbClr val="2D8AE7"/>
        </a:accent6>
        <a:hlink>
          <a:srgbClr val="CC0066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7">
        <a:dk1>
          <a:srgbClr val="CC3300"/>
        </a:dk1>
        <a:lt1>
          <a:srgbClr val="E5E5FF"/>
        </a:lt1>
        <a:dk2>
          <a:srgbClr val="565680"/>
        </a:dk2>
        <a:lt2>
          <a:srgbClr val="C0C0C0"/>
        </a:lt2>
        <a:accent1>
          <a:srgbClr val="E6E4EC"/>
        </a:accent1>
        <a:accent2>
          <a:srgbClr val="0066CC"/>
        </a:accent2>
        <a:accent3>
          <a:srgbClr val="F0F0FF"/>
        </a:accent3>
        <a:accent4>
          <a:srgbClr val="AE2A00"/>
        </a:accent4>
        <a:accent5>
          <a:srgbClr val="F0EFF4"/>
        </a:accent5>
        <a:accent6>
          <a:srgbClr val="005CB9"/>
        </a:accent6>
        <a:hlink>
          <a:srgbClr val="008080"/>
        </a:hlink>
        <a:folHlink>
          <a:srgbClr val="7B7B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8">
        <a:dk1>
          <a:srgbClr val="000099"/>
        </a:dk1>
        <a:lt1>
          <a:srgbClr val="FFE2C5"/>
        </a:lt1>
        <a:dk2>
          <a:srgbClr val="007D7A"/>
        </a:dk2>
        <a:lt2>
          <a:srgbClr val="C0C0C0"/>
        </a:lt2>
        <a:accent1>
          <a:srgbClr val="EAEAEA"/>
        </a:accent1>
        <a:accent2>
          <a:srgbClr val="B26EB4"/>
        </a:accent2>
        <a:accent3>
          <a:srgbClr val="FFEEDF"/>
        </a:accent3>
        <a:accent4>
          <a:srgbClr val="000082"/>
        </a:accent4>
        <a:accent5>
          <a:srgbClr val="F3F3F3"/>
        </a:accent5>
        <a:accent6>
          <a:srgbClr val="A163A3"/>
        </a:accent6>
        <a:hlink>
          <a:srgbClr val="CC3300"/>
        </a:hlink>
        <a:folHlink>
          <a:srgbClr val="0088E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CDESIGNL</Template>
  <TotalTime>9996405</TotalTime>
  <Words>558</Words>
  <Application>Microsoft Office PowerPoint</Application>
  <PresentationFormat>全屏显示(4:3)</PresentationFormat>
  <Paragraphs>73</Paragraphs>
  <Slides>21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诗情画意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www.dearedu.com</dc:creator>
  <dc:description>www.dearedu.com</dc:description>
  <cp:lastModifiedBy>Windows 用户</cp:lastModifiedBy>
  <cp:revision>156</cp:revision>
  <cp:lastPrinted>1601-01-01T00:00:00Z</cp:lastPrinted>
  <dcterms:created xsi:type="dcterms:W3CDTF">1601-01-01T00:00:00Z</dcterms:created>
  <dcterms:modified xsi:type="dcterms:W3CDTF">2019-10-10T02:57:43Z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