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44" r:id="rId3"/>
    <p:sldId id="354" r:id="rId5"/>
    <p:sldId id="399" r:id="rId6"/>
    <p:sldId id="400" r:id="rId7"/>
    <p:sldId id="402" r:id="rId8"/>
    <p:sldId id="373" r:id="rId9"/>
    <p:sldId id="404" r:id="rId10"/>
    <p:sldId id="403" r:id="rId11"/>
    <p:sldId id="431" r:id="rId12"/>
    <p:sldId id="435" r:id="rId13"/>
    <p:sldId id="434" r:id="rId14"/>
    <p:sldId id="361" r:id="rId15"/>
    <p:sldId id="436" r:id="rId16"/>
    <p:sldId id="437" r:id="rId17"/>
    <p:sldId id="438" r:id="rId18"/>
    <p:sldId id="363" r:id="rId19"/>
    <p:sldId id="449" r:id="rId20"/>
    <p:sldId id="368" r:id="rId21"/>
    <p:sldId id="370" r:id="rId22"/>
    <p:sldId id="328" r:id="rId23"/>
    <p:sldId id="394" r:id="rId24"/>
    <p:sldId id="407" r:id="rId25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30"/>
    </p:embeddedFont>
    <p:embeddedFont>
      <p:font typeface="楷体" panose="02010609060101010101" pitchFamily="49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等线" panose="02010600030101010101" charset="-122"/>
      <p:regular r:id="rId36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1A0E9"/>
    <a:srgbClr val="E7F8FF"/>
    <a:srgbClr val="ECFBFE"/>
    <a:srgbClr val="6AD0FE"/>
    <a:srgbClr val="3FC6E1"/>
    <a:srgbClr val="0066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 autoAdjust="0"/>
  </p:normalViewPr>
  <p:slideViewPr>
    <p:cSldViewPr snapToGrid="0">
      <p:cViewPr varScale="1">
        <p:scale>
          <a:sx n="149" d="100"/>
          <a:sy n="149" d="100"/>
        </p:scale>
        <p:origin x="414" y="114"/>
      </p:cViewPr>
      <p:guideLst>
        <p:guide orient="horz" pos="1712"/>
        <p:guide pos="28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C24609A-055C-443C-B9F2-24FEBBDBE051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fld id="{2FE24781-BB56-4AE1-A704-AEA2FD2B3B4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8C285CC-CD76-4E31-941C-045621823431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60052E-768A-4647-9D8D-6EA13A5D768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FDB1ED-2C6B-4343-BA12-F115D033CDB6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BA69E3A-A8A1-4826-AE02-6E6559290336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0D4251-5C94-45C4-989E-85753085694F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2395007-1F7E-4A05-9AFC-EAEC629B485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71E677-231D-426B-B365-500A891F647A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4F40F6A-F834-45A7-B34E-C82F2135901D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D09936-55EC-47CF-A314-1ADF9266F53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C4FAB8-3488-457F-BCF4-2923FFC71D10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8C1E76-D921-46A6-8F98-FA2538452317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C4C08D-B111-46BB-A88E-0EBC5D4CB331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4EE8C3-450C-4C37-A949-ED8A80EE2B52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54811A1-D85E-4B9B-88FF-77A61EB4D12D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2C198DA-E9EF-401E-BE54-E4E3BAFAF36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CB18954-7CA6-4FF2-94A5-69849B9217DA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25CCD37-BB40-4E4D-AF82-39FE17719B39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F6650A-42D5-4E04-AC2E-87B6ECD03256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4541AA7-C95C-40AD-BC99-2DA35FC56BA5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AB34D77-5757-499B-8C4D-91779BD5279B}" type="slidenum">
              <a:rPr lang="zh-CN" altLang="en-US">
                <a:ea typeface="黑体" panose="02010609060101010101" pitchFamily="49" charset="-122"/>
              </a:rPr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/>
        </p:nvSpPr>
        <p:spPr>
          <a:xfrm>
            <a:off x="514350" y="187325"/>
            <a:ext cx="8166100" cy="4784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1A0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8113" y="138113"/>
            <a:ext cx="8863012" cy="4876800"/>
          </a:xfrm>
          <a:prstGeom prst="rect">
            <a:avLst/>
          </a:prstGeom>
          <a:solidFill>
            <a:srgbClr val="FFFFFF"/>
          </a:solidFill>
          <a:ln w="57150">
            <a:solidFill>
              <a:srgbClr val="01A0E9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70" y="128587"/>
            <a:ext cx="80798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image" Target="../media/image2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6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7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28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7.wmf"/><Relationship Id="rId10" Type="http://schemas.openxmlformats.org/officeDocument/2006/relationships/notesSlide" Target="../notesSlides/notesSlide17.xml"/><Relationship Id="rId1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995680" y="139700"/>
            <a:ext cx="2011045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知识回顾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89075" y="830263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速度一定，路程与时间成正比例关系。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84488" y="1458913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速度 = 路程÷时间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89075" y="2017713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单价一定，总价和数量成正比例关系。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84488" y="2619375"/>
            <a:ext cx="3689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单价 = 总价÷数量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9925" y="3244850"/>
            <a:ext cx="811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工作效率一定，工作总量和工作时间成正比例关系。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49413" y="4249738"/>
            <a:ext cx="615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工作效率 = 工作总量÷工作时间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489" name="文本框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0490" name="图片 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直接连接符 1"/>
          <p:cNvCxnSpPr/>
          <p:nvPr/>
        </p:nvCxnSpPr>
        <p:spPr>
          <a:xfrm>
            <a:off x="1549400" y="1352550"/>
            <a:ext cx="163353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60513" y="2571750"/>
            <a:ext cx="16335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560513" y="3784600"/>
            <a:ext cx="244633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46524" y="1409700"/>
            <a:ext cx="519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解：设王爷爷家上个月用了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吨水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5" name="Group 54"/>
          <p:cNvGrpSpPr/>
          <p:nvPr/>
        </p:nvGrpSpPr>
        <p:grpSpPr bwMode="auto">
          <a:xfrm>
            <a:off x="4121150" y="1931988"/>
            <a:ext cx="1536700" cy="873125"/>
            <a:chOff x="1959" y="2712"/>
            <a:chExt cx="565" cy="294"/>
          </a:xfrm>
        </p:grpSpPr>
        <p:sp>
          <p:nvSpPr>
            <p:cNvPr id="43065" name="矩形 27"/>
            <p:cNvSpPr>
              <a:spLocks noChangeArrowheads="1"/>
            </p:cNvSpPr>
            <p:nvPr/>
          </p:nvSpPr>
          <p:spPr bwMode="auto">
            <a:xfrm>
              <a:off x="2121" y="2788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3066" name="Group 45"/>
            <p:cNvGrpSpPr/>
            <p:nvPr/>
          </p:nvGrpSpPr>
          <p:grpSpPr bwMode="auto">
            <a:xfrm>
              <a:off x="1959" y="2712"/>
              <a:ext cx="235" cy="294"/>
              <a:chOff x="4413" y="1298"/>
              <a:chExt cx="235" cy="294"/>
            </a:xfrm>
          </p:grpSpPr>
          <p:sp>
            <p:nvSpPr>
              <p:cNvPr id="43071" name="Text Box 46"/>
              <p:cNvSpPr txBox="1">
                <a:spLocks noChangeArrowheads="1"/>
              </p:cNvSpPr>
              <p:nvPr/>
            </p:nvSpPr>
            <p:spPr bwMode="auto">
              <a:xfrm>
                <a:off x="4440" y="1412"/>
                <a:ext cx="18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72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73" name="Line 48"/>
              <p:cNvSpPr>
                <a:spLocks noChangeShapeType="1"/>
              </p:cNvSpPr>
              <p:nvPr/>
            </p:nvSpPr>
            <p:spPr bwMode="auto">
              <a:xfrm>
                <a:off x="4421" y="1451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067" name="Group 49"/>
            <p:cNvGrpSpPr/>
            <p:nvPr/>
          </p:nvGrpSpPr>
          <p:grpSpPr bwMode="auto">
            <a:xfrm>
              <a:off x="2257" y="2712"/>
              <a:ext cx="267" cy="275"/>
              <a:chOff x="4278" y="1294"/>
              <a:chExt cx="267" cy="275"/>
            </a:xfrm>
          </p:grpSpPr>
          <p:sp>
            <p:nvSpPr>
              <p:cNvPr id="43068" name="Text Box 50"/>
              <p:cNvSpPr txBox="1">
                <a:spLocks noChangeArrowheads="1"/>
              </p:cNvSpPr>
              <p:nvPr/>
            </p:nvSpPr>
            <p:spPr bwMode="auto">
              <a:xfrm>
                <a:off x="4314" y="1427"/>
                <a:ext cx="17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x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69" name="Text Box 51"/>
              <p:cNvSpPr txBox="1">
                <a:spLocks noChangeArrowheads="1"/>
              </p:cNvSpPr>
              <p:nvPr/>
            </p:nvSpPr>
            <p:spPr bwMode="auto">
              <a:xfrm>
                <a:off x="4278" y="1294"/>
                <a:ext cx="26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70" name="Line 52"/>
              <p:cNvSpPr>
                <a:spLocks noChangeShapeType="1"/>
              </p:cNvSpPr>
              <p:nvPr/>
            </p:nvSpPr>
            <p:spPr bwMode="auto">
              <a:xfrm>
                <a:off x="4287" y="1444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478338" y="3419475"/>
            <a:ext cx="946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6" name="Group 49"/>
          <p:cNvGrpSpPr/>
          <p:nvPr/>
        </p:nvGrpSpPr>
        <p:grpSpPr bwMode="auto">
          <a:xfrm>
            <a:off x="4432301" y="2634058"/>
            <a:ext cx="1596744" cy="854074"/>
            <a:chOff x="2483" y="3448"/>
            <a:chExt cx="1032" cy="538"/>
          </a:xfrm>
        </p:grpSpPr>
        <p:sp>
          <p:nvSpPr>
            <p:cNvPr id="43060" name="矩形 9"/>
            <p:cNvSpPr>
              <a:spLocks noChangeArrowheads="1"/>
            </p:cNvSpPr>
            <p:nvPr/>
          </p:nvSpPr>
          <p:spPr bwMode="auto">
            <a:xfrm>
              <a:off x="2483" y="3551"/>
              <a:ext cx="41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3061" name="Group 45"/>
            <p:cNvGrpSpPr/>
            <p:nvPr/>
          </p:nvGrpSpPr>
          <p:grpSpPr bwMode="auto">
            <a:xfrm>
              <a:off x="2897" y="3448"/>
              <a:ext cx="618" cy="538"/>
              <a:chOff x="2719" y="3448"/>
              <a:chExt cx="618" cy="538"/>
            </a:xfrm>
          </p:grpSpPr>
          <p:sp>
            <p:nvSpPr>
              <p:cNvPr id="43062" name="矩形 30"/>
              <p:cNvSpPr>
                <a:spLocks noChangeArrowheads="1"/>
              </p:cNvSpPr>
              <p:nvPr/>
            </p:nvSpPr>
            <p:spPr bwMode="auto">
              <a:xfrm>
                <a:off x="2719" y="3448"/>
                <a:ext cx="6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60×8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63" name="矩形 31"/>
              <p:cNvSpPr>
                <a:spLocks noChangeArrowheads="1"/>
              </p:cNvSpPr>
              <p:nvPr/>
            </p:nvSpPr>
            <p:spPr bwMode="auto">
              <a:xfrm>
                <a:off x="2867" y="3695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43064" name="直接连接符 32"/>
              <p:cNvCxnSpPr>
                <a:cxnSpLocks noChangeShapeType="1"/>
              </p:cNvCxnSpPr>
              <p:nvPr/>
            </p:nvCxnSpPr>
            <p:spPr bwMode="auto">
              <a:xfrm flipV="1">
                <a:off x="2719" y="3695"/>
                <a:ext cx="579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056063" y="3879850"/>
            <a:ext cx="4848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答：王爷爷家上个月用了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吨水。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3039" name="文本框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3040" name="图片 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4"/>
          <p:cNvGrpSpPr/>
          <p:nvPr/>
        </p:nvGrpSpPr>
        <p:grpSpPr bwMode="auto">
          <a:xfrm>
            <a:off x="6615113" y="1941513"/>
            <a:ext cx="1539875" cy="865187"/>
            <a:chOff x="1958" y="2712"/>
            <a:chExt cx="566" cy="291"/>
          </a:xfrm>
        </p:grpSpPr>
        <p:sp>
          <p:nvSpPr>
            <p:cNvPr id="43051" name="矩形 27"/>
            <p:cNvSpPr>
              <a:spLocks noChangeArrowheads="1"/>
            </p:cNvSpPr>
            <p:nvPr/>
          </p:nvSpPr>
          <p:spPr bwMode="auto">
            <a:xfrm>
              <a:off x="2121" y="2788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3052" name="Group 45"/>
            <p:cNvGrpSpPr/>
            <p:nvPr/>
          </p:nvGrpSpPr>
          <p:grpSpPr bwMode="auto">
            <a:xfrm>
              <a:off x="1958" y="2712"/>
              <a:ext cx="236" cy="291"/>
              <a:chOff x="4412" y="1298"/>
              <a:chExt cx="236" cy="291"/>
            </a:xfrm>
          </p:grpSpPr>
          <p:sp>
            <p:nvSpPr>
              <p:cNvPr id="43057" name="Text Box 46"/>
              <p:cNvSpPr txBox="1">
                <a:spLocks noChangeArrowheads="1"/>
              </p:cNvSpPr>
              <p:nvPr/>
            </p:nvSpPr>
            <p:spPr bwMode="auto">
              <a:xfrm>
                <a:off x="4412" y="1409"/>
                <a:ext cx="181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58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59" name="Line 48"/>
              <p:cNvSpPr>
                <a:spLocks noChangeShapeType="1"/>
              </p:cNvSpPr>
              <p:nvPr/>
            </p:nvSpPr>
            <p:spPr bwMode="auto">
              <a:xfrm>
                <a:off x="4421" y="1451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053" name="Group 49"/>
            <p:cNvGrpSpPr/>
            <p:nvPr/>
          </p:nvGrpSpPr>
          <p:grpSpPr bwMode="auto">
            <a:xfrm>
              <a:off x="2257" y="2712"/>
              <a:ext cx="267" cy="275"/>
              <a:chOff x="4278" y="1294"/>
              <a:chExt cx="267" cy="275"/>
            </a:xfrm>
          </p:grpSpPr>
          <p:sp>
            <p:nvSpPr>
              <p:cNvPr id="43054" name="Text Box 50"/>
              <p:cNvSpPr txBox="1">
                <a:spLocks noChangeArrowheads="1"/>
              </p:cNvSpPr>
              <p:nvPr/>
            </p:nvSpPr>
            <p:spPr bwMode="auto">
              <a:xfrm>
                <a:off x="4314" y="1427"/>
                <a:ext cx="17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4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x</a:t>
                </a:r>
                <a:endPara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55" name="Text Box 51"/>
              <p:cNvSpPr txBox="1">
                <a:spLocks noChangeArrowheads="1"/>
              </p:cNvSpPr>
              <p:nvPr/>
            </p:nvSpPr>
            <p:spPr bwMode="auto">
              <a:xfrm>
                <a:off x="4278" y="1294"/>
                <a:ext cx="267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56" name="Line 52"/>
              <p:cNvSpPr>
                <a:spLocks noChangeShapeType="1"/>
              </p:cNvSpPr>
              <p:nvPr/>
            </p:nvSpPr>
            <p:spPr bwMode="auto">
              <a:xfrm>
                <a:off x="4287" y="1444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Group 49"/>
          <p:cNvGrpSpPr/>
          <p:nvPr/>
        </p:nvGrpSpPr>
        <p:grpSpPr bwMode="auto">
          <a:xfrm>
            <a:off x="6921499" y="2566991"/>
            <a:ext cx="1750735" cy="849313"/>
            <a:chOff x="2483" y="3448"/>
            <a:chExt cx="1131" cy="535"/>
          </a:xfrm>
        </p:grpSpPr>
        <p:sp>
          <p:nvSpPr>
            <p:cNvPr id="43046" name="矩形 9"/>
            <p:cNvSpPr>
              <a:spLocks noChangeArrowheads="1"/>
            </p:cNvSpPr>
            <p:nvPr/>
          </p:nvSpPr>
          <p:spPr bwMode="auto">
            <a:xfrm>
              <a:off x="2483" y="3551"/>
              <a:ext cx="41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43047" name="Group 45"/>
            <p:cNvGrpSpPr/>
            <p:nvPr/>
          </p:nvGrpSpPr>
          <p:grpSpPr bwMode="auto">
            <a:xfrm>
              <a:off x="2897" y="3448"/>
              <a:ext cx="717" cy="535"/>
              <a:chOff x="2719" y="3448"/>
              <a:chExt cx="717" cy="535"/>
            </a:xfrm>
          </p:grpSpPr>
          <p:sp>
            <p:nvSpPr>
              <p:cNvPr id="43048" name="矩形 30"/>
              <p:cNvSpPr>
                <a:spLocks noChangeArrowheads="1"/>
              </p:cNvSpPr>
              <p:nvPr/>
            </p:nvSpPr>
            <p:spPr bwMode="auto">
              <a:xfrm>
                <a:off x="2719" y="3448"/>
                <a:ext cx="7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60×10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43049" name="矩形 31"/>
              <p:cNvSpPr>
                <a:spLocks noChangeArrowheads="1"/>
              </p:cNvSpPr>
              <p:nvPr/>
            </p:nvSpPr>
            <p:spPr bwMode="auto">
              <a:xfrm>
                <a:off x="2924" y="3692"/>
                <a:ext cx="31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43050" name="直接连接符 32"/>
              <p:cNvCxnSpPr>
                <a:cxnSpLocks noChangeShapeType="1"/>
              </p:cNvCxnSpPr>
              <p:nvPr/>
            </p:nvCxnSpPr>
            <p:spPr bwMode="auto">
              <a:xfrm flipV="1">
                <a:off x="2719" y="3692"/>
                <a:ext cx="679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983413" y="3414713"/>
            <a:ext cx="946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06400" y="3970338"/>
          <a:ext cx="26336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" r:id="rId4" imgW="1409700" imgH="419100" progId="Equation.DSMT4">
                  <p:embed/>
                </p:oleObj>
              </mc:Choice>
              <mc:Fallback>
                <p:oleObj name="" r:id="rId4" imgW="1409700" imgH="4191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970338"/>
                        <a:ext cx="26336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749550" y="4076700"/>
            <a:ext cx="1306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（一定）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717583" y="291189"/>
            <a:ext cx="6352619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王爷爷家上个月的水费是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元，他家上个月用了多少吨水？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6" name="表格 15"/>
          <p:cNvGraphicFramePr>
            <a:graphicFrameLocks noGrp="1"/>
          </p:cNvGraphicFramePr>
          <p:nvPr/>
        </p:nvGraphicFramePr>
        <p:xfrm>
          <a:off x="315913" y="1525277"/>
          <a:ext cx="3586162" cy="2309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668"/>
                <a:gridCol w="1049592"/>
                <a:gridCol w="1141902"/>
              </a:tblGrid>
              <a:tr h="577453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水量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水费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张阿姨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8t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40</a:t>
                      </a:r>
                      <a:r>
                        <a:rPr lang="zh-CN" altLang="en-US" sz="2800" b="1" dirty="0"/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李奶奶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50</a:t>
                      </a:r>
                      <a:r>
                        <a:rPr lang="zh-CN" altLang="en-US" sz="2800" b="1" dirty="0"/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王爷爷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？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60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5" grpId="0"/>
      <p:bldP spid="26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283" y="2333501"/>
            <a:ext cx="3204916" cy="1588305"/>
          </a:xfrm>
          <a:prstGeom prst="rect">
            <a:avLst/>
          </a:prstGeom>
        </p:spPr>
      </p:pic>
      <p:pic>
        <p:nvPicPr>
          <p:cNvPr id="4505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08" y="2192274"/>
            <a:ext cx="2132085" cy="121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00" y="761007"/>
            <a:ext cx="1632644" cy="115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21612" y="180340"/>
            <a:ext cx="2503808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回顾与反思</a:t>
            </a:r>
            <a:endParaRPr lang="en-US" altLang="zh-CN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2741" y="3465400"/>
            <a:ext cx="1290637" cy="5207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+mn-lt"/>
                <a:ea typeface="+mn-ea"/>
                <a:cs typeface="Times New Roman" panose="02020603050405020304" pitchFamily="18" charset="0"/>
              </a:rPr>
              <a:t>比例法</a:t>
            </a:r>
            <a:endParaRPr lang="zh-CN" altLang="en-US" sz="2800" b="1" dirty="0">
              <a:solidFill>
                <a:srgbClr val="0070C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6045" y="3520440"/>
            <a:ext cx="1290955" cy="5219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+mn-lt"/>
                <a:ea typeface="+mn-ea"/>
                <a:cs typeface="Times New Roman" panose="02020603050405020304" pitchFamily="18" charset="0"/>
              </a:rPr>
              <a:t>算术法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3340100" y="4168775"/>
          <a:ext cx="26193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" r:id="rId4" imgW="1409700" imgH="419100" progId="Equation.DSMT4">
                  <p:embed/>
                </p:oleObj>
              </mc:Choice>
              <mc:Fallback>
                <p:oleObj name="" r:id="rId4" imgW="1409700" imgH="4191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4168775"/>
                        <a:ext cx="261937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5621338" y="4295775"/>
            <a:ext cx="1450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（一定）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330575" y="1008063"/>
            <a:ext cx="812800" cy="185737"/>
            <a:chOff x="1545" y="3552"/>
            <a:chExt cx="1280" cy="292"/>
          </a:xfrm>
        </p:grpSpPr>
        <p:sp>
          <p:nvSpPr>
            <p:cNvPr id="45082" name="直角上箭头 11"/>
            <p:cNvSpPr>
              <a:spLocks noChangeArrowheads="1"/>
            </p:cNvSpPr>
            <p:nvPr/>
          </p:nvSpPr>
          <p:spPr bwMode="auto">
            <a:xfrm>
              <a:off x="1545" y="3552"/>
              <a:ext cx="1280" cy="293"/>
            </a:xfrm>
            <a:custGeom>
              <a:avLst/>
              <a:gdLst>
                <a:gd name="T0" fmla="*/ 0 w 1280"/>
                <a:gd name="T1" fmla="*/ 273 h 293"/>
                <a:gd name="T2" fmla="*/ 1196 w 1280"/>
                <a:gd name="T3" fmla="*/ 273 h 293"/>
                <a:gd name="T4" fmla="*/ 1196 w 1280"/>
                <a:gd name="T5" fmla="*/ 99 h 293"/>
                <a:gd name="T6" fmla="*/ 1133 w 1280"/>
                <a:gd name="T7" fmla="*/ 99 h 293"/>
                <a:gd name="T8" fmla="*/ 1206 w 1280"/>
                <a:gd name="T9" fmla="*/ 0 h 293"/>
                <a:gd name="T10" fmla="*/ 1280 w 1280"/>
                <a:gd name="T11" fmla="*/ 99 h 293"/>
                <a:gd name="T12" fmla="*/ 1216 w 1280"/>
                <a:gd name="T13" fmla="*/ 99 h 293"/>
                <a:gd name="T14" fmla="*/ 1216 w 1280"/>
                <a:gd name="T15" fmla="*/ 293 h 293"/>
                <a:gd name="T16" fmla="*/ 0 w 1280"/>
                <a:gd name="T17" fmla="*/ 293 h 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0" h="293">
                  <a:moveTo>
                    <a:pt x="0" y="273"/>
                  </a:moveTo>
                  <a:lnTo>
                    <a:pt x="1196" y="273"/>
                  </a:lnTo>
                  <a:lnTo>
                    <a:pt x="1196" y="99"/>
                  </a:lnTo>
                  <a:lnTo>
                    <a:pt x="1133" y="99"/>
                  </a:lnTo>
                  <a:lnTo>
                    <a:pt x="1206" y="0"/>
                  </a:lnTo>
                  <a:lnTo>
                    <a:pt x="1280" y="99"/>
                  </a:lnTo>
                  <a:lnTo>
                    <a:pt x="1216" y="99"/>
                  </a:lnTo>
                  <a:lnTo>
                    <a:pt x="1216" y="293"/>
                  </a:lnTo>
                  <a:lnTo>
                    <a:pt x="0" y="29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60" y="3652"/>
              <a:ext cx="0" cy="1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 bwMode="auto">
          <a:xfrm>
            <a:off x="3200400" y="2528888"/>
            <a:ext cx="1079500" cy="161925"/>
            <a:chOff x="1545" y="3505"/>
            <a:chExt cx="1280" cy="340"/>
          </a:xfrm>
        </p:grpSpPr>
        <p:sp>
          <p:nvSpPr>
            <p:cNvPr id="45080" name="直角上箭头 17"/>
            <p:cNvSpPr>
              <a:spLocks noChangeArrowheads="1"/>
            </p:cNvSpPr>
            <p:nvPr/>
          </p:nvSpPr>
          <p:spPr bwMode="auto">
            <a:xfrm>
              <a:off x="1545" y="3552"/>
              <a:ext cx="1280" cy="293"/>
            </a:xfrm>
            <a:custGeom>
              <a:avLst/>
              <a:gdLst>
                <a:gd name="T0" fmla="*/ 0 w 1280"/>
                <a:gd name="T1" fmla="*/ 273 h 293"/>
                <a:gd name="T2" fmla="*/ 1196 w 1280"/>
                <a:gd name="T3" fmla="*/ 273 h 293"/>
                <a:gd name="T4" fmla="*/ 1196 w 1280"/>
                <a:gd name="T5" fmla="*/ 98 h 293"/>
                <a:gd name="T6" fmla="*/ 1133 w 1280"/>
                <a:gd name="T7" fmla="*/ 98 h 293"/>
                <a:gd name="T8" fmla="*/ 1206 w 1280"/>
                <a:gd name="T9" fmla="*/ 0 h 293"/>
                <a:gd name="T10" fmla="*/ 1280 w 1280"/>
                <a:gd name="T11" fmla="*/ 98 h 293"/>
                <a:gd name="T12" fmla="*/ 1216 w 1280"/>
                <a:gd name="T13" fmla="*/ 98 h 293"/>
                <a:gd name="T14" fmla="*/ 1216 w 1280"/>
                <a:gd name="T15" fmla="*/ 293 h 293"/>
                <a:gd name="T16" fmla="*/ 0 w 1280"/>
                <a:gd name="T17" fmla="*/ 293 h 2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80" h="293">
                  <a:moveTo>
                    <a:pt x="0" y="273"/>
                  </a:moveTo>
                  <a:lnTo>
                    <a:pt x="1196" y="273"/>
                  </a:lnTo>
                  <a:lnTo>
                    <a:pt x="1196" y="98"/>
                  </a:lnTo>
                  <a:lnTo>
                    <a:pt x="1133" y="98"/>
                  </a:lnTo>
                  <a:lnTo>
                    <a:pt x="1206" y="0"/>
                  </a:lnTo>
                  <a:lnTo>
                    <a:pt x="1280" y="98"/>
                  </a:lnTo>
                  <a:lnTo>
                    <a:pt x="1216" y="98"/>
                  </a:lnTo>
                  <a:lnTo>
                    <a:pt x="1216" y="293"/>
                  </a:lnTo>
                  <a:lnTo>
                    <a:pt x="0" y="29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560" y="3505"/>
              <a:ext cx="0" cy="30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67" name="图片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68" y="794364"/>
            <a:ext cx="329557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5413944" y="1071956"/>
            <a:ext cx="309563" cy="4127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6110857" y="1068781"/>
            <a:ext cx="296862" cy="4318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圆角矩形 24"/>
          <p:cNvSpPr>
            <a:spLocks noChangeArrowheads="1"/>
          </p:cNvSpPr>
          <p:nvPr/>
        </p:nvSpPr>
        <p:spPr bwMode="auto">
          <a:xfrm>
            <a:off x="2949575" y="765175"/>
            <a:ext cx="762000" cy="306388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3887788" y="2222500"/>
            <a:ext cx="762000" cy="3079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154401" y="1281113"/>
            <a:ext cx="2128424" cy="3708677"/>
            <a:chOff x="-35" y="723"/>
            <a:chExt cx="3137" cy="6205"/>
          </a:xfrm>
        </p:grpSpPr>
        <p:pic>
          <p:nvPicPr>
            <p:cNvPr id="45076" name="图片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5" y="4605"/>
              <a:ext cx="2146" cy="2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7" name="AutoShape 27"/>
            <p:cNvSpPr>
              <a:spLocks noChangeArrowheads="1"/>
            </p:cNvSpPr>
            <p:nvPr/>
          </p:nvSpPr>
          <p:spPr bwMode="auto">
            <a:xfrm>
              <a:off x="181" y="723"/>
              <a:ext cx="2921" cy="3541"/>
            </a:xfrm>
            <a:prstGeom prst="wedgeRoundRectCallout">
              <a:avLst>
                <a:gd name="adj1" fmla="val -16662"/>
                <a:gd name="adj2" fmla="val 6144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用“算术法”与“比例法”解题有什么联系和区别？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 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36" name="圆角矩形 35"/>
          <p:cNvSpPr>
            <a:spLocks noChangeArrowheads="1"/>
          </p:cNvSpPr>
          <p:nvPr/>
        </p:nvSpPr>
        <p:spPr bwMode="auto">
          <a:xfrm>
            <a:off x="5272876" y="2686983"/>
            <a:ext cx="323850" cy="446276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圆角矩形 36"/>
          <p:cNvSpPr>
            <a:spLocks noChangeArrowheads="1"/>
          </p:cNvSpPr>
          <p:nvPr/>
        </p:nvSpPr>
        <p:spPr bwMode="auto">
          <a:xfrm>
            <a:off x="5814436" y="2707666"/>
            <a:ext cx="328612" cy="43838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/>
      <p:bldP spid="21" grpId="0" animBg="1"/>
      <p:bldP spid="23" grpId="0" bldLvl="0" animBg="1"/>
      <p:bldP spid="25" grpId="0" animBg="1"/>
      <p:bldP spid="26" grpId="0" animBg="1"/>
      <p:bldP spid="36" grpId="0" bldLvl="0" animBg="1"/>
      <p:bldP spid="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270893" y="2746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归纳总结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07" name="矩形 1"/>
          <p:cNvSpPr>
            <a:spLocks noChangeArrowheads="1"/>
          </p:cNvSpPr>
          <p:nvPr/>
        </p:nvSpPr>
        <p:spPr bwMode="auto">
          <a:xfrm>
            <a:off x="912813" y="933450"/>
            <a:ext cx="731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用正比例知识解决问题的解题步骤：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12813" y="1592263"/>
            <a:ext cx="77343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580" indent="-449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①分析数量关系，根据不变量找出两个相关联的量，判断它们成什么比例关系。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②根据这样的比例关系列出方程。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③解方程并检验作答。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109" name="文本框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7110" name="图片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80035" y="215900"/>
            <a:ext cx="1884040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5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20" y="2970589"/>
            <a:ext cx="2845735" cy="17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9400" y="800100"/>
            <a:ext cx="8555038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小兰的身高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1.5m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，她的影长是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2.4m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，如果同一时间、同一地点测得一棵树的影子长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，这棵树有多高？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32" name="组合 2"/>
          <p:cNvGrpSpPr/>
          <p:nvPr/>
        </p:nvGrpSpPr>
        <p:grpSpPr bwMode="auto">
          <a:xfrm>
            <a:off x="3167063" y="4862513"/>
            <a:ext cx="2882900" cy="307975"/>
            <a:chOff x="5104" y="7266"/>
            <a:chExt cx="4538" cy="620"/>
          </a:xfrm>
        </p:grpSpPr>
        <p:sp>
          <p:nvSpPr>
            <p:cNvPr id="49166" name="圆角矩形 12"/>
            <p:cNvSpPr>
              <a:spLocks noChangeArrowheads="1"/>
            </p:cNvSpPr>
            <p:nvPr/>
          </p:nvSpPr>
          <p:spPr bwMode="auto">
            <a:xfrm>
              <a:off x="5104" y="7319"/>
              <a:ext cx="4538" cy="5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9167" name="文本框 19"/>
            <p:cNvSpPr txBox="1">
              <a:spLocks noChangeArrowheads="1"/>
            </p:cNvSpPr>
            <p:nvPr/>
          </p:nvSpPr>
          <p:spPr bwMode="auto">
            <a:xfrm>
              <a:off x="5229" y="7266"/>
              <a:ext cx="4287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202488" y="1377950"/>
            <a:ext cx="1541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1000" y="1868488"/>
            <a:ext cx="1541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5013"/>
            <a:ext cx="51943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4"/>
          <p:cNvGrpSpPr/>
          <p:nvPr/>
        </p:nvGrpSpPr>
        <p:grpSpPr bwMode="auto">
          <a:xfrm>
            <a:off x="5715000" y="2005013"/>
            <a:ext cx="2959100" cy="876300"/>
            <a:chOff x="1070" y="2053"/>
            <a:chExt cx="1864" cy="552"/>
          </a:xfrm>
        </p:grpSpPr>
        <p:sp>
          <p:nvSpPr>
            <p:cNvPr id="17" name="矩形 20"/>
            <p:cNvSpPr>
              <a:spLocks noChangeArrowheads="1"/>
            </p:cNvSpPr>
            <p:nvPr/>
          </p:nvSpPr>
          <p:spPr bwMode="auto">
            <a:xfrm>
              <a:off x="1153" y="2315"/>
              <a:ext cx="886" cy="2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物体高度</a:t>
              </a:r>
              <a:endParaRPr 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070" y="2053"/>
              <a:ext cx="1079" cy="2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sz="2400" b="1">
                  <a:solidFill>
                    <a:srgbClr val="FF0000"/>
                  </a:solidFill>
                  <a:latin typeface="+mn-ea"/>
                  <a:ea typeface="+mn-ea"/>
                </a:rPr>
                <a:t>影子的长度</a:t>
              </a:r>
              <a:endParaRPr lang="zh-CN" sz="2400" b="1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49164" name="直接连接符 19"/>
            <p:cNvCxnSpPr>
              <a:cxnSpLocks noChangeShapeType="1"/>
            </p:cNvCxnSpPr>
            <p:nvPr/>
          </p:nvCxnSpPr>
          <p:spPr bwMode="auto">
            <a:xfrm>
              <a:off x="1154" y="2339"/>
              <a:ext cx="956" cy="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2110" y="2196"/>
              <a:ext cx="824" cy="2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（一定）</a:t>
              </a:r>
              <a:endPara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392874" y="344847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3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80035" y="215900"/>
            <a:ext cx="1884040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9400" y="800100"/>
            <a:ext cx="8555038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小兰的身高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1.5m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，她的影长是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2.4m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，如果同一时间、同一地点测得一棵树的影子长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，这棵树有多高？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0250" y="2054225"/>
            <a:ext cx="381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解：设这棵树高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Group 34"/>
          <p:cNvGrpSpPr/>
          <p:nvPr/>
        </p:nvGrpSpPr>
        <p:grpSpPr bwMode="auto">
          <a:xfrm>
            <a:off x="1903413" y="2514600"/>
            <a:ext cx="1482725" cy="1008063"/>
            <a:chOff x="1153" y="2009"/>
            <a:chExt cx="934" cy="635"/>
          </a:xfrm>
        </p:grpSpPr>
        <p:sp>
          <p:nvSpPr>
            <p:cNvPr id="7" name="矩形 20"/>
            <p:cNvSpPr>
              <a:spLocks noChangeArrowheads="1"/>
            </p:cNvSpPr>
            <p:nvPr/>
          </p:nvSpPr>
          <p:spPr bwMode="auto">
            <a:xfrm>
              <a:off x="1153" y="2315"/>
              <a:ext cx="395" cy="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</a:rPr>
                <a:t>1.5</a:t>
              </a:r>
              <a:endParaRPr lang="en-US" altLang="zh-CN" sz="2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1154" y="2030"/>
              <a:ext cx="395" cy="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</a:rPr>
                <a:t>2.4</a:t>
              </a:r>
              <a:endParaRPr lang="en-US" altLang="zh-CN" sz="2800" b="1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1223" name="直接连接符 19"/>
            <p:cNvCxnSpPr>
              <a:cxnSpLocks noChangeShapeType="1"/>
            </p:cNvCxnSpPr>
            <p:nvPr/>
          </p:nvCxnSpPr>
          <p:spPr bwMode="auto">
            <a:xfrm>
              <a:off x="1172" y="2339"/>
              <a:ext cx="3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469" y="2177"/>
              <a:ext cx="294" cy="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51225" name="Group 30"/>
            <p:cNvGrpSpPr/>
            <p:nvPr/>
          </p:nvGrpSpPr>
          <p:grpSpPr bwMode="auto">
            <a:xfrm>
              <a:off x="1744" y="2009"/>
              <a:ext cx="343" cy="606"/>
              <a:chOff x="3382" y="1278"/>
              <a:chExt cx="343" cy="606"/>
            </a:xfrm>
          </p:grpSpPr>
          <p:sp>
            <p:nvSpPr>
              <p:cNvPr id="51226" name="Text Box 31"/>
              <p:cNvSpPr txBox="1">
                <a:spLocks noChangeArrowheads="1"/>
              </p:cNvSpPr>
              <p:nvPr/>
            </p:nvSpPr>
            <p:spPr bwMode="auto">
              <a:xfrm>
                <a:off x="3407" y="1584"/>
                <a:ext cx="318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x</a:t>
                </a:r>
                <a:endPara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3382" y="1278"/>
                <a:ext cx="227" cy="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>
                    <a:solidFill>
                      <a:srgbClr val="FF0000"/>
                    </a:solidFill>
                    <a:latin typeface="+mn-lt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>
                <a:off x="3407" y="1608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24088" y="3489325"/>
            <a:ext cx="1708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1863" y="4052888"/>
            <a:ext cx="41798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答：这棵树高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2.5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+mj-lt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02488" y="1377950"/>
            <a:ext cx="1541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1000" y="1868488"/>
            <a:ext cx="1541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10" name="组合 35"/>
          <p:cNvGrpSpPr/>
          <p:nvPr/>
        </p:nvGrpSpPr>
        <p:grpSpPr bwMode="auto">
          <a:xfrm>
            <a:off x="4997450" y="2047875"/>
            <a:ext cx="3508375" cy="882650"/>
            <a:chOff x="8121" y="3021"/>
            <a:chExt cx="5524" cy="1390"/>
          </a:xfrm>
        </p:grpSpPr>
        <p:grpSp>
          <p:nvGrpSpPr>
            <p:cNvPr id="51212" name="Group 34"/>
            <p:cNvGrpSpPr/>
            <p:nvPr/>
          </p:nvGrpSpPr>
          <p:grpSpPr bwMode="auto">
            <a:xfrm>
              <a:off x="8120" y="3031"/>
              <a:ext cx="3222" cy="1380"/>
              <a:chOff x="1153" y="2053"/>
              <a:chExt cx="1289" cy="552"/>
            </a:xfrm>
          </p:grpSpPr>
          <p:sp>
            <p:nvSpPr>
              <p:cNvPr id="27" name="矩形 20"/>
              <p:cNvSpPr>
                <a:spLocks noChangeArrowheads="1"/>
              </p:cNvSpPr>
              <p:nvPr/>
            </p:nvSpPr>
            <p:spPr bwMode="auto">
              <a:xfrm>
                <a:off x="1153" y="2315"/>
                <a:ext cx="886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小兰身高</a:t>
                </a:r>
                <a:endParaRPr lang="zh-CN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8" name="矩形 18"/>
              <p:cNvSpPr>
                <a:spLocks noChangeArrowheads="1"/>
              </p:cNvSpPr>
              <p:nvPr/>
            </p:nvSpPr>
            <p:spPr bwMode="auto">
              <a:xfrm>
                <a:off x="1153" y="2053"/>
                <a:ext cx="886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>
                    <a:solidFill>
                      <a:srgbClr val="FF0000"/>
                    </a:solidFill>
                    <a:latin typeface="+mn-ea"/>
                    <a:ea typeface="+mn-ea"/>
                  </a:rPr>
                  <a:t>小兰影长</a:t>
                </a:r>
                <a:endParaRPr lang="zh-CN" sz="2400" b="1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51219" name="直接连接符 19"/>
              <p:cNvCxnSpPr>
                <a:cxnSpLocks noChangeShapeType="1"/>
              </p:cNvCxnSpPr>
              <p:nvPr/>
            </p:nvCxnSpPr>
            <p:spPr bwMode="auto">
              <a:xfrm>
                <a:off x="1154" y="2339"/>
                <a:ext cx="956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矩形 21"/>
              <p:cNvSpPr>
                <a:spLocks noChangeArrowheads="1"/>
              </p:cNvSpPr>
              <p:nvPr/>
            </p:nvSpPr>
            <p:spPr bwMode="auto">
              <a:xfrm>
                <a:off x="2110" y="2196"/>
                <a:ext cx="332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＝</a:t>
                </a:r>
                <a:endPara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1213" name="组合 34"/>
            <p:cNvGrpSpPr/>
            <p:nvPr/>
          </p:nvGrpSpPr>
          <p:grpSpPr bwMode="auto">
            <a:xfrm>
              <a:off x="11255" y="3021"/>
              <a:ext cx="2390" cy="1379"/>
              <a:chOff x="11255" y="3021"/>
              <a:chExt cx="2390" cy="1379"/>
            </a:xfrm>
          </p:grpSpPr>
          <p:sp>
            <p:nvSpPr>
              <p:cNvPr id="31" name="矩形 20"/>
              <p:cNvSpPr>
                <a:spLocks noChangeArrowheads="1"/>
              </p:cNvSpPr>
              <p:nvPr/>
            </p:nvSpPr>
            <p:spPr bwMode="auto">
              <a:xfrm>
                <a:off x="11343" y="3676"/>
                <a:ext cx="2215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树的高度</a:t>
                </a:r>
                <a:endParaRPr lang="zh-CN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3" name="矩形 18"/>
              <p:cNvSpPr>
                <a:spLocks noChangeArrowheads="1"/>
              </p:cNvSpPr>
              <p:nvPr/>
            </p:nvSpPr>
            <p:spPr bwMode="auto">
              <a:xfrm>
                <a:off x="11343" y="3021"/>
                <a:ext cx="2215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>
                    <a:solidFill>
                      <a:srgbClr val="FF0000"/>
                    </a:solidFill>
                    <a:latin typeface="+mn-ea"/>
                    <a:ea typeface="+mn-ea"/>
                  </a:rPr>
                  <a:t>树的影长</a:t>
                </a:r>
                <a:endParaRPr lang="zh-CN" sz="2400" b="1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51216" name="直接连接符 19"/>
              <p:cNvCxnSpPr>
                <a:cxnSpLocks noChangeShapeType="1"/>
              </p:cNvCxnSpPr>
              <p:nvPr/>
            </p:nvCxnSpPr>
            <p:spPr bwMode="auto">
              <a:xfrm>
                <a:off x="11255" y="3686"/>
                <a:ext cx="2390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20" y="2970589"/>
            <a:ext cx="2845735" cy="17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2392874" y="344847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3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80035" y="215900"/>
            <a:ext cx="1884040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9400" y="800100"/>
            <a:ext cx="8555038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小兰的身高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1.5m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，她的影长是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2.4m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，如果同一时间、同一地点测得一棵树的影子长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4m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，这棵树有多高？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30250" y="2054225"/>
            <a:ext cx="381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解：设这棵树高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en-US" altLang="zh-CN" sz="2800" b="1" i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Group 34"/>
          <p:cNvGrpSpPr/>
          <p:nvPr/>
        </p:nvGrpSpPr>
        <p:grpSpPr bwMode="auto">
          <a:xfrm>
            <a:off x="1903413" y="2514600"/>
            <a:ext cx="1482725" cy="1008063"/>
            <a:chOff x="1153" y="2009"/>
            <a:chExt cx="934" cy="635"/>
          </a:xfrm>
        </p:grpSpPr>
        <p:sp>
          <p:nvSpPr>
            <p:cNvPr id="7" name="矩形 20"/>
            <p:cNvSpPr>
              <a:spLocks noChangeArrowheads="1"/>
            </p:cNvSpPr>
            <p:nvPr/>
          </p:nvSpPr>
          <p:spPr bwMode="auto">
            <a:xfrm>
              <a:off x="1153" y="2315"/>
              <a:ext cx="395" cy="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rgbClr val="FF0000"/>
                  </a:solidFill>
                  <a:latin typeface="+mn-lt"/>
                </a:rPr>
                <a:t>2.4</a:t>
              </a:r>
              <a:endParaRPr lang="en-US" altLang="zh-CN" sz="28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8" name="矩形 18"/>
            <p:cNvSpPr>
              <a:spLocks noChangeArrowheads="1"/>
            </p:cNvSpPr>
            <p:nvPr/>
          </p:nvSpPr>
          <p:spPr bwMode="auto">
            <a:xfrm>
              <a:off x="1154" y="2030"/>
              <a:ext cx="395" cy="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>
                  <a:solidFill>
                    <a:srgbClr val="FF0000"/>
                  </a:solidFill>
                  <a:latin typeface="+mn-lt"/>
                </a:rPr>
                <a:t>1.5</a:t>
              </a:r>
              <a:endParaRPr lang="en-US" altLang="zh-CN" sz="2800" b="1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3271" name="直接连接符 19"/>
            <p:cNvCxnSpPr>
              <a:cxnSpLocks noChangeShapeType="1"/>
            </p:cNvCxnSpPr>
            <p:nvPr/>
          </p:nvCxnSpPr>
          <p:spPr bwMode="auto">
            <a:xfrm>
              <a:off x="1172" y="2339"/>
              <a:ext cx="363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矩形 21"/>
            <p:cNvSpPr>
              <a:spLocks noChangeArrowheads="1"/>
            </p:cNvSpPr>
            <p:nvPr/>
          </p:nvSpPr>
          <p:spPr bwMode="auto">
            <a:xfrm>
              <a:off x="1469" y="2177"/>
              <a:ext cx="294" cy="32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grpSp>
          <p:nvGrpSpPr>
            <p:cNvPr id="53273" name="Group 30"/>
            <p:cNvGrpSpPr/>
            <p:nvPr/>
          </p:nvGrpSpPr>
          <p:grpSpPr bwMode="auto">
            <a:xfrm>
              <a:off x="1744" y="2009"/>
              <a:ext cx="343" cy="635"/>
              <a:chOff x="3382" y="1278"/>
              <a:chExt cx="343" cy="635"/>
            </a:xfrm>
          </p:grpSpPr>
          <p:sp>
            <p:nvSpPr>
              <p:cNvPr id="53274" name="Text Box 31"/>
              <p:cNvSpPr txBox="1">
                <a:spLocks noChangeArrowheads="1"/>
              </p:cNvSpPr>
              <p:nvPr/>
            </p:nvSpPr>
            <p:spPr bwMode="auto">
              <a:xfrm>
                <a:off x="3407" y="1584"/>
                <a:ext cx="318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3" name="Text Box 32"/>
              <p:cNvSpPr txBox="1">
                <a:spLocks noChangeArrowheads="1"/>
              </p:cNvSpPr>
              <p:nvPr/>
            </p:nvSpPr>
            <p:spPr bwMode="auto">
              <a:xfrm>
                <a:off x="3382" y="1278"/>
                <a:ext cx="227" cy="3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  <a:defRPr/>
                </a:pPr>
                <a:r>
                  <a:rPr lang="en-US" altLang="zh-CN" sz="2800" b="1" i="1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sym typeface="+mn-ea"/>
                  </a:rPr>
                  <a:t>x</a:t>
                </a:r>
                <a:endParaRPr lang="en-US" altLang="zh-CN" sz="2800" b="1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>
                <a:off x="3407" y="1608"/>
                <a:ext cx="24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224088" y="3476625"/>
            <a:ext cx="1708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1863" y="3998913"/>
            <a:ext cx="41798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答：这棵树高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2.5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+mj-lt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202488" y="1377950"/>
            <a:ext cx="1541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1000" y="1868488"/>
            <a:ext cx="1541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58" name="组合 35"/>
          <p:cNvGrpSpPr/>
          <p:nvPr/>
        </p:nvGrpSpPr>
        <p:grpSpPr bwMode="auto">
          <a:xfrm>
            <a:off x="4999038" y="2009775"/>
            <a:ext cx="3506787" cy="990600"/>
            <a:chOff x="8123" y="2961"/>
            <a:chExt cx="5522" cy="1560"/>
          </a:xfrm>
        </p:grpSpPr>
        <p:grpSp>
          <p:nvGrpSpPr>
            <p:cNvPr id="53260" name="Group 34"/>
            <p:cNvGrpSpPr/>
            <p:nvPr/>
          </p:nvGrpSpPr>
          <p:grpSpPr bwMode="auto">
            <a:xfrm>
              <a:off x="8123" y="2971"/>
              <a:ext cx="3220" cy="1550"/>
              <a:chOff x="1154" y="2029"/>
              <a:chExt cx="1288" cy="620"/>
            </a:xfrm>
          </p:grpSpPr>
          <p:sp>
            <p:nvSpPr>
              <p:cNvPr id="27" name="矩形 20"/>
              <p:cNvSpPr>
                <a:spLocks noChangeArrowheads="1"/>
              </p:cNvSpPr>
              <p:nvPr/>
            </p:nvSpPr>
            <p:spPr bwMode="auto">
              <a:xfrm>
                <a:off x="1154" y="2029"/>
                <a:ext cx="886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小兰身高</a:t>
                </a:r>
                <a:endParaRPr lang="zh-CN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8" name="矩形 18"/>
              <p:cNvSpPr>
                <a:spLocks noChangeArrowheads="1"/>
              </p:cNvSpPr>
              <p:nvPr/>
            </p:nvSpPr>
            <p:spPr bwMode="auto">
              <a:xfrm>
                <a:off x="1154" y="2359"/>
                <a:ext cx="886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>
                    <a:solidFill>
                      <a:srgbClr val="FF0000"/>
                    </a:solidFill>
                    <a:latin typeface="+mn-ea"/>
                    <a:ea typeface="+mn-ea"/>
                  </a:rPr>
                  <a:t>小兰影长</a:t>
                </a:r>
                <a:endParaRPr lang="zh-CN" sz="2400" b="1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53267" name="直接连接符 19"/>
              <p:cNvCxnSpPr>
                <a:cxnSpLocks noChangeShapeType="1"/>
              </p:cNvCxnSpPr>
              <p:nvPr/>
            </p:nvCxnSpPr>
            <p:spPr bwMode="auto">
              <a:xfrm>
                <a:off x="1154" y="2339"/>
                <a:ext cx="956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矩形 21"/>
              <p:cNvSpPr>
                <a:spLocks noChangeArrowheads="1"/>
              </p:cNvSpPr>
              <p:nvPr/>
            </p:nvSpPr>
            <p:spPr bwMode="auto">
              <a:xfrm>
                <a:off x="2110" y="2196"/>
                <a:ext cx="332" cy="2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+mn-lt"/>
                    <a:ea typeface="黑体" panose="02010609060101010101" pitchFamily="49" charset="-122"/>
                  </a:rPr>
                  <a:t>＝</a:t>
                </a:r>
                <a:endPara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53261" name="组合 34"/>
            <p:cNvGrpSpPr/>
            <p:nvPr/>
          </p:nvGrpSpPr>
          <p:grpSpPr bwMode="auto">
            <a:xfrm>
              <a:off x="11255" y="2961"/>
              <a:ext cx="2390" cy="1450"/>
              <a:chOff x="11255" y="2961"/>
              <a:chExt cx="2390" cy="1450"/>
            </a:xfrm>
          </p:grpSpPr>
          <p:sp>
            <p:nvSpPr>
              <p:cNvPr id="31" name="矩形 20"/>
              <p:cNvSpPr>
                <a:spLocks noChangeArrowheads="1"/>
              </p:cNvSpPr>
              <p:nvPr/>
            </p:nvSpPr>
            <p:spPr bwMode="auto">
              <a:xfrm>
                <a:off x="11343" y="2961"/>
                <a:ext cx="2215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 dirty="0">
                    <a:solidFill>
                      <a:srgbClr val="FF0000"/>
                    </a:solidFill>
                    <a:latin typeface="+mn-ea"/>
                    <a:ea typeface="+mn-ea"/>
                  </a:rPr>
                  <a:t>树的高度</a:t>
                </a:r>
                <a:endParaRPr lang="zh-CN" sz="2400" b="1" dirty="0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3" name="矩形 18"/>
              <p:cNvSpPr>
                <a:spLocks noChangeArrowheads="1"/>
              </p:cNvSpPr>
              <p:nvPr/>
            </p:nvSpPr>
            <p:spPr bwMode="auto">
              <a:xfrm>
                <a:off x="11343" y="3686"/>
                <a:ext cx="2215" cy="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r>
                  <a:rPr lang="zh-CN" sz="2400" b="1">
                    <a:solidFill>
                      <a:srgbClr val="FF0000"/>
                    </a:solidFill>
                    <a:latin typeface="+mn-ea"/>
                    <a:ea typeface="+mn-ea"/>
                  </a:rPr>
                  <a:t>树的影长</a:t>
                </a:r>
                <a:endParaRPr lang="zh-CN" sz="2400" b="1">
                  <a:solidFill>
                    <a:srgbClr val="FF0000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53264" name="直接连接符 19"/>
              <p:cNvCxnSpPr>
                <a:cxnSpLocks noChangeShapeType="1"/>
              </p:cNvCxnSpPr>
              <p:nvPr/>
            </p:nvCxnSpPr>
            <p:spPr bwMode="auto">
              <a:xfrm>
                <a:off x="11255" y="3686"/>
                <a:ext cx="2390" cy="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2" name="Picture 3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20" y="2970589"/>
            <a:ext cx="2845735" cy="179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/>
          <p:cNvSpPr txBox="1"/>
          <p:nvPr/>
        </p:nvSpPr>
        <p:spPr>
          <a:xfrm>
            <a:off x="2392874" y="344847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3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0500" y="231775"/>
            <a:ext cx="7188644" cy="10769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+mn-lt"/>
                <a:ea typeface="+mj-ea"/>
              </a:rPr>
              <a:t>2.</a:t>
            </a:r>
            <a:r>
              <a:rPr lang="zh-CN" altLang="en-US" sz="2800" b="1" dirty="0">
                <a:latin typeface="+mn-lt"/>
                <a:ea typeface="+mj-ea"/>
              </a:rPr>
              <a:t>中国空间站在太空中绕地球运行 </a:t>
            </a:r>
            <a:r>
              <a:rPr lang="en-US" altLang="zh-CN" sz="2800" b="1" dirty="0">
                <a:latin typeface="+mn-lt"/>
                <a:ea typeface="+mj-ea"/>
              </a:rPr>
              <a:t>6 </a:t>
            </a:r>
            <a:r>
              <a:rPr lang="zh-CN" altLang="en-US" sz="2800" b="1" dirty="0">
                <a:latin typeface="+mn-lt"/>
                <a:ea typeface="+mj-ea"/>
              </a:rPr>
              <a:t>周大约需要 </a:t>
            </a:r>
            <a:r>
              <a:rPr lang="en-US" altLang="zh-CN" sz="2800" b="1" dirty="0">
                <a:latin typeface="+mn-lt"/>
                <a:ea typeface="+mj-ea"/>
              </a:rPr>
              <a:t>9 </a:t>
            </a:r>
            <a:r>
              <a:rPr lang="zh-CN" altLang="en-US" sz="2800" b="1" dirty="0">
                <a:latin typeface="+mn-lt"/>
                <a:ea typeface="+mj-ea"/>
              </a:rPr>
              <a:t>小时，运行 </a:t>
            </a:r>
            <a:r>
              <a:rPr lang="en-US" altLang="zh-CN" sz="2800" b="1" dirty="0">
                <a:latin typeface="+mn-lt"/>
                <a:ea typeface="+mj-ea"/>
              </a:rPr>
              <a:t>15 </a:t>
            </a:r>
            <a:r>
              <a:rPr lang="zh-CN" altLang="en-US" sz="2800" b="1" dirty="0">
                <a:latin typeface="+mn-lt"/>
                <a:ea typeface="+mj-ea"/>
              </a:rPr>
              <a:t>周大约要用多长时间？</a:t>
            </a:r>
            <a:endParaRPr lang="zh-CN" altLang="en-US" sz="2800" b="1" dirty="0">
              <a:latin typeface="+mn-lt"/>
              <a:ea typeface="+mj-ea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460374" y="2471738"/>
            <a:ext cx="5407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解：设运行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周大约要用 </a:t>
            </a: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x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小时。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02877" y="3046191"/>
            <a:ext cx="3262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25675" y="3619500"/>
            <a:ext cx="153279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＝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22.5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7050" y="4117008"/>
            <a:ext cx="5407025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答：运行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周大约要用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22.5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小时。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55304" name="文本框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5305" name="图片 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798513" y="1568450"/>
            <a:ext cx="4652962" cy="606425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运行时间∶运行周数 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一定）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32" name="组合 2"/>
          <p:cNvGrpSpPr/>
          <p:nvPr/>
        </p:nvGrpSpPr>
        <p:grpSpPr bwMode="auto">
          <a:xfrm>
            <a:off x="3167063" y="4862513"/>
            <a:ext cx="2882900" cy="307975"/>
            <a:chOff x="5104" y="7266"/>
            <a:chExt cx="4538" cy="620"/>
          </a:xfrm>
        </p:grpSpPr>
        <p:sp>
          <p:nvSpPr>
            <p:cNvPr id="55309" name="圆角矩形 12"/>
            <p:cNvSpPr>
              <a:spLocks noChangeArrowheads="1"/>
            </p:cNvSpPr>
            <p:nvPr/>
          </p:nvSpPr>
          <p:spPr bwMode="auto">
            <a:xfrm>
              <a:off x="5104" y="7319"/>
              <a:ext cx="4538" cy="5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55310" name="文本框 19"/>
            <p:cNvSpPr txBox="1">
              <a:spLocks noChangeArrowheads="1"/>
            </p:cNvSpPr>
            <p:nvPr/>
          </p:nvSpPr>
          <p:spPr bwMode="auto">
            <a:xfrm>
              <a:off x="5229" y="7266"/>
              <a:ext cx="4287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18" y="2044112"/>
            <a:ext cx="2882900" cy="144246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486911" y="1285889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P61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4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3114" y="234680"/>
            <a:ext cx="7204485" cy="226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甲、乙两地之间的高速铁路大约长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1600 km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  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丙地在甲地、乙地之间，甲地到丙地的高速铁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路大约长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700 km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。一列由甲地开往乙地的高铁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列车，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9:00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出发，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11:30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到达丙地。按照这样的 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平均速度，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小时能从甲地到乙地吗？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0" name="表格 15"/>
          <p:cNvGraphicFramePr>
            <a:graphicFrameLocks noGrp="1"/>
          </p:cNvGraphicFramePr>
          <p:nvPr/>
        </p:nvGraphicFramePr>
        <p:xfrm>
          <a:off x="622112" y="2721730"/>
          <a:ext cx="4224336" cy="192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42"/>
                <a:gridCol w="1275705"/>
                <a:gridCol w="1408089"/>
              </a:tblGrid>
              <a:tr h="641879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路程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时间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</a:tr>
              <a:tr h="6418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400" b="1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400" b="1">
                          <a:latin typeface="+mn-lt"/>
                          <a:ea typeface="+mn-ea"/>
                        </a:rPr>
                        <a:t>丙地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700km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2.5</a:t>
                      </a:r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小时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</a:tr>
              <a:tr h="6418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400" b="1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400" b="1">
                          <a:latin typeface="+mn-lt"/>
                          <a:ea typeface="+mn-ea"/>
                        </a:rPr>
                        <a:t>乙地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latin typeface="+mn-lt"/>
                          <a:ea typeface="+mn-ea"/>
                        </a:rPr>
                        <a:t>1600km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66" marR="91466" marT="45727" marB="45727" anchor="ctr"/>
                </a:tc>
              </a:tr>
            </a:tbl>
          </a:graphicData>
        </a:graphic>
      </p:graphicFrame>
      <p:grpSp>
        <p:nvGrpSpPr>
          <p:cNvPr id="17" name="Group 34"/>
          <p:cNvGrpSpPr/>
          <p:nvPr/>
        </p:nvGrpSpPr>
        <p:grpSpPr bwMode="auto">
          <a:xfrm>
            <a:off x="5325896" y="3092982"/>
            <a:ext cx="2895600" cy="876300"/>
            <a:chOff x="1153" y="2053"/>
            <a:chExt cx="1824" cy="552"/>
          </a:xfrm>
        </p:grpSpPr>
        <p:sp>
          <p:nvSpPr>
            <p:cNvPr id="18" name="矩形 20"/>
            <p:cNvSpPr>
              <a:spLocks noChangeArrowheads="1"/>
            </p:cNvSpPr>
            <p:nvPr/>
          </p:nvSpPr>
          <p:spPr bwMode="auto">
            <a:xfrm>
              <a:off x="1154" y="2315"/>
              <a:ext cx="501" cy="2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sz="2400" b="1" dirty="0">
                  <a:solidFill>
                    <a:srgbClr val="FF0000"/>
                  </a:solidFill>
                  <a:latin typeface="+mn-ea"/>
                  <a:ea typeface="+mn-ea"/>
                </a:rPr>
                <a:t>时间</a:t>
              </a:r>
              <a:endParaRPr lang="zh-CN" sz="24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1153" y="2053"/>
              <a:ext cx="501" cy="29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+mn-ea"/>
                  <a:ea typeface="+mn-ea"/>
                </a:rPr>
                <a:t>路程</a:t>
              </a:r>
              <a:endParaRPr lang="zh-CN" altLang="en-US" sz="2400" b="1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  <p:cxnSp>
          <p:nvCxnSpPr>
            <p:cNvPr id="20" name="直接连接符 19"/>
            <p:cNvCxnSpPr>
              <a:cxnSpLocks noChangeShapeType="1"/>
            </p:cNvCxnSpPr>
            <p:nvPr/>
          </p:nvCxnSpPr>
          <p:spPr bwMode="auto">
            <a:xfrm flipV="1">
              <a:off x="1154" y="2337"/>
              <a:ext cx="548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1702" y="2220"/>
              <a:ext cx="1275" cy="29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＝速度（一定）</a:t>
              </a:r>
              <a:endPara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089373" y="2412304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P62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6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854" y="4018797"/>
            <a:ext cx="1403025" cy="5760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0295" y="4061459"/>
            <a:ext cx="1098226" cy="53340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54" y="3384433"/>
            <a:ext cx="1403025" cy="52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52" y="3422643"/>
            <a:ext cx="1175070" cy="52381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3131820" y="1546860"/>
            <a:ext cx="37871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22112" y="2011680"/>
            <a:ext cx="46128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91" y="3422643"/>
            <a:ext cx="1175070" cy="5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1775" y="1757363"/>
            <a:ext cx="4669868" cy="4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解：设从甲地到乙地需要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130" name="组合 11"/>
          <p:cNvGrpSpPr/>
          <p:nvPr/>
        </p:nvGrpSpPr>
        <p:grpSpPr bwMode="auto">
          <a:xfrm>
            <a:off x="1171575" y="2290763"/>
            <a:ext cx="1801813" cy="858837"/>
            <a:chOff x="1552584" y="1595322"/>
            <a:chExt cx="1801094" cy="859195"/>
          </a:xfrm>
        </p:grpSpPr>
        <p:sp>
          <p:nvSpPr>
            <p:cNvPr id="4" name="文本框 2"/>
            <p:cNvSpPr txBox="1">
              <a:spLocks noChangeArrowheads="1"/>
            </p:cNvSpPr>
            <p:nvPr/>
          </p:nvSpPr>
          <p:spPr bwMode="auto">
            <a:xfrm>
              <a:off x="1552584" y="1595322"/>
              <a:ext cx="791847" cy="535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1600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614472" y="2027302"/>
              <a:ext cx="701395" cy="79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1762050" y="1919307"/>
              <a:ext cx="334829" cy="4621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endParaRPr lang="en-US" altLang="zh-CN" sz="2400" b="1" i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7" name="文本框 7"/>
            <p:cNvSpPr txBox="1">
              <a:spLocks noChangeArrowheads="1"/>
            </p:cNvSpPr>
            <p:nvPr/>
          </p:nvSpPr>
          <p:spPr bwMode="auto">
            <a:xfrm>
              <a:off x="2288890" y="1758902"/>
              <a:ext cx="488755" cy="5352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8" name="文本框 8"/>
            <p:cNvSpPr txBox="1">
              <a:spLocks noChangeArrowheads="1"/>
            </p:cNvSpPr>
            <p:nvPr/>
          </p:nvSpPr>
          <p:spPr bwMode="auto">
            <a:xfrm>
              <a:off x="2712584" y="1654083"/>
              <a:ext cx="641094" cy="460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700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777645" y="2025713"/>
              <a:ext cx="57603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10"/>
            <p:cNvSpPr txBox="1">
              <a:spLocks noChangeArrowheads="1"/>
            </p:cNvSpPr>
            <p:nvPr/>
          </p:nvSpPr>
          <p:spPr bwMode="auto">
            <a:xfrm>
              <a:off x="2783992" y="1919307"/>
              <a:ext cx="563338" cy="535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2.5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14"/>
          <p:cNvSpPr txBox="1">
            <a:spLocks noChangeArrowheads="1"/>
          </p:cNvSpPr>
          <p:nvPr/>
        </p:nvSpPr>
        <p:spPr bwMode="auto">
          <a:xfrm>
            <a:off x="668338" y="4325938"/>
            <a:ext cx="467147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答：从甲地到乙地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个小时能到。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8139" name="对象 13"/>
          <p:cNvGraphicFramePr>
            <a:graphicFrameLocks noChangeAspect="1"/>
          </p:cNvGraphicFramePr>
          <p:nvPr/>
        </p:nvGraphicFramePr>
        <p:xfrm>
          <a:off x="1722438" y="2987675"/>
          <a:ext cx="9302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" r:id="rId1" imgW="469900" imgH="393700" progId="Equation.DSMT4">
                  <p:embed/>
                </p:oleObj>
              </mc:Choice>
              <mc:Fallback>
                <p:oleObj name="" r:id="rId1" imgW="469900" imgH="3937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2987675"/>
                        <a:ext cx="9302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0" name="组合 2"/>
          <p:cNvGrpSpPr/>
          <p:nvPr/>
        </p:nvGrpSpPr>
        <p:grpSpPr bwMode="auto">
          <a:xfrm>
            <a:off x="1171575" y="3608388"/>
            <a:ext cx="2206625" cy="717550"/>
            <a:chOff x="2799" y="6127"/>
            <a:chExt cx="3474" cy="1130"/>
          </a:xfrm>
        </p:grpSpPr>
        <p:graphicFrame>
          <p:nvGraphicFramePr>
            <p:cNvPr id="61496" name="对象 14"/>
            <p:cNvGraphicFramePr>
              <a:graphicFrameLocks noChangeAspect="1"/>
            </p:cNvGraphicFramePr>
            <p:nvPr/>
          </p:nvGraphicFramePr>
          <p:xfrm>
            <a:off x="2799" y="6127"/>
            <a:ext cx="618" cy="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" r:id="rId3" imgW="215900" imgH="393700" progId="Equation.DSMT4">
                    <p:embed/>
                  </p:oleObj>
                </mc:Choice>
                <mc:Fallback>
                  <p:oleObj name="" r:id="rId3" imgW="215900" imgH="393700" progId="Equation.DSMT4">
                    <p:embed/>
                    <p:pic>
                      <p:nvPicPr>
                        <p:cNvPr id="0" name="对象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6127"/>
                          <a:ext cx="618" cy="1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97" name="文本框 16"/>
            <p:cNvSpPr txBox="1">
              <a:spLocks noChangeArrowheads="1"/>
            </p:cNvSpPr>
            <p:nvPr/>
          </p:nvSpPr>
          <p:spPr bwMode="auto">
            <a:xfrm>
              <a:off x="3333" y="6393"/>
              <a:ext cx="2940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小时＜</a:t>
              </a:r>
              <a:r>
                <a:rPr lang="en-US" altLang="zh-CN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小时</a:t>
              </a:r>
              <a:endPara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aphicFrame>
        <p:nvGraphicFramePr>
          <p:cNvPr id="18" name="表格 15"/>
          <p:cNvGraphicFramePr>
            <a:graphicFrameLocks noGrp="1"/>
          </p:cNvGraphicFramePr>
          <p:nvPr/>
        </p:nvGraphicFramePr>
        <p:xfrm>
          <a:off x="269875" y="301625"/>
          <a:ext cx="3833813" cy="126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6"/>
                <a:gridCol w="1157701"/>
                <a:gridCol w="1277726"/>
              </a:tblGrid>
              <a:tr h="396449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路程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时间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  <a:tr h="432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丙地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700km</a:t>
                      </a:r>
                      <a:endParaRPr lang="en-US" altLang="zh-CN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2.5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小时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  <a:tr h="432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乙地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1600km</a:t>
                      </a:r>
                      <a:endParaRPr lang="en-US" altLang="zh-CN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？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小时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</a:tbl>
          </a:graphicData>
        </a:graphic>
      </p:graphicFrame>
      <p:sp>
        <p:nvSpPr>
          <p:cNvPr id="61465" name="文本框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1466" name="图片 18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表格 15"/>
          <p:cNvGraphicFramePr>
            <a:graphicFrameLocks noGrp="1"/>
          </p:cNvGraphicFramePr>
          <p:nvPr/>
        </p:nvGraphicFramePr>
        <p:xfrm>
          <a:off x="4652963" y="301625"/>
          <a:ext cx="3833812" cy="1260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6"/>
                <a:gridCol w="1312018"/>
                <a:gridCol w="1123408"/>
              </a:tblGrid>
              <a:tr h="396449"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路程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时间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  <a:tr h="432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丙地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700km</a:t>
                      </a:r>
                      <a:endParaRPr lang="en-US" altLang="zh-CN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2.5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小时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  <a:tr h="432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甲地</a:t>
                      </a:r>
                      <a:r>
                        <a:rPr lang="en-US" altLang="zh-CN" sz="2000" b="1" dirty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乙地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？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km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6</a:t>
                      </a:r>
                      <a:r>
                        <a:rPr lang="zh-CN" altLang="en-US" sz="2000" b="1" dirty="0">
                          <a:latin typeface="+mn-lt"/>
                          <a:ea typeface="+mn-ea"/>
                        </a:rPr>
                        <a:t>小时</a:t>
                      </a:r>
                      <a:endParaRPr lang="zh-CN" altLang="en-US" sz="2000" b="1" dirty="0">
                        <a:latin typeface="+mn-lt"/>
                        <a:ea typeface="+mn-ea"/>
                      </a:endParaRPr>
                    </a:p>
                  </a:txBody>
                  <a:tcPr marL="91474" marR="91474" marT="45750" marB="45750" anchor="ctr"/>
                </a:tc>
              </a:tr>
            </a:tbl>
          </a:graphicData>
        </a:graphic>
      </p:graphicFrame>
      <p:sp>
        <p:nvSpPr>
          <p:cNvPr id="48181" name="文本框 1"/>
          <p:cNvSpPr txBox="1">
            <a:spLocks noChangeArrowheads="1"/>
          </p:cNvSpPr>
          <p:nvPr/>
        </p:nvSpPr>
        <p:spPr bwMode="auto">
          <a:xfrm>
            <a:off x="4770438" y="1757363"/>
            <a:ext cx="3549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小时能行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x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182" name="组合 11"/>
          <p:cNvGrpSpPr/>
          <p:nvPr/>
        </p:nvGrpSpPr>
        <p:grpSpPr bwMode="auto">
          <a:xfrm>
            <a:off x="5659438" y="2347913"/>
            <a:ext cx="1658937" cy="858837"/>
            <a:chOff x="1694792" y="1595322"/>
            <a:chExt cx="1658886" cy="859195"/>
          </a:xfrm>
        </p:grpSpPr>
        <p:sp>
          <p:nvSpPr>
            <p:cNvPr id="19" name="文本框 2"/>
            <p:cNvSpPr txBox="1">
              <a:spLocks noChangeArrowheads="1"/>
            </p:cNvSpPr>
            <p:nvPr/>
          </p:nvSpPr>
          <p:spPr bwMode="auto">
            <a:xfrm>
              <a:off x="1797976" y="1595322"/>
              <a:ext cx="334953" cy="460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b="1" i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  <a:sym typeface="+mn-ea"/>
                </a:rPr>
                <a:t>x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694792" y="2027302"/>
              <a:ext cx="46829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>
              <a:spLocks noChangeArrowheads="1"/>
            </p:cNvSpPr>
            <p:nvPr/>
          </p:nvSpPr>
          <p:spPr bwMode="auto">
            <a:xfrm>
              <a:off x="1758290" y="1976481"/>
              <a:ext cx="336540" cy="46215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6</a:t>
              </a:r>
              <a:endParaRPr lang="en-US" altLang="zh-CN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2" name="文本框 7"/>
            <p:cNvSpPr txBox="1">
              <a:spLocks noChangeArrowheads="1"/>
            </p:cNvSpPr>
            <p:nvPr/>
          </p:nvSpPr>
          <p:spPr bwMode="auto">
            <a:xfrm>
              <a:off x="2288499" y="1758902"/>
              <a:ext cx="488935" cy="5352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23" name="文本框 8"/>
            <p:cNvSpPr txBox="1">
              <a:spLocks noChangeArrowheads="1"/>
            </p:cNvSpPr>
            <p:nvPr/>
          </p:nvSpPr>
          <p:spPr bwMode="auto">
            <a:xfrm>
              <a:off x="2712348" y="1654083"/>
              <a:ext cx="641330" cy="46056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700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2777434" y="2025713"/>
              <a:ext cx="5762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10"/>
            <p:cNvSpPr txBox="1">
              <a:spLocks noChangeArrowheads="1"/>
            </p:cNvSpPr>
            <p:nvPr/>
          </p:nvSpPr>
          <p:spPr bwMode="auto">
            <a:xfrm>
              <a:off x="2783784" y="1919307"/>
              <a:ext cx="563545" cy="5352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en-US" altLang="zh-CN" sz="2400" b="1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2.5</a:t>
              </a:r>
              <a:endParaRPr lang="en-US" altLang="zh-CN" sz="2400" b="1">
                <a:solidFill>
                  <a:srgbClr val="FF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48190" name="文本框 13"/>
          <p:cNvSpPr txBox="1">
            <a:spLocks noChangeArrowheads="1"/>
          </p:cNvSpPr>
          <p:nvPr/>
        </p:nvSpPr>
        <p:spPr bwMode="auto">
          <a:xfrm>
            <a:off x="6192838" y="3190875"/>
            <a:ext cx="1525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1680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8191" name="文本框 13"/>
          <p:cNvSpPr txBox="1">
            <a:spLocks noChangeArrowheads="1"/>
          </p:cNvSpPr>
          <p:nvPr/>
        </p:nvSpPr>
        <p:spPr bwMode="auto">
          <a:xfrm>
            <a:off x="5516563" y="3608388"/>
            <a:ext cx="2636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1680km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＞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1600km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8181" grpId="0"/>
      <p:bldP spid="48190" grpId="0"/>
      <p:bldP spid="48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1"/>
          <p:cNvSpPr txBox="1">
            <a:spLocks noChangeArrowheads="1"/>
          </p:cNvSpPr>
          <p:nvPr/>
        </p:nvSpPr>
        <p:spPr bwMode="auto">
          <a:xfrm>
            <a:off x="721720" y="377800"/>
            <a:ext cx="68044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一列货车运送物资，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小时行驶了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160 km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。按照这样的速度，驶完 </a:t>
            </a:r>
            <a:endParaRPr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400 km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需要多少小时？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431233" y="1957379"/>
            <a:ext cx="6207148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解：设驶完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 km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需要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2889319" y="2552922"/>
            <a:ext cx="2403475" cy="1130300"/>
            <a:chOff x="1614348" y="1422400"/>
            <a:chExt cx="2404586" cy="1129551"/>
          </a:xfrm>
        </p:grpSpPr>
        <p:sp>
          <p:nvSpPr>
            <p:cNvPr id="31" name="文本框 4"/>
            <p:cNvSpPr txBox="1">
              <a:spLocks noChangeArrowheads="1"/>
            </p:cNvSpPr>
            <p:nvPr/>
          </p:nvSpPr>
          <p:spPr bwMode="auto">
            <a:xfrm>
              <a:off x="1761490" y="1422400"/>
              <a:ext cx="800589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400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614348" y="2025250"/>
              <a:ext cx="9656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6"/>
            <p:cNvSpPr txBox="1">
              <a:spLocks noChangeArrowheads="1"/>
            </p:cNvSpPr>
            <p:nvPr/>
          </p:nvSpPr>
          <p:spPr bwMode="auto">
            <a:xfrm>
              <a:off x="1901626" y="1920240"/>
              <a:ext cx="389850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endParaRPr lang="zh-CN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4" name="文本框 7"/>
            <p:cNvSpPr txBox="1">
              <a:spLocks noChangeArrowheads="1"/>
            </p:cNvSpPr>
            <p:nvPr/>
          </p:nvSpPr>
          <p:spPr bwMode="auto">
            <a:xfrm>
              <a:off x="2619751" y="1686934"/>
              <a:ext cx="418704" cy="631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=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5" name="文本框 8"/>
            <p:cNvSpPr txBox="1">
              <a:spLocks noChangeArrowheads="1"/>
            </p:cNvSpPr>
            <p:nvPr/>
          </p:nvSpPr>
          <p:spPr bwMode="auto">
            <a:xfrm>
              <a:off x="3043164" y="1422400"/>
              <a:ext cx="800589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160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3053288" y="2025250"/>
              <a:ext cx="9656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10"/>
            <p:cNvSpPr txBox="1">
              <a:spLocks noChangeArrowheads="1"/>
            </p:cNvSpPr>
            <p:nvPr/>
          </p:nvSpPr>
          <p:spPr bwMode="auto">
            <a:xfrm>
              <a:off x="3294102" y="1920239"/>
              <a:ext cx="389773" cy="63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568464" y="3449761"/>
            <a:ext cx="1034257" cy="63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5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1431233" y="3994372"/>
            <a:ext cx="5795176" cy="6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答：驶完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400 km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需要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小时。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17694" y="1431981"/>
            <a:ext cx="3657089" cy="4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【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选自教材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P62 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练习十一 第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7</a:t>
            </a:r>
            <a:r>
              <a:rPr lang="zh-CN" altLang="en-US" b="1" dirty="0">
                <a:solidFill>
                  <a:srgbClr val="00B0F0"/>
                </a:solidFill>
                <a:latin typeface="+mj-lt"/>
                <a:ea typeface="+mj-ea"/>
              </a:rPr>
              <a:t>题</a:t>
            </a:r>
            <a:r>
              <a:rPr lang="en-US" altLang="zh-CN" b="1" dirty="0">
                <a:solidFill>
                  <a:srgbClr val="00B0F0"/>
                </a:solidFill>
                <a:latin typeface="+mj-lt"/>
                <a:ea typeface="+mj-ea"/>
              </a:rPr>
              <a:t>】</a:t>
            </a:r>
            <a:endParaRPr lang="zh-CN" altLang="en-US" b="1" dirty="0">
              <a:solidFill>
                <a:srgbClr val="00B0F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278063" y="2608263"/>
            <a:ext cx="458946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副标题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397250" y="2787650"/>
            <a:ext cx="2349500" cy="500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dirty="0">
                <a:solidFill>
                  <a:schemeClr val="bg1"/>
                </a:solidFill>
                <a:ea typeface="楷体" panose="02010609060101010101" pitchFamily="49" charset="-122"/>
              </a:rPr>
              <a:t>R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·</a:t>
            </a:r>
            <a:r>
              <a:rPr lang="zh-CN" altLang="en-US" dirty="0">
                <a:solidFill>
                  <a:schemeClr val="bg1"/>
                </a:solidFill>
                <a:ea typeface="楷体" panose="02010609060101010101" pitchFamily="49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ea typeface="楷体" panose="02010609060101010101" pitchFamily="49" charset="-122"/>
            </a:endParaRPr>
          </a:p>
        </p:txBody>
      </p:sp>
      <p:sp>
        <p:nvSpPr>
          <p:cNvPr id="22532" name="标题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98575" y="1882775"/>
            <a:ext cx="6548438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dirty="0">
                <a:solidFill>
                  <a:schemeClr val="bg1"/>
                </a:solidFill>
              </a:rPr>
              <a:t>用比例解决问题（</a:t>
            </a:r>
            <a:r>
              <a:rPr lang="en-US" altLang="zh-CN" sz="3600" dirty="0">
                <a:solidFill>
                  <a:schemeClr val="bg1"/>
                </a:solidFill>
              </a:rPr>
              <a:t>1</a:t>
            </a:r>
            <a:r>
              <a:rPr lang="zh-CN" altLang="en-US" sz="3600" dirty="0">
                <a:solidFill>
                  <a:schemeClr val="bg1"/>
                </a:solidFill>
              </a:rPr>
              <a:t>）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2533" name="文本框 25"/>
          <p:cNvSpPr txBox="1">
            <a:spLocks noChangeArrowheads="1"/>
          </p:cNvSpPr>
          <p:nvPr/>
        </p:nvSpPr>
        <p:spPr bwMode="auto">
          <a:xfrm>
            <a:off x="6143625" y="615950"/>
            <a:ext cx="5016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500">
                <a:solidFill>
                  <a:srgbClr val="59AEE5"/>
                </a:solidFill>
                <a:ea typeface="黑体" panose="02010609060101010101" pitchFamily="49" charset="-122"/>
              </a:rPr>
              <a:t>状元成才路</a:t>
            </a:r>
            <a:endParaRPr lang="zh-CN" altLang="zh-CN" sz="500">
              <a:solidFill>
                <a:srgbClr val="59AEE5"/>
              </a:solidFill>
              <a:ea typeface="黑体" panose="02010609060101010101" pitchFamily="49" charset="-122"/>
            </a:endParaRP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7" y="492125"/>
            <a:ext cx="1043704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2536" name="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 bwMode="auto">
          <a:xfrm>
            <a:off x="965200" y="1084263"/>
            <a:ext cx="7380288" cy="2247900"/>
          </a:xfrm>
          <a:prstGeom prst="cloudCallout">
            <a:avLst>
              <a:gd name="adj1" fmla="val 25899"/>
              <a:gd name="adj2" fmla="val 70513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kern="0" dirty="0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65539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1637" y="3332163"/>
            <a:ext cx="143635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69050" y="276730"/>
            <a:ext cx="2940118" cy="5842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41" name="矩形 2"/>
          <p:cNvSpPr>
            <a:spLocks noChangeArrowheads="1"/>
          </p:cNvSpPr>
          <p:nvPr/>
        </p:nvSpPr>
        <p:spPr bwMode="auto">
          <a:xfrm>
            <a:off x="1255713" y="1330325"/>
            <a:ext cx="69024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同学们，今天的数学课你们有哪些收获呢？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542" name="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5543" name="图片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913077" y="3562474"/>
            <a:ext cx="98971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矩形 2"/>
          <p:cNvSpPr>
            <a:spLocks noChangeArrowheads="1"/>
          </p:cNvSpPr>
          <p:nvPr/>
        </p:nvSpPr>
        <p:spPr bwMode="auto">
          <a:xfrm>
            <a:off x="2168525" y="431800"/>
            <a:ext cx="4806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用正比例关系解决问题</a:t>
            </a:r>
            <a:endParaRPr lang="zh-CN" altLang="en-US" sz="36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14463" y="1419225"/>
            <a:ext cx="615315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580" indent="-4495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Calibri" panose="020F0502020204030204" pitchFamily="34" charset="0"/>
                <a:ea typeface="楷体" panose="02010609060101010101" pitchFamily="49" charset="-122"/>
              </a:rPr>
              <a:t>①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分析题中的数量关系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Calibri" panose="020F0502020204030204" pitchFamily="34" charset="0"/>
                <a:ea typeface="楷体" panose="02010609060101010101" pitchFamily="49" charset="-122"/>
              </a:rPr>
              <a:t>②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确定哪两种量成正比例关系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Calibri" panose="020F0502020204030204" pitchFamily="34" charset="0"/>
                <a:ea typeface="楷体" panose="02010609060101010101" pitchFamily="49" charset="-122"/>
              </a:rPr>
              <a:t>③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根据正比例关系列比例解答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31640" y="1851670"/>
            <a:ext cx="6120680" cy="119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完成《创优作业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分》中对应课时的相关练习。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7"/>
    </mc:Choice>
    <mc:Fallback>
      <p:transition spd="slow" advTm="692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02619" y="263831"/>
            <a:ext cx="5877762" cy="1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张阿姨家上个月用了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8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水，水费是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40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元。李奶奶家上个月用了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10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水，李奶奶家上个月的水费是多少？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4585" name="文本框 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4586" name="图片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125037" y="1998389"/>
            <a:ext cx="46746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5" y="328705"/>
            <a:ext cx="669164" cy="719102"/>
          </a:xfrm>
          <a:prstGeom prst="rect">
            <a:avLst/>
          </a:prstGeom>
        </p:spPr>
      </p:pic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925833" y="2262113"/>
            <a:ext cx="2503799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阅读与理解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243498" y="3203797"/>
            <a:ext cx="5176227" cy="1339850"/>
            <a:chOff x="246" y="5705"/>
            <a:chExt cx="8155" cy="2111"/>
          </a:xfrm>
        </p:grpSpPr>
        <p:pic>
          <p:nvPicPr>
            <p:cNvPr id="36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6" y="5705"/>
              <a:ext cx="2103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487" y="6043"/>
              <a:ext cx="5914" cy="1519"/>
            </a:xfrm>
            <a:prstGeom prst="wedgeRoundRectCallout">
              <a:avLst>
                <a:gd name="adj1" fmla="val -57435"/>
                <a:gd name="adj2" fmla="val 3354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要解决水费的问题，就要知道水的单价和用水量。</a:t>
              </a: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8" name="AutoShape 27"/>
          <p:cNvSpPr>
            <a:spLocks noChangeArrowheads="1"/>
          </p:cNvSpPr>
          <p:nvPr/>
        </p:nvSpPr>
        <p:spPr bwMode="auto">
          <a:xfrm>
            <a:off x="5507038" y="3119329"/>
            <a:ext cx="2222500" cy="1262062"/>
          </a:xfrm>
          <a:prstGeom prst="wedgeRoundRectCallout">
            <a:avLst>
              <a:gd name="adj1" fmla="val 61630"/>
              <a:gd name="adj2" fmla="val 432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水的单价虽然不知道，但它是一定的。</a:t>
            </a:r>
            <a:endParaRPr lang="zh-CN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" name="图片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6851" y="2934402"/>
            <a:ext cx="1143000" cy="144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组合 2"/>
          <p:cNvGrpSpPr/>
          <p:nvPr/>
        </p:nvGrpSpPr>
        <p:grpSpPr bwMode="auto">
          <a:xfrm>
            <a:off x="3167063" y="4862513"/>
            <a:ext cx="2882900" cy="307975"/>
            <a:chOff x="5104" y="7266"/>
            <a:chExt cx="4538" cy="620"/>
          </a:xfrm>
        </p:grpSpPr>
        <p:sp>
          <p:nvSpPr>
            <p:cNvPr id="42" name="圆角矩形 12"/>
            <p:cNvSpPr>
              <a:spLocks noChangeArrowheads="1"/>
            </p:cNvSpPr>
            <p:nvPr/>
          </p:nvSpPr>
          <p:spPr bwMode="auto">
            <a:xfrm>
              <a:off x="5104" y="7319"/>
              <a:ext cx="4538" cy="5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43" name="文本框 19"/>
            <p:cNvSpPr txBox="1">
              <a:spLocks noChangeArrowheads="1"/>
            </p:cNvSpPr>
            <p:nvPr/>
          </p:nvSpPr>
          <p:spPr bwMode="auto">
            <a:xfrm>
              <a:off x="5229" y="7266"/>
              <a:ext cx="4287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79736" y="2082800"/>
            <a:ext cx="2503799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分析与解答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8207" y="2717800"/>
            <a:ext cx="180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40÷8×10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79438" y="3240088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5×10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8325" y="376078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27088" y="4346575"/>
            <a:ext cx="5948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答：李奶奶家上个月的水费是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00113" y="3146425"/>
            <a:ext cx="1057275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51113" y="3060700"/>
            <a:ext cx="1458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水的单价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632969" y="2717800"/>
            <a:ext cx="180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10÷8×40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73550" y="3240088"/>
            <a:ext cx="1893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1.25×40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91013" y="3760788"/>
            <a:ext cx="1986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（元）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51113" y="3589338"/>
            <a:ext cx="18764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水的总价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334125" y="3060700"/>
            <a:ext cx="24796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①用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水量的倍数关系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83338" y="3589338"/>
            <a:ext cx="1816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水的总价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683125" y="3144838"/>
            <a:ext cx="1057275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 bwMode="auto">
          <a:xfrm>
            <a:off x="4049713" y="1552771"/>
            <a:ext cx="4783765" cy="1339850"/>
            <a:chOff x="5773" y="3934"/>
            <a:chExt cx="7536" cy="2111"/>
          </a:xfrm>
        </p:grpSpPr>
        <p:pic>
          <p:nvPicPr>
            <p:cNvPr id="26642" name="图片 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29" y="3934"/>
              <a:ext cx="2180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3" name="AutoShape 27"/>
            <p:cNvSpPr>
              <a:spLocks noChangeArrowheads="1"/>
            </p:cNvSpPr>
            <p:nvPr/>
          </p:nvSpPr>
          <p:spPr bwMode="auto">
            <a:xfrm>
              <a:off x="5773" y="4519"/>
              <a:ext cx="5173" cy="1262"/>
            </a:xfrm>
            <a:prstGeom prst="wedgeRoundRectCallout">
              <a:avLst>
                <a:gd name="adj1" fmla="val 57037"/>
                <a:gd name="adj2" fmla="val 1659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这样的问题能不能用比例的知识来解答呢？</a:t>
              </a:r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 </a:t>
              </a:r>
              <a:endParaRPr lang="zh-CN" altLang="en-US" sz="24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002619" y="263831"/>
            <a:ext cx="5877762" cy="1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张阿姨家上个月用了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8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水，水费是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40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元。李奶奶家上个月用了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10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水，李奶奶家上个月的水费是多少？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5" y="328705"/>
            <a:ext cx="669164" cy="71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3" grpId="0"/>
      <p:bldP spid="5" grpId="0"/>
      <p:bldP spid="7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434975" y="2038350"/>
            <a:ext cx="2503799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分析与解答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8" name="表格 15"/>
          <p:cNvGraphicFramePr>
            <a:graphicFrameLocks noGrp="1"/>
          </p:cNvGraphicFramePr>
          <p:nvPr/>
        </p:nvGraphicFramePr>
        <p:xfrm>
          <a:off x="674688" y="2582863"/>
          <a:ext cx="3584575" cy="13795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30020"/>
                <a:gridCol w="1013686"/>
                <a:gridCol w="1140869"/>
              </a:tblGrid>
              <a:tr h="46532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水量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水费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</a:tr>
              <a:tr h="4571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张阿姨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</a:tr>
              <a:tr h="457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李奶奶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656" marB="45656"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 flipH="1">
            <a:off x="2247900" y="3059113"/>
            <a:ext cx="582613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b="1" dirty="0">
                <a:latin typeface="+mj-lt"/>
                <a:ea typeface="+mn-ea"/>
                <a:cs typeface="+mj-lt"/>
              </a:rPr>
              <a:t>8t</a:t>
            </a:r>
            <a:endParaRPr lang="en-US" altLang="zh-CN" sz="2400" b="1" dirty="0">
              <a:latin typeface="+mj-lt"/>
              <a:ea typeface="+mn-ea"/>
              <a:cs typeface="+mj-lt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3219450" y="3060700"/>
            <a:ext cx="10112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b="1" dirty="0">
                <a:latin typeface="+mj-lt"/>
                <a:ea typeface="+mn-ea"/>
                <a:cs typeface="+mj-lt"/>
              </a:rPr>
              <a:t>40</a:t>
            </a:r>
            <a:r>
              <a:rPr lang="zh-CN" altLang="en-US" sz="2400" b="1" dirty="0">
                <a:latin typeface="+mj-lt"/>
                <a:ea typeface="+mn-ea"/>
                <a:cs typeface="+mj-lt"/>
              </a:rPr>
              <a:t>元</a:t>
            </a:r>
            <a:endParaRPr lang="zh-CN" altLang="en-US" sz="2400" b="1" dirty="0">
              <a:latin typeface="+mj-lt"/>
              <a:ea typeface="+mn-ea"/>
              <a:cs typeface="+mj-lt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2139950" y="3519488"/>
            <a:ext cx="8001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b="1" dirty="0">
                <a:latin typeface="+mj-lt"/>
                <a:ea typeface="+mn-ea"/>
                <a:cs typeface="+mj-lt"/>
              </a:rPr>
              <a:t>10t</a:t>
            </a:r>
            <a:endParaRPr lang="en-US" altLang="zh-CN" sz="2400" b="1" dirty="0">
              <a:latin typeface="+mj-lt"/>
              <a:ea typeface="+mn-ea"/>
              <a:cs typeface="+mj-lt"/>
            </a:endParaRPr>
          </a:p>
        </p:txBody>
      </p:sp>
      <p:sp>
        <p:nvSpPr>
          <p:cNvPr id="22" name="矩形 21"/>
          <p:cNvSpPr/>
          <p:nvPr/>
        </p:nvSpPr>
        <p:spPr>
          <a:xfrm flipH="1">
            <a:off x="3219450" y="3521075"/>
            <a:ext cx="10112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n-ea"/>
                <a:cs typeface="+mj-lt"/>
              </a:rPr>
              <a:t>？</a:t>
            </a:r>
            <a:r>
              <a:rPr lang="zh-CN" altLang="en-US" sz="2400" b="1" dirty="0">
                <a:latin typeface="+mj-lt"/>
                <a:ea typeface="+mn-ea"/>
                <a:cs typeface="+mj-lt"/>
              </a:rPr>
              <a:t>元</a:t>
            </a:r>
            <a:endParaRPr lang="zh-CN" altLang="en-US" sz="2400" b="1" dirty="0">
              <a:latin typeface="+mj-lt"/>
              <a:ea typeface="+mn-ea"/>
              <a:cs typeface="+mj-lt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7239000" y="2038350"/>
            <a:ext cx="1627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的单价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4148138" y="2038350"/>
            <a:ext cx="110966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2800" b="1" dirty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水费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356225" y="2038350"/>
            <a:ext cx="1717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水的吨数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981575" y="2038350"/>
            <a:ext cx="4841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÷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865938" y="2038350"/>
            <a:ext cx="482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4494213" y="2622550"/>
          <a:ext cx="3022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1409700" imgH="419100" progId="Equation.DSMT4">
                  <p:embed/>
                </p:oleObj>
              </mc:Choice>
              <mc:Fallback>
                <p:oleObj name="" r:id="rId1" imgW="1409700" imgH="4191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2622550"/>
                        <a:ext cx="30226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169150" y="2811463"/>
            <a:ext cx="1697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（一定）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" name="组合 2"/>
          <p:cNvGrpSpPr/>
          <p:nvPr/>
        </p:nvGrpSpPr>
        <p:grpSpPr bwMode="auto">
          <a:xfrm>
            <a:off x="3167063" y="4862513"/>
            <a:ext cx="2882900" cy="307975"/>
            <a:chOff x="5104" y="7266"/>
            <a:chExt cx="4538" cy="620"/>
          </a:xfrm>
        </p:grpSpPr>
        <p:sp>
          <p:nvSpPr>
            <p:cNvPr id="28708" name="圆角矩形 12"/>
            <p:cNvSpPr>
              <a:spLocks noChangeArrowheads="1"/>
            </p:cNvSpPr>
            <p:nvPr/>
          </p:nvSpPr>
          <p:spPr bwMode="auto">
            <a:xfrm>
              <a:off x="5104" y="7319"/>
              <a:ext cx="4538" cy="5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en-US" sz="3200" b="1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8709" name="文本框 19"/>
            <p:cNvSpPr txBox="1">
              <a:spLocks noChangeArrowheads="1"/>
            </p:cNvSpPr>
            <p:nvPr/>
          </p:nvSpPr>
          <p:spPr bwMode="auto">
            <a:xfrm>
              <a:off x="5229" y="7266"/>
              <a:ext cx="4287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zh-CN" altLang="en-US" sz="1400" b="1">
                  <a:latin typeface="Times New Roman" panose="02020603050405020304" pitchFamily="18" charset="0"/>
                  <a:ea typeface="黑体" panose="02010609060101010101" pitchFamily="49" charset="-122"/>
                </a:rPr>
                <a:t>请按下暂停键，动手试试吧</a:t>
              </a:r>
              <a:endParaRPr lang="zh-CN" altLang="en-US" sz="14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4471988" y="3827463"/>
            <a:ext cx="3067050" cy="914400"/>
          </a:xfrm>
          <a:prstGeom prst="wedgeRoundRectCallout">
            <a:avLst>
              <a:gd name="adj1" fmla="val 61630"/>
              <a:gd name="adj2" fmla="val 432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两家的水费和用水吨数的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比值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相等。</a:t>
            </a:r>
            <a:endParaRPr lang="zh-CN" altLang="zh-CN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751763" y="3586163"/>
            <a:ext cx="1089148" cy="116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1002619" y="263831"/>
            <a:ext cx="5877762" cy="171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张阿姨家上个月用了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8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水，水费是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40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元。李奶奶家上个月用了 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10 t 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水，李奶奶家上个月的水费是多少？</a:t>
            </a:r>
            <a:endParaRPr lang="zh-CN" altLang="en-US" sz="2800" b="1" dirty="0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5" y="328705"/>
            <a:ext cx="669164" cy="71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1" grpId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36550" y="2393950"/>
            <a:ext cx="667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解：设李奶奶家上个月的水费是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54"/>
          <p:cNvGrpSpPr/>
          <p:nvPr/>
        </p:nvGrpSpPr>
        <p:grpSpPr bwMode="auto">
          <a:xfrm>
            <a:off x="1022350" y="2730500"/>
            <a:ext cx="1958975" cy="1044575"/>
            <a:chOff x="1959" y="2700"/>
            <a:chExt cx="721" cy="351"/>
          </a:xfrm>
        </p:grpSpPr>
        <p:sp>
          <p:nvSpPr>
            <p:cNvPr id="30768" name="矩形 27"/>
            <p:cNvSpPr>
              <a:spLocks noChangeArrowheads="1"/>
            </p:cNvSpPr>
            <p:nvPr/>
          </p:nvSpPr>
          <p:spPr bwMode="auto">
            <a:xfrm>
              <a:off x="2186" y="2788"/>
              <a:ext cx="15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69" name="Group 45"/>
            <p:cNvGrpSpPr/>
            <p:nvPr/>
          </p:nvGrpSpPr>
          <p:grpSpPr bwMode="auto">
            <a:xfrm>
              <a:off x="1959" y="2712"/>
              <a:ext cx="235" cy="339"/>
              <a:chOff x="4413" y="1298"/>
              <a:chExt cx="235" cy="339"/>
            </a:xfrm>
          </p:grpSpPr>
          <p:sp>
            <p:nvSpPr>
              <p:cNvPr id="30774" name="Text Box 46"/>
              <p:cNvSpPr txBox="1">
                <a:spLocks noChangeArrowheads="1"/>
              </p:cNvSpPr>
              <p:nvPr/>
            </p:nvSpPr>
            <p:spPr bwMode="auto">
              <a:xfrm>
                <a:off x="4453" y="1433"/>
                <a:ext cx="18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75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Line 48"/>
              <p:cNvSpPr>
                <a:spLocks noChangeShapeType="1"/>
              </p:cNvSpPr>
              <p:nvPr/>
            </p:nvSpPr>
            <p:spPr bwMode="auto">
              <a:xfrm>
                <a:off x="4421" y="1462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770" name="Group 49"/>
            <p:cNvGrpSpPr/>
            <p:nvPr/>
          </p:nvGrpSpPr>
          <p:grpSpPr bwMode="auto">
            <a:xfrm>
              <a:off x="2413" y="2700"/>
              <a:ext cx="267" cy="339"/>
              <a:chOff x="4434" y="1282"/>
              <a:chExt cx="267" cy="339"/>
            </a:xfrm>
          </p:grpSpPr>
          <p:sp>
            <p:nvSpPr>
              <p:cNvPr id="30771" name="Text Box 50"/>
              <p:cNvSpPr txBox="1">
                <a:spLocks noChangeArrowheads="1"/>
              </p:cNvSpPr>
              <p:nvPr/>
            </p:nvSpPr>
            <p:spPr bwMode="auto">
              <a:xfrm>
                <a:off x="4463" y="1282"/>
                <a:ext cx="17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x</a:t>
                </a:r>
                <a:endPara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72" name="Text Box 51"/>
              <p:cNvSpPr txBox="1">
                <a:spLocks noChangeArrowheads="1"/>
              </p:cNvSpPr>
              <p:nvPr/>
            </p:nvSpPr>
            <p:spPr bwMode="auto">
              <a:xfrm>
                <a:off x="4434" y="1417"/>
                <a:ext cx="26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" name="Line 52"/>
              <p:cNvSpPr>
                <a:spLocks noChangeShapeType="1"/>
              </p:cNvSpPr>
              <p:nvPr/>
            </p:nvSpPr>
            <p:spPr bwMode="auto">
              <a:xfrm>
                <a:off x="4447" y="1465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560513" y="4391025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4" name="Group 49"/>
          <p:cNvGrpSpPr/>
          <p:nvPr/>
        </p:nvGrpSpPr>
        <p:grpSpPr bwMode="auto">
          <a:xfrm>
            <a:off x="1511301" y="3513138"/>
            <a:ext cx="1963426" cy="879475"/>
            <a:chOff x="2445" y="3448"/>
            <a:chExt cx="1268" cy="554"/>
          </a:xfrm>
        </p:grpSpPr>
        <p:sp>
          <p:nvSpPr>
            <p:cNvPr id="30763" name="矩形 9"/>
            <p:cNvSpPr>
              <a:spLocks noChangeArrowheads="1"/>
            </p:cNvSpPr>
            <p:nvPr/>
          </p:nvSpPr>
          <p:spPr bwMode="auto">
            <a:xfrm>
              <a:off x="2445" y="3561"/>
              <a:ext cx="46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64" name="Group 45"/>
            <p:cNvGrpSpPr/>
            <p:nvPr/>
          </p:nvGrpSpPr>
          <p:grpSpPr bwMode="auto">
            <a:xfrm>
              <a:off x="2890" y="3448"/>
              <a:ext cx="823" cy="554"/>
              <a:chOff x="2712" y="3448"/>
              <a:chExt cx="823" cy="554"/>
            </a:xfrm>
          </p:grpSpPr>
          <p:sp>
            <p:nvSpPr>
              <p:cNvPr id="30765" name="矩形 30"/>
              <p:cNvSpPr>
                <a:spLocks noChangeArrowheads="1"/>
              </p:cNvSpPr>
              <p:nvPr/>
            </p:nvSpPr>
            <p:spPr bwMode="auto">
              <a:xfrm>
                <a:off x="2719" y="3448"/>
                <a:ext cx="8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40×10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66" name="矩形 31"/>
              <p:cNvSpPr>
                <a:spLocks noChangeArrowheads="1"/>
              </p:cNvSpPr>
              <p:nvPr/>
            </p:nvSpPr>
            <p:spPr bwMode="auto">
              <a:xfrm>
                <a:off x="3007" y="3673"/>
                <a:ext cx="23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30767" name="直接连接符 32"/>
              <p:cNvCxnSpPr>
                <a:cxnSpLocks noChangeShapeType="1"/>
              </p:cNvCxnSpPr>
              <p:nvPr/>
            </p:nvCxnSpPr>
            <p:spPr bwMode="auto">
              <a:xfrm>
                <a:off x="2712" y="3725"/>
                <a:ext cx="81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0" name="表格 15"/>
          <p:cNvGraphicFramePr>
            <a:graphicFrameLocks noGrp="1"/>
          </p:cNvGraphicFramePr>
          <p:nvPr/>
        </p:nvGraphicFramePr>
        <p:xfrm>
          <a:off x="547688" y="927100"/>
          <a:ext cx="3584575" cy="13811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051"/>
                <a:gridCol w="1049127"/>
                <a:gridCol w="1141397"/>
              </a:tblGrid>
              <a:tr h="466228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水量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水费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+mn-lt"/>
                          <a:ea typeface="+mn-ea"/>
                        </a:rPr>
                        <a:t>张阿姨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8t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40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李奶奶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10t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？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</a:tbl>
          </a:graphicData>
        </a:graphic>
      </p:graphicFrame>
      <p:sp>
        <p:nvSpPr>
          <p:cNvPr id="30744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0745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39394" y="250825"/>
            <a:ext cx="2503806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分析与解答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4058" name="AutoShape 27"/>
          <p:cNvSpPr>
            <a:spLocks noChangeArrowheads="1"/>
          </p:cNvSpPr>
          <p:nvPr/>
        </p:nvSpPr>
        <p:spPr bwMode="auto">
          <a:xfrm>
            <a:off x="7170738" y="1522413"/>
            <a:ext cx="1573212" cy="1731962"/>
          </a:xfrm>
          <a:prstGeom prst="wedgeRoundRectCallout">
            <a:avLst>
              <a:gd name="adj1" fmla="val 25435"/>
              <a:gd name="adj2" fmla="val 6231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这个答案对吗？你是怎么检验的？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 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3663950" y="2909888"/>
          <a:ext cx="26336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4" imgW="1409700" imgH="419100" progId="Equation.DSMT4">
                  <p:embed/>
                </p:oleObj>
              </mc:Choice>
              <mc:Fallback>
                <p:oleObj name="" r:id="rId4" imgW="1409700" imgH="4191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909888"/>
                        <a:ext cx="26336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706688" y="312738"/>
            <a:ext cx="385286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</a:rPr>
              <a:t>用正比例解决这个问题。</a:t>
            </a:r>
            <a:endParaRPr lang="zh-CN" altLang="en-US" sz="28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034088" y="2992438"/>
            <a:ext cx="1306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（一定）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2" name="图片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715152" y="3513138"/>
            <a:ext cx="102879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4"/>
          <p:cNvGrpSpPr/>
          <p:nvPr/>
        </p:nvGrpSpPr>
        <p:grpSpPr bwMode="auto">
          <a:xfrm>
            <a:off x="4435475" y="4135438"/>
            <a:ext cx="1655763" cy="933450"/>
            <a:chOff x="1959" y="2712"/>
            <a:chExt cx="609" cy="314"/>
          </a:xfrm>
        </p:grpSpPr>
        <p:sp>
          <p:nvSpPr>
            <p:cNvPr id="30754" name="矩形 27"/>
            <p:cNvSpPr>
              <a:spLocks noChangeArrowheads="1"/>
            </p:cNvSpPr>
            <p:nvPr/>
          </p:nvSpPr>
          <p:spPr bwMode="auto">
            <a:xfrm>
              <a:off x="2139" y="2804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0755" name="Group 45"/>
            <p:cNvGrpSpPr/>
            <p:nvPr/>
          </p:nvGrpSpPr>
          <p:grpSpPr bwMode="auto">
            <a:xfrm>
              <a:off x="1959" y="2712"/>
              <a:ext cx="235" cy="314"/>
              <a:chOff x="4413" y="1298"/>
              <a:chExt cx="235" cy="314"/>
            </a:xfrm>
          </p:grpSpPr>
          <p:sp>
            <p:nvSpPr>
              <p:cNvPr id="30760" name="Text Box 46"/>
              <p:cNvSpPr txBox="1">
                <a:spLocks noChangeArrowheads="1"/>
              </p:cNvSpPr>
              <p:nvPr/>
            </p:nvSpPr>
            <p:spPr bwMode="auto">
              <a:xfrm>
                <a:off x="4453" y="1433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61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4421" y="1467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756" name="Group 49"/>
            <p:cNvGrpSpPr/>
            <p:nvPr/>
          </p:nvGrpSpPr>
          <p:grpSpPr bwMode="auto">
            <a:xfrm>
              <a:off x="2295" y="2712"/>
              <a:ext cx="273" cy="314"/>
              <a:chOff x="4316" y="1294"/>
              <a:chExt cx="273" cy="314"/>
            </a:xfrm>
          </p:grpSpPr>
          <p:sp>
            <p:nvSpPr>
              <p:cNvPr id="30757" name="Text Box 50"/>
              <p:cNvSpPr txBox="1">
                <a:spLocks noChangeArrowheads="1"/>
              </p:cNvSpPr>
              <p:nvPr/>
            </p:nvSpPr>
            <p:spPr bwMode="auto">
              <a:xfrm>
                <a:off x="4316" y="1294"/>
                <a:ext cx="2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0758" name="Text Box 51"/>
              <p:cNvSpPr txBox="1">
                <a:spLocks noChangeArrowheads="1"/>
              </p:cNvSpPr>
              <p:nvPr/>
            </p:nvSpPr>
            <p:spPr bwMode="auto">
              <a:xfrm>
                <a:off x="4322" y="1429"/>
                <a:ext cx="26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Line 52"/>
              <p:cNvSpPr>
                <a:spLocks noChangeShapeType="1"/>
              </p:cNvSpPr>
              <p:nvPr/>
            </p:nvSpPr>
            <p:spPr bwMode="auto">
              <a:xfrm>
                <a:off x="4336" y="1459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022725" y="3690938"/>
            <a:ext cx="26876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检验：把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 50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代入  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44058" grpId="0" bldLvl="0" animBg="1"/>
      <p:bldP spid="3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336550" y="2393950"/>
            <a:ext cx="667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解：设李奶奶家上个月的水费是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2771" name="Group 54"/>
          <p:cNvGrpSpPr/>
          <p:nvPr/>
        </p:nvGrpSpPr>
        <p:grpSpPr bwMode="auto">
          <a:xfrm>
            <a:off x="1022350" y="2730500"/>
            <a:ext cx="1958975" cy="1044575"/>
            <a:chOff x="1959" y="2700"/>
            <a:chExt cx="721" cy="351"/>
          </a:xfrm>
        </p:grpSpPr>
        <p:sp>
          <p:nvSpPr>
            <p:cNvPr id="32817" name="矩形 27"/>
            <p:cNvSpPr>
              <a:spLocks noChangeArrowheads="1"/>
            </p:cNvSpPr>
            <p:nvPr/>
          </p:nvSpPr>
          <p:spPr bwMode="auto">
            <a:xfrm>
              <a:off x="2186" y="2788"/>
              <a:ext cx="15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2818" name="Group 45"/>
            <p:cNvGrpSpPr/>
            <p:nvPr/>
          </p:nvGrpSpPr>
          <p:grpSpPr bwMode="auto">
            <a:xfrm>
              <a:off x="1959" y="2712"/>
              <a:ext cx="235" cy="339"/>
              <a:chOff x="4413" y="1298"/>
              <a:chExt cx="235" cy="339"/>
            </a:xfrm>
          </p:grpSpPr>
          <p:sp>
            <p:nvSpPr>
              <p:cNvPr id="32823" name="Text Box 46"/>
              <p:cNvSpPr txBox="1">
                <a:spLocks noChangeArrowheads="1"/>
              </p:cNvSpPr>
              <p:nvPr/>
            </p:nvSpPr>
            <p:spPr bwMode="auto">
              <a:xfrm>
                <a:off x="4453" y="1433"/>
                <a:ext cx="181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2824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2" name="Line 48"/>
              <p:cNvSpPr>
                <a:spLocks noChangeShapeType="1"/>
              </p:cNvSpPr>
              <p:nvPr/>
            </p:nvSpPr>
            <p:spPr bwMode="auto">
              <a:xfrm>
                <a:off x="4421" y="1467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19" name="Group 49"/>
            <p:cNvGrpSpPr/>
            <p:nvPr/>
          </p:nvGrpSpPr>
          <p:grpSpPr bwMode="auto">
            <a:xfrm>
              <a:off x="2413" y="2700"/>
              <a:ext cx="267" cy="339"/>
              <a:chOff x="4434" y="1282"/>
              <a:chExt cx="267" cy="339"/>
            </a:xfrm>
          </p:grpSpPr>
          <p:sp>
            <p:nvSpPr>
              <p:cNvPr id="32820" name="Text Box 50"/>
              <p:cNvSpPr txBox="1">
                <a:spLocks noChangeArrowheads="1"/>
              </p:cNvSpPr>
              <p:nvPr/>
            </p:nvSpPr>
            <p:spPr bwMode="auto">
              <a:xfrm>
                <a:off x="4463" y="1282"/>
                <a:ext cx="179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x</a:t>
                </a:r>
                <a:endPara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2821" name="Text Box 51"/>
              <p:cNvSpPr txBox="1">
                <a:spLocks noChangeArrowheads="1"/>
              </p:cNvSpPr>
              <p:nvPr/>
            </p:nvSpPr>
            <p:spPr bwMode="auto">
              <a:xfrm>
                <a:off x="4434" y="1417"/>
                <a:ext cx="26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9" name="Line 52"/>
              <p:cNvSpPr>
                <a:spLocks noChangeShapeType="1"/>
              </p:cNvSpPr>
              <p:nvPr/>
            </p:nvSpPr>
            <p:spPr bwMode="auto">
              <a:xfrm>
                <a:off x="4447" y="1465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2772" name="矩形 12"/>
          <p:cNvSpPr>
            <a:spLocks noChangeArrowheads="1"/>
          </p:cNvSpPr>
          <p:nvPr/>
        </p:nvSpPr>
        <p:spPr bwMode="auto">
          <a:xfrm>
            <a:off x="1560513" y="4391025"/>
            <a:ext cx="1083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2773" name="Group 49"/>
          <p:cNvGrpSpPr/>
          <p:nvPr/>
        </p:nvGrpSpPr>
        <p:grpSpPr bwMode="auto">
          <a:xfrm>
            <a:off x="1511301" y="3513138"/>
            <a:ext cx="1963426" cy="879475"/>
            <a:chOff x="2445" y="3448"/>
            <a:chExt cx="1268" cy="554"/>
          </a:xfrm>
        </p:grpSpPr>
        <p:sp>
          <p:nvSpPr>
            <p:cNvPr id="32812" name="矩形 9"/>
            <p:cNvSpPr>
              <a:spLocks noChangeArrowheads="1"/>
            </p:cNvSpPr>
            <p:nvPr/>
          </p:nvSpPr>
          <p:spPr bwMode="auto">
            <a:xfrm>
              <a:off x="2445" y="3561"/>
              <a:ext cx="46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x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2813" name="Group 45"/>
            <p:cNvGrpSpPr/>
            <p:nvPr/>
          </p:nvGrpSpPr>
          <p:grpSpPr bwMode="auto">
            <a:xfrm>
              <a:off x="2891" y="3448"/>
              <a:ext cx="822" cy="554"/>
              <a:chOff x="2713" y="3448"/>
              <a:chExt cx="822" cy="554"/>
            </a:xfrm>
          </p:grpSpPr>
          <p:sp>
            <p:nvSpPr>
              <p:cNvPr id="32814" name="矩形 30"/>
              <p:cNvSpPr>
                <a:spLocks noChangeArrowheads="1"/>
              </p:cNvSpPr>
              <p:nvPr/>
            </p:nvSpPr>
            <p:spPr bwMode="auto">
              <a:xfrm>
                <a:off x="2719" y="3448"/>
                <a:ext cx="8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40×10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2815" name="矩形 31"/>
              <p:cNvSpPr>
                <a:spLocks noChangeArrowheads="1"/>
              </p:cNvSpPr>
              <p:nvPr/>
            </p:nvSpPr>
            <p:spPr bwMode="auto">
              <a:xfrm>
                <a:off x="3007" y="3673"/>
                <a:ext cx="233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cxnSp>
            <p:nvCxnSpPr>
              <p:cNvPr id="32816" name="直接连接符 32"/>
              <p:cNvCxnSpPr>
                <a:cxnSpLocks noChangeShapeType="1"/>
              </p:cNvCxnSpPr>
              <p:nvPr/>
            </p:nvCxnSpPr>
            <p:spPr bwMode="auto">
              <a:xfrm>
                <a:off x="2713" y="3726"/>
                <a:ext cx="81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20" name="表格 15"/>
          <p:cNvGraphicFramePr>
            <a:graphicFrameLocks noGrp="1"/>
          </p:cNvGraphicFramePr>
          <p:nvPr/>
        </p:nvGraphicFramePr>
        <p:xfrm>
          <a:off x="547688" y="927100"/>
          <a:ext cx="3584575" cy="13811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051"/>
                <a:gridCol w="1049127"/>
                <a:gridCol w="1141397"/>
              </a:tblGrid>
              <a:tr h="466228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水量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水费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张阿姨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8t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40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李奶奶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10t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？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</a:tbl>
          </a:graphicData>
        </a:graphic>
      </p:graphicFrame>
      <p:sp>
        <p:nvSpPr>
          <p:cNvPr id="32792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793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39394" y="250825"/>
            <a:ext cx="2503806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分析与解答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32795" name="组合 4"/>
          <p:cNvGrpSpPr/>
          <p:nvPr/>
        </p:nvGrpSpPr>
        <p:grpSpPr bwMode="auto">
          <a:xfrm>
            <a:off x="7013575" y="1543050"/>
            <a:ext cx="1890991" cy="3370263"/>
            <a:chOff x="155" y="1539"/>
            <a:chExt cx="2789" cy="5309"/>
          </a:xfrm>
        </p:grpSpPr>
        <p:pic>
          <p:nvPicPr>
            <p:cNvPr id="32810" name="图片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6" y="4737"/>
              <a:ext cx="2041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1" name="AutoShape 27"/>
            <p:cNvSpPr>
              <a:spLocks noChangeArrowheads="1"/>
            </p:cNvSpPr>
            <p:nvPr/>
          </p:nvSpPr>
          <p:spPr bwMode="auto">
            <a:xfrm>
              <a:off x="155" y="1539"/>
              <a:ext cx="2789" cy="2718"/>
            </a:xfrm>
            <a:prstGeom prst="wedgeRoundRectCallout">
              <a:avLst>
                <a:gd name="adj1" fmla="val 25435"/>
                <a:gd name="adj2" fmla="val 623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还可以列出其他比例式解决这个问题吗？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 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graphicFrame>
        <p:nvGraphicFramePr>
          <p:cNvPr id="32796" name="对象 29"/>
          <p:cNvGraphicFramePr>
            <a:graphicFrameLocks noChangeAspect="1"/>
          </p:cNvGraphicFramePr>
          <p:nvPr/>
        </p:nvGraphicFramePr>
        <p:xfrm>
          <a:off x="3663950" y="2909888"/>
          <a:ext cx="26336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5" imgW="1409700" imgH="419100" progId="Equation.DSMT4">
                  <p:embed/>
                </p:oleObj>
              </mc:Choice>
              <mc:Fallback>
                <p:oleObj name="" r:id="rId5" imgW="1409700" imgH="41910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950" y="2909888"/>
                        <a:ext cx="26336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2706688" y="312738"/>
            <a:ext cx="45481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</a:rPr>
              <a:t>用正比例解决这个问题。</a:t>
            </a:r>
            <a:endParaRPr lang="zh-CN" altLang="en-US" sz="28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798" name="矩形 30"/>
          <p:cNvSpPr>
            <a:spLocks noChangeArrowheads="1"/>
          </p:cNvSpPr>
          <p:nvPr/>
        </p:nvSpPr>
        <p:spPr bwMode="auto">
          <a:xfrm>
            <a:off x="6034088" y="2992438"/>
            <a:ext cx="1306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（一定）</a:t>
            </a: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2799" name="Group 54"/>
          <p:cNvGrpSpPr/>
          <p:nvPr/>
        </p:nvGrpSpPr>
        <p:grpSpPr bwMode="auto">
          <a:xfrm>
            <a:off x="4435475" y="4135438"/>
            <a:ext cx="1655763" cy="933450"/>
            <a:chOff x="1959" y="2712"/>
            <a:chExt cx="609" cy="314"/>
          </a:xfrm>
        </p:grpSpPr>
        <p:sp>
          <p:nvSpPr>
            <p:cNvPr id="32801" name="矩形 27"/>
            <p:cNvSpPr>
              <a:spLocks noChangeArrowheads="1"/>
            </p:cNvSpPr>
            <p:nvPr/>
          </p:nvSpPr>
          <p:spPr bwMode="auto">
            <a:xfrm>
              <a:off x="2139" y="2804"/>
              <a:ext cx="1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＝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32802" name="Group 45"/>
            <p:cNvGrpSpPr/>
            <p:nvPr/>
          </p:nvGrpSpPr>
          <p:grpSpPr bwMode="auto">
            <a:xfrm>
              <a:off x="1959" y="2712"/>
              <a:ext cx="235" cy="314"/>
              <a:chOff x="4413" y="1298"/>
              <a:chExt cx="235" cy="314"/>
            </a:xfrm>
          </p:grpSpPr>
          <p:sp>
            <p:nvSpPr>
              <p:cNvPr id="32807" name="Text Box 46"/>
              <p:cNvSpPr txBox="1">
                <a:spLocks noChangeArrowheads="1"/>
              </p:cNvSpPr>
              <p:nvPr/>
            </p:nvSpPr>
            <p:spPr bwMode="auto">
              <a:xfrm>
                <a:off x="4453" y="1433"/>
                <a:ext cx="181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8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2808" name="Text Box 47"/>
              <p:cNvSpPr txBox="1">
                <a:spLocks noChangeArrowheads="1"/>
              </p:cNvSpPr>
              <p:nvPr/>
            </p:nvSpPr>
            <p:spPr bwMode="auto">
              <a:xfrm>
                <a:off x="4413" y="1298"/>
                <a:ext cx="235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40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4421" y="1467"/>
                <a:ext cx="1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803" name="Group 49"/>
            <p:cNvGrpSpPr/>
            <p:nvPr/>
          </p:nvGrpSpPr>
          <p:grpSpPr bwMode="auto">
            <a:xfrm>
              <a:off x="2295" y="2712"/>
              <a:ext cx="273" cy="314"/>
              <a:chOff x="4316" y="1294"/>
              <a:chExt cx="273" cy="314"/>
            </a:xfrm>
          </p:grpSpPr>
          <p:sp>
            <p:nvSpPr>
              <p:cNvPr id="32804" name="Text Box 50"/>
              <p:cNvSpPr txBox="1">
                <a:spLocks noChangeArrowheads="1"/>
              </p:cNvSpPr>
              <p:nvPr/>
            </p:nvSpPr>
            <p:spPr bwMode="auto">
              <a:xfrm>
                <a:off x="4316" y="1294"/>
                <a:ext cx="238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2805" name="Text Box 51"/>
              <p:cNvSpPr txBox="1">
                <a:spLocks noChangeArrowheads="1"/>
              </p:cNvSpPr>
              <p:nvPr/>
            </p:nvSpPr>
            <p:spPr bwMode="auto">
              <a:xfrm>
                <a:off x="4322" y="1429"/>
                <a:ext cx="267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</a:t>
                </a:r>
                <a:endPara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" name="Line 52"/>
              <p:cNvSpPr>
                <a:spLocks noChangeShapeType="1"/>
              </p:cNvSpPr>
              <p:nvPr/>
            </p:nvSpPr>
            <p:spPr bwMode="auto">
              <a:xfrm>
                <a:off x="4336" y="1459"/>
                <a:ext cx="15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ffectLst/>
            </p:spPr>
            <p:txBody>
              <a:bodyPr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656" name="矩形 26"/>
          <p:cNvSpPr>
            <a:spLocks noChangeArrowheads="1"/>
          </p:cNvSpPr>
          <p:nvPr/>
        </p:nvSpPr>
        <p:spPr bwMode="auto">
          <a:xfrm>
            <a:off x="4022725" y="3690938"/>
            <a:ext cx="2633663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检验：把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 50 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代入  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39394" y="250825"/>
            <a:ext cx="2503806" cy="584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3200" b="1" dirty="0">
                <a:solidFill>
                  <a:srgbClr val="6AD0FE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分析与解答</a:t>
            </a:r>
            <a:endParaRPr lang="zh-CN" altLang="en-US" sz="3200" b="1" dirty="0">
              <a:solidFill>
                <a:srgbClr val="6AD0FE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06688" y="312738"/>
            <a:ext cx="454818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latin typeface="+mn-lt"/>
                <a:ea typeface="+mn-ea"/>
                <a:cs typeface="Times New Roman" panose="02020603050405020304" pitchFamily="18" charset="0"/>
              </a:rPr>
              <a:t>用正比例解决这个问题。</a:t>
            </a:r>
            <a:endParaRPr lang="zh-CN" altLang="en-US" sz="2800" b="1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表格 15"/>
          <p:cNvGraphicFramePr>
            <a:graphicFrameLocks noGrp="1"/>
          </p:cNvGraphicFramePr>
          <p:nvPr/>
        </p:nvGraphicFramePr>
        <p:xfrm>
          <a:off x="547688" y="927100"/>
          <a:ext cx="3584575" cy="13811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051"/>
                <a:gridCol w="1049127"/>
                <a:gridCol w="1141397"/>
              </a:tblGrid>
              <a:tr h="466228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水量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水费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张阿姨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8t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40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  <a:tr h="4574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/>
                        <a:t>李奶奶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10t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？</a:t>
                      </a:r>
                      <a:r>
                        <a:rPr lang="zh-CN" altLang="en-US" sz="2400" b="1" dirty="0"/>
                        <a:t>元</a:t>
                      </a:r>
                      <a:endParaRPr lang="zh-CN" altLang="en-US" sz="2400" b="1" dirty="0">
                        <a:latin typeface="+mn-lt"/>
                        <a:ea typeface="+mn-ea"/>
                      </a:endParaRPr>
                    </a:p>
                  </a:txBody>
                  <a:tcPr marL="91417" marR="91417" marT="45745" marB="45745"/>
                </a:tc>
              </a:tr>
            </a:tbl>
          </a:graphicData>
        </a:graphic>
      </p:graphicFrame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7850" y="2308225"/>
            <a:ext cx="6677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解：设李奶奶家上个月的水费是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元。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063625" y="2830513"/>
            <a:ext cx="218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10=40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28775" y="3270250"/>
            <a:ext cx="182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=40×10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755775" y="3700463"/>
          <a:ext cx="15557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1" imgW="17678400" imgH="9448800" progId="Equation.DSMT4">
                  <p:embed/>
                </p:oleObj>
              </mc:Choice>
              <mc:Fallback>
                <p:oleObj name="Equation" r:id="rId1" imgW="17678400" imgH="94488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3700463"/>
                        <a:ext cx="1555750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879600" y="4376738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957638" y="2830513"/>
            <a:ext cx="21884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8=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32313" y="3268663"/>
            <a:ext cx="1827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=40×10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727575" y="3700463"/>
          <a:ext cx="15097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7678400" imgH="9448800" progId="Equation.DSMT4">
                  <p:embed/>
                </p:oleObj>
              </mc:Choice>
              <mc:Fallback>
                <p:oleObj name="Equation" r:id="rId3" imgW="17678400" imgH="944880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3700463"/>
                        <a:ext cx="1509713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808538" y="4376738"/>
            <a:ext cx="928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=50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6864350" y="835025"/>
            <a:ext cx="1973263" cy="4171950"/>
            <a:chOff x="155" y="275"/>
            <a:chExt cx="2908" cy="6573"/>
          </a:xfrm>
        </p:grpSpPr>
        <p:pic>
          <p:nvPicPr>
            <p:cNvPr id="34848" name="图片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7" y="4737"/>
              <a:ext cx="2039" cy="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9" name="AutoShape 27"/>
            <p:cNvSpPr>
              <a:spLocks noChangeArrowheads="1"/>
            </p:cNvSpPr>
            <p:nvPr/>
          </p:nvSpPr>
          <p:spPr bwMode="auto">
            <a:xfrm>
              <a:off x="155" y="275"/>
              <a:ext cx="2908" cy="3981"/>
            </a:xfrm>
            <a:prstGeom prst="wedgeRoundRectCallout">
              <a:avLst>
                <a:gd name="adj1" fmla="val 25435"/>
                <a:gd name="adj2" fmla="val 62319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因为</a:t>
              </a:r>
              <a:r>
                <a:rPr lang="zh-CN" altLang="en-US" sz="24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水的单价一定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，所以两家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用水吨数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比值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水费</a:t>
              </a:r>
              <a:r>
                <a:rPr lang="zh-CN" altLang="en-US" sz="24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的比值相等。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 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9" grpId="0"/>
      <p:bldP spid="24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15"/>
          <p:cNvGraphicFramePr>
            <a:graphicFrameLocks noGrp="1"/>
          </p:cNvGraphicFramePr>
          <p:nvPr/>
        </p:nvGraphicFramePr>
        <p:xfrm>
          <a:off x="315913" y="1525277"/>
          <a:ext cx="3586162" cy="23098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4668"/>
                <a:gridCol w="1049592"/>
                <a:gridCol w="1141902"/>
              </a:tblGrid>
              <a:tr h="577453">
                <a:tc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水量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水费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张阿姨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8t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40</a:t>
                      </a:r>
                      <a:r>
                        <a:rPr lang="zh-CN" altLang="en-US" sz="2800" b="1" dirty="0"/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/>
                        <a:t>李奶奶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10t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/>
                        <a:t>50</a:t>
                      </a:r>
                      <a:r>
                        <a:rPr lang="zh-CN" altLang="en-US" sz="2800" b="1" dirty="0"/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  <a:tr h="5774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王爷爷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？</a:t>
                      </a:r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t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latin typeface="+mn-lt"/>
                          <a:ea typeface="+mn-ea"/>
                        </a:rPr>
                        <a:t>60</a:t>
                      </a:r>
                      <a:r>
                        <a:rPr lang="zh-CN" altLang="en-US" sz="2800" b="1" dirty="0">
                          <a:latin typeface="+mn-lt"/>
                          <a:ea typeface="+mn-ea"/>
                        </a:rPr>
                        <a:t>元</a:t>
                      </a:r>
                      <a:endParaRPr lang="zh-CN" altLang="en-US" sz="2800" b="1" dirty="0">
                        <a:latin typeface="+mn-lt"/>
                        <a:ea typeface="+mn-ea"/>
                      </a:endParaRPr>
                    </a:p>
                  </a:txBody>
                  <a:tcPr marL="91457" marR="91457" marT="45719" marB="45719" anchor="ctr"/>
                </a:tc>
              </a:tr>
            </a:tbl>
          </a:graphicData>
        </a:graphic>
      </p:graphicFrame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990975" y="3575138"/>
            <a:ext cx="4848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答：王爷爷家上个月用了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吨水。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87" name="文本框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0513" y="-73025"/>
            <a:ext cx="881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600" b="1">
                <a:solidFill>
                  <a:srgbClr val="B7E9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状元成才路</a:t>
            </a:r>
            <a:endParaRPr lang="zh-CN" altLang="en-US" sz="600" b="1">
              <a:solidFill>
                <a:srgbClr val="B7E9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0988" name="图片 2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-98425"/>
            <a:ext cx="8842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608513" y="1849526"/>
            <a:ext cx="2516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60÷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248150" y="2371813"/>
            <a:ext cx="1444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237038" y="2892513"/>
            <a:ext cx="17287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694363" y="2301963"/>
            <a:ext cx="1057275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916738" y="2371813"/>
            <a:ext cx="14589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①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水的单价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916738" y="2892513"/>
            <a:ext cx="1989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②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60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元的用水量</a:t>
            </a:r>
            <a:endParaRPr lang="zh-CN" altLang="en-US" sz="2000" b="1" dirty="0">
              <a:solidFill>
                <a:srgbClr val="FF0000"/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17583" y="291189"/>
            <a:ext cx="6352619" cy="115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王爷爷家上个月的水费是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60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元，他家上个月用了多少吨水？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815" y="3320170"/>
            <a:ext cx="955900" cy="460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015" y="3320169"/>
            <a:ext cx="955900" cy="46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  <p:bldP spid="33" grpId="0"/>
      <p:bldP spid="34" grpId="0"/>
    </p:bldLst>
  </p:timing>
</p:sld>
</file>

<file path=ppt/tags/tag1.xml><?xml version="1.0" encoding="utf-8"?>
<p:tagLst xmlns:p="http://schemas.openxmlformats.org/presentationml/2006/main">
  <p:tag name="ISLIDE.ADDREMOVEWATERMARK" val="sqqFygyK98"/>
</p:tagLst>
</file>

<file path=ppt/tags/tag10.xml><?xml version="1.0" encoding="utf-8"?>
<p:tagLst xmlns:p="http://schemas.openxmlformats.org/presentationml/2006/main">
  <p:tag name="ISLIDE.ADDREMOVEWATERMARK" val="sqqFygyK98"/>
</p:tagLst>
</file>

<file path=ppt/tags/tag11.xml><?xml version="1.0" encoding="utf-8"?>
<p:tagLst xmlns:p="http://schemas.openxmlformats.org/presentationml/2006/main">
  <p:tag name="ISLIDE.ADDREMOVEWATERMARK" val="beES90OhPu"/>
</p:tagLst>
</file>

<file path=ppt/tags/tag12.xml><?xml version="1.0" encoding="utf-8"?>
<p:tagLst xmlns:p="http://schemas.openxmlformats.org/presentationml/2006/main">
  <p:tag name="ISLIDE.ADDREMOVEWATERMARK" val="sqqFygyK98"/>
</p:tagLst>
</file>

<file path=ppt/tags/tag13.xml><?xml version="1.0" encoding="utf-8"?>
<p:tagLst xmlns:p="http://schemas.openxmlformats.org/presentationml/2006/main">
  <p:tag name="ISLIDE.ADDREMOVEWATERMARK" val="beES90OhPu"/>
</p:tagLst>
</file>

<file path=ppt/tags/tag14.xml><?xml version="1.0" encoding="utf-8"?>
<p:tagLst xmlns:p="http://schemas.openxmlformats.org/presentationml/2006/main">
  <p:tag name="ISLIDE.ADDREMOVEWATERMARK" val="sqqFygyK98"/>
</p:tagLst>
</file>

<file path=ppt/tags/tag15.xml><?xml version="1.0" encoding="utf-8"?>
<p:tagLst xmlns:p="http://schemas.openxmlformats.org/presentationml/2006/main">
  <p:tag name="ISLIDE.ADDREMOVEWATERMARK" val="beES90OhPu"/>
</p:tagLst>
</file>

<file path=ppt/tags/tag16.xml><?xml version="1.0" encoding="utf-8"?>
<p:tagLst xmlns:p="http://schemas.openxmlformats.org/presentationml/2006/main">
  <p:tag name="ISLIDE.ADDREMOVEWATERMARK" val="sqqFygyK98"/>
</p:tagLst>
</file>

<file path=ppt/tags/tag17.xml><?xml version="1.0" encoding="utf-8"?>
<p:tagLst xmlns:p="http://schemas.openxmlformats.org/presentationml/2006/main">
  <p:tag name="ISLIDE.ADDREMOVEWATERMARK" val="beES90OhPu"/>
</p:tagLst>
</file>

<file path=ppt/tags/tag18.xml><?xml version="1.0" encoding="utf-8"?>
<p:tagLst xmlns:p="http://schemas.openxmlformats.org/presentationml/2006/main">
  <p:tag name="ISLIDE.ADDREMOVEWATERMARK" val="sqqFygyK98"/>
</p:tagLst>
</file>

<file path=ppt/tags/tag19.xml><?xml version="1.0" encoding="utf-8"?>
<p:tagLst xmlns:p="http://schemas.openxmlformats.org/presentationml/2006/main">
  <p:tag name="ISLIDE.ADDREMOVEWATERMARK" val="beES90OhPu"/>
</p:tagLst>
</file>

<file path=ppt/tags/tag2.xml><?xml version="1.0" encoding="utf-8"?>
<p:tagLst xmlns:p="http://schemas.openxmlformats.org/presentationml/2006/main">
  <p:tag name="ISLIDE.ADDREMOVEWATERMARK" val="beES90OhPu"/>
</p:tagLst>
</file>

<file path=ppt/tags/tag20.xml><?xml version="1.0" encoding="utf-8"?>
<p:tagLst xmlns:p="http://schemas.openxmlformats.org/presentationml/2006/main">
  <p:tag name="ISLIDE.ADDREMOVEWATERMARK" val="sqqFygyK98"/>
</p:tagLst>
</file>

<file path=ppt/tags/tag21.xml><?xml version="1.0" encoding="utf-8"?>
<p:tagLst xmlns:p="http://schemas.openxmlformats.org/presentationml/2006/main">
  <p:tag name="ISLIDE.ADDREMOVEWATERMARK" val="beES90OhPu"/>
</p:tagLst>
</file>

<file path=ppt/tags/tag22.xml><?xml version="1.0" encoding="utf-8"?>
<p:tagLst xmlns:p="http://schemas.openxmlformats.org/presentationml/2006/main">
  <p:tag name="ISLIDE.ADDREMOVEWATERMARK" val="sqqFygyK98"/>
</p:tagLst>
</file>

<file path=ppt/tags/tag23.xml><?xml version="1.0" encoding="utf-8"?>
<p:tagLst xmlns:p="http://schemas.openxmlformats.org/presentationml/2006/main">
  <p:tag name="ISLIDE.ADDREMOVEWATERMARK" val="beES90OhPu"/>
</p:tagLst>
</file>

<file path=ppt/tags/tag3.xml><?xml version="1.0" encoding="utf-8"?>
<p:tagLst xmlns:p="http://schemas.openxmlformats.org/presentationml/2006/main">
  <p:tag name="ISLIDE.ADDREMOVEWATERMARK" val="sqqFygyK98"/>
</p:tagLst>
</file>

<file path=ppt/tags/tag4.xml><?xml version="1.0" encoding="utf-8"?>
<p:tagLst xmlns:p="http://schemas.openxmlformats.org/presentationml/2006/main">
  <p:tag name="ISLIDE.ADDREMOVEWATERMARK" val="beES90OhPu"/>
</p:tagLst>
</file>

<file path=ppt/tags/tag5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6.xml><?xml version="1.0" encoding="utf-8"?>
<p:tagLst xmlns:p="http://schemas.openxmlformats.org/presentationml/2006/main">
  <p:tag name="ISLIDE.ADDREMOVEWATERMARK" val="sqqFygyK98"/>
</p:tagLst>
</file>

<file path=ppt/tags/tag7.xml><?xml version="1.0" encoding="utf-8"?>
<p:tagLst xmlns:p="http://schemas.openxmlformats.org/presentationml/2006/main">
  <p:tag name="ISLIDE.ADDREMOVEWATERMARK" val="beES90OhPu"/>
</p:tagLst>
</file>

<file path=ppt/tags/tag8.xml><?xml version="1.0" encoding="utf-8"?>
<p:tagLst xmlns:p="http://schemas.openxmlformats.org/presentationml/2006/main">
  <p:tag name="ISLIDE.ADDREMOVEWATERMARK" val="sqqFygyK98"/>
</p:tagLst>
</file>

<file path=ppt/tags/tag9.xml><?xml version="1.0" encoding="utf-8"?>
<p:tagLst xmlns:p="http://schemas.openxmlformats.org/presentationml/2006/main">
  <p:tag name="ISLIDE.ADDREMOVEWATERMARK" val="beES90OhPu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2464</Words>
  <Application>WPS 演示</Application>
  <PresentationFormat>全屏显示(16:9)</PresentationFormat>
  <Paragraphs>604</Paragraphs>
  <Slides>22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黑体</vt:lpstr>
      <vt:lpstr>楷体</vt:lpstr>
      <vt:lpstr>华文楷体</vt:lpstr>
      <vt:lpstr>Calibri</vt:lpstr>
      <vt:lpstr>微软雅黑</vt:lpstr>
      <vt:lpstr>Arial Unicode MS</vt:lpstr>
      <vt:lpstr>等线</vt:lpstr>
      <vt:lpstr>1_Office 主题​​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用比例解决问题（1）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马黎斌</cp:lastModifiedBy>
  <cp:revision>386</cp:revision>
  <dcterms:created xsi:type="dcterms:W3CDTF">2016-01-14T07:05:00Z</dcterms:created>
  <dcterms:modified xsi:type="dcterms:W3CDTF">2024-03-29T03:20:45Z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2203AC146B8E4D5EBA93B81EC77B1BEA</vt:lpwstr>
  </property>
</Properties>
</file>