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92" r:id="rId3"/>
    <p:sldId id="393" r:id="rId5"/>
    <p:sldId id="354" r:id="rId6"/>
    <p:sldId id="401" r:id="rId7"/>
    <p:sldId id="402" r:id="rId8"/>
    <p:sldId id="403" r:id="rId9"/>
    <p:sldId id="447" r:id="rId10"/>
    <p:sldId id="404" r:id="rId11"/>
    <p:sldId id="405" r:id="rId12"/>
    <p:sldId id="406" r:id="rId13"/>
    <p:sldId id="408" r:id="rId14"/>
    <p:sldId id="409" r:id="rId15"/>
    <p:sldId id="410" r:id="rId16"/>
    <p:sldId id="413" r:id="rId17"/>
    <p:sldId id="412" r:id="rId18"/>
    <p:sldId id="414" r:id="rId19"/>
    <p:sldId id="366" r:id="rId20"/>
    <p:sldId id="415" r:id="rId21"/>
    <p:sldId id="416" r:id="rId22"/>
    <p:sldId id="417" r:id="rId23"/>
    <p:sldId id="418" r:id="rId24"/>
    <p:sldId id="420" r:id="rId25"/>
    <p:sldId id="421" r:id="rId26"/>
    <p:sldId id="422" r:id="rId27"/>
    <p:sldId id="423" r:id="rId28"/>
    <p:sldId id="424" r:id="rId29"/>
    <p:sldId id="363" r:id="rId30"/>
    <p:sldId id="364" r:id="rId31"/>
    <p:sldId id="425" r:id="rId32"/>
    <p:sldId id="449" r:id="rId33"/>
    <p:sldId id="328" r:id="rId34"/>
    <p:sldId id="387" r:id="rId35"/>
    <p:sldId id="407" r:id="rId36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41"/>
    </p:embeddedFont>
    <p:embeddedFont>
      <p:font typeface="楷体" panose="02010609060101010101" pitchFamily="49" charset="-122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微软雅黑" panose="020B0503020204020204" charset="-122"/>
      <p:regular r:id="rId47"/>
    </p:embeddedFont>
    <p:embeddedFont>
      <p:font typeface="等线" panose="02010600030101010101" charset="-122"/>
      <p:regular r:id="rId4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E7F8FF"/>
    <a:srgbClr val="01A0E9"/>
    <a:srgbClr val="ECFBFE"/>
    <a:srgbClr val="6AD0FE"/>
    <a:srgbClr val="3FC6E1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1745"/>
  </p:normalViewPr>
  <p:slideViewPr>
    <p:cSldViewPr snapToGrid="0">
      <p:cViewPr varScale="1">
        <p:scale>
          <a:sx n="149" d="100"/>
          <a:sy n="149" d="100"/>
        </p:scale>
        <p:origin x="378" y="114"/>
      </p:cViewPr>
      <p:guideLst>
        <p:guide orient="horz" pos="1620"/>
        <p:guide pos="2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font" Target="fonts/font8.fntdata"/><Relationship Id="rId47" Type="http://schemas.openxmlformats.org/officeDocument/2006/relationships/font" Target="fonts/font7.fntdata"/><Relationship Id="rId46" Type="http://schemas.openxmlformats.org/officeDocument/2006/relationships/font" Target="fonts/font6.fntdata"/><Relationship Id="rId45" Type="http://schemas.openxmlformats.org/officeDocument/2006/relationships/font" Target="fonts/font5.fntdata"/><Relationship Id="rId44" Type="http://schemas.openxmlformats.org/officeDocument/2006/relationships/font" Target="fonts/font4.fntdata"/><Relationship Id="rId43" Type="http://schemas.openxmlformats.org/officeDocument/2006/relationships/font" Target="fonts/font3.fntdata"/><Relationship Id="rId42" Type="http://schemas.openxmlformats.org/officeDocument/2006/relationships/font" Target="fonts/font2.fntdata"/><Relationship Id="rId41" Type="http://schemas.openxmlformats.org/officeDocument/2006/relationships/font" Target="fonts/font1.fntdata"/><Relationship Id="rId4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DEE47AF-3A03-449C-82CC-B3CB8561082D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6030354D-4194-4615-9790-913144ACB09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C0FF31-4B01-4B96-9F02-6F272F51D5E0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C8CED2D-7367-41FC-BC47-B534F6309F09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7BFF8D5-D820-4EC9-8EB5-22090FD98104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8F18913-16C1-4312-8F5D-A3687A825239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8113" y="138113"/>
            <a:ext cx="8863012" cy="4876800"/>
          </a:xfrm>
          <a:prstGeom prst="rect">
            <a:avLst/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tags" Target="../tags/tag31.xml"/><Relationship Id="rId4" Type="http://schemas.openxmlformats.org/officeDocument/2006/relationships/image" Target="../media/image11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image" Target="../media/image11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4" Type="http://schemas.openxmlformats.org/officeDocument/2006/relationships/image" Target="../media/image11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4" Type="http://schemas.openxmlformats.org/officeDocument/2006/relationships/image" Target="../media/image11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11.png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notesSlide" Target="../notesSlides/notesSlide2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11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7.png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3" Type="http://schemas.openxmlformats.org/officeDocument/2006/relationships/image" Target="../media/image7.jpe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tags" Target="../tags/tag9.xml"/><Relationship Id="rId3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tags" Target="../tags/tag12.xml"/><Relationship Id="rId3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tags" Target="../tags/tag15.xml"/><Relationship Id="rId3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35500" y="1350963"/>
            <a:ext cx="4402138" cy="2455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        你见过左边这些现象吗？这些现象中，哪些是把物体放大？哪些是把物体缩小？</a:t>
            </a:r>
            <a:endParaRPr lang="zh-CN" altLang="en-US" sz="3200" b="1" dirty="0">
              <a:latin typeface="+mj-lt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5" y="639557"/>
            <a:ext cx="4173735" cy="38643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9563" y="239713"/>
            <a:ext cx="50784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  <a:ea typeface="+mj-ea"/>
              </a:rPr>
              <a:t>三角形怎么按2∶1放大呢？</a:t>
            </a:r>
            <a:endParaRPr lang="zh-CN" altLang="en-US" sz="3200" b="1" dirty="0">
              <a:latin typeface="+mj-lt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9100" y="1006475"/>
          <a:ext cx="8305804" cy="265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05"/>
                <a:gridCol w="319503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</a:tblGrid>
              <a:tr h="32683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5305" name="图片 1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92200" y="2930525"/>
            <a:ext cx="412750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100" y="2198688"/>
            <a:ext cx="411163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3488" y="2930525"/>
            <a:ext cx="577850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79675" y="1714500"/>
            <a:ext cx="485775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92363" y="3776663"/>
            <a:ext cx="1625600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8:4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92363" y="4286250"/>
            <a:ext cx="1625600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6:3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4586288" y="3860800"/>
            <a:ext cx="4285294" cy="1131888"/>
            <a:chOff x="7015" y="6016"/>
            <a:chExt cx="6748" cy="1783"/>
          </a:xfrm>
        </p:grpSpPr>
        <p:sp>
          <p:nvSpPr>
            <p:cNvPr id="45322" name="AutoShape 27"/>
            <p:cNvSpPr>
              <a:spLocks noChangeArrowheads="1"/>
            </p:cNvSpPr>
            <p:nvPr/>
          </p:nvSpPr>
          <p:spPr bwMode="auto">
            <a:xfrm>
              <a:off x="7015" y="6172"/>
              <a:ext cx="4842" cy="1471"/>
            </a:xfrm>
            <a:prstGeom prst="wedgeRoundRectCallout">
              <a:avLst>
                <a:gd name="adj1" fmla="val 59139"/>
                <a:gd name="adj2" fmla="val 1539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zh-CN" sz="2400" b="1" noProof="1">
                  <a:latin typeface="+mn-lt"/>
                  <a:ea typeface="黑体" panose="02010609060101010101" pitchFamily="49" charset="-122"/>
                  <a:sym typeface="+mn-ea"/>
                </a:rPr>
                <a:t>我用尺子量了一下，的确是原来的2倍。</a:t>
              </a:r>
              <a:endParaRPr lang="zh-CN" altLang="zh-CN" sz="2400" b="1" noProof="1">
                <a:latin typeface="+mn-lt"/>
                <a:ea typeface="黑体" panose="02010609060101010101" pitchFamily="49" charset="-122"/>
                <a:sym typeface="+mn-ea"/>
              </a:endParaRPr>
            </a:p>
          </p:txBody>
        </p:sp>
        <p:pic>
          <p:nvPicPr>
            <p:cNvPr id="45323" name="图片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22" y="6016"/>
              <a:ext cx="1841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313" name="直角三角形 4"/>
          <p:cNvSpPr>
            <a:spLocks noChangeArrowheads="1"/>
          </p:cNvSpPr>
          <p:nvPr/>
        </p:nvSpPr>
        <p:spPr bwMode="auto">
          <a:xfrm>
            <a:off x="754063" y="2005013"/>
            <a:ext cx="1271587" cy="992187"/>
          </a:xfrm>
          <a:prstGeom prst="rtTriangle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65450" y="1006475"/>
            <a:ext cx="0" cy="200183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965450" y="2997200"/>
            <a:ext cx="25574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2965450" y="1027113"/>
            <a:ext cx="2557463" cy="1981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直尺图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20000">
            <a:off x="-142875" y="1584325"/>
            <a:ext cx="26987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>
          <a:xfrm>
            <a:off x="725488" y="1970088"/>
            <a:ext cx="74612" cy="7461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2" name="图片 11" descr="直尺图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20000">
            <a:off x="3330575" y="1584325"/>
            <a:ext cx="26987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2"/>
          <p:cNvSpPr/>
          <p:nvPr/>
        </p:nvSpPr>
        <p:spPr>
          <a:xfrm>
            <a:off x="4162425" y="1970088"/>
            <a:ext cx="74613" cy="7461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928938" y="974725"/>
            <a:ext cx="74612" cy="7461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38125 -0.188889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9563" y="239713"/>
            <a:ext cx="50784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  <a:ea typeface="+mj-ea"/>
              </a:rPr>
              <a:t>三角形怎么按2∶1放大呢？</a:t>
            </a:r>
            <a:endParaRPr lang="zh-CN" altLang="en-US" sz="3200" b="1" dirty="0">
              <a:latin typeface="+mj-lt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9100" y="1006475"/>
          <a:ext cx="8305804" cy="265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05"/>
                <a:gridCol w="319503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</a:tblGrid>
              <a:tr h="32683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7353" name="图片 1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92200" y="2930525"/>
            <a:ext cx="412750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100" y="2198688"/>
            <a:ext cx="411163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3488" y="2930525"/>
            <a:ext cx="577850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79675" y="1714500"/>
            <a:ext cx="485775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92363" y="3776663"/>
            <a:ext cx="1625600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8:4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92363" y="4286250"/>
            <a:ext cx="1625600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6:3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5276850" y="3860800"/>
            <a:ext cx="3594100" cy="1131888"/>
            <a:chOff x="8102" y="6016"/>
            <a:chExt cx="5660" cy="1783"/>
          </a:xfrm>
        </p:grpSpPr>
        <p:sp>
          <p:nvSpPr>
            <p:cNvPr id="47369" name="AutoShape 27"/>
            <p:cNvSpPr>
              <a:spLocks noChangeArrowheads="1"/>
            </p:cNvSpPr>
            <p:nvPr/>
          </p:nvSpPr>
          <p:spPr bwMode="auto">
            <a:xfrm>
              <a:off x="8102" y="6172"/>
              <a:ext cx="3755" cy="1471"/>
            </a:xfrm>
            <a:prstGeom prst="wedgeRoundRectCallout">
              <a:avLst>
                <a:gd name="adj1" fmla="val 59139"/>
                <a:gd name="adj2" fmla="val 1539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  <a:sym typeface="+mn-ea"/>
                </a:rPr>
                <a:t>每条边</a:t>
              </a:r>
              <a:r>
                <a:rPr lang="zh-CN" altLang="en-US" sz="2400" b="1">
                  <a:latin typeface="+mn-lt"/>
                  <a:ea typeface="黑体" panose="02010609060101010101" pitchFamily="49" charset="-122"/>
                  <a:sym typeface="+mn-ea"/>
                </a:rPr>
                <a:t>都放大到原来的2倍。</a:t>
              </a:r>
              <a:endParaRPr lang="zh-CN" altLang="zh-CN" sz="2400" b="1" noProof="1">
                <a:latin typeface="+mn-lt"/>
                <a:ea typeface="黑体" panose="02010609060101010101" pitchFamily="49" charset="-122"/>
                <a:sym typeface="+mn-ea"/>
              </a:endParaRPr>
            </a:p>
          </p:txBody>
        </p:sp>
        <p:pic>
          <p:nvPicPr>
            <p:cNvPr id="47370" name="图片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21" y="6016"/>
              <a:ext cx="1841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361" name="直角三角形 4"/>
          <p:cNvSpPr>
            <a:spLocks noChangeArrowheads="1"/>
          </p:cNvSpPr>
          <p:nvPr/>
        </p:nvSpPr>
        <p:spPr bwMode="auto">
          <a:xfrm>
            <a:off x="754063" y="2005013"/>
            <a:ext cx="1271587" cy="992187"/>
          </a:xfrm>
          <a:prstGeom prst="rtTriangle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65450" y="1006475"/>
            <a:ext cx="0" cy="200183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965450" y="2997200"/>
            <a:ext cx="25574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2965450" y="1027113"/>
            <a:ext cx="2557463" cy="1981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4213225" y="1955800"/>
            <a:ext cx="76200" cy="7461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965450" y="1985963"/>
            <a:ext cx="1277938" cy="1011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957513" y="1993900"/>
            <a:ext cx="1293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248150" y="1955800"/>
            <a:ext cx="3175" cy="1049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1163" y="2344738"/>
          <a:ext cx="8305804" cy="265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27041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21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66700" y="277813"/>
            <a:ext cx="7343775" cy="58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  <a:ea typeface="+mj-ea"/>
              </a:rPr>
              <a:t>在将图形放大的过程中，要注意什么？</a:t>
            </a:r>
            <a:endParaRPr lang="zh-CN" altLang="en-US" sz="3200" b="1" dirty="0">
              <a:latin typeface="+mj-lt"/>
              <a:ea typeface="+mj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9401" name="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11163" y="1020763"/>
          <a:ext cx="8305804" cy="264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405"/>
                <a:gridCol w="319552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</a:tblGrid>
              <a:tr h="326878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56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9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8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9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591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56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56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9647" name="矩形 8"/>
          <p:cNvSpPr>
            <a:spLocks noChangeArrowheads="1"/>
          </p:cNvSpPr>
          <p:nvPr/>
        </p:nvSpPr>
        <p:spPr bwMode="auto">
          <a:xfrm>
            <a:off x="723900" y="2686050"/>
            <a:ext cx="1925638" cy="19732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648" name="矩形 9"/>
          <p:cNvSpPr>
            <a:spLocks noChangeArrowheads="1"/>
          </p:cNvSpPr>
          <p:nvPr/>
        </p:nvSpPr>
        <p:spPr bwMode="auto">
          <a:xfrm>
            <a:off x="2955925" y="3352800"/>
            <a:ext cx="2546350" cy="130651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649" name="直角三角形 4"/>
          <p:cNvSpPr>
            <a:spLocks noChangeArrowheads="1"/>
          </p:cNvSpPr>
          <p:nvPr/>
        </p:nvSpPr>
        <p:spPr bwMode="auto">
          <a:xfrm>
            <a:off x="5843588" y="2686050"/>
            <a:ext cx="2547937" cy="1973263"/>
          </a:xfrm>
          <a:prstGeom prst="rtTriangl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650" name="矩形 5"/>
          <p:cNvSpPr>
            <a:spLocks noChangeArrowheads="1"/>
          </p:cNvSpPr>
          <p:nvPr/>
        </p:nvSpPr>
        <p:spPr bwMode="auto">
          <a:xfrm>
            <a:off x="722313" y="1341438"/>
            <a:ext cx="957262" cy="100012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651" name="矩形 6"/>
          <p:cNvSpPr>
            <a:spLocks noChangeArrowheads="1"/>
          </p:cNvSpPr>
          <p:nvPr/>
        </p:nvSpPr>
        <p:spPr bwMode="auto">
          <a:xfrm>
            <a:off x="2955925" y="1674813"/>
            <a:ext cx="1300163" cy="666750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652" name="直角三角形 4"/>
          <p:cNvSpPr>
            <a:spLocks noChangeArrowheads="1"/>
          </p:cNvSpPr>
          <p:nvPr/>
        </p:nvSpPr>
        <p:spPr bwMode="auto">
          <a:xfrm>
            <a:off x="5843588" y="1341438"/>
            <a:ext cx="1271587" cy="992187"/>
          </a:xfrm>
          <a:prstGeom prst="rtTriangle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411163" y="1538288"/>
            <a:ext cx="6821487" cy="3605212"/>
            <a:chOff x="647" y="2422"/>
            <a:chExt cx="10742" cy="5678"/>
          </a:xfrm>
        </p:grpSpPr>
        <p:sp>
          <p:nvSpPr>
            <p:cNvPr id="5" name="文本框 4"/>
            <p:cNvSpPr txBox="1"/>
            <p:nvPr/>
          </p:nvSpPr>
          <p:spPr>
            <a:xfrm>
              <a:off x="647" y="2422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47" y="519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69" y="342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667" y="2422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792" y="342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42" y="7142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667" y="5520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062" y="2615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82" y="342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359" y="7140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72" y="5775"/>
              <a:ext cx="650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99" y="7142"/>
              <a:ext cx="650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6629400" y="1181100"/>
            <a:ext cx="2222500" cy="3677258"/>
            <a:chOff x="10327" y="6530"/>
            <a:chExt cx="3500" cy="5792"/>
          </a:xfrm>
        </p:grpSpPr>
        <p:sp>
          <p:nvSpPr>
            <p:cNvPr id="49655" name="AutoShape 27"/>
            <p:cNvSpPr>
              <a:spLocks noChangeArrowheads="1"/>
            </p:cNvSpPr>
            <p:nvPr/>
          </p:nvSpPr>
          <p:spPr bwMode="auto">
            <a:xfrm>
              <a:off x="10327" y="6530"/>
              <a:ext cx="3500" cy="2607"/>
            </a:xfrm>
            <a:prstGeom prst="wedgeRoundRectCallout">
              <a:avLst>
                <a:gd name="adj1" fmla="val 19565"/>
                <a:gd name="adj2" fmla="val 6893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+mn-lt"/>
                  <a:ea typeface="黑体" panose="02010609060101010101" pitchFamily="49" charset="-122"/>
                  <a:sym typeface="+mn-ea"/>
                </a:rPr>
                <a:t>按</a:t>
              </a:r>
              <a:r>
                <a:rPr lang="zh-CN" altLang="en-US" sz="24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  <a:sym typeface="+mn-ea"/>
                </a:rPr>
                <a:t>2∶1</a:t>
              </a:r>
              <a:r>
                <a:rPr lang="zh-CN" altLang="en-US" sz="2400" b="1" dirty="0">
                  <a:latin typeface="+mn-lt"/>
                  <a:ea typeface="黑体" panose="02010609060101010101" pitchFamily="49" charset="-122"/>
                  <a:sym typeface="+mn-ea"/>
                </a:rPr>
                <a:t>放大，就是把</a:t>
              </a:r>
              <a:r>
                <a:rPr lang="zh-CN" altLang="en-US" sz="24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  <a:sym typeface="+mn-ea"/>
                </a:rPr>
                <a:t>各边</a:t>
              </a:r>
              <a:r>
                <a:rPr lang="zh-CN" altLang="en-US" sz="2400" b="1" dirty="0">
                  <a:latin typeface="+mn-lt"/>
                  <a:ea typeface="黑体" panose="02010609060101010101" pitchFamily="49" charset="-122"/>
                  <a:sym typeface="+mn-ea"/>
                </a:rPr>
                <a:t>的长放大到原来的</a:t>
              </a:r>
              <a:r>
                <a:rPr lang="zh-CN" altLang="en-US" sz="24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  <a:sym typeface="+mn-ea"/>
                </a:rPr>
                <a:t>2倍</a:t>
              </a:r>
              <a:r>
                <a:rPr lang="zh-CN" altLang="en-US" sz="2400" b="1" dirty="0">
                  <a:latin typeface="+mn-lt"/>
                  <a:ea typeface="黑体" panose="02010609060101010101" pitchFamily="49" charset="-122"/>
                  <a:sym typeface="+mn-ea"/>
                </a:rPr>
                <a:t>。</a:t>
              </a:r>
              <a:endParaRPr lang="zh-CN" altLang="en-US" sz="2400" b="1" dirty="0">
                <a:latin typeface="+mn-lt"/>
                <a:ea typeface="黑体" panose="02010609060101010101" pitchFamily="49" charset="-122"/>
                <a:sym typeface="+mn-ea"/>
              </a:endParaRPr>
            </a:p>
          </p:txBody>
        </p:sp>
        <p:pic>
          <p:nvPicPr>
            <p:cNvPr id="49656" name="图片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2375" y="9527"/>
              <a:ext cx="1336" cy="2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1163" y="2344738"/>
          <a:ext cx="8305804" cy="265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27041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21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6675" y="219075"/>
            <a:ext cx="8086725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  <a:ea typeface="+mj-ea"/>
              </a:rPr>
              <a:t>观察放大后的图形和原来的图形，你发现了什么？</a:t>
            </a:r>
            <a:endParaRPr lang="zh-CN" altLang="en-US" sz="2800" b="1" dirty="0">
              <a:latin typeface="+mj-lt"/>
              <a:ea typeface="+mj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51449" name="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11163" y="1020763"/>
          <a:ext cx="8305804" cy="264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405"/>
                <a:gridCol w="319552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</a:tblGrid>
              <a:tr h="326878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56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9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8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9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591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56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56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695" name="矩形 8"/>
          <p:cNvSpPr>
            <a:spLocks noChangeArrowheads="1"/>
          </p:cNvSpPr>
          <p:nvPr/>
        </p:nvSpPr>
        <p:spPr bwMode="auto">
          <a:xfrm>
            <a:off x="723900" y="2686050"/>
            <a:ext cx="1925638" cy="19732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696" name="矩形 9"/>
          <p:cNvSpPr>
            <a:spLocks noChangeArrowheads="1"/>
          </p:cNvSpPr>
          <p:nvPr/>
        </p:nvSpPr>
        <p:spPr bwMode="auto">
          <a:xfrm>
            <a:off x="2955925" y="3352800"/>
            <a:ext cx="2546350" cy="130651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697" name="直角三角形 4"/>
          <p:cNvSpPr>
            <a:spLocks noChangeArrowheads="1"/>
          </p:cNvSpPr>
          <p:nvPr/>
        </p:nvSpPr>
        <p:spPr bwMode="auto">
          <a:xfrm>
            <a:off x="5843588" y="2686050"/>
            <a:ext cx="2547937" cy="1973263"/>
          </a:xfrm>
          <a:prstGeom prst="rtTriangl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698" name="矩形 5"/>
          <p:cNvSpPr>
            <a:spLocks noChangeArrowheads="1"/>
          </p:cNvSpPr>
          <p:nvPr/>
        </p:nvSpPr>
        <p:spPr bwMode="auto">
          <a:xfrm>
            <a:off x="722313" y="1341438"/>
            <a:ext cx="957262" cy="100012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699" name="矩形 6"/>
          <p:cNvSpPr>
            <a:spLocks noChangeArrowheads="1"/>
          </p:cNvSpPr>
          <p:nvPr/>
        </p:nvSpPr>
        <p:spPr bwMode="auto">
          <a:xfrm>
            <a:off x="2955925" y="1674813"/>
            <a:ext cx="1300163" cy="666750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700" name="直角三角形 4"/>
          <p:cNvSpPr>
            <a:spLocks noChangeArrowheads="1"/>
          </p:cNvSpPr>
          <p:nvPr/>
        </p:nvSpPr>
        <p:spPr bwMode="auto">
          <a:xfrm>
            <a:off x="5843588" y="1341438"/>
            <a:ext cx="1271587" cy="992187"/>
          </a:xfrm>
          <a:prstGeom prst="rtTriangle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41994" name="组合 2"/>
          <p:cNvGrpSpPr/>
          <p:nvPr/>
        </p:nvGrpSpPr>
        <p:grpSpPr bwMode="auto">
          <a:xfrm>
            <a:off x="3130550" y="4868863"/>
            <a:ext cx="2882900" cy="306387"/>
            <a:chOff x="5104" y="6987"/>
            <a:chExt cx="4538" cy="991"/>
          </a:xfrm>
        </p:grpSpPr>
        <p:sp>
          <p:nvSpPr>
            <p:cNvPr id="51718" name="圆角矩形 12"/>
            <p:cNvSpPr>
              <a:spLocks noChangeArrowheads="1"/>
            </p:cNvSpPr>
            <p:nvPr/>
          </p:nvSpPr>
          <p:spPr bwMode="auto">
            <a:xfrm>
              <a:off x="5104" y="7119"/>
              <a:ext cx="4538" cy="7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3200" b="1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1719" name="文本框 19"/>
            <p:cNvSpPr txBox="1">
              <a:spLocks noChangeArrowheads="1"/>
            </p:cNvSpPr>
            <p:nvPr/>
          </p:nvSpPr>
          <p:spPr bwMode="auto">
            <a:xfrm>
              <a:off x="5230" y="6987"/>
              <a:ext cx="4287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请按下暂停键，认真思考吧</a:t>
              </a:r>
              <a:endParaRPr lang="zh-CN" altLang="en-US" sz="1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51702" name="组合 18"/>
          <p:cNvGrpSpPr/>
          <p:nvPr/>
        </p:nvGrpSpPr>
        <p:grpSpPr bwMode="auto">
          <a:xfrm>
            <a:off x="411163" y="1538288"/>
            <a:ext cx="6821487" cy="3605212"/>
            <a:chOff x="647" y="2422"/>
            <a:chExt cx="10742" cy="5678"/>
          </a:xfrm>
        </p:grpSpPr>
        <p:sp>
          <p:nvSpPr>
            <p:cNvPr id="20" name="文本框 19"/>
            <p:cNvSpPr txBox="1"/>
            <p:nvPr/>
          </p:nvSpPr>
          <p:spPr>
            <a:xfrm>
              <a:off x="647" y="2422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7" y="519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69" y="342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67" y="2422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792" y="342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742" y="7142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667" y="5520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62" y="2615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382" y="342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337" y="7142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172" y="5775"/>
              <a:ext cx="650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399" y="7142"/>
              <a:ext cx="650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766050" y="1020763"/>
            <a:ext cx="10144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内角</a:t>
            </a:r>
            <a:endParaRPr lang="zh-CN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766050" y="1704975"/>
            <a:ext cx="10144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边长</a:t>
            </a:r>
            <a:endParaRPr lang="zh-CN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766050" y="2344738"/>
            <a:ext cx="10144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周长</a:t>
            </a:r>
            <a:endParaRPr lang="zh-CN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1163" y="2344738"/>
          <a:ext cx="8305804" cy="265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27041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21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6675" y="219075"/>
            <a:ext cx="8086725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  <a:ea typeface="+mj-ea"/>
              </a:rPr>
              <a:t>观察放大后的图形和原来的图形，你发现了什么？</a:t>
            </a:r>
            <a:endParaRPr lang="zh-CN" altLang="en-US" sz="2800" b="1" dirty="0">
              <a:latin typeface="+mj-lt"/>
              <a:ea typeface="+mj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53497" name="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11163" y="1020763"/>
          <a:ext cx="8305804" cy="264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405"/>
                <a:gridCol w="319552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</a:tblGrid>
              <a:tr h="326878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56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9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8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9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591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56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56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1" marB="41501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743" name="矩形 8"/>
          <p:cNvSpPr>
            <a:spLocks noChangeArrowheads="1"/>
          </p:cNvSpPr>
          <p:nvPr/>
        </p:nvSpPr>
        <p:spPr bwMode="auto">
          <a:xfrm>
            <a:off x="723900" y="2686050"/>
            <a:ext cx="1925638" cy="19732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744" name="矩形 9"/>
          <p:cNvSpPr>
            <a:spLocks noChangeArrowheads="1"/>
          </p:cNvSpPr>
          <p:nvPr/>
        </p:nvSpPr>
        <p:spPr bwMode="auto">
          <a:xfrm>
            <a:off x="2955925" y="3352800"/>
            <a:ext cx="2546350" cy="130651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745" name="直角三角形 4"/>
          <p:cNvSpPr>
            <a:spLocks noChangeArrowheads="1"/>
          </p:cNvSpPr>
          <p:nvPr/>
        </p:nvSpPr>
        <p:spPr bwMode="auto">
          <a:xfrm>
            <a:off x="5843588" y="2686050"/>
            <a:ext cx="2547937" cy="1973263"/>
          </a:xfrm>
          <a:prstGeom prst="rtTriangl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746" name="矩形 5"/>
          <p:cNvSpPr>
            <a:spLocks noChangeArrowheads="1"/>
          </p:cNvSpPr>
          <p:nvPr/>
        </p:nvSpPr>
        <p:spPr bwMode="auto">
          <a:xfrm>
            <a:off x="722313" y="1341438"/>
            <a:ext cx="957262" cy="100012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747" name="矩形 6"/>
          <p:cNvSpPr>
            <a:spLocks noChangeArrowheads="1"/>
          </p:cNvSpPr>
          <p:nvPr/>
        </p:nvSpPr>
        <p:spPr bwMode="auto">
          <a:xfrm>
            <a:off x="2955925" y="1674813"/>
            <a:ext cx="1300163" cy="666750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748" name="直角三角形 4"/>
          <p:cNvSpPr>
            <a:spLocks noChangeArrowheads="1"/>
          </p:cNvSpPr>
          <p:nvPr/>
        </p:nvSpPr>
        <p:spPr bwMode="auto">
          <a:xfrm>
            <a:off x="5843588" y="1341438"/>
            <a:ext cx="1271587" cy="992187"/>
          </a:xfrm>
          <a:prstGeom prst="rtTriangle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3749" name="组合 18"/>
          <p:cNvGrpSpPr/>
          <p:nvPr/>
        </p:nvGrpSpPr>
        <p:grpSpPr bwMode="auto">
          <a:xfrm>
            <a:off x="411163" y="1538288"/>
            <a:ext cx="6821487" cy="3605212"/>
            <a:chOff x="647" y="2422"/>
            <a:chExt cx="10742" cy="5678"/>
          </a:xfrm>
        </p:grpSpPr>
        <p:sp>
          <p:nvSpPr>
            <p:cNvPr id="20" name="文本框 19"/>
            <p:cNvSpPr txBox="1"/>
            <p:nvPr/>
          </p:nvSpPr>
          <p:spPr>
            <a:xfrm>
              <a:off x="647" y="2422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7" y="519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69" y="342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67" y="2422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792" y="342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742" y="7142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667" y="5520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62" y="2615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382" y="3427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337" y="7142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172" y="5775"/>
              <a:ext cx="650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399" y="7142"/>
              <a:ext cx="650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66763" y="2344738"/>
          <a:ext cx="3194050" cy="2652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05"/>
                <a:gridCol w="319405"/>
                <a:gridCol w="319405"/>
                <a:gridCol w="319405"/>
                <a:gridCol w="319405"/>
                <a:gridCol w="319405"/>
                <a:gridCol w="319405"/>
                <a:gridCol w="319405"/>
                <a:gridCol w="319405"/>
                <a:gridCol w="319405"/>
              </a:tblGrid>
              <a:tr h="327058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75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75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75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3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75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3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75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24" marB="4152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6675" y="219075"/>
            <a:ext cx="8086725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  <a:ea typeface="+mj-ea"/>
              </a:rPr>
              <a:t>观察放大后的图形和原来的图形，你发现了什么？</a:t>
            </a:r>
            <a:endParaRPr lang="zh-CN" altLang="en-US" sz="2800" b="1" dirty="0">
              <a:latin typeface="+mj-lt"/>
              <a:ea typeface="+mj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55401" name="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66763" y="1020763"/>
          <a:ext cx="3194050" cy="264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05"/>
                <a:gridCol w="319405"/>
                <a:gridCol w="319405"/>
                <a:gridCol w="319405"/>
                <a:gridCol w="319356"/>
                <a:gridCol w="319356"/>
                <a:gridCol w="319503"/>
                <a:gridCol w="319356"/>
                <a:gridCol w="319454"/>
                <a:gridCol w="319405"/>
              </a:tblGrid>
              <a:tr h="326897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74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74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84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11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609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74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974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45" marR="83045" marT="41504" marB="4150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503" name="矩形 9"/>
          <p:cNvSpPr>
            <a:spLocks noChangeArrowheads="1"/>
          </p:cNvSpPr>
          <p:nvPr/>
        </p:nvSpPr>
        <p:spPr bwMode="auto">
          <a:xfrm>
            <a:off x="1098550" y="3017838"/>
            <a:ext cx="2546350" cy="1306512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5504" name="矩形 6"/>
          <p:cNvSpPr>
            <a:spLocks noChangeArrowheads="1"/>
          </p:cNvSpPr>
          <p:nvPr/>
        </p:nvSpPr>
        <p:spPr bwMode="auto">
          <a:xfrm>
            <a:off x="1090613" y="1350963"/>
            <a:ext cx="1279525" cy="666750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766763" y="1350963"/>
            <a:ext cx="1809750" cy="3465512"/>
            <a:chOff x="4062" y="2614"/>
            <a:chExt cx="2851" cy="5457"/>
          </a:xfrm>
        </p:grpSpPr>
        <p:sp>
          <p:nvSpPr>
            <p:cNvPr id="27" name="文本框 26"/>
            <p:cNvSpPr txBox="1"/>
            <p:nvPr/>
          </p:nvSpPr>
          <p:spPr>
            <a:xfrm>
              <a:off x="4062" y="2614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55" y="3399"/>
              <a:ext cx="650" cy="9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062" y="5746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265" y="7114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032375" y="1020763"/>
            <a:ext cx="363855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原图   长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=4 : 2=2 : 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24400" y="1554163"/>
            <a:ext cx="3819525" cy="534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放大图   长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=8 : 4=2 : 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32350" y="2089150"/>
            <a:ext cx="437515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4个内角也没变，还是90度。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32350" y="2622550"/>
            <a:ext cx="437515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原图周长   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）×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2=12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91038" y="3155950"/>
            <a:ext cx="4373562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放大图周长   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）×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2=24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11750" y="3790950"/>
            <a:ext cx="3132138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周长比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 : 12=2 : 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左弧形箭头 10"/>
          <p:cNvSpPr/>
          <p:nvPr/>
        </p:nvSpPr>
        <p:spPr>
          <a:xfrm>
            <a:off x="766763" y="1917700"/>
            <a:ext cx="261937" cy="1306513"/>
          </a:xfrm>
          <a:prstGeom prst="curvedRigh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57150" y="2159000"/>
            <a:ext cx="11001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2∶1</a:t>
            </a:r>
            <a:endParaRPr lang="en-US" altLang="zh-CN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放大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97400" y="4324350"/>
            <a:ext cx="4508500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放大后图形周长是原图的2倍。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06450"/>
            <a:ext cx="66563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57163" y="227013"/>
            <a:ext cx="8086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  <a:ea typeface="+mj-ea"/>
              </a:rPr>
              <a:t>观察放大后的图形和原来的图形，你发现了什么？</a:t>
            </a:r>
            <a:endParaRPr lang="zh-CN" altLang="en-US" sz="2800" b="1" dirty="0">
              <a:latin typeface="+mj-lt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2355850" y="1541463"/>
            <a:ext cx="1905000" cy="2119312"/>
            <a:chOff x="4381" y="2427"/>
            <a:chExt cx="3001" cy="3337"/>
          </a:xfrm>
        </p:grpSpPr>
        <p:sp>
          <p:nvSpPr>
            <p:cNvPr id="4" name="文本框 3"/>
            <p:cNvSpPr txBox="1"/>
            <p:nvPr/>
          </p:nvSpPr>
          <p:spPr>
            <a:xfrm>
              <a:off x="4381" y="2427"/>
              <a:ext cx="2218" cy="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2=2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1</a:t>
              </a:r>
              <a:endParaRPr lang="en-US" altLang="zh-CN" sz="16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164" y="5157"/>
              <a:ext cx="2218" cy="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4=2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1</a:t>
              </a:r>
              <a:endPara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503238" y="1541463"/>
            <a:ext cx="1779587" cy="2119312"/>
            <a:chOff x="1465" y="2427"/>
            <a:chExt cx="2803" cy="3337"/>
          </a:xfrm>
        </p:grpSpPr>
        <p:sp>
          <p:nvSpPr>
            <p:cNvPr id="5" name="文本框 4"/>
            <p:cNvSpPr txBox="1"/>
            <p:nvPr/>
          </p:nvSpPr>
          <p:spPr>
            <a:xfrm>
              <a:off x="1750" y="5157"/>
              <a:ext cx="2518" cy="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6:6=1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1</a:t>
              </a:r>
              <a:endPara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65" y="2427"/>
              <a:ext cx="1788" cy="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3:3=1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1</a:t>
              </a:r>
              <a:endParaRPr lang="en-US" altLang="zh-CN" sz="16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4724400" y="1541463"/>
            <a:ext cx="1458913" cy="2119312"/>
            <a:chOff x="8112" y="2427"/>
            <a:chExt cx="2298" cy="3337"/>
          </a:xfrm>
        </p:grpSpPr>
        <p:sp>
          <p:nvSpPr>
            <p:cNvPr id="8" name="文本框 7"/>
            <p:cNvSpPr txBox="1"/>
            <p:nvPr/>
          </p:nvSpPr>
          <p:spPr>
            <a:xfrm>
              <a:off x="8112" y="2427"/>
              <a:ext cx="1788" cy="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4:3=4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16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22" y="5157"/>
              <a:ext cx="1788" cy="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8:6=4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585075" y="1339850"/>
            <a:ext cx="1558925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内角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不变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左弧形箭头 16"/>
          <p:cNvSpPr/>
          <p:nvPr/>
        </p:nvSpPr>
        <p:spPr>
          <a:xfrm flipH="1">
            <a:off x="6489700" y="1701800"/>
            <a:ext cx="263525" cy="1304925"/>
          </a:xfrm>
          <a:prstGeom prst="curvedRigh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89713" y="2000250"/>
            <a:ext cx="11001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2∶1</a:t>
            </a:r>
            <a:endParaRPr lang="en-US" altLang="zh-CN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放大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85075" y="2087563"/>
            <a:ext cx="1287463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边长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85075" y="2776538"/>
            <a:ext cx="1287463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周长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84213" y="4284663"/>
            <a:ext cx="7243762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每条边放大</a:t>
            </a: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了相同的倍数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图形变大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，但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形状不变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ldLvl="0" animBg="1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8125" y="193675"/>
            <a:ext cx="75676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  <a:ea typeface="+mj-ea"/>
              </a:rPr>
              <a:t>如果把放大后的正方形按</a:t>
            </a:r>
            <a:r>
              <a:rPr lang="en-US" altLang="zh-CN" sz="2800" b="1" dirty="0">
                <a:latin typeface="+mj-lt"/>
                <a:ea typeface="+mj-ea"/>
              </a:rPr>
              <a:t>1 : 3</a:t>
            </a:r>
            <a:r>
              <a:rPr lang="zh-CN" altLang="en-US" sz="2800" b="1" dirty="0">
                <a:latin typeface="+mj-lt"/>
                <a:ea typeface="+mj-ea"/>
              </a:rPr>
              <a:t>，长方形按</a:t>
            </a:r>
            <a:r>
              <a:rPr lang="en-US" altLang="zh-CN" sz="2800" b="1" dirty="0">
                <a:latin typeface="+mj-lt"/>
                <a:ea typeface="+mj-ea"/>
              </a:rPr>
              <a:t>1 : 4</a:t>
            </a:r>
            <a:r>
              <a:rPr lang="zh-CN" altLang="en-US" sz="2800" b="1" dirty="0">
                <a:latin typeface="+mj-lt"/>
                <a:ea typeface="+mj-ea"/>
              </a:rPr>
              <a:t>，三角形按</a:t>
            </a:r>
            <a:r>
              <a:rPr lang="en-US" altLang="zh-CN" sz="2800" b="1" dirty="0">
                <a:latin typeface="+mj-lt"/>
                <a:ea typeface="+mj-ea"/>
              </a:rPr>
              <a:t>1 : 2</a:t>
            </a:r>
            <a:r>
              <a:rPr lang="zh-CN" altLang="en-US" sz="2800" b="1" dirty="0">
                <a:latin typeface="+mj-lt"/>
                <a:ea typeface="+mj-ea"/>
              </a:rPr>
              <a:t>缩小，各个图形又会发生什么变化？在方格纸上画画看。</a:t>
            </a:r>
            <a:endParaRPr lang="zh-CN" altLang="en-US" sz="2800" b="1" dirty="0">
              <a:latin typeface="+mj-lt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19100" y="2133600"/>
          <a:ext cx="8305804" cy="265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27018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640" name="矩形 6"/>
          <p:cNvSpPr>
            <a:spLocks noChangeArrowheads="1"/>
          </p:cNvSpPr>
          <p:nvPr/>
        </p:nvSpPr>
        <p:spPr bwMode="auto">
          <a:xfrm>
            <a:off x="1058863" y="2474913"/>
            <a:ext cx="1908175" cy="1973262"/>
          </a:xfrm>
          <a:prstGeom prst="rect">
            <a:avLst/>
          </a:prstGeom>
          <a:noFill/>
          <a:ln w="19050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9641" name="矩形 7"/>
          <p:cNvSpPr>
            <a:spLocks noChangeArrowheads="1"/>
          </p:cNvSpPr>
          <p:nvPr/>
        </p:nvSpPr>
        <p:spPr bwMode="auto">
          <a:xfrm>
            <a:off x="3306763" y="3128963"/>
            <a:ext cx="2559050" cy="1306512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9642" name="直角三角形 4"/>
          <p:cNvSpPr>
            <a:spLocks noChangeArrowheads="1"/>
          </p:cNvSpPr>
          <p:nvPr/>
        </p:nvSpPr>
        <p:spPr bwMode="auto">
          <a:xfrm>
            <a:off x="6176963" y="2474913"/>
            <a:ext cx="2547937" cy="1973262"/>
          </a:xfrm>
          <a:prstGeom prst="rtTriangle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59644" name="图片 1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4" name="组合 2"/>
          <p:cNvGrpSpPr/>
          <p:nvPr/>
        </p:nvGrpSpPr>
        <p:grpSpPr bwMode="auto">
          <a:xfrm>
            <a:off x="3130550" y="4868863"/>
            <a:ext cx="2882900" cy="306387"/>
            <a:chOff x="5104" y="6987"/>
            <a:chExt cx="4538" cy="991"/>
          </a:xfrm>
        </p:grpSpPr>
        <p:sp>
          <p:nvSpPr>
            <p:cNvPr id="59646" name="圆角矩形 12"/>
            <p:cNvSpPr>
              <a:spLocks noChangeArrowheads="1"/>
            </p:cNvSpPr>
            <p:nvPr/>
          </p:nvSpPr>
          <p:spPr bwMode="auto">
            <a:xfrm>
              <a:off x="5104" y="7119"/>
              <a:ext cx="4538" cy="7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3200" b="1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9647" name="文本框 19"/>
            <p:cNvSpPr txBox="1">
              <a:spLocks noChangeArrowheads="1"/>
            </p:cNvSpPr>
            <p:nvPr/>
          </p:nvSpPr>
          <p:spPr bwMode="auto">
            <a:xfrm>
              <a:off x="5230" y="6987"/>
              <a:ext cx="4287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请按下暂停键，动手试试吧</a:t>
              </a:r>
              <a:endParaRPr lang="zh-CN" altLang="en-US" sz="1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8125" y="192431"/>
            <a:ext cx="77073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  <a:ea typeface="+mj-ea"/>
              </a:rPr>
              <a:t>如果把放大后的正方形按</a:t>
            </a:r>
            <a:r>
              <a:rPr lang="en-US" altLang="zh-CN" sz="2800" b="1" dirty="0">
                <a:latin typeface="+mj-lt"/>
                <a:ea typeface="+mj-ea"/>
              </a:rPr>
              <a:t>1 : 3</a:t>
            </a:r>
            <a:r>
              <a:rPr lang="zh-CN" altLang="en-US" sz="2800" b="1" dirty="0">
                <a:latin typeface="+mj-lt"/>
                <a:ea typeface="+mj-ea"/>
              </a:rPr>
              <a:t>，长方形按</a:t>
            </a:r>
            <a:r>
              <a:rPr lang="en-US" altLang="zh-CN" sz="2800" b="1" dirty="0">
                <a:latin typeface="+mj-lt"/>
                <a:ea typeface="+mj-ea"/>
              </a:rPr>
              <a:t>1 : 4</a:t>
            </a:r>
            <a:r>
              <a:rPr lang="zh-CN" altLang="en-US" sz="2800" b="1" dirty="0">
                <a:latin typeface="+mj-lt"/>
                <a:ea typeface="+mj-ea"/>
              </a:rPr>
              <a:t>，直角三角形按</a:t>
            </a:r>
            <a:r>
              <a:rPr lang="en-US" altLang="zh-CN" sz="2800" b="1" dirty="0">
                <a:latin typeface="+mj-lt"/>
                <a:ea typeface="+mj-ea"/>
              </a:rPr>
              <a:t>1 : 2</a:t>
            </a:r>
            <a:r>
              <a:rPr lang="zh-CN" altLang="en-US" sz="2800" b="1" dirty="0">
                <a:latin typeface="+mj-lt"/>
                <a:ea typeface="+mj-ea"/>
              </a:rPr>
              <a:t>缩小，各个图形又会发生什么变化？在方格纸上画画看，你又发现了什么？</a:t>
            </a:r>
            <a:endParaRPr lang="zh-CN" altLang="en-US" sz="2800" b="1" dirty="0">
              <a:latin typeface="+mj-lt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9100" y="2133600"/>
          <a:ext cx="8305804" cy="265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</a:tblGrid>
              <a:tr h="327035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2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1688" name="矩形 6"/>
          <p:cNvSpPr>
            <a:spLocks noChangeArrowheads="1"/>
          </p:cNvSpPr>
          <p:nvPr/>
        </p:nvSpPr>
        <p:spPr bwMode="auto">
          <a:xfrm>
            <a:off x="1058863" y="2474913"/>
            <a:ext cx="1908175" cy="1973262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689" name="矩形 7"/>
          <p:cNvSpPr>
            <a:spLocks noChangeArrowheads="1"/>
          </p:cNvSpPr>
          <p:nvPr/>
        </p:nvSpPr>
        <p:spPr bwMode="auto">
          <a:xfrm>
            <a:off x="3306763" y="3128963"/>
            <a:ext cx="2559050" cy="1306512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690" name="直角三角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76963" y="2474913"/>
            <a:ext cx="2547937" cy="1973262"/>
          </a:xfrm>
          <a:prstGeom prst="rtTriangle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58863" y="3794125"/>
            <a:ext cx="639762" cy="6413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306763" y="4138613"/>
            <a:ext cx="620712" cy="2952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直角三角形 4"/>
          <p:cNvSpPr>
            <a:spLocks noChangeArrowheads="1"/>
          </p:cNvSpPr>
          <p:nvPr/>
        </p:nvSpPr>
        <p:spPr bwMode="auto">
          <a:xfrm>
            <a:off x="6176963" y="3449638"/>
            <a:ext cx="1268412" cy="984250"/>
          </a:xfrm>
          <a:prstGeom prst="rtTriangl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61695" name="图片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3819525" y="668338"/>
            <a:ext cx="1333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54050" y="3011488"/>
            <a:ext cx="479425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198563" y="1317625"/>
            <a:ext cx="1546225" cy="954088"/>
            <a:chOff x="1146" y="2089"/>
            <a:chExt cx="2434" cy="1504"/>
          </a:xfrm>
        </p:grpSpPr>
        <p:sp>
          <p:nvSpPr>
            <p:cNvPr id="5" name="文本框 4"/>
            <p:cNvSpPr txBox="1"/>
            <p:nvPr/>
          </p:nvSpPr>
          <p:spPr>
            <a:xfrm>
              <a:off x="1146" y="2377"/>
              <a:ext cx="2434" cy="9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×   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=2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grpSp>
          <p:nvGrpSpPr>
            <p:cNvPr id="61730" name="组合 10457"/>
            <p:cNvGrpSpPr/>
            <p:nvPr/>
          </p:nvGrpSpPr>
          <p:grpSpPr bwMode="auto">
            <a:xfrm>
              <a:off x="2121" y="2089"/>
              <a:ext cx="795" cy="1505"/>
              <a:chOff x="2154" y="3693"/>
              <a:chExt cx="318" cy="602"/>
            </a:xfrm>
          </p:grpSpPr>
          <p:sp>
            <p:nvSpPr>
              <p:cNvPr id="61731" name="文本框 10453"/>
              <p:cNvSpPr txBox="1">
                <a:spLocks noChangeArrowheads="1"/>
              </p:cNvSpPr>
              <p:nvPr/>
            </p:nvSpPr>
            <p:spPr bwMode="auto">
              <a:xfrm>
                <a:off x="2154" y="3959"/>
                <a:ext cx="31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32" name="文本框 10454"/>
              <p:cNvSpPr txBox="1">
                <a:spLocks noChangeArrowheads="1"/>
              </p:cNvSpPr>
              <p:nvPr/>
            </p:nvSpPr>
            <p:spPr bwMode="auto">
              <a:xfrm>
                <a:off x="2156" y="3693"/>
                <a:ext cx="22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33" name="直接连接符 10455"/>
              <p:cNvSpPr>
                <a:spLocks noChangeShapeType="1"/>
              </p:cNvSpPr>
              <p:nvPr/>
            </p:nvSpPr>
            <p:spPr bwMode="auto">
              <a:xfrm>
                <a:off x="2160" y="3999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cxnSp>
        <p:nvCxnSpPr>
          <p:cNvPr id="8" name="直接连接符 7"/>
          <p:cNvCxnSpPr/>
          <p:nvPr/>
        </p:nvCxnSpPr>
        <p:spPr>
          <a:xfrm>
            <a:off x="6294438" y="668338"/>
            <a:ext cx="1333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438650" y="4292600"/>
            <a:ext cx="479425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868738" y="1298575"/>
            <a:ext cx="1546225" cy="955675"/>
            <a:chOff x="1146" y="2089"/>
            <a:chExt cx="2434" cy="1505"/>
          </a:xfrm>
        </p:grpSpPr>
        <p:sp>
          <p:nvSpPr>
            <p:cNvPr id="17" name="文本框 16"/>
            <p:cNvSpPr txBox="1"/>
            <p:nvPr/>
          </p:nvSpPr>
          <p:spPr>
            <a:xfrm>
              <a:off x="1146" y="2377"/>
              <a:ext cx="2434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×   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=2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grpSp>
          <p:nvGrpSpPr>
            <p:cNvPr id="61725" name="组合 10457"/>
            <p:cNvGrpSpPr/>
            <p:nvPr/>
          </p:nvGrpSpPr>
          <p:grpSpPr bwMode="auto">
            <a:xfrm>
              <a:off x="2121" y="2089"/>
              <a:ext cx="795" cy="1505"/>
              <a:chOff x="2154" y="3693"/>
              <a:chExt cx="318" cy="602"/>
            </a:xfrm>
          </p:grpSpPr>
          <p:sp>
            <p:nvSpPr>
              <p:cNvPr id="61726" name="文本框 10453"/>
              <p:cNvSpPr txBox="1">
                <a:spLocks noChangeArrowheads="1"/>
              </p:cNvSpPr>
              <p:nvPr/>
            </p:nvSpPr>
            <p:spPr bwMode="auto">
              <a:xfrm>
                <a:off x="2154" y="3959"/>
                <a:ext cx="31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27" name="文本框 10454"/>
              <p:cNvSpPr txBox="1">
                <a:spLocks noChangeArrowheads="1"/>
              </p:cNvSpPr>
              <p:nvPr/>
            </p:nvSpPr>
            <p:spPr bwMode="auto">
              <a:xfrm>
                <a:off x="2156" y="3693"/>
                <a:ext cx="22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28" name="直接连接符 10455"/>
              <p:cNvSpPr>
                <a:spLocks noChangeShapeType="1"/>
              </p:cNvSpPr>
              <p:nvPr/>
            </p:nvSpPr>
            <p:spPr bwMode="auto">
              <a:xfrm>
                <a:off x="2160" y="3999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2967038" y="3478213"/>
            <a:ext cx="479425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3878263" y="2016125"/>
            <a:ext cx="1546225" cy="955675"/>
            <a:chOff x="1146" y="2089"/>
            <a:chExt cx="2434" cy="1505"/>
          </a:xfrm>
        </p:grpSpPr>
        <p:sp>
          <p:nvSpPr>
            <p:cNvPr id="25" name="文本框 24"/>
            <p:cNvSpPr txBox="1"/>
            <p:nvPr/>
          </p:nvSpPr>
          <p:spPr>
            <a:xfrm>
              <a:off x="1146" y="2377"/>
              <a:ext cx="2434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×   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=1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grpSp>
          <p:nvGrpSpPr>
            <p:cNvPr id="61720" name="组合 10457"/>
            <p:cNvGrpSpPr/>
            <p:nvPr/>
          </p:nvGrpSpPr>
          <p:grpSpPr bwMode="auto">
            <a:xfrm>
              <a:off x="2121" y="2089"/>
              <a:ext cx="795" cy="1505"/>
              <a:chOff x="2154" y="3693"/>
              <a:chExt cx="318" cy="602"/>
            </a:xfrm>
          </p:grpSpPr>
          <p:sp>
            <p:nvSpPr>
              <p:cNvPr id="61721" name="文本框 10453"/>
              <p:cNvSpPr txBox="1">
                <a:spLocks noChangeArrowheads="1"/>
              </p:cNvSpPr>
              <p:nvPr/>
            </p:nvSpPr>
            <p:spPr bwMode="auto">
              <a:xfrm>
                <a:off x="2154" y="3959"/>
                <a:ext cx="31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22" name="文本框 10454"/>
              <p:cNvSpPr txBox="1">
                <a:spLocks noChangeArrowheads="1"/>
              </p:cNvSpPr>
              <p:nvPr/>
            </p:nvSpPr>
            <p:spPr bwMode="auto">
              <a:xfrm>
                <a:off x="2156" y="3693"/>
                <a:ext cx="22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23" name="直接连接符 10455"/>
              <p:cNvSpPr>
                <a:spLocks noChangeShapeType="1"/>
              </p:cNvSpPr>
              <p:nvPr/>
            </p:nvSpPr>
            <p:spPr bwMode="auto">
              <a:xfrm>
                <a:off x="2160" y="3999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cxnSp>
        <p:nvCxnSpPr>
          <p:cNvPr id="30" name="直接连接符 29"/>
          <p:cNvCxnSpPr/>
          <p:nvPr/>
        </p:nvCxnSpPr>
        <p:spPr>
          <a:xfrm flipV="1">
            <a:off x="2130425" y="1071220"/>
            <a:ext cx="1673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064375" y="4292600"/>
            <a:ext cx="479425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7183438" y="1289050"/>
            <a:ext cx="1546225" cy="955675"/>
            <a:chOff x="1146" y="2089"/>
            <a:chExt cx="2434" cy="1505"/>
          </a:xfrm>
        </p:grpSpPr>
        <p:sp>
          <p:nvSpPr>
            <p:cNvPr id="33" name="文本框 32"/>
            <p:cNvSpPr txBox="1"/>
            <p:nvPr/>
          </p:nvSpPr>
          <p:spPr>
            <a:xfrm>
              <a:off x="1146" y="2377"/>
              <a:ext cx="2434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×   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=4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grpSp>
          <p:nvGrpSpPr>
            <p:cNvPr id="61715" name="组合 10457"/>
            <p:cNvGrpSpPr/>
            <p:nvPr/>
          </p:nvGrpSpPr>
          <p:grpSpPr bwMode="auto">
            <a:xfrm>
              <a:off x="2121" y="2089"/>
              <a:ext cx="795" cy="1505"/>
              <a:chOff x="2154" y="3693"/>
              <a:chExt cx="318" cy="602"/>
            </a:xfrm>
          </p:grpSpPr>
          <p:sp>
            <p:nvSpPr>
              <p:cNvPr id="61716" name="文本框 10453"/>
              <p:cNvSpPr txBox="1">
                <a:spLocks noChangeArrowheads="1"/>
              </p:cNvSpPr>
              <p:nvPr/>
            </p:nvSpPr>
            <p:spPr bwMode="auto">
              <a:xfrm>
                <a:off x="2154" y="3959"/>
                <a:ext cx="31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17" name="文本框 10454"/>
              <p:cNvSpPr txBox="1">
                <a:spLocks noChangeArrowheads="1"/>
              </p:cNvSpPr>
              <p:nvPr/>
            </p:nvSpPr>
            <p:spPr bwMode="auto">
              <a:xfrm>
                <a:off x="2156" y="3693"/>
                <a:ext cx="22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18" name="直接连接符 10455"/>
              <p:cNvSpPr>
                <a:spLocks noChangeShapeType="1"/>
              </p:cNvSpPr>
              <p:nvPr/>
            </p:nvSpPr>
            <p:spPr bwMode="auto">
              <a:xfrm>
                <a:off x="2160" y="3999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5815013" y="3335338"/>
            <a:ext cx="479425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9" name="组合 38"/>
          <p:cNvGrpSpPr/>
          <p:nvPr/>
        </p:nvGrpSpPr>
        <p:grpSpPr bwMode="auto">
          <a:xfrm>
            <a:off x="7183438" y="1997075"/>
            <a:ext cx="1544637" cy="955675"/>
            <a:chOff x="1146" y="2089"/>
            <a:chExt cx="2434" cy="1505"/>
          </a:xfrm>
        </p:grpSpPr>
        <p:sp>
          <p:nvSpPr>
            <p:cNvPr id="40" name="文本框 39"/>
            <p:cNvSpPr txBox="1"/>
            <p:nvPr/>
          </p:nvSpPr>
          <p:spPr>
            <a:xfrm>
              <a:off x="1146" y="2377"/>
              <a:ext cx="2434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×   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=3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grpSp>
          <p:nvGrpSpPr>
            <p:cNvPr id="61710" name="组合 10457"/>
            <p:cNvGrpSpPr/>
            <p:nvPr/>
          </p:nvGrpSpPr>
          <p:grpSpPr bwMode="auto">
            <a:xfrm>
              <a:off x="2121" y="2089"/>
              <a:ext cx="795" cy="1505"/>
              <a:chOff x="2154" y="3693"/>
              <a:chExt cx="318" cy="602"/>
            </a:xfrm>
          </p:grpSpPr>
          <p:sp>
            <p:nvSpPr>
              <p:cNvPr id="61711" name="文本框 10453"/>
              <p:cNvSpPr txBox="1">
                <a:spLocks noChangeArrowheads="1"/>
              </p:cNvSpPr>
              <p:nvPr/>
            </p:nvSpPr>
            <p:spPr bwMode="auto">
              <a:xfrm>
                <a:off x="2154" y="3959"/>
                <a:ext cx="31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12" name="文本框 10454"/>
              <p:cNvSpPr txBox="1">
                <a:spLocks noChangeArrowheads="1"/>
              </p:cNvSpPr>
              <p:nvPr/>
            </p:nvSpPr>
            <p:spPr bwMode="auto">
              <a:xfrm>
                <a:off x="2156" y="3693"/>
                <a:ext cx="22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13" name="直接连接符 10455"/>
              <p:cNvSpPr>
                <a:spLocks noChangeShapeType="1"/>
              </p:cNvSpPr>
              <p:nvPr/>
            </p:nvSpPr>
            <p:spPr bwMode="auto">
              <a:xfrm>
                <a:off x="2160" y="3999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21" grpId="0"/>
      <p:bldP spid="9" grpId="0"/>
      <p:bldP spid="23" grpId="0"/>
      <p:bldP spid="31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19100" y="2133600"/>
          <a:ext cx="8305804" cy="265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27018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0" marB="4152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3736" name="矩形 6"/>
          <p:cNvSpPr>
            <a:spLocks noChangeArrowheads="1"/>
          </p:cNvSpPr>
          <p:nvPr/>
        </p:nvSpPr>
        <p:spPr bwMode="auto">
          <a:xfrm>
            <a:off x="1058863" y="2474913"/>
            <a:ext cx="1908175" cy="1973262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3737" name="矩形 7"/>
          <p:cNvSpPr>
            <a:spLocks noChangeArrowheads="1"/>
          </p:cNvSpPr>
          <p:nvPr/>
        </p:nvSpPr>
        <p:spPr bwMode="auto">
          <a:xfrm>
            <a:off x="3306763" y="3128963"/>
            <a:ext cx="2559050" cy="1306512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3738" name="直角三角形 4"/>
          <p:cNvSpPr>
            <a:spLocks noChangeArrowheads="1"/>
          </p:cNvSpPr>
          <p:nvPr/>
        </p:nvSpPr>
        <p:spPr bwMode="auto">
          <a:xfrm>
            <a:off x="6176963" y="2474913"/>
            <a:ext cx="2547937" cy="1973262"/>
          </a:xfrm>
          <a:prstGeom prst="rtTriangle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3739" name="矩形 9"/>
          <p:cNvSpPr>
            <a:spLocks noChangeArrowheads="1"/>
          </p:cNvSpPr>
          <p:nvPr/>
        </p:nvSpPr>
        <p:spPr bwMode="auto">
          <a:xfrm>
            <a:off x="1058863" y="3794125"/>
            <a:ext cx="639762" cy="64135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3740" name="矩形 10"/>
          <p:cNvSpPr>
            <a:spLocks noChangeArrowheads="1"/>
          </p:cNvSpPr>
          <p:nvPr/>
        </p:nvSpPr>
        <p:spPr bwMode="auto">
          <a:xfrm>
            <a:off x="3306763" y="4138613"/>
            <a:ext cx="647700" cy="29527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3741" name="直角三角形 4"/>
          <p:cNvSpPr>
            <a:spLocks noChangeArrowheads="1"/>
          </p:cNvSpPr>
          <p:nvPr/>
        </p:nvSpPr>
        <p:spPr bwMode="auto">
          <a:xfrm>
            <a:off x="6176963" y="3449638"/>
            <a:ext cx="1268412" cy="984250"/>
          </a:xfrm>
          <a:prstGeom prst="rtTriangl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63742" name="组合 3"/>
          <p:cNvGrpSpPr/>
          <p:nvPr/>
        </p:nvGrpSpPr>
        <p:grpSpPr bwMode="auto">
          <a:xfrm>
            <a:off x="400050" y="2171700"/>
            <a:ext cx="4251325" cy="1012825"/>
            <a:chOff x="2675" y="2782"/>
            <a:chExt cx="6694" cy="1594"/>
          </a:xfrm>
        </p:grpSpPr>
        <p:sp>
          <p:nvSpPr>
            <p:cNvPr id="14" name="矩形: 圆角 13"/>
            <p:cNvSpPr/>
            <p:nvPr/>
          </p:nvSpPr>
          <p:spPr bwMode="auto">
            <a:xfrm>
              <a:off x="2675" y="2782"/>
              <a:ext cx="6694" cy="1594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3749" name="Rectangle 4"/>
            <p:cNvSpPr>
              <a:spLocks noChangeArrowheads="1"/>
            </p:cNvSpPr>
            <p:nvPr/>
          </p:nvSpPr>
          <p:spPr bwMode="auto">
            <a:xfrm>
              <a:off x="2916" y="2868"/>
              <a:ext cx="6322" cy="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将图形缩小，就是把各边的长度缩小到原来的几分之一。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63744" name="图片 1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5060972" y="1463721"/>
            <a:ext cx="1625600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01098" y="1905000"/>
            <a:ext cx="1120775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缩小后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33931" y="1879647"/>
            <a:ext cx="1120775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原来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8125" y="192431"/>
            <a:ext cx="77073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  <a:ea typeface="+mj-ea"/>
              </a:rPr>
              <a:t>如果把放大后的正方形按</a:t>
            </a:r>
            <a:r>
              <a:rPr lang="en-US" altLang="zh-CN" sz="2800" b="1" dirty="0">
                <a:latin typeface="+mj-lt"/>
                <a:ea typeface="+mj-ea"/>
              </a:rPr>
              <a:t>1 : 3</a:t>
            </a:r>
            <a:r>
              <a:rPr lang="zh-CN" altLang="en-US" sz="2800" b="1" dirty="0">
                <a:latin typeface="+mj-lt"/>
                <a:ea typeface="+mj-ea"/>
              </a:rPr>
              <a:t>，长方形按</a:t>
            </a:r>
            <a:r>
              <a:rPr lang="en-US" altLang="zh-CN" sz="2800" b="1" dirty="0">
                <a:latin typeface="+mj-lt"/>
                <a:ea typeface="+mj-ea"/>
              </a:rPr>
              <a:t>1 : 4</a:t>
            </a:r>
            <a:r>
              <a:rPr lang="zh-CN" altLang="en-US" sz="2800" b="1" dirty="0">
                <a:latin typeface="+mj-lt"/>
                <a:ea typeface="+mj-ea"/>
              </a:rPr>
              <a:t>，直角三角形按</a:t>
            </a:r>
            <a:r>
              <a:rPr lang="en-US" altLang="zh-CN" sz="2800" b="1" dirty="0">
                <a:latin typeface="+mj-lt"/>
                <a:ea typeface="+mj-ea"/>
              </a:rPr>
              <a:t>1 : 2</a:t>
            </a:r>
            <a:r>
              <a:rPr lang="zh-CN" altLang="en-US" sz="2800" b="1" dirty="0">
                <a:latin typeface="+mj-lt"/>
                <a:ea typeface="+mj-ea"/>
              </a:rPr>
              <a:t>缩小，各个图形又会发生什么变化？在方格纸上画画看，你又发现了什么？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3" descr="0b288d0a013f44979a9bc340d5016741_t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892175"/>
            <a:ext cx="9874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4" descr="0b288d0a013f44979a9bc340d5016741_t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068513"/>
            <a:ext cx="256698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5" descr="0b288d0a013f44979a9bc340d5016741_t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068513"/>
            <a:ext cx="28686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7" descr="0b288d0a013f44979a9bc340d5016741_t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068513"/>
            <a:ext cx="130333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657350" y="184150"/>
            <a:ext cx="6142038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+mj-ea"/>
              </a:rPr>
              <a:t>你觉得哪张照片放大的效果最好？</a:t>
            </a:r>
            <a:endParaRPr lang="zh-CN" altLang="en-US" sz="2800" b="1" dirty="0">
              <a:latin typeface="+mj-lt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16025" y="4273550"/>
            <a:ext cx="649288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①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2868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24" y="184150"/>
            <a:ext cx="14363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3994150" y="4273550"/>
            <a:ext cx="649288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②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91363" y="4273550"/>
            <a:ext cx="649287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③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14" name="图片 13" descr="41278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4273550"/>
            <a:ext cx="650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8125" y="193675"/>
            <a:ext cx="75676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2800" b="1" dirty="0">
                <a:latin typeface="+mj-lt"/>
                <a:ea typeface="+mj-ea"/>
              </a:rPr>
              <a:t>观察缩小后的图形和原来的图形，你又发现了什么？</a:t>
            </a:r>
            <a:endParaRPr sz="2800" b="1" dirty="0">
              <a:latin typeface="+mj-lt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9100" y="2124075"/>
          <a:ext cx="8305804" cy="266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05"/>
                <a:gridCol w="319454"/>
                <a:gridCol w="319503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36567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21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58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22" marB="4152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5784" name="矩形 6"/>
          <p:cNvSpPr>
            <a:spLocks noChangeArrowheads="1"/>
          </p:cNvSpPr>
          <p:nvPr/>
        </p:nvSpPr>
        <p:spPr bwMode="auto">
          <a:xfrm>
            <a:off x="1058863" y="2474913"/>
            <a:ext cx="1908175" cy="1973262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5785" name="矩形 7"/>
          <p:cNvSpPr>
            <a:spLocks noChangeArrowheads="1"/>
          </p:cNvSpPr>
          <p:nvPr/>
        </p:nvSpPr>
        <p:spPr bwMode="auto">
          <a:xfrm>
            <a:off x="3306763" y="3128963"/>
            <a:ext cx="2559050" cy="1306512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5786" name="直角三角形 4"/>
          <p:cNvSpPr>
            <a:spLocks noChangeArrowheads="1"/>
          </p:cNvSpPr>
          <p:nvPr/>
        </p:nvSpPr>
        <p:spPr bwMode="auto">
          <a:xfrm>
            <a:off x="6176963" y="2474913"/>
            <a:ext cx="2547937" cy="1973262"/>
          </a:xfrm>
          <a:prstGeom prst="rtTriangle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5787" name="矩形 9"/>
          <p:cNvSpPr>
            <a:spLocks noChangeArrowheads="1"/>
          </p:cNvSpPr>
          <p:nvPr/>
        </p:nvSpPr>
        <p:spPr bwMode="auto">
          <a:xfrm>
            <a:off x="1058863" y="3794125"/>
            <a:ext cx="639762" cy="64135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5788" name="矩形 10"/>
          <p:cNvSpPr>
            <a:spLocks noChangeArrowheads="1"/>
          </p:cNvSpPr>
          <p:nvPr/>
        </p:nvSpPr>
        <p:spPr bwMode="auto">
          <a:xfrm>
            <a:off x="3306763" y="4138613"/>
            <a:ext cx="623887" cy="29527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5789" name="直角三角形 4"/>
          <p:cNvSpPr>
            <a:spLocks noChangeArrowheads="1"/>
          </p:cNvSpPr>
          <p:nvPr/>
        </p:nvSpPr>
        <p:spPr bwMode="auto">
          <a:xfrm>
            <a:off x="6176963" y="3459163"/>
            <a:ext cx="1268412" cy="984250"/>
          </a:xfrm>
          <a:prstGeom prst="rtTriangl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65791" name="图片 1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 bwMode="auto">
          <a:xfrm>
            <a:off x="749300" y="2928938"/>
            <a:ext cx="7107238" cy="1954212"/>
            <a:chOff x="1180" y="4613"/>
            <a:chExt cx="11193" cy="3076"/>
          </a:xfrm>
        </p:grpSpPr>
        <p:sp>
          <p:nvSpPr>
            <p:cNvPr id="20" name="文本框 19"/>
            <p:cNvSpPr txBox="1"/>
            <p:nvPr/>
          </p:nvSpPr>
          <p:spPr>
            <a:xfrm>
              <a:off x="1180" y="5975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80" y="4818"/>
              <a:ext cx="635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98" y="6707"/>
              <a:ext cx="705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310" y="5885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145" y="6707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725" y="6707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310" y="4613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698" y="6215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1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710" y="5433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28" y="6707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75" y="6732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875" y="6732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815975" y="2743200"/>
            <a:ext cx="1997075" cy="1547813"/>
            <a:chOff x="557" y="2849"/>
            <a:chExt cx="3144" cy="2437"/>
          </a:xfrm>
        </p:grpSpPr>
        <p:sp>
          <p:nvSpPr>
            <p:cNvPr id="5" name="文本框 4"/>
            <p:cNvSpPr txBox="1"/>
            <p:nvPr/>
          </p:nvSpPr>
          <p:spPr>
            <a:xfrm>
              <a:off x="1182" y="2849"/>
              <a:ext cx="2519" cy="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6:6=1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1</a:t>
              </a:r>
              <a:endParaRPr lang="en-US" altLang="zh-CN" sz="16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7" y="4679"/>
              <a:ext cx="1789" cy="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2:2=1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1</a:t>
              </a:r>
              <a:endPara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173413" y="3281363"/>
            <a:ext cx="2117725" cy="1198562"/>
            <a:chOff x="3564" y="4089"/>
            <a:chExt cx="3335" cy="1887"/>
          </a:xfrm>
        </p:grpSpPr>
        <p:sp>
          <p:nvSpPr>
            <p:cNvPr id="8" name="文本框 7"/>
            <p:cNvSpPr txBox="1"/>
            <p:nvPr/>
          </p:nvSpPr>
          <p:spPr>
            <a:xfrm>
              <a:off x="3564" y="5369"/>
              <a:ext cx="1375" cy="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1</a:t>
              </a:r>
              <a:endPara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81" y="4089"/>
              <a:ext cx="2218" cy="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4=2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1</a:t>
              </a:r>
              <a:endParaRPr lang="en-US" altLang="zh-CN" sz="16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5999163" y="3151188"/>
            <a:ext cx="1379537" cy="1193800"/>
            <a:chOff x="6766" y="3884"/>
            <a:chExt cx="2174" cy="1880"/>
          </a:xfrm>
        </p:grpSpPr>
        <p:sp>
          <p:nvSpPr>
            <p:cNvPr id="17" name="文本框 16"/>
            <p:cNvSpPr txBox="1"/>
            <p:nvPr/>
          </p:nvSpPr>
          <p:spPr>
            <a:xfrm>
              <a:off x="6766" y="5156"/>
              <a:ext cx="1789" cy="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51" y="3884"/>
              <a:ext cx="1789" cy="6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8:6=4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16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4046538" y="816294"/>
            <a:ext cx="4678364" cy="1131887"/>
            <a:chOff x="6505" y="6009"/>
            <a:chExt cx="7367" cy="1783"/>
          </a:xfrm>
        </p:grpSpPr>
        <p:sp>
          <p:nvSpPr>
            <p:cNvPr id="65800" name="AutoShape 27"/>
            <p:cNvSpPr>
              <a:spLocks noChangeArrowheads="1"/>
            </p:cNvSpPr>
            <p:nvPr/>
          </p:nvSpPr>
          <p:spPr bwMode="auto">
            <a:xfrm>
              <a:off x="6505" y="6172"/>
              <a:ext cx="5352" cy="1471"/>
            </a:xfrm>
            <a:prstGeom prst="wedgeRoundRectCallout">
              <a:avLst>
                <a:gd name="adj1" fmla="val 59139"/>
                <a:gd name="adj2" fmla="val 1539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图形在缩小时形状没变， 但是图形大小变了。</a:t>
              </a:r>
              <a:endParaRPr lang="zh-CN" altLang="zh-CN" sz="2400" b="1" noProof="1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pic>
          <p:nvPicPr>
            <p:cNvPr id="65801" name="图片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31" y="6009"/>
              <a:ext cx="1841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652588" y="612775"/>
            <a:ext cx="15605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内角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不变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679575" y="1039813"/>
            <a:ext cx="14922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边长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变小</a:t>
            </a:r>
            <a:endParaRPr lang="zh-CN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695450" y="1493838"/>
            <a:ext cx="14763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周长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变小</a:t>
            </a:r>
            <a:endParaRPr lang="zh-CN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组合 5"/>
          <p:cNvGrpSpPr/>
          <p:nvPr/>
        </p:nvGrpSpPr>
        <p:grpSpPr bwMode="auto">
          <a:xfrm>
            <a:off x="1058863" y="1019175"/>
            <a:ext cx="5289550" cy="3698875"/>
            <a:chOff x="1601" y="1305"/>
            <a:chExt cx="8330" cy="5823"/>
          </a:xfrm>
        </p:grpSpPr>
        <p:pic>
          <p:nvPicPr>
            <p:cNvPr id="67595" name="图片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1305"/>
              <a:ext cx="8279" cy="4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6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9"/>
            <a:stretch>
              <a:fillRect/>
            </a:stretch>
          </p:blipFill>
          <p:spPr bwMode="auto">
            <a:xfrm>
              <a:off x="1601" y="5422"/>
              <a:ext cx="8331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左弧形箭头 16"/>
          <p:cNvSpPr/>
          <p:nvPr/>
        </p:nvSpPr>
        <p:spPr>
          <a:xfrm>
            <a:off x="785813" y="1566863"/>
            <a:ext cx="292100" cy="1306512"/>
          </a:xfrm>
          <a:prstGeom prst="curvedRigh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-41275" y="1866900"/>
            <a:ext cx="1100138" cy="39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放大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" name="左弧形箭头 6"/>
          <p:cNvSpPr/>
          <p:nvPr/>
        </p:nvSpPr>
        <p:spPr>
          <a:xfrm>
            <a:off x="766763" y="3162300"/>
            <a:ext cx="292100" cy="1304925"/>
          </a:xfrm>
          <a:prstGeom prst="curvedRigh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75" y="3524250"/>
            <a:ext cx="784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缩小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125" y="193675"/>
            <a:ext cx="70516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2400" b="1" dirty="0">
                <a:latin typeface="+mj-lt"/>
                <a:ea typeface="+mj-ea"/>
              </a:rPr>
              <a:t>比较</a:t>
            </a:r>
            <a:r>
              <a:rPr lang="zh-CN" sz="2400" b="1" dirty="0">
                <a:latin typeface="+mj-lt"/>
                <a:ea typeface="+mj-ea"/>
              </a:rPr>
              <a:t>下</a:t>
            </a:r>
            <a:r>
              <a:rPr sz="2400" b="1" dirty="0">
                <a:latin typeface="+mj-lt"/>
                <a:ea typeface="+mj-ea"/>
              </a:rPr>
              <a:t>面放大或缩小前后的图形，你有什么发现？</a:t>
            </a:r>
            <a:endParaRPr sz="2400" b="1" dirty="0">
              <a:latin typeface="+mj-lt"/>
              <a:ea typeface="+mj-ea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6667500" y="1019175"/>
            <a:ext cx="2211278" cy="3637232"/>
            <a:chOff x="6888" y="2620"/>
            <a:chExt cx="7090" cy="5727"/>
          </a:xfrm>
        </p:grpSpPr>
        <p:sp>
          <p:nvSpPr>
            <p:cNvPr id="67593" name="AutoShape 27"/>
            <p:cNvSpPr>
              <a:spLocks noChangeArrowheads="1"/>
            </p:cNvSpPr>
            <p:nvPr/>
          </p:nvSpPr>
          <p:spPr bwMode="auto">
            <a:xfrm>
              <a:off x="6888" y="2620"/>
              <a:ext cx="7090" cy="3374"/>
            </a:xfrm>
            <a:prstGeom prst="wedgeRoundRectCallout">
              <a:avLst>
                <a:gd name="adj1" fmla="val 29093"/>
                <a:gd name="adj2" fmla="val 5862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画图方法相同：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zh-CN" sz="20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一理，理清要求。</a:t>
              </a:r>
              <a:endParaRPr lang="zh-CN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zh-CN" sz="20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二算，计算边长。</a:t>
              </a:r>
              <a:endParaRPr lang="zh-CN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zh-CN" sz="20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三画，画出图形。</a:t>
              </a:r>
              <a:endParaRPr lang="zh-CN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pic>
          <p:nvPicPr>
            <p:cNvPr id="67594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28" y="6564"/>
              <a:ext cx="3750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/>
      <p:bldP spid="7" grpId="0" bldLvl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组合 5"/>
          <p:cNvGrpSpPr/>
          <p:nvPr/>
        </p:nvGrpSpPr>
        <p:grpSpPr bwMode="auto">
          <a:xfrm>
            <a:off x="1058863" y="1019175"/>
            <a:ext cx="5289550" cy="3698875"/>
            <a:chOff x="1601" y="1305"/>
            <a:chExt cx="8330" cy="5823"/>
          </a:xfrm>
        </p:grpSpPr>
        <p:pic>
          <p:nvPicPr>
            <p:cNvPr id="69643" name="图片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1305"/>
              <a:ext cx="8279" cy="4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9"/>
            <a:stretch>
              <a:fillRect/>
            </a:stretch>
          </p:blipFill>
          <p:spPr bwMode="auto">
            <a:xfrm>
              <a:off x="1601" y="5422"/>
              <a:ext cx="8331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左弧形箭头 16"/>
          <p:cNvSpPr/>
          <p:nvPr/>
        </p:nvSpPr>
        <p:spPr>
          <a:xfrm>
            <a:off x="785813" y="1566863"/>
            <a:ext cx="292100" cy="1306512"/>
          </a:xfrm>
          <a:prstGeom prst="curvedRigh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-41275" y="1866900"/>
            <a:ext cx="1100138" cy="39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放大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" name="左弧形箭头 6"/>
          <p:cNvSpPr/>
          <p:nvPr/>
        </p:nvSpPr>
        <p:spPr>
          <a:xfrm>
            <a:off x="766763" y="3162300"/>
            <a:ext cx="292100" cy="1304925"/>
          </a:xfrm>
          <a:prstGeom prst="curvedRigh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75" y="3524250"/>
            <a:ext cx="784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缩小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125" y="193675"/>
            <a:ext cx="70516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2400" b="1" dirty="0">
                <a:latin typeface="+mj-lt"/>
                <a:ea typeface="+mj-ea"/>
              </a:rPr>
              <a:t>比较</a:t>
            </a:r>
            <a:r>
              <a:rPr lang="zh-CN" sz="2400" b="1" dirty="0">
                <a:latin typeface="+mj-lt"/>
                <a:ea typeface="+mj-ea"/>
              </a:rPr>
              <a:t>下</a:t>
            </a:r>
            <a:r>
              <a:rPr sz="2400" b="1" dirty="0">
                <a:latin typeface="+mj-lt"/>
                <a:ea typeface="+mj-ea"/>
              </a:rPr>
              <a:t>面放大或缩小前后的图形，你有什么发现？</a:t>
            </a:r>
            <a:endParaRPr sz="2400" b="1" dirty="0">
              <a:latin typeface="+mj-lt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6530975" y="1128713"/>
            <a:ext cx="2284413" cy="3792220"/>
            <a:chOff x="10499" y="1606"/>
            <a:chExt cx="3596" cy="5972"/>
          </a:xfrm>
        </p:grpSpPr>
        <p:sp>
          <p:nvSpPr>
            <p:cNvPr id="69641" name="AutoShape 27"/>
            <p:cNvSpPr>
              <a:spLocks noChangeArrowheads="1"/>
            </p:cNvSpPr>
            <p:nvPr/>
          </p:nvSpPr>
          <p:spPr bwMode="auto">
            <a:xfrm>
              <a:off x="10499" y="1606"/>
              <a:ext cx="3596" cy="3374"/>
            </a:xfrm>
            <a:prstGeom prst="wedgeRoundRectCallout">
              <a:avLst>
                <a:gd name="adj1" fmla="val 29093"/>
                <a:gd name="adj2" fmla="val 5862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不管是图形的放大还是图形的缩小，都是</a:t>
              </a: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大小变了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</a:t>
              </a: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形状没有改变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pic>
          <p:nvPicPr>
            <p:cNvPr id="69642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2297" y="5408"/>
              <a:ext cx="1532" cy="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组合 5"/>
          <p:cNvGrpSpPr/>
          <p:nvPr/>
        </p:nvGrpSpPr>
        <p:grpSpPr bwMode="auto">
          <a:xfrm>
            <a:off x="1058863" y="1019175"/>
            <a:ext cx="5289550" cy="3698875"/>
            <a:chOff x="1601" y="1305"/>
            <a:chExt cx="8330" cy="5823"/>
          </a:xfrm>
        </p:grpSpPr>
        <p:pic>
          <p:nvPicPr>
            <p:cNvPr id="71700" name="图片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1305"/>
              <a:ext cx="8279" cy="4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1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9"/>
            <a:stretch>
              <a:fillRect/>
            </a:stretch>
          </p:blipFill>
          <p:spPr bwMode="auto">
            <a:xfrm>
              <a:off x="1601" y="5422"/>
              <a:ext cx="8331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左弧形箭头 16"/>
          <p:cNvSpPr/>
          <p:nvPr/>
        </p:nvSpPr>
        <p:spPr>
          <a:xfrm>
            <a:off x="785813" y="1566863"/>
            <a:ext cx="292100" cy="1306512"/>
          </a:xfrm>
          <a:prstGeom prst="curvedRigh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8425" y="1866900"/>
            <a:ext cx="806450" cy="39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放大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" name="左弧形箭头 6"/>
          <p:cNvSpPr/>
          <p:nvPr/>
        </p:nvSpPr>
        <p:spPr>
          <a:xfrm>
            <a:off x="766763" y="3162300"/>
            <a:ext cx="292100" cy="1304925"/>
          </a:xfrm>
          <a:prstGeom prst="curvedRigh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75" y="3524250"/>
            <a:ext cx="784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缩小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125" y="193675"/>
            <a:ext cx="70516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2400" b="1" dirty="0">
                <a:latin typeface="+mj-lt"/>
                <a:ea typeface="+mj-ea"/>
              </a:rPr>
              <a:t>比较</a:t>
            </a:r>
            <a:r>
              <a:rPr lang="zh-CN" sz="2400" b="1" dirty="0">
                <a:latin typeface="+mj-lt"/>
                <a:ea typeface="+mj-ea"/>
              </a:rPr>
              <a:t>下</a:t>
            </a:r>
            <a:r>
              <a:rPr sz="2400" b="1" dirty="0">
                <a:latin typeface="+mj-lt"/>
                <a:ea typeface="+mj-ea"/>
              </a:rPr>
              <a:t>面放大或缩小前后的图形，你有什么发现？</a:t>
            </a:r>
            <a:endParaRPr sz="2400" b="1" dirty="0">
              <a:latin typeface="+mj-lt"/>
              <a:ea typeface="+mj-ea"/>
            </a:endParaRPr>
          </a:p>
        </p:txBody>
      </p:sp>
      <p:pic>
        <p:nvPicPr>
          <p:cNvPr id="7168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969" y="3940175"/>
            <a:ext cx="110349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65100" y="1406525"/>
            <a:ext cx="687388" cy="460375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:1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21438" y="1558925"/>
            <a:ext cx="69691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边长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周长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5100" y="3063875"/>
            <a:ext cx="687388" cy="460375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51600" y="3233738"/>
            <a:ext cx="698500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边长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周长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96138" y="1681163"/>
            <a:ext cx="669925" cy="460375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×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7196138" y="3211513"/>
            <a:ext cx="858837" cy="955675"/>
            <a:chOff x="11211" y="5419"/>
            <a:chExt cx="1353" cy="1504"/>
          </a:xfrm>
        </p:grpSpPr>
        <p:sp>
          <p:nvSpPr>
            <p:cNvPr id="11" name="文本框 10"/>
            <p:cNvSpPr txBox="1"/>
            <p:nvPr/>
          </p:nvSpPr>
          <p:spPr>
            <a:xfrm>
              <a:off x="11211" y="5454"/>
              <a:ext cx="1253" cy="1459"/>
            </a:xfrm>
            <a:prstGeom prst="rect">
              <a:avLst/>
            </a:prstGeom>
            <a:noFill/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>
              <a:spAutoFit/>
            </a:bodyPr>
            <a:lstStyle/>
            <a:p>
              <a:pPr>
                <a:lnSpc>
                  <a:spcPct val="5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endPara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endParaRPr>
            </a:p>
            <a:p>
              <a:pPr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latin typeface="+mj-ea"/>
                  <a:ea typeface="+mj-ea"/>
                  <a:cs typeface="+mj-ea"/>
                </a:rPr>
                <a:t>×</a:t>
              </a:r>
              <a:endPara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endParaRPr>
            </a:p>
            <a:p>
              <a:pPr>
                <a:lnSpc>
                  <a:spcPct val="50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endPara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endParaRPr>
            </a:p>
          </p:txBody>
        </p:sp>
        <p:grpSp>
          <p:nvGrpSpPr>
            <p:cNvPr id="71696" name="组合 10457"/>
            <p:cNvGrpSpPr/>
            <p:nvPr/>
          </p:nvGrpSpPr>
          <p:grpSpPr bwMode="auto">
            <a:xfrm>
              <a:off x="11770" y="5419"/>
              <a:ext cx="795" cy="1505"/>
              <a:chOff x="2154" y="3693"/>
              <a:chExt cx="318" cy="602"/>
            </a:xfrm>
          </p:grpSpPr>
          <p:sp>
            <p:nvSpPr>
              <p:cNvPr id="71697" name="文本框 10453"/>
              <p:cNvSpPr txBox="1">
                <a:spLocks noChangeArrowheads="1"/>
              </p:cNvSpPr>
              <p:nvPr/>
            </p:nvSpPr>
            <p:spPr bwMode="auto">
              <a:xfrm>
                <a:off x="2154" y="3959"/>
                <a:ext cx="31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698" name="文本框 10454"/>
              <p:cNvSpPr txBox="1">
                <a:spLocks noChangeArrowheads="1"/>
              </p:cNvSpPr>
              <p:nvPr/>
            </p:nvSpPr>
            <p:spPr bwMode="auto">
              <a:xfrm>
                <a:off x="2156" y="3693"/>
                <a:ext cx="22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699" name="直接连接符 10455"/>
              <p:cNvSpPr>
                <a:spLocks noChangeShapeType="1"/>
              </p:cNvSpPr>
              <p:nvPr/>
            </p:nvSpPr>
            <p:spPr bwMode="auto">
              <a:xfrm>
                <a:off x="2175" y="3999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3" grpId="0" animBg="1"/>
      <p:bldP spid="14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47688" y="1220788"/>
            <a:ext cx="808037" cy="39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放大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9913" y="1905000"/>
            <a:ext cx="7858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缩小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125" y="193675"/>
            <a:ext cx="70516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2400" b="1" dirty="0">
                <a:latin typeface="+mj-lt"/>
                <a:ea typeface="+mj-ea"/>
              </a:rPr>
              <a:t>比较</a:t>
            </a:r>
            <a:r>
              <a:rPr lang="zh-CN" sz="2400" b="1" dirty="0">
                <a:latin typeface="+mj-lt"/>
                <a:ea typeface="+mj-ea"/>
              </a:rPr>
              <a:t>下</a:t>
            </a:r>
            <a:r>
              <a:rPr sz="2400" b="1" dirty="0">
                <a:latin typeface="+mj-lt"/>
                <a:ea typeface="+mj-ea"/>
              </a:rPr>
              <a:t>面放大或缩小前后的图形，你有什么发现？</a:t>
            </a:r>
            <a:endParaRPr sz="2400" b="1" dirty="0">
              <a:latin typeface="+mj-lt"/>
              <a:ea typeface="+mj-ea"/>
            </a:endParaRPr>
          </a:p>
        </p:txBody>
      </p:sp>
      <p:pic>
        <p:nvPicPr>
          <p:cNvPr id="73733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2188" y="3883025"/>
            <a:ext cx="1170724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597025" y="1158875"/>
            <a:ext cx="2154238" cy="460375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   1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44638" y="1905000"/>
            <a:ext cx="2206625" cy="460375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1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8513" y="2547938"/>
            <a:ext cx="2060575" cy="755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放大或缩小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的图形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00338" y="2657475"/>
            <a:ext cx="1731962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原来图形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4251325" y="1004888"/>
            <a:ext cx="3865563" cy="706437"/>
            <a:chOff x="6694" y="1583"/>
            <a:chExt cx="6088" cy="1112"/>
          </a:xfrm>
        </p:grpSpPr>
        <p:sp>
          <p:nvSpPr>
            <p:cNvPr id="2" name="文本框 1"/>
            <p:cNvSpPr txBox="1"/>
            <p:nvPr/>
          </p:nvSpPr>
          <p:spPr>
            <a:xfrm>
              <a:off x="6694" y="1825"/>
              <a:ext cx="2585" cy="6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latin typeface="+mj-ea"/>
                  <a:ea typeface="+mj-ea"/>
                  <a:cs typeface="+mj-ea"/>
                </a:rPr>
                <a:t>放大比例尺</a:t>
              </a:r>
              <a:endPara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517" y="1583"/>
              <a:ext cx="3265" cy="1112"/>
            </a:xfrm>
            <a:prstGeom prst="rect">
              <a:avLst/>
            </a:prstGeom>
            <a:noFill/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一幅零件图纸的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 algn="ctr"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比例尺是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2:1</a:t>
              </a:r>
              <a:endPara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4251325" y="1828800"/>
            <a:ext cx="3865563" cy="706438"/>
            <a:chOff x="6694" y="2880"/>
            <a:chExt cx="6088" cy="1112"/>
          </a:xfrm>
        </p:grpSpPr>
        <p:sp>
          <p:nvSpPr>
            <p:cNvPr id="16" name="文本框 15"/>
            <p:cNvSpPr txBox="1"/>
            <p:nvPr/>
          </p:nvSpPr>
          <p:spPr>
            <a:xfrm>
              <a:off x="6694" y="3000"/>
              <a:ext cx="2585" cy="6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latin typeface="+mj-ea"/>
                  <a:ea typeface="+mj-ea"/>
                  <a:cs typeface="+mj-ea"/>
                </a:rPr>
                <a:t>缩小比例尺</a:t>
              </a:r>
              <a:endParaRPr lang="zh-CN" altLang="en-US" sz="2000" b="1" dirty="0">
                <a:solidFill>
                  <a:srgbClr val="FF0000"/>
                </a:solidFill>
                <a:latin typeface="+mj-ea"/>
                <a:ea typeface="+mj-ea"/>
                <a:cs typeface="+mj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517" y="2880"/>
              <a:ext cx="3265" cy="1112"/>
            </a:xfrm>
            <a:prstGeom prst="rect">
              <a:avLst/>
            </a:prstGeom>
            <a:noFill/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这幅地图的比例尺是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1:5000000</a:t>
              </a:r>
              <a:endPara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265738" y="2657475"/>
            <a:ext cx="1555750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图上距离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62800" y="2657475"/>
            <a:ext cx="1555750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实际距离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589213" y="2657475"/>
            <a:ext cx="398462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∶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38950" y="2689225"/>
            <a:ext cx="40005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∶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7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51"/>
          <p:cNvSpPr>
            <a:spLocks noChangeArrowheads="1"/>
          </p:cNvSpPr>
          <p:nvPr/>
        </p:nvSpPr>
        <p:spPr bwMode="auto">
          <a:xfrm>
            <a:off x="711200" y="881063"/>
            <a:ext cx="77993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先按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把下面的三角形放大，再把放大后的图形按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缩小。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5780" name="Picture 19" descr="1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214563"/>
            <a:ext cx="79200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 flipH="1">
            <a:off x="2214563" y="2271713"/>
            <a:ext cx="0" cy="14620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2195513" y="3727450"/>
            <a:ext cx="2962275" cy="15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2205038" y="2279650"/>
            <a:ext cx="2957512" cy="1435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 flipH="1">
            <a:off x="5513388" y="3013075"/>
            <a:ext cx="7937" cy="7286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5513388" y="3740150"/>
            <a:ext cx="15113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5527675" y="3006725"/>
            <a:ext cx="1497013" cy="7318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409825" y="4221163"/>
            <a:ext cx="230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4∶1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放大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13388" y="4221163"/>
            <a:ext cx="225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缩小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1994" name="组合 2"/>
          <p:cNvGrpSpPr/>
          <p:nvPr/>
        </p:nvGrpSpPr>
        <p:grpSpPr bwMode="auto">
          <a:xfrm>
            <a:off x="3130550" y="4868863"/>
            <a:ext cx="2882900" cy="306387"/>
            <a:chOff x="5104" y="6987"/>
            <a:chExt cx="4538" cy="991"/>
          </a:xfrm>
        </p:grpSpPr>
        <p:sp>
          <p:nvSpPr>
            <p:cNvPr id="75790" name="圆角矩形 12"/>
            <p:cNvSpPr>
              <a:spLocks noChangeArrowheads="1"/>
            </p:cNvSpPr>
            <p:nvPr/>
          </p:nvSpPr>
          <p:spPr bwMode="auto">
            <a:xfrm>
              <a:off x="5104" y="7119"/>
              <a:ext cx="4538" cy="7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3200" b="1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75791" name="文本框 19"/>
            <p:cNvSpPr txBox="1">
              <a:spLocks noChangeArrowheads="1"/>
            </p:cNvSpPr>
            <p:nvPr/>
          </p:nvSpPr>
          <p:spPr bwMode="auto">
            <a:xfrm>
              <a:off x="5230" y="6987"/>
              <a:ext cx="4287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请按下暂停键，动手试试吧</a:t>
              </a:r>
              <a:endParaRPr lang="zh-CN" altLang="en-US" sz="1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6" y="284696"/>
            <a:ext cx="1949414" cy="60974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10894" y="1499140"/>
            <a:ext cx="2790803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P58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做一做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82245" y="257175"/>
            <a:ext cx="2042160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charset="-122"/>
                <a:ea typeface="微软雅黑" panose="020B0503020204020204" charset="-122"/>
              </a:rPr>
              <a:t>随堂练习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8203"/>
          <p:cNvSpPr txBox="1">
            <a:spLocks noChangeArrowheads="1"/>
          </p:cNvSpPr>
          <p:nvPr/>
        </p:nvSpPr>
        <p:spPr bwMode="auto">
          <a:xfrm>
            <a:off x="442912" y="1008181"/>
            <a:ext cx="8258175" cy="5275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1.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下面哪个图形是图形 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A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按 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2:1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放大后得到的图形？</a:t>
            </a:r>
            <a:endParaRPr lang="en-US" altLang="zh-CN" sz="2800" b="1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77828" name="组合 2"/>
          <p:cNvGrpSpPr/>
          <p:nvPr/>
        </p:nvGrpSpPr>
        <p:grpSpPr bwMode="auto">
          <a:xfrm>
            <a:off x="877888" y="2065338"/>
            <a:ext cx="7620000" cy="2162175"/>
            <a:chOff x="755650" y="2072481"/>
            <a:chExt cx="7620000" cy="2162175"/>
          </a:xfrm>
        </p:grpSpPr>
        <p:pic>
          <p:nvPicPr>
            <p:cNvPr id="77848" name="Picture 3" descr="u4jx09_6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072481"/>
              <a:ext cx="7620000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9" name="Picture 20" descr="u4jx09_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25" y="2962275"/>
              <a:ext cx="92392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7850" name="Group 31"/>
            <p:cNvGrpSpPr/>
            <p:nvPr/>
          </p:nvGrpSpPr>
          <p:grpSpPr bwMode="auto">
            <a:xfrm>
              <a:off x="2419350" y="2963866"/>
              <a:ext cx="1536700" cy="1031876"/>
              <a:chOff x="1532" y="1870"/>
              <a:chExt cx="968" cy="650"/>
            </a:xfrm>
          </p:grpSpPr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1891" y="2229"/>
                <a:ext cx="24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B</a:t>
                </a:r>
                <a:endParaRPr lang="en-US" altLang="zh-CN" sz="2400" b="1">
                  <a:solidFill>
                    <a:schemeClr val="accent6">
                      <a:lumMod val="7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77859" name="Picture 24" descr="u4jx09_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2" y="1870"/>
                <a:ext cx="968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444625" y="3534568"/>
              <a:ext cx="407987" cy="463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Arial" panose="020B0604020202020204" pitchFamily="34" charset="0"/>
                </a:rPr>
                <a:t>A</a:t>
              </a:r>
              <a:endParaRPr lang="en-US" altLang="zh-CN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77852" name="Group 34"/>
            <p:cNvGrpSpPr/>
            <p:nvPr/>
          </p:nvGrpSpPr>
          <p:grpSpPr bwMode="auto">
            <a:xfrm>
              <a:off x="4238626" y="2339976"/>
              <a:ext cx="952500" cy="1654176"/>
              <a:chOff x="2838" y="1478"/>
              <a:chExt cx="600" cy="1042"/>
            </a:xfrm>
          </p:grpSpPr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3021" y="2229"/>
                <a:ext cx="257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C</a:t>
                </a:r>
                <a:endParaRPr lang="en-US" altLang="zh-CN" sz="2400" b="1">
                  <a:solidFill>
                    <a:schemeClr val="accent6">
                      <a:lumMod val="7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77857" name="Picture 25" descr="u4jx09_6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8" y="1478"/>
                <a:ext cx="600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7853" name="Group 37"/>
            <p:cNvGrpSpPr/>
            <p:nvPr/>
          </p:nvGrpSpPr>
          <p:grpSpPr bwMode="auto">
            <a:xfrm>
              <a:off x="5329238" y="2339181"/>
              <a:ext cx="2117725" cy="1658939"/>
              <a:chOff x="3761" y="1478"/>
              <a:chExt cx="1334" cy="1045"/>
            </a:xfrm>
          </p:grpSpPr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4299" y="2232"/>
                <a:ext cx="257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>
                    <a:solidFill>
                      <a:schemeClr val="accent6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D</a:t>
                </a:r>
                <a:endParaRPr lang="en-US" altLang="zh-CN" sz="2400" b="1">
                  <a:solidFill>
                    <a:schemeClr val="accent6">
                      <a:lumMod val="7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77855" name="Picture 28" descr="u4jx09_6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1" y="1478"/>
                <a:ext cx="1334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77830" name="图片 2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00163" y="2981325"/>
            <a:ext cx="923925" cy="641350"/>
          </a:xfrm>
          <a:prstGeom prst="rect">
            <a:avLst/>
          </a:prstGeom>
          <a:noFill/>
          <a:ln w="38100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4" name="图片 13" descr="41278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6671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41588" y="2981325"/>
            <a:ext cx="1536700" cy="6413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360863" y="2382838"/>
            <a:ext cx="952500" cy="1227137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29275" y="2382838"/>
            <a:ext cx="1838325" cy="1239837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15975" y="2374900"/>
            <a:ext cx="1152525" cy="1214438"/>
            <a:chOff x="1285" y="3739"/>
            <a:chExt cx="1814" cy="1913"/>
          </a:xfrm>
        </p:grpSpPr>
        <p:sp>
          <p:nvSpPr>
            <p:cNvPr id="22" name="文本框 21"/>
            <p:cNvSpPr txBox="1"/>
            <p:nvPr/>
          </p:nvSpPr>
          <p:spPr>
            <a:xfrm>
              <a:off x="1285" y="4697"/>
              <a:ext cx="647" cy="9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452" y="3739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2224088" y="2382838"/>
            <a:ext cx="1277937" cy="1206500"/>
            <a:chOff x="1087" y="3718"/>
            <a:chExt cx="2012" cy="1901"/>
          </a:xfrm>
        </p:grpSpPr>
        <p:sp>
          <p:nvSpPr>
            <p:cNvPr id="21" name="文本框 20"/>
            <p:cNvSpPr txBox="1"/>
            <p:nvPr/>
          </p:nvSpPr>
          <p:spPr>
            <a:xfrm>
              <a:off x="1087" y="4661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52" y="3718"/>
              <a:ext cx="647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5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4022725" y="1774825"/>
            <a:ext cx="1036638" cy="1477963"/>
            <a:chOff x="849" y="3260"/>
            <a:chExt cx="1633" cy="2327"/>
          </a:xfrm>
        </p:grpSpPr>
        <p:sp>
          <p:nvSpPr>
            <p:cNvPr id="25" name="文本框 24"/>
            <p:cNvSpPr txBox="1"/>
            <p:nvPr/>
          </p:nvSpPr>
          <p:spPr>
            <a:xfrm>
              <a:off x="849" y="4630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34" y="3260"/>
              <a:ext cx="648" cy="9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5313363" y="1766888"/>
            <a:ext cx="1439862" cy="1522412"/>
            <a:chOff x="1087" y="3220"/>
            <a:chExt cx="2269" cy="2399"/>
          </a:xfrm>
        </p:grpSpPr>
        <p:sp>
          <p:nvSpPr>
            <p:cNvPr id="28" name="文本框 27"/>
            <p:cNvSpPr txBox="1"/>
            <p:nvPr/>
          </p:nvSpPr>
          <p:spPr>
            <a:xfrm>
              <a:off x="1087" y="4661"/>
              <a:ext cx="648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708" y="3220"/>
              <a:ext cx="648" cy="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020631" y="372274"/>
            <a:ext cx="3703939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P61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练习十一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1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203"/>
          <p:cNvSpPr txBox="1">
            <a:spLocks noChangeArrowheads="1"/>
          </p:cNvSpPr>
          <p:nvPr/>
        </p:nvSpPr>
        <p:spPr bwMode="auto">
          <a:xfrm>
            <a:off x="180799" y="271463"/>
            <a:ext cx="7545388" cy="1039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2.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自己选定比画图形，把三角形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放大后得到三角形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，再把三角形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缩小后得到三角形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C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+mn-lt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5013" y="1425575"/>
          <a:ext cx="7392980" cy="292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  <a:gridCol w="369649"/>
              </a:tblGrid>
              <a:tr h="3657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0066" name="直接连接符 3"/>
          <p:cNvCxnSpPr>
            <a:cxnSpLocks noChangeShapeType="1"/>
          </p:cNvCxnSpPr>
          <p:nvPr/>
        </p:nvCxnSpPr>
        <p:spPr bwMode="auto">
          <a:xfrm>
            <a:off x="1081088" y="2886075"/>
            <a:ext cx="7667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067" name="直接连接符 4"/>
          <p:cNvCxnSpPr>
            <a:cxnSpLocks noChangeShapeType="1"/>
          </p:cNvCxnSpPr>
          <p:nvPr/>
        </p:nvCxnSpPr>
        <p:spPr bwMode="auto">
          <a:xfrm>
            <a:off x="1104900" y="2154238"/>
            <a:ext cx="0" cy="7223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068" name="直接连接符 5"/>
          <p:cNvCxnSpPr>
            <a:cxnSpLocks noChangeShapeType="1"/>
          </p:cNvCxnSpPr>
          <p:nvPr/>
        </p:nvCxnSpPr>
        <p:spPr bwMode="auto">
          <a:xfrm>
            <a:off x="1104900" y="2168525"/>
            <a:ext cx="742950" cy="708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5850" y="2847975"/>
            <a:ext cx="407988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rgbClr val="9933FF"/>
                </a:solidFill>
                <a:latin typeface="+mn-lt"/>
                <a:cs typeface="Arial" panose="020B0604020202020204" pitchFamily="34" charset="0"/>
              </a:rPr>
              <a:t>A</a:t>
            </a:r>
            <a:endParaRPr lang="en-US" altLang="zh-CN" sz="2400" b="1">
              <a:solidFill>
                <a:srgbClr val="9933FF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2589213" y="3986213"/>
            <a:ext cx="2209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2576513" y="1763713"/>
            <a:ext cx="0" cy="2222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2589213" y="1763713"/>
            <a:ext cx="2217737" cy="22066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4"/>
          <p:cNvSpPr txBox="1">
            <a:spLocks noChangeArrowheads="1"/>
          </p:cNvSpPr>
          <p:nvPr/>
        </p:nvSpPr>
        <p:spPr bwMode="auto">
          <a:xfrm>
            <a:off x="1989138" y="4351338"/>
            <a:ext cx="23018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放大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V="1">
            <a:off x="5554663" y="3978275"/>
            <a:ext cx="1085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5545138" y="2882900"/>
            <a:ext cx="9525" cy="1103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>
            <a:off x="5554663" y="2895600"/>
            <a:ext cx="1101725" cy="10747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文本框 21"/>
          <p:cNvSpPr txBox="1">
            <a:spLocks noChangeArrowheads="1"/>
          </p:cNvSpPr>
          <p:nvPr/>
        </p:nvSpPr>
        <p:spPr bwMode="auto">
          <a:xfrm>
            <a:off x="5253038" y="4351338"/>
            <a:ext cx="258603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缩小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32150" y="3970338"/>
            <a:ext cx="388938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n-lt"/>
                <a:cs typeface="Arial" panose="020B0604020202020204" pitchFamily="34" charset="0"/>
              </a:rPr>
              <a:t>B</a:t>
            </a:r>
            <a:endParaRPr lang="en-US" altLang="zh-CN" sz="2400" b="1" dirty="0">
              <a:solidFill>
                <a:srgbClr val="9933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16613" y="3889375"/>
            <a:ext cx="407987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9933FF"/>
                </a:solidFill>
                <a:latin typeface="+mn-lt"/>
                <a:cs typeface="Arial" panose="020B0604020202020204" pitchFamily="34" charset="0"/>
              </a:rPr>
              <a:t>C</a:t>
            </a:r>
            <a:endParaRPr lang="en-US" altLang="zh-CN" sz="2400" b="1" dirty="0">
              <a:solidFill>
                <a:srgbClr val="9933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80081" name="图片 1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4" name="组合 2"/>
          <p:cNvGrpSpPr/>
          <p:nvPr/>
        </p:nvGrpSpPr>
        <p:grpSpPr bwMode="auto">
          <a:xfrm>
            <a:off x="3130550" y="4868863"/>
            <a:ext cx="2882900" cy="306387"/>
            <a:chOff x="5104" y="6987"/>
            <a:chExt cx="4538" cy="991"/>
          </a:xfrm>
        </p:grpSpPr>
        <p:sp>
          <p:nvSpPr>
            <p:cNvPr id="80083" name="圆角矩形 12"/>
            <p:cNvSpPr>
              <a:spLocks noChangeArrowheads="1"/>
            </p:cNvSpPr>
            <p:nvPr/>
          </p:nvSpPr>
          <p:spPr bwMode="auto">
            <a:xfrm>
              <a:off x="5104" y="7119"/>
              <a:ext cx="4538" cy="7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3200" b="1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0084" name="文本框 19"/>
            <p:cNvSpPr txBox="1">
              <a:spLocks noChangeArrowheads="1"/>
            </p:cNvSpPr>
            <p:nvPr/>
          </p:nvSpPr>
          <p:spPr bwMode="auto">
            <a:xfrm>
              <a:off x="5230" y="6987"/>
              <a:ext cx="4287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请按下暂停键，动手试试吧</a:t>
              </a:r>
              <a:endParaRPr lang="zh-CN" altLang="en-US" sz="1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112657" y="698036"/>
            <a:ext cx="2030671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P61 </a:t>
            </a:r>
            <a:endParaRPr lang="en-US" altLang="zh-CN" b="1" dirty="0">
              <a:solidFill>
                <a:srgbClr val="00B0F0"/>
              </a:solidFill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练习十一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2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203"/>
          <p:cNvSpPr txBox="1">
            <a:spLocks noChangeArrowheads="1"/>
          </p:cNvSpPr>
          <p:nvPr/>
        </p:nvSpPr>
        <p:spPr bwMode="auto">
          <a:xfrm>
            <a:off x="319088" y="2381250"/>
            <a:ext cx="5600700" cy="496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）哪些三角形可以由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放大后得到？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81924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22350" y="3228975"/>
            <a:ext cx="5629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可由三角形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按1.5∶1放大得到。</a:t>
            </a:r>
            <a:endParaRPr lang="zh-CN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26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60350"/>
            <a:ext cx="50038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548063" y="1430338"/>
            <a:ext cx="350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5300" y="844550"/>
            <a:ext cx="350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133475" y="2835275"/>
            <a:ext cx="2206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3∶2=1.5∶1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8203"/>
          <p:cNvSpPr txBox="1">
            <a:spLocks noChangeArrowheads="1"/>
          </p:cNvSpPr>
          <p:nvPr/>
        </p:nvSpPr>
        <p:spPr bwMode="auto">
          <a:xfrm>
            <a:off x="319088" y="3621088"/>
            <a:ext cx="5980112" cy="496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）哪些三角形可以由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缩小后得到？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560513" y="1182688"/>
            <a:ext cx="350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174750" y="4041775"/>
            <a:ext cx="160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2∶6=1∶3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022350" y="4421188"/>
            <a:ext cx="5629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可由三角形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按1∶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缩小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得到。</a:t>
            </a:r>
            <a:endParaRPr lang="zh-CN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203"/>
          <p:cNvSpPr txBox="1">
            <a:spLocks noChangeArrowheads="1"/>
          </p:cNvSpPr>
          <p:nvPr/>
        </p:nvSpPr>
        <p:spPr bwMode="auto">
          <a:xfrm>
            <a:off x="319088" y="2381250"/>
            <a:ext cx="8505825" cy="903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99795" indent="-899795"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*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观察三角形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和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，它们的面积有什么变化？面积与边长是按相同的比变化的吗？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83972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47838" y="3284538"/>
            <a:ext cx="17748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=2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2=2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3974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60350"/>
            <a:ext cx="50038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矩形 9"/>
          <p:cNvSpPr>
            <a:spLocks noChangeArrowheads="1"/>
          </p:cNvSpPr>
          <p:nvPr/>
        </p:nvSpPr>
        <p:spPr bwMode="auto">
          <a:xfrm>
            <a:off x="3548063" y="1430338"/>
            <a:ext cx="350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976" name="矩形 11"/>
          <p:cNvSpPr>
            <a:spLocks noChangeArrowheads="1"/>
          </p:cNvSpPr>
          <p:nvPr/>
        </p:nvSpPr>
        <p:spPr bwMode="auto">
          <a:xfrm>
            <a:off x="495300" y="844550"/>
            <a:ext cx="350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977" name="矩形 20"/>
          <p:cNvSpPr>
            <a:spLocks noChangeArrowheads="1"/>
          </p:cNvSpPr>
          <p:nvPr/>
        </p:nvSpPr>
        <p:spPr bwMode="auto">
          <a:xfrm>
            <a:off x="1560513" y="1182688"/>
            <a:ext cx="350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47838" y="3741738"/>
            <a:ext cx="19716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=6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2=18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47838" y="4257675"/>
            <a:ext cx="211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=3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2=4.5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168525" y="3609975"/>
            <a:ext cx="254000" cy="63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187575" y="4076700"/>
            <a:ext cx="254000" cy="79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168525" y="4591050"/>
            <a:ext cx="254000" cy="63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弧形箭头 14"/>
          <p:cNvSpPr/>
          <p:nvPr/>
        </p:nvSpPr>
        <p:spPr>
          <a:xfrm>
            <a:off x="1673225" y="3505200"/>
            <a:ext cx="74613" cy="422275"/>
          </a:xfrm>
          <a:prstGeom prst="curvedRigh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16" name="文本框 4"/>
          <p:cNvSpPr txBox="1">
            <a:spLocks noChangeArrowheads="1"/>
          </p:cNvSpPr>
          <p:nvPr/>
        </p:nvSpPr>
        <p:spPr bwMode="auto">
          <a:xfrm>
            <a:off x="387350" y="3505200"/>
            <a:ext cx="12858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按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3:1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放大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" name="文本框 4"/>
          <p:cNvSpPr txBox="1">
            <a:spLocks noChangeArrowheads="1"/>
          </p:cNvSpPr>
          <p:nvPr/>
        </p:nvSpPr>
        <p:spPr bwMode="auto">
          <a:xfrm>
            <a:off x="387350" y="4105275"/>
            <a:ext cx="12858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按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1:2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缩小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左弧形箭头 17"/>
          <p:cNvSpPr/>
          <p:nvPr/>
        </p:nvSpPr>
        <p:spPr>
          <a:xfrm>
            <a:off x="1673225" y="4076700"/>
            <a:ext cx="74613" cy="423863"/>
          </a:xfrm>
          <a:prstGeom prst="curvedRigh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19" name="右弧形箭头 18"/>
          <p:cNvSpPr/>
          <p:nvPr/>
        </p:nvSpPr>
        <p:spPr>
          <a:xfrm>
            <a:off x="3719513" y="3440113"/>
            <a:ext cx="204787" cy="460375"/>
          </a:xfrm>
          <a:prstGeom prst="curvedLef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20" name="文本框 4"/>
          <p:cNvSpPr txBox="1">
            <a:spLocks noChangeArrowheads="1"/>
          </p:cNvSpPr>
          <p:nvPr/>
        </p:nvSpPr>
        <p:spPr bwMode="auto">
          <a:xfrm>
            <a:off x="3867150" y="3416300"/>
            <a:ext cx="5667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右弧形箭头 21"/>
          <p:cNvSpPr/>
          <p:nvPr/>
        </p:nvSpPr>
        <p:spPr>
          <a:xfrm>
            <a:off x="3719513" y="3978275"/>
            <a:ext cx="204787" cy="481013"/>
          </a:xfrm>
          <a:prstGeom prst="curvedLeftArrow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latin typeface="宋体" panose="02010600030101010101" pitchFamily="2" charset="-122"/>
            </a:endParaRPr>
          </a:p>
        </p:txBody>
      </p:sp>
      <p:sp>
        <p:nvSpPr>
          <p:cNvPr id="23" name="文本框 4"/>
          <p:cNvSpPr txBox="1">
            <a:spLocks noChangeArrowheads="1"/>
          </p:cNvSpPr>
          <p:nvPr/>
        </p:nvSpPr>
        <p:spPr bwMode="auto">
          <a:xfrm>
            <a:off x="3898900" y="4021138"/>
            <a:ext cx="5667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文本框 4"/>
          <p:cNvSpPr txBox="1">
            <a:spLocks noChangeArrowheads="1"/>
          </p:cNvSpPr>
          <p:nvPr/>
        </p:nvSpPr>
        <p:spPr bwMode="auto">
          <a:xfrm>
            <a:off x="2238375" y="3532188"/>
            <a:ext cx="565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文本框 4"/>
          <p:cNvSpPr txBox="1">
            <a:spLocks noChangeArrowheads="1"/>
          </p:cNvSpPr>
          <p:nvPr/>
        </p:nvSpPr>
        <p:spPr bwMode="auto">
          <a:xfrm>
            <a:off x="2238375" y="4064000"/>
            <a:ext cx="5651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3993" name="文本框 101"/>
          <p:cNvSpPr txBox="1">
            <a:spLocks noChangeArrowheads="1"/>
          </p:cNvSpPr>
          <p:nvPr/>
        </p:nvSpPr>
        <p:spPr bwMode="auto">
          <a:xfrm>
            <a:off x="2032000" y="3103563"/>
            <a:ext cx="5080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200"/>
              <a:t>。</a:t>
            </a:r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4749800" y="844550"/>
            <a:ext cx="4200525" cy="4110673"/>
            <a:chOff x="7480" y="1329"/>
            <a:chExt cx="6616" cy="6475"/>
          </a:xfrm>
        </p:grpSpPr>
        <p:grpSp>
          <p:nvGrpSpPr>
            <p:cNvPr id="83995" name="组合 33"/>
            <p:cNvGrpSpPr/>
            <p:nvPr/>
          </p:nvGrpSpPr>
          <p:grpSpPr bwMode="auto">
            <a:xfrm>
              <a:off x="7480" y="1329"/>
              <a:ext cx="6616" cy="6321"/>
              <a:chOff x="742" y="2343"/>
              <a:chExt cx="13467" cy="6321"/>
            </a:xfrm>
          </p:grpSpPr>
          <p:sp>
            <p:nvSpPr>
              <p:cNvPr id="84004" name="AutoShape 27"/>
              <p:cNvSpPr>
                <a:spLocks noChangeArrowheads="1"/>
              </p:cNvSpPr>
              <p:nvPr/>
            </p:nvSpPr>
            <p:spPr bwMode="auto">
              <a:xfrm>
                <a:off x="742" y="5281"/>
                <a:ext cx="13463" cy="3383"/>
              </a:xfrm>
              <a:prstGeom prst="wedgeRoundRectCallout">
                <a:avLst>
                  <a:gd name="adj1" fmla="val 34796"/>
                  <a:gd name="adj2" fmla="val -63796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一个图形放大到原来的n倍或缩小到原来的(n不为0)，它的面积就放大到原来的n</a:t>
                </a:r>
                <a:r>
                  <a:rPr lang="en-US" altLang="zh-CN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²</a:t>
                </a:r>
                <a:r>
                  <a:rPr lang="zh-CN" altLang="en-US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倍或缩小到原来的   。</a:t>
                </a:r>
                <a:endPara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pic>
            <p:nvPicPr>
              <p:cNvPr id="84005" name="图片 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588" y="2357"/>
                <a:ext cx="5346" cy="2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06" name="AutoShape 27"/>
              <p:cNvSpPr>
                <a:spLocks noChangeArrowheads="1"/>
              </p:cNvSpPr>
              <p:nvPr/>
            </p:nvSpPr>
            <p:spPr bwMode="auto">
              <a:xfrm>
                <a:off x="746" y="5281"/>
                <a:ext cx="13463" cy="3383"/>
              </a:xfrm>
              <a:prstGeom prst="wedgeRoundRectCallout">
                <a:avLst>
                  <a:gd name="adj1" fmla="val 34796"/>
                  <a:gd name="adj2" fmla="val -63796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一个图形放大到原来的n倍或缩小到原来的  (n不为0)，它的面积就放大到原来的n</a:t>
                </a:r>
                <a:r>
                  <a:rPr lang="en-US" altLang="zh-CN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²</a:t>
                </a:r>
                <a:r>
                  <a:rPr lang="zh-CN" altLang="en-US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倍或缩小到原来的   。</a:t>
                </a:r>
                <a:endPara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pic>
            <p:nvPicPr>
              <p:cNvPr id="84007" name="图片 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590" y="2343"/>
                <a:ext cx="5346" cy="2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3996" name="组合 10457"/>
            <p:cNvGrpSpPr/>
            <p:nvPr/>
          </p:nvGrpSpPr>
          <p:grpSpPr bwMode="auto">
            <a:xfrm>
              <a:off x="11710" y="6299"/>
              <a:ext cx="795" cy="1505"/>
              <a:chOff x="2154" y="3693"/>
              <a:chExt cx="318" cy="602"/>
            </a:xfrm>
          </p:grpSpPr>
          <p:sp>
            <p:nvSpPr>
              <p:cNvPr id="84001" name="文本框 10453"/>
              <p:cNvSpPr txBox="1">
                <a:spLocks noChangeArrowheads="1"/>
              </p:cNvSpPr>
              <p:nvPr/>
            </p:nvSpPr>
            <p:spPr bwMode="auto">
              <a:xfrm>
                <a:off x="2154" y="3959"/>
                <a:ext cx="31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n²</a:t>
                </a:r>
                <a:endPara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002" name="文本框 10454"/>
              <p:cNvSpPr txBox="1">
                <a:spLocks noChangeArrowheads="1"/>
              </p:cNvSpPr>
              <p:nvPr/>
            </p:nvSpPr>
            <p:spPr bwMode="auto">
              <a:xfrm>
                <a:off x="2156" y="3693"/>
                <a:ext cx="22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003" name="直接连接符 10455"/>
              <p:cNvSpPr>
                <a:spLocks noChangeShapeType="1"/>
              </p:cNvSpPr>
              <p:nvPr/>
            </p:nvSpPr>
            <p:spPr bwMode="auto">
              <a:xfrm>
                <a:off x="2184" y="3999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3997" name="组合 10457"/>
            <p:cNvGrpSpPr/>
            <p:nvPr/>
          </p:nvGrpSpPr>
          <p:grpSpPr bwMode="auto">
            <a:xfrm>
              <a:off x="11085" y="4827"/>
              <a:ext cx="795" cy="1505"/>
              <a:chOff x="2154" y="3693"/>
              <a:chExt cx="318" cy="602"/>
            </a:xfrm>
          </p:grpSpPr>
          <p:sp>
            <p:nvSpPr>
              <p:cNvPr id="83998" name="文本框 10453"/>
              <p:cNvSpPr txBox="1">
                <a:spLocks noChangeArrowheads="1"/>
              </p:cNvSpPr>
              <p:nvPr/>
            </p:nvSpPr>
            <p:spPr bwMode="auto">
              <a:xfrm>
                <a:off x="2154" y="3959"/>
                <a:ext cx="31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999" name="文本框 10454"/>
              <p:cNvSpPr txBox="1">
                <a:spLocks noChangeArrowheads="1"/>
              </p:cNvSpPr>
              <p:nvPr/>
            </p:nvSpPr>
            <p:spPr bwMode="auto">
              <a:xfrm>
                <a:off x="2156" y="3693"/>
                <a:ext cx="22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000" name="直接连接符 10455"/>
              <p:cNvSpPr>
                <a:spLocks noChangeShapeType="1"/>
              </p:cNvSpPr>
              <p:nvPr/>
            </p:nvSpPr>
            <p:spPr bwMode="auto">
              <a:xfrm>
                <a:off x="2184" y="3999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15" grpId="0" animBg="1"/>
      <p:bldP spid="16" grpId="0"/>
      <p:bldP spid="17" grpId="0"/>
      <p:bldP spid="18" grpId="0" animBg="1"/>
      <p:bldP spid="19" grpId="0" animBg="1"/>
      <p:bldP spid="20" grpId="0"/>
      <p:bldP spid="22" grpId="0" animBg="1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2278063" y="2608263"/>
            <a:ext cx="45878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副标题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397250" y="2787650"/>
            <a:ext cx="2349500" cy="500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chemeClr val="bg1"/>
                </a:solidFill>
                <a:ea typeface="楷体" panose="02010609060101010101" pitchFamily="49" charset="-122"/>
              </a:rPr>
              <a:t>R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·</a:t>
            </a:r>
            <a:r>
              <a:rPr lang="zh-CN" altLang="en-US" dirty="0">
                <a:solidFill>
                  <a:schemeClr val="bg1"/>
                </a:solidFill>
                <a:ea typeface="楷体" panose="02010609060101010101" pitchFamily="49" charset="-122"/>
              </a:rPr>
              <a:t>六年级下册</a:t>
            </a:r>
            <a:endParaRPr lang="zh-CN" altLang="en-US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30724" name="标题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603375" y="1882775"/>
            <a:ext cx="593725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600" dirty="0">
                <a:solidFill>
                  <a:schemeClr val="bg1"/>
                </a:solidFill>
              </a:rPr>
              <a:t>图形的放大与缩小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0725" name="文本框 25"/>
          <p:cNvSpPr txBox="1">
            <a:spLocks noChangeArrowheads="1"/>
          </p:cNvSpPr>
          <p:nvPr/>
        </p:nvSpPr>
        <p:spPr bwMode="auto">
          <a:xfrm>
            <a:off x="6143625" y="6159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500">
                <a:solidFill>
                  <a:srgbClr val="59AEE5"/>
                </a:solidFill>
                <a:ea typeface="黑体" panose="02010609060101010101" pitchFamily="49" charset="-122"/>
              </a:rPr>
              <a:t>状元成才路</a:t>
            </a:r>
            <a:endParaRPr lang="zh-CN" altLang="zh-CN" sz="500">
              <a:solidFill>
                <a:srgbClr val="59AEE5"/>
              </a:solidFill>
              <a:ea typeface="黑体" panose="02010609060101010101" pitchFamily="49" charset="-122"/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17" y="492125"/>
            <a:ext cx="1043704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0728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表格 3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7038" y="755650"/>
          <a:ext cx="8305804" cy="265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05"/>
                <a:gridCol w="319503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</a:tblGrid>
              <a:tr h="326993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7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10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10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10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10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10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10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2" marB="4149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27038" y="1749425"/>
          <a:ext cx="8305804" cy="2651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05"/>
                <a:gridCol w="319503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</a:tblGrid>
              <a:tr h="32683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96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3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3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3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3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3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33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5" marB="4149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6508" name="图片 3" descr="0b288d0a013f44979a9bc340d5016741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1066800"/>
            <a:ext cx="9874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509" name="图片 4" descr="0b288d0a013f44979a9bc340d5016741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068513"/>
            <a:ext cx="256698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510" name="图片 5" descr="0b288d0a013f44979a9bc340d5016741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068513"/>
            <a:ext cx="28686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511" name="图片 7" descr="0b288d0a013f44979a9bc340d5016741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068513"/>
            <a:ext cx="130333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657350" y="184150"/>
            <a:ext cx="6142038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+mj-ea"/>
              </a:rPr>
              <a:t>你觉得哪张照片放大的效果最好？</a:t>
            </a:r>
            <a:endParaRPr lang="zh-CN" altLang="en-US" sz="2800" b="1" dirty="0">
              <a:latin typeface="+mj-lt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16025" y="4273550"/>
            <a:ext cx="649288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①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94150" y="4273550"/>
            <a:ext cx="649288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②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91363" y="4273550"/>
            <a:ext cx="649287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③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86516" name="图片 13" descr="41278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4273550"/>
            <a:ext cx="650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517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24" y="184150"/>
            <a:ext cx="14363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组合 41"/>
          <p:cNvGrpSpPr/>
          <p:nvPr/>
        </p:nvGrpSpPr>
        <p:grpSpPr bwMode="auto">
          <a:xfrm>
            <a:off x="3611563" y="650875"/>
            <a:ext cx="985837" cy="987425"/>
            <a:chOff x="5687" y="1024"/>
            <a:chExt cx="1552" cy="1555"/>
          </a:xfrm>
        </p:grpSpPr>
        <p:sp>
          <p:nvSpPr>
            <p:cNvPr id="86528" name="矩形 39"/>
            <p:cNvSpPr>
              <a:spLocks noChangeArrowheads="1"/>
            </p:cNvSpPr>
            <p:nvPr/>
          </p:nvSpPr>
          <p:spPr bwMode="auto">
            <a:xfrm>
              <a:off x="6687" y="1024"/>
              <a:ext cx="55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6529" name="矩形 40"/>
            <p:cNvSpPr>
              <a:spLocks noChangeArrowheads="1"/>
            </p:cNvSpPr>
            <p:nvPr/>
          </p:nvSpPr>
          <p:spPr bwMode="auto">
            <a:xfrm>
              <a:off x="5687" y="1855"/>
              <a:ext cx="55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120650" y="1638300"/>
            <a:ext cx="1765300" cy="1238250"/>
            <a:chOff x="5687" y="630"/>
            <a:chExt cx="2780" cy="1950"/>
          </a:xfrm>
        </p:grpSpPr>
        <p:sp>
          <p:nvSpPr>
            <p:cNvPr id="86526" name="矩形 43"/>
            <p:cNvSpPr>
              <a:spLocks noChangeArrowheads="1"/>
            </p:cNvSpPr>
            <p:nvPr/>
          </p:nvSpPr>
          <p:spPr bwMode="auto">
            <a:xfrm>
              <a:off x="7914" y="630"/>
              <a:ext cx="55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6527" name="矩形 44"/>
            <p:cNvSpPr>
              <a:spLocks noChangeArrowheads="1"/>
            </p:cNvSpPr>
            <p:nvPr/>
          </p:nvSpPr>
          <p:spPr bwMode="auto">
            <a:xfrm>
              <a:off x="5687" y="1855"/>
              <a:ext cx="55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3260725" y="1703388"/>
            <a:ext cx="1181100" cy="1617662"/>
            <a:chOff x="5687" y="33"/>
            <a:chExt cx="1859" cy="2547"/>
          </a:xfrm>
        </p:grpSpPr>
        <p:sp>
          <p:nvSpPr>
            <p:cNvPr id="86524" name="矩形 46"/>
            <p:cNvSpPr>
              <a:spLocks noChangeArrowheads="1"/>
            </p:cNvSpPr>
            <p:nvPr/>
          </p:nvSpPr>
          <p:spPr bwMode="auto">
            <a:xfrm>
              <a:off x="6993" y="33"/>
              <a:ext cx="55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6525" name="矩形 47"/>
            <p:cNvSpPr>
              <a:spLocks noChangeArrowheads="1"/>
            </p:cNvSpPr>
            <p:nvPr/>
          </p:nvSpPr>
          <p:spPr bwMode="auto">
            <a:xfrm>
              <a:off x="5687" y="1855"/>
              <a:ext cx="55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5508625" y="1703388"/>
            <a:ext cx="1933575" cy="1617662"/>
            <a:chOff x="5687" y="32"/>
            <a:chExt cx="3046" cy="2548"/>
          </a:xfrm>
        </p:grpSpPr>
        <p:sp>
          <p:nvSpPr>
            <p:cNvPr id="86522" name="矩形 49"/>
            <p:cNvSpPr>
              <a:spLocks noChangeArrowheads="1"/>
            </p:cNvSpPr>
            <p:nvPr/>
          </p:nvSpPr>
          <p:spPr bwMode="auto">
            <a:xfrm>
              <a:off x="8180" y="32"/>
              <a:ext cx="55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6523" name="矩形 50"/>
            <p:cNvSpPr>
              <a:spLocks noChangeArrowheads="1"/>
            </p:cNvSpPr>
            <p:nvPr/>
          </p:nvSpPr>
          <p:spPr bwMode="auto">
            <a:xfrm>
              <a:off x="5687" y="1855"/>
              <a:ext cx="55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标注 3"/>
          <p:cNvSpPr/>
          <p:nvPr/>
        </p:nvSpPr>
        <p:spPr bwMode="auto">
          <a:xfrm>
            <a:off x="965200" y="1084263"/>
            <a:ext cx="7380288" cy="2247900"/>
          </a:xfrm>
          <a:prstGeom prst="cloudCallout">
            <a:avLst>
              <a:gd name="adj1" fmla="val 25899"/>
              <a:gd name="adj2" fmla="val 70513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88067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637" y="3332163"/>
            <a:ext cx="14363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069056" y="27673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069" name="矩形 2"/>
          <p:cNvSpPr>
            <a:spLocks noChangeArrowheads="1"/>
          </p:cNvSpPr>
          <p:nvPr/>
        </p:nvSpPr>
        <p:spPr bwMode="auto">
          <a:xfrm>
            <a:off x="1255713" y="1330325"/>
            <a:ext cx="69024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同学们，今天的数学课你们有哪些收获呢？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88071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994" y="204788"/>
            <a:ext cx="9730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16063" y="1582738"/>
            <a:ext cx="6399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图形的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大小变了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，但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形状不变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0116" name="矩形 2"/>
          <p:cNvSpPr>
            <a:spLocks noChangeArrowheads="1"/>
          </p:cNvSpPr>
          <p:nvPr/>
        </p:nvSpPr>
        <p:spPr bwMode="auto">
          <a:xfrm>
            <a:off x="2420938" y="368300"/>
            <a:ext cx="4302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图形的放大与缩小</a:t>
            </a:r>
            <a:endParaRPr lang="zh-CN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4411663" y="3101975"/>
            <a:ext cx="4440943" cy="1848194"/>
            <a:chOff x="14584" y="4233"/>
            <a:chExt cx="11088" cy="2909"/>
          </a:xfrm>
        </p:grpSpPr>
        <p:sp>
          <p:nvSpPr>
            <p:cNvPr id="90118" name="AutoShape 27"/>
            <p:cNvSpPr>
              <a:spLocks noChangeArrowheads="1"/>
            </p:cNvSpPr>
            <p:nvPr/>
          </p:nvSpPr>
          <p:spPr bwMode="auto">
            <a:xfrm>
              <a:off x="14584" y="4233"/>
              <a:ext cx="7089" cy="2699"/>
            </a:xfrm>
            <a:prstGeom prst="wedgeRoundRectCallout">
              <a:avLst>
                <a:gd name="adj1" fmla="val 59014"/>
                <a:gd name="adj2" fmla="val 28954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画图方法：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algn="ctr" eaLnBrk="1" hangingPunct="1"/>
              <a:r>
                <a:rPr lang="zh-CN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一理，理清要求。</a:t>
              </a:r>
              <a:endParaRPr lang="zh-CN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algn="ctr" eaLnBrk="1" hangingPunct="1"/>
              <a:r>
                <a:rPr lang="zh-CN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二算，计算边长。</a:t>
              </a:r>
              <a:endParaRPr lang="zh-CN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algn="ctr" eaLnBrk="1" hangingPunct="1"/>
              <a:r>
                <a:rPr lang="zh-CN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三画，画出图形。</a:t>
              </a:r>
              <a:endParaRPr lang="zh-CN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pic>
          <p:nvPicPr>
            <p:cNvPr id="90119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77" y="5009"/>
              <a:ext cx="3495" cy="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31640" y="1851670"/>
            <a:ext cx="6120680" cy="119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完成《创优作业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分》中对应课时的相关练习。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7"/>
    </mc:Choice>
    <mc:Fallback>
      <p:transition spd="slow" advTm="69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1"/>
          <p:cNvSpPr>
            <a:spLocks noChangeArrowheads="1"/>
          </p:cNvSpPr>
          <p:nvPr/>
        </p:nvSpPr>
        <p:spPr bwMode="auto">
          <a:xfrm>
            <a:off x="1028700" y="738188"/>
            <a:ext cx="7537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按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2:1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画出下面三个图形放大后的图形。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9038" y="1749425"/>
          <a:ext cx="6708765" cy="1660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16"/>
                <a:gridCol w="319514"/>
                <a:gridCol w="319465"/>
                <a:gridCol w="319465"/>
                <a:gridCol w="319465"/>
                <a:gridCol w="319465"/>
                <a:gridCol w="319465"/>
              </a:tblGrid>
              <a:tr h="33209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55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9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9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9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61" marR="83061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905" name="矩形 3"/>
          <p:cNvSpPr>
            <a:spLocks noChangeArrowheads="1"/>
          </p:cNvSpPr>
          <p:nvPr/>
        </p:nvSpPr>
        <p:spPr bwMode="auto">
          <a:xfrm>
            <a:off x="1503363" y="2082800"/>
            <a:ext cx="957262" cy="100012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906" name="矩形 6"/>
          <p:cNvSpPr>
            <a:spLocks noChangeArrowheads="1"/>
          </p:cNvSpPr>
          <p:nvPr/>
        </p:nvSpPr>
        <p:spPr bwMode="auto">
          <a:xfrm>
            <a:off x="3100388" y="2408238"/>
            <a:ext cx="1265237" cy="666750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907" name="直角三角形 4"/>
          <p:cNvSpPr>
            <a:spLocks noChangeArrowheads="1"/>
          </p:cNvSpPr>
          <p:nvPr/>
        </p:nvSpPr>
        <p:spPr bwMode="auto">
          <a:xfrm>
            <a:off x="5351463" y="2074863"/>
            <a:ext cx="1271587" cy="992187"/>
          </a:xfrm>
          <a:prstGeom prst="rtTriangle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2910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8" y="3591560"/>
            <a:ext cx="8730291" cy="1390650"/>
            <a:chOff x="-1" y="5655"/>
            <a:chExt cx="13749" cy="2190"/>
          </a:xfrm>
        </p:grpSpPr>
        <p:sp>
          <p:nvSpPr>
            <p:cNvPr id="32916" name="AutoShape 27"/>
            <p:cNvSpPr>
              <a:spLocks noChangeArrowheads="1"/>
            </p:cNvSpPr>
            <p:nvPr/>
          </p:nvSpPr>
          <p:spPr bwMode="auto">
            <a:xfrm>
              <a:off x="2739" y="6570"/>
              <a:ext cx="11009" cy="985"/>
            </a:xfrm>
            <a:prstGeom prst="wedgeRoundRectCallout">
              <a:avLst>
                <a:gd name="adj1" fmla="val -56153"/>
                <a:gd name="adj2" fmla="val 3619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2400" b="1" noProof="1">
                  <a:latin typeface="+mn-lt"/>
                  <a:ea typeface="黑体" panose="02010609060101010101" pitchFamily="49" charset="-122"/>
                  <a:sym typeface="+mn-ea"/>
                </a:rPr>
                <a:t>按2:1放大，就是把各边的长度放大到原来的2倍。</a:t>
              </a:r>
              <a:endParaRPr lang="zh-CN" altLang="en-US" sz="2400" b="1" noProof="1">
                <a:latin typeface="+mn-lt"/>
                <a:ea typeface="黑体" panose="02010609060101010101" pitchFamily="49" charset="-122"/>
                <a:sym typeface="+mn-ea"/>
              </a:endParaRPr>
            </a:p>
          </p:txBody>
        </p:sp>
        <p:pic>
          <p:nvPicPr>
            <p:cNvPr id="32917" name="图片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" y="5655"/>
              <a:ext cx="2372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圆角矩形 3"/>
          <p:cNvSpPr/>
          <p:nvPr/>
        </p:nvSpPr>
        <p:spPr>
          <a:xfrm>
            <a:off x="1503363" y="946150"/>
            <a:ext cx="730250" cy="538163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41994" name="组合 2"/>
          <p:cNvGrpSpPr/>
          <p:nvPr/>
        </p:nvGrpSpPr>
        <p:grpSpPr bwMode="auto">
          <a:xfrm>
            <a:off x="3130550" y="4868863"/>
            <a:ext cx="2882900" cy="306387"/>
            <a:chOff x="5104" y="6987"/>
            <a:chExt cx="4538" cy="991"/>
          </a:xfrm>
        </p:grpSpPr>
        <p:sp>
          <p:nvSpPr>
            <p:cNvPr id="32914" name="圆角矩形 12"/>
            <p:cNvSpPr>
              <a:spLocks noChangeArrowheads="1"/>
            </p:cNvSpPr>
            <p:nvPr/>
          </p:nvSpPr>
          <p:spPr bwMode="auto">
            <a:xfrm>
              <a:off x="5104" y="7119"/>
              <a:ext cx="4538" cy="7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3200" b="1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2915" name="文本框 19"/>
            <p:cNvSpPr txBox="1">
              <a:spLocks noChangeArrowheads="1"/>
            </p:cNvSpPr>
            <p:nvPr/>
          </p:nvSpPr>
          <p:spPr bwMode="auto">
            <a:xfrm>
              <a:off x="5230" y="6987"/>
              <a:ext cx="4287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请按下暂停键，动手试试吧</a:t>
              </a:r>
              <a:endParaRPr lang="zh-CN" altLang="en-US" sz="1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7" y="869412"/>
            <a:ext cx="680581" cy="66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1"/>
          <p:cNvSpPr>
            <a:spLocks noChangeArrowheads="1"/>
          </p:cNvSpPr>
          <p:nvPr/>
        </p:nvSpPr>
        <p:spPr bwMode="auto">
          <a:xfrm>
            <a:off x="217488" y="285750"/>
            <a:ext cx="8591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下面哪一幅图是将正方形按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放大后的图形？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4820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31788" y="836613"/>
          <a:ext cx="8305804" cy="265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05"/>
                <a:gridCol w="319454"/>
                <a:gridCol w="319503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2690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14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541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14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14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14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14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14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5" marB="41505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31788" y="3487738"/>
          <a:ext cx="8305804" cy="33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31787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122" name="矩形 3"/>
          <p:cNvSpPr>
            <a:spLocks noChangeArrowheads="1"/>
          </p:cNvSpPr>
          <p:nvPr/>
        </p:nvSpPr>
        <p:spPr bwMode="auto">
          <a:xfrm>
            <a:off x="665163" y="1162050"/>
            <a:ext cx="957262" cy="100012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5123" name="矩形 3"/>
          <p:cNvSpPr>
            <a:spLocks noChangeArrowheads="1"/>
          </p:cNvSpPr>
          <p:nvPr/>
        </p:nvSpPr>
        <p:spPr bwMode="auto">
          <a:xfrm>
            <a:off x="2225675" y="1162050"/>
            <a:ext cx="1917700" cy="197167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5124" name="矩形 3"/>
          <p:cNvSpPr>
            <a:spLocks noChangeArrowheads="1"/>
          </p:cNvSpPr>
          <p:nvPr/>
        </p:nvSpPr>
        <p:spPr bwMode="auto">
          <a:xfrm>
            <a:off x="4800600" y="2168525"/>
            <a:ext cx="1919288" cy="98742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5125" name="矩形 3"/>
          <p:cNvSpPr>
            <a:spLocks noChangeArrowheads="1"/>
          </p:cNvSpPr>
          <p:nvPr/>
        </p:nvSpPr>
        <p:spPr bwMode="auto">
          <a:xfrm>
            <a:off x="7369175" y="1169988"/>
            <a:ext cx="941388" cy="1985962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860675" y="3213100"/>
            <a:ext cx="649288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①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03863" y="3213100"/>
            <a:ext cx="649287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②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19" name="图片 18" descr="41278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2131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7661275" y="3213100"/>
            <a:ext cx="649288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③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1788" y="1270000"/>
            <a:ext cx="411162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97063" y="1871663"/>
            <a:ext cx="411162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5675" y="655638"/>
            <a:ext cx="411163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79738" y="655638"/>
            <a:ext cx="411162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5675" y="3155950"/>
            <a:ext cx="1625600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6:3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08225" y="3819525"/>
            <a:ext cx="1625600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7063" y="4318000"/>
            <a:ext cx="1119187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放大后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13100" y="4318000"/>
            <a:ext cx="1120775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原来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63575" y="1160463"/>
            <a:ext cx="1571625" cy="1958975"/>
            <a:chOff x="1046" y="1827"/>
            <a:chExt cx="2475" cy="3086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3521" y="1827"/>
              <a:ext cx="0" cy="3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046" y="1882"/>
              <a:ext cx="0" cy="14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 bwMode="auto">
          <a:xfrm>
            <a:off x="641350" y="1160463"/>
            <a:ext cx="3516313" cy="0"/>
            <a:chOff x="1011" y="1827"/>
            <a:chExt cx="5536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3505" y="1827"/>
              <a:ext cx="30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1011" y="1827"/>
              <a:ext cx="154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1"/>
          <p:cNvSpPr>
            <a:spLocks noChangeArrowheads="1"/>
          </p:cNvSpPr>
          <p:nvPr/>
        </p:nvSpPr>
        <p:spPr bwMode="auto">
          <a:xfrm>
            <a:off x="217488" y="285750"/>
            <a:ext cx="8591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下面哪一幅图是将正方形按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放大后的图形？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6868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31788" y="836613"/>
          <a:ext cx="8305804" cy="265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2707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517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31788" y="3487738"/>
          <a:ext cx="8305804" cy="33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31787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170" name="矩形 3"/>
          <p:cNvSpPr>
            <a:spLocks noChangeArrowheads="1"/>
          </p:cNvSpPr>
          <p:nvPr/>
        </p:nvSpPr>
        <p:spPr bwMode="auto">
          <a:xfrm>
            <a:off x="665163" y="1162050"/>
            <a:ext cx="957262" cy="100012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7171" name="矩形 3"/>
          <p:cNvSpPr>
            <a:spLocks noChangeArrowheads="1"/>
          </p:cNvSpPr>
          <p:nvPr/>
        </p:nvSpPr>
        <p:spPr bwMode="auto">
          <a:xfrm>
            <a:off x="2225675" y="1162050"/>
            <a:ext cx="1917700" cy="197167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7172" name="矩形 3"/>
          <p:cNvSpPr>
            <a:spLocks noChangeArrowheads="1"/>
          </p:cNvSpPr>
          <p:nvPr/>
        </p:nvSpPr>
        <p:spPr bwMode="auto">
          <a:xfrm>
            <a:off x="4800600" y="2168525"/>
            <a:ext cx="1919288" cy="98742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7173" name="矩形 3"/>
          <p:cNvSpPr>
            <a:spLocks noChangeArrowheads="1"/>
          </p:cNvSpPr>
          <p:nvPr/>
        </p:nvSpPr>
        <p:spPr bwMode="auto">
          <a:xfrm>
            <a:off x="7353300" y="1174750"/>
            <a:ext cx="957263" cy="198437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860675" y="3213100"/>
            <a:ext cx="649288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①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03863" y="3213100"/>
            <a:ext cx="649287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②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37176" name="图片 18" descr="41278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2131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7661275" y="3213100"/>
            <a:ext cx="649288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③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1788" y="1270000"/>
            <a:ext cx="411162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97063" y="1871663"/>
            <a:ext cx="411162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5675" y="655638"/>
            <a:ext cx="411163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79738" y="655638"/>
            <a:ext cx="411162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5675" y="3155950"/>
            <a:ext cx="1625600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6:3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08225" y="3819525"/>
            <a:ext cx="1625600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7063" y="4318000"/>
            <a:ext cx="1119187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放大后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13100" y="4318000"/>
            <a:ext cx="1120775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原来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54663" y="1562100"/>
            <a:ext cx="411162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89438" y="2359025"/>
            <a:ext cx="411162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65163" y="1195388"/>
            <a:ext cx="4135437" cy="1963737"/>
            <a:chOff x="1097" y="1861"/>
            <a:chExt cx="6514" cy="3094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7609" y="3362"/>
              <a:ext cx="2" cy="15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097" y="1861"/>
              <a:ext cx="0" cy="14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 bwMode="auto">
          <a:xfrm>
            <a:off x="641350" y="1162050"/>
            <a:ext cx="6084888" cy="1012825"/>
            <a:chOff x="1011" y="1830"/>
            <a:chExt cx="9581" cy="1596"/>
          </a:xfrm>
        </p:grpSpPr>
        <p:cxnSp>
          <p:nvCxnSpPr>
            <p:cNvPr id="39" name="直接连接符 38"/>
            <p:cNvCxnSpPr/>
            <p:nvPr/>
          </p:nvCxnSpPr>
          <p:spPr>
            <a:xfrm flipV="1">
              <a:off x="1011" y="1830"/>
              <a:ext cx="154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7550" y="3426"/>
              <a:ext cx="30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1"/>
          <p:cNvSpPr>
            <a:spLocks noChangeArrowheads="1"/>
          </p:cNvSpPr>
          <p:nvPr/>
        </p:nvSpPr>
        <p:spPr bwMode="auto">
          <a:xfrm>
            <a:off x="217488" y="285750"/>
            <a:ext cx="8591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下面哪一幅图是将正方形按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放大后的图形？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8916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31788" y="836613"/>
          <a:ext cx="8305804" cy="265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2707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517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8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502" marB="41502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31788" y="3487738"/>
          <a:ext cx="8305804" cy="33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</a:tblGrid>
              <a:tr h="331787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64" marB="41464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218" name="矩形 3"/>
          <p:cNvSpPr>
            <a:spLocks noChangeArrowheads="1"/>
          </p:cNvSpPr>
          <p:nvPr/>
        </p:nvSpPr>
        <p:spPr bwMode="auto">
          <a:xfrm>
            <a:off x="665163" y="1162050"/>
            <a:ext cx="957262" cy="100012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219" name="矩形 3"/>
          <p:cNvSpPr>
            <a:spLocks noChangeArrowheads="1"/>
          </p:cNvSpPr>
          <p:nvPr/>
        </p:nvSpPr>
        <p:spPr bwMode="auto">
          <a:xfrm>
            <a:off x="2225675" y="1162050"/>
            <a:ext cx="1917700" cy="197167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220" name="矩形 3"/>
          <p:cNvSpPr>
            <a:spLocks noChangeArrowheads="1"/>
          </p:cNvSpPr>
          <p:nvPr/>
        </p:nvSpPr>
        <p:spPr bwMode="auto">
          <a:xfrm>
            <a:off x="4800600" y="2168525"/>
            <a:ext cx="1919288" cy="98742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860675" y="3213100"/>
            <a:ext cx="649288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①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03863" y="3213100"/>
            <a:ext cx="649287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②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39223" name="图片 18" descr="41278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2131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7661275" y="3213100"/>
            <a:ext cx="649288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+mj-ea"/>
              </a:rPr>
              <a:t>③</a:t>
            </a:r>
            <a:endParaRPr lang="zh-CN" altLang="en-US" sz="28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1788" y="1270000"/>
            <a:ext cx="411162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97063" y="1871663"/>
            <a:ext cx="411162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5675" y="655638"/>
            <a:ext cx="411163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79738" y="655638"/>
            <a:ext cx="411162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5675" y="3155950"/>
            <a:ext cx="1625600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6:3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08225" y="3819525"/>
            <a:ext cx="1625600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7063" y="4318000"/>
            <a:ext cx="1119187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放大后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13100" y="4318000"/>
            <a:ext cx="1120775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原来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54663" y="1562100"/>
            <a:ext cx="411162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89438" y="2359025"/>
            <a:ext cx="411162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981825" y="1844675"/>
            <a:ext cx="411163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645400" y="655638"/>
            <a:ext cx="412750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5063165" y="3860800"/>
            <a:ext cx="3808420" cy="1131888"/>
            <a:chOff x="7766" y="6016"/>
            <a:chExt cx="5997" cy="1783"/>
          </a:xfrm>
        </p:grpSpPr>
        <p:sp>
          <p:nvSpPr>
            <p:cNvPr id="39245" name="AutoShape 27"/>
            <p:cNvSpPr>
              <a:spLocks noChangeArrowheads="1"/>
            </p:cNvSpPr>
            <p:nvPr/>
          </p:nvSpPr>
          <p:spPr bwMode="auto">
            <a:xfrm>
              <a:off x="7766" y="6172"/>
              <a:ext cx="3975" cy="1471"/>
            </a:xfrm>
            <a:prstGeom prst="wedgeRoundRectCallout">
              <a:avLst>
                <a:gd name="adj1" fmla="val 59139"/>
                <a:gd name="adj2" fmla="val 1539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noProof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  <a:sym typeface="+mn-ea"/>
                </a:rPr>
                <a:t>每条边</a:t>
              </a:r>
              <a:r>
                <a:rPr lang="zh-CN" altLang="en-US" sz="2400" b="1" noProof="1">
                  <a:latin typeface="+mn-lt"/>
                  <a:ea typeface="黑体" panose="02010609060101010101" pitchFamily="49" charset="-122"/>
                  <a:sym typeface="+mn-ea"/>
                </a:rPr>
                <a:t>都要放大到原来的2倍。</a:t>
              </a:r>
              <a:endParaRPr lang="zh-CN" altLang="en-US" sz="2400" b="1" noProof="1">
                <a:latin typeface="+mn-lt"/>
                <a:ea typeface="黑体" panose="02010609060101010101" pitchFamily="49" charset="-122"/>
                <a:sym typeface="+mn-ea"/>
              </a:endParaRPr>
            </a:p>
          </p:txBody>
        </p:sp>
        <p:pic>
          <p:nvPicPr>
            <p:cNvPr id="39246" name="图片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22" y="6016"/>
              <a:ext cx="1841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238" name="矩形 3"/>
          <p:cNvSpPr>
            <a:spLocks noChangeArrowheads="1"/>
          </p:cNvSpPr>
          <p:nvPr/>
        </p:nvSpPr>
        <p:spPr bwMode="auto">
          <a:xfrm>
            <a:off x="7353300" y="1174750"/>
            <a:ext cx="957263" cy="1984375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65163" y="1165225"/>
            <a:ext cx="6688137" cy="2003425"/>
            <a:chOff x="1097" y="1814"/>
            <a:chExt cx="10534" cy="3155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1631" y="1814"/>
              <a:ext cx="0" cy="31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097" y="1862"/>
              <a:ext cx="0" cy="14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 bwMode="auto">
          <a:xfrm>
            <a:off x="641350" y="1162050"/>
            <a:ext cx="7669213" cy="25400"/>
            <a:chOff x="1011" y="1830"/>
            <a:chExt cx="12076" cy="41"/>
          </a:xfrm>
        </p:grpSpPr>
        <p:cxnSp>
          <p:nvCxnSpPr>
            <p:cNvPr id="39" name="直接连接符 38"/>
            <p:cNvCxnSpPr/>
            <p:nvPr/>
          </p:nvCxnSpPr>
          <p:spPr>
            <a:xfrm flipV="1">
              <a:off x="1011" y="1830"/>
              <a:ext cx="154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 flipV="1">
              <a:off x="11602" y="1848"/>
              <a:ext cx="1485" cy="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9563" y="239713"/>
            <a:ext cx="50784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  <a:ea typeface="+mj-ea"/>
              </a:rPr>
              <a:t>长方形怎么按2∶1放大呢？</a:t>
            </a:r>
            <a:endParaRPr lang="zh-CN" altLang="en-US" sz="3200" b="1" dirty="0">
              <a:latin typeface="+mj-lt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9100" y="1006475"/>
          <a:ext cx="8305804" cy="265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</a:tblGrid>
              <a:tr h="32683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208" name="矩形 6"/>
          <p:cNvSpPr>
            <a:spLocks noChangeArrowheads="1"/>
          </p:cNvSpPr>
          <p:nvPr/>
        </p:nvSpPr>
        <p:spPr bwMode="auto">
          <a:xfrm>
            <a:off x="757238" y="2330450"/>
            <a:ext cx="1265237" cy="666750"/>
          </a:xfrm>
          <a:prstGeom prst="rect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987675" y="1670050"/>
            <a:ext cx="0" cy="13382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987675" y="1670050"/>
            <a:ext cx="255905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546725" y="1670050"/>
            <a:ext cx="0" cy="13382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86088" y="2997200"/>
            <a:ext cx="255905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1214" name="图片 1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184275" y="2930525"/>
            <a:ext cx="411163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100" y="2390775"/>
            <a:ext cx="411163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81425" y="2997200"/>
            <a:ext cx="966788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4238" y="2036763"/>
            <a:ext cx="952500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33638" y="3765550"/>
            <a:ext cx="1625600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8:4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41575" y="4373563"/>
            <a:ext cx="1625600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4:2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5301301" y="3860800"/>
            <a:ext cx="3570278" cy="1131888"/>
            <a:chOff x="8141" y="6016"/>
            <a:chExt cx="5622" cy="1783"/>
          </a:xfrm>
        </p:grpSpPr>
        <p:sp>
          <p:nvSpPr>
            <p:cNvPr id="41222" name="AutoShape 27"/>
            <p:cNvSpPr>
              <a:spLocks noChangeArrowheads="1"/>
            </p:cNvSpPr>
            <p:nvPr/>
          </p:nvSpPr>
          <p:spPr bwMode="auto">
            <a:xfrm>
              <a:off x="8141" y="6172"/>
              <a:ext cx="3692" cy="1471"/>
            </a:xfrm>
            <a:prstGeom prst="wedgeRoundRectCallout">
              <a:avLst>
                <a:gd name="adj1" fmla="val 59139"/>
                <a:gd name="adj2" fmla="val 1539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noProof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  <a:sym typeface="+mn-ea"/>
                </a:rPr>
                <a:t>每条边</a:t>
              </a:r>
              <a:r>
                <a:rPr lang="zh-CN" altLang="en-US" sz="2400" b="1" noProof="1">
                  <a:latin typeface="+mn-lt"/>
                  <a:ea typeface="黑体" panose="02010609060101010101" pitchFamily="49" charset="-122"/>
                  <a:sym typeface="+mn-ea"/>
                </a:rPr>
                <a:t>都放大到原来的2倍。</a:t>
              </a:r>
              <a:endParaRPr lang="zh-CN" altLang="en-US" sz="2400" b="1" noProof="1">
                <a:latin typeface="+mn-lt"/>
                <a:ea typeface="黑体" panose="02010609060101010101" pitchFamily="49" charset="-122"/>
                <a:sym typeface="+mn-ea"/>
              </a:endParaRPr>
            </a:p>
          </p:txBody>
        </p:sp>
        <p:pic>
          <p:nvPicPr>
            <p:cNvPr id="41223" name="图片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22" y="6016"/>
              <a:ext cx="1841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2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9563" y="239713"/>
            <a:ext cx="50784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  <a:ea typeface="+mj-ea"/>
              </a:rPr>
              <a:t>三角形怎么按2∶1放大呢？</a:t>
            </a:r>
            <a:endParaRPr lang="zh-CN" altLang="en-US" sz="3200" b="1" dirty="0">
              <a:latin typeface="+mj-lt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9100" y="1006475"/>
          <a:ext cx="8305804" cy="265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54"/>
                <a:gridCol w="319454"/>
                <a:gridCol w="319454"/>
                <a:gridCol w="319454"/>
                <a:gridCol w="319454"/>
                <a:gridCol w="319454"/>
                <a:gridCol w="319454"/>
                <a:gridCol w="319405"/>
                <a:gridCol w="319503"/>
                <a:gridCol w="319405"/>
                <a:gridCol w="319503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  <a:gridCol w="319454"/>
                <a:gridCol w="319405"/>
                <a:gridCol w="319503"/>
                <a:gridCol w="319454"/>
                <a:gridCol w="319454"/>
                <a:gridCol w="319454"/>
              </a:tblGrid>
              <a:tr h="32683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4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8" marR="83058" marT="41496" marB="4149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3257" name="图片 1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92200" y="2930525"/>
            <a:ext cx="412750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100" y="2198688"/>
            <a:ext cx="411163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3488" y="2930525"/>
            <a:ext cx="577850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79675" y="1714500"/>
            <a:ext cx="485775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92363" y="3776663"/>
            <a:ext cx="1625600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8:4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92363" y="4286250"/>
            <a:ext cx="1625600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6:3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5121275" y="3860800"/>
            <a:ext cx="3749682" cy="1131888"/>
            <a:chOff x="7856" y="6016"/>
            <a:chExt cx="5906" cy="1783"/>
          </a:xfrm>
        </p:grpSpPr>
        <p:sp>
          <p:nvSpPr>
            <p:cNvPr id="43269" name="AutoShape 27"/>
            <p:cNvSpPr>
              <a:spLocks noChangeArrowheads="1"/>
            </p:cNvSpPr>
            <p:nvPr/>
          </p:nvSpPr>
          <p:spPr bwMode="auto">
            <a:xfrm>
              <a:off x="7856" y="6172"/>
              <a:ext cx="4001" cy="1471"/>
            </a:xfrm>
            <a:prstGeom prst="wedgeRoundRectCallout">
              <a:avLst>
                <a:gd name="adj1" fmla="val 59139"/>
                <a:gd name="adj2" fmla="val 1539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noProof="1">
                  <a:latin typeface="+mn-lt"/>
                  <a:ea typeface="黑体" panose="02010609060101010101" pitchFamily="49" charset="-122"/>
                  <a:sym typeface="+mn-ea"/>
                </a:rPr>
                <a:t>斜边是否也变为原来的</a:t>
              </a:r>
              <a:r>
                <a:rPr lang="zh-CN" altLang="zh-CN" sz="2400" b="1" noProof="1">
                  <a:latin typeface="+mn-lt"/>
                  <a:ea typeface="黑体" panose="02010609060101010101" pitchFamily="49" charset="-122"/>
                  <a:sym typeface="+mn-ea"/>
                </a:rPr>
                <a:t>2</a:t>
              </a:r>
              <a:r>
                <a:rPr lang="zh-CN" altLang="en-US" sz="2400" b="1" noProof="1">
                  <a:latin typeface="+mn-lt"/>
                  <a:ea typeface="黑体" panose="02010609060101010101" pitchFamily="49" charset="-122"/>
                  <a:sym typeface="+mn-ea"/>
                </a:rPr>
                <a:t>倍呢？</a:t>
              </a:r>
              <a:endParaRPr lang="zh-CN" altLang="en-US" sz="2400" b="1" noProof="1">
                <a:latin typeface="+mn-lt"/>
                <a:ea typeface="黑体" panose="02010609060101010101" pitchFamily="49" charset="-122"/>
                <a:sym typeface="+mn-ea"/>
              </a:endParaRPr>
            </a:p>
          </p:txBody>
        </p:sp>
        <p:pic>
          <p:nvPicPr>
            <p:cNvPr id="43270" name="图片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21" y="6016"/>
              <a:ext cx="1841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265" name="直角三角形 4"/>
          <p:cNvSpPr>
            <a:spLocks noChangeArrowheads="1"/>
          </p:cNvSpPr>
          <p:nvPr/>
        </p:nvSpPr>
        <p:spPr bwMode="auto">
          <a:xfrm>
            <a:off x="754063" y="2005013"/>
            <a:ext cx="1271587" cy="992187"/>
          </a:xfrm>
          <a:prstGeom prst="rtTriangle">
            <a:avLst/>
          </a:prstGeom>
          <a:noFill/>
          <a:ln w="28575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65450" y="1006475"/>
            <a:ext cx="0" cy="200183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965450" y="2997200"/>
            <a:ext cx="25574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2965450" y="1027113"/>
            <a:ext cx="2557463" cy="1981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26" grpId="0"/>
      <p:bldP spid="8" grpId="0"/>
    </p:bldLst>
  </p:timing>
</p:sld>
</file>

<file path=ppt/tags/tag1.xml><?xml version="1.0" encoding="utf-8"?>
<p:tagLst xmlns:p="http://schemas.openxmlformats.org/presentationml/2006/main">
  <p:tag name="ISLIDE.ADDREMOVEWATERMARK" val="aG985hwqI7"/>
</p:tagLst>
</file>

<file path=ppt/tags/tag10.xml><?xml version="1.0" encoding="utf-8"?>
<p:tagLst xmlns:p="http://schemas.openxmlformats.org/presentationml/2006/main">
  <p:tag name="ISLIDE.ADDREMOVEWATERMARK" val="aG985hwqI7"/>
</p:tagLst>
</file>

<file path=ppt/tags/tag11.xml><?xml version="1.0" encoding="utf-8"?>
<p:tagLst xmlns:p="http://schemas.openxmlformats.org/presentationml/2006/main">
  <p:tag name="ISLIDE.ADDREMOVEWATERMARK" val="l5LpmqYVY1"/>
</p:tagLst>
</file>

<file path=ppt/tags/tag12.xml><?xml version="1.0" encoding="utf-8"?>
<p:tagLst xmlns:p="http://schemas.openxmlformats.org/presentationml/2006/main">
  <p:tag name="KSO_WM_UNIT_TABLE_BEAUTIFY" val="smartTable{02184e10-e0f1-4ea8-b744-4ace54a54c7c}"/>
</p:tagLst>
</file>

<file path=ppt/tags/tag13.xml><?xml version="1.0" encoding="utf-8"?>
<p:tagLst xmlns:p="http://schemas.openxmlformats.org/presentationml/2006/main">
  <p:tag name="ISLIDE.ADDREMOVEWATERMARK" val="aG985hwqI7"/>
</p:tagLst>
</file>

<file path=ppt/tags/tag14.xml><?xml version="1.0" encoding="utf-8"?>
<p:tagLst xmlns:p="http://schemas.openxmlformats.org/presentationml/2006/main">
  <p:tag name="ISLIDE.ADDREMOVEWATERMARK" val="l5LpmqYVY1"/>
</p:tagLst>
</file>

<file path=ppt/tags/tag15.xml><?xml version="1.0" encoding="utf-8"?>
<p:tagLst xmlns:p="http://schemas.openxmlformats.org/presentationml/2006/main">
  <p:tag name="KSO_WM_UNIT_TABLE_BEAUTIFY" val="smartTable{02184e10-e0f1-4ea8-b744-4ace54a54c7c}"/>
</p:tagLst>
</file>

<file path=ppt/tags/tag16.xml><?xml version="1.0" encoding="utf-8"?>
<p:tagLst xmlns:p="http://schemas.openxmlformats.org/presentationml/2006/main">
  <p:tag name="KSO_WM_UNIT_TABLE_BEAUTIFY" val="smartTable{9330d251-0fad-4644-97de-62863e83b831}"/>
</p:tagLst>
</file>

<file path=ppt/tags/tag17.xml><?xml version="1.0" encoding="utf-8"?>
<p:tagLst xmlns:p="http://schemas.openxmlformats.org/presentationml/2006/main">
  <p:tag name="ISLIDE.ADDREMOVEWATERMARK" val="aG985hwqI7"/>
</p:tagLst>
</file>

<file path=ppt/tags/tag18.xml><?xml version="1.0" encoding="utf-8"?>
<p:tagLst xmlns:p="http://schemas.openxmlformats.org/presentationml/2006/main">
  <p:tag name="ISLIDE.ADDREMOVEWATERMARK" val="l5LpmqYVY1"/>
</p:tagLst>
</file>

<file path=ppt/tags/tag19.xml><?xml version="1.0" encoding="utf-8"?>
<p:tagLst xmlns:p="http://schemas.openxmlformats.org/presentationml/2006/main">
  <p:tag name="KSO_WM_UNIT_TABLE_BEAUTIFY" val="smartTable{9330d251-0fad-4644-97de-62863e83b831}"/>
</p:tagLst>
</file>

<file path=ppt/tags/tag2.xml><?xml version="1.0" encoding="utf-8"?>
<p:tagLst xmlns:p="http://schemas.openxmlformats.org/presentationml/2006/main">
  <p:tag name="ISLIDE.ADDREMOVEWATERMARK" val="l5LpmqYVY1"/>
</p:tagLst>
</file>

<file path=ppt/tags/tag20.xml><?xml version="1.0" encoding="utf-8"?>
<p:tagLst xmlns:p="http://schemas.openxmlformats.org/presentationml/2006/main">
  <p:tag name="ISLIDE.ADDREMOVEWATERMARK" val="aG985hwqI7"/>
</p:tagLst>
</file>

<file path=ppt/tags/tag21.xml><?xml version="1.0" encoding="utf-8"?>
<p:tagLst xmlns:p="http://schemas.openxmlformats.org/presentationml/2006/main">
  <p:tag name="ISLIDE.ADDREMOVEWATERMARK" val="l5LpmqYVY1"/>
</p:tagLst>
</file>

<file path=ppt/tags/tag22.xml><?xml version="1.0" encoding="utf-8"?>
<p:tagLst xmlns:p="http://schemas.openxmlformats.org/presentationml/2006/main">
  <p:tag name="KSO_WM_UNIT_TABLE_BEAUTIFY" val="smartTable{9330d251-0fad-4644-97de-62863e83b831}"/>
</p:tagLst>
</file>

<file path=ppt/tags/tag23.xml><?xml version="1.0" encoding="utf-8"?>
<p:tagLst xmlns:p="http://schemas.openxmlformats.org/presentationml/2006/main">
  <p:tag name="ISLIDE.ADDREMOVEWATERMARK" val="aG985hwqI7"/>
</p:tagLst>
</file>

<file path=ppt/tags/tag24.xml><?xml version="1.0" encoding="utf-8"?>
<p:tagLst xmlns:p="http://schemas.openxmlformats.org/presentationml/2006/main">
  <p:tag name="ISLIDE.ADDREMOVEWATERMARK" val="l5LpmqYVY1"/>
</p:tagLst>
</file>

<file path=ppt/tags/tag25.xml><?xml version="1.0" encoding="utf-8"?>
<p:tagLst xmlns:p="http://schemas.openxmlformats.org/presentationml/2006/main">
  <p:tag name="KSO_WM_UNIT_TABLE_BEAUTIFY" val="smartTable{9330d251-0fad-4644-97de-62863e83b831}"/>
</p:tagLst>
</file>

<file path=ppt/tags/tag26.xml><?xml version="1.0" encoding="utf-8"?>
<p:tagLst xmlns:p="http://schemas.openxmlformats.org/presentationml/2006/main">
  <p:tag name="ISLIDE.ADDREMOVEWATERMARK" val="aG985hwqI7"/>
</p:tagLst>
</file>

<file path=ppt/tags/tag27.xml><?xml version="1.0" encoding="utf-8"?>
<p:tagLst xmlns:p="http://schemas.openxmlformats.org/presentationml/2006/main">
  <p:tag name="ISLIDE.ADDREMOVEWATERMARK" val="l5LpmqYVY1"/>
</p:tagLst>
</file>

<file path=ppt/tags/tag28.xml><?xml version="1.0" encoding="utf-8"?>
<p:tagLst xmlns:p="http://schemas.openxmlformats.org/presentationml/2006/main">
  <p:tag name="KSO_WM_UNIT_TABLE_BEAUTIFY" val="smartTable{33898c2d-b4c6-409f-88ab-6f3ac57a05ff}"/>
</p:tagLst>
</file>

<file path=ppt/tags/tag29.xml><?xml version="1.0" encoding="utf-8"?>
<p:tagLst xmlns:p="http://schemas.openxmlformats.org/presentationml/2006/main">
  <p:tag name="ISLIDE.ADDREMOVEWATERMARK" val="aG985hwqI7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0.xml><?xml version="1.0" encoding="utf-8"?>
<p:tagLst xmlns:p="http://schemas.openxmlformats.org/presentationml/2006/main">
  <p:tag name="ISLIDE.ADDREMOVEWATERMARK" val="l5LpmqYVY1"/>
</p:tagLst>
</file>

<file path=ppt/tags/tag31.xml><?xml version="1.0" encoding="utf-8"?>
<p:tagLst xmlns:p="http://schemas.openxmlformats.org/presentationml/2006/main">
  <p:tag name="KSO_WM_UNIT_TABLE_BEAUTIFY" val="smartTable{33898c2d-b4c6-409f-88ab-6f3ac57a05ff}"/>
</p:tagLst>
</file>

<file path=ppt/tags/tag32.xml><?xml version="1.0" encoding="utf-8"?>
<p:tagLst xmlns:p="http://schemas.openxmlformats.org/presentationml/2006/main">
  <p:tag name="KSO_WM_UNIT_TABLE_BEAUTIFY" val="smartTable{33898c2d-b4c6-409f-88ab-6f3ac57a05ff}"/>
</p:tagLst>
</file>

<file path=ppt/tags/tag33.xml><?xml version="1.0" encoding="utf-8"?>
<p:tagLst xmlns:p="http://schemas.openxmlformats.org/presentationml/2006/main">
  <p:tag name="ISLIDE.ADDREMOVEWATERMARK" val="aG985hwqI7"/>
</p:tagLst>
</file>

<file path=ppt/tags/tag34.xml><?xml version="1.0" encoding="utf-8"?>
<p:tagLst xmlns:p="http://schemas.openxmlformats.org/presentationml/2006/main">
  <p:tag name="ISLIDE.ADDREMOVEWATERMARK" val="l5LpmqYVY1"/>
</p:tagLst>
</file>

<file path=ppt/tags/tag35.xml><?xml version="1.0" encoding="utf-8"?>
<p:tagLst xmlns:p="http://schemas.openxmlformats.org/presentationml/2006/main">
  <p:tag name="KSO_WM_UNIT_TABLE_BEAUTIFY" val="smartTable{33898c2d-b4c6-409f-88ab-6f3ac57a05ff}"/>
</p:tagLst>
</file>

<file path=ppt/tags/tag36.xml><?xml version="1.0" encoding="utf-8"?>
<p:tagLst xmlns:p="http://schemas.openxmlformats.org/presentationml/2006/main">
  <p:tag name="KSO_WM_UNIT_TABLE_BEAUTIFY" val="smartTable{33898c2d-b4c6-409f-88ab-6f3ac57a05ff}"/>
</p:tagLst>
</file>

<file path=ppt/tags/tag37.xml><?xml version="1.0" encoding="utf-8"?>
<p:tagLst xmlns:p="http://schemas.openxmlformats.org/presentationml/2006/main">
  <p:tag name="ISLIDE.ADDREMOVEWATERMARK" val="aG985hwqI7"/>
</p:tagLst>
</file>

<file path=ppt/tags/tag38.xml><?xml version="1.0" encoding="utf-8"?>
<p:tagLst xmlns:p="http://schemas.openxmlformats.org/presentationml/2006/main">
  <p:tag name="ISLIDE.ADDREMOVEWATERMARK" val="l5LpmqYVY1"/>
</p:tagLst>
</file>

<file path=ppt/tags/tag39.xml><?xml version="1.0" encoding="utf-8"?>
<p:tagLst xmlns:p="http://schemas.openxmlformats.org/presentationml/2006/main">
  <p:tag name="KSO_WM_UNIT_TABLE_BEAUTIFY" val="smartTable{33898c2d-b4c6-409f-88ab-6f3ac57a05ff}"/>
</p:tagLst>
</file>

<file path=ppt/tags/tag4.xml><?xml version="1.0" encoding="utf-8"?>
<p:tagLst xmlns:p="http://schemas.openxmlformats.org/presentationml/2006/main">
  <p:tag name="KSO_WM_UNIT_TABLE_BEAUTIFY" val="smartTable{6622e41e-830b-4d82-b4c3-d2944e6b3029}"/>
</p:tagLst>
</file>

<file path=ppt/tags/tag40.xml><?xml version="1.0" encoding="utf-8"?>
<p:tagLst xmlns:p="http://schemas.openxmlformats.org/presentationml/2006/main">
  <p:tag name="KSO_WM_UNIT_TABLE_BEAUTIFY" val="smartTable{33898c2d-b4c6-409f-88ab-6f3ac57a05ff}"/>
</p:tagLst>
</file>

<file path=ppt/tags/tag41.xml><?xml version="1.0" encoding="utf-8"?>
<p:tagLst xmlns:p="http://schemas.openxmlformats.org/presentationml/2006/main">
  <p:tag name="ISLIDE.ADDREMOVEWATERMARK" val="aG985hwqI7"/>
</p:tagLst>
</file>

<file path=ppt/tags/tag42.xml><?xml version="1.0" encoding="utf-8"?>
<p:tagLst xmlns:p="http://schemas.openxmlformats.org/presentationml/2006/main">
  <p:tag name="ISLIDE.ADDREMOVEWATERMARK" val="l5LpmqYVY1"/>
</p:tagLst>
</file>

<file path=ppt/tags/tag43.xml><?xml version="1.0" encoding="utf-8"?>
<p:tagLst xmlns:p="http://schemas.openxmlformats.org/presentationml/2006/main">
  <p:tag name="KSO_WM_UNIT_TABLE_BEAUTIFY" val="smartTable{33898c2d-b4c6-409f-88ab-6f3ac57a05ff}"/>
</p:tagLst>
</file>

<file path=ppt/tags/tag44.xml><?xml version="1.0" encoding="utf-8"?>
<p:tagLst xmlns:p="http://schemas.openxmlformats.org/presentationml/2006/main">
  <p:tag name="ISLIDE.ADDREMOVEWATERMARK" val="aG985hwqI7"/>
</p:tagLst>
</file>

<file path=ppt/tags/tag45.xml><?xml version="1.0" encoding="utf-8"?>
<p:tagLst xmlns:p="http://schemas.openxmlformats.org/presentationml/2006/main">
  <p:tag name="ISLIDE.ADDREMOVEWATERMARK" val="l5LpmqYVY1"/>
</p:tagLst>
</file>

<file path=ppt/tags/tag46.xml><?xml version="1.0" encoding="utf-8"?>
<p:tagLst xmlns:p="http://schemas.openxmlformats.org/presentationml/2006/main">
  <p:tag name="KSO_WM_UNIT_TABLE_BEAUTIFY" val="smartTable{30a7037f-21c8-4ce2-aa93-3771c750eeb4}"/>
</p:tagLst>
</file>

<file path=ppt/tags/tag47.xml><?xml version="1.0" encoding="utf-8"?>
<p:tagLst xmlns:p="http://schemas.openxmlformats.org/presentationml/2006/main">
  <p:tag name="REFSHAPE" val="1834388876"/>
</p:tagLst>
</file>

<file path=ppt/tags/tag48.xml><?xml version="1.0" encoding="utf-8"?>
<p:tagLst xmlns:p="http://schemas.openxmlformats.org/presentationml/2006/main">
  <p:tag name="ISLIDE.ADDREMOVEWATERMARK" val="aG985hwqI7"/>
</p:tagLst>
</file>

<file path=ppt/tags/tag49.xml><?xml version="1.0" encoding="utf-8"?>
<p:tagLst xmlns:p="http://schemas.openxmlformats.org/presentationml/2006/main">
  <p:tag name="ISLIDE.ADDREMOVEWATERMARK" val="l5LpmqYVY1"/>
</p:tagLst>
</file>

<file path=ppt/tags/tag5.xml><?xml version="1.0" encoding="utf-8"?>
<p:tagLst xmlns:p="http://schemas.openxmlformats.org/presentationml/2006/main">
  <p:tag name="ISLIDE.ADDREMOVEWATERMARK" val="aG985hwqI7"/>
</p:tagLst>
</file>

<file path=ppt/tags/tag50.xml><?xml version="1.0" encoding="utf-8"?>
<p:tagLst xmlns:p="http://schemas.openxmlformats.org/presentationml/2006/main">
  <p:tag name="ISLIDE.ADDREMOVEWATERMARK" val="aG985hwqI7"/>
</p:tagLst>
</file>

<file path=ppt/tags/tag51.xml><?xml version="1.0" encoding="utf-8"?>
<p:tagLst xmlns:p="http://schemas.openxmlformats.org/presentationml/2006/main">
  <p:tag name="ISLIDE.ADDREMOVEWATERMARK" val="l5LpmqYVY1"/>
</p:tagLst>
</file>

<file path=ppt/tags/tag52.xml><?xml version="1.0" encoding="utf-8"?>
<p:tagLst xmlns:p="http://schemas.openxmlformats.org/presentationml/2006/main">
  <p:tag name="KSO_WM_UNIT_TABLE_BEAUTIFY" val="smartTable{72d21e02-1be1-445c-a299-cb7fd52b40ae}"/>
</p:tagLst>
</file>

<file path=ppt/tags/tag53.xml><?xml version="1.0" encoding="utf-8"?>
<p:tagLst xmlns:p="http://schemas.openxmlformats.org/presentationml/2006/main">
  <p:tag name="ISLIDE.ADDREMOVEWATERMARK" val="aG985hwqI7"/>
</p:tagLst>
</file>

<file path=ppt/tags/tag54.xml><?xml version="1.0" encoding="utf-8"?>
<p:tagLst xmlns:p="http://schemas.openxmlformats.org/presentationml/2006/main">
  <p:tag name="ISLIDE.ADDREMOVEWATERMARK" val="l5LpmqYVY1"/>
</p:tagLst>
</file>

<file path=ppt/tags/tag55.xml><?xml version="1.0" encoding="utf-8"?>
<p:tagLst xmlns:p="http://schemas.openxmlformats.org/presentationml/2006/main">
  <p:tag name="ISLIDE.ADDREMOVEWATERMARK" val="aG985hwqI7"/>
</p:tagLst>
</file>

<file path=ppt/tags/tag56.xml><?xml version="1.0" encoding="utf-8"?>
<p:tagLst xmlns:p="http://schemas.openxmlformats.org/presentationml/2006/main">
  <p:tag name="ISLIDE.ADDREMOVEWATERMARK" val="l5LpmqYVY1"/>
</p:tagLst>
</file>

<file path=ppt/tags/tag57.xml><?xml version="1.0" encoding="utf-8"?>
<p:tagLst xmlns:p="http://schemas.openxmlformats.org/presentationml/2006/main">
  <p:tag name="KSO_WM_UNIT_TABLE_BEAUTIFY" val="smartTable{e02dddb0-b8de-4bf2-b0c7-caf2db075d4d}"/>
</p:tagLst>
</file>

<file path=ppt/tags/tag58.xml><?xml version="1.0" encoding="utf-8"?>
<p:tagLst xmlns:p="http://schemas.openxmlformats.org/presentationml/2006/main">
  <p:tag name="ISLIDE.ADDREMOVEWATERMARK" val="aG985hwqI7"/>
</p:tagLst>
</file>

<file path=ppt/tags/tag59.xml><?xml version="1.0" encoding="utf-8"?>
<p:tagLst xmlns:p="http://schemas.openxmlformats.org/presentationml/2006/main">
  <p:tag name="ISLIDE.ADDREMOVEWATERMARK" val="l5LpmqYVY1"/>
</p:tagLst>
</file>

<file path=ppt/tags/tag6.xml><?xml version="1.0" encoding="utf-8"?>
<p:tagLst xmlns:p="http://schemas.openxmlformats.org/presentationml/2006/main">
  <p:tag name="ISLIDE.ADDREMOVEWATERMARK" val="l5LpmqYVY1"/>
</p:tagLst>
</file>

<file path=ppt/tags/tag60.xml><?xml version="1.0" encoding="utf-8"?>
<p:tagLst xmlns:p="http://schemas.openxmlformats.org/presentationml/2006/main">
  <p:tag name="ISLIDE.ADDREMOVEWATERMARK" val="aG985hwqI7"/>
</p:tagLst>
</file>

<file path=ppt/tags/tag61.xml><?xml version="1.0" encoding="utf-8"?>
<p:tagLst xmlns:p="http://schemas.openxmlformats.org/presentationml/2006/main">
  <p:tag name="ISLIDE.ADDREMOVEWATERMARK" val="l5LpmqYVY1"/>
</p:tagLst>
</file>

<file path=ppt/tags/tag62.xml><?xml version="1.0" encoding="utf-8"?>
<p:tagLst xmlns:p="http://schemas.openxmlformats.org/presentationml/2006/main">
  <p:tag name="ISLIDE.ADDREMOVEWATERMARK" val="aG985hwqI7"/>
</p:tagLst>
</file>

<file path=ppt/tags/tag63.xml><?xml version="1.0" encoding="utf-8"?>
<p:tagLst xmlns:p="http://schemas.openxmlformats.org/presentationml/2006/main">
  <p:tag name="ISLIDE.ADDREMOVEWATERMARK" val="l5LpmqYVY1"/>
</p:tagLst>
</file>

<file path=ppt/tags/tag64.xml><?xml version="1.0" encoding="utf-8"?>
<p:tagLst xmlns:p="http://schemas.openxmlformats.org/presentationml/2006/main">
  <p:tag name="KSO_WM_UNIT_TABLE_BEAUTIFY" val="smartTable{6622e41e-830b-4d82-b4c3-d2944e6b3029}"/>
</p:tagLst>
</file>

<file path=ppt/tags/tag65.xml><?xml version="1.0" encoding="utf-8"?>
<p:tagLst xmlns:p="http://schemas.openxmlformats.org/presentationml/2006/main">
  <p:tag name="KSO_WM_UNIT_TABLE_BEAUTIFY" val="smartTable{6622e41e-830b-4d82-b4c3-d2944e6b3029}"/>
</p:tagLst>
</file>

<file path=ppt/tags/tag66.xml><?xml version="1.0" encoding="utf-8"?>
<p:tagLst xmlns:p="http://schemas.openxmlformats.org/presentationml/2006/main">
  <p:tag name="ISLIDE.ADDREMOVEWATERMARK" val="aG985hwqI7"/>
</p:tagLst>
</file>

<file path=ppt/tags/tag67.xml><?xml version="1.0" encoding="utf-8"?>
<p:tagLst xmlns:p="http://schemas.openxmlformats.org/presentationml/2006/main">
  <p:tag name="ISLIDE.ADDREMOVEWATERMARK" val="l5LpmqYVY1"/>
</p:tagLst>
</file>

<file path=ppt/tags/tag7.xml><?xml version="1.0" encoding="utf-8"?>
<p:tagLst xmlns:p="http://schemas.openxmlformats.org/presentationml/2006/main">
  <p:tag name="ISLIDE.ADDREMOVEWATERMARK" val="aG985hwqI7"/>
</p:tagLst>
</file>

<file path=ppt/tags/tag8.xml><?xml version="1.0" encoding="utf-8"?>
<p:tagLst xmlns:p="http://schemas.openxmlformats.org/presentationml/2006/main">
  <p:tag name="ISLIDE.ADDREMOVEWATERMARK" val="l5LpmqYVY1"/>
</p:tagLst>
</file>

<file path=ppt/tags/tag9.xml><?xml version="1.0" encoding="utf-8"?>
<p:tagLst xmlns:p="http://schemas.openxmlformats.org/presentationml/2006/main">
  <p:tag name="KSO_WM_UNIT_TABLE_BEAUTIFY" val="smartTable{02184e10-e0f1-4ea8-b744-4ace54a54c7c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2316</Words>
  <Application>WPS 演示</Application>
  <PresentationFormat>全屏显示(16:9)</PresentationFormat>
  <Paragraphs>688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Times New Roman</vt:lpstr>
      <vt:lpstr>黑体</vt:lpstr>
      <vt:lpstr>楷体</vt:lpstr>
      <vt:lpstr>华文楷体</vt:lpstr>
      <vt:lpstr>Calibri</vt:lpstr>
      <vt:lpstr>微软雅黑</vt:lpstr>
      <vt:lpstr>Arial Unicode MS</vt:lpstr>
      <vt:lpstr>等线</vt:lpstr>
      <vt:lpstr>1_Office 主题​​</vt:lpstr>
      <vt:lpstr>PowerPoint 演示文稿</vt:lpstr>
      <vt:lpstr>PowerPoint 演示文稿</vt:lpstr>
      <vt:lpstr>图形的放大与缩小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马黎斌</cp:lastModifiedBy>
  <cp:revision>399</cp:revision>
  <dcterms:created xsi:type="dcterms:W3CDTF">2016-01-14T07:05:00Z</dcterms:created>
  <dcterms:modified xsi:type="dcterms:W3CDTF">2024-03-29T03:19:59Z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1BA528E5456A43A6B9900B06C42A2A57</vt:lpwstr>
  </property>
</Properties>
</file>