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74" r:id="rId5"/>
    <p:sldId id="375" r:id="rId6"/>
    <p:sldId id="376" r:id="rId7"/>
    <p:sldId id="377" r:id="rId8"/>
    <p:sldId id="351" r:id="rId9"/>
    <p:sldId id="379" r:id="rId10"/>
    <p:sldId id="380" r:id="rId11"/>
    <p:sldId id="355" r:id="rId12"/>
    <p:sldId id="381" r:id="rId13"/>
    <p:sldId id="356" r:id="rId14"/>
    <p:sldId id="357" r:id="rId15"/>
    <p:sldId id="358" r:id="rId16"/>
    <p:sldId id="382" r:id="rId17"/>
    <p:sldId id="360" r:id="rId18"/>
    <p:sldId id="361" r:id="rId19"/>
    <p:sldId id="362" r:id="rId20"/>
    <p:sldId id="383" r:id="rId21"/>
    <p:sldId id="326" r:id="rId22"/>
    <p:sldId id="365" r:id="rId23"/>
    <p:sldId id="366" r:id="rId24"/>
    <p:sldId id="397" r:id="rId25"/>
    <p:sldId id="401" r:id="rId26"/>
    <p:sldId id="384" r:id="rId27"/>
    <p:sldId id="385" r:id="rId28"/>
    <p:sldId id="368" r:id="rId29"/>
    <p:sldId id="369" r:id="rId30"/>
    <p:sldId id="388" r:id="rId31"/>
    <p:sldId id="389" r:id="rId32"/>
    <p:sldId id="405" r:id="rId33"/>
    <p:sldId id="370" r:id="rId34"/>
    <p:sldId id="390" r:id="rId35"/>
    <p:sldId id="391" r:id="rId36"/>
    <p:sldId id="392" r:id="rId37"/>
    <p:sldId id="393" r:id="rId38"/>
    <p:sldId id="328" r:id="rId39"/>
    <p:sldId id="394" r:id="rId40"/>
    <p:sldId id="407" r:id="rId41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5"/>
    </p:embeddedFont>
    <p:embeddedFont>
      <p:font typeface="楷体" panose="02010609060101010101" pitchFamily="49" charset="-122"/>
      <p:regular r:id="rId46"/>
    </p:embeddedFont>
    <p:embeddedFont>
      <p:font typeface="幼圆" panose="02010509060101010101" pitchFamily="49" charset="-122"/>
      <p:regular r:id="rId47"/>
    </p:embeddedFont>
    <p:embeddedFont>
      <p:font typeface="微软雅黑" panose="020B0503020204020204" pitchFamily="34" charset="-122"/>
      <p:regular r:id="rId48"/>
    </p:embeddedFont>
    <p:embeddedFont>
      <p:font typeface="等线" panose="02010600030101010101" pitchFamily="2" charset="-122"/>
      <p:regular r:id="rId4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C40"/>
    <a:srgbClr val="99FF66"/>
    <a:srgbClr val="93E3FF"/>
    <a:srgbClr val="FFFF99"/>
    <a:srgbClr val="0066FF"/>
    <a:srgbClr val="01A0E9"/>
    <a:srgbClr val="E6F5D8"/>
    <a:srgbClr val="3399FF"/>
    <a:srgbClr val="E7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2" autoAdjust="0"/>
    <p:restoredTop sz="96314" autoAdjust="0"/>
  </p:normalViewPr>
  <p:slideViewPr>
    <p:cSldViewPr snapToGrid="0">
      <p:cViewPr varScale="1">
        <p:scale>
          <a:sx n="149" d="100"/>
          <a:sy n="149" d="100"/>
        </p:scale>
        <p:origin x="576" y="11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3453906-46C5-4A1D-AAB4-6C1D55CDB8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fld id="{857BF731-BE5A-4815-A74D-FBBD17185F9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95F078-DA7A-4DF2-A98D-1814D27CB5AE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E9576D-7346-4F3F-8069-5C5977F9F197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1F0C5B-5B4B-4ED2-82A1-2DF0690055ED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D05A974-5D72-4C81-8448-70076F5472C8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D8C4FB7-3A64-4394-B410-768F7C70C6F9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0B83B95-AD6F-4E95-A527-4AFE9FA1845F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172860-7574-4326-AD37-D3E79A303A61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F75F93-CADF-4CB5-B5F1-BC5315A636C7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E7B875-9372-4B2B-919D-A5996FB95E4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DA4BA3D-C31F-440F-9497-F9917F4E0139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71EB8C-BAB8-4287-8DBB-58993649B9E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C345A9-9F3E-486C-84A9-463FE90B6D0A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A0810B-92C9-4EDB-A19B-5C5B0BAE8A24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B3127F-6007-4859-976F-6D95C49D3FE5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E48532-730D-4202-9853-68907DBCEA7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6F9DFA-2C47-47B0-8281-C19FC2768A6B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233253C-C8CA-4A45-A724-99C33D7F4E12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54C45D-D3D5-4727-830A-6082842EA1A9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DA6F1B-302D-4EBB-B10C-6A4B1870EA53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5A8153-FC9E-4153-A86F-DE950825258E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47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88442F-16AF-4643-BEC0-50E53803CF4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68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60132C-2F09-4AF2-B872-839920AE349C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865B1D-078B-4F67-80CE-989B9BD73997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2754F3-83F4-4994-B1B6-5CBD2212D6C7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29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7FAA0D-0977-4EE7-99E7-AB69CC7A6B9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11EDF1-6BEC-4A3A-94A6-C119A200068D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6319E4-7EB4-4F88-A514-D123D83CBE72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90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BDD12D-094A-48DD-BBC5-1F434808696A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11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78414E-40AE-4258-97AE-EB888E02BF58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31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1CF98E-7D42-429D-BDC2-BFC53F813154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B933A7-6F01-4154-BCE0-5BB4B07E0AFA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EBC10D-D894-4217-8155-17FA83739090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2A7938-50AE-4F43-9633-DFD05C177BB8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1CB4DD-B63F-4816-9CFB-631A015F0E1D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14EA37-A264-4BD5-8001-F43CF9752FDC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BB02DE-698E-4A03-9ABF-BA6615DC5879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6" Type="http://schemas.openxmlformats.org/officeDocument/2006/relationships/image" Target="../media/image8.png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7.bin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6" Type="http://schemas.openxmlformats.org/officeDocument/2006/relationships/image" Target="../media/image8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6" Type="http://schemas.openxmlformats.org/officeDocument/2006/relationships/image" Target="../media/image8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9.bin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3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8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6.wmf"/><Relationship Id="rId10" Type="http://schemas.openxmlformats.org/officeDocument/2006/relationships/notesSlide" Target="../notesSlides/notesSlide20.xml"/><Relationship Id="rId1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8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8.png"/><Relationship Id="rId3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1.v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911225" y="2581275"/>
            <a:ext cx="7735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36950" y="2760663"/>
            <a:ext cx="2349500" cy="500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ea typeface="楷体" panose="02010609060101010101" pitchFamily="49" charset="-122"/>
              </a:rPr>
              <a:t>R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dirty="0">
                <a:solidFill>
                  <a:schemeClr val="bg1"/>
                </a:solidFill>
                <a:ea typeface="楷体" panose="02010609060101010101" pitchFamily="49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18436" name="标题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57213" y="1882775"/>
            <a:ext cx="80295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比例尺（</a:t>
            </a:r>
            <a:r>
              <a:rPr lang="en-US" altLang="zh-CN" sz="3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3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3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437" name="文本框 25"/>
          <p:cNvSpPr txBox="1">
            <a:spLocks noChangeArrowheads="1"/>
          </p:cNvSpPr>
          <p:nvPr/>
        </p:nvSpPr>
        <p:spPr bwMode="auto">
          <a:xfrm>
            <a:off x="6143625" y="6159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00" dirty="0">
                <a:solidFill>
                  <a:srgbClr val="59AEE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zh-CN" sz="500" dirty="0">
              <a:solidFill>
                <a:srgbClr val="59AEE5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7" y="492125"/>
            <a:ext cx="1043704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18440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686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027" y="3451225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 bwMode="auto">
          <a:xfrm>
            <a:off x="533400" y="2652713"/>
            <a:ext cx="6654800" cy="1665287"/>
          </a:xfrm>
          <a:prstGeom prst="cloudCallout">
            <a:avLst>
              <a:gd name="adj1" fmla="val 56185"/>
              <a:gd name="adj2" fmla="val 4888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对话气泡: 圆角矩形 1"/>
          <p:cNvSpPr/>
          <p:nvPr/>
        </p:nvSpPr>
        <p:spPr bwMode="auto">
          <a:xfrm>
            <a:off x="264573" y="2201820"/>
            <a:ext cx="1366575" cy="713433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2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16013" y="2959100"/>
            <a:ext cx="5913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图上距离：实际距离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推出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图上距离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实际距离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比例尺。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7675" y="27209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51200" y="27209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108700" y="27193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8917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322263" y="3386138"/>
            <a:ext cx="8499475" cy="806450"/>
            <a:chOff x="322960" y="2531558"/>
            <a:chExt cx="8498079" cy="806729"/>
          </a:xfrm>
        </p:grpSpPr>
        <p:sp>
          <p:nvSpPr>
            <p:cNvPr id="8" name="矩形 28"/>
            <p:cNvSpPr>
              <a:spLocks noChangeArrowheads="1"/>
            </p:cNvSpPr>
            <p:nvPr/>
          </p:nvSpPr>
          <p:spPr bwMode="auto">
            <a:xfrm>
              <a:off x="322960" y="2682422"/>
              <a:ext cx="8498079" cy="5240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小明家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到学校的图上距离：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20000×   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38923" name="对象 8"/>
            <p:cNvGraphicFramePr>
              <a:graphicFrameLocks noChangeAspect="1"/>
            </p:cNvGraphicFramePr>
            <p:nvPr/>
          </p:nvGraphicFramePr>
          <p:xfrm>
            <a:off x="5887147" y="2531558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2" imgW="443865" imgH="405765" progId="Equation.DSMT4">
                    <p:embed/>
                  </p:oleObj>
                </mc:Choice>
                <mc:Fallback>
                  <p:oleObj name="Equation" r:id="rId2" imgW="443865" imgH="405765" progId="Equation.DSMT4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7147" y="2531558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8920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8"/>
          <p:cNvSpPr>
            <a:spLocks noChangeArrowheads="1"/>
          </p:cNvSpPr>
          <p:nvPr/>
        </p:nvSpPr>
        <p:spPr bwMode="auto">
          <a:xfrm>
            <a:off x="447675" y="27209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64" name="矩形 9"/>
          <p:cNvSpPr>
            <a:spLocks noChangeArrowheads="1"/>
          </p:cNvSpPr>
          <p:nvPr/>
        </p:nvSpPr>
        <p:spPr bwMode="auto">
          <a:xfrm>
            <a:off x="3251200" y="27209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65" name="矩形 10"/>
          <p:cNvSpPr>
            <a:spLocks noChangeArrowheads="1"/>
          </p:cNvSpPr>
          <p:nvPr/>
        </p:nvSpPr>
        <p:spPr bwMode="auto">
          <a:xfrm>
            <a:off x="6108700" y="27193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66" name="矩形 11"/>
          <p:cNvSpPr>
            <a:spLocks noChangeArrowheads="1"/>
          </p:cNvSpPr>
          <p:nvPr/>
        </p:nvSpPr>
        <p:spPr bwMode="auto">
          <a:xfrm>
            <a:off x="369888" y="3382963"/>
            <a:ext cx="458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小亮家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到学校的图上距离：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516063" y="3952875"/>
            <a:ext cx="5872162" cy="808038"/>
            <a:chOff x="1449893" y="4103865"/>
            <a:chExt cx="5872163" cy="806729"/>
          </a:xfrm>
        </p:grpSpPr>
        <p:sp>
          <p:nvSpPr>
            <p:cNvPr id="40971" name="矩形 29"/>
            <p:cNvSpPr>
              <a:spLocks noChangeArrowheads="1"/>
            </p:cNvSpPr>
            <p:nvPr/>
          </p:nvSpPr>
          <p:spPr bwMode="auto">
            <a:xfrm>
              <a:off x="1449893" y="4281251"/>
              <a:ext cx="5872163" cy="4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40000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－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20000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×             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40972" name="对象 15"/>
            <p:cNvGraphicFramePr>
              <a:graphicFrameLocks noChangeAspect="1"/>
            </p:cNvGraphicFramePr>
            <p:nvPr/>
          </p:nvGraphicFramePr>
          <p:xfrm>
            <a:off x="4572000" y="4103865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2" imgW="443865" imgH="405765" progId="Equation.DSMT4">
                    <p:embed/>
                  </p:oleObj>
                </mc:Choice>
                <mc:Fallback>
                  <p:oleObj name="Equation" r:id="rId2" imgW="443865" imgH="405765" progId="Equation.DSMT4">
                    <p:embed/>
                    <p:pic>
                      <p:nvPicPr>
                        <p:cNvPr id="0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103865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0969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447675" y="27209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012" name="矩形 4"/>
          <p:cNvSpPr>
            <a:spLocks noChangeArrowheads="1"/>
          </p:cNvSpPr>
          <p:nvPr/>
        </p:nvSpPr>
        <p:spPr bwMode="auto">
          <a:xfrm>
            <a:off x="3251200" y="27209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013" name="矩形 5"/>
          <p:cNvSpPr>
            <a:spLocks noChangeArrowheads="1"/>
          </p:cNvSpPr>
          <p:nvPr/>
        </p:nvSpPr>
        <p:spPr bwMode="auto">
          <a:xfrm>
            <a:off x="6108700" y="27193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52425" y="3524250"/>
            <a:ext cx="9029700" cy="806450"/>
            <a:chOff x="373063" y="3282812"/>
            <a:chExt cx="9029700" cy="806729"/>
          </a:xfrm>
        </p:grpSpPr>
        <p:sp>
          <p:nvSpPr>
            <p:cNvPr id="8" name="矩形 31"/>
            <p:cNvSpPr>
              <a:spLocks noChangeArrowheads="1"/>
            </p:cNvSpPr>
            <p:nvPr/>
          </p:nvSpPr>
          <p:spPr bwMode="auto">
            <a:xfrm>
              <a:off x="373063" y="3460674"/>
              <a:ext cx="9029700" cy="5240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小红家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到学校的图上距离：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25000×     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2.5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000000"/>
                </a:solidFill>
                <a:latin typeface="+mj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43019" name="对象 9"/>
            <p:cNvGraphicFramePr>
              <a:graphicFrameLocks noChangeAspect="1"/>
            </p:cNvGraphicFramePr>
            <p:nvPr/>
          </p:nvGraphicFramePr>
          <p:xfrm>
            <a:off x="6018587" y="3282812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2" imgW="443865" imgH="405765" progId="Equation.DSMT4">
                    <p:embed/>
                  </p:oleObj>
                </mc:Choice>
                <mc:Fallback>
                  <p:oleObj name="Equation" r:id="rId2" imgW="443865" imgH="405765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8587" y="3282812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3017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506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027" y="3451225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 bwMode="auto">
          <a:xfrm>
            <a:off x="533400" y="2652713"/>
            <a:ext cx="6654800" cy="1665287"/>
          </a:xfrm>
          <a:prstGeom prst="cloudCallout">
            <a:avLst>
              <a:gd name="adj1" fmla="val 56258"/>
              <a:gd name="adj2" fmla="val 41918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对话气泡: 圆角矩形 1"/>
          <p:cNvSpPr/>
          <p:nvPr/>
        </p:nvSpPr>
        <p:spPr bwMode="auto">
          <a:xfrm>
            <a:off x="264573" y="2201820"/>
            <a:ext cx="1366575" cy="713433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3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16013" y="2959100"/>
            <a:ext cx="5913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图上距离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实际距离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列出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比例，通过解比例求出图上距离。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7675" y="2596796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51200" y="2596796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108700" y="2595209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7600" y="3280128"/>
            <a:ext cx="6908800" cy="177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解：设小明家到学校的图上距离是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厘米。</a:t>
            </a:r>
            <a:endParaRPr lang="zh-CN" altLang="zh-CN" sz="2800" b="1" kern="1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20000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10000     </a:t>
            </a:r>
            <a:endParaRPr lang="en-US" altLang="zh-CN" sz="2800" b="1" kern="100" dirty="0">
              <a:latin typeface="+mj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altLang="zh-CN" sz="2800" b="1" i="1" kern="100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800" b="1" kern="10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7113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0250" y="3087334"/>
            <a:ext cx="768350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解：设小亮家到小明家的图上距离是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厘米。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40000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10000      </a:t>
            </a:r>
            <a:endParaRPr lang="en-US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endParaRPr lang="zh-CN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小亮家到学校的图上距离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:  4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cm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9161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7675" y="2596796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51200" y="2596796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108700" y="2595209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17600" y="3211513"/>
            <a:ext cx="6908800" cy="1773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解：设小红家到学校的图上距离是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厘米。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25000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10000     </a:t>
            </a:r>
            <a:endParaRPr lang="en-US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2.5</a:t>
            </a:r>
            <a:endParaRPr lang="zh-CN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120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7675" y="2596796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51200" y="2596796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08700" y="2595209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72" name="组合 14"/>
          <p:cNvGrpSpPr/>
          <p:nvPr/>
        </p:nvGrpSpPr>
        <p:grpSpPr bwMode="auto">
          <a:xfrm>
            <a:off x="155575" y="150813"/>
            <a:ext cx="1230313" cy="585787"/>
            <a:chOff x="3610008" y="2116181"/>
            <a:chExt cx="1861931" cy="617657"/>
          </a:xfrm>
        </p:grpSpPr>
        <p:grpSp>
          <p:nvGrpSpPr>
            <p:cNvPr id="53329" name="组合 15"/>
            <p:cNvGrpSpPr/>
            <p:nvPr/>
          </p:nvGrpSpPr>
          <p:grpSpPr bwMode="auto">
            <a:xfrm>
              <a:off x="3610008" y="2116181"/>
              <a:ext cx="1861931" cy="617657"/>
              <a:chOff x="3215680" y="2459431"/>
              <a:chExt cx="1861931" cy="617657"/>
            </a:xfrm>
          </p:grpSpPr>
          <p:sp>
            <p:nvSpPr>
              <p:cNvPr id="18" name="六边形 8"/>
              <p:cNvSpPr/>
              <p:nvPr/>
            </p:nvSpPr>
            <p:spPr>
              <a:xfrm>
                <a:off x="3215680" y="2484539"/>
                <a:ext cx="1861931" cy="592549"/>
              </a:xfrm>
              <a:custGeom>
                <a:avLst/>
                <a:gdLst>
                  <a:gd name="connsiteX0" fmla="*/ 0 w 1835162"/>
                  <a:gd name="connsiteY0" fmla="*/ 296324 h 592647"/>
                  <a:gd name="connsiteX1" fmla="*/ 243412 w 1835162"/>
                  <a:gd name="connsiteY1" fmla="*/ 0 h 592647"/>
                  <a:gd name="connsiteX2" fmla="*/ 1591750 w 1835162"/>
                  <a:gd name="connsiteY2" fmla="*/ 0 h 592647"/>
                  <a:gd name="connsiteX3" fmla="*/ 1835162 w 1835162"/>
                  <a:gd name="connsiteY3" fmla="*/ 296324 h 592647"/>
                  <a:gd name="connsiteX4" fmla="*/ 1591750 w 1835162"/>
                  <a:gd name="connsiteY4" fmla="*/ 592647 h 592647"/>
                  <a:gd name="connsiteX5" fmla="*/ 243412 w 1835162"/>
                  <a:gd name="connsiteY5" fmla="*/ 592647 h 592647"/>
                  <a:gd name="connsiteX6" fmla="*/ 0 w 1835162"/>
                  <a:gd name="connsiteY6" fmla="*/ 296324 h 592647"/>
                  <a:gd name="connsiteX0-1" fmla="*/ 0 w 1835162"/>
                  <a:gd name="connsiteY0-2" fmla="*/ 296324 h 592647"/>
                  <a:gd name="connsiteX1-3" fmla="*/ 243412 w 1835162"/>
                  <a:gd name="connsiteY1-4" fmla="*/ 0 h 592647"/>
                  <a:gd name="connsiteX2-5" fmla="*/ 1591750 w 1835162"/>
                  <a:gd name="connsiteY2-6" fmla="*/ 0 h 592647"/>
                  <a:gd name="connsiteX3-7" fmla="*/ 1835162 w 1835162"/>
                  <a:gd name="connsiteY3-8" fmla="*/ 296324 h 592647"/>
                  <a:gd name="connsiteX4-9" fmla="*/ 1591750 w 1835162"/>
                  <a:gd name="connsiteY4-10" fmla="*/ 592647 h 592647"/>
                  <a:gd name="connsiteX5-11" fmla="*/ 895865 w 1835162"/>
                  <a:gd name="connsiteY5-12" fmla="*/ 573313 h 592647"/>
                  <a:gd name="connsiteX6-13" fmla="*/ 243412 w 1835162"/>
                  <a:gd name="connsiteY6-14" fmla="*/ 592647 h 592647"/>
                  <a:gd name="connsiteX7" fmla="*/ 0 w 1835162"/>
                  <a:gd name="connsiteY7" fmla="*/ 296324 h 592647"/>
                  <a:gd name="connsiteX0-15" fmla="*/ 0 w 1835162"/>
                  <a:gd name="connsiteY0-16" fmla="*/ 296324 h 592647"/>
                  <a:gd name="connsiteX1-17" fmla="*/ 243412 w 1835162"/>
                  <a:gd name="connsiteY1-18" fmla="*/ 0 h 592647"/>
                  <a:gd name="connsiteX2-19" fmla="*/ 1591750 w 1835162"/>
                  <a:gd name="connsiteY2-20" fmla="*/ 0 h 592647"/>
                  <a:gd name="connsiteX3-21" fmla="*/ 1835162 w 1835162"/>
                  <a:gd name="connsiteY3-22" fmla="*/ 296324 h 592647"/>
                  <a:gd name="connsiteX4-23" fmla="*/ 1591750 w 1835162"/>
                  <a:gd name="connsiteY4-24" fmla="*/ 592647 h 592647"/>
                  <a:gd name="connsiteX5-25" fmla="*/ 891103 w 1835162"/>
                  <a:gd name="connsiteY5-26" fmla="*/ 568550 h 592647"/>
                  <a:gd name="connsiteX6-27" fmla="*/ 243412 w 1835162"/>
                  <a:gd name="connsiteY6-28" fmla="*/ 592647 h 592647"/>
                  <a:gd name="connsiteX7-29" fmla="*/ 0 w 1835162"/>
                  <a:gd name="connsiteY7-30" fmla="*/ 296324 h 592647"/>
                  <a:gd name="connsiteX0-31" fmla="*/ 0 w 1835162"/>
                  <a:gd name="connsiteY0-32" fmla="*/ 296324 h 592647"/>
                  <a:gd name="connsiteX1-33" fmla="*/ 243412 w 1835162"/>
                  <a:gd name="connsiteY1-34" fmla="*/ 0 h 592647"/>
                  <a:gd name="connsiteX2-35" fmla="*/ 1591750 w 1835162"/>
                  <a:gd name="connsiteY2-36" fmla="*/ 0 h 592647"/>
                  <a:gd name="connsiteX3-37" fmla="*/ 1835162 w 1835162"/>
                  <a:gd name="connsiteY3-38" fmla="*/ 296324 h 592647"/>
                  <a:gd name="connsiteX4-39" fmla="*/ 1591750 w 1835162"/>
                  <a:gd name="connsiteY4-40" fmla="*/ 592647 h 592647"/>
                  <a:gd name="connsiteX5-41" fmla="*/ 914916 w 1835162"/>
                  <a:gd name="connsiteY5-42" fmla="*/ 568550 h 592647"/>
                  <a:gd name="connsiteX6-43" fmla="*/ 243412 w 1835162"/>
                  <a:gd name="connsiteY6-44" fmla="*/ 592647 h 592647"/>
                  <a:gd name="connsiteX7-45" fmla="*/ 0 w 1835162"/>
                  <a:gd name="connsiteY7-46" fmla="*/ 296324 h 592647"/>
                  <a:gd name="connsiteX0-47" fmla="*/ 0 w 1835162"/>
                  <a:gd name="connsiteY0-48" fmla="*/ 296324 h 592647"/>
                  <a:gd name="connsiteX1-49" fmla="*/ 243412 w 1835162"/>
                  <a:gd name="connsiteY1-50" fmla="*/ 0 h 592647"/>
                  <a:gd name="connsiteX2-51" fmla="*/ 1591750 w 1835162"/>
                  <a:gd name="connsiteY2-52" fmla="*/ 0 h 592647"/>
                  <a:gd name="connsiteX3-53" fmla="*/ 1835162 w 1835162"/>
                  <a:gd name="connsiteY3-54" fmla="*/ 296324 h 592647"/>
                  <a:gd name="connsiteX4-55" fmla="*/ 1591750 w 1835162"/>
                  <a:gd name="connsiteY4-56" fmla="*/ 592647 h 592647"/>
                  <a:gd name="connsiteX5-57" fmla="*/ 900628 w 1835162"/>
                  <a:gd name="connsiteY5-58" fmla="*/ 566169 h 592647"/>
                  <a:gd name="connsiteX6-59" fmla="*/ 243412 w 1835162"/>
                  <a:gd name="connsiteY6-60" fmla="*/ 592647 h 592647"/>
                  <a:gd name="connsiteX7-61" fmla="*/ 0 w 1835162"/>
                  <a:gd name="connsiteY7-62" fmla="*/ 296324 h 592647"/>
                  <a:gd name="connsiteX0-63" fmla="*/ 0 w 1835162"/>
                  <a:gd name="connsiteY0-64" fmla="*/ 296324 h 592647"/>
                  <a:gd name="connsiteX1-65" fmla="*/ 243412 w 1835162"/>
                  <a:gd name="connsiteY1-66" fmla="*/ 0 h 592647"/>
                  <a:gd name="connsiteX2-67" fmla="*/ 1591750 w 1835162"/>
                  <a:gd name="connsiteY2-68" fmla="*/ 0 h 592647"/>
                  <a:gd name="connsiteX3-69" fmla="*/ 1835162 w 1835162"/>
                  <a:gd name="connsiteY3-70" fmla="*/ 296324 h 592647"/>
                  <a:gd name="connsiteX4-71" fmla="*/ 1591750 w 1835162"/>
                  <a:gd name="connsiteY4-72" fmla="*/ 592647 h 592647"/>
                  <a:gd name="connsiteX5-73" fmla="*/ 881578 w 1835162"/>
                  <a:gd name="connsiteY5-74" fmla="*/ 561406 h 592647"/>
                  <a:gd name="connsiteX6-75" fmla="*/ 243412 w 1835162"/>
                  <a:gd name="connsiteY6-76" fmla="*/ 592647 h 592647"/>
                  <a:gd name="connsiteX7-77" fmla="*/ 0 w 1835162"/>
                  <a:gd name="connsiteY7-78" fmla="*/ 296324 h 592647"/>
                  <a:gd name="connsiteX0-79" fmla="*/ 0 w 1835162"/>
                  <a:gd name="connsiteY0-80" fmla="*/ 296324 h 592647"/>
                  <a:gd name="connsiteX1-81" fmla="*/ 243412 w 1835162"/>
                  <a:gd name="connsiteY1-82" fmla="*/ 0 h 592647"/>
                  <a:gd name="connsiteX2-83" fmla="*/ 1591750 w 1835162"/>
                  <a:gd name="connsiteY2-84" fmla="*/ 0 h 592647"/>
                  <a:gd name="connsiteX3-85" fmla="*/ 1835162 w 1835162"/>
                  <a:gd name="connsiteY3-86" fmla="*/ 296324 h 592647"/>
                  <a:gd name="connsiteX4-87" fmla="*/ 1591750 w 1835162"/>
                  <a:gd name="connsiteY4-88" fmla="*/ 592647 h 592647"/>
                  <a:gd name="connsiteX5-89" fmla="*/ 860454 w 1835162"/>
                  <a:gd name="connsiteY5-90" fmla="*/ 554262 h 592647"/>
                  <a:gd name="connsiteX6-91" fmla="*/ 243412 w 1835162"/>
                  <a:gd name="connsiteY6-92" fmla="*/ 592647 h 592647"/>
                  <a:gd name="connsiteX7-93" fmla="*/ 0 w 1835162"/>
                  <a:gd name="connsiteY7-94" fmla="*/ 296324 h 592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</a:cxnLst>
                <a:rect l="l" t="t" r="r" b="b"/>
                <a:pathLst>
                  <a:path w="1835162" h="592647">
                    <a:moveTo>
                      <a:pt x="0" y="296324"/>
                    </a:moveTo>
                    <a:lnTo>
                      <a:pt x="243412" y="0"/>
                    </a:lnTo>
                    <a:lnTo>
                      <a:pt x="1591750" y="0"/>
                    </a:lnTo>
                    <a:lnTo>
                      <a:pt x="1835162" y="296324"/>
                    </a:lnTo>
                    <a:lnTo>
                      <a:pt x="1591750" y="592647"/>
                    </a:lnTo>
                    <a:cubicBezTo>
                      <a:pt x="1358994" y="592552"/>
                      <a:pt x="1093210" y="554357"/>
                      <a:pt x="860454" y="554262"/>
                    </a:cubicBezTo>
                    <a:lnTo>
                      <a:pt x="243412" y="592647"/>
                    </a:lnTo>
                    <a:lnTo>
                      <a:pt x="0" y="29632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solidFill>
                  <a:srgbClr val="D4D3D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/>
              </a:p>
            </p:txBody>
          </p:sp>
          <p:sp>
            <p:nvSpPr>
              <p:cNvPr id="19" name="六边形 18"/>
              <p:cNvSpPr/>
              <p:nvPr/>
            </p:nvSpPr>
            <p:spPr>
              <a:xfrm>
                <a:off x="3215680" y="2459431"/>
                <a:ext cx="1835503" cy="592549"/>
              </a:xfrm>
              <a:prstGeom prst="hexagon">
                <a:avLst>
                  <a:gd name="adj" fmla="val 41072"/>
                  <a:gd name="vf" fmla="val 115470"/>
                </a:avLst>
              </a:prstGeom>
              <a:solidFill>
                <a:srgbClr val="47B8E1"/>
              </a:solidFill>
              <a:ln w="31750">
                <a:solidFill>
                  <a:srgbClr val="A1D5EE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53330" name="矩形 16"/>
            <p:cNvSpPr>
              <a:spLocks noChangeArrowheads="1"/>
            </p:cNvSpPr>
            <p:nvPr/>
          </p:nvSpPr>
          <p:spPr bwMode="auto">
            <a:xfrm>
              <a:off x="4051292" y="2116181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梳理</a:t>
              </a:r>
              <a:endPara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3274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455708" y="333375"/>
          <a:ext cx="2320925" cy="1484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925"/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图上与学校间的距离</a:t>
                      </a:r>
                      <a:endParaRPr lang="zh-CN" altLang="en-US" sz="1800" b="1" dirty="0"/>
                    </a:p>
                  </a:txBody>
                  <a:tcPr marL="91431" marR="91431" marT="45689" marB="45689"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89" marB="45689"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89" marB="45689"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89" marB="45689" anchor="ctr"/>
                </a:tc>
              </a:tr>
            </a:tbl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51046" y="646113"/>
            <a:ext cx="73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282796" y="1060450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135158" y="136525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77825" y="2735263"/>
            <a:ext cx="2087563" cy="2050480"/>
            <a:chOff x="323851" y="2728842"/>
            <a:chExt cx="2087563" cy="2050413"/>
          </a:xfrm>
        </p:grpSpPr>
        <p:sp>
          <p:nvSpPr>
            <p:cNvPr id="53326" name="AutoShape 27"/>
            <p:cNvSpPr>
              <a:spLocks noChangeArrowheads="1"/>
            </p:cNvSpPr>
            <p:nvPr/>
          </p:nvSpPr>
          <p:spPr bwMode="auto">
            <a:xfrm>
              <a:off x="359569" y="2784404"/>
              <a:ext cx="2016125" cy="766763"/>
            </a:xfrm>
            <a:prstGeom prst="wedgeRoundRectCallout">
              <a:avLst>
                <a:gd name="adj1" fmla="val 2991"/>
                <a:gd name="adj2" fmla="val 874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endParaRPr lang="zh-CN" altLang="zh-CN" sz="2000" b="1" dirty="0">
                <a:solidFill>
                  <a:srgbClr val="1C1C1C"/>
                </a:solidFill>
                <a:latin typeface="楷体" panose="02010609060101010101" pitchFamily="49" charset="-122"/>
              </a:endParaRPr>
            </a:p>
            <a:p>
              <a:pPr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pic>
          <p:nvPicPr>
            <p:cNvPr id="53327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287" y="3643810"/>
              <a:ext cx="974649" cy="113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28" name="Rectangle 43"/>
            <p:cNvSpPr>
              <a:spLocks noChangeArrowheads="1"/>
            </p:cNvSpPr>
            <p:nvPr/>
          </p:nvSpPr>
          <p:spPr bwMode="auto">
            <a:xfrm>
              <a:off x="323851" y="2728842"/>
              <a:ext cx="2087563" cy="78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你能在图中画出他们的位置吗？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3291" name="Picture 48" descr="106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935163"/>
            <a:ext cx="561657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291388" y="4143375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100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32" name="组合 9"/>
          <p:cNvGrpSpPr/>
          <p:nvPr/>
        </p:nvGrpSpPr>
        <p:grpSpPr bwMode="auto">
          <a:xfrm>
            <a:off x="4841875" y="3813175"/>
            <a:ext cx="447675" cy="130175"/>
            <a:chOff x="4938265" y="4869160"/>
            <a:chExt cx="448582" cy="130127"/>
          </a:xfrm>
        </p:grpSpPr>
        <p:cxnSp>
          <p:nvCxnSpPr>
            <p:cNvPr id="53323" name="直接连接符 4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24" name="直接连接符 19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25" name="直接连接符 28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组合 29"/>
          <p:cNvGrpSpPr/>
          <p:nvPr/>
        </p:nvGrpSpPr>
        <p:grpSpPr bwMode="auto">
          <a:xfrm>
            <a:off x="4414838" y="3813175"/>
            <a:ext cx="447675" cy="130175"/>
            <a:chOff x="4938265" y="4869160"/>
            <a:chExt cx="448582" cy="130127"/>
          </a:xfrm>
        </p:grpSpPr>
        <p:cxnSp>
          <p:nvCxnSpPr>
            <p:cNvPr id="53320" name="直接连接符 30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21" name="直接连接符 31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22" name="直接连接符 32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863975" y="3968750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小明家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33"/>
          <p:cNvGrpSpPr/>
          <p:nvPr/>
        </p:nvGrpSpPr>
        <p:grpSpPr bwMode="auto">
          <a:xfrm>
            <a:off x="5699125" y="3813175"/>
            <a:ext cx="447675" cy="130175"/>
            <a:chOff x="4938265" y="4869160"/>
            <a:chExt cx="448582" cy="130127"/>
          </a:xfrm>
        </p:grpSpPr>
        <p:cxnSp>
          <p:nvCxnSpPr>
            <p:cNvPr id="53317" name="直接连接符 34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8" name="直接连接符 35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9" name="直接连接符 36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组合 37"/>
          <p:cNvGrpSpPr/>
          <p:nvPr/>
        </p:nvGrpSpPr>
        <p:grpSpPr bwMode="auto">
          <a:xfrm>
            <a:off x="5270500" y="3813175"/>
            <a:ext cx="447675" cy="130175"/>
            <a:chOff x="4938265" y="4869160"/>
            <a:chExt cx="448582" cy="130127"/>
          </a:xfrm>
        </p:grpSpPr>
        <p:cxnSp>
          <p:nvCxnSpPr>
            <p:cNvPr id="53314" name="直接连接符 38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5" name="直接连接符 39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6" name="直接连接符 40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927725" y="3987800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小亮家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0" name="组合 43"/>
          <p:cNvGrpSpPr/>
          <p:nvPr/>
        </p:nvGrpSpPr>
        <p:grpSpPr bwMode="auto">
          <a:xfrm rot="5400000">
            <a:off x="5102225" y="3673475"/>
            <a:ext cx="447675" cy="130175"/>
            <a:chOff x="4938265" y="4869160"/>
            <a:chExt cx="448582" cy="130127"/>
          </a:xfrm>
        </p:grpSpPr>
        <p:cxnSp>
          <p:nvCxnSpPr>
            <p:cNvPr id="53311" name="直接连接符 44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2" name="直接连接符 45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3" name="直接连接符 46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组合 47"/>
          <p:cNvGrpSpPr/>
          <p:nvPr/>
        </p:nvGrpSpPr>
        <p:grpSpPr bwMode="auto">
          <a:xfrm rot="5400000">
            <a:off x="5100638" y="3244850"/>
            <a:ext cx="447675" cy="130175"/>
            <a:chOff x="4938265" y="4869160"/>
            <a:chExt cx="448582" cy="130127"/>
          </a:xfrm>
        </p:grpSpPr>
        <p:cxnSp>
          <p:nvCxnSpPr>
            <p:cNvPr id="53308" name="直接连接符 48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09" name="直接连接符 49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10" name="直接连接符 50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组合 51"/>
          <p:cNvGrpSpPr/>
          <p:nvPr/>
        </p:nvGrpSpPr>
        <p:grpSpPr bwMode="auto">
          <a:xfrm rot="5400000">
            <a:off x="5207794" y="2920207"/>
            <a:ext cx="223837" cy="120650"/>
            <a:chOff x="4938265" y="4869160"/>
            <a:chExt cx="448582" cy="130127"/>
          </a:xfrm>
        </p:grpSpPr>
        <p:cxnSp>
          <p:nvCxnSpPr>
            <p:cNvPr id="53305" name="直接连接符 52"/>
            <p:cNvCxnSpPr>
              <a:cxnSpLocks noChangeShapeType="1"/>
            </p:cNvCxnSpPr>
            <p:nvPr/>
          </p:nvCxnSpPr>
          <p:spPr bwMode="auto">
            <a:xfrm>
              <a:off x="4938265" y="4999287"/>
              <a:ext cx="44858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06" name="直接连接符 53"/>
            <p:cNvCxnSpPr>
              <a:cxnSpLocks noChangeShapeType="1"/>
            </p:cNvCxnSpPr>
            <p:nvPr/>
          </p:nvCxnSpPr>
          <p:spPr bwMode="auto">
            <a:xfrm flipV="1">
              <a:off x="4938265" y="4887141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07" name="直接连接符 54"/>
            <p:cNvCxnSpPr>
              <a:cxnSpLocks noChangeShapeType="1"/>
            </p:cNvCxnSpPr>
            <p:nvPr/>
          </p:nvCxnSpPr>
          <p:spPr bwMode="auto">
            <a:xfrm flipV="1">
              <a:off x="5364088" y="4869160"/>
              <a:ext cx="0" cy="11214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4811713" y="2378075"/>
            <a:ext cx="950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小红家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棱台 62"/>
          <p:cNvSpPr/>
          <p:nvPr/>
        </p:nvSpPr>
        <p:spPr bwMode="auto">
          <a:xfrm>
            <a:off x="2668588" y="4729163"/>
            <a:ext cx="3409950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请同学们按下暂停键，画一画吧！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sp>
        <p:nvSpPr>
          <p:cNvPr id="64" name="棱台 63"/>
          <p:cNvSpPr/>
          <p:nvPr/>
        </p:nvSpPr>
        <p:spPr bwMode="auto">
          <a:xfrm>
            <a:off x="2686050" y="473392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画错的同学请按下暂停键，改一改！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53" name="表格 52"/>
          <p:cNvGraphicFramePr>
            <a:graphicFrameLocks noGrp="1"/>
          </p:cNvGraphicFramePr>
          <p:nvPr/>
        </p:nvGraphicFramePr>
        <p:xfrm>
          <a:off x="1482195" y="332945"/>
          <a:ext cx="3990999" cy="1484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8503"/>
                <a:gridCol w="1894235"/>
                <a:gridCol w="1138261"/>
              </a:tblGrid>
              <a:tr h="371078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位置与方向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实际距离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小明家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学校正西方向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200m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小亮家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小明家正东方向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+mn-lt"/>
                        </a:rPr>
                        <a:t>400m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小红家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学校正北方向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+mn-lt"/>
                        </a:rPr>
                        <a:t>250m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1" grpId="0"/>
      <p:bldP spid="40" grpId="0"/>
      <p:bldP spid="49" grpId="0"/>
      <p:bldP spid="62" grpId="0"/>
      <p:bldP spid="63" grpId="0" animBg="1"/>
      <p:bldP spid="63" grpId="1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矩形 3"/>
          <p:cNvSpPr>
            <a:spLocks noChangeArrowheads="1"/>
          </p:cNvSpPr>
          <p:nvPr/>
        </p:nvSpPr>
        <p:spPr bwMode="auto">
          <a:xfrm>
            <a:off x="685800" y="933450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的长方形操场，请在右图中画出操场的平面图。（比例尺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: 圆角 1"/>
          <p:cNvSpPr/>
          <p:nvPr/>
        </p:nvSpPr>
        <p:spPr bwMode="auto">
          <a:xfrm>
            <a:off x="5121275" y="920750"/>
            <a:ext cx="3516313" cy="224155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5302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9663" y="3699208"/>
            <a:ext cx="1044575" cy="12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 bwMode="auto">
          <a:xfrm>
            <a:off x="2516188" y="3659188"/>
            <a:ext cx="5454650" cy="893762"/>
          </a:xfrm>
          <a:prstGeom prst="cloudCallout">
            <a:avLst>
              <a:gd name="adj1" fmla="val -53824"/>
              <a:gd name="adj2" fmla="val 19551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81325" y="3840163"/>
            <a:ext cx="415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解决这类问题有哪几步？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棱台 9"/>
          <p:cNvSpPr/>
          <p:nvPr/>
        </p:nvSpPr>
        <p:spPr bwMode="auto">
          <a:xfrm>
            <a:off x="2686050" y="473392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1" y="331714"/>
            <a:ext cx="1949414" cy="6097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117600" y="285750"/>
            <a:ext cx="1835150" cy="57150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64790" y="273592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0485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005138" y="2730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宋体" panose="02010600030101010101" pitchFamily="2" charset="-122"/>
              </a:rPr>
              <a:t>根据比例尺计算实际距离</a:t>
            </a:r>
            <a:endParaRPr lang="zh-CN" altLang="en-US" sz="3000" b="1">
              <a:latin typeface="宋体" panose="02010600030101010101" pitchFamily="2" charset="-122"/>
            </a:endParaRPr>
          </a:p>
        </p:txBody>
      </p:sp>
      <p:graphicFrame>
        <p:nvGraphicFramePr>
          <p:cNvPr id="19" name="Group 34"/>
          <p:cNvGraphicFramePr>
            <a:graphicFrameLocks noGrp="1"/>
          </p:cNvGraphicFramePr>
          <p:nvPr/>
        </p:nvGraphicFramePr>
        <p:xfrm>
          <a:off x="866775" y="1069975"/>
          <a:ext cx="7383463" cy="1093788"/>
        </p:xfrm>
        <a:graphic>
          <a:graphicData uri="http://schemas.openxmlformats.org/drawingml/2006/table">
            <a:tbl>
              <a:tblPr/>
              <a:tblGrid>
                <a:gridCol w="2460625"/>
                <a:gridCol w="2462213"/>
                <a:gridCol w="2460625"/>
              </a:tblGrid>
              <a:tr h="57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比例尺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图上距离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60000000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15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棱台 19"/>
          <p:cNvSpPr/>
          <p:nvPr/>
        </p:nvSpPr>
        <p:spPr bwMode="auto">
          <a:xfrm>
            <a:off x="2532063" y="4572000"/>
            <a:ext cx="3411537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2279650" y="1663700"/>
            <a:ext cx="0" cy="4476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75213" y="487363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45138" y="927100"/>
            <a:ext cx="297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8000cm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54663" y="1522413"/>
            <a:ext cx="297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6000cm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921250" y="2100263"/>
            <a:ext cx="246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4921250" y="2513013"/>
            <a:ext cx="3643313" cy="806450"/>
            <a:chOff x="3633493" y="3818722"/>
            <a:chExt cx="3644474" cy="806450"/>
          </a:xfrm>
        </p:grpSpPr>
        <p:grpSp>
          <p:nvGrpSpPr>
            <p:cNvPr id="57361" name="组合 9"/>
            <p:cNvGrpSpPr/>
            <p:nvPr/>
          </p:nvGrpSpPr>
          <p:grpSpPr bwMode="auto">
            <a:xfrm>
              <a:off x="3633493" y="3960338"/>
              <a:ext cx="3644474" cy="577744"/>
              <a:chOff x="3584605" y="2157001"/>
              <a:chExt cx="3643968" cy="577767"/>
            </a:xfrm>
          </p:grpSpPr>
          <p:sp>
            <p:nvSpPr>
              <p:cNvPr id="57363" name="矩形 2"/>
              <p:cNvSpPr>
                <a:spLocks noChangeArrowheads="1"/>
              </p:cNvSpPr>
              <p:nvPr/>
            </p:nvSpPr>
            <p:spPr bwMode="auto">
              <a:xfrm>
                <a:off x="3584605" y="2211527"/>
                <a:ext cx="1353068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8000×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64" name="矩形 25"/>
              <p:cNvSpPr>
                <a:spLocks noChangeArrowheads="1"/>
              </p:cNvSpPr>
              <p:nvPr/>
            </p:nvSpPr>
            <p:spPr bwMode="auto">
              <a:xfrm>
                <a:off x="5324149" y="2157001"/>
                <a:ext cx="1904424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57362" name="对象 16"/>
            <p:cNvGraphicFramePr>
              <a:graphicFrameLocks noChangeAspect="1"/>
            </p:cNvGraphicFramePr>
            <p:nvPr/>
          </p:nvGraphicFramePr>
          <p:xfrm>
            <a:off x="4732355" y="3818722"/>
            <a:ext cx="757237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1" imgW="381000" imgH="406400" progId="Equation.DSMT4">
                    <p:embed/>
                  </p:oleObj>
                </mc:Choice>
                <mc:Fallback>
                  <p:oleObj name="Equation" r:id="rId1" imgW="381000" imgH="406400" progId="Equation.DSMT4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355" y="3818722"/>
                          <a:ext cx="757237" cy="80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921250" y="3325813"/>
            <a:ext cx="247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4921250" y="3797300"/>
            <a:ext cx="3643313" cy="806450"/>
            <a:chOff x="3633493" y="3818722"/>
            <a:chExt cx="3644474" cy="806450"/>
          </a:xfrm>
        </p:grpSpPr>
        <p:grpSp>
          <p:nvGrpSpPr>
            <p:cNvPr id="57357" name="组合 20"/>
            <p:cNvGrpSpPr/>
            <p:nvPr/>
          </p:nvGrpSpPr>
          <p:grpSpPr bwMode="auto">
            <a:xfrm>
              <a:off x="3633493" y="3960338"/>
              <a:ext cx="3644474" cy="577744"/>
              <a:chOff x="3584605" y="2157001"/>
              <a:chExt cx="3643968" cy="577767"/>
            </a:xfrm>
          </p:grpSpPr>
          <p:sp>
            <p:nvSpPr>
              <p:cNvPr id="57359" name="矩形 2"/>
              <p:cNvSpPr>
                <a:spLocks noChangeArrowheads="1"/>
              </p:cNvSpPr>
              <p:nvPr/>
            </p:nvSpPr>
            <p:spPr bwMode="auto">
              <a:xfrm>
                <a:off x="3584605" y="2211527"/>
                <a:ext cx="1353068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6000×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60" name="矩形 25"/>
              <p:cNvSpPr>
                <a:spLocks noChangeArrowheads="1"/>
              </p:cNvSpPr>
              <p:nvPr/>
            </p:nvSpPr>
            <p:spPr bwMode="auto">
              <a:xfrm>
                <a:off x="5324149" y="2157001"/>
                <a:ext cx="1904424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57358" name="对象 21"/>
            <p:cNvGraphicFramePr>
              <a:graphicFrameLocks noChangeAspect="1"/>
            </p:cNvGraphicFramePr>
            <p:nvPr/>
          </p:nvGraphicFramePr>
          <p:xfrm>
            <a:off x="4732355" y="3818722"/>
            <a:ext cx="757237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3" imgW="381000" imgH="406400" progId="Equation.DSMT4">
                    <p:embed/>
                  </p:oleObj>
                </mc:Choice>
                <mc:Fallback>
                  <p:oleObj name="Equation" r:id="rId3" imgW="381000" imgH="406400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355" y="3818722"/>
                          <a:ext cx="757237" cy="80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7356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1" y="331714"/>
            <a:ext cx="1949414" cy="609748"/>
          </a:xfrm>
          <a:prstGeom prst="rect">
            <a:avLst/>
          </a:prstGeom>
        </p:spPr>
      </p:pic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685800" y="933450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的长方形操场，请在右图中画出操场的平面图。（比例尺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84750" y="442913"/>
            <a:ext cx="1266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: 圆角 40"/>
          <p:cNvSpPr/>
          <p:nvPr/>
        </p:nvSpPr>
        <p:spPr bwMode="auto">
          <a:xfrm>
            <a:off x="4872537" y="1106488"/>
            <a:ext cx="3628526" cy="2757487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9399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8"/>
          <p:cNvGrpSpPr/>
          <p:nvPr/>
        </p:nvGrpSpPr>
        <p:grpSpPr bwMode="auto">
          <a:xfrm>
            <a:off x="7216775" y="3363913"/>
            <a:ext cx="449263" cy="120650"/>
            <a:chOff x="4546" y="2841"/>
            <a:chExt cx="283" cy="76"/>
          </a:xfrm>
        </p:grpSpPr>
        <p:cxnSp>
          <p:nvCxnSpPr>
            <p:cNvPr id="59420" name="直接连接符 26"/>
            <p:cNvCxnSpPr>
              <a:cxnSpLocks noChangeShapeType="1"/>
            </p:cNvCxnSpPr>
            <p:nvPr/>
          </p:nvCxnSpPr>
          <p:spPr bwMode="auto">
            <a:xfrm>
              <a:off x="4546" y="2917"/>
              <a:ext cx="28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直接连接符 27"/>
            <p:cNvCxnSpPr>
              <a:cxnSpLocks noChangeShapeType="1"/>
            </p:cNvCxnSpPr>
            <p:nvPr/>
          </p:nvCxnSpPr>
          <p:spPr bwMode="auto">
            <a:xfrm flipV="1">
              <a:off x="4558" y="2846"/>
              <a:ext cx="0" cy="7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2" name="直接连接符 28"/>
            <p:cNvCxnSpPr>
              <a:cxnSpLocks noChangeShapeType="1"/>
            </p:cNvCxnSpPr>
            <p:nvPr/>
          </p:nvCxnSpPr>
          <p:spPr bwMode="auto">
            <a:xfrm flipV="1">
              <a:off x="4821" y="2841"/>
              <a:ext cx="0" cy="7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072313" y="3067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332663" y="30654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5445125" y="1571625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35"/>
          <p:cNvCxnSpPr>
            <a:cxnSpLocks noChangeShapeType="1"/>
          </p:cNvCxnSpPr>
          <p:nvPr/>
        </p:nvCxnSpPr>
        <p:spPr bwMode="auto">
          <a:xfrm>
            <a:off x="5876925" y="1571625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35"/>
          <p:cNvCxnSpPr>
            <a:cxnSpLocks noChangeShapeType="1"/>
          </p:cNvCxnSpPr>
          <p:nvPr/>
        </p:nvCxnSpPr>
        <p:spPr bwMode="auto">
          <a:xfrm>
            <a:off x="6300788" y="1571625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35"/>
          <p:cNvCxnSpPr>
            <a:cxnSpLocks noChangeShapeType="1"/>
          </p:cNvCxnSpPr>
          <p:nvPr/>
        </p:nvCxnSpPr>
        <p:spPr bwMode="auto">
          <a:xfrm>
            <a:off x="6732588" y="1571625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35"/>
          <p:cNvCxnSpPr>
            <a:cxnSpLocks noChangeShapeType="1"/>
          </p:cNvCxnSpPr>
          <p:nvPr/>
        </p:nvCxnSpPr>
        <p:spPr bwMode="auto">
          <a:xfrm>
            <a:off x="5454650" y="2660650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35"/>
          <p:cNvCxnSpPr>
            <a:cxnSpLocks noChangeShapeType="1"/>
          </p:cNvCxnSpPr>
          <p:nvPr/>
        </p:nvCxnSpPr>
        <p:spPr bwMode="auto">
          <a:xfrm>
            <a:off x="5886450" y="2660650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35"/>
          <p:cNvCxnSpPr>
            <a:cxnSpLocks noChangeShapeType="1"/>
          </p:cNvCxnSpPr>
          <p:nvPr/>
        </p:nvCxnSpPr>
        <p:spPr bwMode="auto">
          <a:xfrm>
            <a:off x="6310313" y="2660650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35"/>
          <p:cNvCxnSpPr>
            <a:cxnSpLocks noChangeShapeType="1"/>
          </p:cNvCxnSpPr>
          <p:nvPr/>
        </p:nvCxnSpPr>
        <p:spPr bwMode="auto">
          <a:xfrm>
            <a:off x="6742113" y="2660650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35"/>
          <p:cNvCxnSpPr>
            <a:cxnSpLocks noChangeShapeType="1"/>
          </p:cNvCxnSpPr>
          <p:nvPr/>
        </p:nvCxnSpPr>
        <p:spPr bwMode="auto">
          <a:xfrm>
            <a:off x="7173913" y="1571625"/>
            <a:ext cx="0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5"/>
          <p:cNvCxnSpPr>
            <a:cxnSpLocks noChangeShapeType="1"/>
          </p:cNvCxnSpPr>
          <p:nvPr/>
        </p:nvCxnSpPr>
        <p:spPr bwMode="auto">
          <a:xfrm>
            <a:off x="7173913" y="1922463"/>
            <a:ext cx="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5"/>
          <p:cNvCxnSpPr>
            <a:cxnSpLocks noChangeShapeType="1"/>
          </p:cNvCxnSpPr>
          <p:nvPr/>
        </p:nvCxnSpPr>
        <p:spPr bwMode="auto">
          <a:xfrm>
            <a:off x="7173913" y="2282825"/>
            <a:ext cx="0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5"/>
          <p:cNvCxnSpPr>
            <a:cxnSpLocks noChangeShapeType="1"/>
          </p:cNvCxnSpPr>
          <p:nvPr/>
        </p:nvCxnSpPr>
        <p:spPr bwMode="auto">
          <a:xfrm>
            <a:off x="5435600" y="1581150"/>
            <a:ext cx="0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5"/>
          <p:cNvCxnSpPr>
            <a:cxnSpLocks noChangeShapeType="1"/>
          </p:cNvCxnSpPr>
          <p:nvPr/>
        </p:nvCxnSpPr>
        <p:spPr bwMode="auto">
          <a:xfrm>
            <a:off x="5435600" y="1931988"/>
            <a:ext cx="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5"/>
          <p:cNvCxnSpPr>
            <a:cxnSpLocks noChangeShapeType="1"/>
          </p:cNvCxnSpPr>
          <p:nvPr/>
        </p:nvCxnSpPr>
        <p:spPr bwMode="auto">
          <a:xfrm>
            <a:off x="5435600" y="2292350"/>
            <a:ext cx="0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424613" y="3411538"/>
            <a:ext cx="18161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比例尺：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1:2000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9968" y="3484563"/>
            <a:ext cx="1931988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2000cm=20m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38" name="棱台 37"/>
          <p:cNvSpPr/>
          <p:nvPr/>
        </p:nvSpPr>
        <p:spPr bwMode="auto">
          <a:xfrm>
            <a:off x="2686050" y="473392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画错的同学请按下暂停键，改一改！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1" y="331714"/>
            <a:ext cx="1949414" cy="609748"/>
          </a:xfrm>
          <a:prstGeom prst="rect">
            <a:avLst/>
          </a:prstGeom>
        </p:spPr>
      </p:pic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685800" y="933450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的长方形操场，请在右图中画出操场的平面图。（比例尺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" grpId="0"/>
      <p:bldP spid="3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325" y="714058"/>
            <a:ext cx="898525" cy="10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 bwMode="auto">
          <a:xfrm>
            <a:off x="2430463" y="498475"/>
            <a:ext cx="5454650" cy="893763"/>
          </a:xfrm>
          <a:prstGeom prst="cloudCallout">
            <a:avLst>
              <a:gd name="adj1" fmla="val -53824"/>
              <a:gd name="adj2" fmla="val 19551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1444" name="矩形 3"/>
          <p:cNvSpPr>
            <a:spLocks noChangeArrowheads="1"/>
          </p:cNvSpPr>
          <p:nvPr/>
        </p:nvSpPr>
        <p:spPr bwMode="auto">
          <a:xfrm>
            <a:off x="2895600" y="679450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解决这类问题有哪几步？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50963" y="1820863"/>
            <a:ext cx="6681787" cy="646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第一步：根据比例尺和实际距离求出图上距离。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7" name="对话气泡: 圆角矩形 1"/>
          <p:cNvSpPr/>
          <p:nvPr/>
        </p:nvSpPr>
        <p:spPr bwMode="auto">
          <a:xfrm>
            <a:off x="831850" y="2597421"/>
            <a:ext cx="2472428" cy="1245705"/>
          </a:xfrm>
          <a:prstGeom prst="wedgeRoundRectCallout">
            <a:avLst>
              <a:gd name="adj1" fmla="val 13153"/>
              <a:gd name="adj2" fmla="val 49669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根据线段比例尺计算图上距离。</a:t>
            </a:r>
            <a:endParaRPr lang="zh-CN" altLang="en-US" sz="24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9" name="对话气泡: 圆角矩形 1"/>
          <p:cNvSpPr/>
          <p:nvPr/>
        </p:nvSpPr>
        <p:spPr bwMode="auto">
          <a:xfrm>
            <a:off x="3363299" y="2610673"/>
            <a:ext cx="2352037" cy="1265584"/>
          </a:xfrm>
          <a:prstGeom prst="wedgeRoundRectCallout">
            <a:avLst>
              <a:gd name="adj1" fmla="val 13153"/>
              <a:gd name="adj2" fmla="val 49669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图上距离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实际距离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比例尺。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对话气泡: 圆角矩形 1"/>
          <p:cNvSpPr/>
          <p:nvPr/>
        </p:nvSpPr>
        <p:spPr bwMode="auto">
          <a:xfrm>
            <a:off x="5774357" y="2643805"/>
            <a:ext cx="2835069" cy="1199321"/>
          </a:xfrm>
          <a:prstGeom prst="wedgeRoundRectCallout">
            <a:avLst>
              <a:gd name="adj1" fmla="val 13153"/>
              <a:gd name="adj2" fmla="val 49669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列出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比例，通过解比例求图上距离。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03325" y="4052888"/>
            <a:ext cx="6681788" cy="646112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第二步：根据图上距离，结合方向画出平面图。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1190625" y="1735138"/>
            <a:ext cx="1557338" cy="1676400"/>
            <a:chOff x="1191187" y="1735603"/>
            <a:chExt cx="1557130" cy="1676400"/>
          </a:xfrm>
        </p:grpSpPr>
        <p:sp>
          <p:nvSpPr>
            <p:cNvPr id="2" name="椭圆 1"/>
            <p:cNvSpPr/>
            <p:nvPr/>
          </p:nvSpPr>
          <p:spPr bwMode="auto">
            <a:xfrm>
              <a:off x="1191187" y="1735603"/>
              <a:ext cx="1557130" cy="16764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452622" y="2019805"/>
              <a:ext cx="1034259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6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</a:rPr>
                <a:t>练</a:t>
              </a:r>
              <a:endParaRPr lang="zh-CN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700463" y="658813"/>
            <a:ext cx="1557337" cy="1676400"/>
            <a:chOff x="2932341" y="658144"/>
            <a:chExt cx="1557130" cy="1676400"/>
          </a:xfrm>
        </p:grpSpPr>
        <p:sp>
          <p:nvSpPr>
            <p:cNvPr id="5" name="椭圆 4"/>
            <p:cNvSpPr/>
            <p:nvPr/>
          </p:nvSpPr>
          <p:spPr bwMode="auto">
            <a:xfrm>
              <a:off x="2932341" y="658144"/>
              <a:ext cx="1557130" cy="16764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60349" y="942346"/>
              <a:ext cx="1034257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6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</a:rPr>
                <a:t>习</a:t>
              </a:r>
              <a:endParaRPr lang="zh-CN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419850" y="1212850"/>
            <a:ext cx="1555750" cy="1676400"/>
            <a:chOff x="6419169" y="1212142"/>
            <a:chExt cx="1557130" cy="1676400"/>
          </a:xfrm>
        </p:grpSpPr>
        <p:sp>
          <p:nvSpPr>
            <p:cNvPr id="8" name="椭圆 7"/>
            <p:cNvSpPr/>
            <p:nvPr/>
          </p:nvSpPr>
          <p:spPr bwMode="auto">
            <a:xfrm>
              <a:off x="6419169" y="1212142"/>
              <a:ext cx="1557130" cy="16764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80605" y="1496344"/>
              <a:ext cx="1034257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6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</a:rPr>
                <a:t>十</a:t>
              </a:r>
              <a:endParaRPr lang="zh-CN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22588" y="2889250"/>
            <a:ext cx="3682418" cy="737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第</a:t>
            </a:r>
            <a:r>
              <a:rPr lang="en-US" altLang="zh-CN" sz="3200" b="1" dirty="0">
                <a:latin typeface="+mj-lt"/>
                <a:ea typeface="+mj-ea"/>
              </a:rPr>
              <a:t>7</a:t>
            </a:r>
            <a:r>
              <a:rPr lang="zh-CN" altLang="en-US" sz="3200" b="1" dirty="0">
                <a:latin typeface="+mj-lt"/>
                <a:ea typeface="+mj-ea"/>
              </a:rPr>
              <a:t>、</a:t>
            </a:r>
            <a:r>
              <a:rPr lang="en-US" altLang="zh-CN" sz="3200" b="1" dirty="0">
                <a:latin typeface="+mj-lt"/>
                <a:ea typeface="+mj-ea"/>
              </a:rPr>
              <a:t>8</a:t>
            </a:r>
            <a:r>
              <a:rPr lang="zh-CN" altLang="en-US" sz="3200" b="1" dirty="0">
                <a:latin typeface="+mj-lt"/>
                <a:ea typeface="+mj-ea"/>
              </a:rPr>
              <a:t>、</a:t>
            </a:r>
            <a:r>
              <a:rPr lang="en-US" altLang="zh-CN" sz="3200" b="1" dirty="0">
                <a:latin typeface="+mj-lt"/>
                <a:ea typeface="+mj-ea"/>
              </a:rPr>
              <a:t>9</a:t>
            </a:r>
            <a:r>
              <a:rPr lang="zh-CN" altLang="en-US" sz="3200" b="1">
                <a:latin typeface="+mj-lt"/>
                <a:ea typeface="+mj-ea"/>
              </a:rPr>
              <a:t>、</a:t>
            </a:r>
            <a:r>
              <a:rPr lang="en-US" altLang="zh-CN" sz="3200" b="1">
                <a:latin typeface="+mj-lt"/>
                <a:ea typeface="+mj-ea"/>
              </a:rPr>
              <a:t>10</a:t>
            </a:r>
            <a:r>
              <a:rPr lang="zh-CN" altLang="en-US" sz="3200" b="1">
                <a:latin typeface="+mj-lt"/>
                <a:ea typeface="+mj-ea"/>
              </a:rPr>
              <a:t>题</a:t>
            </a:r>
            <a:r>
              <a:rPr lang="zh-CN" altLang="en-US" sz="3200" b="1" dirty="0">
                <a:latin typeface="+mj-lt"/>
                <a:ea typeface="+mj-ea"/>
              </a:rPr>
              <a:t>。</a:t>
            </a:r>
            <a:endParaRPr lang="zh-CN" altLang="en-US" sz="3200" b="1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006475" y="311150"/>
            <a:ext cx="2074863" cy="728663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0070C0"/>
                </a:solidFill>
                <a:latin typeface="宋体" panose="02010600030101010101" pitchFamily="2" charset="-122"/>
              </a:rPr>
              <a:t>巩固练习</a:t>
            </a:r>
            <a:endParaRPr lang="zh-CN" altLang="en-US" sz="3200" b="1" kern="0" dirty="0">
              <a:solidFill>
                <a:srgbClr val="0070C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468" y="1113624"/>
            <a:ext cx="7791240" cy="13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1.</a:t>
            </a:r>
            <a:r>
              <a:rPr lang="zh-CN" altLang="en-US" sz="2400" b="1" dirty="0">
                <a:latin typeface="+mj-lt"/>
                <a:ea typeface="+mj-ea"/>
              </a:rPr>
              <a:t>两个城市之间的铁路线大约长 </a:t>
            </a:r>
            <a:r>
              <a:rPr lang="en-US" altLang="zh-CN" sz="2400" b="1" dirty="0">
                <a:latin typeface="+mj-lt"/>
                <a:ea typeface="+mj-ea"/>
              </a:rPr>
              <a:t>1900 km</a:t>
            </a:r>
            <a:r>
              <a:rPr lang="zh-CN" altLang="en-US" sz="2400" b="1" dirty="0">
                <a:latin typeface="+mj-lt"/>
                <a:ea typeface="+mj-ea"/>
              </a:rPr>
              <a:t>。在一幅比例尺 </a:t>
            </a:r>
            <a:endParaRPr lang="en-US" altLang="zh-CN" sz="2400" b="1" dirty="0">
              <a:latin typeface="+mj-lt"/>
              <a:ea typeface="+mj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</a:t>
            </a:r>
            <a:r>
              <a:rPr lang="zh-CN" altLang="en-US" sz="2400" b="1" dirty="0">
                <a:latin typeface="+mj-lt"/>
                <a:ea typeface="+mj-ea"/>
              </a:rPr>
              <a:t>为 </a:t>
            </a:r>
            <a:r>
              <a:rPr lang="en-US" altLang="zh-CN" sz="2400" b="1" dirty="0">
                <a:latin typeface="+mj-lt"/>
                <a:ea typeface="+mj-ea"/>
              </a:rPr>
              <a:t>1∶40000000 </a:t>
            </a:r>
            <a:r>
              <a:rPr lang="zh-CN" altLang="en-US" sz="2400" b="1" dirty="0">
                <a:latin typeface="+mj-lt"/>
                <a:ea typeface="+mj-ea"/>
              </a:rPr>
              <a:t>的地图上，这两个城市之间铁路线的长  </a:t>
            </a:r>
            <a:endParaRPr lang="en-US" altLang="zh-CN" sz="2400" b="1" dirty="0">
              <a:latin typeface="+mj-lt"/>
              <a:ea typeface="+mj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</a:t>
            </a:r>
            <a:r>
              <a:rPr lang="zh-CN" altLang="en-US" sz="2400" b="1" dirty="0">
                <a:latin typeface="+mj-lt"/>
                <a:ea typeface="+mj-ea"/>
              </a:rPr>
              <a:t>度大约是多少厘米？</a:t>
            </a:r>
            <a:endParaRPr lang="zh-CN" altLang="en-US" sz="1200" b="1" dirty="0">
              <a:latin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13601" y="1661961"/>
            <a:ext cx="6350" cy="2778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57288" y="2610849"/>
            <a:ext cx="407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1900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190000000cm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9" name="Group 18"/>
          <p:cNvGrpSpPr/>
          <p:nvPr/>
        </p:nvGrpSpPr>
        <p:grpSpPr bwMode="auto">
          <a:xfrm>
            <a:off x="1077913" y="3007724"/>
            <a:ext cx="6426200" cy="762000"/>
            <a:chOff x="692" y="3176"/>
            <a:chExt cx="4048" cy="480"/>
          </a:xfrm>
        </p:grpSpPr>
        <p:sp>
          <p:nvSpPr>
            <p:cNvPr id="65554" name="矩形 2"/>
            <p:cNvSpPr>
              <a:spLocks noChangeArrowheads="1"/>
            </p:cNvSpPr>
            <p:nvPr/>
          </p:nvSpPr>
          <p:spPr bwMode="auto">
            <a:xfrm>
              <a:off x="692" y="3296"/>
              <a:ext cx="40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FF0000"/>
                  </a:solidFill>
                  <a:latin typeface="+mn-lt"/>
                </a:rPr>
                <a:t>图上距离：</a:t>
              </a:r>
              <a:r>
                <a:rPr lang="en-US" altLang="zh-CN" sz="20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190000000×</a:t>
              </a:r>
              <a:endParaRPr lang="zh-CN" alt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65555" name="Group 17"/>
            <p:cNvGrpSpPr/>
            <p:nvPr/>
          </p:nvGrpSpPr>
          <p:grpSpPr bwMode="auto">
            <a:xfrm>
              <a:off x="2521" y="3176"/>
              <a:ext cx="763" cy="480"/>
              <a:chOff x="2533" y="3158"/>
              <a:chExt cx="763" cy="480"/>
            </a:xfrm>
          </p:grpSpPr>
          <p:sp>
            <p:nvSpPr>
              <p:cNvPr id="65556" name="矩形 4"/>
              <p:cNvSpPr>
                <a:spLocks noChangeArrowheads="1"/>
              </p:cNvSpPr>
              <p:nvPr/>
            </p:nvSpPr>
            <p:spPr bwMode="auto">
              <a:xfrm>
                <a:off x="2533" y="3386"/>
                <a:ext cx="76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40000000</a:t>
                </a:r>
                <a:endParaRPr lang="zh-CN" altLang="en-US" sz="20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  <p:sp>
            <p:nvSpPr>
              <p:cNvPr id="65557" name="矩形 6"/>
              <p:cNvSpPr>
                <a:spLocks noChangeArrowheads="1"/>
              </p:cNvSpPr>
              <p:nvPr/>
            </p:nvSpPr>
            <p:spPr bwMode="auto">
              <a:xfrm>
                <a:off x="2806" y="3158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</a:t>
                </a:r>
                <a:endParaRPr lang="zh-CN" altLang="en-US" sz="20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  <p:cxnSp>
            <p:nvCxnSpPr>
              <p:cNvPr id="65558" name="直接连接符 8"/>
              <p:cNvCxnSpPr>
                <a:cxnSpLocks noChangeShapeType="1"/>
              </p:cNvCxnSpPr>
              <p:nvPr/>
            </p:nvCxnSpPr>
            <p:spPr bwMode="auto">
              <a:xfrm flipV="1">
                <a:off x="2555" y="3386"/>
                <a:ext cx="716" cy="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1157288" y="4102659"/>
            <a:ext cx="659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答：地图上这两个城市之间的长度是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4.75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厘米。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002385" y="2625137"/>
            <a:ext cx="0" cy="3492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480711" y="2655299"/>
            <a:ext cx="0" cy="35083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81338" y="3220449"/>
            <a:ext cx="0" cy="3492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70163" y="3220449"/>
            <a:ext cx="0" cy="3492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72000" y="3419681"/>
            <a:ext cx="0" cy="35083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云形标注 23"/>
          <p:cNvSpPr/>
          <p:nvPr/>
        </p:nvSpPr>
        <p:spPr bwMode="auto">
          <a:xfrm>
            <a:off x="5153818" y="2735335"/>
            <a:ext cx="2252663" cy="361950"/>
          </a:xfrm>
          <a:prstGeom prst="cloudCallout">
            <a:avLst>
              <a:gd name="adj1" fmla="val -22585"/>
              <a:gd name="adj2" fmla="val 71588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rgbClr val="1C1C1C"/>
                </a:solidFill>
                <a:latin typeface="+mn-lt"/>
              </a:rPr>
              <a:t>19÷4=4.75</a:t>
            </a:r>
            <a:endParaRPr lang="zh-CN" altLang="en-US" b="1" kern="0" dirty="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340350" y="3182349"/>
            <a:ext cx="2044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4.75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1796" y="525366"/>
            <a:ext cx="3424733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P55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7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4154" y="224559"/>
            <a:ext cx="1535998" cy="6568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2.</a:t>
            </a:r>
            <a:r>
              <a:rPr lang="zh-CN" altLang="en-US" sz="2800" b="1" dirty="0">
                <a:latin typeface="+mj-lt"/>
                <a:ea typeface="+mj-ea"/>
              </a:rPr>
              <a:t>填表。</a:t>
            </a:r>
            <a:endParaRPr lang="zh-CN" altLang="en-US" sz="1600" b="1" dirty="0">
              <a:latin typeface="+mj-lt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031" y="3296541"/>
            <a:ext cx="2334293" cy="113024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50000cm=0.5km</a:t>
            </a:r>
            <a:endParaRPr lang="en-US" altLang="zh-CN" sz="2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1.8÷0.5=3.6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666" y="3299963"/>
            <a:ext cx="2565126" cy="113024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2000000cm=20km</a:t>
            </a:r>
            <a:endParaRPr lang="en-US" altLang="zh-CN" sz="2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450÷20=22.5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880" y="1034138"/>
            <a:ext cx="6307930" cy="19881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88528" y="3299963"/>
            <a:ext cx="2872902" cy="113024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60000000cm=600km</a:t>
            </a:r>
            <a:endParaRPr lang="en-US" altLang="zh-CN" sz="2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600×15=9000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15687" y="1415737"/>
            <a:ext cx="139398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3.6 cm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15687" y="1914499"/>
            <a:ext cx="139398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22.5 cm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55503" y="2400476"/>
            <a:ext cx="139398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9000 km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2158" y="339928"/>
            <a:ext cx="3677152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P55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8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908" y="184894"/>
            <a:ext cx="7064012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3.</a:t>
            </a:r>
            <a:r>
              <a:rPr lang="zh-CN" altLang="en-US" sz="2400" b="1" dirty="0">
                <a:latin typeface="+mn-lt"/>
                <a:ea typeface="+mn-ea"/>
              </a:rPr>
              <a:t>篮球场长 </a:t>
            </a:r>
            <a:r>
              <a:rPr lang="en-US" altLang="zh-CN" sz="2400" b="1" dirty="0">
                <a:latin typeface="+mn-lt"/>
                <a:ea typeface="+mn-ea"/>
              </a:rPr>
              <a:t>28 m</a:t>
            </a:r>
            <a:r>
              <a:rPr lang="zh-CN" altLang="en-US" sz="2400" b="1" dirty="0">
                <a:latin typeface="+mn-lt"/>
                <a:ea typeface="+mn-ea"/>
              </a:rPr>
              <a:t>，宽 </a:t>
            </a:r>
            <a:r>
              <a:rPr lang="en-US" altLang="zh-CN" sz="2400" b="1" dirty="0">
                <a:latin typeface="+mn-lt"/>
                <a:ea typeface="+mn-ea"/>
              </a:rPr>
              <a:t>15 m</a:t>
            </a:r>
            <a:r>
              <a:rPr lang="zh-CN" altLang="en-US" sz="2400" b="1" dirty="0">
                <a:latin typeface="+mn-lt"/>
                <a:ea typeface="+mn-ea"/>
              </a:rPr>
              <a:t>。下图是比例尺为</a:t>
            </a:r>
            <a:r>
              <a:rPr lang="en-US" altLang="zh-CN" sz="2400" b="1" dirty="0">
                <a:latin typeface="+mn-lt"/>
                <a:ea typeface="+mn-ea"/>
              </a:rPr>
              <a:t>1∶250</a:t>
            </a:r>
            <a:r>
              <a:rPr lang="zh-CN" altLang="en-US" sz="2400" b="1" dirty="0">
                <a:latin typeface="+mn-lt"/>
                <a:ea typeface="+mn-ea"/>
              </a:rPr>
              <a:t>的篮球场平面图，小明、小丽、小红在篮球场上的大致位置如图所示。小明在距边线 </a:t>
            </a:r>
            <a:r>
              <a:rPr lang="en-US" altLang="zh-CN" sz="2400" b="1" dirty="0">
                <a:latin typeface="+mn-lt"/>
                <a:ea typeface="+mn-ea"/>
              </a:rPr>
              <a:t>2.5 m </a:t>
            </a:r>
            <a:r>
              <a:rPr lang="zh-CN" altLang="en-US" sz="2400" b="1" dirty="0">
                <a:latin typeface="+mn-lt"/>
                <a:ea typeface="+mn-ea"/>
              </a:rPr>
              <a:t>的 </a:t>
            </a:r>
            <a:r>
              <a:rPr lang="en-US" altLang="zh-CN" sz="2400" b="1" dirty="0">
                <a:latin typeface="+mn-lt"/>
                <a:ea typeface="+mn-ea"/>
              </a:rPr>
              <a:t>3 </a:t>
            </a:r>
            <a:r>
              <a:rPr lang="zh-CN" altLang="en-US" sz="2400" b="1" dirty="0">
                <a:latin typeface="+mn-lt"/>
                <a:ea typeface="+mn-ea"/>
              </a:rPr>
              <a:t>分线上，小丽在 </a:t>
            </a:r>
            <a:r>
              <a:rPr lang="en-US" altLang="zh-CN" sz="2400" b="1" dirty="0">
                <a:latin typeface="+mn-lt"/>
                <a:ea typeface="+mn-ea"/>
              </a:rPr>
              <a:t>3 </a:t>
            </a:r>
            <a:r>
              <a:rPr lang="zh-CN" altLang="en-US" sz="2400" b="1" dirty="0">
                <a:latin typeface="+mn-lt"/>
                <a:ea typeface="+mn-ea"/>
              </a:rPr>
              <a:t>分线的中点上，小红在距底线 </a:t>
            </a:r>
            <a:r>
              <a:rPr lang="en-US" altLang="zh-CN" sz="2400" b="1" dirty="0">
                <a:latin typeface="+mn-lt"/>
                <a:ea typeface="+mn-ea"/>
              </a:rPr>
              <a:t>4 m </a:t>
            </a:r>
            <a:r>
              <a:rPr lang="zh-CN" altLang="en-US" sz="2400" b="1" dirty="0">
                <a:latin typeface="+mn-lt"/>
                <a:ea typeface="+mn-ea"/>
              </a:rPr>
              <a:t>的 </a:t>
            </a:r>
            <a:r>
              <a:rPr lang="en-US" altLang="zh-CN" sz="2400" b="1" dirty="0">
                <a:latin typeface="+mn-lt"/>
                <a:ea typeface="+mn-ea"/>
              </a:rPr>
              <a:t>3 </a:t>
            </a:r>
            <a:r>
              <a:rPr lang="zh-CN" altLang="en-US" sz="2400" b="1" dirty="0">
                <a:latin typeface="+mn-lt"/>
                <a:ea typeface="+mn-ea"/>
              </a:rPr>
              <a:t>分线上。请标出他们的准确位置。</a:t>
            </a:r>
            <a:endParaRPr lang="zh-CN" altLang="en-US" sz="1600" b="1" dirty="0"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6963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91" y="2450835"/>
            <a:ext cx="448795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280150" y="4257675"/>
            <a:ext cx="1816100" cy="495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比例尺：</a:t>
            </a:r>
            <a:r>
              <a:rPr lang="en-US" altLang="zh-CN" sz="2000" b="1" dirty="0">
                <a:latin typeface="+mj-lt"/>
                <a:ea typeface="+mj-ea"/>
              </a:rPr>
              <a:t>1:250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8" name="棱台 7"/>
          <p:cNvSpPr/>
          <p:nvPr/>
        </p:nvSpPr>
        <p:spPr bwMode="auto">
          <a:xfrm>
            <a:off x="2665413" y="4752975"/>
            <a:ext cx="3411537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7342" y="2450835"/>
            <a:ext cx="3411537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P55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9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235" y="1704979"/>
            <a:ext cx="5721606" cy="3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71684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223125" y="4432300"/>
            <a:ext cx="1814513" cy="495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比例尺：</a:t>
            </a:r>
            <a:r>
              <a:rPr lang="en-US" altLang="zh-CN" sz="2000" b="1" dirty="0">
                <a:latin typeface="+mj-lt"/>
                <a:ea typeface="+mj-ea"/>
              </a:rPr>
              <a:t>1:250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2075" y="15303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②标位置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70113" y="298450"/>
            <a:ext cx="415131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+mn-lt"/>
              </a:rPr>
              <a:t>小明在距边线</a:t>
            </a:r>
            <a:r>
              <a:rPr lang="en-US" altLang="zh-CN" sz="2400" b="1" dirty="0">
                <a:latin typeface="+mn-lt"/>
              </a:rPr>
              <a:t>2.5m</a:t>
            </a:r>
            <a:r>
              <a:rPr lang="zh-CN" altLang="en-US" sz="2400" b="1" dirty="0">
                <a:latin typeface="+mn-lt"/>
              </a:rPr>
              <a:t>的</a:t>
            </a:r>
            <a:r>
              <a:rPr lang="en-US" altLang="zh-CN" sz="2400" b="1" dirty="0">
                <a:latin typeface="+mn-lt"/>
              </a:rPr>
              <a:t>3</a:t>
            </a:r>
            <a:r>
              <a:rPr lang="zh-CN" altLang="en-US" sz="2400" b="1" dirty="0">
                <a:latin typeface="+mn-lt"/>
              </a:rPr>
              <a:t>分线上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2075" y="954088"/>
            <a:ext cx="266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8775" y="714375"/>
            <a:ext cx="2060575" cy="741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2.5m=250cm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106988" y="873126"/>
            <a:ext cx="2420937" cy="718821"/>
            <a:chOff x="644017" y="3662220"/>
            <a:chExt cx="2420856" cy="718251"/>
          </a:xfrm>
        </p:grpSpPr>
        <p:grpSp>
          <p:nvGrpSpPr>
            <p:cNvPr id="71695" name="组合 12"/>
            <p:cNvGrpSpPr/>
            <p:nvPr/>
          </p:nvGrpSpPr>
          <p:grpSpPr bwMode="auto">
            <a:xfrm>
              <a:off x="1435172" y="3727398"/>
              <a:ext cx="569368" cy="653073"/>
              <a:chOff x="3980484" y="3354476"/>
              <a:chExt cx="569368" cy="653073"/>
            </a:xfrm>
          </p:grpSpPr>
          <p:sp>
            <p:nvSpPr>
              <p:cNvPr id="71697" name="矩形 4"/>
              <p:cNvSpPr>
                <a:spLocks noChangeArrowheads="1"/>
              </p:cNvSpPr>
              <p:nvPr/>
            </p:nvSpPr>
            <p:spPr bwMode="auto">
              <a:xfrm>
                <a:off x="3980484" y="3607756"/>
                <a:ext cx="569368" cy="399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250</a:t>
                </a:r>
                <a:endParaRPr lang="zh-CN" altLang="en-US" sz="20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  <p:sp>
            <p:nvSpPr>
              <p:cNvPr id="71698" name="矩形 6"/>
              <p:cNvSpPr>
                <a:spLocks noChangeArrowheads="1"/>
              </p:cNvSpPr>
              <p:nvPr/>
            </p:nvSpPr>
            <p:spPr bwMode="auto">
              <a:xfrm>
                <a:off x="4074319" y="3354476"/>
                <a:ext cx="312896" cy="399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</a:t>
                </a:r>
                <a:endParaRPr lang="zh-CN" altLang="en-US" sz="20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  <p:cxnSp>
            <p:nvCxnSpPr>
              <p:cNvPr id="71699" name="直接连接符 8"/>
              <p:cNvCxnSpPr>
                <a:cxnSpLocks noChangeShapeType="1"/>
              </p:cNvCxnSpPr>
              <p:nvPr/>
            </p:nvCxnSpPr>
            <p:spPr bwMode="auto">
              <a:xfrm flipV="1">
                <a:off x="4016997" y="3680642"/>
                <a:ext cx="518491" cy="317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文本框 13"/>
            <p:cNvSpPr txBox="1"/>
            <p:nvPr/>
          </p:nvSpPr>
          <p:spPr>
            <a:xfrm>
              <a:off x="644017" y="3662220"/>
              <a:ext cx="2420856" cy="5758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+mj-ea"/>
                </a:rPr>
                <a:t>250×       =1(cm)</a:t>
              </a:r>
              <a:endParaRPr lang="zh-CN" altLang="en-US" sz="2400" b="1" dirty="0">
                <a:solidFill>
                  <a:srgbClr val="FF0000"/>
                </a:solidFill>
                <a:latin typeface="+mn-lt"/>
                <a:ea typeface="+mj-ea"/>
              </a:endParaRPr>
            </a:p>
          </p:txBody>
        </p:sp>
      </p:grpSp>
      <p:pic>
        <p:nvPicPr>
          <p:cNvPr id="18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1888" r="43925" b="56194"/>
          <a:stretch>
            <a:fillRect/>
          </a:stretch>
        </p:blipFill>
        <p:spPr bwMode="auto">
          <a:xfrm>
            <a:off x="2622361" y="3904613"/>
            <a:ext cx="456659" cy="291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3078162" y="3974463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57524" y="3904613"/>
            <a:ext cx="773749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小明</a:t>
            </a:r>
            <a:endParaRPr lang="zh-CN" altLang="en-US" b="1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/>
      <p:bldP spid="11" grpId="0"/>
      <p:bldP spid="5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235" y="1704979"/>
            <a:ext cx="5721606" cy="3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73732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223125" y="4432300"/>
            <a:ext cx="1814513" cy="495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比例尺：</a:t>
            </a:r>
            <a:r>
              <a:rPr lang="en-US" altLang="zh-CN" sz="2000" b="1" dirty="0">
                <a:latin typeface="+mj-lt"/>
                <a:ea typeface="+mj-ea"/>
              </a:rPr>
              <a:t>1:250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73735" name="矩形 7"/>
          <p:cNvSpPr>
            <a:spLocks noChangeArrowheads="1"/>
          </p:cNvSpPr>
          <p:nvPr/>
        </p:nvSpPr>
        <p:spPr bwMode="auto">
          <a:xfrm>
            <a:off x="92075" y="15303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②标位置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08263" y="276225"/>
            <a:ext cx="3141662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</a:rPr>
              <a:t>小丽在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分线的中点上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3737" name="矩形 9"/>
          <p:cNvSpPr>
            <a:spLocks noChangeArrowheads="1"/>
          </p:cNvSpPr>
          <p:nvPr/>
        </p:nvSpPr>
        <p:spPr bwMode="auto">
          <a:xfrm>
            <a:off x="92075" y="954088"/>
            <a:ext cx="266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4138" y="695325"/>
            <a:ext cx="2136775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15m=1500cm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587875" y="814386"/>
            <a:ext cx="2573338" cy="708648"/>
            <a:chOff x="559193" y="3687019"/>
            <a:chExt cx="2574744" cy="708681"/>
          </a:xfrm>
        </p:grpSpPr>
        <p:sp>
          <p:nvSpPr>
            <p:cNvPr id="14" name="文本框 13"/>
            <p:cNvSpPr txBox="1"/>
            <p:nvPr/>
          </p:nvSpPr>
          <p:spPr>
            <a:xfrm>
              <a:off x="559193" y="3687019"/>
              <a:ext cx="2574744" cy="6461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1500×       =6(cm)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grpSp>
          <p:nvGrpSpPr>
            <p:cNvPr id="73746" name="组合 12"/>
            <p:cNvGrpSpPr/>
            <p:nvPr/>
          </p:nvGrpSpPr>
          <p:grpSpPr bwMode="auto">
            <a:xfrm>
              <a:off x="1471685" y="3708296"/>
              <a:ext cx="569699" cy="687404"/>
              <a:chOff x="4016997" y="3335374"/>
              <a:chExt cx="569699" cy="687404"/>
            </a:xfrm>
          </p:grpSpPr>
          <p:sp>
            <p:nvSpPr>
              <p:cNvPr id="73748" name="矩形 4"/>
              <p:cNvSpPr>
                <a:spLocks noChangeArrowheads="1"/>
              </p:cNvSpPr>
              <p:nvPr/>
            </p:nvSpPr>
            <p:spPr bwMode="auto">
              <a:xfrm>
                <a:off x="4016997" y="3622650"/>
                <a:ext cx="569699" cy="400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250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749" name="矩形 6"/>
              <p:cNvSpPr>
                <a:spLocks noChangeArrowheads="1"/>
              </p:cNvSpPr>
              <p:nvPr/>
            </p:nvSpPr>
            <p:spPr bwMode="auto">
              <a:xfrm>
                <a:off x="4113524" y="3335374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3750" name="直接连接符 8"/>
              <p:cNvCxnSpPr>
                <a:cxnSpLocks noChangeShapeType="1"/>
              </p:cNvCxnSpPr>
              <p:nvPr/>
            </p:nvCxnSpPr>
            <p:spPr bwMode="auto">
              <a:xfrm flipV="1">
                <a:off x="4042601" y="3680828"/>
                <a:ext cx="518491" cy="317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8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6" t="1888" r="43925" b="35263"/>
          <a:stretch>
            <a:fillRect/>
          </a:stretch>
        </p:blipFill>
        <p:spPr bwMode="auto">
          <a:xfrm>
            <a:off x="1508752" y="1676401"/>
            <a:ext cx="392179" cy="39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1897064" y="3130891"/>
            <a:ext cx="52387" cy="5238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3237" y="2656546"/>
            <a:ext cx="649288" cy="454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小丽</a:t>
            </a:r>
            <a:endParaRPr lang="zh-CN" altLang="en-US" b="1" dirty="0">
              <a:latin typeface="+mj-lt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97064" y="1761331"/>
            <a:ext cx="19181" cy="2778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219950" y="695325"/>
            <a:ext cx="1727200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6÷2=3cm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28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3925" r="35263" b="36476"/>
          <a:stretch>
            <a:fillRect/>
          </a:stretch>
        </p:blipFill>
        <p:spPr bwMode="auto">
          <a:xfrm>
            <a:off x="1035050" y="3963988"/>
            <a:ext cx="4035425" cy="3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93827E-6 L 0.0875 -0.15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7 L 0.16528 -0.003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5" grpId="0" animBg="1"/>
      <p:bldP spid="5" grpId="1" animBg="1"/>
      <p:bldP spid="9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235" y="1704979"/>
            <a:ext cx="5721606" cy="3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75780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223125" y="4432300"/>
            <a:ext cx="1814513" cy="495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比例尺：</a:t>
            </a:r>
            <a:r>
              <a:rPr lang="en-US" altLang="zh-CN" sz="2000" b="1" dirty="0">
                <a:latin typeface="+mj-lt"/>
                <a:ea typeface="+mj-ea"/>
              </a:rPr>
              <a:t>1:250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75783" name="矩形 7"/>
          <p:cNvSpPr>
            <a:spLocks noChangeArrowheads="1"/>
          </p:cNvSpPr>
          <p:nvPr/>
        </p:nvSpPr>
        <p:spPr bwMode="auto">
          <a:xfrm>
            <a:off x="92075" y="15303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②标位置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70113" y="298450"/>
            <a:ext cx="38957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</a:rPr>
              <a:t>小红在距底线</a:t>
            </a:r>
            <a:r>
              <a:rPr lang="en-US" altLang="zh-CN" sz="2400" b="1" dirty="0">
                <a:latin typeface="Times New Roman" panose="02020603050405020304" pitchFamily="18" charset="0"/>
              </a:rPr>
              <a:t>4m</a:t>
            </a:r>
            <a:r>
              <a:rPr lang="zh-CN" altLang="en-US" sz="2400" b="1" dirty="0">
                <a:latin typeface="Times New Roman" panose="02020603050405020304" pitchFamily="18" charset="0"/>
              </a:rPr>
              <a:t>的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分线上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5785" name="矩形 9"/>
          <p:cNvSpPr>
            <a:spLocks noChangeArrowheads="1"/>
          </p:cNvSpPr>
          <p:nvPr/>
        </p:nvSpPr>
        <p:spPr bwMode="auto">
          <a:xfrm>
            <a:off x="92075" y="954088"/>
            <a:ext cx="266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8775" y="714375"/>
            <a:ext cx="1830388" cy="741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4m=400cm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106988" y="873126"/>
            <a:ext cx="2651125" cy="718821"/>
            <a:chOff x="644017" y="3662220"/>
            <a:chExt cx="2651688" cy="718251"/>
          </a:xfrm>
        </p:grpSpPr>
        <p:grpSp>
          <p:nvGrpSpPr>
            <p:cNvPr id="75791" name="组合 12"/>
            <p:cNvGrpSpPr/>
            <p:nvPr/>
          </p:nvGrpSpPr>
          <p:grpSpPr bwMode="auto">
            <a:xfrm>
              <a:off x="1435172" y="3727398"/>
              <a:ext cx="569508" cy="653073"/>
              <a:chOff x="3980484" y="3354476"/>
              <a:chExt cx="569508" cy="653073"/>
            </a:xfrm>
          </p:grpSpPr>
          <p:sp>
            <p:nvSpPr>
              <p:cNvPr id="75793" name="矩形 4"/>
              <p:cNvSpPr>
                <a:spLocks noChangeArrowheads="1"/>
              </p:cNvSpPr>
              <p:nvPr/>
            </p:nvSpPr>
            <p:spPr bwMode="auto">
              <a:xfrm>
                <a:off x="3980484" y="3607756"/>
                <a:ext cx="569508" cy="399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250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5794" name="矩形 6"/>
              <p:cNvSpPr>
                <a:spLocks noChangeArrowheads="1"/>
              </p:cNvSpPr>
              <p:nvPr/>
            </p:nvSpPr>
            <p:spPr bwMode="auto">
              <a:xfrm>
                <a:off x="4074319" y="3354476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5795" name="直接连接符 8"/>
              <p:cNvCxnSpPr>
                <a:cxnSpLocks noChangeShapeType="1"/>
              </p:cNvCxnSpPr>
              <p:nvPr/>
            </p:nvCxnSpPr>
            <p:spPr bwMode="auto">
              <a:xfrm flipV="1">
                <a:off x="4016997" y="3680642"/>
                <a:ext cx="518491" cy="317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文本框 13"/>
            <p:cNvSpPr txBox="1"/>
            <p:nvPr/>
          </p:nvSpPr>
          <p:spPr>
            <a:xfrm>
              <a:off x="644017" y="3662220"/>
              <a:ext cx="2651688" cy="6456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400×       =1.6(cm)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pic>
        <p:nvPicPr>
          <p:cNvPr id="18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43924" r="896" b="36800"/>
          <a:stretch>
            <a:fillRect/>
          </a:stretch>
        </p:blipFill>
        <p:spPr bwMode="auto">
          <a:xfrm>
            <a:off x="1848110" y="1984039"/>
            <a:ext cx="5270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2552700" y="1931651"/>
            <a:ext cx="52388" cy="5238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05088" y="1536701"/>
            <a:ext cx="649288" cy="455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小红</a:t>
            </a:r>
            <a:endParaRPr lang="zh-CN" altLang="en-US" b="1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117600" y="285750"/>
            <a:ext cx="1835150" cy="57150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64790" y="273592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2533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3005138" y="2730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宋体" panose="02010600030101010101" pitchFamily="2" charset="-122"/>
              </a:rPr>
              <a:t>根据比例尺计算实际距离</a:t>
            </a:r>
            <a:endParaRPr lang="zh-CN" altLang="en-US" sz="3000" b="1">
              <a:latin typeface="宋体" panose="02010600030101010101" pitchFamily="2" charset="-122"/>
            </a:endParaRPr>
          </a:p>
        </p:txBody>
      </p:sp>
      <p:graphicFrame>
        <p:nvGraphicFramePr>
          <p:cNvPr id="19" name="Group 34"/>
          <p:cNvGraphicFramePr>
            <a:graphicFrameLocks noGrp="1"/>
          </p:cNvGraphicFramePr>
          <p:nvPr/>
        </p:nvGraphicFramePr>
        <p:xfrm>
          <a:off x="866775" y="1069975"/>
          <a:ext cx="7383463" cy="1093788"/>
        </p:xfrm>
        <a:graphic>
          <a:graphicData uri="http://schemas.openxmlformats.org/drawingml/2006/table">
            <a:tbl>
              <a:tblPr/>
              <a:tblGrid>
                <a:gridCol w="2460625"/>
                <a:gridCol w="2462213"/>
                <a:gridCol w="2460625"/>
              </a:tblGrid>
              <a:tr h="57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比例尺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图上距离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60000000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15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22" y="2771775"/>
            <a:ext cx="1049756" cy="13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 bwMode="auto">
          <a:xfrm>
            <a:off x="1908175" y="2376488"/>
            <a:ext cx="6229350" cy="968375"/>
          </a:xfrm>
          <a:prstGeom prst="wedgeRoundRectCallout">
            <a:avLst>
              <a:gd name="adj1" fmla="val -55301"/>
              <a:gd name="adj2" fmla="val 2642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latin typeface="Times New Roman" panose="02020603050405020304" pitchFamily="18" charset="0"/>
              </a:rPr>
              <a:t>由比例尺</a:t>
            </a:r>
            <a:r>
              <a:rPr lang="en-US" altLang="zh-CN" b="1" dirty="0">
                <a:latin typeface="Times New Roman" panose="02020603050405020304" pitchFamily="18" charset="0"/>
              </a:rPr>
              <a:t>1∶60000000</a:t>
            </a:r>
            <a:r>
              <a:rPr lang="zh-CN" altLang="zh-CN" b="1" dirty="0">
                <a:latin typeface="Times New Roman" panose="02020603050405020304" pitchFamily="18" charset="0"/>
              </a:rPr>
              <a:t>，可知实际距离是图上距离的</a:t>
            </a:r>
            <a:r>
              <a:rPr lang="en-US" altLang="zh-CN" b="1" dirty="0">
                <a:latin typeface="Times New Roman" panose="02020603050405020304" pitchFamily="18" charset="0"/>
              </a:rPr>
              <a:t>60000000</a:t>
            </a:r>
            <a:r>
              <a:rPr lang="zh-CN" altLang="zh-CN" b="1" dirty="0">
                <a:latin typeface="Times New Roman" panose="02020603050405020304" pitchFamily="18" charset="0"/>
              </a:rPr>
              <a:t>倍，或图上距离是实际距离的</a:t>
            </a:r>
            <a:r>
              <a:rPr lang="en-US" altLang="zh-CN" b="1" dirty="0">
                <a:latin typeface="Times New Roman" panose="02020603050405020304" pitchFamily="18" charset="0"/>
              </a:rPr>
              <a:t>                 </a:t>
            </a:r>
            <a:r>
              <a:rPr lang="zh-CN" altLang="zh-CN" b="1" dirty="0">
                <a:latin typeface="Times New Roman" panose="02020603050405020304" pitchFamily="18" charset="0"/>
              </a:rPr>
              <a:t>。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013627" y="2771775"/>
          <a:ext cx="9001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73100" imgH="393700" progId="Equation.DSMT4">
                  <p:embed/>
                </p:oleObj>
              </mc:Choice>
              <mc:Fallback>
                <p:oleObj name="Equation" r:id="rId5" imgW="6731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627" y="2771775"/>
                        <a:ext cx="90011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2279650" y="1663700"/>
            <a:ext cx="0" cy="4476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71725" y="3486150"/>
            <a:ext cx="5392823" cy="400110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+mn-lt"/>
                <a:cs typeface="Times New Roman" panose="02020603050405020304" pitchFamily="18" charset="0"/>
              </a:rPr>
              <a:t>15×60000000=</a:t>
            </a:r>
            <a:r>
              <a:rPr lang="en-US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900000000</a:t>
            </a:r>
            <a:r>
              <a:rPr lang="zh-CN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=9000</a:t>
            </a:r>
            <a:r>
              <a:rPr lang="zh-CN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km</a:t>
            </a:r>
            <a:r>
              <a:rPr lang="zh-CN" altLang="zh-CN" sz="2000" b="1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4825" y="3686175"/>
            <a:ext cx="495300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或</a:t>
            </a:r>
            <a:endParaRPr lang="zh-CN" altLang="en-US" sz="2400" b="1" dirty="0">
              <a:latin typeface="+mj-lt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30028" y="4028242"/>
            <a:ext cx="5920210" cy="530331"/>
            <a:chOff x="2269547" y="4073880"/>
            <a:chExt cx="5920210" cy="468211"/>
          </a:xfrm>
          <a:solidFill>
            <a:srgbClr val="92D050"/>
          </a:solidFill>
        </p:grpSpPr>
        <p:sp>
          <p:nvSpPr>
            <p:cNvPr id="7" name="矩形 6"/>
            <p:cNvSpPr/>
            <p:nvPr/>
          </p:nvSpPr>
          <p:spPr>
            <a:xfrm>
              <a:off x="2269547" y="4073880"/>
              <a:ext cx="5920210" cy="4460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15÷                   =900000000</a:t>
              </a:r>
              <a:r>
                <a:rPr lang="zh-CN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zh-CN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=9000</a:t>
              </a:r>
              <a:r>
                <a:rPr lang="zh-CN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km</a:t>
              </a:r>
              <a:r>
                <a:rPr lang="zh-CN" altLang="zh-CN" sz="2000" b="1" kern="1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）</a:t>
              </a:r>
              <a:endParaRPr lang="zh-CN" altLang="zh-CN" sz="2000" kern="1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2899652" y="4090372"/>
            <a:ext cx="990123" cy="451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16154400" imgH="9448800" progId="Equation.DSMT4">
                    <p:embed/>
                  </p:oleObj>
                </mc:Choice>
                <mc:Fallback>
                  <p:oleObj name="Equation" r:id="rId7" imgW="16154400" imgH="9448800" progId="Equation.DSMT4">
                    <p:embed/>
                    <p:pic>
                      <p:nvPicPr>
                        <p:cNvPr id="0" name="对象 1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99652" y="4090372"/>
                          <a:ext cx="990123" cy="4517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235" y="722144"/>
            <a:ext cx="5721606" cy="3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43924" r="896" b="36800"/>
          <a:stretch>
            <a:fillRect/>
          </a:stretch>
        </p:blipFill>
        <p:spPr bwMode="auto">
          <a:xfrm>
            <a:off x="1848110" y="1001203"/>
            <a:ext cx="5270500" cy="44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 bwMode="auto">
          <a:xfrm>
            <a:off x="2552700" y="948816"/>
            <a:ext cx="52388" cy="5238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05088" y="553866"/>
            <a:ext cx="649288" cy="455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小红</a:t>
            </a:r>
            <a:endParaRPr lang="zh-CN" altLang="en-US" b="1" dirty="0">
              <a:latin typeface="+mj-lt"/>
              <a:ea typeface="+mj-ea"/>
            </a:endParaRP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1888" r="43925" b="56194"/>
          <a:stretch>
            <a:fillRect/>
          </a:stretch>
        </p:blipFill>
        <p:spPr bwMode="auto">
          <a:xfrm>
            <a:off x="2664487" y="2985275"/>
            <a:ext cx="396082" cy="259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 bwMode="auto">
          <a:xfrm>
            <a:off x="3033949" y="3037506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949" y="2954166"/>
            <a:ext cx="649288" cy="455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小明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3237" y="1673711"/>
            <a:ext cx="649288" cy="454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小丽</a:t>
            </a:r>
            <a:endParaRPr lang="zh-CN" altLang="en-US" b="1" dirty="0">
              <a:latin typeface="+mj-lt"/>
              <a:ea typeface="+mj-ea"/>
            </a:endParaRPr>
          </a:p>
        </p:txBody>
      </p:sp>
      <p:pic>
        <p:nvPicPr>
          <p:cNvPr id="10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3925" r="35263" b="36476"/>
          <a:stretch>
            <a:fillRect/>
          </a:stretch>
        </p:blipFill>
        <p:spPr bwMode="auto">
          <a:xfrm>
            <a:off x="1848111" y="2156773"/>
            <a:ext cx="3879590" cy="41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6" t="1888" r="43925" b="35263"/>
          <a:stretch>
            <a:fillRect/>
          </a:stretch>
        </p:blipFill>
        <p:spPr bwMode="auto">
          <a:xfrm>
            <a:off x="1531714" y="690394"/>
            <a:ext cx="396082" cy="388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 bwMode="auto">
          <a:xfrm>
            <a:off x="3401218" y="2121382"/>
            <a:ext cx="52388" cy="5238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棱台 12"/>
          <p:cNvSpPr/>
          <p:nvPr/>
        </p:nvSpPr>
        <p:spPr bwMode="auto">
          <a:xfrm>
            <a:off x="3081338" y="4575175"/>
            <a:ext cx="3411537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画错的同学请按下暂停键，改一改！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1838" y="739294"/>
            <a:ext cx="7497251" cy="186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4.</a:t>
            </a:r>
            <a:r>
              <a:rPr lang="zh-CN" altLang="en-US" sz="2400" b="1" dirty="0">
                <a:latin typeface="+mn-lt"/>
                <a:ea typeface="+mn-ea"/>
              </a:rPr>
              <a:t>小明家正西方向 </a:t>
            </a:r>
            <a:r>
              <a:rPr lang="en-US" altLang="zh-CN" sz="2400" b="1" dirty="0">
                <a:latin typeface="+mn-lt"/>
                <a:ea typeface="+mn-ea"/>
              </a:rPr>
              <a:t>500 m </a:t>
            </a:r>
            <a:r>
              <a:rPr lang="zh-CN" altLang="en-US" sz="2400" b="1" dirty="0">
                <a:latin typeface="+mn-lt"/>
                <a:ea typeface="+mn-ea"/>
              </a:rPr>
              <a:t>是街心公园，街心公园正北方  </a:t>
            </a:r>
            <a:endParaRPr lang="en-US" altLang="zh-CN" sz="2400" b="1" dirty="0"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   </a:t>
            </a:r>
            <a:r>
              <a:rPr lang="zh-CN" altLang="en-US" sz="2400" b="1" dirty="0">
                <a:latin typeface="+mn-lt"/>
                <a:ea typeface="+mn-ea"/>
              </a:rPr>
              <a:t>向 </a:t>
            </a:r>
            <a:r>
              <a:rPr lang="en-US" altLang="zh-CN" sz="2400" b="1" dirty="0">
                <a:latin typeface="+mn-lt"/>
                <a:ea typeface="+mn-ea"/>
              </a:rPr>
              <a:t>300 m </a:t>
            </a:r>
            <a:r>
              <a:rPr lang="zh-CN" altLang="en-US" sz="2400" b="1" dirty="0">
                <a:latin typeface="+mn-lt"/>
                <a:ea typeface="+mn-ea"/>
              </a:rPr>
              <a:t>是科技馆，科技馆正东方向</a:t>
            </a:r>
            <a:r>
              <a:rPr lang="en-US" altLang="zh-CN" sz="2400" b="1" dirty="0">
                <a:latin typeface="+mn-lt"/>
                <a:ea typeface="+mn-ea"/>
              </a:rPr>
              <a:t>1km</a:t>
            </a:r>
            <a:r>
              <a:rPr lang="zh-CN" altLang="en-US" sz="2400" b="1" dirty="0">
                <a:latin typeface="+mn-lt"/>
                <a:ea typeface="+mn-ea"/>
              </a:rPr>
              <a:t>是动物园，  </a:t>
            </a:r>
            <a:endParaRPr lang="en-US" altLang="zh-CN" sz="2400" b="1" dirty="0"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   </a:t>
            </a:r>
            <a:r>
              <a:rPr lang="zh-CN" altLang="en-US" sz="2400" b="1" dirty="0">
                <a:latin typeface="+mn-lt"/>
                <a:ea typeface="+mn-ea"/>
              </a:rPr>
              <a:t>动物园正南方向 </a:t>
            </a:r>
            <a:r>
              <a:rPr lang="en-US" altLang="zh-CN" sz="2400" b="1" dirty="0">
                <a:latin typeface="+mn-lt"/>
                <a:ea typeface="+mn-ea"/>
              </a:rPr>
              <a:t>400 m </a:t>
            </a:r>
            <a:r>
              <a:rPr lang="zh-CN" altLang="en-US" sz="2400" b="1" dirty="0">
                <a:latin typeface="+mn-lt"/>
                <a:ea typeface="+mn-ea"/>
              </a:rPr>
              <a:t>是医院。先确定比例尺，再</a:t>
            </a:r>
            <a:endParaRPr lang="en-US" altLang="zh-CN" sz="2400" b="1" dirty="0"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   </a:t>
            </a:r>
            <a:r>
              <a:rPr lang="zh-CN" altLang="en-US" sz="2400" b="1" dirty="0">
                <a:latin typeface="+mn-lt"/>
                <a:ea typeface="+mn-ea"/>
              </a:rPr>
              <a:t>画出上述地点的平面图。</a:t>
            </a:r>
            <a:endParaRPr lang="zh-CN" altLang="en-US" b="1" dirty="0"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7987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1132064" y="2585424"/>
            <a:ext cx="6745287" cy="227965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79878" name="组合 11"/>
          <p:cNvGrpSpPr/>
          <p:nvPr/>
        </p:nvGrpSpPr>
        <p:grpSpPr bwMode="auto">
          <a:xfrm>
            <a:off x="3376789" y="2529862"/>
            <a:ext cx="4005262" cy="1914525"/>
            <a:chOff x="3350419" y="2388840"/>
            <a:chExt cx="4006395" cy="1914803"/>
          </a:xfrm>
        </p:grpSpPr>
        <p:sp>
          <p:nvSpPr>
            <p:cNvPr id="7" name="椭圆 6"/>
            <p:cNvSpPr/>
            <p:nvPr/>
          </p:nvSpPr>
          <p:spPr bwMode="auto">
            <a:xfrm>
              <a:off x="3737879" y="3790806"/>
              <a:ext cx="92101" cy="92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9889" name="文本框 7"/>
            <p:cNvSpPr txBox="1">
              <a:spLocks noChangeArrowheads="1"/>
            </p:cNvSpPr>
            <p:nvPr/>
          </p:nvSpPr>
          <p:spPr bwMode="auto">
            <a:xfrm>
              <a:off x="3350419" y="3821780"/>
              <a:ext cx="958917" cy="48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7102742" y="2949308"/>
              <a:ext cx="6352" cy="4763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91" name="文本框 10"/>
            <p:cNvSpPr txBox="1">
              <a:spLocks noChangeArrowheads="1"/>
            </p:cNvSpPr>
            <p:nvPr/>
          </p:nvSpPr>
          <p:spPr bwMode="auto">
            <a:xfrm>
              <a:off x="6862768" y="2388840"/>
              <a:ext cx="494046" cy="55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3286125" y="1159981"/>
            <a:ext cx="74930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05893" y="1610965"/>
            <a:ext cx="74930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67577" y="1610965"/>
            <a:ext cx="747712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84638" y="2066800"/>
            <a:ext cx="747713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 bwMode="auto">
          <a:xfrm>
            <a:off x="6218414" y="4066562"/>
            <a:ext cx="1300162" cy="598487"/>
            <a:chOff x="6193232" y="3926625"/>
            <a:chExt cx="1299179" cy="598347"/>
          </a:xfrm>
        </p:grpSpPr>
        <p:pic>
          <p:nvPicPr>
            <p:cNvPr id="798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86" r="77415"/>
            <a:stretch>
              <a:fillRect/>
            </a:stretch>
          </p:blipFill>
          <p:spPr bwMode="auto">
            <a:xfrm>
              <a:off x="6193232" y="4385938"/>
              <a:ext cx="719931" cy="1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6213853" y="3945671"/>
              <a:ext cx="339468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89807" y="3926625"/>
              <a:ext cx="902604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200m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14910" y="339928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P56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10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082675" y="2065338"/>
            <a:ext cx="6745288" cy="253047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1923" name="组合 3"/>
          <p:cNvGrpSpPr/>
          <p:nvPr/>
        </p:nvGrpSpPr>
        <p:grpSpPr bwMode="auto">
          <a:xfrm>
            <a:off x="3351213" y="2389188"/>
            <a:ext cx="4005262" cy="1914525"/>
            <a:chOff x="3350419" y="2388840"/>
            <a:chExt cx="4006395" cy="1914803"/>
          </a:xfrm>
        </p:grpSpPr>
        <p:sp>
          <p:nvSpPr>
            <p:cNvPr id="5" name="椭圆 4"/>
            <p:cNvSpPr/>
            <p:nvPr/>
          </p:nvSpPr>
          <p:spPr bwMode="auto">
            <a:xfrm>
              <a:off x="3737879" y="3790806"/>
              <a:ext cx="92101" cy="92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1942" name="文本框 5"/>
            <p:cNvSpPr txBox="1">
              <a:spLocks noChangeArrowheads="1"/>
            </p:cNvSpPr>
            <p:nvPr/>
          </p:nvSpPr>
          <p:spPr bwMode="auto">
            <a:xfrm>
              <a:off x="3350419" y="3821780"/>
              <a:ext cx="958917" cy="48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7102742" y="2949308"/>
              <a:ext cx="6352" cy="4763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44" name="文本框 7"/>
            <p:cNvSpPr txBox="1">
              <a:spLocks noChangeArrowheads="1"/>
            </p:cNvSpPr>
            <p:nvPr/>
          </p:nvSpPr>
          <p:spPr bwMode="auto">
            <a:xfrm>
              <a:off x="6862768" y="2388840"/>
              <a:ext cx="494046" cy="55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1924" name="组合 8"/>
          <p:cNvGrpSpPr/>
          <p:nvPr/>
        </p:nvGrpSpPr>
        <p:grpSpPr bwMode="auto">
          <a:xfrm>
            <a:off x="6192838" y="3925888"/>
            <a:ext cx="1300162" cy="598487"/>
            <a:chOff x="6193232" y="3926625"/>
            <a:chExt cx="1299179" cy="598347"/>
          </a:xfrm>
        </p:grpSpPr>
        <p:pic>
          <p:nvPicPr>
            <p:cNvPr id="81938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86" r="77415"/>
            <a:stretch>
              <a:fillRect/>
            </a:stretch>
          </p:blipFill>
          <p:spPr bwMode="auto">
            <a:xfrm>
              <a:off x="6193232" y="4385938"/>
              <a:ext cx="719931" cy="1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213853" y="3945671"/>
              <a:ext cx="339468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89807" y="3926625"/>
              <a:ext cx="902604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200m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41563" y="333375"/>
            <a:ext cx="4616450" cy="46196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小明家正西方向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是街心公园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9913" y="9334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30638" y="833438"/>
            <a:ext cx="2987675" cy="57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500÷200=2.5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6386513" y="4422775"/>
            <a:ext cx="539750" cy="101600"/>
            <a:chOff x="6374296" y="3912123"/>
            <a:chExt cx="538867" cy="10264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386975" y="3912123"/>
              <a:ext cx="6340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69913" y="1450975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2684463" y="3717925"/>
            <a:ext cx="538162" cy="115888"/>
            <a:chOff x="6407426" y="3925375"/>
            <a:chExt cx="538867" cy="1158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407426" y="4041274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6413784" y="3925375"/>
              <a:ext cx="6358" cy="920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 bwMode="auto">
          <a:xfrm>
            <a:off x="2330450" y="3829050"/>
            <a:ext cx="3333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 bwMode="auto">
          <a:xfrm flipH="1">
            <a:off x="2300288" y="3765550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901825" y="3759200"/>
            <a:ext cx="11144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街心公园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679E-6 L -0.34635 -0.133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5" grpId="0"/>
      <p:bldP spid="32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082675" y="2065338"/>
            <a:ext cx="6745288" cy="253047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3971" name="组合 3"/>
          <p:cNvGrpSpPr/>
          <p:nvPr/>
        </p:nvGrpSpPr>
        <p:grpSpPr bwMode="auto">
          <a:xfrm>
            <a:off x="3351213" y="2389188"/>
            <a:ext cx="4005262" cy="1914525"/>
            <a:chOff x="3350419" y="2388840"/>
            <a:chExt cx="4006395" cy="1914803"/>
          </a:xfrm>
        </p:grpSpPr>
        <p:sp>
          <p:nvSpPr>
            <p:cNvPr id="5" name="椭圆 4"/>
            <p:cNvSpPr/>
            <p:nvPr/>
          </p:nvSpPr>
          <p:spPr bwMode="auto">
            <a:xfrm>
              <a:off x="3737879" y="3790806"/>
              <a:ext cx="92101" cy="92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3998" name="文本框 5"/>
            <p:cNvSpPr txBox="1">
              <a:spLocks noChangeArrowheads="1"/>
            </p:cNvSpPr>
            <p:nvPr/>
          </p:nvSpPr>
          <p:spPr bwMode="auto">
            <a:xfrm>
              <a:off x="3350419" y="3821780"/>
              <a:ext cx="958917" cy="48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7102742" y="2949308"/>
              <a:ext cx="6352" cy="4763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000" name="文本框 7"/>
            <p:cNvSpPr txBox="1">
              <a:spLocks noChangeArrowheads="1"/>
            </p:cNvSpPr>
            <p:nvPr/>
          </p:nvSpPr>
          <p:spPr bwMode="auto">
            <a:xfrm>
              <a:off x="6862768" y="2388840"/>
              <a:ext cx="494046" cy="55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3972" name="组合 8"/>
          <p:cNvGrpSpPr/>
          <p:nvPr/>
        </p:nvGrpSpPr>
        <p:grpSpPr bwMode="auto">
          <a:xfrm>
            <a:off x="6192838" y="3925888"/>
            <a:ext cx="1300162" cy="598487"/>
            <a:chOff x="6193232" y="3926625"/>
            <a:chExt cx="1299179" cy="598347"/>
          </a:xfrm>
        </p:grpSpPr>
        <p:pic>
          <p:nvPicPr>
            <p:cNvPr id="83994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86" r="77415"/>
            <a:stretch>
              <a:fillRect/>
            </a:stretch>
          </p:blipFill>
          <p:spPr bwMode="auto">
            <a:xfrm>
              <a:off x="6193232" y="4385938"/>
              <a:ext cx="719931" cy="1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213853" y="3945671"/>
              <a:ext cx="339468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89807" y="3926625"/>
              <a:ext cx="902604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200m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41563" y="333375"/>
            <a:ext cx="4616450" cy="46196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街心公园正北方向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是科技馆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3974" name="矩形 13"/>
          <p:cNvSpPr>
            <a:spLocks noChangeArrowheads="1"/>
          </p:cNvSpPr>
          <p:nvPr/>
        </p:nvSpPr>
        <p:spPr bwMode="auto">
          <a:xfrm>
            <a:off x="569913" y="9334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30638" y="833438"/>
            <a:ext cx="298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300÷200=1.5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83976" name="组合 23"/>
          <p:cNvGrpSpPr/>
          <p:nvPr/>
        </p:nvGrpSpPr>
        <p:grpSpPr bwMode="auto">
          <a:xfrm>
            <a:off x="3209925" y="3725863"/>
            <a:ext cx="538163" cy="103187"/>
            <a:chOff x="6374296" y="3912123"/>
            <a:chExt cx="538867" cy="10264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387013" y="3912123"/>
              <a:ext cx="6358" cy="931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7" name="矩形 24"/>
          <p:cNvSpPr>
            <a:spLocks noChangeArrowheads="1"/>
          </p:cNvSpPr>
          <p:nvPr/>
        </p:nvSpPr>
        <p:spPr bwMode="auto">
          <a:xfrm>
            <a:off x="569913" y="1450975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3978" name="组合 25"/>
          <p:cNvGrpSpPr/>
          <p:nvPr/>
        </p:nvGrpSpPr>
        <p:grpSpPr bwMode="auto">
          <a:xfrm>
            <a:off x="2671763" y="3717925"/>
            <a:ext cx="538162" cy="115888"/>
            <a:chOff x="6407426" y="3925375"/>
            <a:chExt cx="538867" cy="1158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407426" y="4041274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6413784" y="3925375"/>
              <a:ext cx="6358" cy="920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979" name="组合 28"/>
          <p:cNvGrpSpPr/>
          <p:nvPr/>
        </p:nvGrpSpPr>
        <p:grpSpPr bwMode="auto">
          <a:xfrm>
            <a:off x="2330450" y="3711575"/>
            <a:ext cx="333375" cy="117475"/>
            <a:chOff x="6407426" y="3925375"/>
            <a:chExt cx="538867" cy="10264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407426" y="4028022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412558" y="3925375"/>
              <a:ext cx="7699" cy="929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 bwMode="auto">
          <a:xfrm flipH="1">
            <a:off x="2300288" y="3765550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3981" name="文本框 32"/>
          <p:cNvSpPr txBox="1">
            <a:spLocks noChangeArrowheads="1"/>
          </p:cNvSpPr>
          <p:nvPr/>
        </p:nvSpPr>
        <p:spPr bwMode="auto">
          <a:xfrm>
            <a:off x="1906588" y="3763963"/>
            <a:ext cx="1114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街心公园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 flipH="1">
            <a:off x="2305050" y="2822575"/>
            <a:ext cx="90488" cy="936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 rot="5400000">
            <a:off x="2131218" y="3453607"/>
            <a:ext cx="538163" cy="101600"/>
            <a:chOff x="6374296" y="3912123"/>
            <a:chExt cx="538867" cy="10264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387012" y="3912122"/>
              <a:ext cx="6358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/>
          <p:cNvCxnSpPr/>
          <p:nvPr/>
        </p:nvCxnSpPr>
        <p:spPr bwMode="auto">
          <a:xfrm rot="5400000">
            <a:off x="2163762" y="3065463"/>
            <a:ext cx="3778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006600" y="2357438"/>
            <a:ext cx="881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科技馆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4" grpId="0" animBg="1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135063" y="2035175"/>
            <a:ext cx="6745287" cy="253047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6019" name="组合 3"/>
          <p:cNvGrpSpPr/>
          <p:nvPr/>
        </p:nvGrpSpPr>
        <p:grpSpPr bwMode="auto">
          <a:xfrm>
            <a:off x="3351213" y="2389188"/>
            <a:ext cx="4005262" cy="1914525"/>
            <a:chOff x="3350419" y="2388840"/>
            <a:chExt cx="4006395" cy="1914803"/>
          </a:xfrm>
        </p:grpSpPr>
        <p:sp>
          <p:nvSpPr>
            <p:cNvPr id="5" name="椭圆 4"/>
            <p:cNvSpPr/>
            <p:nvPr/>
          </p:nvSpPr>
          <p:spPr bwMode="auto">
            <a:xfrm>
              <a:off x="3737879" y="3790806"/>
              <a:ext cx="92101" cy="92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6063" name="文本框 5"/>
            <p:cNvSpPr txBox="1">
              <a:spLocks noChangeArrowheads="1"/>
            </p:cNvSpPr>
            <p:nvPr/>
          </p:nvSpPr>
          <p:spPr bwMode="auto">
            <a:xfrm>
              <a:off x="3350419" y="3821780"/>
              <a:ext cx="958917" cy="48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7102742" y="2949308"/>
              <a:ext cx="6352" cy="4763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65" name="文本框 7"/>
            <p:cNvSpPr txBox="1">
              <a:spLocks noChangeArrowheads="1"/>
            </p:cNvSpPr>
            <p:nvPr/>
          </p:nvSpPr>
          <p:spPr bwMode="auto">
            <a:xfrm>
              <a:off x="6862768" y="2388840"/>
              <a:ext cx="494046" cy="55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6020" name="组合 8"/>
          <p:cNvGrpSpPr/>
          <p:nvPr/>
        </p:nvGrpSpPr>
        <p:grpSpPr bwMode="auto">
          <a:xfrm>
            <a:off x="6192838" y="3925888"/>
            <a:ext cx="1300162" cy="598487"/>
            <a:chOff x="6193232" y="3926625"/>
            <a:chExt cx="1299179" cy="598347"/>
          </a:xfrm>
        </p:grpSpPr>
        <p:pic>
          <p:nvPicPr>
            <p:cNvPr id="86059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86" r="77415"/>
            <a:stretch>
              <a:fillRect/>
            </a:stretch>
          </p:blipFill>
          <p:spPr bwMode="auto">
            <a:xfrm>
              <a:off x="6193232" y="4385938"/>
              <a:ext cx="719931" cy="1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213853" y="3945671"/>
              <a:ext cx="339468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89807" y="3926625"/>
              <a:ext cx="902604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200m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41563" y="333375"/>
            <a:ext cx="4170362" cy="46196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科技馆正东方向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1km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是动物园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6022" name="矩形 13"/>
          <p:cNvSpPr>
            <a:spLocks noChangeArrowheads="1"/>
          </p:cNvSpPr>
          <p:nvPr/>
        </p:nvSpPr>
        <p:spPr bwMode="auto">
          <a:xfrm>
            <a:off x="569913" y="9334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30638" y="833438"/>
            <a:ext cx="4848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1km=1000m    1000÷200=5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86024" name="组合 23"/>
          <p:cNvGrpSpPr/>
          <p:nvPr/>
        </p:nvGrpSpPr>
        <p:grpSpPr bwMode="auto">
          <a:xfrm>
            <a:off x="3217863" y="3740150"/>
            <a:ext cx="539750" cy="101600"/>
            <a:chOff x="6374296" y="3912123"/>
            <a:chExt cx="538867" cy="10264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386975" y="3912123"/>
              <a:ext cx="6340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5" name="矩形 24"/>
          <p:cNvSpPr>
            <a:spLocks noChangeArrowheads="1"/>
          </p:cNvSpPr>
          <p:nvPr/>
        </p:nvSpPr>
        <p:spPr bwMode="auto">
          <a:xfrm>
            <a:off x="569913" y="1450975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6026" name="组合 25"/>
          <p:cNvGrpSpPr/>
          <p:nvPr/>
        </p:nvGrpSpPr>
        <p:grpSpPr bwMode="auto">
          <a:xfrm>
            <a:off x="2684463" y="3724275"/>
            <a:ext cx="538162" cy="115888"/>
            <a:chOff x="6407426" y="3925375"/>
            <a:chExt cx="538867" cy="1158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407426" y="4041274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6413784" y="3925375"/>
              <a:ext cx="6358" cy="920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27" name="组合 28"/>
          <p:cNvGrpSpPr/>
          <p:nvPr/>
        </p:nvGrpSpPr>
        <p:grpSpPr bwMode="auto">
          <a:xfrm>
            <a:off x="2351088" y="3724275"/>
            <a:ext cx="333375" cy="117475"/>
            <a:chOff x="6407426" y="3925375"/>
            <a:chExt cx="538867" cy="10264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407426" y="4028022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412558" y="3925375"/>
              <a:ext cx="7697" cy="929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 bwMode="auto">
          <a:xfrm flipH="1">
            <a:off x="2300288" y="3765550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 flipH="1">
            <a:off x="2292350" y="2849563"/>
            <a:ext cx="90488" cy="936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6031" name="组合 34"/>
          <p:cNvGrpSpPr/>
          <p:nvPr/>
        </p:nvGrpSpPr>
        <p:grpSpPr bwMode="auto">
          <a:xfrm rot="5400000">
            <a:off x="2131218" y="3453607"/>
            <a:ext cx="538163" cy="101600"/>
            <a:chOff x="6374296" y="3912123"/>
            <a:chExt cx="538867" cy="10264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387012" y="3912122"/>
              <a:ext cx="6358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32" name="组合 37"/>
          <p:cNvGrpSpPr/>
          <p:nvPr/>
        </p:nvGrpSpPr>
        <p:grpSpPr bwMode="auto">
          <a:xfrm rot="5400000">
            <a:off x="2238375" y="3013075"/>
            <a:ext cx="377825" cy="155575"/>
            <a:chOff x="6374296" y="3912123"/>
            <a:chExt cx="538867" cy="102647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6374297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387881" y="3922597"/>
              <a:ext cx="6793" cy="9322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/>
        </p:nvSpPr>
        <p:spPr bwMode="auto">
          <a:xfrm flipH="1">
            <a:off x="4897438" y="2830513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6034" name="文本框 41"/>
          <p:cNvSpPr txBox="1">
            <a:spLocks noChangeArrowheads="1"/>
          </p:cNvSpPr>
          <p:nvPr/>
        </p:nvSpPr>
        <p:spPr bwMode="auto">
          <a:xfrm>
            <a:off x="2006600" y="2357438"/>
            <a:ext cx="881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科技馆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349500" y="2809875"/>
            <a:ext cx="538163" cy="92075"/>
            <a:chOff x="3053728" y="2788358"/>
            <a:chExt cx="538867" cy="9276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570341" y="2788358"/>
              <a:ext cx="22254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 bwMode="auto">
          <a:xfrm>
            <a:off x="2876550" y="2816225"/>
            <a:ext cx="539750" cy="92075"/>
            <a:chOff x="3053728" y="2788358"/>
            <a:chExt cx="538867" cy="92763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570406" y="2788358"/>
              <a:ext cx="22189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 bwMode="auto">
          <a:xfrm>
            <a:off x="3394075" y="2809875"/>
            <a:ext cx="538163" cy="92075"/>
            <a:chOff x="3053728" y="2788358"/>
            <a:chExt cx="538867" cy="9276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70341" y="2788358"/>
              <a:ext cx="22254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 bwMode="auto">
          <a:xfrm>
            <a:off x="3895725" y="2809875"/>
            <a:ext cx="539750" cy="92075"/>
            <a:chOff x="3053728" y="2788358"/>
            <a:chExt cx="538867" cy="92763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3570406" y="2788358"/>
              <a:ext cx="22189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 bwMode="auto">
          <a:xfrm>
            <a:off x="4424363" y="2901950"/>
            <a:ext cx="53816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587875" y="2346325"/>
            <a:ext cx="881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32"/>
          <p:cNvSpPr txBox="1">
            <a:spLocks noChangeArrowheads="1"/>
          </p:cNvSpPr>
          <p:nvPr/>
        </p:nvSpPr>
        <p:spPr bwMode="auto">
          <a:xfrm>
            <a:off x="1906588" y="3763963"/>
            <a:ext cx="1114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街心公园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41" grpId="0" animBg="1"/>
      <p:bldP spid="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214438" y="2024063"/>
            <a:ext cx="6745287" cy="253047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8067" name="组合 3"/>
          <p:cNvGrpSpPr/>
          <p:nvPr/>
        </p:nvGrpSpPr>
        <p:grpSpPr bwMode="auto">
          <a:xfrm>
            <a:off x="3351213" y="2389188"/>
            <a:ext cx="4005262" cy="1914525"/>
            <a:chOff x="3350419" y="2388840"/>
            <a:chExt cx="4006395" cy="1914803"/>
          </a:xfrm>
        </p:grpSpPr>
        <p:sp>
          <p:nvSpPr>
            <p:cNvPr id="5" name="椭圆 4"/>
            <p:cNvSpPr/>
            <p:nvPr/>
          </p:nvSpPr>
          <p:spPr bwMode="auto">
            <a:xfrm>
              <a:off x="3737879" y="3790806"/>
              <a:ext cx="92101" cy="92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8118" name="文本框 5"/>
            <p:cNvSpPr txBox="1">
              <a:spLocks noChangeArrowheads="1"/>
            </p:cNvSpPr>
            <p:nvPr/>
          </p:nvSpPr>
          <p:spPr bwMode="auto">
            <a:xfrm>
              <a:off x="3350419" y="3821780"/>
              <a:ext cx="958917" cy="48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7102742" y="2949308"/>
              <a:ext cx="6352" cy="4763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120" name="文本框 7"/>
            <p:cNvSpPr txBox="1">
              <a:spLocks noChangeArrowheads="1"/>
            </p:cNvSpPr>
            <p:nvPr/>
          </p:nvSpPr>
          <p:spPr bwMode="auto">
            <a:xfrm>
              <a:off x="6862768" y="2388840"/>
              <a:ext cx="494046" cy="55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8068" name="组合 8"/>
          <p:cNvGrpSpPr/>
          <p:nvPr/>
        </p:nvGrpSpPr>
        <p:grpSpPr bwMode="auto">
          <a:xfrm>
            <a:off x="6192838" y="3925888"/>
            <a:ext cx="1300162" cy="598487"/>
            <a:chOff x="6193232" y="3926625"/>
            <a:chExt cx="1299179" cy="598347"/>
          </a:xfrm>
        </p:grpSpPr>
        <p:pic>
          <p:nvPicPr>
            <p:cNvPr id="88114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86" r="77415"/>
            <a:stretch>
              <a:fillRect/>
            </a:stretch>
          </p:blipFill>
          <p:spPr bwMode="auto">
            <a:xfrm>
              <a:off x="6193232" y="4385938"/>
              <a:ext cx="719931" cy="1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213853" y="3945671"/>
              <a:ext cx="339468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89807" y="3926625"/>
              <a:ext cx="902604" cy="5793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+mj-ea"/>
                </a:rPr>
                <a:t>200m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41563" y="333375"/>
            <a:ext cx="3997325" cy="46196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动物园正南方向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是医院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8070" name="矩形 13"/>
          <p:cNvSpPr>
            <a:spLocks noChangeArrowheads="1"/>
          </p:cNvSpPr>
          <p:nvPr/>
        </p:nvSpPr>
        <p:spPr bwMode="auto">
          <a:xfrm>
            <a:off x="569913" y="9334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30638" y="833438"/>
            <a:ext cx="27574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400÷200=2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88072" name="组合 23"/>
          <p:cNvGrpSpPr/>
          <p:nvPr/>
        </p:nvGrpSpPr>
        <p:grpSpPr bwMode="auto">
          <a:xfrm>
            <a:off x="3198813" y="3735388"/>
            <a:ext cx="539750" cy="101600"/>
            <a:chOff x="6374296" y="3912123"/>
            <a:chExt cx="538867" cy="10264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386975" y="3912123"/>
              <a:ext cx="6340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073" name="矩形 24"/>
          <p:cNvSpPr>
            <a:spLocks noChangeArrowheads="1"/>
          </p:cNvSpPr>
          <p:nvPr/>
        </p:nvSpPr>
        <p:spPr bwMode="auto">
          <a:xfrm>
            <a:off x="569913" y="1450975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8074" name="组合 25"/>
          <p:cNvGrpSpPr/>
          <p:nvPr/>
        </p:nvGrpSpPr>
        <p:grpSpPr bwMode="auto">
          <a:xfrm>
            <a:off x="2671763" y="3717925"/>
            <a:ext cx="538162" cy="115888"/>
            <a:chOff x="6407426" y="3925375"/>
            <a:chExt cx="538867" cy="1158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407426" y="4041274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6413784" y="3925375"/>
              <a:ext cx="6358" cy="920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75" name="组合 28"/>
          <p:cNvGrpSpPr/>
          <p:nvPr/>
        </p:nvGrpSpPr>
        <p:grpSpPr bwMode="auto">
          <a:xfrm>
            <a:off x="2330450" y="3711575"/>
            <a:ext cx="333375" cy="117475"/>
            <a:chOff x="6407426" y="3925375"/>
            <a:chExt cx="538867" cy="10264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407426" y="4028022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412558" y="3925375"/>
              <a:ext cx="7699" cy="929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 bwMode="auto">
          <a:xfrm flipH="1">
            <a:off x="2300288" y="3765550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8077" name="文本框 32"/>
          <p:cNvSpPr txBox="1">
            <a:spLocks noChangeArrowheads="1"/>
          </p:cNvSpPr>
          <p:nvPr/>
        </p:nvSpPr>
        <p:spPr bwMode="auto">
          <a:xfrm>
            <a:off x="1906588" y="3763963"/>
            <a:ext cx="1114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街心公园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 flipH="1">
            <a:off x="2292350" y="2849563"/>
            <a:ext cx="90488" cy="936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88079" name="组合 34"/>
          <p:cNvGrpSpPr/>
          <p:nvPr/>
        </p:nvGrpSpPr>
        <p:grpSpPr bwMode="auto">
          <a:xfrm rot="5400000">
            <a:off x="2131218" y="3453607"/>
            <a:ext cx="538163" cy="101600"/>
            <a:chOff x="6374296" y="3912123"/>
            <a:chExt cx="538867" cy="10264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387012" y="3912122"/>
              <a:ext cx="6358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80" name="组合 37"/>
          <p:cNvGrpSpPr/>
          <p:nvPr/>
        </p:nvGrpSpPr>
        <p:grpSpPr bwMode="auto">
          <a:xfrm rot="5400000">
            <a:off x="2238375" y="3013075"/>
            <a:ext cx="377825" cy="155575"/>
            <a:chOff x="6374296" y="3912123"/>
            <a:chExt cx="538867" cy="102647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6374297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387881" y="3922597"/>
              <a:ext cx="6793" cy="9322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/>
        </p:nvSpPr>
        <p:spPr bwMode="auto">
          <a:xfrm flipH="1">
            <a:off x="4897438" y="2830513"/>
            <a:ext cx="88900" cy="920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8082" name="文本框 41"/>
          <p:cNvSpPr txBox="1">
            <a:spLocks noChangeArrowheads="1"/>
          </p:cNvSpPr>
          <p:nvPr/>
        </p:nvSpPr>
        <p:spPr bwMode="auto">
          <a:xfrm>
            <a:off x="2006600" y="2357438"/>
            <a:ext cx="881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科技馆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8083" name="组合 22"/>
          <p:cNvGrpSpPr/>
          <p:nvPr/>
        </p:nvGrpSpPr>
        <p:grpSpPr bwMode="auto">
          <a:xfrm>
            <a:off x="2349500" y="2809875"/>
            <a:ext cx="538163" cy="92075"/>
            <a:chOff x="3053728" y="2788358"/>
            <a:chExt cx="538867" cy="9276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570341" y="2788358"/>
              <a:ext cx="22254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84" name="组合 45"/>
          <p:cNvGrpSpPr/>
          <p:nvPr/>
        </p:nvGrpSpPr>
        <p:grpSpPr bwMode="auto">
          <a:xfrm>
            <a:off x="2876550" y="2816225"/>
            <a:ext cx="539750" cy="92075"/>
            <a:chOff x="3053728" y="2788358"/>
            <a:chExt cx="538867" cy="92763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570406" y="2788358"/>
              <a:ext cx="22189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85" name="组合 48"/>
          <p:cNvGrpSpPr/>
          <p:nvPr/>
        </p:nvGrpSpPr>
        <p:grpSpPr bwMode="auto">
          <a:xfrm>
            <a:off x="3394075" y="2809875"/>
            <a:ext cx="538163" cy="92075"/>
            <a:chOff x="3053728" y="2788358"/>
            <a:chExt cx="538867" cy="9276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70341" y="2788358"/>
              <a:ext cx="22254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86" name="组合 51"/>
          <p:cNvGrpSpPr/>
          <p:nvPr/>
        </p:nvGrpSpPr>
        <p:grpSpPr bwMode="auto">
          <a:xfrm>
            <a:off x="3895725" y="2809875"/>
            <a:ext cx="539750" cy="92075"/>
            <a:chOff x="3053728" y="2788358"/>
            <a:chExt cx="538867" cy="92763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053728" y="2881121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3570406" y="2788358"/>
              <a:ext cx="22189" cy="831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 bwMode="auto">
          <a:xfrm>
            <a:off x="4424363" y="2901950"/>
            <a:ext cx="53816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8" name="文本框 57"/>
          <p:cNvSpPr txBox="1">
            <a:spLocks noChangeArrowheads="1"/>
          </p:cNvSpPr>
          <p:nvPr/>
        </p:nvSpPr>
        <p:spPr bwMode="auto">
          <a:xfrm>
            <a:off x="4587875" y="2346325"/>
            <a:ext cx="881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动物园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9" name="组合 58"/>
          <p:cNvGrpSpPr/>
          <p:nvPr/>
        </p:nvGrpSpPr>
        <p:grpSpPr bwMode="auto">
          <a:xfrm rot="-5400000">
            <a:off x="4630738" y="3122613"/>
            <a:ext cx="539750" cy="101600"/>
            <a:chOff x="6374296" y="3912123"/>
            <a:chExt cx="538867" cy="102647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6374296" y="4014770"/>
              <a:ext cx="53886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86976" y="3912124"/>
              <a:ext cx="6340" cy="93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直接连接符 62"/>
          <p:cNvCxnSpPr/>
          <p:nvPr/>
        </p:nvCxnSpPr>
        <p:spPr bwMode="auto">
          <a:xfrm rot="16200000">
            <a:off x="4677568" y="3679032"/>
            <a:ext cx="5381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 bwMode="auto">
          <a:xfrm flipH="1">
            <a:off x="4889500" y="3883025"/>
            <a:ext cx="90488" cy="936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6" name="文本框 65"/>
          <p:cNvSpPr txBox="1">
            <a:spLocks noChangeArrowheads="1"/>
          </p:cNvSpPr>
          <p:nvPr/>
        </p:nvSpPr>
        <p:spPr bwMode="auto">
          <a:xfrm>
            <a:off x="4694238" y="3910013"/>
            <a:ext cx="647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医院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棱台 66"/>
          <p:cNvSpPr/>
          <p:nvPr/>
        </p:nvSpPr>
        <p:spPr bwMode="auto">
          <a:xfrm>
            <a:off x="2441575" y="466407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画错的同学请按下暂停键，改一改！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65" grpId="0" animBg="1"/>
      <p:bldP spid="66" grpId="0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068388" y="238125"/>
            <a:ext cx="1816100" cy="661988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 bwMode="auto">
          <a:xfrm>
            <a:off x="965200" y="1084263"/>
            <a:ext cx="7380288" cy="2247900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9011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637" y="3332163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6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118" name="矩形 2"/>
          <p:cNvSpPr>
            <a:spLocks noChangeArrowheads="1"/>
          </p:cNvSpPr>
          <p:nvPr/>
        </p:nvSpPr>
        <p:spPr bwMode="auto">
          <a:xfrm>
            <a:off x="1255713" y="1330325"/>
            <a:ext cx="6902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同学们，今天的数学课你们有哪些收获呢？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90120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棱台 8"/>
          <p:cNvSpPr/>
          <p:nvPr/>
        </p:nvSpPr>
        <p:spPr bwMode="auto">
          <a:xfrm>
            <a:off x="1644650" y="4111625"/>
            <a:ext cx="4649788" cy="481013"/>
          </a:xfrm>
          <a:prstGeom prst="beve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895475" y="4049713"/>
            <a:ext cx="6815138" cy="45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按下暂停键，闭着眼睛回顾一下吧！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068388" y="238125"/>
            <a:ext cx="1816100" cy="661988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9216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362" y="3298825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6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9216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009900" y="444500"/>
            <a:ext cx="306863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应用比例尺画图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988" y="1257300"/>
            <a:ext cx="7764462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）根据实际距离和纸张的大小确定平面图的比例尺。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1988" y="2062163"/>
            <a:ext cx="6218237" cy="646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）根据比例尺和实际距离求出图上距离。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61988" y="2898775"/>
            <a:ext cx="6218237" cy="64611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</a:rPr>
              <a:t>）根据图上距离，结合方向画出平面图。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1988" y="3829050"/>
            <a:ext cx="4981575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</a:rPr>
              <a:t>）标上各地点的名称和比例尺。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1851670"/>
            <a:ext cx="6120680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完成《创优作业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分》中对应课时的相关练习。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27"/>
    </mc:Choice>
    <mc:Fallback>
      <p:transition advTm="69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117600" y="285750"/>
            <a:ext cx="1835150" cy="57150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24751" y="291306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4581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3005138" y="2730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宋体" panose="02010600030101010101" pitchFamily="2" charset="-122"/>
              </a:rPr>
              <a:t>根据比例尺计算实际距离</a:t>
            </a:r>
            <a:endParaRPr lang="zh-CN" altLang="en-US" sz="3000" b="1">
              <a:latin typeface="宋体" panose="02010600030101010101" pitchFamily="2" charset="-122"/>
            </a:endParaRPr>
          </a:p>
        </p:txBody>
      </p:sp>
      <p:graphicFrame>
        <p:nvGraphicFramePr>
          <p:cNvPr id="19" name="Group 34"/>
          <p:cNvGraphicFramePr>
            <a:graphicFrameLocks noGrp="1"/>
          </p:cNvGraphicFramePr>
          <p:nvPr/>
        </p:nvGraphicFramePr>
        <p:xfrm>
          <a:off x="866775" y="1069975"/>
          <a:ext cx="7383463" cy="1093788"/>
        </p:xfrm>
        <a:graphic>
          <a:graphicData uri="http://schemas.openxmlformats.org/drawingml/2006/table">
            <a:tbl>
              <a:tblPr/>
              <a:tblGrid>
                <a:gridCol w="2460625"/>
                <a:gridCol w="2462213"/>
                <a:gridCol w="2460625"/>
              </a:tblGrid>
              <a:tr h="57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比例尺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图上距离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60000000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15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 flipH="1">
            <a:off x="2279650" y="1663700"/>
            <a:ext cx="0" cy="4476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 bwMode="auto">
          <a:xfrm>
            <a:off x="521423" y="2250530"/>
            <a:ext cx="4952277" cy="2382712"/>
            <a:chOff x="787970" y="2217101"/>
            <a:chExt cx="5496944" cy="2383107"/>
          </a:xfrm>
        </p:grpSpPr>
        <p:pic>
          <p:nvPicPr>
            <p:cNvPr id="24608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970" y="3224176"/>
              <a:ext cx="1165018" cy="137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圆角矩形标注 9"/>
            <p:cNvSpPr/>
            <p:nvPr/>
          </p:nvSpPr>
          <p:spPr bwMode="auto">
            <a:xfrm>
              <a:off x="1560729" y="2217101"/>
              <a:ext cx="4724185" cy="981238"/>
            </a:xfrm>
            <a:prstGeom prst="wedgeRoundRectCallout">
              <a:avLst>
                <a:gd name="adj1" fmla="val -46566"/>
                <a:gd name="adj2" fmla="val 6114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 bwMode="auto">
          <a:xfrm>
            <a:off x="1309688" y="2304505"/>
            <a:ext cx="42560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根据“                                   ”列出比例，</a:t>
            </a:r>
            <a:endParaRPr lang="en-US" altLang="zh-CN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再用解比例的方法求出实际距离。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aphicFrame>
        <p:nvGraphicFramePr>
          <p:cNvPr id="21" name="对象 4"/>
          <p:cNvGraphicFramePr>
            <a:graphicFrameLocks noChangeAspect="1"/>
          </p:cNvGraphicFramePr>
          <p:nvPr/>
        </p:nvGraphicFramePr>
        <p:xfrm>
          <a:off x="2195513" y="2290217"/>
          <a:ext cx="1958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231265" imgH="419100" progId="Equation.DSMT4">
                  <p:embed/>
                </p:oleObj>
              </mc:Choice>
              <mc:Fallback>
                <p:oleObj name="Equation" r:id="rId5" imgW="1231265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90217"/>
                        <a:ext cx="19589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657850" y="2243138"/>
            <a:ext cx="24939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解：设两地的实际距离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大约是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602" name="Rectangle 2"/>
          <p:cNvSpPr>
            <a:spLocks noChangeArrowheads="1"/>
          </p:cNvSpPr>
          <p:nvPr/>
        </p:nvSpPr>
        <p:spPr bwMode="auto">
          <a:xfrm>
            <a:off x="3341688" y="3476903"/>
            <a:ext cx="12695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934790" y="2940368"/>
          <a:ext cx="1835308" cy="72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002665" imgH="393700" progId="Equation.DSMT4">
                  <p:embed/>
                </p:oleObj>
              </mc:Choice>
              <mc:Fallback>
                <p:oleObj name="Equation" r:id="rId7" imgW="1002665" imgH="3937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790" y="2940368"/>
                        <a:ext cx="1835308" cy="726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045815" y="3751808"/>
          <a:ext cx="1843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977265" imgH="177800" progId="Equation.DSMT4">
                  <p:embed/>
                </p:oleObj>
              </mc:Choice>
              <mc:Fallback>
                <p:oleObj name="Equation" r:id="rId9" imgW="977265" imgH="177800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815" y="3751808"/>
                        <a:ext cx="18430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502401" y="2593698"/>
          <a:ext cx="23971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27000" imgH="139700" progId="Equation.DSMT4">
                  <p:embed/>
                </p:oleObj>
              </mc:Choice>
              <mc:Fallback>
                <p:oleObj name="Equation" r:id="rId11" imgW="127000" imgH="1397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1" y="2593698"/>
                        <a:ext cx="23971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346062" y="4092786"/>
            <a:ext cx="3180679" cy="5799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900000000cm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=9000km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272338" y="4092575"/>
            <a:ext cx="122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9000km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9931 -0.487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2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24" grpId="0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117600" y="285750"/>
            <a:ext cx="1835150" cy="57150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64790" y="273592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6629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3005138" y="2730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宋体" panose="02010600030101010101" pitchFamily="2" charset="-122"/>
              </a:rPr>
              <a:t>根据比例尺计算实际距离</a:t>
            </a:r>
            <a:endParaRPr lang="zh-CN" altLang="en-US" sz="3000" b="1">
              <a:latin typeface="宋体" panose="02010600030101010101" pitchFamily="2" charset="-122"/>
            </a:endParaRPr>
          </a:p>
        </p:txBody>
      </p:sp>
      <p:graphicFrame>
        <p:nvGraphicFramePr>
          <p:cNvPr id="19" name="Group 34"/>
          <p:cNvGraphicFramePr>
            <a:graphicFrameLocks noGrp="1"/>
          </p:cNvGraphicFramePr>
          <p:nvPr/>
        </p:nvGraphicFramePr>
        <p:xfrm>
          <a:off x="866775" y="1069975"/>
          <a:ext cx="7383463" cy="1093788"/>
        </p:xfrm>
        <a:graphic>
          <a:graphicData uri="http://schemas.openxmlformats.org/drawingml/2006/table">
            <a:tbl>
              <a:tblPr/>
              <a:tblGrid>
                <a:gridCol w="2460625"/>
                <a:gridCol w="2462213"/>
                <a:gridCol w="2460625"/>
              </a:tblGrid>
              <a:tr h="57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比例尺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图上距离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实际距离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60000000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15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2279650" y="1663700"/>
            <a:ext cx="0" cy="4476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矩形 9"/>
          <p:cNvSpPr>
            <a:spLocks noChangeArrowheads="1"/>
          </p:cNvSpPr>
          <p:nvPr/>
        </p:nvSpPr>
        <p:spPr bwMode="auto">
          <a:xfrm>
            <a:off x="6434138" y="1517650"/>
            <a:ext cx="122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9000km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93616" y="2627478"/>
            <a:ext cx="4923047" cy="1376032"/>
            <a:chOff x="1393616" y="2627478"/>
            <a:chExt cx="4923047" cy="1376032"/>
          </a:xfrm>
        </p:grpSpPr>
        <p:pic>
          <p:nvPicPr>
            <p:cNvPr id="26648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3616" y="2627478"/>
              <a:ext cx="1049756" cy="137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9" name="Group 33"/>
            <p:cNvGrpSpPr/>
            <p:nvPr/>
          </p:nvGrpSpPr>
          <p:grpSpPr bwMode="auto">
            <a:xfrm>
              <a:off x="2789238" y="2759075"/>
              <a:ext cx="3527425" cy="792163"/>
              <a:chOff x="1468" y="2992"/>
              <a:chExt cx="2222" cy="499"/>
            </a:xfrm>
          </p:grpSpPr>
          <p:sp>
            <p:nvSpPr>
              <p:cNvPr id="26650" name="AutoShape 27"/>
              <p:cNvSpPr>
                <a:spLocks noChangeArrowheads="1"/>
              </p:cNvSpPr>
              <p:nvPr/>
            </p:nvSpPr>
            <p:spPr bwMode="auto">
              <a:xfrm>
                <a:off x="1468" y="2992"/>
                <a:ext cx="2222" cy="499"/>
              </a:xfrm>
              <a:prstGeom prst="wedgeRoundRectCallout">
                <a:avLst>
                  <a:gd name="adj1" fmla="val -59407"/>
                  <a:gd name="adj2" fmla="val -11324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endParaRPr lang="zh-CN" altLang="zh-CN" sz="2000" b="1" dirty="0">
                  <a:latin typeface="楷体" panose="02010609060101010101" pitchFamily="49" charset="-122"/>
                </a:endParaRPr>
              </a:p>
              <a:p>
                <a:pPr eaLnBrk="1" hangingPunct="1"/>
                <a:endParaRPr lang="zh-CN" altLang="zh-CN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1" name="Rectangle 51"/>
              <p:cNvSpPr>
                <a:spLocks noChangeArrowheads="1"/>
              </p:cNvSpPr>
              <p:nvPr/>
            </p:nvSpPr>
            <p:spPr bwMode="auto">
              <a:xfrm>
                <a:off x="1474" y="2992"/>
                <a:ext cx="2216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如果知道实际距离，怎样根据比例尺求图上距离呢？</a:t>
                </a:r>
                <a:endPara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 bwMode="auto">
          <a:xfrm>
            <a:off x="6226176" y="2312194"/>
            <a:ext cx="1589088" cy="5381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6473826" y="752616"/>
            <a:ext cx="927100" cy="53816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4291967" y="1839419"/>
            <a:ext cx="927100" cy="5064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5762626" y="1286308"/>
            <a:ext cx="927100" cy="5381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2981326" y="835166"/>
            <a:ext cx="736600" cy="415925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92D05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833439" y="1824257"/>
            <a:ext cx="736600" cy="415925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92D05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1561572" y="1314273"/>
            <a:ext cx="1058862" cy="415925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92D05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8681" name="Rectangle 5"/>
          <p:cNvSpPr>
            <a:spLocks noChangeArrowheads="1"/>
          </p:cNvSpPr>
          <p:nvPr/>
        </p:nvSpPr>
        <p:spPr bwMode="auto">
          <a:xfrm>
            <a:off x="750889" y="716405"/>
            <a:ext cx="7856534" cy="2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小明家在学校正西方向，距学校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；小亮家在小明家正东方向，距小明家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；小红家在学校正北方向，距学校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。在下图中画出他们三家和学校的位置平面图（比例尺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10000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682" name="组合 28"/>
          <p:cNvGrpSpPr/>
          <p:nvPr/>
        </p:nvGrpSpPr>
        <p:grpSpPr bwMode="auto">
          <a:xfrm>
            <a:off x="4237038" y="2914650"/>
            <a:ext cx="4019550" cy="1968500"/>
            <a:chOff x="2467155" y="2570672"/>
            <a:chExt cx="4019909" cy="2165230"/>
          </a:xfrm>
        </p:grpSpPr>
        <p:sp>
          <p:nvSpPr>
            <p:cNvPr id="5" name="圆角矩形 8"/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59538" y="4037441"/>
              <a:ext cx="103196" cy="1030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675350" y="4088080"/>
              <a:ext cx="700151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  <a:endPara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700" name="直接箭头连接符 32"/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8"/>
            <p:cNvSpPr txBox="1"/>
            <p:nvPr/>
          </p:nvSpPr>
          <p:spPr>
            <a:xfrm>
              <a:off x="5774212" y="2654487"/>
              <a:ext cx="442953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endPara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702" name="直接连接符 34"/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直接连接符 35"/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4" name="直接连接符 36"/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文本框 12"/>
            <p:cNvSpPr txBox="1"/>
            <p:nvPr/>
          </p:nvSpPr>
          <p:spPr>
            <a:xfrm>
              <a:off x="4951814" y="4088080"/>
              <a:ext cx="312766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13753" y="4040933"/>
              <a:ext cx="1373311" cy="399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8684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横卷形 1"/>
          <p:cNvSpPr/>
          <p:nvPr/>
        </p:nvSpPr>
        <p:spPr bwMode="auto">
          <a:xfrm>
            <a:off x="1127125" y="149225"/>
            <a:ext cx="1933575" cy="6032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宋体" panose="02010600030101010101" pitchFamily="2" charset="-122"/>
              </a:rPr>
              <a:t>探究新知</a:t>
            </a:r>
            <a:endParaRPr lang="zh-CN" altLang="en-US" sz="2800" b="1" kern="0" dirty="0">
              <a:solidFill>
                <a:srgbClr val="0070C0"/>
              </a:solidFill>
              <a:latin typeface="宋体" panose="02010600030101010101" pitchFamily="2" charset="-122"/>
            </a:endParaRPr>
          </a:p>
        </p:txBody>
      </p:sp>
      <p:grpSp>
        <p:nvGrpSpPr>
          <p:cNvPr id="19" name="Group 53"/>
          <p:cNvGrpSpPr/>
          <p:nvPr/>
        </p:nvGrpSpPr>
        <p:grpSpPr bwMode="auto">
          <a:xfrm>
            <a:off x="885826" y="2859089"/>
            <a:ext cx="2327275" cy="1847850"/>
            <a:chOff x="125" y="2669"/>
            <a:chExt cx="1466" cy="1164"/>
          </a:xfrm>
        </p:grpSpPr>
        <p:pic>
          <p:nvPicPr>
            <p:cNvPr id="28693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5" y="3238"/>
              <a:ext cx="76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4" name="Group 47"/>
            <p:cNvGrpSpPr/>
            <p:nvPr/>
          </p:nvGrpSpPr>
          <p:grpSpPr bwMode="auto">
            <a:xfrm>
              <a:off x="193" y="2669"/>
              <a:ext cx="1398" cy="493"/>
              <a:chOff x="103" y="2669"/>
              <a:chExt cx="1398" cy="493"/>
            </a:xfrm>
          </p:grpSpPr>
          <p:sp>
            <p:nvSpPr>
              <p:cNvPr id="28695" name="AutoShape 27"/>
              <p:cNvSpPr>
                <a:spLocks noChangeArrowheads="1"/>
              </p:cNvSpPr>
              <p:nvPr/>
            </p:nvSpPr>
            <p:spPr bwMode="auto">
              <a:xfrm>
                <a:off x="103" y="2671"/>
                <a:ext cx="1398" cy="483"/>
              </a:xfrm>
              <a:prstGeom prst="wedgeRoundRectCallout">
                <a:avLst>
                  <a:gd name="adj1" fmla="val 2991"/>
                  <a:gd name="adj2" fmla="val 8747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endParaRPr lang="zh-CN" altLang="zh-CN" sz="2000" b="1" dirty="0">
                  <a:solidFill>
                    <a:srgbClr val="1C1C1C"/>
                  </a:solidFill>
                  <a:latin typeface="楷体" panose="02010609060101010101" pitchFamily="49" charset="-122"/>
                </a:endParaRPr>
              </a:p>
              <a:p>
                <a:pPr eaLnBrk="1" hangingPunct="1"/>
                <a:endParaRPr lang="zh-CN" altLang="zh-CN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6" name="Rectangle 43"/>
              <p:cNvSpPr>
                <a:spLocks noChangeArrowheads="1"/>
              </p:cNvSpPr>
              <p:nvPr/>
            </p:nvSpPr>
            <p:spPr bwMode="auto">
              <a:xfrm>
                <a:off x="110" y="2669"/>
                <a:ext cx="1315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从题目中你知道了什么？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cxnSp>
        <p:nvCxnSpPr>
          <p:cNvPr id="4" name="直接连接符 3"/>
          <p:cNvCxnSpPr/>
          <p:nvPr/>
        </p:nvCxnSpPr>
        <p:spPr>
          <a:xfrm flipH="1">
            <a:off x="1570039" y="1251091"/>
            <a:ext cx="356552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50889" y="2278204"/>
            <a:ext cx="24615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132704" y="1770522"/>
            <a:ext cx="12644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0889" y="1770522"/>
            <a:ext cx="356552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764926" y="1286308"/>
            <a:ext cx="68976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1004889" y="2869941"/>
            <a:ext cx="2207544" cy="766763"/>
          </a:xfrm>
          <a:prstGeom prst="wedgeRoundRectCallout">
            <a:avLst>
              <a:gd name="adj1" fmla="val 2991"/>
              <a:gd name="adj2" fmla="val 8747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Times New Roman" panose="02020603050405020304" pitchFamily="18" charset="0"/>
              </a:rPr>
              <a:t>要画出平面图，首先要知道什么呢？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62" y="786735"/>
            <a:ext cx="517395" cy="5040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5" grpId="0" animBg="1"/>
      <p:bldP spid="41" grpId="0" animBg="1"/>
      <p:bldP spid="40" grpId="0" animBg="1"/>
      <p:bldP spid="16" grpId="0" animBg="1"/>
      <p:bldP spid="33" grpId="0" animBg="1"/>
      <p:bldP spid="37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0725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05" y="2629330"/>
            <a:ext cx="1297589" cy="18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横卷形 2"/>
          <p:cNvSpPr/>
          <p:nvPr/>
        </p:nvSpPr>
        <p:spPr bwMode="auto">
          <a:xfrm>
            <a:off x="2001838" y="2308225"/>
            <a:ext cx="6359525" cy="2595563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06663" y="2717800"/>
            <a:ext cx="5756275" cy="738188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首先</a:t>
            </a:r>
            <a:r>
              <a:rPr lang="zh-CN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要求出小明家、小亮家和小红家分别到学校的图上距离。</a:t>
            </a:r>
            <a:endParaRPr lang="zh-CN" altLang="en-US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1575" y="3606800"/>
            <a:ext cx="3421063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按照相应的方向标出各自位置</a:t>
            </a:r>
            <a:r>
              <a:rPr lang="zh-CN" altLang="en-US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92363" y="4121150"/>
            <a:ext cx="541813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把数值比例尺改写成以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“m”</a:t>
            </a:r>
            <a:r>
              <a:rPr lang="zh-CN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为单位的线段比例尺。</a:t>
            </a:r>
            <a:endParaRPr lang="zh-CN" altLang="en-US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棱台 11"/>
          <p:cNvSpPr/>
          <p:nvPr/>
        </p:nvSpPr>
        <p:spPr bwMode="auto">
          <a:xfrm>
            <a:off x="2668588" y="4729163"/>
            <a:ext cx="3409950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01650" y="377825"/>
          <a:ext cx="3735388" cy="1827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7114"/>
                <a:gridCol w="1919111"/>
                <a:gridCol w="919163"/>
              </a:tblGrid>
              <a:tr h="456911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位置与方向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距离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456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小明家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学校正西方向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200m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456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小亮家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小明家正东方向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+mn-lt"/>
                        </a:rPr>
                        <a:t>400m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456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小红家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n-lt"/>
                        </a:rPr>
                        <a:t>学校正北方向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+mn-lt"/>
                        </a:rPr>
                        <a:t>250m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88" y="325119"/>
            <a:ext cx="3735387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277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574" y="3390900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 bwMode="auto">
          <a:xfrm>
            <a:off x="533400" y="2652713"/>
            <a:ext cx="6654800" cy="1665287"/>
          </a:xfrm>
          <a:prstGeom prst="cloudCallout">
            <a:avLst>
              <a:gd name="adj1" fmla="val 56185"/>
              <a:gd name="adj2" fmla="val 4064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对话气泡: 圆角矩形 1"/>
          <p:cNvSpPr/>
          <p:nvPr/>
        </p:nvSpPr>
        <p:spPr bwMode="auto">
          <a:xfrm>
            <a:off x="264573" y="2201820"/>
            <a:ext cx="1366575" cy="713433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1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74763" y="2898775"/>
            <a:ext cx="53308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根据数值比例尺，计算推出线段比例尺，根据线段比例尺计算图上距离。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38175" y="2501900"/>
            <a:ext cx="8161338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10000cm=100m</a:t>
            </a:r>
            <a:endParaRPr lang="en-US" altLang="zh-CN" sz="2800" b="1" dirty="0">
              <a:latin typeface="+mj-lt"/>
              <a:ea typeface="+mn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小明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 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200÷100=2(cm)</a:t>
            </a:r>
            <a:endParaRPr lang="zh-CN" altLang="en-US" sz="2800" b="1" dirty="0">
              <a:latin typeface="+mj-lt"/>
              <a:ea typeface="+mn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小亮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</a:t>
            </a:r>
            <a:endParaRPr lang="en-US" altLang="zh-CN" sz="2800" b="1" dirty="0">
              <a:latin typeface="+mj-lt"/>
              <a:ea typeface="+mn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小红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250÷100=2.5 (cm)</a:t>
            </a:r>
            <a:endParaRPr lang="zh-CN" altLang="en-US" sz="2800" b="1" dirty="0">
              <a:latin typeface="+mj-lt"/>
              <a:ea typeface="+mn-ea"/>
              <a:sym typeface="Times New Roman" panose="02020603050405020304" pitchFamily="18" charset="0"/>
            </a:endParaRPr>
          </a:p>
        </p:txBody>
      </p:sp>
      <p:pic>
        <p:nvPicPr>
          <p:cNvPr id="3481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383857"/>
            <a:ext cx="3735388" cy="1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4821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78050" y="2362200"/>
            <a:ext cx="722313" cy="661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100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42088" y="3771900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÷100=2 (cm)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97438" y="3763963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(400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200)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630363" y="1643063"/>
            <a:ext cx="661987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506663" y="1192213"/>
            <a:ext cx="130175" cy="279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1297 L 0.4915 -0.222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ISLIDE.ADDREMOVEWATERMARK" val="WFbNYdIo3E"/>
</p:tagLst>
</file>

<file path=ppt/tags/tag10.xml><?xml version="1.0" encoding="utf-8"?>
<p:tagLst xmlns:p="http://schemas.openxmlformats.org/presentationml/2006/main">
  <p:tag name="ISLIDE.ADDREMOVEWATERMARK" val="ToxBL4CdFf"/>
</p:tagLst>
</file>

<file path=ppt/tags/tag11.xml><?xml version="1.0" encoding="utf-8"?>
<p:tagLst xmlns:p="http://schemas.openxmlformats.org/presentationml/2006/main">
  <p:tag name="ISLIDE.ADDREMOVEWATERMARK" val="WFbNYdIo3E"/>
</p:tagLst>
</file>

<file path=ppt/tags/tag12.xml><?xml version="1.0" encoding="utf-8"?>
<p:tagLst xmlns:p="http://schemas.openxmlformats.org/presentationml/2006/main">
  <p:tag name="ISLIDE.ADDREMOVEWATERMARK" val="ToxBL4CdFf"/>
</p:tagLst>
</file>

<file path=ppt/tags/tag13.xml><?xml version="1.0" encoding="utf-8"?>
<p:tagLst xmlns:p="http://schemas.openxmlformats.org/presentationml/2006/main">
  <p:tag name="ISLIDE.ADDREMOVEWATERMARK" val="WFbNYdIo3E"/>
</p:tagLst>
</file>

<file path=ppt/tags/tag14.xml><?xml version="1.0" encoding="utf-8"?>
<p:tagLst xmlns:p="http://schemas.openxmlformats.org/presentationml/2006/main">
  <p:tag name="ISLIDE.ADDREMOVEWATERMARK" val="ToxBL4CdFf"/>
</p:tagLst>
</file>

<file path=ppt/tags/tag15.xml><?xml version="1.0" encoding="utf-8"?>
<p:tagLst xmlns:p="http://schemas.openxmlformats.org/presentationml/2006/main">
  <p:tag name="ISLIDE.ADDREMOVEWATERMARK" val="WFbNYdIo3E"/>
</p:tagLst>
</file>

<file path=ppt/tags/tag16.xml><?xml version="1.0" encoding="utf-8"?>
<p:tagLst xmlns:p="http://schemas.openxmlformats.org/presentationml/2006/main">
  <p:tag name="ISLIDE.ADDREMOVEWATERMARK" val="ToxBL4CdFf"/>
</p:tagLst>
</file>

<file path=ppt/tags/tag17.xml><?xml version="1.0" encoding="utf-8"?>
<p:tagLst xmlns:p="http://schemas.openxmlformats.org/presentationml/2006/main">
  <p:tag name="ISLIDE.ADDREMOVEWATERMARK" val="WFbNYdIo3E"/>
</p:tagLst>
</file>

<file path=ppt/tags/tag18.xml><?xml version="1.0" encoding="utf-8"?>
<p:tagLst xmlns:p="http://schemas.openxmlformats.org/presentationml/2006/main">
  <p:tag name="ISLIDE.ADDREMOVEWATERMARK" val="ToxBL4CdFf"/>
</p:tagLst>
</file>

<file path=ppt/tags/tag19.xml><?xml version="1.0" encoding="utf-8"?>
<p:tagLst xmlns:p="http://schemas.openxmlformats.org/presentationml/2006/main">
  <p:tag name="ISLIDE.ADDREMOVEWATERMARK" val="WFbNYdIo3E"/>
</p:tagLst>
</file>

<file path=ppt/tags/tag2.xml><?xml version="1.0" encoding="utf-8"?>
<p:tagLst xmlns:p="http://schemas.openxmlformats.org/presentationml/2006/main">
  <p:tag name="ISLIDE.ADDREMOVEWATERMARK" val="ToxBL4CdFf"/>
</p:tagLst>
</file>

<file path=ppt/tags/tag20.xml><?xml version="1.0" encoding="utf-8"?>
<p:tagLst xmlns:p="http://schemas.openxmlformats.org/presentationml/2006/main">
  <p:tag name="ISLIDE.ADDREMOVEWATERMARK" val="ToxBL4CdFf"/>
</p:tagLst>
</file>

<file path=ppt/tags/tag21.xml><?xml version="1.0" encoding="utf-8"?>
<p:tagLst xmlns:p="http://schemas.openxmlformats.org/presentationml/2006/main">
  <p:tag name="ISLIDE.ADDREMOVEWATERMARK" val="WFbNYdIo3E"/>
</p:tagLst>
</file>

<file path=ppt/tags/tag22.xml><?xml version="1.0" encoding="utf-8"?>
<p:tagLst xmlns:p="http://schemas.openxmlformats.org/presentationml/2006/main">
  <p:tag name="ISLIDE.ADDREMOVEWATERMARK" val="ToxBL4CdFf"/>
</p:tagLst>
</file>

<file path=ppt/tags/tag23.xml><?xml version="1.0" encoding="utf-8"?>
<p:tagLst xmlns:p="http://schemas.openxmlformats.org/presentationml/2006/main">
  <p:tag name="ISLIDE.ADDREMOVEWATERMARK" val="WFbNYdIo3E"/>
</p:tagLst>
</file>

<file path=ppt/tags/tag24.xml><?xml version="1.0" encoding="utf-8"?>
<p:tagLst xmlns:p="http://schemas.openxmlformats.org/presentationml/2006/main">
  <p:tag name="ISLIDE.ADDREMOVEWATERMARK" val="ToxBL4CdFf"/>
</p:tagLst>
</file>

<file path=ppt/tags/tag25.xml><?xml version="1.0" encoding="utf-8"?>
<p:tagLst xmlns:p="http://schemas.openxmlformats.org/presentationml/2006/main">
  <p:tag name="ISLIDE.ADDREMOVEWATERMARK" val="WFbNYdIo3E"/>
</p:tagLst>
</file>

<file path=ppt/tags/tag26.xml><?xml version="1.0" encoding="utf-8"?>
<p:tagLst xmlns:p="http://schemas.openxmlformats.org/presentationml/2006/main">
  <p:tag name="ISLIDE.ADDREMOVEWATERMARK" val="ToxBL4CdFf"/>
</p:tagLst>
</file>

<file path=ppt/tags/tag27.xml><?xml version="1.0" encoding="utf-8"?>
<p:tagLst xmlns:p="http://schemas.openxmlformats.org/presentationml/2006/main">
  <p:tag name="ISLIDE.ADDREMOVEWATERMARK" val="WFbNYdIo3E"/>
</p:tagLst>
</file>

<file path=ppt/tags/tag28.xml><?xml version="1.0" encoding="utf-8"?>
<p:tagLst xmlns:p="http://schemas.openxmlformats.org/presentationml/2006/main">
  <p:tag name="ISLIDE.ADDREMOVEWATERMARK" val="ToxBL4CdFf"/>
</p:tagLst>
</file>

<file path=ppt/tags/tag29.xml><?xml version="1.0" encoding="utf-8"?>
<p:tagLst xmlns:p="http://schemas.openxmlformats.org/presentationml/2006/main">
  <p:tag name="ISLIDE.ADDREMOVEWATERMARK" val="WFbNYdIo3E"/>
</p:tagLst>
</file>

<file path=ppt/tags/tag3.xml><?xml version="1.0" encoding="utf-8"?>
<p:tagLst xmlns:p="http://schemas.openxmlformats.org/presentationml/2006/main">
  <p:tag name="ISLIDE.ADDREMOVEWATERMARK" val="WFbNYdIo3E"/>
</p:tagLst>
</file>

<file path=ppt/tags/tag30.xml><?xml version="1.0" encoding="utf-8"?>
<p:tagLst xmlns:p="http://schemas.openxmlformats.org/presentationml/2006/main">
  <p:tag name="ISLIDE.ADDREMOVEWATERMARK" val="ToxBL4CdFf"/>
</p:tagLst>
</file>

<file path=ppt/tags/tag31.xml><?xml version="1.0" encoding="utf-8"?>
<p:tagLst xmlns:p="http://schemas.openxmlformats.org/presentationml/2006/main">
  <p:tag name="ISLIDE.ADDREMOVEWATERMARK" val="WFbNYdIo3E"/>
</p:tagLst>
</file>

<file path=ppt/tags/tag32.xml><?xml version="1.0" encoding="utf-8"?>
<p:tagLst xmlns:p="http://schemas.openxmlformats.org/presentationml/2006/main">
  <p:tag name="ISLIDE.ADDREMOVEWATERMARK" val="ToxBL4CdFf"/>
</p:tagLst>
</file>

<file path=ppt/tags/tag33.xml><?xml version="1.0" encoding="utf-8"?>
<p:tagLst xmlns:p="http://schemas.openxmlformats.org/presentationml/2006/main">
  <p:tag name="ISLIDE.ADDREMOVEWATERMARK" val="WFbNYdIo3E"/>
</p:tagLst>
</file>

<file path=ppt/tags/tag34.xml><?xml version="1.0" encoding="utf-8"?>
<p:tagLst xmlns:p="http://schemas.openxmlformats.org/presentationml/2006/main">
  <p:tag name="ISLIDE.ADDREMOVEWATERMARK" val="ToxBL4CdFf"/>
</p:tagLst>
</file>

<file path=ppt/tags/tag35.xml><?xml version="1.0" encoding="utf-8"?>
<p:tagLst xmlns:p="http://schemas.openxmlformats.org/presentationml/2006/main">
  <p:tag name="ISLIDE.ADDREMOVEWATERMARK" val="WFbNYdIo3E"/>
</p:tagLst>
</file>

<file path=ppt/tags/tag36.xml><?xml version="1.0" encoding="utf-8"?>
<p:tagLst xmlns:p="http://schemas.openxmlformats.org/presentationml/2006/main">
  <p:tag name="ISLIDE.ADDREMOVEWATERMARK" val="ToxBL4CdFf"/>
</p:tagLst>
</file>

<file path=ppt/tags/tag37.xml><?xml version="1.0" encoding="utf-8"?>
<p:tagLst xmlns:p="http://schemas.openxmlformats.org/presentationml/2006/main">
  <p:tag name="ISLIDE.ADDREMOVEWATERMARK" val="WFbNYdIo3E"/>
</p:tagLst>
</file>

<file path=ppt/tags/tag38.xml><?xml version="1.0" encoding="utf-8"?>
<p:tagLst xmlns:p="http://schemas.openxmlformats.org/presentationml/2006/main">
  <p:tag name="ISLIDE.ADDREMOVEWATERMARK" val="ToxBL4CdFf"/>
</p:tagLst>
</file>

<file path=ppt/tags/tag39.xml><?xml version="1.0" encoding="utf-8"?>
<p:tagLst xmlns:p="http://schemas.openxmlformats.org/presentationml/2006/main">
  <p:tag name="ISLIDE.ADDREMOVEWATERMARK" val="WFbNYdIo3E"/>
</p:tagLst>
</file>

<file path=ppt/tags/tag4.xml><?xml version="1.0" encoding="utf-8"?>
<p:tagLst xmlns:p="http://schemas.openxmlformats.org/presentationml/2006/main">
  <p:tag name="ISLIDE.ADDREMOVEWATERMARK" val="ToxBL4CdFf"/>
</p:tagLst>
</file>

<file path=ppt/tags/tag40.xml><?xml version="1.0" encoding="utf-8"?>
<p:tagLst xmlns:p="http://schemas.openxmlformats.org/presentationml/2006/main">
  <p:tag name="ISLIDE.ADDREMOVEWATERMARK" val="ToxBL4CdFf"/>
</p:tagLst>
</file>

<file path=ppt/tags/tag41.xml><?xml version="1.0" encoding="utf-8"?>
<p:tagLst xmlns:p="http://schemas.openxmlformats.org/presentationml/2006/main">
  <p:tag name="ISLIDE.ADDREMOVEWATERMARK" val="WFbNYdIo3E"/>
</p:tagLst>
</file>

<file path=ppt/tags/tag42.xml><?xml version="1.0" encoding="utf-8"?>
<p:tagLst xmlns:p="http://schemas.openxmlformats.org/presentationml/2006/main">
  <p:tag name="ISLIDE.ADDREMOVEWATERMARK" val="ToxBL4CdFf"/>
</p:tagLst>
</file>

<file path=ppt/tags/tag43.xml><?xml version="1.0" encoding="utf-8"?>
<p:tagLst xmlns:p="http://schemas.openxmlformats.org/presentationml/2006/main">
  <p:tag name="ISLIDE.ADDREMOVEWATERMARK" val="WFbNYdIo3E"/>
</p:tagLst>
</file>

<file path=ppt/tags/tag44.xml><?xml version="1.0" encoding="utf-8"?>
<p:tagLst xmlns:p="http://schemas.openxmlformats.org/presentationml/2006/main">
  <p:tag name="ISLIDE.ADDREMOVEWATERMARK" val="ToxBL4CdFf"/>
</p:tagLst>
</file>

<file path=ppt/tags/tag45.xml><?xml version="1.0" encoding="utf-8"?>
<p:tagLst xmlns:p="http://schemas.openxmlformats.org/presentationml/2006/main">
  <p:tag name="ISLIDE.ADDREMOVEWATERMARK" val="WFbNYdIo3E"/>
</p:tagLst>
</file>

<file path=ppt/tags/tag46.xml><?xml version="1.0" encoding="utf-8"?>
<p:tagLst xmlns:p="http://schemas.openxmlformats.org/presentationml/2006/main">
  <p:tag name="ISLIDE.ADDREMOVEWATERMARK" val="ToxBL4CdFf"/>
</p:tagLst>
</file>

<file path=ppt/tags/tag47.xml><?xml version="1.0" encoding="utf-8"?>
<p:tagLst xmlns:p="http://schemas.openxmlformats.org/presentationml/2006/main">
  <p:tag name="ISLIDE.ADDREMOVEWATERMARK" val="WFbNYdIo3E"/>
</p:tagLst>
</file>

<file path=ppt/tags/tag48.xml><?xml version="1.0" encoding="utf-8"?>
<p:tagLst xmlns:p="http://schemas.openxmlformats.org/presentationml/2006/main">
  <p:tag name="ISLIDE.ADDREMOVEWATERMARK" val="ToxBL4CdFf"/>
</p:tagLst>
</file>

<file path=ppt/tags/tag49.xml><?xml version="1.0" encoding="utf-8"?>
<p:tagLst xmlns:p="http://schemas.openxmlformats.org/presentationml/2006/main">
  <p:tag name="ISLIDE.ADDREMOVEWATERMARK" val="WFbNYdIo3E"/>
</p:tagLst>
</file>

<file path=ppt/tags/tag5.xml><?xml version="1.0" encoding="utf-8"?>
<p:tagLst xmlns:p="http://schemas.openxmlformats.org/presentationml/2006/main">
  <p:tag name="ISLIDE.ADDREMOVEWATERMARK" val="WFbNYdIo3E"/>
</p:tagLst>
</file>

<file path=ppt/tags/tag50.xml><?xml version="1.0" encoding="utf-8"?>
<p:tagLst xmlns:p="http://schemas.openxmlformats.org/presentationml/2006/main">
  <p:tag name="ISLIDE.ADDREMOVEWATERMARK" val="ToxBL4CdFf"/>
</p:tagLst>
</file>

<file path=ppt/tags/tag51.xml><?xml version="1.0" encoding="utf-8"?>
<p:tagLst xmlns:p="http://schemas.openxmlformats.org/presentationml/2006/main">
  <p:tag name="ISLIDE.ADDREMOVEWATERMARK" val="WFbNYdIo3E"/>
</p:tagLst>
</file>

<file path=ppt/tags/tag52.xml><?xml version="1.0" encoding="utf-8"?>
<p:tagLst xmlns:p="http://schemas.openxmlformats.org/presentationml/2006/main">
  <p:tag name="ISLIDE.ADDREMOVEWATERMARK" val="ToxBL4CdFf"/>
</p:tagLst>
</file>

<file path=ppt/tags/tag53.xml><?xml version="1.0" encoding="utf-8"?>
<p:tagLst xmlns:p="http://schemas.openxmlformats.org/presentationml/2006/main">
  <p:tag name="ISLIDE.ADDREMOVEWATERMARK" val="WFbNYdIo3E"/>
</p:tagLst>
</file>

<file path=ppt/tags/tag54.xml><?xml version="1.0" encoding="utf-8"?>
<p:tagLst xmlns:p="http://schemas.openxmlformats.org/presentationml/2006/main">
  <p:tag name="ISLIDE.ADDREMOVEWATERMARK" val="ToxBL4CdFf"/>
</p:tagLst>
</file>

<file path=ppt/tags/tag55.xml><?xml version="1.0" encoding="utf-8"?>
<p:tagLst xmlns:p="http://schemas.openxmlformats.org/presentationml/2006/main">
  <p:tag name="ISLIDE.ADDREMOVEWATERMARK" val="WFbNYdIo3E"/>
</p:tagLst>
</file>

<file path=ppt/tags/tag56.xml><?xml version="1.0" encoding="utf-8"?>
<p:tagLst xmlns:p="http://schemas.openxmlformats.org/presentationml/2006/main">
  <p:tag name="ISLIDE.ADDREMOVEWATERMARK" val="ToxBL4CdFf"/>
</p:tagLst>
</file>

<file path=ppt/tags/tag6.xml><?xml version="1.0" encoding="utf-8"?>
<p:tagLst xmlns:p="http://schemas.openxmlformats.org/presentationml/2006/main">
  <p:tag name="ISLIDE.ADDREMOVEWATERMARK" val="ToxBL4CdFf"/>
</p:tagLst>
</file>

<file path=ppt/tags/tag7.xml><?xml version="1.0" encoding="utf-8"?>
<p:tagLst xmlns:p="http://schemas.openxmlformats.org/presentationml/2006/main">
  <p:tag name="ISLIDE.ADDREMOVEWATERMARK" val="WFbNYdIo3E"/>
</p:tagLst>
</file>

<file path=ppt/tags/tag8.xml><?xml version="1.0" encoding="utf-8"?>
<p:tagLst xmlns:p="http://schemas.openxmlformats.org/presentationml/2006/main">
  <p:tag name="ISLIDE.ADDREMOVEWATERMARK" val="ToxBL4CdFf"/>
</p:tagLst>
</file>

<file path=ppt/tags/tag9.xml><?xml version="1.0" encoding="utf-8"?>
<p:tagLst xmlns:p="http://schemas.openxmlformats.org/presentationml/2006/main">
  <p:tag name="ISLIDE.ADDREMOVEWATERMARK" val="WFbNYdIo3E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3419</Words>
  <Application>WPS 演示</Application>
  <PresentationFormat>全屏显示(16:9)</PresentationFormat>
  <Paragraphs>616</Paragraphs>
  <Slides>38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38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黑体</vt:lpstr>
      <vt:lpstr>华文楷体</vt:lpstr>
      <vt:lpstr>楷体</vt:lpstr>
      <vt:lpstr>幼圆</vt:lpstr>
      <vt:lpstr>微软雅黑</vt:lpstr>
      <vt:lpstr>等线</vt:lpstr>
      <vt:lpstr>Calibri</vt:lpstr>
      <vt:lpstr>Arial Unicode MS</vt:lpstr>
      <vt:lpstr>1_Office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比例尺（3）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马黎斌</cp:lastModifiedBy>
  <cp:revision>452</cp:revision>
  <dcterms:created xsi:type="dcterms:W3CDTF">2016-01-14T07:05:00Z</dcterms:created>
  <dcterms:modified xsi:type="dcterms:W3CDTF">2024-03-29T03:19:32Z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175F552606BE44A6AA582909BB8F953B</vt:lpwstr>
  </property>
</Properties>
</file>