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354" r:id="rId3"/>
    <p:sldId id="392" r:id="rId5"/>
    <p:sldId id="375" r:id="rId6"/>
    <p:sldId id="376" r:id="rId7"/>
    <p:sldId id="377" r:id="rId8"/>
    <p:sldId id="378" r:id="rId9"/>
    <p:sldId id="358" r:id="rId10"/>
    <p:sldId id="380" r:id="rId11"/>
    <p:sldId id="381" r:id="rId12"/>
    <p:sldId id="383" r:id="rId13"/>
    <p:sldId id="393" r:id="rId14"/>
    <p:sldId id="394" r:id="rId15"/>
    <p:sldId id="359" r:id="rId16"/>
    <p:sldId id="360" r:id="rId17"/>
    <p:sldId id="368" r:id="rId18"/>
    <p:sldId id="363" r:id="rId19"/>
    <p:sldId id="384" r:id="rId20"/>
    <p:sldId id="385" r:id="rId21"/>
    <p:sldId id="386" r:id="rId22"/>
    <p:sldId id="387" r:id="rId23"/>
    <p:sldId id="388" r:id="rId24"/>
    <p:sldId id="389" r:id="rId25"/>
    <p:sldId id="390" r:id="rId26"/>
    <p:sldId id="407" r:id="rId27"/>
  </p:sldIdLst>
  <p:sldSz cx="9144000" cy="5143500" type="screen16x9"/>
  <p:notesSz cx="6858000" cy="9144000"/>
  <p:embeddedFontLst>
    <p:embeddedFont>
      <p:font typeface="黑体" panose="02010609060101010101" pitchFamily="49" charset="-122"/>
      <p:regular r:id="rId31"/>
    </p:embeddedFont>
    <p:embeddedFont>
      <p:font typeface="楷体" panose="02010609060101010101" pitchFamily="49" charset="-122"/>
      <p:regular r:id="rId32"/>
    </p:embeddedFont>
    <p:embeddedFont>
      <p:font typeface="微软雅黑" panose="020B0503020204020204" pitchFamily="34" charset="-122"/>
      <p:regular r:id="rId33"/>
    </p:embeddedFont>
    <p:embeddedFont>
      <p:font typeface="等线" panose="02010600030101010101" charset="-122"/>
      <p:regular r:id="rId34"/>
    </p:embeddedFont>
    <p:embeddedFont>
      <p:font typeface="SimSun-ExtB" panose="02010609060101010101" pitchFamily="49" charset="-122"/>
      <p:regular r:id="rId35"/>
    </p:embeddedFont>
  </p:embeddedFont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7F8FF"/>
    <a:srgbClr val="01A0E9"/>
    <a:srgbClr val="ECFBFE"/>
    <a:srgbClr val="6AD0FE"/>
    <a:srgbClr val="3FC6E1"/>
    <a:srgbClr val="0066FF"/>
    <a:srgbClr val="F7FB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66" autoAdjust="0"/>
    <p:restoredTop sz="94660" autoAdjust="0"/>
  </p:normalViewPr>
  <p:slideViewPr>
    <p:cSldViewPr snapToGrid="0">
      <p:cViewPr varScale="1">
        <p:scale>
          <a:sx n="149" d="100"/>
          <a:sy n="149" d="100"/>
        </p:scale>
        <p:origin x="312" y="114"/>
      </p:cViewPr>
      <p:guideLst>
        <p:guide orient="horz" pos="162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34" Type="http://schemas.openxmlformats.org/officeDocument/2006/relationships/font" Target="fonts/font4.fntdata"/><Relationship Id="rId33" Type="http://schemas.openxmlformats.org/officeDocument/2006/relationships/font" Target="fonts/font3.fntdata"/><Relationship Id="rId32" Type="http://schemas.openxmlformats.org/officeDocument/2006/relationships/font" Target="fonts/font2.fntdata"/><Relationship Id="rId31" Type="http://schemas.openxmlformats.org/officeDocument/2006/relationships/font" Target="fonts/font1.fntdata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952048BA-092F-4C36-A2F9-F38C17066ED6}" type="datetimeFigureOut">
              <a:rPr lang="zh-CN" altLang="en-US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ea typeface="黑体" panose="02010609060101010101" pitchFamily="49" charset="-122"/>
              </a:defRPr>
            </a:lvl1pPr>
          </a:lstStyle>
          <a:p>
            <a:fld id="{29B12ABC-988E-4290-871B-5A7C21CBB194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1946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72B6C299-ABDE-40E4-BCB8-19DE70E39627}" type="slidenum">
              <a:rPr lang="zh-CN" altLang="en-US">
                <a:ea typeface="黑体" panose="02010609060101010101" pitchFamily="49" charset="-122"/>
              </a:rPr>
            </a:fld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75C268C3-B778-486B-8B01-54A06FB3B76F}" type="slidenum">
              <a:rPr lang="zh-CN" altLang="en-US">
                <a:ea typeface="黑体" panose="02010609060101010101" pitchFamily="49" charset="-122"/>
              </a:rPr>
            </a:fld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3994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1F3D96BC-DB35-42C3-840B-1427CFEFC70E}" type="slidenum">
              <a:rPr lang="zh-CN" altLang="en-US">
                <a:ea typeface="黑体" panose="02010609060101010101" pitchFamily="49" charset="-122"/>
              </a:rPr>
            </a:fld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4198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3B7A90EB-FD4D-4A60-B82F-50927140702B}" type="slidenum">
              <a:rPr lang="zh-CN" altLang="en-US">
                <a:ea typeface="黑体" panose="02010609060101010101" pitchFamily="49" charset="-122"/>
              </a:rPr>
            </a:fld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4403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CB86A210-1E8C-4037-A438-A04ACFE0D099}" type="slidenum">
              <a:rPr lang="zh-CN" altLang="en-US">
                <a:ea typeface="黑体" panose="02010609060101010101" pitchFamily="49" charset="-122"/>
              </a:rPr>
            </a:fld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4608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0A85E966-3432-4401-A7AB-5A74535C3C79}" type="slidenum">
              <a:rPr lang="zh-CN" altLang="en-US">
                <a:ea typeface="黑体" panose="02010609060101010101" pitchFamily="49" charset="-122"/>
              </a:rPr>
            </a:fld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4813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DB37453A-9AB1-45D0-8CBF-8B88DAA0EDD8}" type="slidenum">
              <a:rPr lang="zh-CN" altLang="en-US">
                <a:ea typeface="黑体" panose="02010609060101010101" pitchFamily="49" charset="-122"/>
              </a:rPr>
            </a:fld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5018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CED55D38-C95F-4F70-A1C0-8EE066E0C669}" type="slidenum">
              <a:rPr lang="zh-CN" altLang="en-US">
                <a:ea typeface="黑体" panose="02010609060101010101" pitchFamily="49" charset="-122"/>
              </a:rPr>
            </a:fld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5222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D33E835F-483D-4E8F-940F-5572189335DA}" type="slidenum">
              <a:rPr lang="zh-CN" altLang="en-US">
                <a:ea typeface="黑体" panose="02010609060101010101" pitchFamily="49" charset="-122"/>
              </a:rPr>
            </a:fld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5427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1BAF185F-3D15-49D2-BAFB-091BF8E19E54}" type="slidenum">
              <a:rPr lang="zh-CN" altLang="en-US">
                <a:ea typeface="黑体" panose="02010609060101010101" pitchFamily="49" charset="-122"/>
              </a:rPr>
            </a:fld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5632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0E5B0883-F9BD-4D30-B379-844390881310}" type="slidenum">
              <a:rPr lang="zh-CN" altLang="en-US">
                <a:ea typeface="黑体" panose="02010609060101010101" pitchFamily="49" charset="-122"/>
              </a:rPr>
            </a:fld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2150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778E9E1F-078F-4834-B940-F2E9747426D7}" type="slidenum">
              <a:rPr lang="zh-CN" altLang="en-US">
                <a:ea typeface="黑体" panose="02010609060101010101" pitchFamily="49" charset="-122"/>
              </a:rPr>
            </a:fld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5837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02080C12-408D-4A72-AFF6-25DA3DE04E80}" type="slidenum">
              <a:rPr lang="zh-CN" altLang="en-US">
                <a:ea typeface="黑体" panose="02010609060101010101" pitchFamily="49" charset="-122"/>
              </a:rPr>
            </a:fld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6042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E75E4451-C621-412D-A2E0-D0958607666A}" type="slidenum">
              <a:rPr lang="zh-CN" altLang="en-US">
                <a:ea typeface="黑体" panose="02010609060101010101" pitchFamily="49" charset="-122"/>
              </a:rPr>
            </a:fld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2355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34D4DACD-E1D6-483D-A7A3-DCB7C820FD01}" type="slidenum">
              <a:rPr lang="zh-CN" altLang="en-US">
                <a:ea typeface="黑体" panose="02010609060101010101" pitchFamily="49" charset="-122"/>
              </a:rPr>
            </a:fld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2560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D87C099D-7776-4D23-8372-C39A2F6F9164}" type="slidenum">
              <a:rPr lang="zh-CN" altLang="en-US">
                <a:ea typeface="黑体" panose="02010609060101010101" pitchFamily="49" charset="-122"/>
              </a:rPr>
            </a:fld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2765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638CA551-A7BA-42D7-B058-B6EB33B9F0D9}" type="slidenum">
              <a:rPr lang="zh-CN" altLang="en-US">
                <a:ea typeface="黑体" panose="02010609060101010101" pitchFamily="49" charset="-122"/>
              </a:rPr>
            </a:fld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2970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AA1BED90-22DB-406B-B44D-B37B19C14B01}" type="slidenum">
              <a:rPr lang="zh-CN" altLang="en-US">
                <a:ea typeface="黑体" panose="02010609060101010101" pitchFamily="49" charset="-122"/>
              </a:rPr>
            </a:fld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3174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0C827D7-738A-4EE1-9655-697B565264C3}" type="slidenum">
              <a:rPr lang="zh-CN" altLang="en-US">
                <a:ea typeface="黑体" panose="02010609060101010101" pitchFamily="49" charset="-122"/>
              </a:rPr>
            </a:fld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3379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E89E1C89-4E43-42B2-B3F2-A7B971269DEB}" type="slidenum">
              <a:rPr lang="zh-CN" altLang="en-US">
                <a:ea typeface="黑体" panose="02010609060101010101" pitchFamily="49" charset="-122"/>
              </a:rPr>
            </a:fld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3584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D123180E-F853-4EFC-A94E-A4CBC4652C48}" type="slidenum">
              <a:rPr lang="zh-CN" altLang="en-US">
                <a:ea typeface="黑体" panose="02010609060101010101" pitchFamily="49" charset="-122"/>
              </a:rPr>
            </a:fld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4"/>
          <p:cNvSpPr/>
          <p:nvPr userDrawn="1"/>
        </p:nvSpPr>
        <p:spPr>
          <a:xfrm>
            <a:off x="514350" y="187325"/>
            <a:ext cx="8166100" cy="478472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1A0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5" name="图片 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770" y="128587"/>
            <a:ext cx="807980" cy="7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4"/>
          <p:cNvSpPr/>
          <p:nvPr userDrawn="1"/>
        </p:nvSpPr>
        <p:spPr>
          <a:xfrm>
            <a:off x="514350" y="187325"/>
            <a:ext cx="8166100" cy="478472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1A0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4" name="图片 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770" y="128587"/>
            <a:ext cx="807980" cy="7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 userDrawn="1"/>
        </p:nvSpPr>
        <p:spPr bwMode="auto">
          <a:xfrm>
            <a:off x="138113" y="138113"/>
            <a:ext cx="8863012" cy="4876800"/>
          </a:xfrm>
          <a:prstGeom prst="rect">
            <a:avLst/>
          </a:prstGeom>
          <a:solidFill>
            <a:srgbClr val="FFFFFF"/>
          </a:solidFill>
          <a:ln w="57150">
            <a:solidFill>
              <a:srgbClr val="01A0E9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en-US" sz="3200" b="1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pic>
        <p:nvPicPr>
          <p:cNvPr id="4" name="图片 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770" y="128587"/>
            <a:ext cx="807980" cy="7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770" y="128587"/>
            <a:ext cx="807980" cy="7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770" y="128587"/>
            <a:ext cx="807980" cy="7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image" Target="../media/image5.png"/><Relationship Id="rId7" Type="http://schemas.openxmlformats.org/officeDocument/2006/relationships/image" Target="../media/image4.png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矩形 6"/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en-US" sz="3200" b="1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pic>
        <p:nvPicPr>
          <p:cNvPr id="1028" name="图片 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" t="23634" r="3419" b="23878"/>
          <a:stretch>
            <a:fillRect/>
          </a:stretch>
        </p:blipFill>
        <p:spPr bwMode="auto">
          <a:xfrm>
            <a:off x="-9525" y="-9525"/>
            <a:ext cx="9163050" cy="515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9pPr>
    </p:titleStyle>
    <p:bodyStyle>
      <a:lvl1pPr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+mn-ea"/>
          <a:cs typeface="+mn-cs"/>
        </a:defRPr>
      </a:lvl1pPr>
      <a:lvl2pPr marL="4572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3.xml"/><Relationship Id="rId4" Type="http://schemas.openxmlformats.org/officeDocument/2006/relationships/image" Target="../media/image7.png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.xml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6.png"/><Relationship Id="rId3" Type="http://schemas.openxmlformats.org/officeDocument/2006/relationships/image" Target="../media/image7.png"/><Relationship Id="rId2" Type="http://schemas.openxmlformats.org/officeDocument/2006/relationships/tags" Target="../tags/tag26.xml"/><Relationship Id="rId1" Type="http://schemas.openxmlformats.org/officeDocument/2006/relationships/tags" Target="../tags/tag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1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7.png"/><Relationship Id="rId2" Type="http://schemas.openxmlformats.org/officeDocument/2006/relationships/tags" Target="../tags/tag28.xml"/><Relationship Id="rId1" Type="http://schemas.openxmlformats.org/officeDocument/2006/relationships/tags" Target="../tags/tag27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1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2.png"/><Relationship Id="rId3" Type="http://schemas.openxmlformats.org/officeDocument/2006/relationships/image" Target="../media/image7.png"/><Relationship Id="rId2" Type="http://schemas.openxmlformats.org/officeDocument/2006/relationships/tags" Target="../tags/tag30.xml"/><Relationship Id="rId1" Type="http://schemas.openxmlformats.org/officeDocument/2006/relationships/tags" Target="../tags/tag29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7.png"/><Relationship Id="rId2" Type="http://schemas.openxmlformats.org/officeDocument/2006/relationships/tags" Target="../tags/tag32.xml"/><Relationship Id="rId1" Type="http://schemas.openxmlformats.org/officeDocument/2006/relationships/tags" Target="../tags/tag3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6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image" Target="../media/image9.jpeg"/><Relationship Id="rId1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7.png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1.xml"/><Relationship Id="rId8" Type="http://schemas.openxmlformats.org/officeDocument/2006/relationships/vmlDrawing" Target="../drawings/vmlDrawing2.v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png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1.xml"/><Relationship Id="rId6" Type="http://schemas.openxmlformats.org/officeDocument/2006/relationships/tags" Target="../tags/tag9.xml"/><Relationship Id="rId5" Type="http://schemas.openxmlformats.org/officeDocument/2006/relationships/image" Target="../media/image10.png"/><Relationship Id="rId4" Type="http://schemas.openxmlformats.org/officeDocument/2006/relationships/image" Target="../media/image7.png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1.xml"/><Relationship Id="rId6" Type="http://schemas.openxmlformats.org/officeDocument/2006/relationships/tags" Target="../tags/tag12.xml"/><Relationship Id="rId5" Type="http://schemas.openxmlformats.org/officeDocument/2006/relationships/image" Target="../media/image10.png"/><Relationship Id="rId4" Type="http://schemas.openxmlformats.org/officeDocument/2006/relationships/image" Target="../media/image7.png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1.xml"/><Relationship Id="rId6" Type="http://schemas.openxmlformats.org/officeDocument/2006/relationships/tags" Target="../tags/tag15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Relationship Id="rId3" Type="http://schemas.openxmlformats.org/officeDocument/2006/relationships/image" Target="../media/image7.png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8.xml"/><Relationship Id="rId8" Type="http://schemas.openxmlformats.org/officeDocument/2006/relationships/image" Target="../media/image14.wmf"/><Relationship Id="rId7" Type="http://schemas.openxmlformats.org/officeDocument/2006/relationships/oleObject" Target="../embeddings/oleObject1.bin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Relationship Id="rId3" Type="http://schemas.openxmlformats.org/officeDocument/2006/relationships/image" Target="../media/image7.png"/><Relationship Id="rId2" Type="http://schemas.openxmlformats.org/officeDocument/2006/relationships/tags" Target="../tags/tag17.xml"/><Relationship Id="rId12" Type="http://schemas.openxmlformats.org/officeDocument/2006/relationships/notesSlide" Target="../notesSlides/notesSlide6.xml"/><Relationship Id="rId11" Type="http://schemas.openxmlformats.org/officeDocument/2006/relationships/vmlDrawing" Target="../drawings/vmlDrawing1.vml"/><Relationship Id="rId10" Type="http://schemas.openxmlformats.org/officeDocument/2006/relationships/slideLayout" Target="../slideLayouts/slideLayout1.xml"/><Relationship Id="rId1" Type="http://schemas.openxmlformats.org/officeDocument/2006/relationships/tags" Target="../tags/tag16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21.xml"/><Relationship Id="rId4" Type="http://schemas.openxmlformats.org/officeDocument/2006/relationships/image" Target="../media/image15.png"/><Relationship Id="rId3" Type="http://schemas.openxmlformats.org/officeDocument/2006/relationships/image" Target="../media/image7.png"/><Relationship Id="rId2" Type="http://schemas.openxmlformats.org/officeDocument/2006/relationships/tags" Target="../tags/tag20.xml"/><Relationship Id="rId1" Type="http://schemas.openxmlformats.org/officeDocument/2006/relationships/tags" Target="../tags/tag19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.xml"/><Relationship Id="rId1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.xml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/>
        </p:nvCxnSpPr>
        <p:spPr>
          <a:xfrm>
            <a:off x="2359025" y="2505075"/>
            <a:ext cx="4589463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8" name="副标题 6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3479800" y="2684463"/>
            <a:ext cx="2349500" cy="5000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zh-CN" dirty="0">
                <a:solidFill>
                  <a:schemeClr val="bg1"/>
                </a:solidFill>
                <a:ea typeface="楷体" panose="02010609060101010101" pitchFamily="49" charset="-122"/>
              </a:rPr>
              <a:t>R</a:t>
            </a:r>
            <a:r>
              <a:rPr lang="zh-CN" altLang="en-US" dirty="0">
                <a:solidFill>
                  <a:schemeClr val="bg1"/>
                </a:solidFill>
                <a:latin typeface="+mn-ea"/>
              </a:rPr>
              <a:t>·</a:t>
            </a:r>
            <a:r>
              <a:rPr lang="zh-CN" altLang="en-US" dirty="0">
                <a:solidFill>
                  <a:schemeClr val="bg1"/>
                </a:solidFill>
                <a:ea typeface="楷体" panose="02010609060101010101" pitchFamily="49" charset="-122"/>
              </a:rPr>
              <a:t>六年级下册</a:t>
            </a:r>
            <a:endParaRPr lang="zh-CN" altLang="en-US" dirty="0">
              <a:solidFill>
                <a:schemeClr val="bg1"/>
              </a:solidFill>
              <a:ea typeface="楷体" panose="02010609060101010101" pitchFamily="49" charset="-122"/>
            </a:endParaRPr>
          </a:p>
        </p:txBody>
      </p:sp>
      <p:sp>
        <p:nvSpPr>
          <p:cNvPr id="18436" name="标题 5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1603375" y="1779588"/>
            <a:ext cx="5937250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sz="3600" dirty="0">
                <a:solidFill>
                  <a:schemeClr val="bg1"/>
                </a:solidFill>
              </a:rPr>
              <a:t>比例尺（</a:t>
            </a:r>
            <a:r>
              <a:rPr lang="en-US" altLang="zh-CN" sz="3600" dirty="0">
                <a:solidFill>
                  <a:schemeClr val="bg1"/>
                </a:solidFill>
              </a:rPr>
              <a:t>2</a:t>
            </a:r>
            <a:r>
              <a:rPr lang="zh-CN" altLang="en-US" sz="3600" dirty="0">
                <a:solidFill>
                  <a:schemeClr val="bg1"/>
                </a:solidFill>
              </a:rPr>
              <a:t>）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18437" name="文本框 25"/>
          <p:cNvSpPr txBox="1">
            <a:spLocks noChangeArrowheads="1"/>
          </p:cNvSpPr>
          <p:nvPr/>
        </p:nvSpPr>
        <p:spPr bwMode="auto">
          <a:xfrm>
            <a:off x="6143625" y="615950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zh-CN" sz="500">
                <a:solidFill>
                  <a:srgbClr val="59AEE5"/>
                </a:solidFill>
                <a:ea typeface="黑体" panose="02010609060101010101" pitchFamily="49" charset="-122"/>
              </a:rPr>
              <a:t>状元成才路</a:t>
            </a:r>
            <a:endParaRPr lang="zh-CN" altLang="zh-CN" sz="500">
              <a:solidFill>
                <a:srgbClr val="59AEE5"/>
              </a:solidFill>
              <a:ea typeface="黑体" panose="02010609060101010101" pitchFamily="49" charset="-122"/>
            </a:endParaRPr>
          </a:p>
        </p:txBody>
      </p:sp>
      <p:pic>
        <p:nvPicPr>
          <p:cNvPr id="18438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617" y="492125"/>
            <a:ext cx="1043704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6"/>
          <p:cNvSpPr txBox="1"/>
          <p:nvPr>
            <p:custDataLst>
              <p:tags r:id="rId2"/>
            </p:custDataLst>
          </p:nvPr>
        </p:nvSpPr>
        <p:spPr>
          <a:xfrm>
            <a:off x="1560513" y="-73025"/>
            <a:ext cx="881062" cy="212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600" b="1" dirty="0">
                <a:solidFill>
                  <a:srgbClr val="B7E9FF"/>
                </a:solidFill>
                <a:latin typeface="+mj-lt"/>
                <a:ea typeface="+mj-ea"/>
              </a:rPr>
              <a:t>状元成才路</a:t>
            </a:r>
            <a:endParaRPr lang="zh-CN" altLang="en-US" sz="600" b="1" dirty="0">
              <a:solidFill>
                <a:srgbClr val="B7E9FF"/>
              </a:solidFill>
              <a:latin typeface="+mj-lt"/>
              <a:ea typeface="+mj-ea"/>
            </a:endParaRPr>
          </a:p>
        </p:txBody>
      </p:sp>
      <p:pic>
        <p:nvPicPr>
          <p:cNvPr id="18440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038" y="-98425"/>
            <a:ext cx="8842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7516"/>
    </mc:Choice>
    <mc:Fallback>
      <p:transition advTm="751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 Box 23"/>
          <p:cNvSpPr txBox="1">
            <a:spLocks noChangeArrowheads="1"/>
          </p:cNvSpPr>
          <p:nvPr/>
        </p:nvSpPr>
        <p:spPr bwMode="auto">
          <a:xfrm>
            <a:off x="1007863" y="1580662"/>
            <a:ext cx="8033826" cy="246221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2800" b="1" dirty="0">
                <a:latin typeface="+mn-lt"/>
                <a:ea typeface="+mj-ea"/>
                <a:sym typeface="Times New Roman" panose="02020603050405020304" pitchFamily="18" charset="0"/>
              </a:rPr>
              <a:t>1∶30000</a:t>
            </a:r>
            <a:r>
              <a:rPr lang="zh-CN" altLang="en-US" sz="2800" b="1" dirty="0">
                <a:latin typeface="+mn-lt"/>
                <a:ea typeface="+mj-ea"/>
                <a:sym typeface="Times New Roman" panose="02020603050405020304" pitchFamily="18" charset="0"/>
              </a:rPr>
              <a:t>＝</a:t>
            </a:r>
            <a:r>
              <a:rPr lang="en-US" altLang="zh-CN" sz="2800" b="1" dirty="0">
                <a:latin typeface="+mn-lt"/>
                <a:ea typeface="+mj-ea"/>
                <a:sym typeface="Times New Roman" panose="02020603050405020304" pitchFamily="18" charset="0"/>
              </a:rPr>
              <a:t>1cm</a:t>
            </a:r>
            <a:r>
              <a:rPr lang="zh-CN" altLang="en-US" sz="2800" b="1" dirty="0">
                <a:latin typeface="+mn-lt"/>
                <a:ea typeface="+mj-ea"/>
                <a:sym typeface="Times New Roman" panose="02020603050405020304" pitchFamily="18" charset="0"/>
              </a:rPr>
              <a:t>∶</a:t>
            </a:r>
            <a:r>
              <a:rPr lang="en-US" altLang="zh-CN" sz="2800" b="1" dirty="0">
                <a:latin typeface="+mn-lt"/>
                <a:ea typeface="+mj-ea"/>
                <a:sym typeface="Times New Roman" panose="02020603050405020304" pitchFamily="18" charset="0"/>
              </a:rPr>
              <a:t>30000cm</a:t>
            </a:r>
            <a:r>
              <a:rPr lang="zh-CN" altLang="en-US" sz="2800" b="1" dirty="0">
                <a:latin typeface="+mn-lt"/>
                <a:ea typeface="+mj-ea"/>
                <a:sym typeface="Times New Roman" panose="02020603050405020304" pitchFamily="18" charset="0"/>
              </a:rPr>
              <a:t>＝</a:t>
            </a:r>
            <a:r>
              <a:rPr lang="en-US" altLang="zh-CN" sz="2800" b="1" dirty="0">
                <a:latin typeface="+mn-lt"/>
                <a:ea typeface="+mj-ea"/>
                <a:sym typeface="Times New Roman" panose="02020603050405020304" pitchFamily="18" charset="0"/>
              </a:rPr>
              <a:t>1cm</a:t>
            </a:r>
            <a:r>
              <a:rPr lang="zh-CN" altLang="en-US" sz="2800" b="1" dirty="0">
                <a:latin typeface="+mn-lt"/>
                <a:ea typeface="+mj-ea"/>
                <a:sym typeface="Times New Roman" panose="02020603050405020304" pitchFamily="18" charset="0"/>
              </a:rPr>
              <a:t>∶</a:t>
            </a:r>
            <a:r>
              <a:rPr lang="en-US" altLang="zh-CN" sz="2800" b="1" dirty="0">
                <a:latin typeface="+mn-lt"/>
                <a:ea typeface="+mj-ea"/>
                <a:sym typeface="Times New Roman" panose="02020603050405020304" pitchFamily="18" charset="0"/>
              </a:rPr>
              <a:t>0.3km </a:t>
            </a:r>
            <a:endParaRPr lang="en-US" altLang="zh-CN" sz="2800" b="1" dirty="0">
              <a:latin typeface="+mn-lt"/>
              <a:ea typeface="+mj-ea"/>
              <a:sym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zh-CN" altLang="en-US" sz="2800" b="1" dirty="0">
                <a:latin typeface="+mn-lt"/>
                <a:ea typeface="+mj-ea"/>
                <a:sym typeface="Times New Roman" panose="02020603050405020304" pitchFamily="18" charset="0"/>
              </a:rPr>
              <a:t>即图上</a:t>
            </a:r>
            <a:r>
              <a:rPr lang="en-US" altLang="zh-CN" sz="2800" b="1" dirty="0">
                <a:latin typeface="+mn-lt"/>
                <a:ea typeface="+mj-ea"/>
                <a:sym typeface="Times New Roman" panose="02020603050405020304" pitchFamily="18" charset="0"/>
              </a:rPr>
              <a:t>1cm</a:t>
            </a:r>
            <a:r>
              <a:rPr lang="zh-CN" altLang="en-US" sz="2800" b="1" dirty="0">
                <a:latin typeface="+mn-lt"/>
                <a:ea typeface="+mj-ea"/>
                <a:sym typeface="Times New Roman" panose="02020603050405020304" pitchFamily="18" charset="0"/>
              </a:rPr>
              <a:t>表示</a:t>
            </a:r>
            <a:r>
              <a:rPr lang="zh-CN" altLang="en-US" sz="2800" b="1">
                <a:latin typeface="+mn-lt"/>
                <a:ea typeface="+mj-ea"/>
                <a:sym typeface="Times New Roman" panose="02020603050405020304" pitchFamily="18" charset="0"/>
              </a:rPr>
              <a:t>实际距离</a:t>
            </a:r>
            <a:r>
              <a:rPr lang="en-US" altLang="zh-CN" sz="2800" b="1">
                <a:latin typeface="+mn-lt"/>
                <a:ea typeface="+mj-ea"/>
                <a:sym typeface="Times New Roman" panose="02020603050405020304" pitchFamily="18" charset="0"/>
              </a:rPr>
              <a:t>0.3km</a:t>
            </a:r>
            <a:r>
              <a:rPr lang="zh-CN" altLang="en-US" sz="2800" b="1" dirty="0">
                <a:latin typeface="+mn-lt"/>
                <a:ea typeface="+mj-ea"/>
                <a:sym typeface="Times New Roman" panose="02020603050405020304" pitchFamily="18" charset="0"/>
              </a:rPr>
              <a:t>。</a:t>
            </a:r>
            <a:endParaRPr lang="en-US" altLang="zh-CN" sz="2800" b="1" dirty="0">
              <a:latin typeface="+mn-lt"/>
              <a:ea typeface="+mj-ea"/>
              <a:sym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zh-CN" sz="2800" b="1">
                <a:latin typeface="+mn-lt"/>
                <a:ea typeface="+mj-ea"/>
                <a:sym typeface="Times New Roman" panose="02020603050405020304" pitchFamily="18" charset="0"/>
              </a:rPr>
              <a:t>                     </a:t>
            </a:r>
            <a:r>
              <a:rPr lang="en-US" altLang="zh-CN" sz="2800" b="1">
                <a:solidFill>
                  <a:srgbClr val="FF0000"/>
                </a:solidFill>
                <a:latin typeface="+mn-lt"/>
                <a:ea typeface="+mj-ea"/>
                <a:sym typeface="Times New Roman" panose="02020603050405020304" pitchFamily="18" charset="0"/>
              </a:rPr>
              <a:t>77×0.3</a:t>
            </a:r>
            <a:r>
              <a:rPr lang="zh-CN" altLang="en-US" sz="2800" b="1">
                <a:solidFill>
                  <a:srgbClr val="FF0000"/>
                </a:solidFill>
                <a:latin typeface="+mn-lt"/>
                <a:ea typeface="+mj-ea"/>
                <a:sym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+mj-ea"/>
                <a:sym typeface="Times New Roman" panose="02020603050405020304" pitchFamily="18" charset="0"/>
              </a:rPr>
              <a:t>23.1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+mj-ea"/>
                <a:sym typeface="Times New Roman" panose="02020603050405020304" pitchFamily="18" charset="0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+mj-ea"/>
                <a:sym typeface="Times New Roman" panose="02020603050405020304" pitchFamily="18" charset="0"/>
              </a:rPr>
              <a:t>km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+mj-ea"/>
                <a:sym typeface="Times New Roman" panose="02020603050405020304" pitchFamily="18" charset="0"/>
              </a:rPr>
              <a:t>）</a:t>
            </a:r>
            <a:endParaRPr lang="zh-CN" altLang="en-US" sz="2800" b="1" dirty="0">
              <a:solidFill>
                <a:srgbClr val="FF0000"/>
              </a:solidFill>
              <a:latin typeface="+mn-lt"/>
              <a:ea typeface="+mj-ea"/>
              <a:sym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zh-CN" altLang="en-US" sz="2800" b="1" dirty="0">
                <a:latin typeface="+mn-lt"/>
                <a:ea typeface="+mj-ea"/>
                <a:sym typeface="Times New Roman" panose="02020603050405020304" pitchFamily="18" charset="0"/>
              </a:rPr>
              <a:t>答：北京地铁</a:t>
            </a:r>
            <a:r>
              <a:rPr lang="en-US" altLang="zh-CN" sz="2800" b="1" dirty="0">
                <a:latin typeface="+mn-lt"/>
                <a:ea typeface="+mj-ea"/>
                <a:sym typeface="Times New Roman" panose="02020603050405020304" pitchFamily="18" charset="0"/>
              </a:rPr>
              <a:t>2</a:t>
            </a:r>
            <a:r>
              <a:rPr lang="zh-CN" altLang="en-US" sz="2800" b="1" dirty="0">
                <a:latin typeface="+mn-lt"/>
                <a:ea typeface="+mj-ea"/>
                <a:sym typeface="Times New Roman" panose="02020603050405020304" pitchFamily="18" charset="0"/>
              </a:rPr>
              <a:t>号线的实际长度大约是</a:t>
            </a:r>
            <a:r>
              <a:rPr lang="en-US" altLang="zh-CN" sz="2800" b="1" dirty="0">
                <a:latin typeface="+mn-lt"/>
                <a:ea typeface="+mj-ea"/>
                <a:sym typeface="Times New Roman" panose="02020603050405020304" pitchFamily="18" charset="0"/>
              </a:rPr>
              <a:t>23.1km</a:t>
            </a:r>
            <a:r>
              <a:rPr lang="zh-CN" altLang="en-US" sz="2800" b="1" dirty="0">
                <a:latin typeface="+mn-lt"/>
                <a:ea typeface="+mj-ea"/>
                <a:sym typeface="Times New Roman" panose="02020603050405020304" pitchFamily="18" charset="0"/>
              </a:rPr>
              <a:t>。</a:t>
            </a:r>
            <a:endParaRPr lang="zh-CN" altLang="en-US" sz="2800" b="1" dirty="0">
              <a:latin typeface="+mn-lt"/>
              <a:ea typeface="+mj-ea"/>
              <a:sym typeface="Times New Roman" panose="02020603050405020304" pitchFamily="18" charset="0"/>
            </a:endParaRPr>
          </a:p>
        </p:txBody>
      </p:sp>
      <p:grpSp>
        <p:nvGrpSpPr>
          <p:cNvPr id="55" name="组合 5"/>
          <p:cNvGrpSpPr/>
          <p:nvPr/>
        </p:nvGrpSpPr>
        <p:grpSpPr bwMode="auto">
          <a:xfrm>
            <a:off x="1007863" y="684435"/>
            <a:ext cx="1714500" cy="666750"/>
            <a:chOff x="167861" y="533882"/>
            <a:chExt cx="1713948" cy="666652"/>
          </a:xfrm>
        </p:grpSpPr>
        <p:pic>
          <p:nvPicPr>
            <p:cNvPr id="56" name="图片 6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96" t="29630" r="4396" b="29404"/>
            <a:stretch>
              <a:fillRect/>
            </a:stretch>
          </p:blipFill>
          <p:spPr bwMode="auto">
            <a:xfrm>
              <a:off x="167861" y="533882"/>
              <a:ext cx="1713948" cy="666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" name="Text Box 19"/>
            <p:cNvSpPr txBox="1">
              <a:spLocks noChangeArrowheads="1"/>
            </p:cNvSpPr>
            <p:nvPr/>
          </p:nvSpPr>
          <p:spPr bwMode="auto">
            <a:xfrm>
              <a:off x="340842" y="618007"/>
              <a:ext cx="1394964" cy="522211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zh-CN" altLang="en-US" sz="2800" b="1" dirty="0">
                  <a:solidFill>
                    <a:srgbClr val="FF0000"/>
                  </a:solidFill>
                  <a:latin typeface="+mj-ea"/>
                  <a:ea typeface="+mj-ea"/>
                  <a:sym typeface="Times New Roman" panose="02020603050405020304" pitchFamily="18" charset="0"/>
                </a:rPr>
                <a:t>方法三：</a:t>
              </a:r>
              <a:endParaRPr lang="zh-CN" altLang="en-US" sz="2800" b="1" dirty="0">
                <a:solidFill>
                  <a:srgbClr val="FF0000"/>
                </a:solidFill>
                <a:latin typeface="+mj-ea"/>
                <a:ea typeface="+mj-ea"/>
                <a:sym typeface="Times New Roman" panose="02020603050405020304" pitchFamily="18" charset="0"/>
              </a:endParaRPr>
            </a:p>
          </p:txBody>
        </p:sp>
      </p:grp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68864"/>
    </mc:Choice>
    <mc:Fallback>
      <p:transition advTm="688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2432148" y="602173"/>
            <a:ext cx="5420180" cy="10066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zh-CN" altLang="en-US" sz="2600" b="1" dirty="0">
                <a:latin typeface="+mn-lt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解：设北京地铁</a:t>
            </a:r>
            <a:r>
              <a:rPr lang="en-US" altLang="zh-CN" sz="2600" b="1" dirty="0">
                <a:latin typeface="+mn-lt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zh-CN" altLang="en-US" sz="2600" b="1" dirty="0">
                <a:latin typeface="+mn-lt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号线的实际长度大约是 </a:t>
            </a:r>
            <a:r>
              <a:rPr lang="en-US" altLang="zh-CN" sz="2600" b="1" i="1" dirty="0">
                <a:latin typeface="+mn-lt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x </a:t>
            </a:r>
            <a:r>
              <a:rPr lang="en-US" altLang="zh-CN" sz="2600" b="1" dirty="0">
                <a:latin typeface="+mn-lt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cm</a:t>
            </a:r>
            <a:r>
              <a:rPr lang="zh-CN" altLang="en-US" sz="2600" b="1" dirty="0">
                <a:latin typeface="+mn-lt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。</a:t>
            </a:r>
            <a:endParaRPr lang="zh-CN" altLang="en-US" sz="2600" b="1" dirty="0">
              <a:latin typeface="+mn-lt"/>
              <a:ea typeface="+mn-ea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grpSp>
        <p:nvGrpSpPr>
          <p:cNvPr id="3" name="Group 33"/>
          <p:cNvGrpSpPr/>
          <p:nvPr/>
        </p:nvGrpSpPr>
        <p:grpSpPr bwMode="auto">
          <a:xfrm>
            <a:off x="3746787" y="1638300"/>
            <a:ext cx="2335213" cy="936625"/>
            <a:chOff x="1214" y="2793"/>
            <a:chExt cx="1563" cy="784"/>
          </a:xfrm>
        </p:grpSpPr>
        <p:grpSp>
          <p:nvGrpSpPr>
            <p:cNvPr id="4" name="Group 32"/>
            <p:cNvGrpSpPr/>
            <p:nvPr/>
          </p:nvGrpSpPr>
          <p:grpSpPr bwMode="auto">
            <a:xfrm>
              <a:off x="1214" y="2815"/>
              <a:ext cx="512" cy="730"/>
              <a:chOff x="1214" y="2815"/>
              <a:chExt cx="512" cy="730"/>
            </a:xfrm>
          </p:grpSpPr>
          <p:sp>
            <p:nvSpPr>
              <p:cNvPr id="10" name="矩形 11"/>
              <p:cNvSpPr>
                <a:spLocks noChangeArrowheads="1"/>
              </p:cNvSpPr>
              <p:nvPr/>
            </p:nvSpPr>
            <p:spPr bwMode="auto">
              <a:xfrm>
                <a:off x="1219" y="2818"/>
                <a:ext cx="507" cy="4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zh-CN" sz="2600" b="1">
                    <a:solidFill>
                      <a:srgbClr val="FF0000"/>
                    </a:solidFill>
                    <a:latin typeface="+mn-lt"/>
                    <a:ea typeface="+mn-ea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77</a:t>
                </a:r>
                <a:endParaRPr lang="en-US" altLang="zh-CN" sz="2600" b="1" dirty="0">
                  <a:solidFill>
                    <a:srgbClr val="FF0000"/>
                  </a:solidFill>
                  <a:latin typeface="+mn-lt"/>
                  <a:ea typeface="+mn-ea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cxnSp>
            <p:nvCxnSpPr>
              <p:cNvPr id="11" name="直接连接符 3"/>
              <p:cNvCxnSpPr>
                <a:cxnSpLocks noChangeShapeType="1"/>
              </p:cNvCxnSpPr>
              <p:nvPr/>
            </p:nvCxnSpPr>
            <p:spPr bwMode="auto">
              <a:xfrm>
                <a:off x="1214" y="3193"/>
                <a:ext cx="364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2" name="矩形 13"/>
              <p:cNvSpPr>
                <a:spLocks noChangeArrowheads="1"/>
              </p:cNvSpPr>
              <p:nvPr/>
            </p:nvSpPr>
            <p:spPr bwMode="auto">
              <a:xfrm>
                <a:off x="1298" y="3133"/>
                <a:ext cx="271" cy="4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zh-CN" sz="2600" b="1" i="1" dirty="0">
                    <a:solidFill>
                      <a:srgbClr val="FF0000"/>
                    </a:solidFill>
                    <a:latin typeface="+mn-lt"/>
                    <a:ea typeface="+mn-ea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x</a:t>
                </a:r>
                <a:endParaRPr lang="en-US" altLang="zh-CN" sz="2600" b="1" i="1" dirty="0">
                  <a:solidFill>
                    <a:srgbClr val="FF0000"/>
                  </a:solidFill>
                  <a:latin typeface="+mn-lt"/>
                  <a:ea typeface="+mn-ea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5" name="矩形 6"/>
            <p:cNvSpPr>
              <a:spLocks noChangeArrowheads="1"/>
            </p:cNvSpPr>
            <p:nvPr/>
          </p:nvSpPr>
          <p:spPr bwMode="auto">
            <a:xfrm>
              <a:off x="1559" y="2996"/>
              <a:ext cx="389" cy="41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zh-CN" altLang="en-US" sz="2600" b="1">
                  <a:solidFill>
                    <a:srgbClr val="FF0000"/>
                  </a:solidFill>
                  <a:latin typeface="+mn-lt"/>
                  <a:ea typeface="+mn-ea"/>
                  <a:cs typeface="Times New Roman" panose="02020603050405020304" pitchFamily="18" charset="0"/>
                  <a:sym typeface="Times New Roman" panose="02020603050405020304" pitchFamily="18" charset="0"/>
                </a:rPr>
                <a:t>＝</a:t>
              </a:r>
              <a:endParaRPr lang="zh-CN" altLang="en-US" sz="2600" b="1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grpSp>
          <p:nvGrpSpPr>
            <p:cNvPr id="6" name="Group 31"/>
            <p:cNvGrpSpPr/>
            <p:nvPr/>
          </p:nvGrpSpPr>
          <p:grpSpPr bwMode="auto">
            <a:xfrm>
              <a:off x="1907" y="2793"/>
              <a:ext cx="870" cy="784"/>
              <a:chOff x="2097" y="2816"/>
              <a:chExt cx="870" cy="784"/>
            </a:xfrm>
          </p:grpSpPr>
          <p:sp>
            <p:nvSpPr>
              <p:cNvPr id="7" name="矩形 18"/>
              <p:cNvSpPr>
                <a:spLocks noChangeArrowheads="1"/>
              </p:cNvSpPr>
              <p:nvPr/>
            </p:nvSpPr>
            <p:spPr bwMode="auto">
              <a:xfrm>
                <a:off x="2105" y="3188"/>
                <a:ext cx="862" cy="4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zh-CN" sz="2600" b="1">
                    <a:solidFill>
                      <a:srgbClr val="FF0000"/>
                    </a:solidFill>
                    <a:latin typeface="+mn-lt"/>
                    <a:ea typeface="+mn-ea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30000</a:t>
                </a:r>
                <a:endParaRPr lang="en-US" altLang="zh-CN" sz="2600" b="1">
                  <a:solidFill>
                    <a:srgbClr val="FF0000"/>
                  </a:solidFill>
                  <a:latin typeface="+mn-lt"/>
                  <a:ea typeface="+mn-ea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8" name="矩形 9"/>
              <p:cNvSpPr>
                <a:spLocks noChangeArrowheads="1"/>
              </p:cNvSpPr>
              <p:nvPr/>
            </p:nvSpPr>
            <p:spPr bwMode="auto">
              <a:xfrm>
                <a:off x="2395" y="2816"/>
                <a:ext cx="273" cy="4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zh-CN" sz="2600" b="1">
                    <a:solidFill>
                      <a:srgbClr val="FF0000"/>
                    </a:solidFill>
                    <a:latin typeface="+mn-lt"/>
                    <a:ea typeface="+mn-ea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1</a:t>
                </a:r>
                <a:endParaRPr lang="en-US" altLang="zh-CN" sz="2600" b="1">
                  <a:solidFill>
                    <a:srgbClr val="FF0000"/>
                  </a:solidFill>
                  <a:latin typeface="+mn-lt"/>
                  <a:ea typeface="+mn-ea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cxnSp>
            <p:nvCxnSpPr>
              <p:cNvPr id="9" name="直接连接符 17"/>
              <p:cNvCxnSpPr>
                <a:cxnSpLocks noChangeShapeType="1"/>
              </p:cNvCxnSpPr>
              <p:nvPr/>
            </p:nvCxnSpPr>
            <p:spPr bwMode="auto">
              <a:xfrm>
                <a:off x="2097" y="3216"/>
                <a:ext cx="742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3865674" y="2577039"/>
            <a:ext cx="404812" cy="4921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600" b="1" i="1">
                <a:latin typeface="+mn-lt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endParaRPr lang="en-US" altLang="zh-CN" sz="2600" b="1" i="1">
              <a:latin typeface="+mn-lt"/>
              <a:ea typeface="+mn-ea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4264136" y="2577039"/>
            <a:ext cx="581025" cy="4921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600" b="1" dirty="0">
                <a:latin typeface="+mn-lt"/>
                <a:ea typeface="+mn-ea"/>
                <a:sym typeface="Times New Roman" panose="02020603050405020304" pitchFamily="18" charset="0"/>
              </a:rPr>
              <a:t>＝</a:t>
            </a:r>
            <a:endParaRPr lang="zh-CN" altLang="en-US" sz="2600" b="1" dirty="0">
              <a:latin typeface="+mn-lt"/>
              <a:ea typeface="+mn-ea"/>
              <a:sym typeface="Times New Roman" panose="02020603050405020304" pitchFamily="18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4646724" y="2577039"/>
            <a:ext cx="2070100" cy="4921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600" b="1">
                <a:latin typeface="+mn-lt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77×30000</a:t>
            </a:r>
            <a:endParaRPr lang="en-US" altLang="zh-CN" sz="2600" b="1">
              <a:latin typeface="+mn-lt"/>
              <a:ea typeface="+mn-ea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3865674" y="3098686"/>
            <a:ext cx="404812" cy="4921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600" b="1" i="1">
                <a:latin typeface="+mn-lt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endParaRPr lang="en-US" altLang="zh-CN" sz="2600" b="1" i="1">
              <a:latin typeface="+mn-lt"/>
              <a:ea typeface="+mn-ea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4264136" y="3098686"/>
            <a:ext cx="581025" cy="4921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600" b="1">
                <a:latin typeface="+mn-lt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endParaRPr lang="zh-CN" altLang="en-US" sz="2600" b="1">
              <a:latin typeface="+mn-lt"/>
              <a:ea typeface="+mn-ea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4646724" y="3098686"/>
            <a:ext cx="1455737" cy="4921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600" b="1">
                <a:latin typeface="+mn-lt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2310000</a:t>
            </a:r>
            <a:endParaRPr lang="en-US" altLang="zh-CN" sz="2600" b="1">
              <a:latin typeface="+mn-lt"/>
              <a:ea typeface="+mn-ea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1394112" y="4103670"/>
            <a:ext cx="7353300" cy="5254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zh-CN" altLang="en-US" sz="2600" b="1">
                <a:latin typeface="+mn-lt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答：北京地铁</a:t>
            </a:r>
            <a:r>
              <a:rPr lang="en-US" altLang="zh-CN" sz="2600" b="1">
                <a:latin typeface="+mn-lt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zh-CN" altLang="en-US" sz="2600" b="1">
                <a:latin typeface="+mn-lt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号线的实际长度大约是</a:t>
            </a:r>
            <a:r>
              <a:rPr lang="en-US" altLang="zh-CN" sz="2600" b="1">
                <a:latin typeface="+mn-lt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23.1km</a:t>
            </a:r>
            <a:r>
              <a:rPr lang="zh-CN" altLang="en-US" sz="2600" b="1">
                <a:latin typeface="+mn-lt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。</a:t>
            </a:r>
            <a:endParaRPr lang="zh-CN" altLang="en-US" sz="2600" b="1">
              <a:latin typeface="+mn-lt"/>
              <a:ea typeface="+mn-ea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3214975" y="3566138"/>
            <a:ext cx="4094162" cy="4921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600" b="1">
                <a:latin typeface="+mn-lt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2310000cm</a:t>
            </a:r>
            <a:r>
              <a:rPr lang="zh-CN" altLang="en-US" sz="2600" b="1">
                <a:latin typeface="+mn-lt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lang="en-US" altLang="zh-CN" sz="2600" b="1">
                <a:latin typeface="+mn-lt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23.1km</a:t>
            </a:r>
            <a:endParaRPr lang="zh-CN" altLang="en-US" sz="2600" b="1">
              <a:latin typeface="+mn-lt"/>
              <a:ea typeface="+mn-ea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1" name="文本框 20"/>
          <p:cNvSpPr txBox="1"/>
          <p:nvPr>
            <p:custDataLst>
              <p:tags r:id="rId1"/>
            </p:custDataLst>
          </p:nvPr>
        </p:nvSpPr>
        <p:spPr>
          <a:xfrm>
            <a:off x="2059275" y="-73025"/>
            <a:ext cx="881062" cy="212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600" b="1" dirty="0">
                <a:solidFill>
                  <a:srgbClr val="B7E9FF"/>
                </a:solidFill>
                <a:latin typeface="+mj-lt"/>
                <a:ea typeface="+mj-ea"/>
              </a:rPr>
              <a:t>状元成才路</a:t>
            </a:r>
            <a:endParaRPr lang="zh-CN" altLang="en-US" sz="600" b="1" dirty="0">
              <a:solidFill>
                <a:srgbClr val="B7E9FF"/>
              </a:solidFill>
              <a:latin typeface="+mj-lt"/>
              <a:ea typeface="+mj-ea"/>
            </a:endParaRPr>
          </a:p>
        </p:txBody>
      </p:sp>
      <p:pic>
        <p:nvPicPr>
          <p:cNvPr id="22" name="图片 2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800" y="-98425"/>
            <a:ext cx="8842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组合 5"/>
          <p:cNvGrpSpPr/>
          <p:nvPr/>
        </p:nvGrpSpPr>
        <p:grpSpPr bwMode="auto">
          <a:xfrm>
            <a:off x="717648" y="638388"/>
            <a:ext cx="1714500" cy="666750"/>
            <a:chOff x="167861" y="533882"/>
            <a:chExt cx="1713948" cy="666652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96" t="29630" r="4396" b="29404"/>
            <a:stretch>
              <a:fillRect/>
            </a:stretch>
          </p:blipFill>
          <p:spPr bwMode="auto">
            <a:xfrm>
              <a:off x="167861" y="533882"/>
              <a:ext cx="1713948" cy="666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Text Box 19"/>
            <p:cNvSpPr txBox="1">
              <a:spLocks noChangeArrowheads="1"/>
            </p:cNvSpPr>
            <p:nvPr/>
          </p:nvSpPr>
          <p:spPr bwMode="auto">
            <a:xfrm>
              <a:off x="340842" y="618007"/>
              <a:ext cx="1394964" cy="522211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zh-CN" altLang="en-US" sz="2800" b="1">
                  <a:solidFill>
                    <a:srgbClr val="FF0000"/>
                  </a:solidFill>
                  <a:latin typeface="+mj-ea"/>
                  <a:ea typeface="+mj-ea"/>
                  <a:sym typeface="Times New Roman" panose="02020603050405020304" pitchFamily="18" charset="0"/>
                </a:rPr>
                <a:t>方法四：</a:t>
              </a:r>
              <a:endParaRPr lang="zh-CN" altLang="en-US" sz="2800" b="1" dirty="0">
                <a:solidFill>
                  <a:srgbClr val="FF0000"/>
                </a:solidFill>
                <a:latin typeface="+mj-ea"/>
                <a:ea typeface="+mj-ea"/>
                <a:sym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 bwMode="auto">
          <a:xfrm>
            <a:off x="1201738" y="800100"/>
            <a:ext cx="4943475" cy="1444625"/>
            <a:chOff x="1201974" y="800111"/>
            <a:chExt cx="4943889" cy="1444487"/>
          </a:xfrm>
        </p:grpSpPr>
        <p:pic>
          <p:nvPicPr>
            <p:cNvPr id="3" name="图片 1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" t="11078" b="60838"/>
            <a:stretch>
              <a:fillRect/>
            </a:stretch>
          </p:blipFill>
          <p:spPr bwMode="auto">
            <a:xfrm>
              <a:off x="1201974" y="800111"/>
              <a:ext cx="4943889" cy="1444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" name="Group 28"/>
            <p:cNvGrpSpPr/>
            <p:nvPr/>
          </p:nvGrpSpPr>
          <p:grpSpPr bwMode="auto">
            <a:xfrm>
              <a:off x="1783225" y="948473"/>
              <a:ext cx="3424238" cy="1147762"/>
              <a:chOff x="1854" y="4497"/>
              <a:chExt cx="2157" cy="723"/>
            </a:xfrm>
          </p:grpSpPr>
          <p:grpSp>
            <p:nvGrpSpPr>
              <p:cNvPr id="5" name="Group 27"/>
              <p:cNvGrpSpPr/>
              <p:nvPr/>
            </p:nvGrpSpPr>
            <p:grpSpPr bwMode="auto">
              <a:xfrm>
                <a:off x="1854" y="4497"/>
                <a:ext cx="1291" cy="723"/>
                <a:chOff x="2029" y="4497"/>
                <a:chExt cx="1291" cy="723"/>
              </a:xfrm>
            </p:grpSpPr>
            <p:sp>
              <p:nvSpPr>
                <p:cNvPr id="7" name="矩形 13"/>
                <p:cNvSpPr>
                  <a:spLocks noChangeArrowheads="1"/>
                </p:cNvSpPr>
                <p:nvPr/>
              </p:nvSpPr>
              <p:spPr bwMode="auto">
                <a:xfrm>
                  <a:off x="2035" y="4852"/>
                  <a:ext cx="1285" cy="3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r>
                    <a:rPr lang="zh-CN" altLang="en-US" sz="3200" b="1">
                      <a:latin typeface="黑体" panose="02010609060101010101" pitchFamily="49" charset="-122"/>
                      <a:ea typeface="黑体" panose="02010609060101010101" pitchFamily="49" charset="-122"/>
                    </a:rPr>
                    <a:t>实际距离 </a:t>
                  </a:r>
                  <a:endParaRPr lang="zh-CN" altLang="en-US" sz="3200" b="1"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8" name="矩形 5"/>
                <p:cNvSpPr>
                  <a:spLocks noChangeArrowheads="1"/>
                </p:cNvSpPr>
                <p:nvPr/>
              </p:nvSpPr>
              <p:spPr bwMode="auto">
                <a:xfrm>
                  <a:off x="2029" y="4497"/>
                  <a:ext cx="1285" cy="3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r>
                    <a:rPr lang="zh-CN" altLang="en-US" sz="3200" b="1">
                      <a:latin typeface="黑体" panose="02010609060101010101" pitchFamily="49" charset="-122"/>
                      <a:ea typeface="黑体" panose="02010609060101010101" pitchFamily="49" charset="-122"/>
                    </a:rPr>
                    <a:t>图上距离 </a:t>
                  </a:r>
                  <a:endParaRPr lang="zh-CN" altLang="en-US" sz="3200" b="1"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cxnSp>
              <p:nvCxnSpPr>
                <p:cNvPr id="9" name="直接连接符 12"/>
                <p:cNvCxnSpPr>
                  <a:cxnSpLocks noChangeShapeType="1"/>
                </p:cNvCxnSpPr>
                <p:nvPr/>
              </p:nvCxnSpPr>
              <p:spPr bwMode="auto">
                <a:xfrm flipV="1">
                  <a:off x="2112" y="4866"/>
                  <a:ext cx="986" cy="3"/>
                </a:xfrm>
                <a:prstGeom prst="line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6" name="矩形 14"/>
              <p:cNvSpPr>
                <a:spLocks noChangeArrowheads="1"/>
              </p:cNvSpPr>
              <p:nvPr/>
            </p:nvSpPr>
            <p:spPr bwMode="auto">
              <a:xfrm>
                <a:off x="2857" y="4669"/>
                <a:ext cx="1154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3200" b="1">
                    <a:latin typeface="黑体" panose="02010609060101010101" pitchFamily="49" charset="-122"/>
                    <a:ea typeface="黑体" panose="02010609060101010101" pitchFamily="49" charset="-122"/>
                  </a:rPr>
                  <a:t>＝比例尺</a:t>
                </a:r>
                <a:endParaRPr lang="zh-CN" altLang="en-US" sz="3200" b="1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</p:grpSp>
      <p:sp>
        <p:nvSpPr>
          <p:cNvPr id="10" name="文本框 21"/>
          <p:cNvSpPr txBox="1">
            <a:spLocks noChangeArrowheads="1"/>
          </p:cNvSpPr>
          <p:nvPr/>
        </p:nvSpPr>
        <p:spPr bwMode="auto">
          <a:xfrm>
            <a:off x="1300163" y="2466975"/>
            <a:ext cx="67770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可以用解比例的方法求出实际距离。</a:t>
            </a:r>
            <a:endParaRPr lang="zh-CN" altLang="en-US" sz="32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矩形 23"/>
          <p:cNvSpPr>
            <a:spLocks noChangeArrowheads="1"/>
          </p:cNvSpPr>
          <p:nvPr/>
        </p:nvSpPr>
        <p:spPr bwMode="auto">
          <a:xfrm>
            <a:off x="2349500" y="3275013"/>
            <a:ext cx="6078538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计算时，图上距离和实际距离的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单位要统一。</a:t>
            </a:r>
            <a:endParaRPr lang="zh-CN" altLang="en-US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2" name="图片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6269585" y="789901"/>
            <a:ext cx="800861" cy="1627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组合 12"/>
          <p:cNvGrpSpPr/>
          <p:nvPr/>
        </p:nvGrpSpPr>
        <p:grpSpPr bwMode="auto">
          <a:xfrm>
            <a:off x="811213" y="3228975"/>
            <a:ext cx="1976437" cy="584200"/>
            <a:chOff x="1536" y="3808"/>
            <a:chExt cx="3111" cy="922"/>
          </a:xfrm>
        </p:grpSpPr>
        <p:sp>
          <p:nvSpPr>
            <p:cNvPr id="14" name="Freeform 10"/>
            <p:cNvSpPr>
              <a:spLocks noEditPoints="1" noChangeArrowheads="1"/>
            </p:cNvSpPr>
            <p:nvPr/>
          </p:nvSpPr>
          <p:spPr bwMode="auto">
            <a:xfrm>
              <a:off x="1536" y="3931"/>
              <a:ext cx="770" cy="740"/>
            </a:xfrm>
            <a:custGeom>
              <a:avLst/>
              <a:gdLst>
                <a:gd name="T0" fmla="*/ 2147483646 w 100"/>
                <a:gd name="T1" fmla="*/ 2147483646 h 88"/>
                <a:gd name="T2" fmla="*/ 2147483646 w 100"/>
                <a:gd name="T3" fmla="*/ 2147483646 h 88"/>
                <a:gd name="T4" fmla="*/ 2147483646 w 100"/>
                <a:gd name="T5" fmla="*/ 2147483646 h 88"/>
                <a:gd name="T6" fmla="*/ 2147483646 w 100"/>
                <a:gd name="T7" fmla="*/ 2147483646 h 88"/>
                <a:gd name="T8" fmla="*/ 2147483646 w 100"/>
                <a:gd name="T9" fmla="*/ 2147483646 h 88"/>
                <a:gd name="T10" fmla="*/ 2147483646 w 100"/>
                <a:gd name="T11" fmla="*/ 2147483646 h 88"/>
                <a:gd name="T12" fmla="*/ 2147483646 w 100"/>
                <a:gd name="T13" fmla="*/ 2147483646 h 88"/>
                <a:gd name="T14" fmla="*/ 2147483646 w 100"/>
                <a:gd name="T15" fmla="*/ 2147483646 h 88"/>
                <a:gd name="T16" fmla="*/ 2147483646 w 100"/>
                <a:gd name="T17" fmla="*/ 2147483646 h 88"/>
                <a:gd name="T18" fmla="*/ 0 w 100"/>
                <a:gd name="T19" fmla="*/ 2147483646 h 88"/>
                <a:gd name="T20" fmla="*/ 2147483646 w 100"/>
                <a:gd name="T21" fmla="*/ 2147483646 h 88"/>
                <a:gd name="T22" fmla="*/ 2147483646 w 100"/>
                <a:gd name="T23" fmla="*/ 2147483646 h 88"/>
                <a:gd name="T24" fmla="*/ 2147483646 w 100"/>
                <a:gd name="T25" fmla="*/ 2147483646 h 88"/>
                <a:gd name="T26" fmla="*/ 2147483646 w 100"/>
                <a:gd name="T27" fmla="*/ 2147483646 h 88"/>
                <a:gd name="T28" fmla="*/ 2147483646 w 100"/>
                <a:gd name="T29" fmla="*/ 2147483646 h 88"/>
                <a:gd name="T30" fmla="*/ 2147483646 w 100"/>
                <a:gd name="T31" fmla="*/ 2147483646 h 88"/>
                <a:gd name="T32" fmla="*/ 2147483646 w 100"/>
                <a:gd name="T33" fmla="*/ 2147483646 h 88"/>
                <a:gd name="T34" fmla="*/ 2147483646 w 100"/>
                <a:gd name="T35" fmla="*/ 2147483646 h 88"/>
                <a:gd name="T36" fmla="*/ 2147483646 w 100"/>
                <a:gd name="T37" fmla="*/ 2147483646 h 88"/>
                <a:gd name="T38" fmla="*/ 2147483646 w 100"/>
                <a:gd name="T39" fmla="*/ 2147483646 h 88"/>
                <a:gd name="T40" fmla="*/ 2147483646 w 100"/>
                <a:gd name="T41" fmla="*/ 2147483646 h 88"/>
                <a:gd name="T42" fmla="*/ 2147483646 w 100"/>
                <a:gd name="T43" fmla="*/ 2147483646 h 88"/>
                <a:gd name="T44" fmla="*/ 2147483646 w 100"/>
                <a:gd name="T45" fmla="*/ 2147483646 h 88"/>
                <a:gd name="T46" fmla="*/ 2147483646 w 100"/>
                <a:gd name="T47" fmla="*/ 2147483646 h 88"/>
                <a:gd name="T48" fmla="*/ 2147483646 w 100"/>
                <a:gd name="T49" fmla="*/ 2147483646 h 88"/>
                <a:gd name="T50" fmla="*/ 2147483646 w 100"/>
                <a:gd name="T51" fmla="*/ 2147483646 h 88"/>
                <a:gd name="T52" fmla="*/ 2147483646 w 100"/>
                <a:gd name="T53" fmla="*/ 2147483646 h 88"/>
                <a:gd name="T54" fmla="*/ 2147483646 w 100"/>
                <a:gd name="T55" fmla="*/ 2147483646 h 88"/>
                <a:gd name="T56" fmla="*/ 2147483646 w 100"/>
                <a:gd name="T57" fmla="*/ 2147483646 h 88"/>
                <a:gd name="T58" fmla="*/ 2147483646 w 100"/>
                <a:gd name="T59" fmla="*/ 2147483646 h 88"/>
                <a:gd name="T60" fmla="*/ 2147483646 w 100"/>
                <a:gd name="T61" fmla="*/ 2147483646 h 88"/>
                <a:gd name="T62" fmla="*/ 2147483646 w 100"/>
                <a:gd name="T63" fmla="*/ 2147483646 h 88"/>
                <a:gd name="T64" fmla="*/ 2147483646 w 100"/>
                <a:gd name="T65" fmla="*/ 2147483646 h 88"/>
                <a:gd name="T66" fmla="*/ 2147483646 w 100"/>
                <a:gd name="T67" fmla="*/ 2147483646 h 88"/>
                <a:gd name="T68" fmla="*/ 2147483646 w 100"/>
                <a:gd name="T69" fmla="*/ 2147483646 h 88"/>
                <a:gd name="T70" fmla="*/ 2147483646 w 100"/>
                <a:gd name="T71" fmla="*/ 2147483646 h 88"/>
                <a:gd name="T72" fmla="*/ 2147483646 w 100"/>
                <a:gd name="T73" fmla="*/ 2147483646 h 8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00" h="88">
                  <a:moveTo>
                    <a:pt x="55" y="4"/>
                  </a:moveTo>
                  <a:cubicBezTo>
                    <a:pt x="76" y="41"/>
                    <a:pt x="76" y="41"/>
                    <a:pt x="76" y="41"/>
                  </a:cubicBezTo>
                  <a:cubicBezTo>
                    <a:pt x="76" y="41"/>
                    <a:pt x="76" y="41"/>
                    <a:pt x="76" y="41"/>
                  </a:cubicBezTo>
                  <a:cubicBezTo>
                    <a:pt x="98" y="79"/>
                    <a:pt x="98" y="79"/>
                    <a:pt x="98" y="79"/>
                  </a:cubicBezTo>
                  <a:cubicBezTo>
                    <a:pt x="100" y="82"/>
                    <a:pt x="99" y="85"/>
                    <a:pt x="96" y="87"/>
                  </a:cubicBezTo>
                  <a:cubicBezTo>
                    <a:pt x="95" y="88"/>
                    <a:pt x="93" y="88"/>
                    <a:pt x="92" y="88"/>
                  </a:cubicBezTo>
                  <a:cubicBezTo>
                    <a:pt x="92" y="88"/>
                    <a:pt x="92" y="88"/>
                    <a:pt x="92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7" y="88"/>
                    <a:pt x="7" y="88"/>
                    <a:pt x="7" y="88"/>
                  </a:cubicBezTo>
                  <a:cubicBezTo>
                    <a:pt x="3" y="88"/>
                    <a:pt x="0" y="85"/>
                    <a:pt x="0" y="82"/>
                  </a:cubicBezTo>
                  <a:cubicBezTo>
                    <a:pt x="0" y="80"/>
                    <a:pt x="1" y="79"/>
                    <a:pt x="1" y="78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6" y="1"/>
                    <a:pt x="50" y="0"/>
                    <a:pt x="53" y="2"/>
                  </a:cubicBezTo>
                  <a:cubicBezTo>
                    <a:pt x="54" y="3"/>
                    <a:pt x="54" y="3"/>
                    <a:pt x="55" y="4"/>
                  </a:cubicBezTo>
                  <a:close/>
                  <a:moveTo>
                    <a:pt x="44" y="34"/>
                  </a:moveTo>
                  <a:cubicBezTo>
                    <a:pt x="44" y="37"/>
                    <a:pt x="44" y="37"/>
                    <a:pt x="44" y="37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44" y="34"/>
                    <a:pt x="44" y="34"/>
                    <a:pt x="44" y="34"/>
                  </a:cubicBezTo>
                  <a:close/>
                  <a:moveTo>
                    <a:pt x="49" y="72"/>
                  </a:moveTo>
                  <a:cubicBezTo>
                    <a:pt x="52" y="72"/>
                    <a:pt x="53" y="71"/>
                    <a:pt x="53" y="69"/>
                  </a:cubicBezTo>
                  <a:cubicBezTo>
                    <a:pt x="53" y="66"/>
                    <a:pt x="51" y="65"/>
                    <a:pt x="49" y="65"/>
                  </a:cubicBezTo>
                  <a:cubicBezTo>
                    <a:pt x="47" y="65"/>
                    <a:pt x="45" y="66"/>
                    <a:pt x="45" y="69"/>
                  </a:cubicBezTo>
                  <a:cubicBezTo>
                    <a:pt x="45" y="71"/>
                    <a:pt x="47" y="72"/>
                    <a:pt x="49" y="72"/>
                  </a:cubicBezTo>
                  <a:close/>
                  <a:moveTo>
                    <a:pt x="65" y="48"/>
                  </a:moveTo>
                  <a:cubicBezTo>
                    <a:pt x="49" y="20"/>
                    <a:pt x="49" y="20"/>
                    <a:pt x="49" y="20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4" y="48"/>
                    <a:pt x="34" y="48"/>
                    <a:pt x="33" y="48"/>
                  </a:cubicBezTo>
                  <a:cubicBezTo>
                    <a:pt x="17" y="75"/>
                    <a:pt x="17" y="75"/>
                    <a:pt x="17" y="75"/>
                  </a:cubicBezTo>
                  <a:cubicBezTo>
                    <a:pt x="49" y="75"/>
                    <a:pt x="49" y="75"/>
                    <a:pt x="49" y="75"/>
                  </a:cubicBezTo>
                  <a:cubicBezTo>
                    <a:pt x="81" y="75"/>
                    <a:pt x="81" y="75"/>
                    <a:pt x="81" y="75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48"/>
                    <a:pt x="65" y="48"/>
                    <a:pt x="65" y="48"/>
                  </a:cubicBezTo>
                  <a:close/>
                </a:path>
              </a:pathLst>
            </a:cu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文本框 7"/>
            <p:cNvSpPr txBox="1">
              <a:spLocks noChangeArrowheads="1"/>
            </p:cNvSpPr>
            <p:nvPr/>
          </p:nvSpPr>
          <p:spPr bwMode="auto">
            <a:xfrm>
              <a:off x="1921" y="3808"/>
              <a:ext cx="2726" cy="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3200" b="1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zh-CN" altLang="en-US" sz="3200" b="1">
                  <a:latin typeface="黑体" panose="02010609060101010101" pitchFamily="49" charset="-122"/>
                  <a:ea typeface="黑体" panose="02010609060101010101" pitchFamily="49" charset="-122"/>
                </a:rPr>
                <a:t>注意：</a:t>
              </a:r>
              <a:endParaRPr lang="zh-CN" altLang="en-US" sz="32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5"/>
          <p:cNvSpPr>
            <a:spLocks noChangeArrowheads="1"/>
          </p:cNvSpPr>
          <p:nvPr/>
        </p:nvSpPr>
        <p:spPr bwMode="auto">
          <a:xfrm>
            <a:off x="712788" y="1095287"/>
            <a:ext cx="4941887" cy="355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    先把右图中的线段比例尺改写成数值比例尺，再用直尺量出图中河西村与汽车站之间的距离，并计算出两地的实际距离大约是多少。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  <a:sym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1560513" y="-73025"/>
            <a:ext cx="881062" cy="212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600" b="1" dirty="0">
                <a:solidFill>
                  <a:srgbClr val="B7E9FF"/>
                </a:solidFill>
                <a:latin typeface="+mj-lt"/>
                <a:ea typeface="+mj-ea"/>
              </a:rPr>
              <a:t>状元成才路</a:t>
            </a:r>
            <a:endParaRPr lang="zh-CN" altLang="en-US" sz="600" b="1" dirty="0">
              <a:solidFill>
                <a:srgbClr val="B7E9FF"/>
              </a:solidFill>
              <a:latin typeface="+mj-lt"/>
              <a:ea typeface="+mj-ea"/>
            </a:endParaRPr>
          </a:p>
        </p:txBody>
      </p:sp>
      <p:pic>
        <p:nvPicPr>
          <p:cNvPr id="38918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038" y="-98425"/>
            <a:ext cx="8842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棱台 6"/>
          <p:cNvSpPr/>
          <p:nvPr/>
        </p:nvSpPr>
        <p:spPr bwMode="auto">
          <a:xfrm>
            <a:off x="2441575" y="4664075"/>
            <a:ext cx="3411538" cy="390525"/>
          </a:xfrm>
          <a:prstGeom prst="bevel">
            <a:avLst/>
          </a:prstGeom>
          <a:solidFill>
            <a:srgbClr val="0066FF"/>
          </a:solidFill>
          <a:ln w="19050">
            <a:solidFill>
              <a:srgbClr val="3399FF"/>
            </a:solidFill>
            <a:miter lim="800000"/>
          </a:ln>
        </p:spPr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kern="0" dirty="0">
                <a:solidFill>
                  <a:srgbClr val="E7F8FF"/>
                </a:solidFill>
                <a:latin typeface="宋体" panose="02010600030101010101" pitchFamily="2" charset="-122"/>
              </a:rPr>
              <a:t>请同学们按下暂停键，做一做吧！</a:t>
            </a:r>
            <a:endParaRPr lang="zh-CN" altLang="en-US" sz="1600" b="1" kern="0" dirty="0">
              <a:solidFill>
                <a:srgbClr val="E7F8FF"/>
              </a:solidFill>
              <a:latin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66" y="385363"/>
            <a:ext cx="2144355" cy="67072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4946" y="1551666"/>
            <a:ext cx="3244075" cy="2399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723900" y="2568575"/>
            <a:ext cx="7624763" cy="1127125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  <a:sym typeface="Times New Roman" panose="02020603050405020304" pitchFamily="18" charset="0"/>
              </a:rPr>
              <a:t>图上距离∶实际距离＝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  <a:sym typeface="Times New Roman" panose="02020603050405020304" pitchFamily="18" charset="0"/>
              </a:rPr>
              <a:t>1cm∶600m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  <a:sym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  <a:sym typeface="Times New Roman" panose="02020603050405020304" pitchFamily="18" charset="0"/>
              </a:rPr>
              <a:t>1∶60000</a:t>
            </a:r>
            <a:endParaRPr lang="en-US" altLang="zh-CN" sz="2800" b="1" dirty="0">
              <a:solidFill>
                <a:srgbClr val="FF0000"/>
              </a:solidFill>
              <a:latin typeface="+mn-lt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 algn="ctr" eaLnBrk="1" hangingPunct="1">
              <a:lnSpc>
                <a:spcPct val="120000"/>
              </a:lnSpc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  <a:sym typeface="Times New Roman" panose="02020603050405020304" pitchFamily="18" charset="0"/>
              </a:rPr>
              <a:t>量得图中河西村与汽车站之间的距离是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  <a:sym typeface="Times New Roman" panose="02020603050405020304" pitchFamily="18" charset="0"/>
              </a:rPr>
              <a:t>3cm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  <a:sym typeface="Times New Roman" panose="02020603050405020304" pitchFamily="18" charset="0"/>
              </a:rPr>
              <a:t>。 </a:t>
            </a:r>
            <a:endParaRPr lang="zh-CN" altLang="en-US" sz="2800" b="1" dirty="0">
              <a:solidFill>
                <a:srgbClr val="FF0000"/>
              </a:solidFill>
              <a:latin typeface="+mn-lt"/>
              <a:ea typeface="黑体" panose="02010609060101010101" pitchFamily="49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1398588" y="3540125"/>
            <a:ext cx="6107112" cy="1125538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  <a:sym typeface="Times New Roman" panose="02020603050405020304" pitchFamily="18" charset="0"/>
              </a:rPr>
              <a:t>        600×3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  <a:sym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  <a:sym typeface="Times New Roman" panose="02020603050405020304" pitchFamily="18" charset="0"/>
              </a:rPr>
              <a:t>1800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  <a:sym typeface="Times New Roman" panose="02020603050405020304" pitchFamily="18" charset="0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  <a:sym typeface="Times New Roman" panose="02020603050405020304" pitchFamily="18" charset="0"/>
              </a:rPr>
              <a:t>m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  <a:sym typeface="Times New Roman" panose="02020603050405020304" pitchFamily="18" charset="0"/>
              </a:rPr>
              <a:t>）</a:t>
            </a:r>
            <a:endParaRPr lang="zh-CN" altLang="en-US" sz="2800" b="1" dirty="0">
              <a:solidFill>
                <a:srgbClr val="FF0000"/>
              </a:solidFill>
              <a:latin typeface="+mn-lt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 algn="ctr" eaLnBrk="1" hangingPunct="1">
              <a:lnSpc>
                <a:spcPct val="120000"/>
              </a:lnSpc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  <a:sym typeface="Times New Roman" panose="02020603050405020304" pitchFamily="18" charset="0"/>
              </a:rPr>
              <a:t>答：两地的实际距离大约是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  <a:sym typeface="Times New Roman" panose="02020603050405020304" pitchFamily="18" charset="0"/>
              </a:rPr>
              <a:t>1800m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  <a:sym typeface="Times New Roman" panose="02020603050405020304" pitchFamily="18" charset="0"/>
              </a:rPr>
              <a:t>。 </a:t>
            </a:r>
            <a:endParaRPr lang="zh-CN" altLang="en-US" sz="2800" b="1" dirty="0">
              <a:solidFill>
                <a:srgbClr val="FF0000"/>
              </a:solidFill>
              <a:latin typeface="+mn-lt"/>
              <a:ea typeface="黑体" panose="02010609060101010101" pitchFamily="49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72371" y="526093"/>
            <a:ext cx="2868548" cy="2121721"/>
          </a:xfrm>
          <a:prstGeom prst="rect">
            <a:avLst/>
          </a:prstGeom>
        </p:spPr>
      </p:pic>
      <p:pic>
        <p:nvPicPr>
          <p:cNvPr id="8" name="图片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76" t="1888" r="43925" b="35263"/>
          <a:stretch>
            <a:fillRect/>
          </a:stretch>
        </p:blipFill>
        <p:spPr bwMode="auto">
          <a:xfrm rot="16997332">
            <a:off x="5329623" y="-383804"/>
            <a:ext cx="392179" cy="3889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1672446" y="823913"/>
            <a:ext cx="7561263" cy="5603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解：设两地的实际距离大约是</a:t>
            </a:r>
            <a:r>
              <a:rPr lang="en-US" altLang="zh-CN" sz="2800" b="1" i="1" dirty="0">
                <a:solidFill>
                  <a:srgbClr val="FF0000"/>
                </a:solidFill>
                <a:latin typeface="+mn-lt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x 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cm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。</a:t>
            </a:r>
            <a:endParaRPr lang="zh-CN" altLang="en-US" sz="2800" b="1" dirty="0">
              <a:solidFill>
                <a:srgbClr val="FF0000"/>
              </a:solidFill>
              <a:latin typeface="+mn-lt"/>
              <a:ea typeface="+mj-ea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grpSp>
        <p:nvGrpSpPr>
          <p:cNvPr id="3" name="Group 33"/>
          <p:cNvGrpSpPr/>
          <p:nvPr/>
        </p:nvGrpSpPr>
        <p:grpSpPr bwMode="auto">
          <a:xfrm>
            <a:off x="4148946" y="1323975"/>
            <a:ext cx="2335213" cy="968375"/>
            <a:chOff x="1214" y="2793"/>
            <a:chExt cx="1563" cy="810"/>
          </a:xfrm>
        </p:grpSpPr>
        <p:grpSp>
          <p:nvGrpSpPr>
            <p:cNvPr id="43026" name="Group 32"/>
            <p:cNvGrpSpPr/>
            <p:nvPr/>
          </p:nvGrpSpPr>
          <p:grpSpPr bwMode="auto">
            <a:xfrm>
              <a:off x="1214" y="2809"/>
              <a:ext cx="593" cy="762"/>
              <a:chOff x="1214" y="2809"/>
              <a:chExt cx="593" cy="762"/>
            </a:xfrm>
          </p:grpSpPr>
          <p:sp>
            <p:nvSpPr>
              <p:cNvPr id="10" name="矩形 11"/>
              <p:cNvSpPr>
                <a:spLocks noChangeArrowheads="1"/>
              </p:cNvSpPr>
              <p:nvPr/>
            </p:nvSpPr>
            <p:spPr bwMode="auto">
              <a:xfrm>
                <a:off x="1300" y="2809"/>
                <a:ext cx="507" cy="4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zh-CN" sz="2800" b="1">
                    <a:solidFill>
                      <a:srgbClr val="FF0000"/>
                    </a:solidFill>
                    <a:latin typeface="+mn-lt"/>
                    <a:ea typeface="+mj-ea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3</a:t>
                </a:r>
                <a:endParaRPr lang="en-US" altLang="zh-CN" sz="2800" b="1">
                  <a:solidFill>
                    <a:srgbClr val="FF0000"/>
                  </a:solidFill>
                  <a:latin typeface="+mn-lt"/>
                  <a:ea typeface="+mj-ea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cxnSp>
            <p:nvCxnSpPr>
              <p:cNvPr id="43033" name="直接连接符 3"/>
              <p:cNvCxnSpPr>
                <a:cxnSpLocks noChangeShapeType="1"/>
              </p:cNvCxnSpPr>
              <p:nvPr/>
            </p:nvCxnSpPr>
            <p:spPr bwMode="auto">
              <a:xfrm>
                <a:off x="1214" y="3193"/>
                <a:ext cx="364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2" name="矩形 13"/>
              <p:cNvSpPr>
                <a:spLocks noChangeArrowheads="1"/>
              </p:cNvSpPr>
              <p:nvPr/>
            </p:nvSpPr>
            <p:spPr bwMode="auto">
              <a:xfrm>
                <a:off x="1298" y="3133"/>
                <a:ext cx="271" cy="4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zh-CN" sz="2800" b="1" i="1" dirty="0">
                    <a:solidFill>
                      <a:srgbClr val="FF0000"/>
                    </a:solidFill>
                    <a:latin typeface="+mn-lt"/>
                    <a:ea typeface="+mj-ea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x</a:t>
                </a:r>
                <a:endParaRPr lang="en-US" altLang="zh-CN" sz="2800" b="1" i="1" dirty="0">
                  <a:solidFill>
                    <a:srgbClr val="FF0000"/>
                  </a:solidFill>
                  <a:latin typeface="+mn-lt"/>
                  <a:ea typeface="+mj-ea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5" name="矩形 6"/>
            <p:cNvSpPr>
              <a:spLocks noChangeArrowheads="1"/>
            </p:cNvSpPr>
            <p:nvPr/>
          </p:nvSpPr>
          <p:spPr bwMode="auto">
            <a:xfrm>
              <a:off x="1559" y="2996"/>
              <a:ext cx="389" cy="43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zh-CN" altLang="en-US" sz="2800" b="1">
                  <a:solidFill>
                    <a:srgbClr val="FF0000"/>
                  </a:solidFill>
                  <a:latin typeface="+mn-lt"/>
                  <a:ea typeface="+mj-ea"/>
                  <a:cs typeface="Times New Roman" panose="02020603050405020304" pitchFamily="18" charset="0"/>
                  <a:sym typeface="Times New Roman" panose="02020603050405020304" pitchFamily="18" charset="0"/>
                </a:rPr>
                <a:t>＝</a:t>
              </a:r>
              <a:endParaRPr lang="zh-CN" altLang="en-US" sz="2800" b="1">
                <a:solidFill>
                  <a:srgbClr val="FF0000"/>
                </a:solidFill>
                <a:latin typeface="+mn-lt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grpSp>
          <p:nvGrpSpPr>
            <p:cNvPr id="43028" name="Group 31"/>
            <p:cNvGrpSpPr/>
            <p:nvPr/>
          </p:nvGrpSpPr>
          <p:grpSpPr bwMode="auto">
            <a:xfrm>
              <a:off x="1907" y="2793"/>
              <a:ext cx="870" cy="810"/>
              <a:chOff x="2097" y="2816"/>
              <a:chExt cx="870" cy="810"/>
            </a:xfrm>
          </p:grpSpPr>
          <p:sp>
            <p:nvSpPr>
              <p:cNvPr id="7" name="矩形 18"/>
              <p:cNvSpPr>
                <a:spLocks noChangeArrowheads="1"/>
              </p:cNvSpPr>
              <p:nvPr/>
            </p:nvSpPr>
            <p:spPr bwMode="auto">
              <a:xfrm>
                <a:off x="2105" y="3188"/>
                <a:ext cx="862" cy="4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zh-CN" sz="2800" b="1">
                    <a:solidFill>
                      <a:srgbClr val="FF0000"/>
                    </a:solidFill>
                    <a:latin typeface="+mn-lt"/>
                    <a:ea typeface="+mj-ea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60000</a:t>
                </a:r>
                <a:endParaRPr lang="en-US" altLang="zh-CN" sz="2800" b="1">
                  <a:solidFill>
                    <a:srgbClr val="FF0000"/>
                  </a:solidFill>
                  <a:latin typeface="+mn-lt"/>
                  <a:ea typeface="+mj-ea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8" name="矩形 9"/>
              <p:cNvSpPr>
                <a:spLocks noChangeArrowheads="1"/>
              </p:cNvSpPr>
              <p:nvPr/>
            </p:nvSpPr>
            <p:spPr bwMode="auto">
              <a:xfrm>
                <a:off x="2395" y="2816"/>
                <a:ext cx="273" cy="4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zh-CN" sz="2800" b="1">
                    <a:solidFill>
                      <a:srgbClr val="FF0000"/>
                    </a:solidFill>
                    <a:latin typeface="+mn-lt"/>
                    <a:ea typeface="+mj-ea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1</a:t>
                </a:r>
                <a:endParaRPr lang="en-US" altLang="zh-CN" sz="2800" b="1">
                  <a:solidFill>
                    <a:srgbClr val="FF0000"/>
                  </a:solidFill>
                  <a:latin typeface="+mn-lt"/>
                  <a:ea typeface="+mj-ea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cxnSp>
            <p:nvCxnSpPr>
              <p:cNvPr id="43031" name="直接连接符 17"/>
              <p:cNvCxnSpPr>
                <a:cxnSpLocks noChangeShapeType="1"/>
              </p:cNvCxnSpPr>
              <p:nvPr/>
            </p:nvCxnSpPr>
            <p:spPr bwMode="auto">
              <a:xfrm>
                <a:off x="2097" y="3216"/>
                <a:ext cx="742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4315634" y="2359025"/>
            <a:ext cx="404812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800" b="1" i="1">
                <a:solidFill>
                  <a:srgbClr val="FF0000"/>
                </a:solidFill>
                <a:latin typeface="+mn-lt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endParaRPr lang="en-US" altLang="zh-CN" sz="2800" b="1" i="1">
              <a:solidFill>
                <a:srgbClr val="FF0000"/>
              </a:solidFill>
              <a:latin typeface="+mn-lt"/>
              <a:ea typeface="+mj-ea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4714096" y="2359025"/>
            <a:ext cx="581025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800" b="1">
                <a:solidFill>
                  <a:srgbClr val="FF0000"/>
                </a:solidFill>
                <a:latin typeface="+mn-lt"/>
                <a:ea typeface="+mj-ea"/>
                <a:sym typeface="Times New Roman" panose="02020603050405020304" pitchFamily="18" charset="0"/>
              </a:rPr>
              <a:t>＝</a:t>
            </a:r>
            <a:endParaRPr lang="zh-CN" altLang="en-US" sz="2800" b="1">
              <a:solidFill>
                <a:srgbClr val="FF0000"/>
              </a:solidFill>
              <a:latin typeface="+mn-lt"/>
              <a:ea typeface="+mj-ea"/>
              <a:sym typeface="Times New Roman" panose="02020603050405020304" pitchFamily="18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5096684" y="2359025"/>
            <a:ext cx="2070100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800" b="1">
                <a:solidFill>
                  <a:srgbClr val="FF0000"/>
                </a:solidFill>
                <a:latin typeface="+mn-lt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3×60000</a:t>
            </a:r>
            <a:endParaRPr lang="en-US" altLang="zh-CN" sz="2800" b="1">
              <a:solidFill>
                <a:srgbClr val="FF0000"/>
              </a:solidFill>
              <a:latin typeface="+mn-lt"/>
              <a:ea typeface="+mj-ea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4293409" y="2908300"/>
            <a:ext cx="404812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800" b="1" i="1">
                <a:solidFill>
                  <a:srgbClr val="FF0000"/>
                </a:solidFill>
                <a:latin typeface="+mn-lt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endParaRPr lang="en-US" altLang="zh-CN" sz="2800" b="1" i="1">
              <a:solidFill>
                <a:srgbClr val="FF0000"/>
              </a:solidFill>
              <a:latin typeface="+mn-lt"/>
              <a:ea typeface="+mj-ea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4691871" y="2908300"/>
            <a:ext cx="581025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800" b="1">
                <a:solidFill>
                  <a:srgbClr val="FF0000"/>
                </a:solidFill>
                <a:latin typeface="+mn-lt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endParaRPr lang="zh-CN" altLang="en-US" sz="2800" b="1">
              <a:solidFill>
                <a:srgbClr val="FF0000"/>
              </a:solidFill>
              <a:latin typeface="+mn-lt"/>
              <a:ea typeface="+mj-ea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5074459" y="2908300"/>
            <a:ext cx="1455737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800" b="1">
                <a:solidFill>
                  <a:srgbClr val="FF0000"/>
                </a:solidFill>
                <a:latin typeface="+mn-lt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180000</a:t>
            </a:r>
            <a:endParaRPr lang="en-US" altLang="zh-CN" sz="2800" b="1">
              <a:solidFill>
                <a:srgbClr val="FF0000"/>
              </a:solidFill>
              <a:latin typeface="+mn-lt"/>
              <a:ea typeface="+mj-ea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1842309" y="4048125"/>
            <a:ext cx="5980112" cy="5603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答：两地的实际距离大约是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1800m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。</a:t>
            </a:r>
            <a:endParaRPr lang="zh-CN" altLang="en-US" sz="2800" b="1" dirty="0">
              <a:solidFill>
                <a:srgbClr val="FF0000"/>
              </a:solidFill>
              <a:latin typeface="+mn-lt"/>
              <a:ea typeface="+mj-ea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3618721" y="3394075"/>
            <a:ext cx="4094163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800" b="1">
                <a:solidFill>
                  <a:srgbClr val="FF0000"/>
                </a:solidFill>
                <a:latin typeface="+mn-lt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180000cm</a:t>
            </a:r>
            <a:r>
              <a:rPr lang="zh-CN" altLang="en-US" sz="2800" b="1">
                <a:solidFill>
                  <a:srgbClr val="FF0000"/>
                </a:solidFill>
                <a:latin typeface="+mn-lt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lang="en-US" altLang="zh-CN" sz="2800" b="1">
                <a:solidFill>
                  <a:srgbClr val="FF0000"/>
                </a:solidFill>
                <a:latin typeface="+mn-lt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1800m</a:t>
            </a:r>
            <a:endParaRPr lang="zh-CN" altLang="en-US" sz="2800" b="1">
              <a:solidFill>
                <a:srgbClr val="FF0000"/>
              </a:solidFill>
              <a:latin typeface="+mn-lt"/>
              <a:ea typeface="+mj-ea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2" name="文本框 21"/>
          <p:cNvSpPr txBox="1"/>
          <p:nvPr>
            <p:custDataLst>
              <p:tags r:id="rId1"/>
            </p:custDataLst>
          </p:nvPr>
        </p:nvSpPr>
        <p:spPr>
          <a:xfrm>
            <a:off x="1905809" y="-73025"/>
            <a:ext cx="881062" cy="212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600" b="1" dirty="0">
                <a:solidFill>
                  <a:srgbClr val="B7E9FF"/>
                </a:solidFill>
                <a:latin typeface="+mj-lt"/>
                <a:ea typeface="+mj-ea"/>
              </a:rPr>
              <a:t>状元成才路</a:t>
            </a:r>
            <a:endParaRPr lang="zh-CN" altLang="en-US" sz="600" b="1" dirty="0">
              <a:solidFill>
                <a:srgbClr val="B7E9FF"/>
              </a:solidFill>
              <a:latin typeface="+mj-lt"/>
              <a:ea typeface="+mj-ea"/>
            </a:endParaRPr>
          </a:p>
        </p:txBody>
      </p:sp>
      <p:pic>
        <p:nvPicPr>
          <p:cNvPr id="43022" name="图片 2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334" y="-98425"/>
            <a:ext cx="8842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接连接符 5"/>
          <p:cNvCxnSpPr/>
          <p:nvPr/>
        </p:nvCxnSpPr>
        <p:spPr>
          <a:xfrm>
            <a:off x="6688946" y="1323975"/>
            <a:ext cx="47783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棱台 26"/>
          <p:cNvSpPr/>
          <p:nvPr/>
        </p:nvSpPr>
        <p:spPr bwMode="auto">
          <a:xfrm>
            <a:off x="2786871" y="4664075"/>
            <a:ext cx="3411538" cy="390525"/>
          </a:xfrm>
          <a:prstGeom prst="bevel">
            <a:avLst/>
          </a:prstGeom>
          <a:solidFill>
            <a:srgbClr val="0066FF"/>
          </a:solidFill>
          <a:ln w="19050">
            <a:solidFill>
              <a:srgbClr val="3399FF"/>
            </a:solidFill>
            <a:miter lim="800000"/>
          </a:ln>
        </p:spPr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kern="0" dirty="0">
                <a:solidFill>
                  <a:srgbClr val="E7F8FF"/>
                </a:solidFill>
                <a:latin typeface="宋体" panose="02010600030101010101" pitchFamily="2" charset="-122"/>
              </a:rPr>
              <a:t>做错的同学请按下暂停键，改一改！</a:t>
            </a:r>
            <a:endParaRPr lang="zh-CN" altLang="en-US" sz="1600" b="1" kern="0" dirty="0">
              <a:solidFill>
                <a:srgbClr val="E7F8FF"/>
              </a:solidFill>
              <a:latin typeface="宋体" panose="02010600030101010101" pitchFamily="2" charset="-122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82" y="1534291"/>
            <a:ext cx="2837729" cy="21424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文本框 2"/>
          <p:cNvSpPr txBox="1">
            <a:spLocks noChangeArrowheads="1"/>
          </p:cNvSpPr>
          <p:nvPr/>
        </p:nvSpPr>
        <p:spPr bwMode="auto">
          <a:xfrm>
            <a:off x="968045" y="1862487"/>
            <a:ext cx="7133684" cy="559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解：设这两个城市之间的实际距离是 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cm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2778" name="文本框 6"/>
          <p:cNvSpPr txBox="1">
            <a:spLocks noChangeArrowheads="1"/>
          </p:cNvSpPr>
          <p:nvPr/>
        </p:nvSpPr>
        <p:spPr bwMode="auto">
          <a:xfrm>
            <a:off x="921964" y="4047371"/>
            <a:ext cx="7178675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答：这两个城市之间的实际距离是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170km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1"/>
            </p:custDataLst>
          </p:nvPr>
        </p:nvSpPr>
        <p:spPr>
          <a:xfrm>
            <a:off x="1560513" y="-73025"/>
            <a:ext cx="881062" cy="212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600" b="1" dirty="0">
                <a:solidFill>
                  <a:srgbClr val="B7E9FF"/>
                </a:solidFill>
                <a:latin typeface="+mj-lt"/>
                <a:ea typeface="+mj-ea"/>
              </a:rPr>
              <a:t>状元成才路</a:t>
            </a:r>
            <a:endParaRPr lang="zh-CN" altLang="en-US" sz="600" b="1" dirty="0">
              <a:solidFill>
                <a:srgbClr val="B7E9FF"/>
              </a:solidFill>
              <a:latin typeface="+mj-lt"/>
              <a:ea typeface="+mj-ea"/>
            </a:endParaRPr>
          </a:p>
        </p:txBody>
      </p:sp>
      <p:pic>
        <p:nvPicPr>
          <p:cNvPr id="45061" name="图片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038" y="-98425"/>
            <a:ext cx="8842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横卷形 1"/>
          <p:cNvSpPr/>
          <p:nvPr/>
        </p:nvSpPr>
        <p:spPr bwMode="auto">
          <a:xfrm>
            <a:off x="266700" y="215900"/>
            <a:ext cx="2297113" cy="609600"/>
          </a:xfrm>
          <a:prstGeom prst="horizontalScroll">
            <a:avLst/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kern="0" dirty="0">
                <a:solidFill>
                  <a:srgbClr val="1C1C1C"/>
                </a:solidFill>
                <a:latin typeface="宋体" panose="02010600030101010101" pitchFamily="2" charset="-122"/>
              </a:rPr>
              <a:t>巩固练习</a:t>
            </a:r>
            <a:endParaRPr lang="zh-CN" altLang="en-US" sz="3200" b="1" kern="0" dirty="0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sp>
        <p:nvSpPr>
          <p:cNvPr id="12" name="棱台 11"/>
          <p:cNvSpPr/>
          <p:nvPr/>
        </p:nvSpPr>
        <p:spPr bwMode="auto">
          <a:xfrm>
            <a:off x="2563067" y="4708835"/>
            <a:ext cx="3411538" cy="390525"/>
          </a:xfrm>
          <a:prstGeom prst="bevel">
            <a:avLst/>
          </a:prstGeom>
          <a:solidFill>
            <a:srgbClr val="0066FF"/>
          </a:solidFill>
          <a:ln w="19050">
            <a:solidFill>
              <a:srgbClr val="3399FF"/>
            </a:solidFill>
            <a:miter lim="800000"/>
          </a:ln>
        </p:spPr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kern="0" dirty="0">
                <a:solidFill>
                  <a:srgbClr val="E7F8FF"/>
                </a:solidFill>
                <a:latin typeface="宋体" panose="02010600030101010101" pitchFamily="2" charset="-122"/>
              </a:rPr>
              <a:t>请同学们按下暂停键，做一做吧！</a:t>
            </a:r>
            <a:endParaRPr lang="zh-CN" altLang="en-US" sz="1600" b="1" kern="0" dirty="0">
              <a:solidFill>
                <a:srgbClr val="E7F8FF"/>
              </a:solidFill>
              <a:latin typeface="宋体" panose="02010600030101010101" pitchFamily="2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1584599" y="1699112"/>
            <a:ext cx="488950" cy="63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V="1">
            <a:off x="7124433" y="2372994"/>
            <a:ext cx="488950" cy="63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云形标注 3"/>
          <p:cNvSpPr/>
          <p:nvPr/>
        </p:nvSpPr>
        <p:spPr bwMode="auto">
          <a:xfrm>
            <a:off x="5755155" y="2413746"/>
            <a:ext cx="2657475" cy="1254125"/>
          </a:xfrm>
          <a:prstGeom prst="cloudCallout">
            <a:avLst>
              <a:gd name="adj1" fmla="val -65366"/>
              <a:gd name="adj2" fmla="val 15607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kern="0" dirty="0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104405" y="2480421"/>
            <a:ext cx="1182687" cy="4556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b="1" dirty="0">
                <a:latin typeface="+mj-lt"/>
                <a:ea typeface="+mj-ea"/>
              </a:rPr>
              <a:t>3.4×5=17</a:t>
            </a:r>
            <a:endParaRPr lang="zh-CN" altLang="en-US" b="1" dirty="0">
              <a:latin typeface="+mj-lt"/>
              <a:ea typeface="+mj-ea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4449433" y="2843958"/>
            <a:ext cx="1016000" cy="79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5893267" y="2847133"/>
            <a:ext cx="2509838" cy="4556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b="1" dirty="0">
                <a:latin typeface="+mj-lt"/>
                <a:ea typeface="+mj-ea"/>
              </a:rPr>
              <a:t>17×1000000=17000000</a:t>
            </a:r>
            <a:endParaRPr lang="zh-CN" altLang="en-US" b="1" dirty="0">
              <a:latin typeface="+mj-lt"/>
              <a:ea typeface="+mj-ea"/>
            </a:endParaRPr>
          </a:p>
        </p:txBody>
      </p:sp>
      <p:cxnSp>
        <p:nvCxnSpPr>
          <p:cNvPr id="20" name="直接连接符 19"/>
          <p:cNvCxnSpPr/>
          <p:nvPr/>
        </p:nvCxnSpPr>
        <p:spPr>
          <a:xfrm flipV="1">
            <a:off x="6442542" y="3229721"/>
            <a:ext cx="844550" cy="63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7825255" y="2936033"/>
            <a:ext cx="0" cy="366713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26" name="组合 25"/>
          <p:cNvGrpSpPr/>
          <p:nvPr/>
        </p:nvGrpSpPr>
        <p:grpSpPr bwMode="auto">
          <a:xfrm>
            <a:off x="3130220" y="2920158"/>
            <a:ext cx="2160588" cy="558800"/>
            <a:chOff x="3635044" y="3041209"/>
            <a:chExt cx="2161169" cy="559905"/>
          </a:xfrm>
        </p:grpSpPr>
        <p:sp>
          <p:nvSpPr>
            <p:cNvPr id="45082" name="文本框 4"/>
            <p:cNvSpPr txBox="1">
              <a:spLocks noChangeArrowheads="1"/>
            </p:cNvSpPr>
            <p:nvPr/>
          </p:nvSpPr>
          <p:spPr bwMode="auto">
            <a:xfrm>
              <a:off x="3635044" y="3041209"/>
              <a:ext cx="2161169" cy="559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zh-CN" sz="2800" b="1" i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x</a:t>
              </a:r>
              <a:r>
                <a:rPr lang="zh-CN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＝</a:t>
              </a: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17000000</a:t>
              </a:r>
              <a:endPara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cxnSp>
          <p:nvCxnSpPr>
            <p:cNvPr id="25" name="直接连接符 24"/>
            <p:cNvCxnSpPr/>
            <p:nvPr/>
          </p:nvCxnSpPr>
          <p:spPr>
            <a:xfrm>
              <a:off x="4968903" y="3178004"/>
              <a:ext cx="0" cy="326082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24" name="组合 23"/>
          <p:cNvGrpSpPr/>
          <p:nvPr/>
        </p:nvGrpSpPr>
        <p:grpSpPr bwMode="auto">
          <a:xfrm>
            <a:off x="2319008" y="2359771"/>
            <a:ext cx="3332162" cy="560387"/>
            <a:chOff x="2824627" y="2481312"/>
            <a:chExt cx="3331361" cy="559897"/>
          </a:xfrm>
        </p:grpSpPr>
        <p:sp>
          <p:nvSpPr>
            <p:cNvPr id="45080" name="文本框 3"/>
            <p:cNvSpPr txBox="1">
              <a:spLocks noChangeArrowheads="1"/>
            </p:cNvSpPr>
            <p:nvPr/>
          </p:nvSpPr>
          <p:spPr bwMode="auto">
            <a:xfrm>
              <a:off x="2824627" y="2481312"/>
              <a:ext cx="3331361" cy="559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3.4</a:t>
              </a:r>
              <a:r>
                <a: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∶</a:t>
              </a:r>
              <a:r>
                <a:rPr lang="en-US" altLang="zh-CN" sz="28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x</a:t>
              </a:r>
              <a:r>
                <a: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＝</a:t>
              </a: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1∶5000000</a:t>
              </a:r>
              <a:endParaRPr lang="zh-CN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cxnSp>
          <p:nvCxnSpPr>
            <p:cNvPr id="27" name="直接连接符 26"/>
            <p:cNvCxnSpPr/>
            <p:nvPr/>
          </p:nvCxnSpPr>
          <p:spPr>
            <a:xfrm>
              <a:off x="5319577" y="2666887"/>
              <a:ext cx="0" cy="309292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30" name="组合 29"/>
          <p:cNvGrpSpPr/>
          <p:nvPr/>
        </p:nvGrpSpPr>
        <p:grpSpPr bwMode="auto">
          <a:xfrm>
            <a:off x="1812595" y="3439271"/>
            <a:ext cx="3478213" cy="558800"/>
            <a:chOff x="2317376" y="3560140"/>
            <a:chExt cx="3478837" cy="559905"/>
          </a:xfrm>
        </p:grpSpPr>
        <p:sp>
          <p:nvSpPr>
            <p:cNvPr id="45078" name="文本框 5"/>
            <p:cNvSpPr txBox="1">
              <a:spLocks noChangeArrowheads="1"/>
            </p:cNvSpPr>
            <p:nvPr/>
          </p:nvSpPr>
          <p:spPr bwMode="auto">
            <a:xfrm>
              <a:off x="2317376" y="3560140"/>
              <a:ext cx="3478837" cy="559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17000000cm</a:t>
              </a:r>
              <a:r>
                <a:rPr lang="zh-CN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＝</a:t>
              </a: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170km</a:t>
              </a:r>
              <a:endPara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cxnSp>
          <p:nvCxnSpPr>
            <p:cNvPr id="28" name="直接连接符 27"/>
            <p:cNvCxnSpPr/>
            <p:nvPr/>
          </p:nvCxnSpPr>
          <p:spPr>
            <a:xfrm flipH="1">
              <a:off x="3128735" y="3603087"/>
              <a:ext cx="4763" cy="489917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23" name="组合 22"/>
          <p:cNvGrpSpPr/>
          <p:nvPr/>
        </p:nvGrpSpPr>
        <p:grpSpPr bwMode="auto">
          <a:xfrm>
            <a:off x="311458" y="832559"/>
            <a:ext cx="8612188" cy="936347"/>
            <a:chOff x="266700" y="730250"/>
            <a:chExt cx="8612188" cy="936352"/>
          </a:xfrm>
        </p:grpSpPr>
        <p:sp>
          <p:nvSpPr>
            <p:cNvPr id="45076" name="文本框 1"/>
            <p:cNvSpPr txBox="1">
              <a:spLocks noChangeArrowheads="1"/>
            </p:cNvSpPr>
            <p:nvPr/>
          </p:nvSpPr>
          <p:spPr bwMode="auto">
            <a:xfrm>
              <a:off x="266700" y="730250"/>
              <a:ext cx="8612188" cy="936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zh-CN" sz="24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1.</a:t>
              </a:r>
              <a:r>
                <a:rPr lang="zh-CN" altLang="en-US" sz="24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在一幅比例尺是 </a:t>
              </a:r>
              <a:r>
                <a:rPr lang="en-US" altLang="zh-CN" sz="24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1</a:t>
              </a:r>
              <a:r>
                <a:rPr lang="zh-CN" altLang="en-US" sz="24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∶</a:t>
              </a:r>
              <a:r>
                <a:rPr lang="en-US" altLang="zh-CN" sz="24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5000000 </a:t>
              </a:r>
              <a:r>
                <a:rPr lang="zh-CN" altLang="en-US" sz="24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的地图上，量得两个城市的图上  </a:t>
              </a:r>
              <a:endPara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24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   </a:t>
              </a:r>
              <a:r>
                <a:rPr lang="zh-CN" altLang="en-US" sz="24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距离是 </a:t>
              </a:r>
              <a:r>
                <a:rPr lang="en-US" altLang="zh-CN" sz="24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3.4 cm</a:t>
              </a:r>
              <a:r>
                <a:rPr lang="zh-CN" altLang="en-US" sz="24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，这两个城市之间的实际距离是多少？</a:t>
              </a:r>
              <a:endPara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cxnSp>
          <p:nvCxnSpPr>
            <p:cNvPr id="29" name="直接连接符 28"/>
            <p:cNvCxnSpPr/>
            <p:nvPr/>
          </p:nvCxnSpPr>
          <p:spPr>
            <a:xfrm>
              <a:off x="3726435" y="825500"/>
              <a:ext cx="0" cy="363540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6" name="文本框 5"/>
          <p:cNvSpPr txBox="1"/>
          <p:nvPr/>
        </p:nvSpPr>
        <p:spPr>
          <a:xfrm>
            <a:off x="2547075" y="383125"/>
            <a:ext cx="3104081" cy="414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>
                <a:solidFill>
                  <a:srgbClr val="00B0F0"/>
                </a:solidFill>
                <a:latin typeface="+mj-lt"/>
                <a:ea typeface="+mj-ea"/>
              </a:rPr>
              <a:t>【</a:t>
            </a:r>
            <a:r>
              <a:rPr lang="zh-CN" altLang="en-US" sz="1600" b="1" dirty="0">
                <a:solidFill>
                  <a:srgbClr val="00B0F0"/>
                </a:solidFill>
                <a:latin typeface="+mj-lt"/>
                <a:ea typeface="+mj-ea"/>
              </a:rPr>
              <a:t>选自教材</a:t>
            </a:r>
            <a:r>
              <a:rPr lang="en-US" altLang="zh-CN" sz="1600" b="1" dirty="0">
                <a:solidFill>
                  <a:srgbClr val="00B0F0"/>
                </a:solidFill>
                <a:latin typeface="+mj-lt"/>
                <a:ea typeface="+mj-ea"/>
              </a:rPr>
              <a:t>P55 </a:t>
            </a:r>
            <a:r>
              <a:rPr lang="zh-CN" altLang="en-US" sz="1600" b="1" dirty="0">
                <a:solidFill>
                  <a:srgbClr val="00B0F0"/>
                </a:solidFill>
                <a:latin typeface="+mj-lt"/>
                <a:ea typeface="+mj-ea"/>
              </a:rPr>
              <a:t>练习十 第</a:t>
            </a:r>
            <a:r>
              <a:rPr lang="en-US" altLang="zh-CN" sz="1600" b="1" dirty="0">
                <a:solidFill>
                  <a:srgbClr val="00B0F0"/>
                </a:solidFill>
                <a:latin typeface="+mj-lt"/>
                <a:ea typeface="+mj-ea"/>
              </a:rPr>
              <a:t>5</a:t>
            </a:r>
            <a:r>
              <a:rPr lang="zh-CN" altLang="en-US" sz="1600" b="1" dirty="0">
                <a:solidFill>
                  <a:srgbClr val="00B0F0"/>
                </a:solidFill>
                <a:latin typeface="+mj-lt"/>
                <a:ea typeface="+mj-ea"/>
              </a:rPr>
              <a:t>题</a:t>
            </a:r>
            <a:r>
              <a:rPr lang="en-US" altLang="zh-CN" sz="1600" b="1" dirty="0">
                <a:solidFill>
                  <a:srgbClr val="00B0F0"/>
                </a:solidFill>
                <a:latin typeface="+mj-lt"/>
                <a:ea typeface="+mj-ea"/>
              </a:rPr>
              <a:t>】</a:t>
            </a:r>
            <a:endParaRPr lang="zh-CN" altLang="en-US" sz="1600" b="1" dirty="0">
              <a:solidFill>
                <a:srgbClr val="00B0F0"/>
              </a:solidFill>
              <a:latin typeface="+mj-lt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8" grpId="0"/>
      <p:bldP spid="12" grpId="0" animBg="1"/>
      <p:bldP spid="12" grpId="1" animBg="1"/>
      <p:bldP spid="4" grpId="0" animBg="1"/>
      <p:bldP spid="5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18" descr="u4jx07_9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025" y="700088"/>
            <a:ext cx="2292350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1"/>
          <p:cNvSpPr>
            <a:spLocks noChangeArrowheads="1"/>
          </p:cNvSpPr>
          <p:nvPr/>
        </p:nvSpPr>
        <p:spPr bwMode="auto">
          <a:xfrm>
            <a:off x="214313" y="357188"/>
            <a:ext cx="6365875" cy="2308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en-US" altLang="zh-CN" sz="2400" dirty="0">
                <a:latin typeface="+mj-ea"/>
                <a:ea typeface="+mj-ea"/>
              </a:rPr>
              <a:t>2.</a:t>
            </a:r>
            <a:r>
              <a:rPr lang="zh-CN" altLang="en-US" sz="2400" dirty="0">
                <a:latin typeface="+mj-ea"/>
                <a:ea typeface="+mj-ea"/>
              </a:rPr>
              <a:t>在生产中，有时由于机器零件比较小，需要把实际尺寸扩大到一定的倍数之后，再画在图纸上。右图是用</a:t>
            </a:r>
            <a:r>
              <a:rPr lang="en-US" altLang="zh-CN" sz="2400" dirty="0">
                <a:latin typeface="+mj-ea"/>
                <a:ea typeface="+mj-ea"/>
              </a:rPr>
              <a:t>6:1</a:t>
            </a:r>
            <a:r>
              <a:rPr lang="zh-CN" altLang="en-US" sz="2400" dirty="0">
                <a:latin typeface="+mj-ea"/>
                <a:ea typeface="+mj-ea"/>
              </a:rPr>
              <a:t>的比例尺画的一个机器零件的截面图。这个零件外直径的实际长度是多少毫米？</a:t>
            </a:r>
            <a:endParaRPr lang="zh-CN" altLang="en-US" sz="2400" dirty="0">
              <a:latin typeface="+mj-ea"/>
              <a:ea typeface="+mj-ea"/>
            </a:endParaRPr>
          </a:p>
        </p:txBody>
      </p:sp>
      <p:cxnSp>
        <p:nvCxnSpPr>
          <p:cNvPr id="47108" name="直接箭头连接符 4"/>
          <p:cNvCxnSpPr>
            <a:cxnSpLocks noChangeShapeType="1"/>
          </p:cNvCxnSpPr>
          <p:nvPr/>
        </p:nvCxnSpPr>
        <p:spPr bwMode="auto">
          <a:xfrm>
            <a:off x="7016750" y="2733675"/>
            <a:ext cx="1581150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矩形 4"/>
          <p:cNvSpPr/>
          <p:nvPr/>
        </p:nvSpPr>
        <p:spPr>
          <a:xfrm>
            <a:off x="7497763" y="2697163"/>
            <a:ext cx="649287" cy="396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dirty="0">
                <a:latin typeface="+mn-lt"/>
              </a:rPr>
              <a:t>3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23"/>
          <p:cNvSpPr>
            <a:spLocks noChangeArrowheads="1"/>
          </p:cNvSpPr>
          <p:nvPr/>
        </p:nvSpPr>
        <p:spPr bwMode="auto">
          <a:xfrm>
            <a:off x="1506948" y="2247899"/>
            <a:ext cx="53927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解：设这个零件外直径的实际长度是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厘米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。</a:t>
            </a:r>
            <a:endParaRPr lang="zh-CN" altLang="en-US" sz="20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5826535" y="2587624"/>
            <a:ext cx="48895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7578725" y="3008313"/>
            <a:ext cx="48895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24"/>
          <p:cNvSpPr>
            <a:spLocks noChangeArrowheads="1"/>
          </p:cNvSpPr>
          <p:nvPr/>
        </p:nvSpPr>
        <p:spPr bwMode="auto">
          <a:xfrm>
            <a:off x="2837273" y="2644774"/>
            <a:ext cx="26908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+mn-lt"/>
              </a:rPr>
              <a:t>3</a:t>
            </a:r>
            <a:r>
              <a:rPr lang="zh-CN" altLang="en-US" sz="2400" b="1">
                <a:solidFill>
                  <a:srgbClr val="FF0000"/>
                </a:solidFill>
                <a:latin typeface="+mn-lt"/>
              </a:rPr>
              <a:t>∶</a:t>
            </a:r>
            <a:r>
              <a:rPr lang="en-US" altLang="zh-CN" sz="2400" b="1" i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x</a:t>
            </a:r>
            <a:r>
              <a:rPr lang="zh-CN" altLang="en-US" sz="2400" b="1">
                <a:solidFill>
                  <a:srgbClr val="FF0000"/>
                </a:solidFill>
                <a:latin typeface="+mn-lt"/>
              </a:rPr>
              <a:t>＝</a:t>
            </a:r>
            <a:r>
              <a:rPr lang="en-US" altLang="zh-CN" sz="2400" b="1">
                <a:solidFill>
                  <a:srgbClr val="FF0000"/>
                </a:solidFill>
                <a:latin typeface="+mn-lt"/>
              </a:rPr>
              <a:t>6</a:t>
            </a:r>
            <a:r>
              <a:rPr lang="zh-CN" altLang="en-US" sz="2400" b="1">
                <a:solidFill>
                  <a:srgbClr val="FF0000"/>
                </a:solidFill>
                <a:latin typeface="+mn-lt"/>
              </a:rPr>
              <a:t>∶</a:t>
            </a:r>
            <a:r>
              <a:rPr lang="en-US" altLang="zh-CN" sz="2400" b="1">
                <a:solidFill>
                  <a:srgbClr val="FF0000"/>
                </a:solidFill>
                <a:latin typeface="+mn-lt"/>
              </a:rPr>
              <a:t>1</a:t>
            </a:r>
            <a:endParaRPr lang="zh-CN" altLang="en-US" sz="2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2" name="矩形 25"/>
          <p:cNvSpPr>
            <a:spLocks noChangeArrowheads="1"/>
          </p:cNvSpPr>
          <p:nvPr/>
        </p:nvSpPr>
        <p:spPr bwMode="auto">
          <a:xfrm>
            <a:off x="3144816" y="3054450"/>
            <a:ext cx="15779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dirty="0">
                <a:solidFill>
                  <a:srgbClr val="FF0000"/>
                </a:solidFill>
                <a:latin typeface="+mn-lt"/>
              </a:rPr>
              <a:t>6</a:t>
            </a:r>
            <a:r>
              <a:rPr lang="en-US" altLang="zh-CN" sz="2400" b="1" i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x</a:t>
            </a:r>
            <a:r>
              <a:rPr lang="zh-CN" altLang="en-US" sz="2400" b="1" dirty="0">
                <a:solidFill>
                  <a:srgbClr val="FF0000"/>
                </a:solidFill>
                <a:latin typeface="+mn-lt"/>
              </a:rPr>
              <a:t>＝</a:t>
            </a:r>
            <a:r>
              <a:rPr lang="en-US" altLang="zh-CN" sz="2400" b="1" dirty="0">
                <a:solidFill>
                  <a:srgbClr val="FF0000"/>
                </a:solidFill>
                <a:latin typeface="+mn-lt"/>
              </a:rPr>
              <a:t>3</a:t>
            </a:r>
            <a:endParaRPr lang="zh-CN" altLang="en-US" sz="2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3" name="矩形 26"/>
          <p:cNvSpPr>
            <a:spLocks noChangeArrowheads="1"/>
          </p:cNvSpPr>
          <p:nvPr/>
        </p:nvSpPr>
        <p:spPr bwMode="auto">
          <a:xfrm>
            <a:off x="3299165" y="3464126"/>
            <a:ext cx="18605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i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x</a:t>
            </a:r>
            <a:r>
              <a:rPr lang="zh-CN" altLang="en-US" sz="2400" b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＝</a:t>
            </a:r>
            <a:r>
              <a:rPr lang="en-US" altLang="zh-CN" sz="24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0.5</a:t>
            </a:r>
            <a:endParaRPr lang="zh-CN" altLang="en-US" sz="2400" b="1" dirty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1509830" y="4288038"/>
            <a:ext cx="5987933" cy="400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zh-CN" altLang="en-US" sz="2000" b="1" dirty="0">
                <a:solidFill>
                  <a:srgbClr val="FF0000"/>
                </a:solidFill>
                <a:latin typeface="+mn-lt"/>
              </a:rPr>
              <a:t>答：这个零件外直径的实际长度是</a:t>
            </a:r>
            <a:r>
              <a:rPr lang="en-US" altLang="zh-CN" sz="2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5</a:t>
            </a:r>
            <a:r>
              <a:rPr lang="zh-CN" altLang="en-US" sz="2000" b="1" dirty="0">
                <a:solidFill>
                  <a:srgbClr val="FF0000"/>
                </a:solidFill>
                <a:latin typeface="+mn-lt"/>
              </a:rPr>
              <a:t>毫米。</a:t>
            </a:r>
            <a:endParaRPr lang="zh-CN" altLang="en-US" sz="2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5" name="矩形 27"/>
          <p:cNvSpPr>
            <a:spLocks noChangeArrowheads="1"/>
          </p:cNvSpPr>
          <p:nvPr/>
        </p:nvSpPr>
        <p:spPr bwMode="auto">
          <a:xfrm>
            <a:off x="2664915" y="3868736"/>
            <a:ext cx="34686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0.5</a:t>
            </a:r>
            <a:r>
              <a:rPr lang="zh-CN" altLang="en-US" sz="2000" b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厘米</a:t>
            </a:r>
            <a:endParaRPr lang="zh-CN" altLang="en-US" sz="2000" b="1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3489735" y="3868736"/>
            <a:ext cx="10871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＝</a:t>
            </a:r>
            <a:r>
              <a:rPr lang="en-US" altLang="zh-CN" sz="2000" b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5</a:t>
            </a:r>
            <a:r>
              <a:rPr lang="zh-CN" altLang="en-US" sz="2000" b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毫米</a:t>
            </a:r>
            <a:endParaRPr lang="zh-CN" altLang="en-US" sz="2000" b="1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" name="棱台 11"/>
          <p:cNvSpPr/>
          <p:nvPr/>
        </p:nvSpPr>
        <p:spPr bwMode="auto">
          <a:xfrm>
            <a:off x="2563067" y="4708835"/>
            <a:ext cx="3411538" cy="390525"/>
          </a:xfrm>
          <a:prstGeom prst="bevel">
            <a:avLst/>
          </a:prstGeom>
          <a:solidFill>
            <a:srgbClr val="0066FF"/>
          </a:solidFill>
          <a:ln w="19050">
            <a:solidFill>
              <a:srgbClr val="3399FF"/>
            </a:solidFill>
            <a:miter lim="800000"/>
          </a:ln>
        </p:spPr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kern="0" dirty="0">
                <a:solidFill>
                  <a:srgbClr val="E7F8FF"/>
                </a:solidFill>
                <a:latin typeface="宋体" panose="02010600030101010101" pitchFamily="2" charset="-122"/>
              </a:rPr>
              <a:t>请同学们按下暂停键，做一做吧！</a:t>
            </a:r>
            <a:endParaRPr lang="zh-CN" altLang="en-US" sz="1600" b="1" kern="0" dirty="0">
              <a:solidFill>
                <a:srgbClr val="E7F8FF"/>
              </a:solidFill>
              <a:latin typeface="宋体" panose="02010600030101010101" pitchFamily="2" charset="-122"/>
            </a:endParaRPr>
          </a:p>
        </p:txBody>
      </p:sp>
      <p:sp>
        <p:nvSpPr>
          <p:cNvPr id="4" name="棱台 26"/>
          <p:cNvSpPr/>
          <p:nvPr/>
        </p:nvSpPr>
        <p:spPr bwMode="auto">
          <a:xfrm>
            <a:off x="2563067" y="4719438"/>
            <a:ext cx="3411538" cy="390525"/>
          </a:xfrm>
          <a:prstGeom prst="bevel">
            <a:avLst/>
          </a:prstGeom>
          <a:solidFill>
            <a:srgbClr val="0066FF"/>
          </a:solidFill>
          <a:ln w="19050">
            <a:solidFill>
              <a:srgbClr val="3399FF"/>
            </a:solidFill>
            <a:miter lim="800000"/>
          </a:ln>
        </p:spPr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kern="0" dirty="0">
                <a:solidFill>
                  <a:srgbClr val="E7F8FF"/>
                </a:solidFill>
                <a:latin typeface="宋体" panose="02010600030101010101" pitchFamily="2" charset="-122"/>
              </a:rPr>
              <a:t>做错的同学请按下暂停键，改一改！</a:t>
            </a:r>
            <a:endParaRPr lang="zh-CN" altLang="en-US" sz="1600" b="1" kern="0" dirty="0">
              <a:solidFill>
                <a:srgbClr val="E7F8FF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2" grpId="0" animBg="1"/>
      <p:bldP spid="2" grpId="1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矩形 1"/>
          <p:cNvSpPr>
            <a:spLocks noChangeArrowheads="1"/>
          </p:cNvSpPr>
          <p:nvPr/>
        </p:nvSpPr>
        <p:spPr bwMode="auto">
          <a:xfrm>
            <a:off x="400050" y="233363"/>
            <a:ext cx="4572000" cy="1379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 b="1" dirty="0">
                <a:latin typeface="+mn-lt"/>
              </a:rPr>
              <a:t>3.</a:t>
            </a:r>
            <a:r>
              <a:rPr lang="zh-CN" altLang="en-US" sz="2400" b="1" dirty="0">
                <a:latin typeface="+mn-lt"/>
              </a:rPr>
              <a:t>右图是用</a:t>
            </a:r>
            <a:r>
              <a:rPr lang="en-US" altLang="zh-CN" sz="2400" b="1" dirty="0">
                <a:latin typeface="+mn-lt"/>
              </a:rPr>
              <a:t>1:4000</a:t>
            </a:r>
            <a:r>
              <a:rPr lang="zh-CN" altLang="en-US" sz="2400" b="1" dirty="0">
                <a:latin typeface="+mn-lt"/>
              </a:rPr>
              <a:t>的比例尺画出的某建筑占地平面图。这个建筑的实际占地面积是多少平方米？</a:t>
            </a:r>
            <a:endParaRPr lang="zh-CN" altLang="en-US" sz="2400" b="1" dirty="0">
              <a:latin typeface="+mn-lt"/>
            </a:endParaRPr>
          </a:p>
        </p:txBody>
      </p:sp>
      <p:sp>
        <p:nvSpPr>
          <p:cNvPr id="3" name="矩形 2"/>
          <p:cNvSpPr/>
          <p:nvPr/>
        </p:nvSpPr>
        <p:spPr bwMode="auto">
          <a:xfrm>
            <a:off x="5778500" y="387350"/>
            <a:ext cx="1800225" cy="1265238"/>
          </a:xfrm>
          <a:prstGeom prst="rect">
            <a:avLst/>
          </a:prstGeom>
          <a:solidFill>
            <a:schemeClr val="accent5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9156" name="矩形 14"/>
          <p:cNvSpPr>
            <a:spLocks noChangeArrowheads="1"/>
          </p:cNvSpPr>
          <p:nvPr/>
        </p:nvSpPr>
        <p:spPr bwMode="auto">
          <a:xfrm>
            <a:off x="5064125" y="887413"/>
            <a:ext cx="63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ea typeface="楷体" panose="02010609060101010101" pitchFamily="49" charset="-122"/>
              </a:rPr>
              <a:t>3</a:t>
            </a:r>
            <a:r>
              <a:rPr lang="en-US" altLang="zh-CN" sz="20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cm</a:t>
            </a:r>
            <a:endParaRPr lang="en-US" altLang="zh-CN" sz="200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9157" name="矩形 16"/>
          <p:cNvSpPr>
            <a:spLocks noChangeArrowheads="1"/>
          </p:cNvSpPr>
          <p:nvPr/>
        </p:nvSpPr>
        <p:spPr bwMode="auto">
          <a:xfrm>
            <a:off x="6350000" y="1673225"/>
            <a:ext cx="63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ea typeface="楷体" panose="02010609060101010101" pitchFamily="49" charset="-122"/>
              </a:rPr>
              <a:t>4</a:t>
            </a:r>
            <a:r>
              <a:rPr lang="en-US" altLang="zh-CN" sz="20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cm</a:t>
            </a:r>
            <a:endParaRPr lang="en-US" altLang="zh-CN" sz="200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6" name="Group 30"/>
          <p:cNvGrpSpPr/>
          <p:nvPr/>
        </p:nvGrpSpPr>
        <p:grpSpPr bwMode="auto">
          <a:xfrm>
            <a:off x="546100" y="1431926"/>
            <a:ext cx="5153025" cy="2178050"/>
            <a:chOff x="204" y="1650"/>
            <a:chExt cx="3246" cy="1372"/>
          </a:xfrm>
        </p:grpSpPr>
        <p:pic>
          <p:nvPicPr>
            <p:cNvPr id="49160" name="Picture 16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" y="1650"/>
              <a:ext cx="649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9161" name="Group 29"/>
            <p:cNvGrpSpPr/>
            <p:nvPr/>
          </p:nvGrpSpPr>
          <p:grpSpPr bwMode="auto">
            <a:xfrm>
              <a:off x="204" y="2472"/>
              <a:ext cx="3084" cy="550"/>
              <a:chOff x="295" y="2472"/>
              <a:chExt cx="3084" cy="550"/>
            </a:xfrm>
          </p:grpSpPr>
          <p:sp>
            <p:nvSpPr>
              <p:cNvPr id="49162" name="AutoShape 27"/>
              <p:cNvSpPr>
                <a:spLocks noChangeArrowheads="1"/>
              </p:cNvSpPr>
              <p:nvPr/>
            </p:nvSpPr>
            <p:spPr bwMode="auto">
              <a:xfrm>
                <a:off x="304" y="2478"/>
                <a:ext cx="2994" cy="544"/>
              </a:xfrm>
              <a:prstGeom prst="wedgeRoundRectCallout">
                <a:avLst>
                  <a:gd name="adj1" fmla="val 37042"/>
                  <a:gd name="adj2" fmla="val -85847"/>
                  <a:gd name="adj3" fmla="val 16667"/>
                </a:avLst>
              </a:prstGeom>
              <a:solidFill>
                <a:srgbClr val="FFFFFF"/>
              </a:solidFill>
              <a:ln w="19050">
                <a:solidFill>
                  <a:srgbClr val="3399FF"/>
                </a:solidFill>
                <a:miter lim="800000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/>
                <a:endParaRPr lang="en-US" altLang="zh-CN" sz="20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  <a:p>
                <a:pPr eaLnBrk="1" hangingPunct="1"/>
                <a:endParaRPr lang="en-US" altLang="zh-CN"/>
              </a:p>
            </p:txBody>
          </p:sp>
          <p:sp>
            <p:nvSpPr>
              <p:cNvPr id="49163" name="Rectangle 28"/>
              <p:cNvSpPr>
                <a:spLocks noChangeArrowheads="1"/>
              </p:cNvSpPr>
              <p:nvPr/>
            </p:nvSpPr>
            <p:spPr bwMode="auto">
              <a:xfrm>
                <a:off x="295" y="2472"/>
                <a:ext cx="3084" cy="4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</a:pPr>
                <a:r>
                  <a:rPr lang="zh-CN" altLang="en-US" sz="20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小提示：要想求占地面积，我们可以先分别求这个长方形的长和宽的实际长度。</a:t>
                </a:r>
                <a:endParaRPr lang="zh-CN" altLang="en-US" sz="20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</p:grpSp>
      <p:sp>
        <p:nvSpPr>
          <p:cNvPr id="11" name="棱台 10"/>
          <p:cNvSpPr/>
          <p:nvPr/>
        </p:nvSpPr>
        <p:spPr bwMode="auto">
          <a:xfrm>
            <a:off x="2441575" y="4664075"/>
            <a:ext cx="3411538" cy="390525"/>
          </a:xfrm>
          <a:prstGeom prst="bevel">
            <a:avLst/>
          </a:prstGeom>
          <a:solidFill>
            <a:srgbClr val="0066FF"/>
          </a:solidFill>
          <a:ln w="19050">
            <a:solidFill>
              <a:srgbClr val="3399FF"/>
            </a:solidFill>
            <a:miter lim="800000"/>
          </a:ln>
        </p:spPr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kern="0" dirty="0">
                <a:solidFill>
                  <a:srgbClr val="E7F8FF"/>
                </a:solidFill>
                <a:latin typeface="宋体" panose="02010600030101010101" pitchFamily="2" charset="-122"/>
              </a:rPr>
              <a:t>请同学们按下暂停键，做一做吧！</a:t>
            </a:r>
            <a:endParaRPr lang="zh-CN" altLang="en-US" sz="1600" b="1" kern="0" dirty="0">
              <a:solidFill>
                <a:srgbClr val="E7F8FF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1"/>
          <p:cNvSpPr>
            <a:spLocks noChangeArrowheads="1"/>
          </p:cNvSpPr>
          <p:nvPr/>
        </p:nvSpPr>
        <p:spPr bwMode="auto">
          <a:xfrm>
            <a:off x="400050" y="233363"/>
            <a:ext cx="4572000" cy="1379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 b="1" dirty="0">
                <a:latin typeface="+mn-lt"/>
              </a:rPr>
              <a:t>3.</a:t>
            </a:r>
            <a:r>
              <a:rPr lang="zh-CN" altLang="en-US" sz="2400" b="1" dirty="0">
                <a:latin typeface="+mn-lt"/>
              </a:rPr>
              <a:t>右图是用</a:t>
            </a:r>
            <a:r>
              <a:rPr lang="en-US" altLang="zh-CN" sz="2400" b="1" dirty="0">
                <a:latin typeface="+mn-lt"/>
              </a:rPr>
              <a:t>1:4000</a:t>
            </a:r>
            <a:r>
              <a:rPr lang="zh-CN" altLang="en-US" sz="2400" b="1" dirty="0">
                <a:latin typeface="+mn-lt"/>
              </a:rPr>
              <a:t>的比例尺画出的某建筑占地平面图。这个建筑的实际占地面积是多少平方米？</a:t>
            </a:r>
            <a:endParaRPr lang="zh-CN" altLang="en-US" sz="2400" b="1" dirty="0">
              <a:latin typeface="+mn-lt"/>
            </a:endParaRPr>
          </a:p>
        </p:txBody>
      </p:sp>
      <p:sp>
        <p:nvSpPr>
          <p:cNvPr id="3" name="矩形 2"/>
          <p:cNvSpPr/>
          <p:nvPr/>
        </p:nvSpPr>
        <p:spPr bwMode="auto">
          <a:xfrm>
            <a:off x="5778500" y="387350"/>
            <a:ext cx="1800225" cy="1265238"/>
          </a:xfrm>
          <a:prstGeom prst="rect">
            <a:avLst/>
          </a:prstGeom>
          <a:solidFill>
            <a:schemeClr val="accent5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1204" name="矩形 14"/>
          <p:cNvSpPr>
            <a:spLocks noChangeArrowheads="1"/>
          </p:cNvSpPr>
          <p:nvPr/>
        </p:nvSpPr>
        <p:spPr bwMode="auto">
          <a:xfrm>
            <a:off x="5064125" y="887413"/>
            <a:ext cx="63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ea typeface="楷体" panose="02010609060101010101" pitchFamily="49" charset="-122"/>
              </a:rPr>
              <a:t>3</a:t>
            </a:r>
            <a:r>
              <a:rPr lang="en-US" altLang="zh-CN" sz="20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cm</a:t>
            </a:r>
            <a:endParaRPr lang="en-US" altLang="zh-CN" sz="200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1205" name="矩形 16"/>
          <p:cNvSpPr>
            <a:spLocks noChangeArrowheads="1"/>
          </p:cNvSpPr>
          <p:nvPr/>
        </p:nvSpPr>
        <p:spPr bwMode="auto">
          <a:xfrm>
            <a:off x="6350000" y="1673225"/>
            <a:ext cx="63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ea typeface="楷体" panose="02010609060101010101" pitchFamily="49" charset="-122"/>
              </a:rPr>
              <a:t>4</a:t>
            </a:r>
            <a:r>
              <a:rPr lang="en-US" altLang="zh-CN" sz="20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cm</a:t>
            </a:r>
            <a:endParaRPr lang="en-US" altLang="zh-CN" sz="200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14" name="组合 13"/>
          <p:cNvGrpSpPr/>
          <p:nvPr/>
        </p:nvGrpSpPr>
        <p:grpSpPr bwMode="auto">
          <a:xfrm>
            <a:off x="349474" y="1673225"/>
            <a:ext cx="6635526" cy="1995990"/>
            <a:chOff x="490590" y="1451299"/>
            <a:chExt cx="5548703" cy="2437973"/>
          </a:xfrm>
        </p:grpSpPr>
        <p:pic>
          <p:nvPicPr>
            <p:cNvPr id="51213" name="Picture 21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590" y="1451299"/>
              <a:ext cx="1505181" cy="2437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圆角矩形标注 12"/>
            <p:cNvSpPr/>
            <p:nvPr/>
          </p:nvSpPr>
          <p:spPr bwMode="auto">
            <a:xfrm>
              <a:off x="1807268" y="1872069"/>
              <a:ext cx="4232025" cy="1233222"/>
            </a:xfrm>
            <a:prstGeom prst="wedgeRoundRectCallout">
              <a:avLst>
                <a:gd name="adj1" fmla="val -59861"/>
                <a:gd name="adj2" fmla="val -26056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 anchor="ctr"/>
            <a:lstStyle/>
            <a:p>
              <a:pPr algn="ctr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200" b="1" kern="0" dirty="0">
                <a:solidFill>
                  <a:srgbClr val="1C1C1C"/>
                </a:solidFill>
                <a:latin typeface="宋体" panose="02010600030101010101" pitchFamily="2" charset="-122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2225675" y="1284288"/>
            <a:ext cx="4524375" cy="17541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endParaRPr lang="en-US" altLang="zh-CN" sz="3200" b="1" dirty="0">
              <a:latin typeface="+mj-lt"/>
              <a:ea typeface="+mj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000" b="1" dirty="0">
                <a:latin typeface="+mj-lt"/>
                <a:ea typeface="+mj-ea"/>
              </a:rPr>
              <a:t>比例尺</a:t>
            </a:r>
            <a:r>
              <a:rPr lang="en-US" altLang="zh-CN" sz="2000" b="1" dirty="0">
                <a:latin typeface="+mj-lt"/>
                <a:ea typeface="+mj-ea"/>
              </a:rPr>
              <a:t>1:4000</a:t>
            </a:r>
            <a:r>
              <a:rPr lang="zh-CN" altLang="en-US" sz="2000" b="1" dirty="0">
                <a:latin typeface="+mj-lt"/>
                <a:ea typeface="+mj-ea"/>
              </a:rPr>
              <a:t>表示实际距离是图上距离</a:t>
            </a:r>
            <a:endParaRPr lang="en-US" altLang="zh-CN" sz="2000" b="1" dirty="0">
              <a:latin typeface="+mj-lt"/>
              <a:ea typeface="+mj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000" b="1" dirty="0">
                <a:latin typeface="+mj-lt"/>
                <a:ea typeface="+mj-ea"/>
              </a:rPr>
              <a:t>的</a:t>
            </a:r>
            <a:r>
              <a:rPr lang="en-US" altLang="zh-CN" sz="2000" b="1" dirty="0">
                <a:latin typeface="+mj-lt"/>
                <a:ea typeface="+mj-ea"/>
              </a:rPr>
              <a:t>4000</a:t>
            </a:r>
            <a:r>
              <a:rPr lang="zh-CN" altLang="en-US" sz="2000" b="1" dirty="0">
                <a:latin typeface="+mj-lt"/>
                <a:ea typeface="+mj-ea"/>
              </a:rPr>
              <a:t>倍，图上距离</a:t>
            </a:r>
            <a:r>
              <a:rPr lang="en-US" altLang="zh-CN" sz="2000" b="1" dirty="0">
                <a:latin typeface="+mj-lt"/>
                <a:ea typeface="+mj-ea"/>
              </a:rPr>
              <a:t>×4000=</a:t>
            </a:r>
            <a:r>
              <a:rPr lang="zh-CN" altLang="en-US" sz="2000" b="1" dirty="0">
                <a:latin typeface="+mj-lt"/>
                <a:ea typeface="+mj-ea"/>
              </a:rPr>
              <a:t>实际距离</a:t>
            </a:r>
            <a:endParaRPr lang="zh-CN" altLang="en-US" sz="2000" b="1" dirty="0">
              <a:latin typeface="+mj-lt"/>
              <a:ea typeface="+mj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225675" y="2947988"/>
            <a:ext cx="4448175" cy="7381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+mj-ea"/>
              </a:rPr>
              <a:t>长：</a:t>
            </a: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+mj-ea"/>
              </a:rPr>
              <a:t>4×4000=16000</a:t>
            </a: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+mj-ea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+mj-ea"/>
              </a:rPr>
              <a:t>cm</a:t>
            </a: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+mj-ea"/>
              </a:rPr>
              <a:t>）</a:t>
            </a:r>
            <a:endParaRPr lang="zh-CN" altLang="en-US" sz="2800" b="1" dirty="0">
              <a:solidFill>
                <a:srgbClr val="FF0000"/>
              </a:solidFill>
              <a:latin typeface="+mj-lt"/>
              <a:ea typeface="+mj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225675" y="3403600"/>
            <a:ext cx="6211888" cy="738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+mj-ea"/>
              </a:rPr>
              <a:t>宽：</a:t>
            </a: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+mj-ea"/>
              </a:rPr>
              <a:t>3×4000=12000</a:t>
            </a: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+mj-ea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+mj-ea"/>
              </a:rPr>
              <a:t>cm</a:t>
            </a: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+mj-ea"/>
              </a:rPr>
              <a:t>）</a:t>
            </a: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+mj-ea"/>
              </a:rPr>
              <a:t>=120</a:t>
            </a: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+mj-ea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+mj-ea"/>
              </a:rPr>
              <a:t>m</a:t>
            </a: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+mj-ea"/>
              </a:rPr>
              <a:t>）</a:t>
            </a:r>
            <a:endParaRPr lang="zh-CN" altLang="en-US" sz="2800" b="1" dirty="0">
              <a:solidFill>
                <a:srgbClr val="FF0000"/>
              </a:solidFill>
              <a:latin typeface="+mj-lt"/>
              <a:ea typeface="+mj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448425" y="2947988"/>
            <a:ext cx="1949450" cy="7381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+mj-ea"/>
              </a:rPr>
              <a:t>=160</a:t>
            </a: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+mj-ea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+mj-ea"/>
              </a:rPr>
              <a:t>m</a:t>
            </a: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+mj-ea"/>
              </a:rPr>
              <a:t>）</a:t>
            </a:r>
            <a:endParaRPr lang="zh-CN" altLang="en-US" sz="2800" b="1" dirty="0">
              <a:solidFill>
                <a:srgbClr val="FF0000"/>
              </a:solidFill>
              <a:latin typeface="+mj-lt"/>
              <a:ea typeface="+mj-ea"/>
            </a:endParaRP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1943100" y="4506913"/>
            <a:ext cx="6059488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答：这个建筑的实际占地面积是</a:t>
            </a:r>
            <a:r>
              <a:rPr lang="en-US" altLang="zh-CN" sz="2000" b="1" dirty="0">
                <a:solidFill>
                  <a:srgbClr val="FF0000"/>
                </a:solidFill>
                <a:latin typeface="+mn-lt"/>
              </a:rPr>
              <a:t>19200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平方米。</a:t>
            </a:r>
            <a:endParaRPr lang="zh-CN" altLang="en-US" sz="20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225675" y="3902075"/>
            <a:ext cx="4949825" cy="738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+mj-ea"/>
              </a:rPr>
              <a:t>面积：</a:t>
            </a: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+mj-ea"/>
              </a:rPr>
              <a:t>160×120=19200</a:t>
            </a: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+mj-ea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+mj-ea"/>
              </a:rPr>
              <a:t>m</a:t>
            </a:r>
            <a:r>
              <a:rPr lang="en-US" altLang="zh-CN" sz="2800" b="1" baseline="30000" dirty="0">
                <a:solidFill>
                  <a:srgbClr val="FF0000"/>
                </a:solidFill>
                <a:latin typeface="+mj-lt"/>
                <a:ea typeface="+mj-ea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+mj-ea"/>
              </a:rPr>
              <a:t>）</a:t>
            </a:r>
            <a:endParaRPr lang="zh-CN" altLang="en-US" sz="2800" b="1" dirty="0">
              <a:solidFill>
                <a:srgbClr val="FF0000"/>
              </a:solidFill>
              <a:latin typeface="+mj-lt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5" descr="u4jx06_200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156" y="1698625"/>
            <a:ext cx="4007514" cy="3115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555" y="1842031"/>
            <a:ext cx="3526310" cy="2709872"/>
          </a:xfrm>
          <a:prstGeom prst="rect">
            <a:avLst/>
          </a:prstGeom>
        </p:spPr>
      </p:pic>
      <p:sp>
        <p:nvSpPr>
          <p:cNvPr id="12" name="矩形标注 11"/>
          <p:cNvSpPr/>
          <p:nvPr/>
        </p:nvSpPr>
        <p:spPr bwMode="auto">
          <a:xfrm>
            <a:off x="2001838" y="866775"/>
            <a:ext cx="6624637" cy="735013"/>
          </a:xfrm>
          <a:prstGeom prst="wedgeRectCallout">
            <a:avLst>
              <a:gd name="adj1" fmla="val -52491"/>
              <a:gd name="adj2" fmla="val 36445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kern="0" dirty="0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sp>
        <p:nvSpPr>
          <p:cNvPr id="11" name="横卷形 10"/>
          <p:cNvSpPr/>
          <p:nvPr/>
        </p:nvSpPr>
        <p:spPr bwMode="auto">
          <a:xfrm>
            <a:off x="1154113" y="133350"/>
            <a:ext cx="2012950" cy="615950"/>
          </a:xfrm>
          <a:prstGeom prst="horizontalScroll">
            <a:avLst/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kern="0" dirty="0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sp>
        <p:nvSpPr>
          <p:cNvPr id="22" name="Rectangle 16"/>
          <p:cNvSpPr>
            <a:spLocks noChangeArrowheads="1"/>
          </p:cNvSpPr>
          <p:nvPr/>
        </p:nvSpPr>
        <p:spPr bwMode="auto">
          <a:xfrm>
            <a:off x="768847" y="139700"/>
            <a:ext cx="2940118" cy="58420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zh-CN" altLang="en-US" sz="3200" b="1" dirty="0">
                <a:solidFill>
                  <a:srgbClr val="6AD0F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复习引入</a:t>
            </a:r>
            <a:endParaRPr lang="zh-CN" altLang="en-US" sz="3200" b="1" dirty="0">
              <a:solidFill>
                <a:srgbClr val="6AD0F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1560513" y="-73025"/>
            <a:ext cx="881062" cy="212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600" b="1" dirty="0">
                <a:solidFill>
                  <a:srgbClr val="B7E9FF"/>
                </a:solidFill>
                <a:latin typeface="+mj-lt"/>
                <a:ea typeface="+mj-ea"/>
              </a:rPr>
              <a:t>状元成才路</a:t>
            </a:r>
            <a:endParaRPr lang="zh-CN" altLang="en-US" sz="600" b="1" dirty="0">
              <a:solidFill>
                <a:srgbClr val="B7E9FF"/>
              </a:solidFill>
              <a:latin typeface="+mj-lt"/>
              <a:ea typeface="+mj-ea"/>
            </a:endParaRPr>
          </a:p>
        </p:txBody>
      </p:sp>
      <p:pic>
        <p:nvPicPr>
          <p:cNvPr id="20486" name="图片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038" y="-98425"/>
            <a:ext cx="8842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矩形 1"/>
          <p:cNvSpPr>
            <a:spLocks noChangeArrowheads="1"/>
          </p:cNvSpPr>
          <p:nvPr/>
        </p:nvSpPr>
        <p:spPr bwMode="auto">
          <a:xfrm>
            <a:off x="2039938" y="820738"/>
            <a:ext cx="65865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  </a:t>
            </a:r>
            <a:r>
              <a:rPr lang="zh-CN" altLang="zh-CN" sz="2400"/>
              <a:t>绘制地图和其它平面图的时候，需要把实际距离按一定的比缩小（或</a:t>
            </a:r>
            <a:r>
              <a:rPr lang="zh-CN" altLang="en-US" sz="2400"/>
              <a:t>放</a:t>
            </a:r>
            <a:r>
              <a:rPr lang="zh-CN" altLang="zh-CN" sz="2400"/>
              <a:t>大），再画在图纸上。</a:t>
            </a:r>
            <a:endParaRPr lang="zh-CN" altLang="en-US" sz="2400" b="1"/>
          </a:p>
        </p:txBody>
      </p:sp>
      <p:pic>
        <p:nvPicPr>
          <p:cNvPr id="20488" name="Picture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0400" y="1074479"/>
            <a:ext cx="1114425" cy="872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椭圆 8"/>
          <p:cNvSpPr/>
          <p:nvPr/>
        </p:nvSpPr>
        <p:spPr bwMode="auto">
          <a:xfrm>
            <a:off x="1516275" y="3927740"/>
            <a:ext cx="1331168" cy="435081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kern="0" dirty="0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sp>
        <p:nvSpPr>
          <p:cNvPr id="13" name="椭圆 12"/>
          <p:cNvSpPr/>
          <p:nvPr/>
        </p:nvSpPr>
        <p:spPr bwMode="auto">
          <a:xfrm>
            <a:off x="6742853" y="4450081"/>
            <a:ext cx="911013" cy="399626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kern="0" dirty="0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5873"/>
    </mc:Choice>
    <mc:Fallback>
      <p:transition advTm="158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矩形 1"/>
          <p:cNvSpPr>
            <a:spLocks noChangeArrowheads="1"/>
          </p:cNvSpPr>
          <p:nvPr/>
        </p:nvSpPr>
        <p:spPr bwMode="auto">
          <a:xfrm>
            <a:off x="400050" y="233363"/>
            <a:ext cx="4572000" cy="1379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 b="1">
                <a:latin typeface="+mn-lt"/>
              </a:rPr>
              <a:t>3.</a:t>
            </a:r>
            <a:r>
              <a:rPr lang="zh-CN" altLang="en-US" sz="2400" b="1">
                <a:latin typeface="+mn-lt"/>
              </a:rPr>
              <a:t>右图是用</a:t>
            </a:r>
            <a:r>
              <a:rPr lang="en-US" altLang="zh-CN" sz="2400" b="1">
                <a:latin typeface="+mn-lt"/>
              </a:rPr>
              <a:t>1:4000</a:t>
            </a:r>
            <a:r>
              <a:rPr lang="zh-CN" altLang="en-US" sz="2400" b="1">
                <a:latin typeface="+mn-lt"/>
              </a:rPr>
              <a:t>的比例尺画出的某建筑占地平面图。这个建筑的实际占地面积是多少平方米？</a:t>
            </a:r>
            <a:endParaRPr lang="zh-CN" altLang="en-US" sz="2400" b="1">
              <a:latin typeface="+mn-lt"/>
            </a:endParaRPr>
          </a:p>
        </p:txBody>
      </p:sp>
      <p:sp>
        <p:nvSpPr>
          <p:cNvPr id="3" name="矩形 2"/>
          <p:cNvSpPr/>
          <p:nvPr/>
        </p:nvSpPr>
        <p:spPr bwMode="auto">
          <a:xfrm>
            <a:off x="5791200" y="230188"/>
            <a:ext cx="1800225" cy="1265237"/>
          </a:xfrm>
          <a:prstGeom prst="rect">
            <a:avLst/>
          </a:prstGeom>
          <a:solidFill>
            <a:schemeClr val="accent5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3252" name="矩形 14"/>
          <p:cNvSpPr>
            <a:spLocks noChangeArrowheads="1"/>
          </p:cNvSpPr>
          <p:nvPr/>
        </p:nvSpPr>
        <p:spPr bwMode="auto">
          <a:xfrm>
            <a:off x="5168900" y="715963"/>
            <a:ext cx="63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ea typeface="楷体" panose="02010609060101010101" pitchFamily="49" charset="-122"/>
              </a:rPr>
              <a:t>3</a:t>
            </a:r>
            <a:r>
              <a:rPr lang="en-US" altLang="zh-CN" sz="20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cm</a:t>
            </a:r>
            <a:endParaRPr lang="en-US" altLang="zh-CN" sz="200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3253" name="矩形 16"/>
          <p:cNvSpPr>
            <a:spLocks noChangeArrowheads="1"/>
          </p:cNvSpPr>
          <p:nvPr/>
        </p:nvSpPr>
        <p:spPr bwMode="auto">
          <a:xfrm>
            <a:off x="6373813" y="1412875"/>
            <a:ext cx="63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ea typeface="楷体" panose="02010609060101010101" pitchFamily="49" charset="-122"/>
              </a:rPr>
              <a:t>4</a:t>
            </a:r>
            <a:r>
              <a:rPr lang="en-US" altLang="zh-CN" sz="20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cm</a:t>
            </a:r>
            <a:endParaRPr lang="en-US" altLang="zh-CN" sz="200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21" name="Group 34"/>
          <p:cNvGrpSpPr/>
          <p:nvPr/>
        </p:nvGrpSpPr>
        <p:grpSpPr bwMode="auto">
          <a:xfrm>
            <a:off x="400050" y="1822450"/>
            <a:ext cx="3927475" cy="2582863"/>
            <a:chOff x="294" y="1799"/>
            <a:chExt cx="2226" cy="1601"/>
          </a:xfrm>
        </p:grpSpPr>
        <p:sp>
          <p:nvSpPr>
            <p:cNvPr id="53263" name="矩形 23"/>
            <p:cNvSpPr>
              <a:spLocks noChangeArrowheads="1"/>
            </p:cNvSpPr>
            <p:nvPr/>
          </p:nvSpPr>
          <p:spPr bwMode="auto">
            <a:xfrm>
              <a:off x="294" y="1799"/>
              <a:ext cx="2226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>
                  <a:solidFill>
                    <a:srgbClr val="FF0000"/>
                  </a:solidFill>
                  <a:latin typeface="+mn-lt"/>
                </a:rPr>
                <a:t>解：设这个建筑物实际长</a:t>
              </a:r>
              <a:r>
                <a:rPr lang="en-US" altLang="zh-CN" sz="2000" b="1" i="1">
                  <a:solidFill>
                    <a:srgbClr val="FF0000"/>
                  </a:solidFill>
                  <a:latin typeface="+mn-lt"/>
                  <a:cs typeface="Times New Roman" panose="02020603050405020304" pitchFamily="18" charset="0"/>
                </a:rPr>
                <a:t>x</a:t>
              </a:r>
              <a:r>
                <a:rPr lang="zh-CN" altLang="en-US" sz="2000" b="1">
                  <a:solidFill>
                    <a:srgbClr val="FF0000"/>
                  </a:solidFill>
                  <a:latin typeface="+mn-lt"/>
                  <a:cs typeface="Times New Roman" panose="02020603050405020304" pitchFamily="18" charset="0"/>
                </a:rPr>
                <a:t>厘</a:t>
              </a:r>
              <a:r>
                <a:rPr lang="zh-CN" altLang="en-US" sz="2000" b="1">
                  <a:solidFill>
                    <a:srgbClr val="FF0000"/>
                  </a:solidFill>
                  <a:latin typeface="+mn-lt"/>
                </a:rPr>
                <a:t>米。</a:t>
              </a:r>
              <a:endParaRPr lang="zh-CN" altLang="en-US" sz="2000" b="1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53264" name="矩形 24"/>
            <p:cNvSpPr>
              <a:spLocks noChangeArrowheads="1"/>
            </p:cNvSpPr>
            <p:nvPr/>
          </p:nvSpPr>
          <p:spPr bwMode="auto">
            <a:xfrm>
              <a:off x="920" y="2145"/>
              <a:ext cx="1053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rgbClr val="FF0000"/>
                  </a:solidFill>
                  <a:latin typeface="+mn-lt"/>
                  <a:ea typeface="SimSun-ExtB" panose="02010609060101010101" pitchFamily="49" charset="-122"/>
                </a:rPr>
                <a:t>4</a:t>
              </a:r>
              <a:r>
                <a:rPr lang="en-US" altLang="zh-CN" sz="2000" b="1">
                  <a:solidFill>
                    <a:srgbClr val="FF0000"/>
                  </a:solidFill>
                  <a:latin typeface="+mn-lt"/>
                </a:rPr>
                <a:t>:</a:t>
              </a:r>
              <a:r>
                <a:rPr lang="en-US" altLang="zh-CN" sz="2000" b="1" i="1">
                  <a:solidFill>
                    <a:srgbClr val="FF0000"/>
                  </a:solidFill>
                  <a:latin typeface="+mn-lt"/>
                  <a:ea typeface="SimSun-ExtB" panose="02010609060101010101" pitchFamily="49" charset="-122"/>
                  <a:cs typeface="Times New Roman" panose="02020603050405020304" pitchFamily="18" charset="0"/>
                </a:rPr>
                <a:t>x</a:t>
              </a:r>
              <a:r>
                <a:rPr lang="zh-CN" altLang="en-US" sz="2000" b="1">
                  <a:solidFill>
                    <a:srgbClr val="FF0000"/>
                  </a:solidFill>
                  <a:latin typeface="+mn-lt"/>
                  <a:ea typeface="楷体" panose="02010609060101010101" pitchFamily="49" charset="-122"/>
                </a:rPr>
                <a:t>＝</a:t>
              </a:r>
              <a:r>
                <a:rPr lang="en-US" altLang="zh-CN" sz="2000" b="1">
                  <a:solidFill>
                    <a:srgbClr val="FF0000"/>
                  </a:solidFill>
                  <a:latin typeface="+mn-lt"/>
                  <a:ea typeface="SimSun-ExtB" panose="02010609060101010101" pitchFamily="49" charset="-122"/>
                </a:rPr>
                <a:t>1</a:t>
              </a:r>
              <a:r>
                <a:rPr lang="en-US" altLang="zh-CN" sz="2000" b="1">
                  <a:solidFill>
                    <a:srgbClr val="FF0000"/>
                  </a:solidFill>
                  <a:latin typeface="+mn-lt"/>
                </a:rPr>
                <a:t>:</a:t>
              </a:r>
              <a:r>
                <a:rPr lang="en-US" altLang="zh-CN" sz="2000" b="1">
                  <a:solidFill>
                    <a:srgbClr val="FF0000"/>
                  </a:solidFill>
                  <a:latin typeface="+mn-lt"/>
                  <a:ea typeface="SimSun-ExtB" panose="02010609060101010101" pitchFamily="49" charset="-122"/>
                </a:rPr>
                <a:t>4000</a:t>
              </a:r>
              <a:endParaRPr lang="zh-CN" altLang="en-US" sz="2000" b="1">
                <a:solidFill>
                  <a:srgbClr val="FF0000"/>
                </a:solidFill>
                <a:latin typeface="+mn-lt"/>
                <a:ea typeface="SimSun-ExtB" panose="02010609060101010101" pitchFamily="49" charset="-122"/>
              </a:endParaRPr>
            </a:p>
          </p:txBody>
        </p:sp>
        <p:sp>
          <p:nvSpPr>
            <p:cNvPr id="53265" name="矩形 25"/>
            <p:cNvSpPr>
              <a:spLocks noChangeArrowheads="1"/>
            </p:cNvSpPr>
            <p:nvPr/>
          </p:nvSpPr>
          <p:spPr bwMode="auto">
            <a:xfrm>
              <a:off x="1096" y="2478"/>
              <a:ext cx="1421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 i="1">
                  <a:solidFill>
                    <a:srgbClr val="FF0000"/>
                  </a:solidFill>
                  <a:latin typeface="+mn-lt"/>
                  <a:ea typeface="SimSun-ExtB" panose="02010609060101010101" pitchFamily="49" charset="-122"/>
                  <a:cs typeface="Times New Roman" panose="02020603050405020304" pitchFamily="18" charset="0"/>
                </a:rPr>
                <a:t>x</a:t>
              </a:r>
              <a:r>
                <a:rPr lang="zh-CN" altLang="en-US" sz="2000" b="1">
                  <a:solidFill>
                    <a:srgbClr val="FF0000"/>
                  </a:solidFill>
                  <a:latin typeface="+mn-lt"/>
                  <a:ea typeface="SimSun-ExtB" panose="02010609060101010101" pitchFamily="49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000" b="1">
                  <a:solidFill>
                    <a:srgbClr val="FF0000"/>
                  </a:solidFill>
                  <a:latin typeface="+mn-lt"/>
                  <a:ea typeface="SimSun-ExtB" panose="02010609060101010101" pitchFamily="49" charset="-122"/>
                  <a:cs typeface="Times New Roman" panose="02020603050405020304" pitchFamily="18" charset="0"/>
                </a:rPr>
                <a:t>4</a:t>
              </a:r>
              <a:r>
                <a:rPr lang="en-US" altLang="zh-CN" sz="2000" b="1">
                  <a:solidFill>
                    <a:srgbClr val="FF0000"/>
                  </a:solidFill>
                  <a:latin typeface="+mn-lt"/>
                  <a:ea typeface="楷体" panose="02010609060101010101" pitchFamily="49" charset="-122"/>
                  <a:cs typeface="Times New Roman" panose="02020603050405020304" pitchFamily="18" charset="0"/>
                </a:rPr>
                <a:t>×</a:t>
              </a:r>
              <a:r>
                <a:rPr lang="en-US" altLang="zh-CN" sz="2000" b="1">
                  <a:solidFill>
                    <a:srgbClr val="FF0000"/>
                  </a:solidFill>
                  <a:latin typeface="+mn-lt"/>
                  <a:ea typeface="SimSun-ExtB" panose="02010609060101010101" pitchFamily="49" charset="-122"/>
                  <a:cs typeface="Times New Roman" panose="02020603050405020304" pitchFamily="18" charset="0"/>
                </a:rPr>
                <a:t>4000</a:t>
              </a:r>
              <a:endParaRPr lang="zh-CN" altLang="en-US" sz="2000" b="1">
                <a:solidFill>
                  <a:srgbClr val="FF0000"/>
                </a:solidFill>
                <a:latin typeface="+mn-lt"/>
                <a:ea typeface="SimSun-ExtB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53266" name="矩形 26"/>
            <p:cNvSpPr>
              <a:spLocks noChangeArrowheads="1"/>
            </p:cNvSpPr>
            <p:nvPr/>
          </p:nvSpPr>
          <p:spPr bwMode="auto">
            <a:xfrm>
              <a:off x="1101" y="2840"/>
              <a:ext cx="1371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 i="1">
                  <a:solidFill>
                    <a:srgbClr val="FF0000"/>
                  </a:solidFill>
                  <a:latin typeface="+mn-lt"/>
                  <a:ea typeface="SimSun-ExtB" panose="02010609060101010101" pitchFamily="49" charset="-122"/>
                  <a:cs typeface="Times New Roman" panose="02020603050405020304" pitchFamily="18" charset="0"/>
                </a:rPr>
                <a:t>x</a:t>
              </a:r>
              <a:r>
                <a:rPr lang="zh-CN" altLang="en-US" sz="2000" b="1">
                  <a:solidFill>
                    <a:srgbClr val="FF0000"/>
                  </a:solidFill>
                  <a:latin typeface="+mn-lt"/>
                  <a:ea typeface="SimSun-ExtB" panose="02010609060101010101" pitchFamily="49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000" b="1">
                  <a:solidFill>
                    <a:srgbClr val="FF0000"/>
                  </a:solidFill>
                  <a:latin typeface="+mn-lt"/>
                  <a:ea typeface="SimSun-ExtB" panose="02010609060101010101" pitchFamily="49" charset="-122"/>
                  <a:cs typeface="Times New Roman" panose="02020603050405020304" pitchFamily="18" charset="0"/>
                </a:rPr>
                <a:t>16000</a:t>
              </a:r>
              <a:endParaRPr lang="zh-CN" altLang="en-US" sz="2000" b="1">
                <a:solidFill>
                  <a:srgbClr val="FF0000"/>
                </a:solidFill>
                <a:latin typeface="+mn-lt"/>
                <a:ea typeface="SimSun-ExtB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53267" name="矩形 27"/>
            <p:cNvSpPr>
              <a:spLocks noChangeArrowheads="1"/>
            </p:cNvSpPr>
            <p:nvPr/>
          </p:nvSpPr>
          <p:spPr bwMode="auto">
            <a:xfrm>
              <a:off x="607" y="3154"/>
              <a:ext cx="1910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rgbClr val="FF0000"/>
                  </a:solidFill>
                  <a:latin typeface="+mn-lt"/>
                  <a:cs typeface="Times New Roman" panose="02020603050405020304" pitchFamily="18" charset="0"/>
                </a:rPr>
                <a:t>16000</a:t>
              </a:r>
              <a:r>
                <a:rPr lang="zh-CN" altLang="en-US" sz="2000" b="1">
                  <a:solidFill>
                    <a:srgbClr val="FF0000"/>
                  </a:solidFill>
                  <a:latin typeface="+mn-lt"/>
                  <a:cs typeface="Times New Roman" panose="02020603050405020304" pitchFamily="18" charset="0"/>
                </a:rPr>
                <a:t>厘米＝</a:t>
              </a:r>
              <a:r>
                <a:rPr lang="en-US" altLang="zh-CN" sz="2000" b="1">
                  <a:solidFill>
                    <a:srgbClr val="FF0000"/>
                  </a:solidFill>
                  <a:latin typeface="+mn-lt"/>
                  <a:cs typeface="Times New Roman" panose="02020603050405020304" pitchFamily="18" charset="0"/>
                </a:rPr>
                <a:t>160</a:t>
              </a:r>
              <a:r>
                <a:rPr lang="zh-CN" altLang="en-US" sz="2000" b="1">
                  <a:solidFill>
                    <a:srgbClr val="FF0000"/>
                  </a:solidFill>
                  <a:latin typeface="+mn-lt"/>
                  <a:cs typeface="Times New Roman" panose="02020603050405020304" pitchFamily="18" charset="0"/>
                </a:rPr>
                <a:t>米</a:t>
              </a:r>
              <a:endParaRPr lang="zh-CN" altLang="en-US" sz="2000" b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</p:grpSp>
      <p:sp>
        <p:nvSpPr>
          <p:cNvPr id="27" name="矩形 26"/>
          <p:cNvSpPr>
            <a:spLocks noChangeArrowheads="1"/>
          </p:cNvSpPr>
          <p:nvPr/>
        </p:nvSpPr>
        <p:spPr bwMode="auto">
          <a:xfrm>
            <a:off x="2762250" y="4356100"/>
            <a:ext cx="38306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160×120</a:t>
            </a:r>
            <a:r>
              <a:rPr lang="zh-CN" altLang="en-US" sz="2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＝</a:t>
            </a:r>
            <a:r>
              <a:rPr lang="en-US" altLang="zh-CN" sz="2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19200</a:t>
            </a:r>
            <a:r>
              <a:rPr lang="zh-CN" altLang="en-US" sz="2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（平方米）</a:t>
            </a:r>
            <a:endParaRPr lang="zh-CN" altLang="en-US" sz="2000" b="1" dirty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8" name="矩形 27"/>
          <p:cNvSpPr>
            <a:spLocks noChangeArrowheads="1"/>
          </p:cNvSpPr>
          <p:nvPr/>
        </p:nvSpPr>
        <p:spPr bwMode="auto">
          <a:xfrm>
            <a:off x="409575" y="4652963"/>
            <a:ext cx="6059488" cy="369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zh-CN" altLang="en-US" b="1" dirty="0">
                <a:solidFill>
                  <a:srgbClr val="FF0000"/>
                </a:solidFill>
                <a:latin typeface="+mn-lt"/>
              </a:rPr>
              <a:t>答：这个建筑的实际占地面积是</a:t>
            </a:r>
            <a:r>
              <a:rPr lang="en-US" altLang="zh-CN" b="1" dirty="0">
                <a:solidFill>
                  <a:srgbClr val="FF0000"/>
                </a:solidFill>
                <a:latin typeface="+mn-lt"/>
              </a:rPr>
              <a:t>19200</a:t>
            </a:r>
            <a:r>
              <a:rPr lang="zh-CN" altLang="en-US" b="1" dirty="0">
                <a:solidFill>
                  <a:srgbClr val="FF0000"/>
                </a:solidFill>
                <a:latin typeface="+mn-lt"/>
              </a:rPr>
              <a:t>平方米。</a:t>
            </a:r>
            <a:endParaRPr lang="zh-CN" altLang="en-US" b="1" dirty="0">
              <a:solidFill>
                <a:srgbClr val="FF0000"/>
              </a:solidFill>
              <a:latin typeface="+mn-lt"/>
            </a:endParaRPr>
          </a:p>
        </p:txBody>
      </p:sp>
      <p:grpSp>
        <p:nvGrpSpPr>
          <p:cNvPr id="29" name="Group 33"/>
          <p:cNvGrpSpPr/>
          <p:nvPr/>
        </p:nvGrpSpPr>
        <p:grpSpPr bwMode="auto">
          <a:xfrm>
            <a:off x="4719638" y="1808163"/>
            <a:ext cx="3579812" cy="2447925"/>
            <a:chOff x="3237" y="2085"/>
            <a:chExt cx="2119" cy="1542"/>
          </a:xfrm>
        </p:grpSpPr>
        <p:sp>
          <p:nvSpPr>
            <p:cNvPr id="53258" name="矩形 18"/>
            <p:cNvSpPr>
              <a:spLocks noChangeArrowheads="1"/>
            </p:cNvSpPr>
            <p:nvPr/>
          </p:nvSpPr>
          <p:spPr bwMode="auto">
            <a:xfrm>
              <a:off x="3237" y="2085"/>
              <a:ext cx="211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>
                  <a:solidFill>
                    <a:srgbClr val="FF0000"/>
                  </a:solidFill>
                  <a:latin typeface="+mn-lt"/>
                </a:rPr>
                <a:t>设这个建筑物实际宽</a:t>
              </a:r>
              <a:r>
                <a:rPr lang="en-US" altLang="zh-CN" sz="2000" b="1" i="1">
                  <a:solidFill>
                    <a:srgbClr val="FF0000"/>
                  </a:solidFill>
                  <a:latin typeface="+mn-lt"/>
                  <a:cs typeface="Times New Roman" panose="02020603050405020304" pitchFamily="18" charset="0"/>
                </a:rPr>
                <a:t>y</a:t>
              </a:r>
              <a:r>
                <a:rPr lang="zh-CN" altLang="en-US" sz="2000" b="1">
                  <a:solidFill>
                    <a:srgbClr val="FF0000"/>
                  </a:solidFill>
                  <a:latin typeface="+mn-lt"/>
                  <a:cs typeface="Times New Roman" panose="02020603050405020304" pitchFamily="18" charset="0"/>
                </a:rPr>
                <a:t>厘</a:t>
              </a:r>
              <a:r>
                <a:rPr lang="zh-CN" altLang="en-US" sz="2000" b="1">
                  <a:solidFill>
                    <a:srgbClr val="FF0000"/>
                  </a:solidFill>
                  <a:latin typeface="+mn-lt"/>
                </a:rPr>
                <a:t>米。</a:t>
              </a:r>
              <a:endParaRPr lang="zh-CN" altLang="en-US" sz="2000" b="1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53259" name="矩形 19"/>
            <p:cNvSpPr>
              <a:spLocks noChangeArrowheads="1"/>
            </p:cNvSpPr>
            <p:nvPr/>
          </p:nvSpPr>
          <p:spPr bwMode="auto">
            <a:xfrm>
              <a:off x="3673" y="2368"/>
              <a:ext cx="133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rgbClr val="FF0000"/>
                  </a:solidFill>
                  <a:latin typeface="+mn-lt"/>
                  <a:ea typeface="SimSun-ExtB" panose="02010609060101010101" pitchFamily="49" charset="-122"/>
                </a:rPr>
                <a:t>3</a:t>
              </a:r>
              <a:r>
                <a:rPr lang="en-US" altLang="zh-CN" sz="2000" b="1">
                  <a:solidFill>
                    <a:srgbClr val="FF0000"/>
                  </a:solidFill>
                  <a:latin typeface="+mn-lt"/>
                </a:rPr>
                <a:t>:</a:t>
              </a:r>
              <a:r>
                <a:rPr lang="en-US" altLang="zh-CN" sz="2000" b="1" i="1">
                  <a:solidFill>
                    <a:srgbClr val="FF0000"/>
                  </a:solidFill>
                  <a:latin typeface="+mn-lt"/>
                  <a:ea typeface="SimSun-ExtB" panose="02010609060101010101" pitchFamily="49" charset="-122"/>
                  <a:cs typeface="Times New Roman" panose="02020603050405020304" pitchFamily="18" charset="0"/>
                </a:rPr>
                <a:t>y</a:t>
              </a:r>
              <a:r>
                <a:rPr lang="zh-CN" altLang="en-US" sz="2000" b="1">
                  <a:solidFill>
                    <a:srgbClr val="FF0000"/>
                  </a:solidFill>
                  <a:latin typeface="+mn-lt"/>
                  <a:ea typeface="楷体" panose="02010609060101010101" pitchFamily="49" charset="-122"/>
                </a:rPr>
                <a:t>＝</a:t>
              </a:r>
              <a:r>
                <a:rPr lang="en-US" altLang="zh-CN" sz="2000" b="1">
                  <a:solidFill>
                    <a:srgbClr val="FF0000"/>
                  </a:solidFill>
                  <a:latin typeface="+mn-lt"/>
                  <a:ea typeface="SimSun-ExtB" panose="02010609060101010101" pitchFamily="49" charset="-122"/>
                </a:rPr>
                <a:t>1</a:t>
              </a:r>
              <a:r>
                <a:rPr lang="en-US" altLang="zh-CN" sz="2000" b="1">
                  <a:solidFill>
                    <a:srgbClr val="FF0000"/>
                  </a:solidFill>
                  <a:latin typeface="+mn-lt"/>
                </a:rPr>
                <a:t>:</a:t>
              </a:r>
              <a:r>
                <a:rPr lang="en-US" altLang="zh-CN" sz="2000" b="1">
                  <a:solidFill>
                    <a:srgbClr val="FF0000"/>
                  </a:solidFill>
                  <a:latin typeface="+mn-lt"/>
                  <a:ea typeface="SimSun-ExtB" panose="02010609060101010101" pitchFamily="49" charset="-122"/>
                </a:rPr>
                <a:t>4000</a:t>
              </a:r>
              <a:endParaRPr lang="zh-CN" altLang="en-US" sz="2000" b="1">
                <a:solidFill>
                  <a:srgbClr val="FF0000"/>
                </a:solidFill>
                <a:latin typeface="+mn-lt"/>
                <a:ea typeface="SimSun-ExtB" panose="02010609060101010101" pitchFamily="49" charset="-122"/>
              </a:endParaRPr>
            </a:p>
          </p:txBody>
        </p:sp>
        <p:sp>
          <p:nvSpPr>
            <p:cNvPr id="53260" name="矩形 20"/>
            <p:cNvSpPr>
              <a:spLocks noChangeArrowheads="1"/>
            </p:cNvSpPr>
            <p:nvPr/>
          </p:nvSpPr>
          <p:spPr bwMode="auto">
            <a:xfrm>
              <a:off x="3854" y="2701"/>
              <a:ext cx="143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 i="1">
                  <a:solidFill>
                    <a:srgbClr val="FF0000"/>
                  </a:solidFill>
                  <a:latin typeface="+mn-lt"/>
                  <a:ea typeface="SimSun-ExtB" panose="02010609060101010101" pitchFamily="49" charset="-122"/>
                  <a:cs typeface="Times New Roman" panose="02020603050405020304" pitchFamily="18" charset="0"/>
                </a:rPr>
                <a:t>y</a:t>
              </a:r>
              <a:r>
                <a:rPr lang="zh-CN" altLang="en-US" sz="2000" b="1">
                  <a:solidFill>
                    <a:srgbClr val="FF0000"/>
                  </a:solidFill>
                  <a:latin typeface="+mn-lt"/>
                  <a:ea typeface="SimSun-ExtB" panose="02010609060101010101" pitchFamily="49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000" b="1">
                  <a:solidFill>
                    <a:srgbClr val="FF0000"/>
                  </a:solidFill>
                  <a:latin typeface="+mn-lt"/>
                  <a:ea typeface="SimSun-ExtB" panose="02010609060101010101" pitchFamily="49" charset="-122"/>
                  <a:cs typeface="Times New Roman" panose="02020603050405020304" pitchFamily="18" charset="0"/>
                </a:rPr>
                <a:t>3×4000</a:t>
              </a:r>
              <a:endParaRPr lang="zh-CN" altLang="en-US" sz="2000" b="1">
                <a:solidFill>
                  <a:srgbClr val="FF0000"/>
                </a:solidFill>
                <a:latin typeface="+mn-lt"/>
                <a:ea typeface="SimSun-ExtB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53261" name="矩形 21"/>
            <p:cNvSpPr>
              <a:spLocks noChangeArrowheads="1"/>
            </p:cNvSpPr>
            <p:nvPr/>
          </p:nvSpPr>
          <p:spPr bwMode="auto">
            <a:xfrm>
              <a:off x="3858" y="3079"/>
              <a:ext cx="129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 i="1">
                  <a:solidFill>
                    <a:srgbClr val="FF0000"/>
                  </a:solidFill>
                  <a:latin typeface="+mn-lt"/>
                  <a:ea typeface="SimSun-ExtB" panose="02010609060101010101" pitchFamily="49" charset="-122"/>
                  <a:cs typeface="Times New Roman" panose="02020603050405020304" pitchFamily="18" charset="0"/>
                </a:rPr>
                <a:t>y</a:t>
              </a:r>
              <a:r>
                <a:rPr lang="zh-CN" altLang="en-US" sz="2000" b="1">
                  <a:solidFill>
                    <a:srgbClr val="FF0000"/>
                  </a:solidFill>
                  <a:latin typeface="+mn-lt"/>
                  <a:ea typeface="SimSun-ExtB" panose="02010609060101010101" pitchFamily="49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000" b="1">
                  <a:solidFill>
                    <a:srgbClr val="FF0000"/>
                  </a:solidFill>
                  <a:latin typeface="+mn-lt"/>
                  <a:ea typeface="SimSun-ExtB" panose="02010609060101010101" pitchFamily="49" charset="-122"/>
                  <a:cs typeface="Times New Roman" panose="02020603050405020304" pitchFamily="18" charset="0"/>
                </a:rPr>
                <a:t>12000</a:t>
              </a:r>
              <a:endParaRPr lang="zh-CN" altLang="en-US" sz="2000" b="1">
                <a:solidFill>
                  <a:srgbClr val="FF0000"/>
                </a:solidFill>
                <a:latin typeface="+mn-lt"/>
                <a:ea typeface="SimSun-ExtB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53262" name="矩形 29"/>
            <p:cNvSpPr>
              <a:spLocks noChangeArrowheads="1"/>
            </p:cNvSpPr>
            <p:nvPr/>
          </p:nvSpPr>
          <p:spPr bwMode="auto">
            <a:xfrm>
              <a:off x="3523" y="3377"/>
              <a:ext cx="167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rgbClr val="FF0000"/>
                  </a:solidFill>
                  <a:latin typeface="+mn-lt"/>
                  <a:cs typeface="Times New Roman" panose="02020603050405020304" pitchFamily="18" charset="0"/>
                </a:rPr>
                <a:t>12000</a:t>
              </a:r>
              <a:r>
                <a:rPr lang="zh-CN" altLang="en-US" sz="2000" b="1">
                  <a:solidFill>
                    <a:srgbClr val="FF0000"/>
                  </a:solidFill>
                  <a:latin typeface="+mn-lt"/>
                  <a:cs typeface="Times New Roman" panose="02020603050405020304" pitchFamily="18" charset="0"/>
                </a:rPr>
                <a:t>厘米＝</a:t>
              </a:r>
              <a:r>
                <a:rPr lang="en-US" altLang="zh-CN" sz="2000" b="1">
                  <a:solidFill>
                    <a:srgbClr val="FF0000"/>
                  </a:solidFill>
                  <a:latin typeface="+mn-lt"/>
                  <a:cs typeface="Times New Roman" panose="02020603050405020304" pitchFamily="18" charset="0"/>
                </a:rPr>
                <a:t>120</a:t>
              </a:r>
              <a:r>
                <a:rPr lang="zh-CN" altLang="en-US" sz="2000" b="1">
                  <a:solidFill>
                    <a:srgbClr val="FF0000"/>
                  </a:solidFill>
                  <a:latin typeface="+mn-lt"/>
                  <a:cs typeface="Times New Roman" panose="02020603050405020304" pitchFamily="18" charset="0"/>
                </a:rPr>
                <a:t>米</a:t>
              </a:r>
              <a:endParaRPr lang="zh-CN" altLang="en-US" sz="2000" b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矩形 1"/>
          <p:cNvSpPr>
            <a:spLocks noChangeArrowheads="1"/>
          </p:cNvSpPr>
          <p:nvPr/>
        </p:nvSpPr>
        <p:spPr bwMode="auto">
          <a:xfrm>
            <a:off x="400050" y="233363"/>
            <a:ext cx="4572000" cy="136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 b="1">
                <a:latin typeface="宋体" panose="02010600030101010101" pitchFamily="2" charset="-122"/>
              </a:rPr>
              <a:t>3.</a:t>
            </a:r>
            <a:r>
              <a:rPr lang="zh-CN" altLang="en-US" sz="2400" b="1">
                <a:latin typeface="宋体" panose="02010600030101010101" pitchFamily="2" charset="-122"/>
              </a:rPr>
              <a:t>右图是用</a:t>
            </a:r>
            <a:r>
              <a:rPr lang="en-US" altLang="zh-CN" sz="2400" b="1"/>
              <a:t>1</a:t>
            </a:r>
            <a:r>
              <a:rPr lang="en-US" altLang="zh-CN" sz="2400" b="1">
                <a:latin typeface="宋体" panose="02010600030101010101" pitchFamily="2" charset="-122"/>
              </a:rPr>
              <a:t>:</a:t>
            </a:r>
            <a:r>
              <a:rPr lang="en-US" altLang="zh-CN" sz="2400" b="1"/>
              <a:t>4000</a:t>
            </a:r>
            <a:r>
              <a:rPr lang="zh-CN" altLang="en-US" sz="2400" b="1">
                <a:latin typeface="宋体" panose="02010600030101010101" pitchFamily="2" charset="-122"/>
              </a:rPr>
              <a:t>的比例尺画出的某建筑占地平面图。这个建筑的实际占地面积是多少平方米？</a:t>
            </a:r>
            <a:endParaRPr lang="zh-CN" altLang="en-US" sz="2400" b="1">
              <a:latin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 bwMode="auto">
          <a:xfrm>
            <a:off x="5778500" y="387350"/>
            <a:ext cx="1800225" cy="1265238"/>
          </a:xfrm>
          <a:prstGeom prst="rect">
            <a:avLst/>
          </a:prstGeom>
          <a:solidFill>
            <a:schemeClr val="accent5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5300" name="矩形 14"/>
          <p:cNvSpPr>
            <a:spLocks noChangeArrowheads="1"/>
          </p:cNvSpPr>
          <p:nvPr/>
        </p:nvSpPr>
        <p:spPr bwMode="auto">
          <a:xfrm>
            <a:off x="5064125" y="887413"/>
            <a:ext cx="63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ea typeface="楷体" panose="02010609060101010101" pitchFamily="49" charset="-122"/>
              </a:rPr>
              <a:t>3</a:t>
            </a:r>
            <a:r>
              <a:rPr lang="en-US" altLang="zh-CN" sz="20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cm</a:t>
            </a:r>
            <a:endParaRPr lang="en-US" altLang="zh-CN" sz="200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5301" name="矩形 16"/>
          <p:cNvSpPr>
            <a:spLocks noChangeArrowheads="1"/>
          </p:cNvSpPr>
          <p:nvPr/>
        </p:nvSpPr>
        <p:spPr bwMode="auto">
          <a:xfrm>
            <a:off x="6350000" y="1673225"/>
            <a:ext cx="63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ea typeface="楷体" panose="02010609060101010101" pitchFamily="49" charset="-122"/>
              </a:rPr>
              <a:t>4</a:t>
            </a:r>
            <a:r>
              <a:rPr lang="en-US" altLang="zh-CN" sz="20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cm</a:t>
            </a:r>
            <a:endParaRPr lang="en-US" altLang="zh-CN" sz="200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14" name="组合 13"/>
          <p:cNvGrpSpPr/>
          <p:nvPr/>
        </p:nvGrpSpPr>
        <p:grpSpPr bwMode="auto">
          <a:xfrm>
            <a:off x="238478" y="1687247"/>
            <a:ext cx="6679847" cy="1997608"/>
            <a:chOff x="453528" y="1594763"/>
            <a:chExt cx="5585765" cy="1787920"/>
          </a:xfrm>
        </p:grpSpPr>
        <p:pic>
          <p:nvPicPr>
            <p:cNvPr id="55309" name="Picture 21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528" y="1594763"/>
              <a:ext cx="1506401" cy="1787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圆角矩形标注 12"/>
            <p:cNvSpPr/>
            <p:nvPr/>
          </p:nvSpPr>
          <p:spPr bwMode="auto">
            <a:xfrm>
              <a:off x="1807268" y="1872069"/>
              <a:ext cx="4232025" cy="1233308"/>
            </a:xfrm>
            <a:prstGeom prst="wedgeRoundRectCallout">
              <a:avLst>
                <a:gd name="adj1" fmla="val -59861"/>
                <a:gd name="adj2" fmla="val -26056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 anchor="ctr"/>
            <a:lstStyle/>
            <a:p>
              <a:pPr algn="ctr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200" b="1" kern="0" dirty="0">
                <a:solidFill>
                  <a:srgbClr val="1C1C1C"/>
                </a:solidFill>
                <a:latin typeface="宋体" panose="02010600030101010101" pitchFamily="2" charset="-122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2222500" y="1231900"/>
            <a:ext cx="4827588" cy="2216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endParaRPr lang="en-US" altLang="zh-CN" sz="3200" b="1" dirty="0">
              <a:latin typeface="+mj-lt"/>
              <a:ea typeface="+mj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000" b="1" dirty="0">
                <a:latin typeface="+mj-lt"/>
                <a:ea typeface="+mj-ea"/>
              </a:rPr>
              <a:t>比例尺</a:t>
            </a:r>
            <a:r>
              <a:rPr lang="en-US" altLang="zh-CN" sz="2000" b="1" dirty="0">
                <a:latin typeface="+mj-lt"/>
                <a:ea typeface="+mj-ea"/>
              </a:rPr>
              <a:t>1:4000</a:t>
            </a:r>
            <a:r>
              <a:rPr lang="zh-CN" altLang="en-US" sz="2000" b="1" dirty="0">
                <a:latin typeface="+mj-lt"/>
                <a:ea typeface="+mj-ea"/>
              </a:rPr>
              <a:t>表示实际长度是图上长度</a:t>
            </a:r>
            <a:endParaRPr lang="en-US" altLang="zh-CN" sz="2000" b="1" dirty="0">
              <a:latin typeface="+mj-lt"/>
              <a:ea typeface="+mj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000" b="1" dirty="0">
                <a:latin typeface="+mj-lt"/>
                <a:ea typeface="+mj-ea"/>
              </a:rPr>
              <a:t>的</a:t>
            </a:r>
            <a:r>
              <a:rPr lang="en-US" altLang="zh-CN" sz="2000" b="1" dirty="0">
                <a:latin typeface="+mj-lt"/>
                <a:ea typeface="+mj-ea"/>
              </a:rPr>
              <a:t>4000</a:t>
            </a:r>
            <a:r>
              <a:rPr lang="zh-CN" altLang="en-US" sz="2000" b="1" dirty="0">
                <a:latin typeface="+mj-lt"/>
                <a:ea typeface="+mj-ea"/>
              </a:rPr>
              <a:t>倍，不是表示实际面积是图上面积</a:t>
            </a:r>
            <a:endParaRPr lang="en-US" altLang="zh-CN" sz="2000" b="1" dirty="0">
              <a:latin typeface="+mj-lt"/>
              <a:ea typeface="+mj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000" b="1" dirty="0">
                <a:latin typeface="+mj-lt"/>
                <a:ea typeface="+mj-ea"/>
              </a:rPr>
              <a:t>的</a:t>
            </a:r>
            <a:r>
              <a:rPr lang="en-US" altLang="zh-CN" sz="2000" b="1" dirty="0">
                <a:latin typeface="+mj-lt"/>
                <a:ea typeface="+mj-ea"/>
              </a:rPr>
              <a:t>4000</a:t>
            </a:r>
            <a:r>
              <a:rPr lang="zh-CN" altLang="en-US" sz="2000" b="1" dirty="0">
                <a:latin typeface="+mj-lt"/>
                <a:ea typeface="+mj-ea"/>
              </a:rPr>
              <a:t>倍。</a:t>
            </a:r>
            <a:endParaRPr lang="zh-CN" altLang="en-US" sz="2000" b="1" dirty="0">
              <a:latin typeface="+mj-lt"/>
              <a:ea typeface="+mj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144713" y="3170238"/>
            <a:ext cx="2827337" cy="657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+mj-ea"/>
              </a:rPr>
              <a:t>4×3=12</a:t>
            </a: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+mj-ea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+mj-ea"/>
              </a:rPr>
              <a:t>cm</a:t>
            </a:r>
            <a:r>
              <a:rPr lang="en-US" altLang="zh-CN" sz="2800" b="1" baseline="30000" dirty="0">
                <a:solidFill>
                  <a:srgbClr val="FF0000"/>
                </a:solidFill>
                <a:latin typeface="+mj-lt"/>
                <a:ea typeface="+mj-ea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+mj-ea"/>
              </a:rPr>
              <a:t>）</a:t>
            </a:r>
            <a:endParaRPr lang="zh-CN" altLang="en-US" sz="2800" b="1" dirty="0">
              <a:solidFill>
                <a:srgbClr val="FF0000"/>
              </a:solidFill>
              <a:latin typeface="+mj-lt"/>
              <a:ea typeface="+mj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154238" y="3721100"/>
            <a:ext cx="5821362" cy="738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+mj-ea"/>
              </a:rPr>
              <a:t>12×4000=48000</a:t>
            </a: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+mj-ea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+mj-ea"/>
              </a:rPr>
              <a:t>cm</a:t>
            </a:r>
            <a:r>
              <a:rPr lang="en-US" altLang="zh-CN" sz="2800" b="1" baseline="30000" dirty="0">
                <a:solidFill>
                  <a:srgbClr val="FF0000"/>
                </a:solidFill>
                <a:latin typeface="+mj-lt"/>
                <a:ea typeface="+mj-ea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+mj-ea"/>
              </a:rPr>
              <a:t>）</a:t>
            </a: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+mj-ea"/>
              </a:rPr>
              <a:t>=4.8</a:t>
            </a: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+mj-ea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+mj-ea"/>
              </a:rPr>
              <a:t>m</a:t>
            </a:r>
            <a:r>
              <a:rPr lang="en-US" altLang="zh-CN" sz="2800" b="1" baseline="30000" dirty="0">
                <a:solidFill>
                  <a:srgbClr val="FF0000"/>
                </a:solidFill>
                <a:latin typeface="+mj-lt"/>
                <a:ea typeface="+mj-ea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+mj-ea"/>
              </a:rPr>
              <a:t>）</a:t>
            </a:r>
            <a:endParaRPr lang="zh-CN" altLang="en-US" sz="2800" b="1" dirty="0">
              <a:solidFill>
                <a:srgbClr val="FF0000"/>
              </a:solidFill>
              <a:latin typeface="+mj-lt"/>
              <a:ea typeface="+mj-ea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2225675" y="4316413"/>
            <a:ext cx="145256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乘号 7"/>
          <p:cNvSpPr/>
          <p:nvPr/>
        </p:nvSpPr>
        <p:spPr bwMode="auto">
          <a:xfrm>
            <a:off x="4435475" y="2774950"/>
            <a:ext cx="1601788" cy="1541463"/>
          </a:xfrm>
          <a:prstGeom prst="mathMultiply">
            <a:avLst>
              <a:gd name="adj1" fmla="val 6713"/>
            </a:avLst>
          </a:prstGeom>
          <a:solidFill>
            <a:srgbClr val="FF0000"/>
          </a:solidFill>
          <a:ln w="19050">
            <a:solidFill>
              <a:srgbClr val="FF0000"/>
            </a:solidFill>
            <a:miter lim="800000"/>
          </a:ln>
        </p:spPr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kern="0" dirty="0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sp>
        <p:nvSpPr>
          <p:cNvPr id="21" name="棱台 20"/>
          <p:cNvSpPr/>
          <p:nvPr/>
        </p:nvSpPr>
        <p:spPr bwMode="auto">
          <a:xfrm>
            <a:off x="2441575" y="4664075"/>
            <a:ext cx="3411538" cy="390525"/>
          </a:xfrm>
          <a:prstGeom prst="bevel">
            <a:avLst/>
          </a:prstGeom>
          <a:solidFill>
            <a:srgbClr val="0066FF"/>
          </a:solidFill>
          <a:ln w="19050">
            <a:solidFill>
              <a:srgbClr val="3399FF"/>
            </a:solidFill>
            <a:miter lim="800000"/>
          </a:ln>
        </p:spPr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kern="0" dirty="0">
                <a:solidFill>
                  <a:srgbClr val="E7F8FF"/>
                </a:solidFill>
                <a:latin typeface="宋体" panose="02010600030101010101" pitchFamily="2" charset="-122"/>
              </a:rPr>
              <a:t>做错的同学请按下暂停键，改一改！</a:t>
            </a:r>
            <a:endParaRPr lang="zh-CN" altLang="en-US" sz="1600" b="1" kern="0" dirty="0">
              <a:solidFill>
                <a:srgbClr val="E7F8FF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棱台 4"/>
          <p:cNvSpPr/>
          <p:nvPr/>
        </p:nvSpPr>
        <p:spPr bwMode="auto">
          <a:xfrm>
            <a:off x="1644650" y="4111625"/>
            <a:ext cx="4649788" cy="481013"/>
          </a:xfrm>
          <a:prstGeom prst="bevel">
            <a:avLst/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kern="0" dirty="0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sp>
        <p:nvSpPr>
          <p:cNvPr id="3" name="横卷形 2"/>
          <p:cNvSpPr/>
          <p:nvPr/>
        </p:nvSpPr>
        <p:spPr bwMode="auto">
          <a:xfrm>
            <a:off x="1068388" y="254000"/>
            <a:ext cx="1830387" cy="687388"/>
          </a:xfrm>
          <a:prstGeom prst="horizontalScroll">
            <a:avLst/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kern="0" dirty="0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sp>
        <p:nvSpPr>
          <p:cNvPr id="4" name="云形标注 3"/>
          <p:cNvSpPr/>
          <p:nvPr/>
        </p:nvSpPr>
        <p:spPr bwMode="auto">
          <a:xfrm>
            <a:off x="965200" y="1084263"/>
            <a:ext cx="7380288" cy="2247900"/>
          </a:xfrm>
          <a:prstGeom prst="cloudCallout">
            <a:avLst>
              <a:gd name="adj1" fmla="val 25899"/>
              <a:gd name="adj2" fmla="val 70513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kern="0" dirty="0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pic>
        <p:nvPicPr>
          <p:cNvPr id="57349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1637" y="3332163"/>
            <a:ext cx="1436351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1069056" y="276730"/>
            <a:ext cx="2940118" cy="58420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课堂总结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351" name="矩形 2"/>
          <p:cNvSpPr>
            <a:spLocks noChangeArrowheads="1"/>
          </p:cNvSpPr>
          <p:nvPr/>
        </p:nvSpPr>
        <p:spPr bwMode="auto">
          <a:xfrm>
            <a:off x="1255713" y="1330325"/>
            <a:ext cx="6902450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6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同学们，今天的数学课你们有哪些收获呢？</a:t>
            </a:r>
            <a:endParaRPr lang="zh-CN" altLang="en-US" sz="36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1560513" y="-73025"/>
            <a:ext cx="881062" cy="212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600" b="1" dirty="0">
                <a:solidFill>
                  <a:srgbClr val="B7E9FF"/>
                </a:solidFill>
                <a:latin typeface="+mj-lt"/>
                <a:ea typeface="+mj-ea"/>
              </a:rPr>
              <a:t>状元成才路</a:t>
            </a:r>
            <a:endParaRPr lang="zh-CN" altLang="en-US" sz="600" b="1" dirty="0">
              <a:solidFill>
                <a:srgbClr val="B7E9FF"/>
              </a:solidFill>
              <a:latin typeface="+mj-lt"/>
              <a:ea typeface="+mj-ea"/>
            </a:endParaRPr>
          </a:p>
        </p:txBody>
      </p:sp>
      <p:pic>
        <p:nvPicPr>
          <p:cNvPr id="57353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038" y="-98425"/>
            <a:ext cx="8842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 flipH="1">
            <a:off x="1895475" y="4049713"/>
            <a:ext cx="6815138" cy="454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b="1" dirty="0">
                <a:solidFill>
                  <a:srgbClr val="FF0000"/>
                </a:solidFill>
                <a:latin typeface="+mj-lt"/>
                <a:ea typeface="+mj-ea"/>
              </a:rPr>
              <a:t>按下暂停键，闭着眼睛回顾一下吧！</a:t>
            </a:r>
            <a:endParaRPr lang="zh-CN" altLang="en-US" b="1" dirty="0">
              <a:solidFill>
                <a:srgbClr val="FF0000"/>
              </a:solidFill>
              <a:latin typeface="+mj-lt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横卷形 2"/>
          <p:cNvSpPr/>
          <p:nvPr/>
        </p:nvSpPr>
        <p:spPr bwMode="auto">
          <a:xfrm>
            <a:off x="1068388" y="254000"/>
            <a:ext cx="1830387" cy="687388"/>
          </a:xfrm>
          <a:prstGeom prst="horizontalScroll">
            <a:avLst/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kern="0" dirty="0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pic>
        <p:nvPicPr>
          <p:cNvPr id="32771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03437" y="3297238"/>
            <a:ext cx="1436351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1069056" y="276730"/>
            <a:ext cx="2940118" cy="58420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课堂总结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1560513" y="-73025"/>
            <a:ext cx="881062" cy="212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600" b="1" dirty="0">
                <a:solidFill>
                  <a:srgbClr val="B7E9FF"/>
                </a:solidFill>
                <a:latin typeface="+mj-lt"/>
                <a:ea typeface="+mj-ea"/>
              </a:rPr>
              <a:t>状元成才路</a:t>
            </a:r>
            <a:endParaRPr lang="zh-CN" altLang="en-US" sz="600" b="1" dirty="0">
              <a:solidFill>
                <a:srgbClr val="B7E9FF"/>
              </a:solidFill>
              <a:latin typeface="+mj-lt"/>
              <a:ea typeface="+mj-ea"/>
            </a:endParaRPr>
          </a:p>
        </p:txBody>
      </p:sp>
      <p:pic>
        <p:nvPicPr>
          <p:cNvPr id="59398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038" y="-98425"/>
            <a:ext cx="8842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6"/>
          <p:cNvSpPr txBox="1"/>
          <p:nvPr/>
        </p:nvSpPr>
        <p:spPr>
          <a:xfrm>
            <a:off x="674688" y="2165350"/>
            <a:ext cx="2041525" cy="576263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latin typeface="+mj-lt"/>
                <a:ea typeface="+mj-ea"/>
              </a:rPr>
              <a:t>比例尺的意义</a:t>
            </a:r>
            <a:endParaRPr lang="zh-CN" altLang="en-US" sz="2400" b="1" dirty="0">
              <a:latin typeface="+mj-lt"/>
              <a:ea typeface="+mj-ea"/>
            </a:endParaRPr>
          </a:p>
        </p:txBody>
      </p:sp>
      <p:sp>
        <p:nvSpPr>
          <p:cNvPr id="9" name="右箭头 8"/>
          <p:cNvSpPr/>
          <p:nvPr/>
        </p:nvSpPr>
        <p:spPr bwMode="auto">
          <a:xfrm>
            <a:off x="2743200" y="2355850"/>
            <a:ext cx="646113" cy="136525"/>
          </a:xfrm>
          <a:prstGeom prst="rightArrow">
            <a:avLst/>
          </a:prstGeom>
          <a:solidFill>
            <a:srgbClr val="FFFFFF"/>
          </a:solidFill>
          <a:ln w="19050">
            <a:solidFill>
              <a:srgbClr val="FF0000"/>
            </a:solidFill>
            <a:miter lim="800000"/>
          </a:ln>
        </p:spPr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kern="0" dirty="0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402013" y="2165350"/>
            <a:ext cx="1422400" cy="576263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latin typeface="+mj-lt"/>
                <a:ea typeface="+mj-ea"/>
              </a:rPr>
              <a:t>实际距离</a:t>
            </a:r>
            <a:endParaRPr lang="zh-CN" altLang="en-US" sz="2400" b="1" dirty="0">
              <a:latin typeface="+mj-lt"/>
              <a:ea typeface="+mj-ea"/>
            </a:endParaRPr>
          </a:p>
        </p:txBody>
      </p:sp>
      <p:sp>
        <p:nvSpPr>
          <p:cNvPr id="14" name="右箭头 13"/>
          <p:cNvSpPr/>
          <p:nvPr/>
        </p:nvSpPr>
        <p:spPr bwMode="auto">
          <a:xfrm rot="19934531" flipV="1">
            <a:off x="4772025" y="2122488"/>
            <a:ext cx="736600" cy="46037"/>
          </a:xfrm>
          <a:prstGeom prst="rightArrow">
            <a:avLst/>
          </a:prstGeom>
          <a:solidFill>
            <a:srgbClr val="FFFFFF"/>
          </a:solidFill>
          <a:ln w="19050">
            <a:solidFill>
              <a:srgbClr val="FF0000"/>
            </a:solidFill>
            <a:miter lim="800000"/>
          </a:ln>
        </p:spPr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kern="0" dirty="0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514975" y="1422400"/>
            <a:ext cx="2660650" cy="1062038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latin typeface="+mj-lt"/>
                <a:ea typeface="+mj-ea"/>
              </a:rPr>
              <a:t>图上距离</a:t>
            </a:r>
            <a:r>
              <a:rPr lang="en-US" altLang="zh-CN" sz="2400" b="1" dirty="0">
                <a:latin typeface="+mj-lt"/>
                <a:ea typeface="+mj-ea"/>
              </a:rPr>
              <a:t>÷</a:t>
            </a:r>
            <a:r>
              <a:rPr lang="zh-CN" altLang="en-US" sz="2400" b="1" dirty="0">
                <a:latin typeface="+mj-lt"/>
                <a:ea typeface="+mj-ea"/>
              </a:rPr>
              <a:t>比例尺</a:t>
            </a:r>
            <a:endParaRPr lang="en-US" altLang="zh-CN" sz="2400" b="1" dirty="0">
              <a:latin typeface="+mj-lt"/>
              <a:ea typeface="+mj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b="1" dirty="0">
                <a:latin typeface="+mj-lt"/>
                <a:ea typeface="+mj-ea"/>
              </a:rPr>
              <a:t>（图上距离</a:t>
            </a:r>
            <a:r>
              <a:rPr lang="en-US" altLang="zh-CN" b="1" dirty="0">
                <a:latin typeface="+mj-lt"/>
                <a:ea typeface="+mj-ea"/>
              </a:rPr>
              <a:t>×</a:t>
            </a:r>
            <a:r>
              <a:rPr lang="zh-CN" altLang="en-US" b="1" dirty="0">
                <a:latin typeface="+mj-lt"/>
                <a:ea typeface="+mj-ea"/>
              </a:rPr>
              <a:t>倍数）</a:t>
            </a:r>
            <a:endParaRPr lang="zh-CN" altLang="en-US" b="1" dirty="0">
              <a:latin typeface="+mj-lt"/>
              <a:ea typeface="+mj-ea"/>
            </a:endParaRPr>
          </a:p>
        </p:txBody>
      </p:sp>
      <p:sp>
        <p:nvSpPr>
          <p:cNvPr id="16" name="右箭头 15"/>
          <p:cNvSpPr/>
          <p:nvPr/>
        </p:nvSpPr>
        <p:spPr bwMode="auto">
          <a:xfrm rot="1349468" flipV="1">
            <a:off x="4783138" y="2695575"/>
            <a:ext cx="693737" cy="46038"/>
          </a:xfrm>
          <a:prstGeom prst="rightArrow">
            <a:avLst/>
          </a:prstGeom>
          <a:solidFill>
            <a:srgbClr val="FFFFFF"/>
          </a:solidFill>
          <a:ln w="19050">
            <a:solidFill>
              <a:srgbClr val="FF0000"/>
            </a:solidFill>
            <a:miter lim="800000"/>
          </a:ln>
        </p:spPr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kern="0" dirty="0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510213" y="2620963"/>
            <a:ext cx="2659062" cy="64611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latin typeface="+mj-lt"/>
                <a:ea typeface="+mj-ea"/>
              </a:rPr>
              <a:t>列出比例，解比例</a:t>
            </a:r>
            <a:endParaRPr lang="zh-CN" altLang="en-US" sz="2400" b="1" dirty="0">
              <a:latin typeface="+mj-lt"/>
              <a:ea typeface="+mj-ea"/>
            </a:endParaRPr>
          </a:p>
        </p:txBody>
      </p:sp>
      <p:sp>
        <p:nvSpPr>
          <p:cNvPr id="19" name="文本框 18"/>
          <p:cNvSpPr txBox="1">
            <a:spLocks noChangeArrowheads="1"/>
          </p:cNvSpPr>
          <p:nvPr/>
        </p:nvSpPr>
        <p:spPr bwMode="auto">
          <a:xfrm>
            <a:off x="585788" y="1042988"/>
            <a:ext cx="310515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</a:rPr>
              <a:t>图上距离∶实际距离</a:t>
            </a:r>
            <a:r>
              <a:rPr lang="en-US" altLang="zh-CN" b="1">
                <a:solidFill>
                  <a:srgbClr val="FF0000"/>
                </a:solidFill>
                <a:latin typeface="宋体" panose="02010600030101010101" pitchFamily="2" charset="-122"/>
              </a:rPr>
              <a:t>=</a:t>
            </a:r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</a:rPr>
              <a:t>比例尺</a:t>
            </a:r>
            <a:endParaRPr lang="zh-CN" altLang="en-US" b="1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graphicFrame>
        <p:nvGraphicFramePr>
          <p:cNvPr id="20" name="对象 4"/>
          <p:cNvGraphicFramePr>
            <a:graphicFrameLocks noChangeAspect="1"/>
          </p:cNvGraphicFramePr>
          <p:nvPr/>
        </p:nvGraphicFramePr>
        <p:xfrm>
          <a:off x="3690938" y="1017588"/>
          <a:ext cx="1892300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5" imgW="1231265" imgH="419100" progId="Equation.DSMT4">
                  <p:embed/>
                </p:oleObj>
              </mc:Choice>
              <mc:Fallback>
                <p:oleObj name="Equation" r:id="rId5" imgW="1231265" imgH="419100" progId="Equation.DSMT4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0938" y="1017588"/>
                        <a:ext cx="1892300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068388" y="3505200"/>
            <a:ext cx="5867400" cy="107791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/>
              <a:t>注意：计算时，图上距离和实际距离的单位要统一。</a:t>
            </a:r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331640" y="1851670"/>
            <a:ext cx="6120680" cy="1197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完成《创优作业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100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分》中对应课时的相关练习。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6927"/>
    </mc:Choice>
    <mc:Fallback>
      <p:transition advTm="6927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38" y="1905000"/>
            <a:ext cx="3526310" cy="2709872"/>
          </a:xfrm>
          <a:prstGeom prst="rect">
            <a:avLst/>
          </a:prstGeom>
        </p:spPr>
      </p:pic>
      <p:sp>
        <p:nvSpPr>
          <p:cNvPr id="11" name="横卷形 10"/>
          <p:cNvSpPr/>
          <p:nvPr/>
        </p:nvSpPr>
        <p:spPr bwMode="auto">
          <a:xfrm>
            <a:off x="1004888" y="276225"/>
            <a:ext cx="2012950" cy="615950"/>
          </a:xfrm>
          <a:prstGeom prst="horizontalScroll">
            <a:avLst/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kern="0" dirty="0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sp>
        <p:nvSpPr>
          <p:cNvPr id="22" name="Rectangle 16"/>
          <p:cNvSpPr>
            <a:spLocks noChangeArrowheads="1"/>
          </p:cNvSpPr>
          <p:nvPr/>
        </p:nvSpPr>
        <p:spPr bwMode="auto">
          <a:xfrm>
            <a:off x="530985" y="283237"/>
            <a:ext cx="2940118" cy="58420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zh-CN" altLang="en-US" sz="3200" b="1" dirty="0">
                <a:solidFill>
                  <a:srgbClr val="6AD0F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复习引入</a:t>
            </a:r>
            <a:endParaRPr lang="zh-CN" altLang="en-US" sz="3200" b="1" dirty="0">
              <a:solidFill>
                <a:srgbClr val="6AD0F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2"/>
            </p:custDataLst>
          </p:nvPr>
        </p:nvSpPr>
        <p:spPr>
          <a:xfrm>
            <a:off x="1560513" y="-73025"/>
            <a:ext cx="881062" cy="212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600" b="1" dirty="0">
                <a:solidFill>
                  <a:srgbClr val="B7E9FF"/>
                </a:solidFill>
                <a:latin typeface="+mj-lt"/>
                <a:ea typeface="+mj-ea"/>
              </a:rPr>
              <a:t>状元成才路</a:t>
            </a:r>
            <a:endParaRPr lang="zh-CN" altLang="en-US" sz="600" b="1" dirty="0">
              <a:solidFill>
                <a:srgbClr val="B7E9FF"/>
              </a:solidFill>
              <a:latin typeface="+mj-lt"/>
              <a:ea typeface="+mj-ea"/>
            </a:endParaRPr>
          </a:p>
        </p:txBody>
      </p:sp>
      <p:pic>
        <p:nvPicPr>
          <p:cNvPr id="22533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038" y="-98425"/>
            <a:ext cx="8842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6938" y="1023231"/>
            <a:ext cx="1117600" cy="874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标注 11"/>
          <p:cNvSpPr/>
          <p:nvPr/>
        </p:nvSpPr>
        <p:spPr bwMode="auto">
          <a:xfrm>
            <a:off x="2163763" y="828675"/>
            <a:ext cx="6462712" cy="735013"/>
          </a:xfrm>
          <a:prstGeom prst="wedgeRectCallout">
            <a:avLst>
              <a:gd name="adj1" fmla="val -52491"/>
              <a:gd name="adj2" fmla="val 36445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kern="0" dirty="0">
                <a:solidFill>
                  <a:srgbClr val="1C1C1C"/>
                </a:solidFill>
                <a:latin typeface="宋体" panose="02010600030101010101" pitchFamily="2" charset="-122"/>
              </a:rPr>
              <a:t>你能说说下列图中比例尺的含义吗？</a:t>
            </a:r>
            <a:endParaRPr lang="zh-CN" altLang="en-US" sz="3200" b="1" kern="0" dirty="0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70078" y="4524592"/>
            <a:ext cx="1980029" cy="3746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400" b="1" dirty="0">
                <a:solidFill>
                  <a:srgbClr val="FF0000"/>
                </a:solidFill>
                <a:latin typeface="+mj-lt"/>
                <a:ea typeface="+mj-ea"/>
              </a:rPr>
              <a:t>比例尺</a:t>
            </a:r>
            <a:r>
              <a:rPr lang="zh-CN" altLang="en-US" sz="1400" b="1">
                <a:solidFill>
                  <a:srgbClr val="FF0000"/>
                </a:solidFill>
                <a:latin typeface="+mj-lt"/>
                <a:ea typeface="+mj-ea"/>
              </a:rPr>
              <a:t>：</a:t>
            </a:r>
            <a:r>
              <a:rPr lang="en-US" altLang="zh-CN" sz="1400" b="1">
                <a:solidFill>
                  <a:srgbClr val="FF0000"/>
                </a:solidFill>
                <a:latin typeface="+mj-lt"/>
                <a:ea typeface="+mj-ea"/>
              </a:rPr>
              <a:t>1</a:t>
            </a:r>
            <a:r>
              <a:rPr lang="zh-CN" altLang="en-US" sz="1400" b="1">
                <a:solidFill>
                  <a:srgbClr val="FF0000"/>
                </a:solidFill>
                <a:latin typeface="+mj-lt"/>
                <a:ea typeface="+mj-ea"/>
              </a:rPr>
              <a:t>∶</a:t>
            </a:r>
            <a:r>
              <a:rPr lang="en-US" altLang="zh-CN" sz="1400" b="1">
                <a:solidFill>
                  <a:srgbClr val="FF0000"/>
                </a:solidFill>
                <a:latin typeface="+mj-lt"/>
                <a:ea typeface="+mj-ea"/>
              </a:rPr>
              <a:t>100000000</a:t>
            </a:r>
            <a:endParaRPr lang="zh-CN" altLang="en-US" sz="1400" b="1" dirty="0">
              <a:solidFill>
                <a:srgbClr val="FF0000"/>
              </a:solidFill>
              <a:latin typeface="+mj-lt"/>
              <a:ea typeface="+mj-ea"/>
            </a:endParaRPr>
          </a:p>
        </p:txBody>
      </p:sp>
      <p:sp>
        <p:nvSpPr>
          <p:cNvPr id="3" name="线形标注 2(带边框和强调线) 2"/>
          <p:cNvSpPr/>
          <p:nvPr/>
        </p:nvSpPr>
        <p:spPr bwMode="auto">
          <a:xfrm>
            <a:off x="5395913" y="1771650"/>
            <a:ext cx="2890837" cy="2330450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21220"/>
              <a:gd name="adj6" fmla="val -60256"/>
            </a:avLst>
          </a:prstGeom>
          <a:solidFill>
            <a:srgbClr val="FFFF00"/>
          </a:solidFill>
          <a:ln w="19050">
            <a:solidFill>
              <a:srgbClr val="3399FF"/>
            </a:solidFill>
            <a:miter lim="800000"/>
          </a:ln>
        </p:spPr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kern="0" dirty="0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395913" y="1905000"/>
            <a:ext cx="3028950" cy="1949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+mj-ea"/>
              </a:rPr>
              <a:t>表示图上</a:t>
            </a: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+mj-ea"/>
              </a:rPr>
              <a:t>1cm</a:t>
            </a: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+mj-ea"/>
              </a:rPr>
              <a:t>相当于地面上</a:t>
            </a: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+mj-ea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+mj-ea"/>
              </a:rPr>
              <a:t>亿厘米的距离。</a:t>
            </a:r>
            <a:endParaRPr lang="zh-CN" altLang="en-US" sz="2800" b="1" dirty="0">
              <a:solidFill>
                <a:srgbClr val="FF0000"/>
              </a:solidFill>
              <a:latin typeface="+mj-lt"/>
              <a:ea typeface="+mj-ea"/>
            </a:endParaRPr>
          </a:p>
        </p:txBody>
      </p:sp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3249"/>
    </mc:Choice>
    <mc:Fallback>
      <p:transition advTm="132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5" descr="u4jx06_200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81" y="1864923"/>
            <a:ext cx="4007514" cy="3115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横卷形 10"/>
          <p:cNvSpPr/>
          <p:nvPr/>
        </p:nvSpPr>
        <p:spPr bwMode="auto">
          <a:xfrm>
            <a:off x="1004888" y="276225"/>
            <a:ext cx="2012950" cy="615950"/>
          </a:xfrm>
          <a:prstGeom prst="horizontalScroll">
            <a:avLst/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kern="0" dirty="0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sp>
        <p:nvSpPr>
          <p:cNvPr id="22" name="Rectangle 16"/>
          <p:cNvSpPr>
            <a:spLocks noChangeArrowheads="1"/>
          </p:cNvSpPr>
          <p:nvPr/>
        </p:nvSpPr>
        <p:spPr bwMode="auto">
          <a:xfrm>
            <a:off x="530985" y="283237"/>
            <a:ext cx="2940118" cy="58420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zh-CN" altLang="en-US" sz="3200" b="1" dirty="0">
                <a:solidFill>
                  <a:srgbClr val="6AD0F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复习引入</a:t>
            </a:r>
            <a:endParaRPr lang="zh-CN" altLang="en-US" sz="3200" b="1" dirty="0">
              <a:solidFill>
                <a:srgbClr val="6AD0F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2"/>
            </p:custDataLst>
          </p:nvPr>
        </p:nvSpPr>
        <p:spPr>
          <a:xfrm>
            <a:off x="1560513" y="-73025"/>
            <a:ext cx="881062" cy="212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600" b="1" dirty="0">
                <a:solidFill>
                  <a:srgbClr val="B7E9FF"/>
                </a:solidFill>
                <a:latin typeface="+mj-lt"/>
                <a:ea typeface="+mj-ea"/>
              </a:rPr>
              <a:t>状元成才路</a:t>
            </a:r>
            <a:endParaRPr lang="zh-CN" altLang="en-US" sz="600" b="1" dirty="0">
              <a:solidFill>
                <a:srgbClr val="B7E9FF"/>
              </a:solidFill>
              <a:latin typeface="+mj-lt"/>
              <a:ea typeface="+mj-ea"/>
            </a:endParaRPr>
          </a:p>
        </p:txBody>
      </p:sp>
      <p:pic>
        <p:nvPicPr>
          <p:cNvPr id="24581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038" y="-98425"/>
            <a:ext cx="8842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65213" y="1119577"/>
            <a:ext cx="952500" cy="745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标注 11"/>
          <p:cNvSpPr/>
          <p:nvPr/>
        </p:nvSpPr>
        <p:spPr bwMode="auto">
          <a:xfrm>
            <a:off x="2163763" y="828675"/>
            <a:ext cx="6462712" cy="735013"/>
          </a:xfrm>
          <a:prstGeom prst="wedgeRectCallout">
            <a:avLst>
              <a:gd name="adj1" fmla="val -52491"/>
              <a:gd name="adj2" fmla="val 36445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kern="0" dirty="0">
                <a:solidFill>
                  <a:srgbClr val="1C1C1C"/>
                </a:solidFill>
                <a:latin typeface="宋体" panose="02010600030101010101" pitchFamily="2" charset="-122"/>
              </a:rPr>
              <a:t>你能说说下列图中比例尺的含义吗？</a:t>
            </a:r>
            <a:endParaRPr lang="zh-CN" altLang="en-US" sz="3200" b="1" kern="0" dirty="0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sp>
        <p:nvSpPr>
          <p:cNvPr id="3" name="线形标注 2(带边框和强调线) 2"/>
          <p:cNvSpPr/>
          <p:nvPr/>
        </p:nvSpPr>
        <p:spPr bwMode="auto">
          <a:xfrm>
            <a:off x="5395913" y="1771650"/>
            <a:ext cx="2890837" cy="2330450"/>
          </a:xfrm>
          <a:prstGeom prst="accentBorderCallout2">
            <a:avLst/>
          </a:prstGeom>
          <a:solidFill>
            <a:srgbClr val="FFFF00"/>
          </a:solidFill>
          <a:ln w="19050">
            <a:solidFill>
              <a:srgbClr val="3399FF"/>
            </a:solidFill>
            <a:miter lim="800000"/>
          </a:ln>
        </p:spPr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kern="0" dirty="0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395913" y="1905000"/>
            <a:ext cx="3028950" cy="194950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+mj-ea"/>
              </a:rPr>
              <a:t>表示图上</a:t>
            </a: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+mj-ea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+mj-ea"/>
              </a:rPr>
              <a:t>厘米相当于</a:t>
            </a:r>
            <a:r>
              <a:rPr lang="zh-CN" altLang="en-US" sz="2800" b="1">
                <a:solidFill>
                  <a:srgbClr val="FF0000"/>
                </a:solidFill>
                <a:latin typeface="+mj-lt"/>
                <a:ea typeface="+mj-ea"/>
              </a:rPr>
              <a:t>地面上</a:t>
            </a:r>
            <a:r>
              <a:rPr lang="en-US" altLang="zh-CN" sz="2800" b="1">
                <a:solidFill>
                  <a:srgbClr val="FF0000"/>
                </a:solidFill>
                <a:latin typeface="+mj-lt"/>
                <a:ea typeface="+mj-ea"/>
              </a:rPr>
              <a:t>40</a:t>
            </a: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+mj-ea"/>
              </a:rPr>
              <a:t>千米的距离。</a:t>
            </a:r>
            <a:endParaRPr lang="zh-CN" altLang="en-US" sz="2800" b="1" dirty="0">
              <a:solidFill>
                <a:srgbClr val="FF0000"/>
              </a:solidFill>
              <a:latin typeface="+mj-lt"/>
              <a:ea typeface="+mj-ea"/>
            </a:endParaRPr>
          </a:p>
        </p:txBody>
      </p:sp>
      <p:grpSp>
        <p:nvGrpSpPr>
          <p:cNvPr id="24587" name="Group 101"/>
          <p:cNvGrpSpPr/>
          <p:nvPr/>
        </p:nvGrpSpPr>
        <p:grpSpPr bwMode="auto">
          <a:xfrm>
            <a:off x="4324150" y="4237087"/>
            <a:ext cx="1385003" cy="615900"/>
            <a:chOff x="1460" y="3374"/>
            <a:chExt cx="935" cy="404"/>
          </a:xfrm>
        </p:grpSpPr>
        <p:cxnSp>
          <p:nvCxnSpPr>
            <p:cNvPr id="24589" name="直接连接符 3"/>
            <p:cNvCxnSpPr>
              <a:cxnSpLocks noChangeShapeType="1"/>
            </p:cNvCxnSpPr>
            <p:nvPr/>
          </p:nvCxnSpPr>
          <p:spPr bwMode="auto">
            <a:xfrm>
              <a:off x="1587" y="3769"/>
              <a:ext cx="447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90" name="直接连接符 5"/>
            <p:cNvCxnSpPr>
              <a:cxnSpLocks noChangeShapeType="1"/>
            </p:cNvCxnSpPr>
            <p:nvPr/>
          </p:nvCxnSpPr>
          <p:spPr bwMode="auto">
            <a:xfrm>
              <a:off x="1587" y="3607"/>
              <a:ext cx="0" cy="166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91" name="直接连接符 27"/>
            <p:cNvCxnSpPr>
              <a:cxnSpLocks noChangeShapeType="1"/>
            </p:cNvCxnSpPr>
            <p:nvPr/>
          </p:nvCxnSpPr>
          <p:spPr bwMode="auto">
            <a:xfrm>
              <a:off x="2031" y="3597"/>
              <a:ext cx="0" cy="181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593" name="矩形 6"/>
            <p:cNvSpPr>
              <a:spLocks noChangeArrowheads="1"/>
            </p:cNvSpPr>
            <p:nvPr/>
          </p:nvSpPr>
          <p:spPr bwMode="auto">
            <a:xfrm>
              <a:off x="1460" y="3374"/>
              <a:ext cx="258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rgbClr val="FF0000"/>
                  </a:solidFill>
                  <a:ea typeface="楷体" panose="02010609060101010101" pitchFamily="49" charset="-122"/>
                </a:rPr>
                <a:t>0</a:t>
              </a:r>
              <a:endParaRPr lang="zh-CN" altLang="en-US" sz="2000" b="1">
                <a:solidFill>
                  <a:srgbClr val="FF0000"/>
                </a:solidFill>
                <a:ea typeface="楷体" panose="02010609060101010101" pitchFamily="49" charset="-122"/>
              </a:endParaRPr>
            </a:p>
          </p:txBody>
        </p:sp>
        <p:sp>
          <p:nvSpPr>
            <p:cNvPr id="24595" name="矩形 33"/>
            <p:cNvSpPr>
              <a:spLocks noChangeArrowheads="1"/>
            </p:cNvSpPr>
            <p:nvPr/>
          </p:nvSpPr>
          <p:spPr bwMode="auto">
            <a:xfrm>
              <a:off x="1828" y="3378"/>
              <a:ext cx="567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rgbClr val="FF0000"/>
                  </a:solidFill>
                  <a:ea typeface="楷体" panose="02010609060101010101" pitchFamily="49" charset="-122"/>
                </a:rPr>
                <a:t>40km</a:t>
              </a:r>
              <a:endParaRPr lang="zh-CN" altLang="en-US" sz="2000" b="1">
                <a:solidFill>
                  <a:srgbClr val="FF0000"/>
                </a:solidFill>
                <a:ea typeface="楷体" panose="02010609060101010101" pitchFamily="49" charset="-122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3336647" y="4330603"/>
            <a:ext cx="1112838" cy="576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+mj-lt"/>
                <a:ea typeface="+mj-ea"/>
              </a:rPr>
              <a:t>比例尺</a:t>
            </a:r>
            <a:endParaRPr lang="zh-CN" altLang="en-US" sz="2400" b="1" dirty="0">
              <a:solidFill>
                <a:srgbClr val="FF0000"/>
              </a:solidFill>
              <a:latin typeface="+mj-lt"/>
              <a:ea typeface="+mj-ea"/>
            </a:endParaRPr>
          </a:p>
        </p:txBody>
      </p:sp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8597"/>
    </mc:Choice>
    <mc:Fallback>
      <p:transition advTm="85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横卷形 10"/>
          <p:cNvSpPr/>
          <p:nvPr/>
        </p:nvSpPr>
        <p:spPr bwMode="auto">
          <a:xfrm>
            <a:off x="1004888" y="276225"/>
            <a:ext cx="2012950" cy="615950"/>
          </a:xfrm>
          <a:prstGeom prst="horizontalScroll">
            <a:avLst/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kern="0" dirty="0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sp>
        <p:nvSpPr>
          <p:cNvPr id="22" name="Rectangle 16"/>
          <p:cNvSpPr>
            <a:spLocks noChangeArrowheads="1"/>
          </p:cNvSpPr>
          <p:nvPr/>
        </p:nvSpPr>
        <p:spPr bwMode="auto">
          <a:xfrm>
            <a:off x="530985" y="283237"/>
            <a:ext cx="2940118" cy="58420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zh-CN" altLang="en-US" sz="3200" b="1" dirty="0">
                <a:solidFill>
                  <a:srgbClr val="6AD0F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复习引入</a:t>
            </a:r>
            <a:endParaRPr lang="zh-CN" altLang="en-US" sz="3200" b="1" dirty="0">
              <a:solidFill>
                <a:srgbClr val="6AD0F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1560513" y="-73025"/>
            <a:ext cx="881062" cy="212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600" b="1" dirty="0">
                <a:solidFill>
                  <a:srgbClr val="B7E9FF"/>
                </a:solidFill>
                <a:latin typeface="+mj-lt"/>
                <a:ea typeface="+mj-ea"/>
              </a:rPr>
              <a:t>状元成才路</a:t>
            </a:r>
            <a:endParaRPr lang="zh-CN" altLang="en-US" sz="600" b="1" dirty="0">
              <a:solidFill>
                <a:srgbClr val="B7E9FF"/>
              </a:solidFill>
              <a:latin typeface="+mj-lt"/>
              <a:ea typeface="+mj-ea"/>
            </a:endParaRPr>
          </a:p>
        </p:txBody>
      </p:sp>
      <p:pic>
        <p:nvPicPr>
          <p:cNvPr id="26629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038" y="-98425"/>
            <a:ext cx="8842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0913" y="1044383"/>
            <a:ext cx="1049337" cy="821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标注 11"/>
          <p:cNvSpPr/>
          <p:nvPr/>
        </p:nvSpPr>
        <p:spPr bwMode="auto">
          <a:xfrm>
            <a:off x="2163763" y="828675"/>
            <a:ext cx="6462712" cy="735013"/>
          </a:xfrm>
          <a:prstGeom prst="wedgeRectCallout">
            <a:avLst>
              <a:gd name="adj1" fmla="val -52491"/>
              <a:gd name="adj2" fmla="val 36445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kern="0" dirty="0">
                <a:solidFill>
                  <a:srgbClr val="1C1C1C"/>
                </a:solidFill>
                <a:latin typeface="宋体" panose="02010600030101010101" pitchFamily="2" charset="-122"/>
              </a:rPr>
              <a:t>你能说说下列图中比例尺的含义吗？</a:t>
            </a:r>
            <a:endParaRPr lang="zh-CN" altLang="en-US" sz="3200" b="1" kern="0" dirty="0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sp>
        <p:nvSpPr>
          <p:cNvPr id="3" name="线形标注 2(带边框和强调线) 2"/>
          <p:cNvSpPr/>
          <p:nvPr/>
        </p:nvSpPr>
        <p:spPr bwMode="auto">
          <a:xfrm>
            <a:off x="4352925" y="1800225"/>
            <a:ext cx="2890838" cy="2330450"/>
          </a:xfrm>
          <a:prstGeom prst="accentBorderCallout2">
            <a:avLst/>
          </a:prstGeom>
          <a:solidFill>
            <a:srgbClr val="FFFF00"/>
          </a:solidFill>
          <a:ln w="19050">
            <a:solidFill>
              <a:srgbClr val="3399FF"/>
            </a:solidFill>
            <a:miter lim="800000"/>
          </a:ln>
        </p:spPr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kern="0" dirty="0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424363" y="1800225"/>
            <a:ext cx="3028950" cy="203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+mj-ea"/>
              </a:rPr>
              <a:t>表示图上</a:t>
            </a: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+mj-ea"/>
              </a:rPr>
              <a:t>20</a:t>
            </a: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+mj-ea"/>
              </a:rPr>
              <a:t>厘米相当于实际</a:t>
            </a: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+mj-ea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+mj-ea"/>
              </a:rPr>
              <a:t>厘米的长度。</a:t>
            </a:r>
            <a:endParaRPr lang="zh-CN" altLang="en-US" sz="2800" b="1" dirty="0">
              <a:solidFill>
                <a:srgbClr val="FF0000"/>
              </a:solidFill>
              <a:latin typeface="+mj-lt"/>
              <a:ea typeface="+mj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85838" y="4206875"/>
            <a:ext cx="1987550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+mj-lt"/>
                <a:ea typeface="+mj-ea"/>
              </a:rPr>
              <a:t>比例尺：</a:t>
            </a:r>
            <a:r>
              <a:rPr lang="en-US" altLang="zh-CN" sz="2400" b="1" dirty="0">
                <a:solidFill>
                  <a:srgbClr val="FF0000"/>
                </a:solidFill>
                <a:latin typeface="+mj-lt"/>
                <a:ea typeface="+mj-ea"/>
              </a:rPr>
              <a:t>20:1</a:t>
            </a:r>
            <a:endParaRPr lang="zh-CN" altLang="en-US" sz="2400" b="1" dirty="0">
              <a:solidFill>
                <a:srgbClr val="FF0000"/>
              </a:solidFill>
              <a:latin typeface="+mj-lt"/>
              <a:ea typeface="+mj-ea"/>
            </a:endParaRPr>
          </a:p>
        </p:txBody>
      </p:sp>
      <p:pic>
        <p:nvPicPr>
          <p:cNvPr id="26635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0" t="33656" r="58372" b="17972"/>
          <a:stretch>
            <a:fillRect/>
          </a:stretch>
        </p:blipFill>
        <p:spPr bwMode="auto">
          <a:xfrm>
            <a:off x="798513" y="1905000"/>
            <a:ext cx="2260600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六角星 4"/>
          <p:cNvSpPr/>
          <p:nvPr/>
        </p:nvSpPr>
        <p:spPr bwMode="auto">
          <a:xfrm>
            <a:off x="3248025" y="3832225"/>
            <a:ext cx="3325813" cy="1095375"/>
          </a:xfrm>
          <a:prstGeom prst="star6">
            <a:avLst/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kern="0" dirty="0">
                <a:solidFill>
                  <a:srgbClr val="1C1C1C"/>
                </a:solidFill>
                <a:latin typeface="宋体" panose="02010600030101010101" pitchFamily="2" charset="-122"/>
              </a:rPr>
              <a:t>放大比例尺</a:t>
            </a:r>
            <a:endParaRPr lang="zh-CN" altLang="en-US" sz="2800" b="1" kern="0" dirty="0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1507"/>
    </mc:Choice>
    <mc:Fallback>
      <p:transition advTm="115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横卷形 10"/>
          <p:cNvSpPr/>
          <p:nvPr/>
        </p:nvSpPr>
        <p:spPr bwMode="auto">
          <a:xfrm>
            <a:off x="1004888" y="276225"/>
            <a:ext cx="2012950" cy="615950"/>
          </a:xfrm>
          <a:prstGeom prst="horizontalScroll">
            <a:avLst/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kern="0" dirty="0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sp>
        <p:nvSpPr>
          <p:cNvPr id="22" name="Rectangle 16"/>
          <p:cNvSpPr>
            <a:spLocks noChangeArrowheads="1"/>
          </p:cNvSpPr>
          <p:nvPr/>
        </p:nvSpPr>
        <p:spPr bwMode="auto">
          <a:xfrm>
            <a:off x="530985" y="283237"/>
            <a:ext cx="2940118" cy="58420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zh-CN" altLang="en-US" sz="3200" b="1" dirty="0">
                <a:solidFill>
                  <a:srgbClr val="6AD0F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复习引入</a:t>
            </a:r>
            <a:endParaRPr lang="zh-CN" altLang="en-US" sz="3200" b="1" dirty="0">
              <a:solidFill>
                <a:srgbClr val="6AD0F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1560513" y="-73025"/>
            <a:ext cx="881062" cy="212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600" b="1" dirty="0">
                <a:solidFill>
                  <a:srgbClr val="B7E9FF"/>
                </a:solidFill>
                <a:latin typeface="+mj-lt"/>
                <a:ea typeface="+mj-ea"/>
              </a:rPr>
              <a:t>状元成才路</a:t>
            </a:r>
            <a:endParaRPr lang="zh-CN" altLang="en-US" sz="600" b="1" dirty="0">
              <a:solidFill>
                <a:srgbClr val="B7E9FF"/>
              </a:solidFill>
              <a:latin typeface="+mj-lt"/>
              <a:ea typeface="+mj-ea"/>
            </a:endParaRPr>
          </a:p>
        </p:txBody>
      </p:sp>
      <p:pic>
        <p:nvPicPr>
          <p:cNvPr id="28677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038" y="-98425"/>
            <a:ext cx="8842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4238" y="983265"/>
            <a:ext cx="1085850" cy="849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上凸带形 1"/>
          <p:cNvSpPr/>
          <p:nvPr/>
        </p:nvSpPr>
        <p:spPr bwMode="auto">
          <a:xfrm>
            <a:off x="2127250" y="838200"/>
            <a:ext cx="5757863" cy="950913"/>
          </a:xfrm>
          <a:prstGeom prst="ribbon2">
            <a:avLst/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kern="0" dirty="0">
                <a:solidFill>
                  <a:srgbClr val="1C1C1C"/>
                </a:solidFill>
                <a:latin typeface="宋体" panose="02010600030101010101" pitchFamily="2" charset="-122"/>
              </a:rPr>
              <a:t>比例尺</a:t>
            </a:r>
            <a:endParaRPr lang="zh-CN" altLang="en-US" sz="3200" b="1" kern="0" dirty="0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pic>
        <p:nvPicPr>
          <p:cNvPr id="25" name="图片 24"/>
          <p:cNvPicPr>
            <a:picLocks noGrp="1"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438" y="465138"/>
            <a:ext cx="1044575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82002" y="2162175"/>
            <a:ext cx="1274383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椭圆形标注 4"/>
          <p:cNvSpPr/>
          <p:nvPr/>
        </p:nvSpPr>
        <p:spPr bwMode="auto">
          <a:xfrm>
            <a:off x="1004888" y="2066925"/>
            <a:ext cx="5189537" cy="1574800"/>
          </a:xfrm>
          <a:prstGeom prst="wedgeEllipseCallout">
            <a:avLst>
              <a:gd name="adj1" fmla="val 66052"/>
              <a:gd name="adj2" fmla="val -18683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kern="0" dirty="0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427163" y="2211388"/>
            <a:ext cx="4344987" cy="113024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latin typeface="+mj-lt"/>
                <a:ea typeface="+mj-ea"/>
              </a:rPr>
              <a:t>一幅图的图上距离和实际距离的</a:t>
            </a:r>
            <a:r>
              <a:rPr lang="zh-CN" altLang="en-US" sz="2400" b="1">
                <a:latin typeface="+mj-lt"/>
                <a:ea typeface="+mj-ea"/>
              </a:rPr>
              <a:t>比，叫作这</a:t>
            </a:r>
            <a:r>
              <a:rPr lang="zh-CN" altLang="en-US" sz="2400" b="1" dirty="0">
                <a:latin typeface="+mj-lt"/>
                <a:ea typeface="+mj-ea"/>
              </a:rPr>
              <a:t>幅图的比例尺。</a:t>
            </a:r>
            <a:endParaRPr lang="zh-CN" altLang="en-US" sz="2400" b="1" dirty="0">
              <a:latin typeface="+mj-lt"/>
              <a:ea typeface="+mj-ea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50850" y="3808413"/>
            <a:ext cx="4071938" cy="576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+mj-lt"/>
                <a:ea typeface="+mj-ea"/>
              </a:rPr>
              <a:t>图上距离∶实际距离</a:t>
            </a:r>
            <a:r>
              <a:rPr lang="en-US" altLang="zh-CN" sz="2400" b="1" dirty="0">
                <a:solidFill>
                  <a:srgbClr val="FF0000"/>
                </a:solidFill>
                <a:latin typeface="+mj-lt"/>
                <a:ea typeface="+mj-ea"/>
              </a:rPr>
              <a:t>=</a:t>
            </a:r>
            <a:r>
              <a:rPr lang="zh-CN" altLang="en-US" sz="2400" b="1" dirty="0">
                <a:solidFill>
                  <a:srgbClr val="FF0000"/>
                </a:solidFill>
                <a:latin typeface="+mj-lt"/>
                <a:ea typeface="+mj-ea"/>
              </a:rPr>
              <a:t>比例尺</a:t>
            </a:r>
            <a:endParaRPr lang="zh-CN" altLang="en-US" sz="2400" b="1" dirty="0">
              <a:solidFill>
                <a:srgbClr val="FF0000"/>
              </a:solidFill>
              <a:latin typeface="+mj-lt"/>
              <a:ea typeface="+mj-ea"/>
            </a:endParaRPr>
          </a:p>
        </p:txBody>
      </p:sp>
      <p:graphicFrame>
        <p:nvGraphicFramePr>
          <p:cNvPr id="30" name="对象 4"/>
          <p:cNvGraphicFramePr>
            <a:graphicFrameLocks noChangeAspect="1"/>
          </p:cNvGraphicFramePr>
          <p:nvPr/>
        </p:nvGraphicFramePr>
        <p:xfrm>
          <a:off x="4741863" y="3675063"/>
          <a:ext cx="2325687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7" imgW="1231265" imgH="419100" progId="Equation.DSMT4">
                  <p:embed/>
                </p:oleObj>
              </mc:Choice>
              <mc:Fallback>
                <p:oleObj name="Equation" r:id="rId7" imgW="1231265" imgH="419100" progId="Equation.DSMT4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1863" y="3675063"/>
                        <a:ext cx="2325687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9218"/>
    </mc:Choice>
    <mc:Fallback>
      <p:transition advTm="192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8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横卷形 1"/>
          <p:cNvSpPr/>
          <p:nvPr/>
        </p:nvSpPr>
        <p:spPr bwMode="auto">
          <a:xfrm>
            <a:off x="1214182" y="353129"/>
            <a:ext cx="1957388" cy="630238"/>
          </a:xfrm>
          <a:prstGeom prst="horizontalScroll">
            <a:avLst/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kern="0" dirty="0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709322" y="376941"/>
            <a:ext cx="2940118" cy="58420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zh-CN" altLang="en-US" sz="3200" b="1" dirty="0">
                <a:solidFill>
                  <a:srgbClr val="6AD0F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探索新知</a:t>
            </a:r>
            <a:endParaRPr lang="zh-CN" altLang="en-US" sz="3200" b="1" dirty="0">
              <a:solidFill>
                <a:srgbClr val="6AD0F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1560513" y="-73025"/>
            <a:ext cx="881062" cy="212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600" b="1" dirty="0">
                <a:solidFill>
                  <a:srgbClr val="B7E9FF"/>
                </a:solidFill>
                <a:latin typeface="+mj-lt"/>
                <a:ea typeface="+mj-ea"/>
              </a:rPr>
              <a:t>状元成才路</a:t>
            </a:r>
            <a:endParaRPr lang="zh-CN" altLang="en-US" sz="600" b="1" dirty="0">
              <a:solidFill>
                <a:srgbClr val="B7E9FF"/>
              </a:solidFill>
              <a:latin typeface="+mj-lt"/>
              <a:ea typeface="+mj-ea"/>
            </a:endParaRPr>
          </a:p>
        </p:txBody>
      </p:sp>
      <p:pic>
        <p:nvPicPr>
          <p:cNvPr id="30728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038" y="-98425"/>
            <a:ext cx="8842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ctangle 15"/>
          <p:cNvSpPr>
            <a:spLocks noChangeArrowheads="1"/>
          </p:cNvSpPr>
          <p:nvPr/>
        </p:nvSpPr>
        <p:spPr bwMode="auto">
          <a:xfrm>
            <a:off x="1208284" y="1599753"/>
            <a:ext cx="7325442" cy="1943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30000"/>
              </a:lnSpc>
              <a:spcBef>
                <a:spcPct val="20000"/>
              </a:spcBef>
            </a:pPr>
            <a:r>
              <a:rPr lang="zh-CN" altLang="en-US" sz="3200" b="1" dirty="0">
                <a:solidFill>
                  <a:srgbClr val="1C1C1C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在一幅比例尺为</a:t>
            </a:r>
            <a:r>
              <a:rPr lang="en-US" altLang="zh-CN" sz="3200" b="1" dirty="0">
                <a:solidFill>
                  <a:srgbClr val="1C1C1C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3200" b="1" dirty="0">
                <a:solidFill>
                  <a:srgbClr val="1C1C1C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∶</a:t>
            </a:r>
            <a:r>
              <a:rPr lang="en-US" altLang="zh-CN" sz="3200" b="1" dirty="0">
                <a:solidFill>
                  <a:srgbClr val="1C1C1C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30000</a:t>
            </a:r>
            <a:r>
              <a:rPr lang="zh-CN" altLang="en-US" sz="3200" b="1" dirty="0">
                <a:solidFill>
                  <a:srgbClr val="1C1C1C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的地图上，北京地铁</a:t>
            </a:r>
            <a:r>
              <a:rPr lang="en-US" altLang="zh-CN" sz="3200" b="1" dirty="0">
                <a:solidFill>
                  <a:srgbClr val="1C1C1C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3200" b="1" dirty="0">
                <a:solidFill>
                  <a:srgbClr val="1C1C1C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号线的长度大约是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77 cm</a:t>
            </a:r>
            <a:r>
              <a:rPr lang="zh-CN" altLang="en-US" sz="3200" b="1" dirty="0">
                <a:solidFill>
                  <a:srgbClr val="1C1C1C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。北京地铁</a:t>
            </a:r>
            <a:r>
              <a:rPr lang="en-US" altLang="zh-CN" sz="3200" b="1" dirty="0">
                <a:solidFill>
                  <a:srgbClr val="1C1C1C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3200" b="1" dirty="0">
                <a:solidFill>
                  <a:srgbClr val="1C1C1C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号线的实际长度大约是多少千米？</a:t>
            </a:r>
            <a:endParaRPr lang="zh-CN" altLang="en-US" sz="3200" b="1" dirty="0">
              <a:solidFill>
                <a:srgbClr val="1C1C1C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75" y="1663144"/>
            <a:ext cx="599233" cy="59440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3311"/>
    </mc:Choice>
    <mc:Fallback>
      <p:transition advTm="3331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"/>
          <p:cNvGrpSpPr/>
          <p:nvPr/>
        </p:nvGrpSpPr>
        <p:grpSpPr bwMode="auto">
          <a:xfrm>
            <a:off x="822842" y="728819"/>
            <a:ext cx="1714500" cy="666750"/>
            <a:chOff x="167861" y="533882"/>
            <a:chExt cx="1713948" cy="666652"/>
          </a:xfrm>
        </p:grpSpPr>
        <p:pic>
          <p:nvPicPr>
            <p:cNvPr id="23" name="图片 1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96" t="29630" r="4396" b="29404"/>
            <a:stretch>
              <a:fillRect/>
            </a:stretch>
          </p:blipFill>
          <p:spPr bwMode="auto">
            <a:xfrm>
              <a:off x="167861" y="533882"/>
              <a:ext cx="1713948" cy="666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Text Box 19"/>
            <p:cNvSpPr txBox="1">
              <a:spLocks noChangeArrowheads="1"/>
            </p:cNvSpPr>
            <p:nvPr/>
          </p:nvSpPr>
          <p:spPr bwMode="auto">
            <a:xfrm>
              <a:off x="340842" y="618007"/>
              <a:ext cx="1394964" cy="522211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zh-CN" altLang="en-US" sz="2800" b="1" dirty="0">
                  <a:solidFill>
                    <a:srgbClr val="FF0000"/>
                  </a:solidFill>
                  <a:latin typeface="+mj-ea"/>
                  <a:ea typeface="+mj-ea"/>
                  <a:sym typeface="Times New Roman" panose="02020603050405020304" pitchFamily="18" charset="0"/>
                </a:rPr>
                <a:t>方法一：</a:t>
              </a:r>
              <a:endParaRPr lang="zh-CN" altLang="en-US" sz="2800" b="1" dirty="0">
                <a:solidFill>
                  <a:srgbClr val="FF0000"/>
                </a:solidFill>
                <a:latin typeface="+mj-ea"/>
                <a:ea typeface="+mj-ea"/>
                <a:sym typeface="Times New Roman" panose="02020603050405020304" pitchFamily="18" charset="0"/>
              </a:endParaRPr>
            </a:p>
          </p:txBody>
        </p:sp>
      </p:grp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769506" y="1485467"/>
            <a:ext cx="8039799" cy="25958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zh-CN" altLang="en-US" sz="2800" b="1" dirty="0">
                <a:latin typeface="+mn-lt"/>
                <a:ea typeface="+mj-ea"/>
                <a:sym typeface="Times New Roman" panose="02020603050405020304" pitchFamily="18" charset="0"/>
              </a:rPr>
              <a:t>由比例尺</a:t>
            </a:r>
            <a:r>
              <a:rPr lang="en-US" altLang="zh-CN" sz="2800" b="1">
                <a:latin typeface="+mn-lt"/>
                <a:ea typeface="+mj-ea"/>
                <a:sym typeface="Times New Roman" panose="02020603050405020304" pitchFamily="18" charset="0"/>
              </a:rPr>
              <a:t>1∶30000</a:t>
            </a:r>
            <a:r>
              <a:rPr lang="zh-CN" altLang="en-US" sz="2800" b="1">
                <a:latin typeface="+mn-lt"/>
                <a:ea typeface="+mj-ea"/>
                <a:sym typeface="Times New Roman" panose="02020603050405020304" pitchFamily="18" charset="0"/>
              </a:rPr>
              <a:t>，</a:t>
            </a:r>
            <a:r>
              <a:rPr lang="zh-CN" altLang="en-US" sz="2800" b="1" dirty="0">
                <a:latin typeface="+mn-lt"/>
                <a:ea typeface="+mj-ea"/>
                <a:sym typeface="Times New Roman" panose="02020603050405020304" pitchFamily="18" charset="0"/>
              </a:rPr>
              <a:t>可知实际距离是图上</a:t>
            </a:r>
            <a:r>
              <a:rPr lang="zh-CN" altLang="en-US" sz="2800" b="1">
                <a:latin typeface="+mn-lt"/>
                <a:ea typeface="+mj-ea"/>
                <a:sym typeface="Times New Roman" panose="02020603050405020304" pitchFamily="18" charset="0"/>
              </a:rPr>
              <a:t>距离的</a:t>
            </a:r>
            <a:r>
              <a:rPr lang="en-US" altLang="zh-CN" sz="2800" b="1">
                <a:latin typeface="+mn-lt"/>
                <a:ea typeface="+mj-ea"/>
                <a:sym typeface="Times New Roman" panose="02020603050405020304" pitchFamily="18" charset="0"/>
              </a:rPr>
              <a:t>30000</a:t>
            </a:r>
            <a:r>
              <a:rPr lang="zh-CN" altLang="en-US" sz="2800" b="1">
                <a:latin typeface="+mn-lt"/>
                <a:ea typeface="+mj-ea"/>
                <a:sym typeface="Times New Roman" panose="02020603050405020304" pitchFamily="18" charset="0"/>
              </a:rPr>
              <a:t>倍</a:t>
            </a:r>
            <a:r>
              <a:rPr lang="zh-CN" altLang="en-US" sz="2800" b="1" dirty="0">
                <a:latin typeface="+mn-lt"/>
                <a:ea typeface="+mj-ea"/>
                <a:sym typeface="Times New Roman" panose="02020603050405020304" pitchFamily="18" charset="0"/>
              </a:rPr>
              <a:t>。</a:t>
            </a:r>
            <a:endParaRPr lang="zh-CN" altLang="en-US" sz="2800" b="1" dirty="0">
              <a:latin typeface="+mn-lt"/>
              <a:ea typeface="+mj-ea"/>
              <a:sym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800" b="1">
                <a:solidFill>
                  <a:srgbClr val="FF0000"/>
                </a:solidFill>
                <a:latin typeface="+mn-lt"/>
                <a:ea typeface="+mj-ea"/>
                <a:sym typeface="Times New Roman" panose="02020603050405020304" pitchFamily="18" charset="0"/>
              </a:rPr>
              <a:t>77×30000=2310000 (cm)=23.1 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+mj-ea"/>
                <a:sym typeface="Times New Roman" panose="02020603050405020304" pitchFamily="18" charset="0"/>
              </a:rPr>
              <a:t>(km)</a:t>
            </a:r>
            <a:endParaRPr lang="zh-CN" altLang="en-US" sz="2800" b="1" dirty="0">
              <a:solidFill>
                <a:srgbClr val="FF0000"/>
              </a:solidFill>
              <a:latin typeface="+mn-lt"/>
              <a:ea typeface="+mj-ea"/>
              <a:sym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zh-CN" altLang="en-US" sz="2800" b="1">
                <a:latin typeface="+mn-lt"/>
                <a:ea typeface="+mj-ea"/>
                <a:sym typeface="Times New Roman" panose="02020603050405020304" pitchFamily="18" charset="0"/>
              </a:rPr>
              <a:t>答：北京地铁</a:t>
            </a:r>
            <a:r>
              <a:rPr lang="en-US" altLang="zh-CN" sz="2800" b="1">
                <a:latin typeface="+mn-lt"/>
                <a:ea typeface="+mj-ea"/>
                <a:sym typeface="Times New Roman" panose="02020603050405020304" pitchFamily="18" charset="0"/>
              </a:rPr>
              <a:t>2</a:t>
            </a:r>
            <a:r>
              <a:rPr lang="zh-CN" altLang="en-US" sz="2800" b="1">
                <a:latin typeface="+mn-lt"/>
                <a:ea typeface="+mj-ea"/>
                <a:sym typeface="Times New Roman" panose="02020603050405020304" pitchFamily="18" charset="0"/>
              </a:rPr>
              <a:t>号线的实际长度大约是</a:t>
            </a:r>
            <a:r>
              <a:rPr lang="en-US" altLang="zh-CN" sz="2800" b="1">
                <a:latin typeface="+mn-lt"/>
                <a:ea typeface="+mj-ea"/>
                <a:sym typeface="Times New Roman" panose="02020603050405020304" pitchFamily="18" charset="0"/>
              </a:rPr>
              <a:t>23.1km</a:t>
            </a:r>
            <a:r>
              <a:rPr lang="zh-CN" altLang="en-US" sz="2800" b="1">
                <a:latin typeface="+mn-lt"/>
                <a:ea typeface="+mj-ea"/>
                <a:sym typeface="Times New Roman" panose="02020603050405020304" pitchFamily="18" charset="0"/>
              </a:rPr>
              <a:t>。</a:t>
            </a:r>
            <a:endParaRPr lang="zh-CN" altLang="en-US" sz="2800" b="1" dirty="0">
              <a:latin typeface="+mn-lt"/>
              <a:ea typeface="+mj-ea"/>
              <a:sym typeface="Times New Roman" panose="02020603050405020304" pitchFamily="18" charset="0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50580"/>
    </mc:Choice>
    <mc:Fallback>
      <p:transition advTm="505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>
            <a:spLocks noChangeArrowheads="1"/>
          </p:cNvSpPr>
          <p:nvPr/>
        </p:nvSpPr>
        <p:spPr bwMode="auto">
          <a:xfrm>
            <a:off x="2176463" y="2886075"/>
            <a:ext cx="1041400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800" b="1">
                <a:solidFill>
                  <a:srgbClr val="FF0000"/>
                </a:solidFill>
                <a:latin typeface="+mn-lt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77÷</a:t>
            </a:r>
            <a:endParaRPr lang="en-US" altLang="zh-CN" sz="2800" b="1" dirty="0">
              <a:solidFill>
                <a:srgbClr val="FF0000"/>
              </a:solidFill>
              <a:latin typeface="+mn-lt"/>
              <a:ea typeface="+mj-ea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4068763" y="2876550"/>
            <a:ext cx="593725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endParaRPr lang="zh-CN" altLang="en-US" sz="2800" b="1" dirty="0">
              <a:solidFill>
                <a:srgbClr val="FF0000"/>
              </a:solidFill>
              <a:latin typeface="+mn-lt"/>
              <a:ea typeface="+mj-ea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31" name="矩形 30"/>
          <p:cNvSpPr>
            <a:spLocks noChangeArrowheads="1"/>
          </p:cNvSpPr>
          <p:nvPr/>
        </p:nvSpPr>
        <p:spPr bwMode="auto">
          <a:xfrm>
            <a:off x="4492625" y="2911475"/>
            <a:ext cx="2665413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800" b="1">
                <a:solidFill>
                  <a:srgbClr val="FF0000"/>
                </a:solidFill>
                <a:latin typeface="+mn-lt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2310000</a:t>
            </a:r>
            <a:r>
              <a:rPr lang="zh-CN" altLang="en-US" sz="2800" b="1">
                <a:solidFill>
                  <a:srgbClr val="FF0000"/>
                </a:solidFill>
                <a:latin typeface="+mn-lt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cm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）</a:t>
            </a:r>
            <a:endParaRPr lang="zh-CN" altLang="en-US" sz="2800" b="1" dirty="0">
              <a:solidFill>
                <a:srgbClr val="FF0000"/>
              </a:solidFill>
              <a:latin typeface="+mn-lt"/>
              <a:ea typeface="+mj-ea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33" name="矩形 32"/>
          <p:cNvSpPr>
            <a:spLocks noChangeArrowheads="1"/>
          </p:cNvSpPr>
          <p:nvPr/>
        </p:nvSpPr>
        <p:spPr bwMode="auto">
          <a:xfrm>
            <a:off x="2379663" y="3576638"/>
            <a:ext cx="3971925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800" b="1">
                <a:solidFill>
                  <a:srgbClr val="FF0000"/>
                </a:solidFill>
                <a:latin typeface="+mn-lt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2310000cm</a:t>
            </a:r>
            <a:r>
              <a:rPr lang="zh-CN" altLang="en-US" sz="2800" b="1">
                <a:solidFill>
                  <a:srgbClr val="FF0000"/>
                </a:solidFill>
                <a:latin typeface="+mn-lt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lang="en-US" altLang="zh-CN" sz="2800" b="1">
                <a:solidFill>
                  <a:srgbClr val="FF0000"/>
                </a:solidFill>
                <a:latin typeface="+mn-lt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23.1km</a:t>
            </a:r>
            <a:endParaRPr lang="zh-CN" altLang="en-US" sz="2800" b="1" dirty="0">
              <a:solidFill>
                <a:srgbClr val="FF0000"/>
              </a:solidFill>
              <a:latin typeface="+mn-lt"/>
              <a:ea typeface="+mj-ea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34" name="矩形 33"/>
          <p:cNvSpPr>
            <a:spLocks noChangeArrowheads="1"/>
          </p:cNvSpPr>
          <p:nvPr/>
        </p:nvSpPr>
        <p:spPr bwMode="auto">
          <a:xfrm>
            <a:off x="573088" y="4100513"/>
            <a:ext cx="7839075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800" b="1">
                <a:latin typeface="+mn-lt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答：北京地铁</a:t>
            </a:r>
            <a:r>
              <a:rPr lang="en-US" altLang="zh-CN" sz="2800" b="1">
                <a:latin typeface="+mn-lt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zh-CN" altLang="en-US" sz="2800" b="1">
                <a:latin typeface="+mn-lt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号线的实际长度大约是</a:t>
            </a:r>
            <a:r>
              <a:rPr lang="en-US" altLang="zh-CN" sz="2800" b="1">
                <a:latin typeface="+mn-lt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23.1km</a:t>
            </a:r>
            <a:r>
              <a:rPr lang="zh-CN" altLang="en-US" sz="2800" b="1">
                <a:latin typeface="+mn-lt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。</a:t>
            </a:r>
            <a:endParaRPr lang="zh-CN" altLang="en-US" sz="2800" b="1" dirty="0">
              <a:latin typeface="+mn-lt"/>
              <a:ea typeface="+mj-ea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grpSp>
        <p:nvGrpSpPr>
          <p:cNvPr id="35" name="Group 21"/>
          <p:cNvGrpSpPr/>
          <p:nvPr/>
        </p:nvGrpSpPr>
        <p:grpSpPr bwMode="auto">
          <a:xfrm>
            <a:off x="1736725" y="1179513"/>
            <a:ext cx="5935663" cy="1611312"/>
            <a:chOff x="-185" y="3228"/>
            <a:chExt cx="3775" cy="1102"/>
          </a:xfrm>
        </p:grpSpPr>
        <p:sp>
          <p:nvSpPr>
            <p:cNvPr id="36" name="Rectangle 22"/>
            <p:cNvSpPr>
              <a:spLocks noChangeArrowheads="1"/>
            </p:cNvSpPr>
            <p:nvPr/>
          </p:nvSpPr>
          <p:spPr bwMode="auto">
            <a:xfrm>
              <a:off x="-185" y="3253"/>
              <a:ext cx="3775" cy="107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70000"/>
                </a:lnSpc>
                <a:defRPr/>
              </a:pPr>
              <a:r>
                <a:rPr lang="zh-CN" altLang="en-US" sz="3200" b="1" dirty="0">
                  <a:latin typeface="+mn-lt"/>
                  <a:ea typeface="+mj-ea"/>
                  <a:sym typeface="Times New Roman" panose="02020603050405020304" pitchFamily="18" charset="0"/>
                </a:rPr>
                <a:t>根据   </a:t>
              </a:r>
              <a:r>
                <a:rPr lang="zh-CN" altLang="en-US" sz="3200" b="1" dirty="0">
                  <a:solidFill>
                    <a:srgbClr val="FF0000"/>
                  </a:solidFill>
                  <a:latin typeface="+mn-lt"/>
                  <a:ea typeface="+mj-ea"/>
                  <a:sym typeface="Times New Roman" panose="02020603050405020304" pitchFamily="18" charset="0"/>
                </a:rPr>
                <a:t>                               </a:t>
              </a:r>
              <a:r>
                <a:rPr lang="zh-CN" altLang="en-US" sz="3200" b="1" dirty="0">
                  <a:latin typeface="+mn-lt"/>
                  <a:ea typeface="+mj-ea"/>
                  <a:sym typeface="Times New Roman" panose="02020603050405020304" pitchFamily="18" charset="0"/>
                </a:rPr>
                <a:t>，那么，</a:t>
              </a:r>
              <a:endParaRPr lang="en-US" altLang="zh-CN" sz="3200" b="1" dirty="0">
                <a:latin typeface="+mn-lt"/>
                <a:ea typeface="+mj-ea"/>
                <a:sym typeface="Times New Roman" panose="02020603050405020304" pitchFamily="18" charset="0"/>
              </a:endParaRPr>
            </a:p>
            <a:p>
              <a:pPr eaLnBrk="1" hangingPunct="1">
                <a:lnSpc>
                  <a:spcPct val="150000"/>
                </a:lnSpc>
                <a:defRPr/>
              </a:pPr>
              <a:r>
                <a:rPr lang="zh-CN" altLang="en-US" sz="3200" b="1" dirty="0">
                  <a:solidFill>
                    <a:srgbClr val="FF0000"/>
                  </a:solidFill>
                  <a:latin typeface="+mn-lt"/>
                  <a:ea typeface="+mj-ea"/>
                  <a:sym typeface="Times New Roman" panose="02020603050405020304" pitchFamily="18" charset="0"/>
                </a:rPr>
                <a:t>实际距离＝图上距离</a:t>
              </a:r>
              <a:r>
                <a:rPr lang="en-US" altLang="zh-CN" sz="3200" b="1" dirty="0">
                  <a:solidFill>
                    <a:srgbClr val="FF0000"/>
                  </a:solidFill>
                  <a:latin typeface="+mn-lt"/>
                  <a:ea typeface="+mj-ea"/>
                  <a:sym typeface="Times New Roman" panose="02020603050405020304" pitchFamily="18" charset="0"/>
                </a:rPr>
                <a:t>÷</a:t>
              </a:r>
              <a:r>
                <a:rPr lang="zh-CN" altLang="en-US" sz="3200" b="1" dirty="0">
                  <a:solidFill>
                    <a:srgbClr val="FF0000"/>
                  </a:solidFill>
                  <a:latin typeface="+mn-lt"/>
                  <a:ea typeface="+mj-ea"/>
                  <a:sym typeface="Times New Roman" panose="02020603050405020304" pitchFamily="18" charset="0"/>
                </a:rPr>
                <a:t>比例尺</a:t>
              </a:r>
              <a:r>
                <a:rPr lang="zh-CN" altLang="en-US" sz="3200" b="1" dirty="0">
                  <a:latin typeface="+mn-lt"/>
                  <a:ea typeface="+mj-ea"/>
                  <a:sym typeface="Times New Roman" panose="02020603050405020304" pitchFamily="18" charset="0"/>
                </a:rPr>
                <a:t>。</a:t>
              </a:r>
              <a:endParaRPr lang="zh-CN" altLang="en-US" sz="3200" b="1" dirty="0">
                <a:latin typeface="+mn-lt"/>
                <a:ea typeface="+mj-ea"/>
                <a:sym typeface="Times New Roman" panose="02020603050405020304" pitchFamily="18" charset="0"/>
              </a:endParaRPr>
            </a:p>
          </p:txBody>
        </p:sp>
        <p:grpSp>
          <p:nvGrpSpPr>
            <p:cNvPr id="40" name="Group 23"/>
            <p:cNvGrpSpPr/>
            <p:nvPr/>
          </p:nvGrpSpPr>
          <p:grpSpPr bwMode="auto">
            <a:xfrm>
              <a:off x="472" y="3228"/>
              <a:ext cx="2341" cy="716"/>
              <a:chOff x="3898" y="3218"/>
              <a:chExt cx="2341" cy="716"/>
            </a:xfrm>
          </p:grpSpPr>
          <p:sp>
            <p:nvSpPr>
              <p:cNvPr id="46" name="矩形 13"/>
              <p:cNvSpPr>
                <a:spLocks noChangeArrowheads="1"/>
              </p:cNvSpPr>
              <p:nvPr/>
            </p:nvSpPr>
            <p:spPr bwMode="auto">
              <a:xfrm>
                <a:off x="3898" y="3576"/>
                <a:ext cx="1253" cy="3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r>
                  <a:rPr lang="zh-CN" altLang="en-US" sz="2800" b="1" dirty="0">
                    <a:latin typeface="+mn-lt"/>
                    <a:ea typeface="+mj-ea"/>
                    <a:sym typeface="Times New Roman" panose="02020603050405020304" pitchFamily="18" charset="0"/>
                  </a:rPr>
                  <a:t>实际距离 </a:t>
                </a:r>
                <a:endParaRPr lang="zh-CN" altLang="en-US" sz="2800" b="1" dirty="0">
                  <a:latin typeface="+mn-lt"/>
                  <a:ea typeface="+mj-ea"/>
                  <a:sym typeface="Times New Roman" panose="02020603050405020304" pitchFamily="18" charset="0"/>
                </a:endParaRPr>
              </a:p>
            </p:txBody>
          </p:sp>
          <p:sp>
            <p:nvSpPr>
              <p:cNvPr id="48" name="矩形 5"/>
              <p:cNvSpPr>
                <a:spLocks noChangeArrowheads="1"/>
              </p:cNvSpPr>
              <p:nvPr/>
            </p:nvSpPr>
            <p:spPr bwMode="auto">
              <a:xfrm>
                <a:off x="3898" y="3218"/>
                <a:ext cx="1253" cy="3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r>
                  <a:rPr lang="zh-CN" altLang="en-US" sz="2800" b="1" dirty="0">
                    <a:latin typeface="+mn-lt"/>
                    <a:ea typeface="+mj-ea"/>
                    <a:sym typeface="Times New Roman" panose="02020603050405020304" pitchFamily="18" charset="0"/>
                  </a:rPr>
                  <a:t>图上距离 </a:t>
                </a:r>
                <a:endParaRPr lang="zh-CN" altLang="en-US" sz="2800" b="1" dirty="0">
                  <a:latin typeface="+mn-lt"/>
                  <a:ea typeface="+mj-ea"/>
                  <a:sym typeface="Times New Roman" panose="02020603050405020304" pitchFamily="18" charset="0"/>
                </a:endParaRPr>
              </a:p>
            </p:txBody>
          </p:sp>
          <p:cxnSp>
            <p:nvCxnSpPr>
              <p:cNvPr id="49" name="直接连接符 12"/>
              <p:cNvCxnSpPr>
                <a:cxnSpLocks noChangeShapeType="1"/>
              </p:cNvCxnSpPr>
              <p:nvPr/>
            </p:nvCxnSpPr>
            <p:spPr bwMode="auto">
              <a:xfrm>
                <a:off x="3979" y="3583"/>
                <a:ext cx="900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0" name="矩形 14"/>
              <p:cNvSpPr>
                <a:spLocks noChangeArrowheads="1"/>
              </p:cNvSpPr>
              <p:nvPr/>
            </p:nvSpPr>
            <p:spPr bwMode="auto">
              <a:xfrm>
                <a:off x="4966" y="3425"/>
                <a:ext cx="1285" cy="3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r>
                  <a:rPr lang="zh-CN" altLang="en-US" sz="2800" b="1" dirty="0">
                    <a:latin typeface="+mn-lt"/>
                    <a:ea typeface="+mj-ea"/>
                    <a:sym typeface="Times New Roman" panose="02020603050405020304" pitchFamily="18" charset="0"/>
                  </a:rPr>
                  <a:t>＝比例尺</a:t>
                </a:r>
                <a:endParaRPr lang="zh-CN" altLang="en-US" sz="2800" b="1" dirty="0">
                  <a:latin typeface="+mn-lt"/>
                  <a:ea typeface="+mj-ea"/>
                  <a:sym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51" name="Group 34"/>
          <p:cNvGrpSpPr/>
          <p:nvPr/>
        </p:nvGrpSpPr>
        <p:grpSpPr bwMode="auto">
          <a:xfrm>
            <a:off x="3055688" y="2671763"/>
            <a:ext cx="1262312" cy="932968"/>
            <a:chOff x="2012" y="2809"/>
            <a:chExt cx="826" cy="782"/>
          </a:xfrm>
        </p:grpSpPr>
        <p:sp>
          <p:nvSpPr>
            <p:cNvPr id="52" name="矩形 18"/>
            <p:cNvSpPr>
              <a:spLocks noChangeArrowheads="1"/>
            </p:cNvSpPr>
            <p:nvPr/>
          </p:nvSpPr>
          <p:spPr bwMode="auto">
            <a:xfrm>
              <a:off x="2012" y="3152"/>
              <a:ext cx="826" cy="43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en-US" altLang="zh-CN" sz="2800" b="1">
                  <a:solidFill>
                    <a:srgbClr val="FF0000"/>
                  </a:solidFill>
                  <a:latin typeface="+mn-lt"/>
                  <a:ea typeface="+mj-ea"/>
                  <a:cs typeface="Times New Roman" panose="02020603050405020304" pitchFamily="18" charset="0"/>
                  <a:sym typeface="Times New Roman" panose="02020603050405020304" pitchFamily="18" charset="0"/>
                </a:rPr>
                <a:t>30000</a:t>
              </a:r>
              <a:endParaRPr lang="en-US" altLang="zh-CN" sz="2800" b="1" dirty="0">
                <a:solidFill>
                  <a:srgbClr val="FF0000"/>
                </a:solidFill>
                <a:latin typeface="+mn-lt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53" name="矩形 19"/>
            <p:cNvSpPr>
              <a:spLocks noChangeArrowheads="1"/>
            </p:cNvSpPr>
            <p:nvPr/>
          </p:nvSpPr>
          <p:spPr bwMode="auto">
            <a:xfrm>
              <a:off x="2257" y="2809"/>
              <a:ext cx="271" cy="439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en-US" altLang="zh-CN" sz="2800" b="1">
                  <a:solidFill>
                    <a:srgbClr val="FF0000"/>
                  </a:solidFill>
                  <a:latin typeface="+mn-lt"/>
                  <a:ea typeface="+mj-ea"/>
                  <a:cs typeface="Times New Roman" panose="02020603050405020304" pitchFamily="18" charset="0"/>
                  <a:sym typeface="Times New Roman" panose="02020603050405020304" pitchFamily="18" charset="0"/>
                </a:rPr>
                <a:t>1</a:t>
              </a:r>
              <a:endParaRPr lang="en-US" altLang="zh-CN" sz="2800" b="1">
                <a:solidFill>
                  <a:srgbClr val="FF0000"/>
                </a:solidFill>
                <a:latin typeface="+mn-lt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cxnSp>
          <p:nvCxnSpPr>
            <p:cNvPr id="54" name="直接连接符 17"/>
            <p:cNvCxnSpPr>
              <a:cxnSpLocks noChangeShapeType="1"/>
            </p:cNvCxnSpPr>
            <p:nvPr/>
          </p:nvCxnSpPr>
          <p:spPr bwMode="auto">
            <a:xfrm>
              <a:off x="2040" y="3201"/>
              <a:ext cx="63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5" name="组合 20"/>
          <p:cNvGrpSpPr/>
          <p:nvPr/>
        </p:nvGrpSpPr>
        <p:grpSpPr bwMode="auto">
          <a:xfrm>
            <a:off x="879475" y="427857"/>
            <a:ext cx="1714500" cy="666750"/>
            <a:chOff x="167861" y="533882"/>
            <a:chExt cx="1713948" cy="666652"/>
          </a:xfrm>
        </p:grpSpPr>
        <p:pic>
          <p:nvPicPr>
            <p:cNvPr id="56" name="图片 21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96" t="29630" r="4396" b="29404"/>
            <a:stretch>
              <a:fillRect/>
            </a:stretch>
          </p:blipFill>
          <p:spPr bwMode="auto">
            <a:xfrm>
              <a:off x="167861" y="533882"/>
              <a:ext cx="1713948" cy="666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" name="Text Box 19"/>
            <p:cNvSpPr txBox="1">
              <a:spLocks noChangeArrowheads="1"/>
            </p:cNvSpPr>
            <p:nvPr/>
          </p:nvSpPr>
          <p:spPr bwMode="auto">
            <a:xfrm>
              <a:off x="340842" y="618007"/>
              <a:ext cx="1394964" cy="522211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zh-CN" altLang="en-US" sz="2800" b="1" dirty="0">
                  <a:solidFill>
                    <a:srgbClr val="FF0000"/>
                  </a:solidFill>
                  <a:latin typeface="+mj-ea"/>
                  <a:ea typeface="+mj-ea"/>
                  <a:sym typeface="Times New Roman" panose="02020603050405020304" pitchFamily="18" charset="0"/>
                </a:rPr>
                <a:t>方法二：</a:t>
              </a:r>
              <a:endParaRPr lang="zh-CN" altLang="en-US" sz="2800" b="1" dirty="0">
                <a:solidFill>
                  <a:srgbClr val="FF0000"/>
                </a:solidFill>
                <a:latin typeface="+mj-ea"/>
                <a:ea typeface="+mj-ea"/>
                <a:sym typeface="Times New Roman" panose="02020603050405020304" pitchFamily="18" charset="0"/>
              </a:endParaRPr>
            </a:p>
          </p:txBody>
        </p:sp>
      </p:grp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42115"/>
    </mc:Choice>
    <mc:Fallback>
      <p:transition advTm="421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1" grpId="0"/>
      <p:bldP spid="33" grpId="0"/>
      <p:bldP spid="34" grpId="0"/>
    </p:bldLst>
  </p:timing>
</p:sld>
</file>

<file path=ppt/tags/tag1.xml><?xml version="1.0" encoding="utf-8"?>
<p:tagLst xmlns:p="http://schemas.openxmlformats.org/presentationml/2006/main">
  <p:tag name="ISLIDE.ADDREMOVEWATERMARK" val="tICBWgTZqT"/>
</p:tagLst>
</file>

<file path=ppt/tags/tag10.xml><?xml version="1.0" encoding="utf-8"?>
<p:tagLst xmlns:p="http://schemas.openxmlformats.org/presentationml/2006/main">
  <p:tag name="ISLIDE.ADDREMOVEWATERMARK" val="tICBWgTZqT"/>
</p:tagLst>
</file>

<file path=ppt/tags/tag11.xml><?xml version="1.0" encoding="utf-8"?>
<p:tagLst xmlns:p="http://schemas.openxmlformats.org/presentationml/2006/main">
  <p:tag name="ISLIDE.ADDREMOVEWATERMARK" val="b3JYGcaEVG"/>
</p:tagLst>
</file>

<file path=ppt/tags/tag12.xml><?xml version="1.0" encoding="utf-8"?>
<p:tagLst xmlns:p="http://schemas.openxmlformats.org/presentationml/2006/main">
  <p:tag name="TIMING" val="|1.2"/>
</p:tagLst>
</file>

<file path=ppt/tags/tag13.xml><?xml version="1.0" encoding="utf-8"?>
<p:tagLst xmlns:p="http://schemas.openxmlformats.org/presentationml/2006/main">
  <p:tag name="ISLIDE.ADDREMOVEWATERMARK" val="tICBWgTZqT"/>
</p:tagLst>
</file>

<file path=ppt/tags/tag14.xml><?xml version="1.0" encoding="utf-8"?>
<p:tagLst xmlns:p="http://schemas.openxmlformats.org/presentationml/2006/main">
  <p:tag name="ISLIDE.ADDREMOVEWATERMARK" val="b3JYGcaEVG"/>
</p:tagLst>
</file>

<file path=ppt/tags/tag15.xml><?xml version="1.0" encoding="utf-8"?>
<p:tagLst xmlns:p="http://schemas.openxmlformats.org/presentationml/2006/main">
  <p:tag name="TIMING" val="|0.9"/>
</p:tagLst>
</file>

<file path=ppt/tags/tag16.xml><?xml version="1.0" encoding="utf-8"?>
<p:tagLst xmlns:p="http://schemas.openxmlformats.org/presentationml/2006/main">
  <p:tag name="ISLIDE.ADDREMOVEWATERMARK" val="tICBWgTZqT"/>
</p:tagLst>
</file>

<file path=ppt/tags/tag17.xml><?xml version="1.0" encoding="utf-8"?>
<p:tagLst xmlns:p="http://schemas.openxmlformats.org/presentationml/2006/main">
  <p:tag name="ISLIDE.ADDREMOVEWATERMARK" val="b3JYGcaEVG"/>
</p:tagLst>
</file>

<file path=ppt/tags/tag18.xml><?xml version="1.0" encoding="utf-8"?>
<p:tagLst xmlns:p="http://schemas.openxmlformats.org/presentationml/2006/main">
  <p:tag name="TIMING" val="|3.3|9.1"/>
</p:tagLst>
</file>

<file path=ppt/tags/tag19.xml><?xml version="1.0" encoding="utf-8"?>
<p:tagLst xmlns:p="http://schemas.openxmlformats.org/presentationml/2006/main">
  <p:tag name="ISLIDE.ADDREMOVEWATERMARK" val="tICBWgTZqT"/>
</p:tagLst>
</file>

<file path=ppt/tags/tag2.xml><?xml version="1.0" encoding="utf-8"?>
<p:tagLst xmlns:p="http://schemas.openxmlformats.org/presentationml/2006/main">
  <p:tag name="ISLIDE.ADDREMOVEWATERMARK" val="b3JYGcaEVG"/>
</p:tagLst>
</file>

<file path=ppt/tags/tag20.xml><?xml version="1.0" encoding="utf-8"?>
<p:tagLst xmlns:p="http://schemas.openxmlformats.org/presentationml/2006/main">
  <p:tag name="ISLIDE.ADDREMOVEWATERMARK" val="b3JYGcaEVG"/>
</p:tagLst>
</file>

<file path=ppt/tags/tag21.xml><?xml version="1.0" encoding="utf-8"?>
<p:tagLst xmlns:p="http://schemas.openxmlformats.org/presentationml/2006/main">
  <p:tag name="TIMING" val="|1.2|3.6|6.5|7.4|7.9"/>
</p:tagLst>
</file>

<file path=ppt/tags/tag22.xml><?xml version="1.0" encoding="utf-8"?>
<p:tagLst xmlns:p="http://schemas.openxmlformats.org/presentationml/2006/main">
  <p:tag name="TIMING" val="|1.1|23.5|10.8|5|4.8"/>
</p:tagLst>
</file>

<file path=ppt/tags/tag23.xml><?xml version="1.0" encoding="utf-8"?>
<p:tagLst xmlns:p="http://schemas.openxmlformats.org/presentationml/2006/main">
  <p:tag name="TIMING" val="|0.8|9|12.6|7.5"/>
</p:tagLst>
</file>

<file path=ppt/tags/tag24.xml><?xml version="1.0" encoding="utf-8"?>
<p:tagLst xmlns:p="http://schemas.openxmlformats.org/presentationml/2006/main">
  <p:tag name="TIMING" val="|2.9|10.2|7|10.8|13|5.5|7.5|3.3"/>
</p:tagLst>
</file>

<file path=ppt/tags/tag25.xml><?xml version="1.0" encoding="utf-8"?>
<p:tagLst xmlns:p="http://schemas.openxmlformats.org/presentationml/2006/main">
  <p:tag name="ISLIDE.ADDREMOVEWATERMARK" val="tICBWgTZqT"/>
</p:tagLst>
</file>

<file path=ppt/tags/tag26.xml><?xml version="1.0" encoding="utf-8"?>
<p:tagLst xmlns:p="http://schemas.openxmlformats.org/presentationml/2006/main">
  <p:tag name="ISLIDE.ADDREMOVEWATERMARK" val="b3JYGcaEVG"/>
</p:tagLst>
</file>

<file path=ppt/tags/tag27.xml><?xml version="1.0" encoding="utf-8"?>
<p:tagLst xmlns:p="http://schemas.openxmlformats.org/presentationml/2006/main">
  <p:tag name="ISLIDE.ADDREMOVEWATERMARK" val="tICBWgTZqT"/>
</p:tagLst>
</file>

<file path=ppt/tags/tag28.xml><?xml version="1.0" encoding="utf-8"?>
<p:tagLst xmlns:p="http://schemas.openxmlformats.org/presentationml/2006/main">
  <p:tag name="ISLIDE.ADDREMOVEWATERMARK" val="b3JYGcaEVG"/>
</p:tagLst>
</file>

<file path=ppt/tags/tag29.xml><?xml version="1.0" encoding="utf-8"?>
<p:tagLst xmlns:p="http://schemas.openxmlformats.org/presentationml/2006/main">
  <p:tag name="ISLIDE.ADDREMOVEWATERMARK" val="tICBWgTZqT"/>
</p:tagLst>
</file>

<file path=ppt/tags/tag3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30.xml><?xml version="1.0" encoding="utf-8"?>
<p:tagLst xmlns:p="http://schemas.openxmlformats.org/presentationml/2006/main">
  <p:tag name="ISLIDE.ADDREMOVEWATERMARK" val="b3JYGcaEVG"/>
</p:tagLst>
</file>

<file path=ppt/tags/tag31.xml><?xml version="1.0" encoding="utf-8"?>
<p:tagLst xmlns:p="http://schemas.openxmlformats.org/presentationml/2006/main">
  <p:tag name="ISLIDE.ADDREMOVEWATERMARK" val="tICBWgTZqT"/>
</p:tagLst>
</file>

<file path=ppt/tags/tag32.xml><?xml version="1.0" encoding="utf-8"?>
<p:tagLst xmlns:p="http://schemas.openxmlformats.org/presentationml/2006/main">
  <p:tag name="ISLIDE.ADDREMOVEWATERMARK" val="b3JYGcaEVG"/>
</p:tagLst>
</file>

<file path=ppt/tags/tag33.xml><?xml version="1.0" encoding="utf-8"?>
<p:tagLst xmlns:p="http://schemas.openxmlformats.org/presentationml/2006/main">
  <p:tag name="ISLIDE.ADDREMOVEWATERMARK" val="5pvoNiv3DO"/>
</p:tagLst>
</file>

<file path=ppt/tags/tag34.xml><?xml version="1.0" encoding="utf-8"?>
<p:tagLst xmlns:p="http://schemas.openxmlformats.org/presentationml/2006/main">
  <p:tag name="ISLIDE.ADDREMOVEWATERMARK" val="MksT2oYQKU"/>
</p:tagLst>
</file>

<file path=ppt/tags/tag35.xml><?xml version="1.0" encoding="utf-8"?>
<p:tagLst xmlns:p="http://schemas.openxmlformats.org/presentationml/2006/main">
  <p:tag name="ISLIDE.ADDREMOVEWATERMARK" val="5pvoNiv3DO"/>
</p:tagLst>
</file>

<file path=ppt/tags/tag36.xml><?xml version="1.0" encoding="utf-8"?>
<p:tagLst xmlns:p="http://schemas.openxmlformats.org/presentationml/2006/main">
  <p:tag name="ISLIDE.ADDREMOVEWATERMARK" val="MksT2oYQKU"/>
</p:tagLst>
</file>

<file path=ppt/tags/tag4.xml><?xml version="1.0" encoding="utf-8"?>
<p:tagLst xmlns:p="http://schemas.openxmlformats.org/presentationml/2006/main">
  <p:tag name="ISLIDE.ADDREMOVEWATERMARK" val="tICBWgTZqT"/>
</p:tagLst>
</file>

<file path=ppt/tags/tag5.xml><?xml version="1.0" encoding="utf-8"?>
<p:tagLst xmlns:p="http://schemas.openxmlformats.org/presentationml/2006/main">
  <p:tag name="ISLIDE.ADDREMOVEWATERMARK" val="b3JYGcaEVG"/>
</p:tagLst>
</file>

<file path=ppt/tags/tag6.xml><?xml version="1.0" encoding="utf-8"?>
<p:tagLst xmlns:p="http://schemas.openxmlformats.org/presentationml/2006/main">
  <p:tag name="TIMING" val="|10.5"/>
</p:tagLst>
</file>

<file path=ppt/tags/tag7.xml><?xml version="1.0" encoding="utf-8"?>
<p:tagLst xmlns:p="http://schemas.openxmlformats.org/presentationml/2006/main">
  <p:tag name="ISLIDE.ADDREMOVEWATERMARK" val="tICBWgTZqT"/>
</p:tagLst>
</file>

<file path=ppt/tags/tag8.xml><?xml version="1.0" encoding="utf-8"?>
<p:tagLst xmlns:p="http://schemas.openxmlformats.org/presentationml/2006/main">
  <p:tag name="ISLIDE.ADDREMOVEWATERMARK" val="b3JYGcaEVG"/>
</p:tagLst>
</file>

<file path=ppt/tags/tag9.xml><?xml version="1.0" encoding="utf-8"?>
<p:tagLst xmlns:p="http://schemas.openxmlformats.org/presentationml/2006/main">
  <p:tag name="TIMING" val="|4.6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Times New Roman"/>
        <a:ea typeface="黑体"/>
        <a:cs typeface=""/>
      </a:majorFont>
      <a:minorFont>
        <a:latin typeface="Times New Roman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19050">
          <a:solidFill>
            <a:srgbClr val="3399FF"/>
          </a:solidFill>
          <a:miter lim="800000"/>
        </a:ln>
      </a:spPr>
      <a:bodyPr anchor="ctr"/>
      <a:lstStyle>
        <a:defPPr eaLnBrk="1" fontAlgn="auto" hangingPunct="1">
          <a:lnSpc>
            <a:spcPct val="120000"/>
          </a:lnSpc>
          <a:spcBef>
            <a:spcPts val="0"/>
          </a:spcBef>
          <a:spcAft>
            <a:spcPts val="0"/>
          </a:spcAft>
          <a:defRPr sz="3200" b="1" kern="0" dirty="0">
            <a:solidFill>
              <a:srgbClr val="1C1C1C"/>
            </a:solidFill>
            <a:latin typeface="宋体" panose="02010600030101010101" pitchFamily="2" charset="-122"/>
          </a:defRPr>
        </a:defPPr>
      </a:lstStyle>
    </a:spDef>
    <a:txDef>
      <a:spPr>
        <a:noFill/>
      </a:spPr>
      <a:bodyPr wrap="square" rtlCol="0">
        <a:spAutoFit/>
      </a:bodyPr>
      <a:lstStyle>
        <a:defPPr>
          <a:lnSpc>
            <a:spcPct val="150000"/>
          </a:lnSpc>
          <a:defRPr sz="3200" b="1" dirty="0" smtClean="0">
            <a:latin typeface="+mj-lt"/>
            <a:ea typeface="+mj-ea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2319</Words>
  <Application>WPS 演示</Application>
  <PresentationFormat>全屏显示(16:9)</PresentationFormat>
  <Paragraphs>343</Paragraphs>
  <Slides>24</Slides>
  <Notes>22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41" baseType="lpstr">
      <vt:lpstr>Arial</vt:lpstr>
      <vt:lpstr>宋体</vt:lpstr>
      <vt:lpstr>Wingdings</vt:lpstr>
      <vt:lpstr>Times New Roman</vt:lpstr>
      <vt:lpstr>黑体</vt:lpstr>
      <vt:lpstr>等线 Light</vt:lpstr>
      <vt:lpstr>华文楷体</vt:lpstr>
      <vt:lpstr>楷体</vt:lpstr>
      <vt:lpstr>微软雅黑</vt:lpstr>
      <vt:lpstr>Arial Unicode MS</vt:lpstr>
      <vt:lpstr>等线</vt:lpstr>
      <vt:lpstr>楷体_GB2312</vt:lpstr>
      <vt:lpstr>新宋体</vt:lpstr>
      <vt:lpstr>SimSun-ExtB</vt:lpstr>
      <vt:lpstr>1_Office 主题​​</vt:lpstr>
      <vt:lpstr>Equation.DSMT4</vt:lpstr>
      <vt:lpstr>Equation.DSMT4</vt:lpstr>
      <vt:lpstr>比例尺（2）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马黎斌</cp:lastModifiedBy>
  <cp:revision>423</cp:revision>
  <dcterms:created xsi:type="dcterms:W3CDTF">2016-01-14T07:05:00Z</dcterms:created>
  <dcterms:modified xsi:type="dcterms:W3CDTF">2024-03-29T03:19:14Z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2052-11.8.2.11718</vt:lpwstr>
  </property>
  <property fmtid="{D5CDD505-2E9C-101B-9397-08002B2CF9AE}" pid="3" name="ICV">
    <vt:lpwstr>408F8E89F1F245CB9B1B7516F72F5ADF</vt:lpwstr>
  </property>
</Properties>
</file>