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78" r:id="rId4"/>
    <p:sldMasterId id="2147483690" r:id="rId5"/>
  </p:sldMasterIdLst>
  <p:notesMasterIdLst>
    <p:notesMasterId r:id="rId8"/>
  </p:notesMasterIdLst>
  <p:sldIdLst>
    <p:sldId id="286" r:id="rId6"/>
    <p:sldId id="257" r:id="rId7"/>
    <p:sldId id="409" r:id="rId9"/>
    <p:sldId id="432" r:id="rId10"/>
    <p:sldId id="426" r:id="rId11"/>
    <p:sldId id="433" r:id="rId12"/>
    <p:sldId id="434" r:id="rId13"/>
    <p:sldId id="436" r:id="rId14"/>
    <p:sldId id="435" r:id="rId15"/>
    <p:sldId id="427" r:id="rId16"/>
    <p:sldId id="428" r:id="rId17"/>
    <p:sldId id="437" r:id="rId18"/>
    <p:sldId id="438" r:id="rId19"/>
    <p:sldId id="429" r:id="rId20"/>
    <p:sldId id="406" r:id="rId21"/>
    <p:sldId id="430" r:id="rId22"/>
    <p:sldId id="268" r:id="rId23"/>
    <p:sldId id="266" r:id="rId24"/>
    <p:sldId id="416" r:id="rId25"/>
    <p:sldId id="425" r:id="rId26"/>
    <p:sldId id="439" r:id="rId27"/>
    <p:sldId id="417" r:id="rId28"/>
    <p:sldId id="424" r:id="rId29"/>
    <p:sldId id="278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A445-CB9F-41CF-AB16-F913DE99EA4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A4C84-AF8D-4019-8B96-A10D16CE99E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板式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0A7710-3D46-464B-821F-87DFD488B5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352944" y="409402"/>
            <a:ext cx="11529752" cy="6182591"/>
          </a:xfrm>
          <a:prstGeom prst="rect">
            <a:avLst/>
          </a:prstGeom>
          <a:solidFill>
            <a:srgbClr val="F0E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5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40640"/>
            <a:ext cx="12192000" cy="6775768"/>
          </a:xfrm>
          <a:prstGeom prst="rect">
            <a:avLst/>
          </a:prstGeom>
          <a:noFill/>
          <a:ln w="161925" cmpd="thickThin">
            <a:solidFill>
              <a:srgbClr val="4B99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59300A7E-826D-4AC2-A32A-E104185324F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Calibri" panose="020F0502020204030204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9" Type="http://schemas.openxmlformats.org/officeDocument/2006/relationships/theme" Target="../theme/theme4.xml"/><Relationship Id="rId18" Type="http://schemas.openxmlformats.org/officeDocument/2006/relationships/image" Target="file:///D:\qq&#25991;&#20214;\712321467\Image\C2C\Image2\%7b75232B38-A165-1FB7-499C-2E1C792CACB5%7d.png" TargetMode="External"/><Relationship Id="rId17" Type="http://schemas.openxmlformats.org/officeDocument/2006/relationships/image" Target="../media/image3.png"/><Relationship Id="rId16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6FC2D-FB90-4412-8253-4558CA78A8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2F45169-0079-44DC-BFF9-9F3B4A7DF9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3a7d933c895d1434786806b9ca543055baf0767"/>
          <p:cNvPicPr>
            <a:picLocks noChangeAspect="1"/>
          </p:cNvPicPr>
          <p:nvPr userDrawn="1"/>
        </p:nvPicPr>
        <p:blipFill>
          <a:blip r:embed="rId13"/>
          <a:srcRect t="3923" b="9425"/>
          <a:stretch>
            <a:fillRect/>
          </a:stretch>
        </p:blipFill>
        <p:spPr>
          <a:xfrm>
            <a:off x="-21590" y="-43815"/>
            <a:ext cx="12202795" cy="697103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20955" y="-24765"/>
            <a:ext cx="12202160" cy="6895465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6B32A-196F-47AD-8D0C-99F6A3389D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24ED-4E7D-4D93-9048-6B558FFCBD3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5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/>
          <p:cNvPicPr>
            <a:picLocks noChangeAspect="1"/>
          </p:cNvPicPr>
          <p:nvPr/>
        </p:nvPicPr>
        <p:blipFill>
          <a:blip r:embed="rId17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27.png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1.wav"/><Relationship Id="rId12" Type="http://schemas.openxmlformats.org/officeDocument/2006/relationships/image" Target="../media/image28.png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29.jpeg"/><Relationship Id="rId10" Type="http://schemas.openxmlformats.org/officeDocument/2006/relationships/tags" Target="../tags/tag73.xml"/><Relationship Id="rId1" Type="http://schemas.openxmlformats.org/officeDocument/2006/relationships/tags" Target="../tags/tag6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tags" Target="../tags/tag79.xml"/><Relationship Id="rId7" Type="http://schemas.openxmlformats.org/officeDocument/2006/relationships/image" Target="../media/image31.png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image" Target="../media/image30.jpeg"/><Relationship Id="rId2" Type="http://schemas.openxmlformats.org/officeDocument/2006/relationships/tags" Target="../tags/tag7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image" Target="../media/image32.jpe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88.xml"/><Relationship Id="rId10" Type="http://schemas.openxmlformats.org/officeDocument/2006/relationships/image" Target="../media/image33.png"/><Relationship Id="rId1" Type="http://schemas.openxmlformats.org/officeDocument/2006/relationships/tags" Target="../tags/tag8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1.wav"/><Relationship Id="rId7" Type="http://schemas.openxmlformats.org/officeDocument/2006/relationships/image" Target="../media/image35.jpeg"/><Relationship Id="rId6" Type="http://schemas.openxmlformats.org/officeDocument/2006/relationships/tags" Target="../tags/tag93.xml"/><Relationship Id="rId5" Type="http://schemas.openxmlformats.org/officeDocument/2006/relationships/image" Target="../media/image34.jpe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tags" Target="../tags/tag96.xml"/><Relationship Id="rId3" Type="http://schemas.openxmlformats.org/officeDocument/2006/relationships/image" Target="../media/image36.pn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8.png"/><Relationship Id="rId5" Type="http://schemas.openxmlformats.org/officeDocument/2006/relationships/tags" Target="../tags/tag100.xml"/><Relationship Id="rId4" Type="http://schemas.openxmlformats.org/officeDocument/2006/relationships/image" Target="../media/image37.jpe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image" Target="../media/image41.png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06.xml"/><Relationship Id="rId19" Type="http://schemas.openxmlformats.org/officeDocument/2006/relationships/audio" Target="../media/audio1.wav"/><Relationship Id="rId18" Type="http://schemas.openxmlformats.org/officeDocument/2006/relationships/tags" Target="../tags/tag118.xml"/><Relationship Id="rId17" Type="http://schemas.openxmlformats.org/officeDocument/2006/relationships/image" Target="../media/image44.png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image" Target="../media/image43.jpeg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image" Target="../media/image42.png"/><Relationship Id="rId10" Type="http://schemas.openxmlformats.org/officeDocument/2006/relationships/tags" Target="../tags/tag113.xml"/><Relationship Id="rId1" Type="http://schemas.openxmlformats.org/officeDocument/2006/relationships/tags" Target="../tags/tag10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125.xml"/><Relationship Id="rId7" Type="http://schemas.openxmlformats.org/officeDocument/2006/relationships/image" Target="../media/image45.jpeg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tags" Target="../tags/tag1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tags" Target="../tags/tag12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tags" Target="../tags/tag12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1.xml"/><Relationship Id="rId7" Type="http://schemas.openxmlformats.org/officeDocument/2006/relationships/image" Target="../media/image49.jpeg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9.png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7.xml"/><Relationship Id="rId20" Type="http://schemas.openxmlformats.org/officeDocument/2006/relationships/audio" Target="../media/audio1.wav"/><Relationship Id="rId2" Type="http://schemas.openxmlformats.org/officeDocument/2006/relationships/tags" Target="../tags/tag2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image" Target="../media/image13.png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image" Target="../media/image12.png"/><Relationship Id="rId13" Type="http://schemas.openxmlformats.org/officeDocument/2006/relationships/tags" Target="../tags/tag10.xml"/><Relationship Id="rId12" Type="http://schemas.openxmlformats.org/officeDocument/2006/relationships/image" Target="../media/image11.png"/><Relationship Id="rId11" Type="http://schemas.openxmlformats.org/officeDocument/2006/relationships/tags" Target="../tags/tag9.xml"/><Relationship Id="rId10" Type="http://schemas.openxmlformats.org/officeDocument/2006/relationships/image" Target="../media/image10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7" Type="http://schemas.openxmlformats.org/officeDocument/2006/relationships/slideLayout" Target="../slideLayouts/slideLayout7.xml"/><Relationship Id="rId26" Type="http://schemas.openxmlformats.org/officeDocument/2006/relationships/audio" Target="../media/audio1.wav"/><Relationship Id="rId25" Type="http://schemas.openxmlformats.org/officeDocument/2006/relationships/image" Target="../media/image18.png"/><Relationship Id="rId24" Type="http://schemas.openxmlformats.org/officeDocument/2006/relationships/tags" Target="../tags/tag34.xml"/><Relationship Id="rId23" Type="http://schemas.openxmlformats.org/officeDocument/2006/relationships/image" Target="../media/image17.png"/><Relationship Id="rId22" Type="http://schemas.openxmlformats.org/officeDocument/2006/relationships/tags" Target="../tags/tag33.xml"/><Relationship Id="rId21" Type="http://schemas.openxmlformats.org/officeDocument/2006/relationships/image" Target="../media/image16.png"/><Relationship Id="rId20" Type="http://schemas.openxmlformats.org/officeDocument/2006/relationships/tags" Target="../tags/tag32.xml"/><Relationship Id="rId2" Type="http://schemas.openxmlformats.org/officeDocument/2006/relationships/tags" Target="../tags/tag16.xml"/><Relationship Id="rId19" Type="http://schemas.openxmlformats.org/officeDocument/2006/relationships/tags" Target="../tags/tag31.xml"/><Relationship Id="rId18" Type="http://schemas.openxmlformats.org/officeDocument/2006/relationships/image" Target="../media/image15.png"/><Relationship Id="rId17" Type="http://schemas.openxmlformats.org/officeDocument/2006/relationships/tags" Target="../tags/tag30.xml"/><Relationship Id="rId16" Type="http://schemas.openxmlformats.org/officeDocument/2006/relationships/image" Target="../media/image14.png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image" Target="../media/image21.png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20.png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1.wav"/><Relationship Id="rId10" Type="http://schemas.openxmlformats.org/officeDocument/2006/relationships/image" Target="../media/image22.png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tags" Target="../tags/tag49.xml"/><Relationship Id="rId5" Type="http://schemas.openxmlformats.org/officeDocument/2006/relationships/image" Target="../media/image24.png"/><Relationship Id="rId4" Type="http://schemas.openxmlformats.org/officeDocument/2006/relationships/tags" Target="../tags/tag48.xml"/><Relationship Id="rId3" Type="http://schemas.openxmlformats.org/officeDocument/2006/relationships/image" Target="../media/image23.pn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tags" Target="../tags/tag51.xml"/><Relationship Id="rId2" Type="http://schemas.openxmlformats.org/officeDocument/2006/relationships/image" Target="../media/image25.png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tags" Target="../tags/tag53.xml"/><Relationship Id="rId2" Type="http://schemas.openxmlformats.org/officeDocument/2006/relationships/image" Target="../media/image26.png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da-neu0aekp2k3xtc3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455" y="252095"/>
            <a:ext cx="7820025" cy="4800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73440" y="2468880"/>
            <a:ext cx="33832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观看视频，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你提取到了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什么历史信息？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52795" y="5304155"/>
            <a:ext cx="362077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奴隶社会的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基建狂魔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4" name="内容占位符 3" descr="图片1"/>
          <p:cNvPicPr>
            <a:picLocks noGrp="1" noChangeAspect="1"/>
          </p:cNvPicPr>
          <p:nvPr>
            <p:ph idx="1"/>
          </p:nvPr>
        </p:nvPicPr>
        <p:blipFill>
          <a:blip r:embed="rId4"/>
          <a:srcRect l="23255" t="41343" r="20510" b="31670"/>
          <a:stretch>
            <a:fillRect/>
          </a:stretch>
        </p:blipFill>
        <p:spPr>
          <a:xfrm>
            <a:off x="360680" y="5375275"/>
            <a:ext cx="4959350" cy="134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4273" y="278837"/>
            <a:ext cx="4032448" cy="237493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335361" y="57589"/>
            <a:ext cx="377859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、罗马共和国：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7328" y="673721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）建立：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2389536" y="727156"/>
            <a:ext cx="2938379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公元前</a:t>
            </a:r>
            <a:r>
              <a:rPr lang="en-US" altLang="zh-CN" sz="346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509</a:t>
            </a:r>
            <a:r>
              <a:rPr lang="zh-CN" altLang="en-US" sz="346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年</a:t>
            </a:r>
            <a:endParaRPr lang="zh-CN" altLang="en-US" sz="346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47328" y="1235270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）统治：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484741" y="2032384"/>
            <a:ext cx="7531472" cy="666786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①元老院：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由贵族组成，掌握决策权；</a:t>
            </a:r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84741" y="2776094"/>
            <a:ext cx="8616619" cy="666786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②执政官：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两名，权力相等，主持日常政务；</a:t>
            </a:r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484741" y="3510496"/>
            <a:ext cx="7531472" cy="666786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③公民大会：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形式上的最高权力机关；</a:t>
            </a:r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484741" y="4255155"/>
            <a:ext cx="8395568" cy="1159228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④保民官：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两名，平民自己选出，有权否决执政官与元老院提出的对平民不利的决议。</a:t>
            </a:r>
            <a:endParaRPr lang="zh-CN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3854" y="3645159"/>
            <a:ext cx="3182868" cy="21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7328" y="126686"/>
            <a:ext cx="556861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十二铜表法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27381" y="813275"/>
            <a:ext cx="23042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①背景：</a:t>
            </a:r>
            <a:endParaRPr lang="zh-CN" altLang="en-US" sz="3735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55573" y="609720"/>
            <a:ext cx="9936427" cy="115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早期罗马的法律是习惯法，解释权操在贵族法官手里为己谋利益，平民强烈要求制定成文法。</a:t>
            </a:r>
            <a:endParaRPr lang="zh-CN" altLang="en-US" sz="3465" b="1" kern="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527381" y="2198854"/>
            <a:ext cx="288032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②颁布时间：</a:t>
            </a:r>
            <a:endParaRPr lang="zh-CN" altLang="en-US" sz="3735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152531" y="2223260"/>
            <a:ext cx="3903576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公元前</a:t>
            </a:r>
            <a:r>
              <a:rPr lang="en-US" altLang="zh-CN" sz="346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450</a:t>
            </a:r>
            <a:r>
              <a:rPr lang="zh-CN" altLang="en-US" sz="346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年左右</a:t>
            </a:r>
            <a:endParaRPr lang="zh-CN" altLang="en-US" sz="3465" b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527381" y="3123133"/>
            <a:ext cx="23042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③内容：</a:t>
            </a:r>
            <a:endParaRPr lang="zh-CN" altLang="en-US" sz="3735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2351584" y="3146571"/>
            <a:ext cx="5280587" cy="115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涉及诉讼程序、所有权和债务权、宗教法等内容。</a:t>
            </a:r>
            <a:endParaRPr lang="zh-CN" altLang="en-US" sz="346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527381" y="4449388"/>
            <a:ext cx="23042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④影响：</a:t>
            </a:r>
            <a:endParaRPr lang="zh-CN" altLang="en-US" sz="3735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2351584" y="4476786"/>
            <a:ext cx="9479345" cy="16004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21917" tIns="60959" rIns="121917" bIns="60959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公元前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450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年左右，罗马颁布了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十二铜表法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，使量刑定罪有了文字依据，在一定程度上遏制了贵族对法律的曲解和滥用。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是古罗马第一部成文法典。</a:t>
            </a:r>
            <a:endParaRPr lang="zh-CN" altLang="en-US" sz="3200" b="1" dirty="0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5" name="文本占位符 431105" descr="图片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b="12847"/>
          <a:stretch>
            <a:fillRect/>
          </a:stretch>
        </p:blipFill>
        <p:spPr>
          <a:xfrm>
            <a:off x="8516837" y="1767603"/>
            <a:ext cx="2647157" cy="2681785"/>
          </a:xfrm>
          <a:prstGeom prst="rect">
            <a:avLst/>
          </a:prstGeom>
          <a:ln w="15875">
            <a:solidFill>
              <a:srgbClr val="FFC000">
                <a:lumMod val="50000"/>
              </a:srgbClr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527381" y="6077222"/>
            <a:ext cx="7955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3200" b="1" dirty="0">
                <a:solidFill>
                  <a:prstClr val="black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宋刻本秀楷简体" panose="02010600030101010101" charset="-122"/>
              </a:rPr>
              <a:t>⑤本质：</a:t>
            </a:r>
            <a:r>
              <a:rPr lang="zh-CN" altLang="en-US" sz="32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宋刻本秀楷简体" panose="02010600030101010101" charset="-122"/>
              </a:rPr>
              <a:t>维护奴隶主贵族的利益。</a:t>
            </a:r>
            <a:endParaRPr lang="zh-CN" altLang="en-US" sz="32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cs typeface="方正宋刻本秀楷简体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7749310" y="45190"/>
            <a:ext cx="4203341" cy="6905556"/>
            <a:chOff x="323528" y="33892"/>
            <a:chExt cx="3152506" cy="5179167"/>
          </a:xfrm>
        </p:grpSpPr>
        <p:pic>
          <p:nvPicPr>
            <p:cNvPr id="2" name="图片 1" descr="800px-Twelve_Tables_Engraving.jp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3892"/>
              <a:ext cx="3152506" cy="4598718"/>
            </a:xfrm>
            <a:prstGeom prst="rect">
              <a:avLst/>
            </a:prstGeom>
          </p:spPr>
        </p:pic>
        <p:sp>
          <p:nvSpPr>
            <p:cNvPr id="3" name="矩形 2"/>
            <p:cNvSpPr/>
            <p:nvPr>
              <p:custDataLst>
                <p:tags r:id="rId4"/>
              </p:custDataLst>
            </p:nvPr>
          </p:nvSpPr>
          <p:spPr>
            <a:xfrm>
              <a:off x="323528" y="4528160"/>
              <a:ext cx="3152506" cy="684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平民查看公布于广场的</a:t>
              </a:r>
              <a:r>
                <a:rPr lang="en-US" altLang="zh-CN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十二铜表法</a:t>
              </a:r>
              <a:r>
                <a:rPr lang="en-US" altLang="zh-CN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zh-CN" altLang="zh-CN" sz="266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142800" y="68628"/>
            <a:ext cx="7407875" cy="6251737"/>
            <a:chOff x="107100" y="51470"/>
            <a:chExt cx="5555906" cy="4688803"/>
          </a:xfrm>
        </p:grpSpPr>
        <p:pic>
          <p:nvPicPr>
            <p:cNvPr id="4098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100" y="51470"/>
              <a:ext cx="5555906" cy="43229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矩形 5"/>
            <p:cNvSpPr/>
            <p:nvPr>
              <p:custDataLst>
                <p:tags r:id="rId8"/>
              </p:custDataLst>
            </p:nvPr>
          </p:nvSpPr>
          <p:spPr>
            <a:xfrm>
              <a:off x="683568" y="4363198"/>
              <a:ext cx="4608512" cy="37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平民期待已久的</a:t>
              </a:r>
              <a:r>
                <a:rPr lang="en-US" altLang="zh-CN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十二铜表法</a:t>
              </a:r>
              <a:r>
                <a:rPr lang="en-US" altLang="zh-CN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公布</a:t>
              </a:r>
              <a:endParaRPr lang="zh-CN" altLang="zh-CN" sz="266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5314264" y="68627"/>
            <a:ext cx="6830409" cy="3369084"/>
            <a:chOff x="3985697" y="267494"/>
            <a:chExt cx="5122807" cy="2526813"/>
          </a:xfrm>
        </p:grpSpPr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4788024" y="2355726"/>
              <a:ext cx="3600399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charset="-122"/>
                </a:rPr>
                <a:t>图拉真柱的罗马军团浮雕</a:t>
              </a:r>
              <a:endPara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  <p:pic>
          <p:nvPicPr>
            <p:cNvPr id="5" name="图片 4" descr="Petro_Sancto_Bartoli_-_Scene_de_luptă_04.jp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92"/>
            <a:stretch>
              <a:fillRect/>
            </a:stretch>
          </p:blipFill>
          <p:spPr>
            <a:xfrm>
              <a:off x="3985697" y="267494"/>
              <a:ext cx="5122807" cy="214922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566870" y="5817652"/>
            <a:ext cx="2371162" cy="748988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zh-CN" altLang="en-US" sz="4265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尚武善战</a:t>
            </a:r>
            <a:endParaRPr lang="zh-CN" altLang="en-US" sz="2665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Content Placeholder 2"/>
          <p:cNvSpPr txBox="1"/>
          <p:nvPr>
            <p:custDataLst>
              <p:tags r:id="rId6"/>
            </p:custDataLst>
          </p:nvPr>
        </p:nvSpPr>
        <p:spPr>
          <a:xfrm>
            <a:off x="829224" y="3525011"/>
            <a:ext cx="10931405" cy="1920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indent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 indent="0" algn="ctr" fontAlgn="base">
              <a:spcBef>
                <a:spcPct val="20000"/>
              </a:spcBef>
              <a:spcAft>
                <a:spcPct val="0"/>
              </a:spcAft>
              <a:buNone/>
              <a:defRPr sz="2800"/>
            </a:lvl2pPr>
            <a:lvl3pPr indent="0" algn="ctr" fontAlgn="base">
              <a:spcBef>
                <a:spcPct val="20000"/>
              </a:spcBef>
              <a:spcAft>
                <a:spcPct val="0"/>
              </a:spcAft>
              <a:buNone/>
              <a:defRPr sz="2400"/>
            </a:lvl3pPr>
            <a:lvl4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/>
            </a:lvl4pPr>
            <a:lvl5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/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/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/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/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/>
            </a:lvl9pPr>
          </a:lstStyle>
          <a:p>
            <a:pPr>
              <a:lnSpc>
                <a:spcPct val="90000"/>
              </a:lnSpc>
            </a:pP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材料：他们一生下来就被抱到河边，泡进冰冷的水里接受锻炼；男孩日夜打猎，以弓马为游戏，把森林动物搅得精疲力竭；到了青年时，他们吃苦耐劳：或用锄头征服大地，或在战火中攻陷城市。              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维吉尔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《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埃涅阿斯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》</a:t>
            </a:r>
            <a:endParaRPr lang="en-US" altLang="zh-CN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604553" y="68627"/>
            <a:ext cx="4258361" cy="3369084"/>
            <a:chOff x="453414" y="267494"/>
            <a:chExt cx="3193771" cy="2526813"/>
          </a:xfrm>
        </p:grpSpPr>
        <p:sp>
          <p:nvSpPr>
            <p:cNvPr id="2" name="矩形 1"/>
            <p:cNvSpPr/>
            <p:nvPr>
              <p:custDataLst>
                <p:tags r:id="rId8"/>
              </p:custDataLst>
            </p:nvPr>
          </p:nvSpPr>
          <p:spPr>
            <a:xfrm>
              <a:off x="755576" y="2355726"/>
              <a:ext cx="2516572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charset="-122"/>
                </a:rPr>
                <a:t>罗马圆形竞技场</a:t>
              </a:r>
              <a:endPara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3414" y="267494"/>
              <a:ext cx="3193771" cy="2149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矩形 9"/>
          <p:cNvSpPr/>
          <p:nvPr>
            <p:custDataLst>
              <p:tags r:id="rId11"/>
            </p:custDataLst>
          </p:nvPr>
        </p:nvSpPr>
        <p:spPr>
          <a:xfrm>
            <a:off x="623392" y="5733257"/>
            <a:ext cx="662473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罗马人具有怎样的民族性格？</a:t>
            </a:r>
            <a:endParaRPr lang="zh-CN" altLang="en-US" sz="3735" b="1" ker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7328" y="126685"/>
            <a:ext cx="556861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）扩张：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9"/>
          <p:cNvSpPr/>
          <p:nvPr>
            <p:custDataLst>
              <p:tags r:id="rId2"/>
            </p:custDataLst>
          </p:nvPr>
        </p:nvSpPr>
        <p:spPr>
          <a:xfrm>
            <a:off x="2639616" y="208761"/>
            <a:ext cx="8256917" cy="615551"/>
          </a:xfrm>
          <a:prstGeom prst="rect">
            <a:avLst/>
          </a:prstGeom>
          <a:solidFill>
            <a:srgbClr val="FF0000"/>
          </a:solidFill>
        </p:spPr>
        <p:txBody>
          <a:bodyPr wrap="square" lIns="121917" tIns="60959" rIns="121917" bIns="6095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①公元前</a:t>
            </a:r>
            <a:r>
              <a:rPr lang="en-US" altLang="zh-CN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世纪早期，罗马征服意大利半岛；</a:t>
            </a:r>
            <a:endParaRPr lang="zh-CN" altLang="en-US" sz="32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矩形 8"/>
          <p:cNvSpPr/>
          <p:nvPr>
            <p:custDataLst>
              <p:tags r:id="rId3"/>
            </p:custDataLst>
          </p:nvPr>
        </p:nvSpPr>
        <p:spPr>
          <a:xfrm>
            <a:off x="239349" y="5681380"/>
            <a:ext cx="11809312" cy="1107994"/>
          </a:xfrm>
          <a:prstGeom prst="rect">
            <a:avLst/>
          </a:prstGeom>
          <a:solidFill>
            <a:srgbClr val="FF0000"/>
          </a:solidFill>
        </p:spPr>
        <p:txBody>
          <a:bodyPr wrap="square" lIns="121917" tIns="60959" rIns="121917" bIns="6095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②公元前</a:t>
            </a:r>
            <a:r>
              <a:rPr lang="en-US" altLang="zh-CN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世纪，罗马与地中海强国迦太基进行了数次争霸战争，最终取得了地中海世界的霸权。</a:t>
            </a:r>
            <a:endParaRPr lang="zh-CN" altLang="en-US" sz="32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201611201530569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79777" y="885299"/>
            <a:ext cx="7845175" cy="467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1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4323" y="885298"/>
            <a:ext cx="3497421" cy="467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016486" y="97656"/>
            <a:ext cx="2295205" cy="697394"/>
          </a:xfrm>
          <a:prstGeom prst="rect">
            <a:avLst/>
          </a:prstGeom>
          <a:solidFill>
            <a:srgbClr val="FF7C8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21752" tIns="60876" rIns="121752" bIns="60876">
            <a:spAutoFit/>
          </a:bodyPr>
          <a:lstStyle/>
          <a:p>
            <a:pPr defTabSz="1217295"/>
            <a:r>
              <a:rPr lang="zh-CN" altLang="en-US" sz="3735" b="1">
                <a:solidFill>
                  <a:srgbClr val="00006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相关史事</a:t>
            </a:r>
            <a:endParaRPr lang="zh-CN" altLang="en-US" sz="3735" b="1">
              <a:solidFill>
                <a:srgbClr val="0000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349" y="1439039"/>
            <a:ext cx="3470640" cy="4678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3806000" y="1124745"/>
            <a:ext cx="8146651" cy="55084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9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罗马与迦太基为争夺西地中海霸权先后进行了三次战争。罗马人称迦太基人为布匿人，因此这三次战争被称为“布匿战争”。第一次战争，迦太基战败，罗马获得西西里岛和大量赔款。在第二次战争中，迦太基统帅汉尼拔率部长途跋涉，翻越白雪皑皑的阿尔卑斯山，突然出现在意大利北部，重创罗马大军，并在意大利转战十余年。罗马一方面坚守本土，另一方面派遣军队进入迦太基开辟第二战场。汉尼拔被迫回国应战，遭到惨败</a:t>
            </a:r>
            <a:r>
              <a:rPr lang="en-US" altLang="zh-CN" sz="29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93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迦太基成为罗马的附属国。但罗马仍不满足，要求拆毁迦太基城，挑起第三次战争。迦太基人反抗失败，迦太基城被夷为平地。</a:t>
            </a:r>
            <a:endParaRPr lang="zh-CN" altLang="en-US" sz="293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7328" y="126685"/>
            <a:ext cx="556861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）衰落：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9"/>
          <p:cNvSpPr/>
          <p:nvPr>
            <p:custDataLst>
              <p:tags r:id="rId2"/>
            </p:custDataLst>
          </p:nvPr>
        </p:nvSpPr>
        <p:spPr>
          <a:xfrm>
            <a:off x="2610587" y="180697"/>
            <a:ext cx="9409045" cy="1107994"/>
          </a:xfrm>
          <a:prstGeom prst="rect">
            <a:avLst/>
          </a:prstGeom>
          <a:solidFill>
            <a:schemeClr val="tx1"/>
          </a:solidFill>
        </p:spPr>
        <p:txBody>
          <a:bodyPr wrap="square" lIns="121917" tIns="60959" rIns="121917" bIns="6095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公元前</a:t>
            </a:r>
            <a:r>
              <a:rPr lang="en-US" altLang="zh-CN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73</a:t>
            </a:r>
            <a:r>
              <a:rPr lang="zh-CN" altLang="en-US" sz="32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年，斯巴达克奴隶起义沉重打击了奴隶制，加速其衰落。</a:t>
            </a:r>
            <a:endParaRPr lang="zh-CN" altLang="en-US" sz="32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328" y="1604797"/>
            <a:ext cx="4652637" cy="37444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288" y="1412776"/>
            <a:ext cx="7366699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bd315c6034a85edffa1fd6d940540923dc5475b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0065" y="1969770"/>
            <a:ext cx="6489065" cy="430847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02870" y="1905000"/>
            <a:ext cx="5281930" cy="3205346"/>
            <a:chOff x="12705" y="3637"/>
            <a:chExt cx="6259" cy="3527"/>
          </a:xfrm>
        </p:grpSpPr>
        <p:pic>
          <p:nvPicPr>
            <p:cNvPr id="5" name="图片 4" descr="2346104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5" y="3637"/>
              <a:ext cx="6259" cy="3527"/>
            </a:xfrm>
            <a:prstGeom prst="rect">
              <a:avLst/>
            </a:prstGeom>
          </p:spPr>
        </p:pic>
        <p:sp>
          <p:nvSpPr>
            <p:cNvPr id="13" name="矩形 12"/>
            <p:cNvSpPr/>
            <p:nvPr>
              <p:custDataLst>
                <p:tags r:id="rId3"/>
              </p:custDataLst>
            </p:nvPr>
          </p:nvSpPr>
          <p:spPr>
            <a:xfrm>
              <a:off x="15100" y="6481"/>
              <a:ext cx="2376" cy="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华文隶书" panose="02010800040101010101" charset="-122"/>
                </a:rPr>
                <a:t>角斗场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华文隶书" panose="02010800040101010101" charset="-122"/>
              </a:endParaRPr>
            </a:p>
          </p:txBody>
        </p:sp>
      </p:grp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164465" y="5643880"/>
            <a:ext cx="5159375" cy="1076325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隶书" panose="02010800040101010101" charset="-122"/>
              </a:rPr>
              <a:t>古罗马斗兽场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华文隶书" panose="0201080004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华文隶书" panose="02010800040101010101" charset="-122"/>
              </a:rPr>
              <a:t>奴隶主的乐园，奴隶的地狱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华文隶书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870" y="66040"/>
            <a:ext cx="11986260" cy="171450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华文中宋" panose="02010600040101010101" charset="-122"/>
              </a:rPr>
              <a:t> 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               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在古罗马扩张的过程中，大量被征服地区的人被掠夺为奴隶，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奴隶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成为罗马共和国的主要生产者。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“是会说话的工具”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，没有人身权利。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0" y="0"/>
            <a:ext cx="2893060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·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罗马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共和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国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江西拙楷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21590" y="612140"/>
            <a:ext cx="35680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（</a:t>
            </a:r>
            <a:r>
              <a:rPr lang="en-US" altLang="zh-CN" sz="3200" dirty="0">
                <a:solidFill>
                  <a:prstClr val="black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5</a:t>
            </a:r>
            <a:r>
              <a:rPr lang="zh-CN" altLang="en-US" sz="3200" dirty="0">
                <a:solidFill>
                  <a:prstClr val="black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衰落：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-21590" y="1195705"/>
            <a:ext cx="357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）根本原因：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67660" y="1195705"/>
            <a:ext cx="5927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阶级矛盾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尖锐（奴隶主与奴隶）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方正清刻本悦宋简体" panose="02010600030101010101" charset="-122"/>
              <a:sym typeface="+mn-ea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8463915" y="1237615"/>
            <a:ext cx="3416300" cy="583565"/>
            <a:chOff x="8327" y="2539"/>
            <a:chExt cx="5380" cy="919"/>
          </a:xfrm>
        </p:grpSpPr>
        <p:sp>
          <p:nvSpPr>
            <p:cNvPr id="6" name="文本框 5"/>
            <p:cNvSpPr txBox="1"/>
            <p:nvPr/>
          </p:nvSpPr>
          <p:spPr>
            <a:xfrm>
              <a:off x="9225" y="2539"/>
              <a:ext cx="4482" cy="919"/>
            </a:xfrm>
            <a:prstGeom prst="rect">
              <a:avLst/>
            </a:prstGeom>
            <a:noFill/>
            <a:ln w="28575" cmpd="dbl">
              <a:solidFill>
                <a:schemeClr val="accent2">
                  <a:lumMod val="5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方正宋刻本秀楷简体" panose="02010600030101010101" charset="-122"/>
                  <a:ea typeface="方正宋刻本秀楷简体" panose="02010600030101010101" charset="-122"/>
                  <a:cs typeface="方正宋刻本秀楷简体" panose="02010600030101010101" charset="-122"/>
                </a:rPr>
                <a:t>奴隶起义不断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宋刻本秀楷简体" panose="02010600030101010101" charset="-122"/>
                <a:ea typeface="方正宋刻本秀楷简体" panose="02010600030101010101" charset="-122"/>
                <a:cs typeface="方正宋刻本秀楷简体" panose="02010600030101010101" charset="-122"/>
              </a:endParaRPr>
            </a:p>
          </p:txBody>
        </p:sp>
        <p:sp>
          <p:nvSpPr>
            <p:cNvPr id="10" name="左箭头 9"/>
            <p:cNvSpPr/>
            <p:nvPr/>
          </p:nvSpPr>
          <p:spPr>
            <a:xfrm rot="10800000">
              <a:off x="8327" y="2752"/>
              <a:ext cx="898" cy="492"/>
            </a:xfrm>
            <a:prstGeom prst="leftArrow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-21590" y="1904365"/>
            <a:ext cx="357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（2）直接原因：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宋刻本秀楷简体" panose="02010600030101010101" charset="-122"/>
              <a:ea typeface="方正宋刻本秀楷简体" panose="02010600030101010101" charset="-122"/>
              <a:cs typeface="方正宋刻本秀楷简体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20695" y="1903730"/>
            <a:ext cx="2726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斯巴达克起义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3375" y="2400935"/>
            <a:ext cx="41878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①时间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方正宋刻本秀楷简体" panose="02010600030101010101" charset="-122"/>
                <a:cs typeface="方正宋刻本秀楷简体" panose="02010600030101010101" charset="-122"/>
              </a:rPr>
              <a:t>：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方正宋刻本秀楷简体" panose="02010600030101010101" charset="-122"/>
              <a:cs typeface="方正宋刻本秀楷简体" panose="0201060003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②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结果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10600030101010101" charset="-122"/>
                <a:ea typeface="方正宋刻本秀楷简体" panose="02010600030101010101" charset="-122"/>
                <a:cs typeface="方正宋刻本秀楷简体" panose="02010600030101010101" charset="-122"/>
                <a:sym typeface="+mn-ea"/>
              </a:rPr>
              <a:t>：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宋刻本秀楷简体" panose="02010600030101010101" charset="-122"/>
              <a:ea typeface="方正宋刻本秀楷简体" panose="02010600030101010101" charset="-122"/>
              <a:cs typeface="方正宋刻本秀楷简体" panose="0201060003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影响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宋刻本秀楷简体" panose="02010600030101010101" charset="-122"/>
                <a:ea typeface="方正宋刻本秀楷简体" panose="02010600030101010101" charset="-122"/>
                <a:cs typeface="方正宋刻本秀楷简体" panose="02010600030101010101" charset="-122"/>
                <a:sym typeface="+mn-ea"/>
              </a:rPr>
              <a:t>：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宋刻本秀楷简体" panose="02010600030101010101" charset="-122"/>
              <a:ea typeface="方正宋刻本秀楷简体" panose="02010600030101010101" charset="-122"/>
              <a:cs typeface="方正宋刻本秀楷简体" panose="0201060003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52930" y="2595880"/>
            <a:ext cx="2726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公元前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22450" y="3350260"/>
            <a:ext cx="46767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被血腥镇压（失败）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58950" y="4104640"/>
            <a:ext cx="603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沉重打击了罗马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共和国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的统治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312660" y="1903095"/>
            <a:ext cx="4498975" cy="2756831"/>
            <a:chOff x="12705" y="3637"/>
            <a:chExt cx="6259" cy="3608"/>
          </a:xfrm>
        </p:grpSpPr>
        <p:pic>
          <p:nvPicPr>
            <p:cNvPr id="5" name="图片 4" descr="23461042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705" y="3637"/>
              <a:ext cx="6259" cy="3527"/>
            </a:xfrm>
            <a:prstGeom prst="rect">
              <a:avLst/>
            </a:prstGeom>
          </p:spPr>
        </p:pic>
        <p:sp>
          <p:nvSpPr>
            <p:cNvPr id="13" name="矩形 12"/>
            <p:cNvSpPr/>
            <p:nvPr>
              <p:custDataLst>
                <p:tags r:id="rId2"/>
              </p:custDataLst>
            </p:nvPr>
          </p:nvSpPr>
          <p:spPr>
            <a:xfrm>
              <a:off x="15100" y="6481"/>
              <a:ext cx="2376" cy="7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华文隶书" panose="02010800040101010101" charset="-122"/>
                </a:rPr>
                <a:t>角斗场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华文隶书" panose="02010800040101010101" charset="-122"/>
              </a:endParaRPr>
            </a:p>
          </p:txBody>
        </p:sp>
      </p:grpSp>
      <p:sp>
        <p:nvSpPr>
          <p:cNvPr id="15" name="左弧形箭头 14"/>
          <p:cNvSpPr/>
          <p:nvPr/>
        </p:nvSpPr>
        <p:spPr>
          <a:xfrm>
            <a:off x="140970" y="4557395"/>
            <a:ext cx="646430" cy="128206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52233" name="Text Box 9"/>
          <p:cNvSpPr txBox="1"/>
          <p:nvPr>
            <p:custDataLst>
              <p:tags r:id="rId3"/>
            </p:custDataLst>
          </p:nvPr>
        </p:nvSpPr>
        <p:spPr>
          <a:xfrm>
            <a:off x="787400" y="5613400"/>
            <a:ext cx="8345170" cy="583565"/>
          </a:xfrm>
          <a:prstGeom prst="rect">
            <a:avLst/>
          </a:prstGeom>
          <a:solidFill>
            <a:schemeClr val="accent2">
              <a:lumMod val="60000"/>
              <a:lumOff val="40000"/>
              <a:alpha val="69000"/>
            </a:schemeClr>
          </a:solidFill>
          <a:ln w="28575" cmpd="dbl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镇压奴隶起义的过程中，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军事贵族势力崛起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  <p:sp>
        <p:nvSpPr>
          <p:cNvPr id="17" name="左箭头 16"/>
          <p:cNvSpPr/>
          <p:nvPr/>
        </p:nvSpPr>
        <p:spPr>
          <a:xfrm rot="10800000">
            <a:off x="9418955" y="5644515"/>
            <a:ext cx="939165" cy="667385"/>
          </a:xfrm>
          <a:prstGeom prst="lef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194925" y="5101590"/>
            <a:ext cx="1586230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帝</a:t>
            </a:r>
            <a:endParaRPr kumimoji="0" lang="zh-CN" altLang="en-US" sz="5400" b="1" i="0" u="none" strike="noStrike" kern="1200" cap="none" spc="0" normalizeH="0" baseline="0" noProof="0">
              <a:ln w="13462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国</a:t>
            </a:r>
            <a:endParaRPr kumimoji="0" lang="zh-CN" altLang="en-US" sz="5400" b="1" i="0" u="none" strike="noStrike" kern="1200" cap="none" spc="0" normalizeH="0" baseline="0" noProof="0">
              <a:ln w="13462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-9525"/>
            <a:ext cx="2867660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叁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·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罗马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共和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国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江西拙楷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5" grpId="0" bldLvl="0" animBg="1"/>
      <p:bldP spid="52233" grpId="0" bldLvl="0" animBg="1"/>
      <p:bldP spid="17" grpId="0" bldLvl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0568"/>
            <a:ext cx="121920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CN" altLang="en-US" sz="4265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二、罗马帝国</a:t>
            </a:r>
            <a:endParaRPr lang="zh-CN" altLang="en-US" sz="4265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35361" y="740701"/>
            <a:ext cx="234070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、背景：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84603" y="740701"/>
            <a:ext cx="8035867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735" b="1" ker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①公元前</a:t>
            </a:r>
            <a:r>
              <a:rPr lang="en-US" altLang="zh-CN" sz="3735" b="1" ker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49</a:t>
            </a:r>
            <a:r>
              <a:rPr lang="zh-CN" altLang="en-US" sz="3735" b="1" ker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年，凯撒控制了元老院；元老院任免他为终身独裁官。</a:t>
            </a:r>
            <a:endParaRPr lang="zh-CN" altLang="en-US" sz="3735" b="1" ker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3023659" y="5613241"/>
            <a:ext cx="7104789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73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②公元前</a:t>
            </a:r>
            <a:r>
              <a:rPr lang="en-US" altLang="zh-CN" sz="373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31</a:t>
            </a:r>
            <a:r>
              <a:rPr lang="zh-CN" altLang="en-US" sz="373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年，屋大维首创“元首制”，掌握了最高统治实权。</a:t>
            </a:r>
            <a:endParaRPr lang="zh-CN" altLang="en-US" sz="3735" b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8976321" y="1214988"/>
            <a:ext cx="3356217" cy="5434813"/>
            <a:chOff x="6732240" y="911241"/>
            <a:chExt cx="2517163" cy="4076110"/>
          </a:xfrm>
        </p:grpSpPr>
        <p:pic>
          <p:nvPicPr>
            <p:cNvPr id="9" name="图片 8" descr="800px-Statue-Augustus-removebg-preview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911241"/>
              <a:ext cx="2517163" cy="3775743"/>
            </a:xfrm>
            <a:prstGeom prst="rect">
              <a:avLst/>
            </a:prstGeom>
          </p:spPr>
        </p:pic>
        <p:sp>
          <p:nvSpPr>
            <p:cNvPr id="10" name="矩形 9"/>
            <p:cNvSpPr/>
            <p:nvPr>
              <p:custDataLst>
                <p:tags r:id="rId8"/>
              </p:custDataLst>
            </p:nvPr>
          </p:nvSpPr>
          <p:spPr>
            <a:xfrm>
              <a:off x="7567341" y="4610276"/>
              <a:ext cx="1419449" cy="37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charset="-122"/>
                </a:rPr>
                <a:t>屋大维像</a:t>
              </a:r>
              <a:endParaRPr lang="zh-CN" altLang="en-US" sz="266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9"/>
            </p:custDataLst>
          </p:nvPr>
        </p:nvGrpSpPr>
        <p:grpSpPr>
          <a:xfrm>
            <a:off x="-720757" y="1214989"/>
            <a:ext cx="3783911" cy="5434813"/>
            <a:chOff x="-257828" y="911241"/>
            <a:chExt cx="2837933" cy="4076110"/>
          </a:xfrm>
        </p:grpSpPr>
        <p:pic>
          <p:nvPicPr>
            <p:cNvPr id="8" name="图片 7" descr="6dd21b0d7e9892284a3180da48b5da4f-removebg-preview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828" y="911241"/>
              <a:ext cx="2837933" cy="403677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12"/>
              </p:custDataLst>
            </p:nvPr>
          </p:nvSpPr>
          <p:spPr>
            <a:xfrm>
              <a:off x="442041" y="4610276"/>
              <a:ext cx="1419449" cy="37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charset="-122"/>
                </a:rPr>
                <a:t>凯撒像</a:t>
              </a:r>
              <a:endParaRPr lang="zh-CN" altLang="en-US" sz="266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74" y="2276872"/>
            <a:ext cx="1640412" cy="230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/>
          <p:cNvGrpSpPr/>
          <p:nvPr>
            <p:custDataLst>
              <p:tags r:id="rId15"/>
            </p:custDataLst>
          </p:nvPr>
        </p:nvGrpSpPr>
        <p:grpSpPr>
          <a:xfrm>
            <a:off x="4064727" y="2084850"/>
            <a:ext cx="5583668" cy="3617693"/>
            <a:chOff x="3203848" y="1563637"/>
            <a:chExt cx="4187751" cy="2713270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t="4853" b="5225"/>
            <a:stretch>
              <a:fillRect/>
            </a:stretch>
          </p:blipFill>
          <p:spPr>
            <a:xfrm>
              <a:off x="3203848" y="1563637"/>
              <a:ext cx="4187751" cy="243930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>
              <p:custDataLst>
                <p:tags r:id="rId18"/>
              </p:custDataLst>
            </p:nvPr>
          </p:nvSpPr>
          <p:spPr>
            <a:xfrm>
              <a:off x="4572000" y="3899832"/>
              <a:ext cx="1419449" cy="377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665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黑体" panose="02010609060101010101" charset="-122"/>
                </a:rPr>
                <a:t>凯撒遇刺</a:t>
              </a:r>
              <a:endParaRPr lang="zh-CN" altLang="en-US" sz="266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774" t="8617" b="56916"/>
          <a:stretch>
            <a:fillRect/>
          </a:stretch>
        </p:blipFill>
        <p:spPr bwMode="auto">
          <a:xfrm>
            <a:off x="8182111" y="4218192"/>
            <a:ext cx="4125459" cy="2504011"/>
          </a:xfrm>
          <a:prstGeom prst="rect">
            <a:avLst/>
          </a:prstGeom>
          <a:noFill/>
        </p:spPr>
      </p:pic>
      <p:pic>
        <p:nvPicPr>
          <p:cNvPr id="8" name="图片 7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731520"/>
            <a:ext cx="9711055" cy="3486785"/>
          </a:xfrm>
          <a:prstGeom prst="rect">
            <a:avLst/>
          </a:prstGeom>
        </p:spPr>
      </p:pic>
      <p:pic>
        <p:nvPicPr>
          <p:cNvPr id="9" name="图片 8" descr="8d5494eef01f3a29d97b13bf77707d365d607cea"/>
          <p:cNvPicPr>
            <a:picLocks noChangeAspect="1"/>
          </p:cNvPicPr>
          <p:nvPr/>
        </p:nvPicPr>
        <p:blipFill>
          <a:blip r:embed="rId3"/>
          <a:srcRect l="38703"/>
          <a:stretch>
            <a:fillRect/>
          </a:stretch>
        </p:blipFill>
        <p:spPr>
          <a:xfrm>
            <a:off x="129540" y="4324350"/>
            <a:ext cx="2291080" cy="24885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35361" y="57589"/>
            <a:ext cx="329930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、发展概况：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7328" y="673721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）建立：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389536" y="727156"/>
            <a:ext cx="7354869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公元前</a:t>
            </a:r>
            <a:r>
              <a:rPr lang="en-US" altLang="zh-CN" sz="346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27</a:t>
            </a:r>
            <a:r>
              <a:rPr lang="zh-CN" altLang="en-US" sz="346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年，屋大维建立罗马帝国。</a:t>
            </a:r>
            <a:endParaRPr lang="en-US" altLang="zh-CN" sz="3200" b="1" ker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47328" y="1273222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）鼎盛：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2534230" y="1326657"/>
            <a:ext cx="9706453" cy="111812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altLang="zh-CN" sz="3335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335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世纪，罗马帝国进入黄金时期。帝国的版图横跨欧、亚、非三洲，地中海成了罗马帝国的“内湖”。</a:t>
            </a:r>
            <a:endParaRPr lang="zh-CN" altLang="en-US" sz="3335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descr="1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2955" r="5204" b="9382"/>
          <a:stretch>
            <a:fillRect/>
          </a:stretch>
        </p:blipFill>
        <p:spPr>
          <a:xfrm>
            <a:off x="18299" y="2506280"/>
            <a:ext cx="6912768" cy="4337205"/>
          </a:xfrm>
          <a:prstGeom prst="rect">
            <a:avLst/>
          </a:prstGeom>
        </p:spPr>
      </p:pic>
      <p:pic>
        <p:nvPicPr>
          <p:cNvPr id="10" name="图片 9" descr="C:/Users/nello/AppData/Local/Temp/picturescale_20200509170455/output_20200509170456.jpgoutput_2020050917045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2165" b="15007"/>
          <a:stretch>
            <a:fillRect/>
          </a:stretch>
        </p:blipFill>
        <p:spPr>
          <a:xfrm>
            <a:off x="6960096" y="2523251"/>
            <a:ext cx="5186035" cy="3498037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233605"/>
            <a:ext cx="12155612" cy="626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0568"/>
            <a:ext cx="121920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CN" altLang="en-US" sz="4265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三、罗马帝国的衰亡</a:t>
            </a:r>
            <a:endParaRPr lang="zh-CN" altLang="en-US" sz="4265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35361" y="740701"/>
            <a:ext cx="425789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、帝国衰落原因：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7328" y="1389339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）内因：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2389536" y="1442775"/>
            <a:ext cx="5530667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长期的政治、经济大危机；</a:t>
            </a:r>
            <a:endParaRPr lang="zh-CN" altLang="en-US" sz="3465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7328" y="6117299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）外因：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2485547" y="6170735"/>
            <a:ext cx="3322421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日耳曼人入侵。</a:t>
            </a:r>
            <a:endParaRPr lang="zh-CN" altLang="en-US" sz="3465" b="1" ker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99795" y="2016332"/>
            <a:ext cx="6984437" cy="40318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相关史事：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罗马帝国危机的实质是奴隶制危机。罗马的经济主要依靠奴隶，罗马帝国晚期，由于奴隶处境日益悲惨，他们丧失了生产兴趣，而且奴隶人口不断减少，造成劳动力严重短缺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而长期依赖奴隶劳动，也使公民成为寄生阶级。罗马统治机构庞大，统治者穷奢极欲，社会奢靡享乐之风盛行。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070" y="2193840"/>
            <a:ext cx="4902543" cy="362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35361" y="57589"/>
            <a:ext cx="329930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、衰亡进程：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7328" y="673721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）分裂：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389536" y="727156"/>
            <a:ext cx="6682795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465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3465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世纪末，分裂为东西两个帝国；</a:t>
            </a:r>
            <a:endParaRPr lang="zh-CN" altLang="en-US" sz="3465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7328" y="5760171"/>
            <a:ext cx="278430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）衰亡：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598089" y="5764102"/>
            <a:ext cx="9706453" cy="103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465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476</a:t>
            </a:r>
            <a:r>
              <a:rPr lang="zh-CN" altLang="en-US" sz="3465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年，西罗马帝国灭亡。</a:t>
            </a:r>
            <a:r>
              <a:rPr lang="en-US" altLang="zh-CN" sz="2665" b="1" dirty="0">
                <a:solidFill>
                  <a:srgbClr val="660066"/>
                </a:solidFill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lang="zh-CN" altLang="en-US" sz="2665" b="1" dirty="0">
                <a:solidFill>
                  <a:srgbClr val="660066"/>
                </a:solidFill>
                <a:latin typeface="黑体" panose="02010609060101010101" charset="-122"/>
                <a:ea typeface="黑体" panose="02010609060101010101" charset="-122"/>
              </a:rPr>
              <a:t>标志着西欧奴隶社会结束，                        </a:t>
            </a:r>
            <a:endParaRPr lang="en-US" altLang="zh-CN" sz="2665" b="1" dirty="0">
              <a:solidFill>
                <a:srgbClr val="660066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sz="2665" b="1" dirty="0">
                <a:solidFill>
                  <a:srgbClr val="660066"/>
                </a:solidFill>
                <a:latin typeface="黑体" panose="02010609060101010101" charset="-122"/>
                <a:ea typeface="黑体" panose="02010609060101010101" charset="-122"/>
              </a:rPr>
              <a:t>                               </a:t>
            </a:r>
            <a:r>
              <a:rPr lang="zh-CN" altLang="en-US" sz="2665" b="1" dirty="0">
                <a:solidFill>
                  <a:srgbClr val="660066"/>
                </a:solidFill>
                <a:latin typeface="黑体" panose="02010609060101010101" charset="-122"/>
                <a:ea typeface="黑体" panose="02010609060101010101" charset="-122"/>
              </a:rPr>
              <a:t>开始向封建社会过渡</a:t>
            </a:r>
            <a:r>
              <a:rPr lang="en-US" altLang="zh-CN" sz="2665" b="1" dirty="0">
                <a:solidFill>
                  <a:srgbClr val="660066"/>
                </a:solidFill>
                <a:latin typeface="黑体" panose="02010609060101010101" charset="-122"/>
                <a:ea typeface="黑体" panose="02010609060101010101" charset="-122"/>
              </a:rPr>
              <a:t>)</a:t>
            </a:r>
            <a:endParaRPr lang="en-US" altLang="zh-CN" sz="2665" b="1" dirty="0">
              <a:solidFill>
                <a:srgbClr val="660066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201611201532406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-245"/>
          <a:stretch>
            <a:fillRect/>
          </a:stretch>
        </p:blipFill>
        <p:spPr>
          <a:xfrm>
            <a:off x="623391" y="1329256"/>
            <a:ext cx="9697079" cy="4489169"/>
          </a:xfrm>
          <a:prstGeom prst="rect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</p:pic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 flipH="1">
            <a:off x="5671245" y="3602375"/>
            <a:ext cx="59689" cy="2230767"/>
          </a:xfrm>
          <a:prstGeom prst="line">
            <a:avLst/>
          </a:prstGeom>
          <a:noFill/>
          <a:ln w="762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1"/>
          <p:cNvSpPr/>
          <p:nvPr/>
        </p:nvSpPr>
        <p:spPr>
          <a:xfrm>
            <a:off x="1919288" y="1052513"/>
            <a:ext cx="8748712" cy="953135"/>
          </a:xfrm>
          <a:prstGeom prst="rect">
            <a:avLst/>
          </a:prstGeom>
          <a:noFill/>
          <a:ln w="38100">
            <a:noFill/>
          </a:ln>
        </p:spPr>
        <p:txBody>
          <a:bodyPr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用罗马历史发展的过程证明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/>
              </a:rPr>
              <a:t>“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Rome wasn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/>
              </a:rPr>
              <a:t>’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t built in a day.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charset="-122"/>
                <a:cs typeface="Arial" panose="020B0604020202020204"/>
              </a:rPr>
              <a:t>”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 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谚语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)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（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罗马不是一天建成的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Arial" panose="020B0604020202020204"/>
              </a:rPr>
              <a:t>）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Arial" panose="020B0604020202020204"/>
            </a:endParaRPr>
          </a:p>
        </p:txBody>
      </p:sp>
      <p:sp>
        <p:nvSpPr>
          <p:cNvPr id="29698" name="Text Box 22"/>
          <p:cNvSpPr txBox="1"/>
          <p:nvPr/>
        </p:nvSpPr>
        <p:spPr>
          <a:xfrm>
            <a:off x="1524000" y="0"/>
            <a:ext cx="232537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Franklin Gothic Book" panose="020B0503020102020204"/>
                <a:ea typeface="黑体" panose="02010609060101010101" charset="-122"/>
                <a:cs typeface="Arial" panose="020B0604020202020204"/>
              </a:rPr>
              <a:t>从年代尺学历史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Franklin Gothic Book" panose="020B0503020102020204"/>
              <a:ea typeface="黑体" panose="02010609060101010101" charset="-122"/>
              <a:cs typeface="Arial" panose="020B0604020202020204"/>
            </a:endParaRPr>
          </a:p>
        </p:txBody>
      </p:sp>
      <p:sp>
        <p:nvSpPr>
          <p:cNvPr id="29699" name="Text Box 23"/>
          <p:cNvSpPr txBox="1"/>
          <p:nvPr/>
        </p:nvSpPr>
        <p:spPr>
          <a:xfrm>
            <a:off x="1847850" y="1989138"/>
            <a:ext cx="8675688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           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根据年代尺上所标出的时间，请说出反映“古代罗马历史演变”中的重大事件。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cxnSp>
        <p:nvCxnSpPr>
          <p:cNvPr id="29700" name="自选图形 8"/>
          <p:cNvCxnSpPr/>
          <p:nvPr/>
        </p:nvCxnSpPr>
        <p:spPr>
          <a:xfrm flipV="1">
            <a:off x="1524000" y="4652963"/>
            <a:ext cx="9144000" cy="4762"/>
          </a:xfrm>
          <a:prstGeom prst="bentConnector3">
            <a:avLst>
              <a:gd name="adj1" fmla="val 50000"/>
            </a:avLst>
          </a:prstGeom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arrow" w="med" len="med"/>
          </a:ln>
        </p:spPr>
      </p:cxnSp>
      <p:sp>
        <p:nvSpPr>
          <p:cNvPr id="29701" name="直线 16"/>
          <p:cNvSpPr/>
          <p:nvPr/>
        </p:nvSpPr>
        <p:spPr>
          <a:xfrm flipH="1" flipV="1">
            <a:off x="1919288" y="4292600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2" name="直线 16"/>
          <p:cNvSpPr/>
          <p:nvPr/>
        </p:nvSpPr>
        <p:spPr>
          <a:xfrm flipH="1" flipV="1">
            <a:off x="5016500" y="4292600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3" name="直线 16"/>
          <p:cNvSpPr/>
          <p:nvPr/>
        </p:nvSpPr>
        <p:spPr>
          <a:xfrm flipH="1" flipV="1">
            <a:off x="6240463" y="4292600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4" name="直线 16"/>
          <p:cNvSpPr/>
          <p:nvPr/>
        </p:nvSpPr>
        <p:spPr>
          <a:xfrm flipH="1" flipV="1">
            <a:off x="7248525" y="4292600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5" name="直线 16"/>
          <p:cNvSpPr/>
          <p:nvPr/>
        </p:nvSpPr>
        <p:spPr>
          <a:xfrm flipH="1" flipV="1">
            <a:off x="8112125" y="4508500"/>
            <a:ext cx="0" cy="74613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6" name="直线 16"/>
          <p:cNvSpPr/>
          <p:nvPr/>
        </p:nvSpPr>
        <p:spPr>
          <a:xfrm flipH="1" flipV="1">
            <a:off x="9120188" y="4221163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7" name="直线 16"/>
          <p:cNvSpPr/>
          <p:nvPr/>
        </p:nvSpPr>
        <p:spPr>
          <a:xfrm flipH="1" flipV="1">
            <a:off x="10128250" y="4292600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8" name="直线 16"/>
          <p:cNvSpPr/>
          <p:nvPr/>
        </p:nvSpPr>
        <p:spPr>
          <a:xfrm flipH="1" flipV="1">
            <a:off x="3143250" y="4292600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09" name="直线 16"/>
          <p:cNvSpPr/>
          <p:nvPr/>
        </p:nvSpPr>
        <p:spPr>
          <a:xfrm flipH="1" flipV="1">
            <a:off x="4008438" y="4292600"/>
            <a:ext cx="0" cy="361950"/>
          </a:xfrm>
          <a:prstGeom prst="line">
            <a:avLst/>
          </a:prstGeom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0" name="文本框 7186"/>
          <p:cNvSpPr txBox="1"/>
          <p:nvPr/>
        </p:nvSpPr>
        <p:spPr>
          <a:xfrm>
            <a:off x="4583113" y="4868863"/>
            <a:ext cx="8724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27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年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1" name="文本框 7187"/>
          <p:cNvSpPr txBox="1"/>
          <p:nvPr/>
        </p:nvSpPr>
        <p:spPr>
          <a:xfrm>
            <a:off x="2640013" y="4868863"/>
            <a:ext cx="8724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3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世纪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2" name="文本框 7188"/>
          <p:cNvSpPr txBox="1"/>
          <p:nvPr/>
        </p:nvSpPr>
        <p:spPr>
          <a:xfrm>
            <a:off x="5735638" y="4724400"/>
            <a:ext cx="642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元年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3" name="文本框 7189"/>
          <p:cNvSpPr txBox="1"/>
          <p:nvPr/>
        </p:nvSpPr>
        <p:spPr>
          <a:xfrm>
            <a:off x="3575050" y="4868863"/>
            <a:ext cx="872490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2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世纪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中叶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4" name="文本框 7190"/>
          <p:cNvSpPr txBox="1"/>
          <p:nvPr/>
        </p:nvSpPr>
        <p:spPr>
          <a:xfrm>
            <a:off x="6888163" y="4811713"/>
            <a:ext cx="769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2</a:t>
            </a: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世纪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192" name="文本框 7191"/>
          <p:cNvSpPr txBox="1"/>
          <p:nvPr/>
        </p:nvSpPr>
        <p:spPr>
          <a:xfrm>
            <a:off x="1524000" y="3429000"/>
            <a:ext cx="872490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罗马共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和国建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立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6" name="文本框 7192"/>
          <p:cNvSpPr txBox="1"/>
          <p:nvPr/>
        </p:nvSpPr>
        <p:spPr>
          <a:xfrm>
            <a:off x="9551988" y="4724400"/>
            <a:ext cx="79375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476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年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7" name="文本框 7193"/>
          <p:cNvSpPr txBox="1"/>
          <p:nvPr/>
        </p:nvSpPr>
        <p:spPr>
          <a:xfrm>
            <a:off x="8688388" y="4797425"/>
            <a:ext cx="79375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395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年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18" name="文本框 7195"/>
          <p:cNvSpPr txBox="1"/>
          <p:nvPr/>
        </p:nvSpPr>
        <p:spPr>
          <a:xfrm>
            <a:off x="1524000" y="4868863"/>
            <a:ext cx="8724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公元前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509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年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197" name="文本框 7196"/>
          <p:cNvSpPr txBox="1"/>
          <p:nvPr/>
        </p:nvSpPr>
        <p:spPr>
          <a:xfrm>
            <a:off x="2640013" y="3429000"/>
            <a:ext cx="872490" cy="922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统一意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大利半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岛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198" name="文本框 7197"/>
          <p:cNvSpPr txBox="1"/>
          <p:nvPr/>
        </p:nvSpPr>
        <p:spPr>
          <a:xfrm>
            <a:off x="3648075" y="3500438"/>
            <a:ext cx="8724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称霸地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中海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199" name="文本框 7198"/>
          <p:cNvSpPr txBox="1"/>
          <p:nvPr/>
        </p:nvSpPr>
        <p:spPr>
          <a:xfrm>
            <a:off x="4583113" y="3500438"/>
            <a:ext cx="8724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罗马帝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国建立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9722" name="文本框 7199"/>
          <p:cNvSpPr txBox="1"/>
          <p:nvPr/>
        </p:nvSpPr>
        <p:spPr>
          <a:xfrm>
            <a:off x="7824788" y="4797425"/>
            <a:ext cx="7696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公元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3</a:t>
            </a: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世纪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202" name="文本框 7201"/>
          <p:cNvSpPr txBox="1"/>
          <p:nvPr/>
        </p:nvSpPr>
        <p:spPr>
          <a:xfrm>
            <a:off x="8616950" y="3573463"/>
            <a:ext cx="8724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罗马帝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国分裂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203" name="文本框 7202"/>
          <p:cNvSpPr txBox="1"/>
          <p:nvPr/>
        </p:nvSpPr>
        <p:spPr>
          <a:xfrm>
            <a:off x="9563100" y="3644900"/>
            <a:ext cx="110236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西罗马帝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国灭亡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204" name="左大括号 7203"/>
          <p:cNvSpPr/>
          <p:nvPr/>
        </p:nvSpPr>
        <p:spPr>
          <a:xfrm rot="-5400000">
            <a:off x="2946400" y="4022725"/>
            <a:ext cx="576263" cy="3421063"/>
          </a:xfrm>
          <a:prstGeom prst="leftBrace">
            <a:avLst>
              <a:gd name="adj1" fmla="val 49389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205" name="左大括号 7204"/>
          <p:cNvSpPr/>
          <p:nvPr/>
        </p:nvSpPr>
        <p:spPr>
          <a:xfrm rot="-5400000">
            <a:off x="7354888" y="3103563"/>
            <a:ext cx="504825" cy="5184775"/>
          </a:xfrm>
          <a:prstGeom prst="leftBrace">
            <a:avLst>
              <a:gd name="adj1" fmla="val 85444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206" name="文本框 7205"/>
          <p:cNvSpPr txBox="1"/>
          <p:nvPr/>
        </p:nvSpPr>
        <p:spPr>
          <a:xfrm>
            <a:off x="2351088" y="6092825"/>
            <a:ext cx="179197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罗马共和国时期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207" name="文本框 7206"/>
          <p:cNvSpPr txBox="1"/>
          <p:nvPr/>
        </p:nvSpPr>
        <p:spPr>
          <a:xfrm>
            <a:off x="6816725" y="5949950"/>
            <a:ext cx="156210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罗马帝国时期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7208" name="文本框 7207"/>
          <p:cNvSpPr txBox="1"/>
          <p:nvPr/>
        </p:nvSpPr>
        <p:spPr>
          <a:xfrm>
            <a:off x="6743700" y="3573463"/>
            <a:ext cx="110236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成为强大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帝国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2" grpId="0"/>
      <p:bldP spid="7197" grpId="0"/>
      <p:bldP spid="7198" grpId="0"/>
      <p:bldP spid="7199" grpId="0"/>
      <p:bldP spid="7202" grpId="0"/>
      <p:bldP spid="7203" grpId="0"/>
      <p:bldP spid="7206" grpId="0"/>
      <p:bldP spid="7207" grpId="0"/>
      <p:bldP spid="720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"/>
          <p:cNvSpPr/>
          <p:nvPr/>
        </p:nvSpPr>
        <p:spPr>
          <a:xfrm>
            <a:off x="806301" y="1837608"/>
            <a:ext cx="675005" cy="3631565"/>
          </a:xfrm>
          <a:prstGeom prst="roundRect">
            <a:avLst/>
          </a:prstGeom>
          <a:solidFill>
            <a:srgbClr val="67A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+mn-cs"/>
                <a:sym typeface="+mn-ea"/>
              </a:rPr>
              <a:t>罗马城邦和罗马帝国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86716" y="1564480"/>
            <a:ext cx="673100" cy="4131902"/>
            <a:chOff x="2277" y="2546"/>
            <a:chExt cx="1440" cy="5942"/>
          </a:xfrm>
        </p:grpSpPr>
        <p:sp>
          <p:nvSpPr>
            <p:cNvPr id="4" name="左中括号 3"/>
            <p:cNvSpPr/>
            <p:nvPr/>
          </p:nvSpPr>
          <p:spPr>
            <a:xfrm>
              <a:off x="3106" y="2546"/>
              <a:ext cx="611" cy="5942"/>
            </a:xfrm>
            <a:prstGeom prst="leftBracket">
              <a:avLst/>
            </a:prstGeom>
            <a:ln w="38100">
              <a:solidFill>
                <a:srgbClr val="67A6C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+mn-cs"/>
              </a:endParaRPr>
            </a:p>
          </p:txBody>
        </p:sp>
        <p:sp>
          <p:nvSpPr>
            <p:cNvPr id="5" name="右箭头 42"/>
            <p:cNvSpPr/>
            <p:nvPr/>
          </p:nvSpPr>
          <p:spPr>
            <a:xfrm>
              <a:off x="2277" y="4991"/>
              <a:ext cx="830" cy="509"/>
            </a:xfrm>
            <a:prstGeom prst="rightArrow">
              <a:avLst/>
            </a:prstGeom>
            <a:solidFill>
              <a:srgbClr val="67A6C8"/>
            </a:solidFill>
            <a:ln>
              <a:solidFill>
                <a:srgbClr val="67A6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+mn-cs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651226" y="1426613"/>
            <a:ext cx="352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意大利半岛台伯河畔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7" name="圆角矩形 10"/>
          <p:cNvSpPr/>
          <p:nvPr/>
        </p:nvSpPr>
        <p:spPr>
          <a:xfrm>
            <a:off x="2300691" y="1382001"/>
            <a:ext cx="1272770" cy="649605"/>
          </a:xfrm>
          <a:prstGeom prst="roundRect">
            <a:avLst/>
          </a:prstGeom>
          <a:solidFill>
            <a:srgbClr val="67A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+mn-cs"/>
                <a:sym typeface="+mn-ea"/>
              </a:rPr>
              <a:t>兴   起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  <a:sym typeface="+mn-ea"/>
            </a:endParaRPr>
          </a:p>
        </p:txBody>
      </p:sp>
      <p:sp>
        <p:nvSpPr>
          <p:cNvPr id="8" name="左中括号 7"/>
          <p:cNvSpPr/>
          <p:nvPr/>
        </p:nvSpPr>
        <p:spPr>
          <a:xfrm>
            <a:off x="4503906" y="2069262"/>
            <a:ext cx="81915" cy="2142815"/>
          </a:xfrm>
          <a:prstGeom prst="leftBracket">
            <a:avLst/>
          </a:prstGeom>
          <a:ln w="38100">
            <a:solidFill>
              <a:srgbClr val="C58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</a:endParaRPr>
          </a:p>
        </p:txBody>
      </p:sp>
      <p:sp>
        <p:nvSpPr>
          <p:cNvPr id="9" name="圆角矩形 18"/>
          <p:cNvSpPr/>
          <p:nvPr/>
        </p:nvSpPr>
        <p:spPr>
          <a:xfrm>
            <a:off x="2222351" y="2739515"/>
            <a:ext cx="1347700" cy="999490"/>
          </a:xfrm>
          <a:prstGeom prst="roundRect">
            <a:avLst/>
          </a:prstGeom>
          <a:solidFill>
            <a:srgbClr val="67A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+mn-cs"/>
                <a:sym typeface="+mn-ea"/>
              </a:rPr>
              <a:t>罗马共和国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  <a:sym typeface="+mn-ea"/>
            </a:endParaRPr>
          </a:p>
        </p:txBody>
      </p:sp>
      <p:sp>
        <p:nvSpPr>
          <p:cNvPr id="10" name="右箭头 22"/>
          <p:cNvSpPr/>
          <p:nvPr/>
        </p:nvSpPr>
        <p:spPr>
          <a:xfrm>
            <a:off x="3789011" y="3103572"/>
            <a:ext cx="495935" cy="395592"/>
          </a:xfrm>
          <a:prstGeom prst="rightArrow">
            <a:avLst/>
          </a:prstGeom>
          <a:solidFill>
            <a:srgbClr val="CB9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1227" y="2414977"/>
            <a:ext cx="6739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权力机构：元老院、执政官、公民大会、保民官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51226" y="1898139"/>
            <a:ext cx="291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建立：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BC509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年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3" name="右箭头 13"/>
          <p:cNvSpPr/>
          <p:nvPr/>
        </p:nvSpPr>
        <p:spPr>
          <a:xfrm>
            <a:off x="3789010" y="1527385"/>
            <a:ext cx="495935" cy="355600"/>
          </a:xfrm>
          <a:prstGeom prst="rightArrow">
            <a:avLst/>
          </a:prstGeom>
          <a:solidFill>
            <a:srgbClr val="CB9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</a:endParaRPr>
          </a:p>
        </p:txBody>
      </p:sp>
      <p:sp>
        <p:nvSpPr>
          <p:cNvPr id="14" name="圆角矩形 21"/>
          <p:cNvSpPr/>
          <p:nvPr/>
        </p:nvSpPr>
        <p:spPr>
          <a:xfrm>
            <a:off x="2297281" y="4969428"/>
            <a:ext cx="1272770" cy="999490"/>
          </a:xfrm>
          <a:prstGeom prst="roundRect">
            <a:avLst/>
          </a:prstGeom>
          <a:solidFill>
            <a:srgbClr val="67A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+mn-cs"/>
                <a:sym typeface="+mn-ea"/>
              </a:rPr>
              <a:t>罗马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+mn-cs"/>
                <a:sym typeface="+mn-ea"/>
              </a:rPr>
              <a:t>帝国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  <a:sym typeface="+mn-ea"/>
            </a:endParaRPr>
          </a:p>
        </p:txBody>
      </p:sp>
      <p:sp>
        <p:nvSpPr>
          <p:cNvPr id="15" name="右箭头 23"/>
          <p:cNvSpPr/>
          <p:nvPr/>
        </p:nvSpPr>
        <p:spPr>
          <a:xfrm>
            <a:off x="3761069" y="5244948"/>
            <a:ext cx="495935" cy="355600"/>
          </a:xfrm>
          <a:prstGeom prst="rightArrow">
            <a:avLst/>
          </a:prstGeom>
          <a:solidFill>
            <a:srgbClr val="CB9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</a:endParaRPr>
          </a:p>
        </p:txBody>
      </p:sp>
      <p:sp>
        <p:nvSpPr>
          <p:cNvPr id="16" name="左中括号 15"/>
          <p:cNvSpPr/>
          <p:nvPr/>
        </p:nvSpPr>
        <p:spPr>
          <a:xfrm>
            <a:off x="4475966" y="4711579"/>
            <a:ext cx="109855" cy="1550157"/>
          </a:xfrm>
          <a:prstGeom prst="leftBracket">
            <a:avLst/>
          </a:prstGeom>
          <a:ln w="38100">
            <a:solidFill>
              <a:srgbClr val="C58E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苏新诗柳楷简体"/>
              <a:ea typeface="方正苏新诗柳楷简体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51226" y="2931815"/>
            <a:ext cx="446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法律文献：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《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十二铜表法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》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51226" y="3448653"/>
            <a:ext cx="446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对外扩张：三次布匿战争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51226" y="3965492"/>
            <a:ext cx="446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衰亡：斯巴达克起义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85821" y="4452982"/>
            <a:ext cx="511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建立：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BC27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年，屋大维掌权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85821" y="4925422"/>
            <a:ext cx="613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强盛：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世纪，地中海成为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“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内湖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”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585821" y="5418182"/>
            <a:ext cx="613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分裂：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4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世纪末，分为东西罗马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23286" y="5885291"/>
            <a:ext cx="613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灭亡：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476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58E7D"/>
                </a:solidFill>
                <a:effectLst/>
                <a:uLnTx/>
                <a:uFillTx/>
                <a:latin typeface="方正苏新诗柳楷简体"/>
                <a:ea typeface="方正苏新诗柳楷简体"/>
                <a:cs typeface="方正粗黑宋简体" panose="02000000000000000000" charset="-122"/>
                <a:sym typeface="+mn-ea"/>
              </a:rPr>
              <a:t>年，西罗马灭亡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58E7D"/>
              </a:solidFill>
              <a:effectLst/>
              <a:uLnTx/>
              <a:uFillTx/>
              <a:latin typeface="方正苏新诗柳楷简体"/>
              <a:ea typeface="方正苏新诗柳楷简体"/>
              <a:cs typeface="方正粗黑宋简体" panose="02000000000000000000" charset="-122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85787" y="1078869"/>
            <a:ext cx="11020425" cy="0"/>
          </a:xfrm>
          <a:prstGeom prst="line">
            <a:avLst/>
          </a:prstGeom>
          <a:ln w="28575">
            <a:solidFill>
              <a:srgbClr val="CB9A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515620" y="494030"/>
            <a:ext cx="2700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B9A8B"/>
                </a:solidFill>
                <a:effectLst/>
                <a:uLnTx/>
                <a:uFillTx/>
                <a:latin typeface="方正特粗光辉简体" panose="02000000000000000000" pitchFamily="2" charset="-122"/>
                <a:ea typeface="方正特粗光辉简体" panose="02000000000000000000" pitchFamily="2" charset="-122"/>
                <a:cs typeface="+mn-cs"/>
              </a:rPr>
              <a:t>四、小结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B9A8B"/>
              </a:solidFill>
              <a:effectLst/>
              <a:uLnTx/>
              <a:uFillTx/>
              <a:latin typeface="方正特粗光辉简体" panose="02000000000000000000" pitchFamily="2" charset="-122"/>
              <a:ea typeface="方正特粗光辉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6" grpId="0"/>
      <p:bldP spid="6" grpId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/>
      <p:bldP spid="11" grpId="1"/>
      <p:bldP spid="12" grpId="0"/>
      <p:bldP spid="12" grpId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0568"/>
            <a:ext cx="121920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CN" altLang="en-US" sz="4265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一、罗马城邦和罗马共和国</a:t>
            </a:r>
            <a:endParaRPr lang="zh-CN" altLang="en-US" sz="4265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335361" y="740701"/>
            <a:ext cx="234070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、位置：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2284603" y="740702"/>
            <a:ext cx="582762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735" b="1" ker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地中海中部，三面环海。</a:t>
            </a:r>
            <a:endParaRPr lang="zh-CN" altLang="en-US" sz="3735" b="1" ker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335361" y="5549737"/>
            <a:ext cx="2340705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、环境：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2284603" y="5549738"/>
            <a:ext cx="8899963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①东部山地众多</a:t>
            </a:r>
            <a:r>
              <a:rPr lang="zh-CN" altLang="en-US" sz="373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→利于发展畜牧业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2284603" y="6149806"/>
            <a:ext cx="726778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735" b="1" ker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②西部平坦肥沃</a:t>
            </a:r>
            <a:r>
              <a:rPr lang="zh-CN" altLang="en-US" sz="373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→适宜发展农业</a:t>
            </a:r>
            <a:endParaRPr lang="zh-CN" altLang="en-US" sz="373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350" y="1382395"/>
            <a:ext cx="3308797" cy="2046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1917" y="1382395"/>
            <a:ext cx="3290201" cy="2046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1916" y="3526309"/>
            <a:ext cx="3290201" cy="1971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351" y="3526309"/>
            <a:ext cx="3308797" cy="1971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>
            <p:custDataLst>
              <p:tags r:id="rId15"/>
            </p:custDataLst>
          </p:nvPr>
        </p:nvGrpSpPr>
        <p:grpSpPr>
          <a:xfrm>
            <a:off x="7539712" y="115081"/>
            <a:ext cx="4447923" cy="5434656"/>
            <a:chOff x="5654784" y="86311"/>
            <a:chExt cx="3335942" cy="4075992"/>
          </a:xfrm>
        </p:grpSpPr>
        <p:pic>
          <p:nvPicPr>
            <p:cNvPr id="9" name="Picture 4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654784" y="86311"/>
              <a:ext cx="3335942" cy="40759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16"/>
            <p:cNvSpPr txBox="1"/>
            <p:nvPr>
              <p:custDataLst>
                <p:tags r:id="rId18"/>
              </p:custDataLst>
            </p:nvPr>
          </p:nvSpPr>
          <p:spPr>
            <a:xfrm rot="2748455">
              <a:off x="6664440" y="1556577"/>
              <a:ext cx="1523227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65" b="1" kern="0">
                  <a:solidFill>
                    <a:sysClr val="windowText" lastClr="000000">
                      <a:lumMod val="95000"/>
                      <a:lumOff val="5000"/>
                    </a:sys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亚平宁山脉</a:t>
              </a:r>
              <a:endParaRPr lang="zh-CN" altLang="en-US" sz="2665" b="1" ker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5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6603461" y="2787774"/>
              <a:ext cx="1121654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665" b="1" kern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地中海</a:t>
              </a:r>
              <a:endParaRPr lang="zh-CN" altLang="en-US" sz="2665" b="1" ker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331284"/>
            <a:ext cx="12192000" cy="697369"/>
          </a:xfrm>
          <a:prstGeom prst="rect">
            <a:avLst/>
          </a:prstGeom>
          <a:solidFill>
            <a:srgbClr val="000066"/>
          </a:solidFill>
          <a:effectLst>
            <a:reflection blurRad="6350" stA="50000" endA="300" endPos="55500" dist="50800" dir="5400000" sy="-100000" algn="bl" rotWithShape="0"/>
          </a:effectLst>
        </p:spPr>
        <p:txBody>
          <a:bodyPr wrap="square" lIns="121728" tIns="60864" rIns="121728" bIns="60864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zh-CN" altLang="en-US" sz="37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古罗马历史发展脉络</a:t>
            </a:r>
            <a:endParaRPr lang="zh-CN" altLang="en-US" sz="3735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" name="直接箭头连接符 2"/>
          <p:cNvCxnSpPr/>
          <p:nvPr>
            <p:custDataLst>
              <p:tags r:id="rId2"/>
            </p:custDataLst>
          </p:nvPr>
        </p:nvCxnSpPr>
        <p:spPr>
          <a:xfrm>
            <a:off x="0" y="5671764"/>
            <a:ext cx="121920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8"/>
          <p:cNvSpPr txBox="1"/>
          <p:nvPr>
            <p:custDataLst>
              <p:tags r:id="rId3"/>
            </p:custDataLst>
          </p:nvPr>
        </p:nvSpPr>
        <p:spPr>
          <a:xfrm>
            <a:off x="228405" y="5739421"/>
            <a:ext cx="1369273" cy="943813"/>
          </a:xfrm>
          <a:prstGeom prst="rect">
            <a:avLst/>
          </a:prstGeom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>
              <a:defRPr sz="26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2665">
                <a:solidFill>
                  <a:srgbClr val="FF0000"/>
                </a:solidFill>
                <a:sym typeface="Arial" panose="020B0604020202020204" pitchFamily="34" charset="0"/>
              </a:rPr>
              <a:t>公元前</a:t>
            </a:r>
            <a:r>
              <a:rPr lang="en-US" altLang="zh-CN" sz="2665">
                <a:solidFill>
                  <a:srgbClr val="FF0000"/>
                </a:solidFill>
                <a:sym typeface="Arial" panose="020B0604020202020204" pitchFamily="34" charset="0"/>
              </a:rPr>
              <a:t>1000</a:t>
            </a:r>
            <a:r>
              <a:rPr lang="zh-CN" altLang="en-US" sz="2665">
                <a:solidFill>
                  <a:srgbClr val="FF0000"/>
                </a:solidFill>
                <a:sym typeface="Arial" panose="020B0604020202020204" pitchFamily="34" charset="0"/>
              </a:rPr>
              <a:t>年</a:t>
            </a:r>
            <a:endParaRPr lang="zh-CN" altLang="en-US" sz="2665">
              <a:solidFill>
                <a:srgbClr val="FF0000"/>
              </a:solidFill>
              <a:sym typeface="Arial" panose="020B0604020202020204" pitchFamily="34" charset="0"/>
            </a:endParaRPr>
          </a:p>
        </p:txBody>
      </p:sp>
      <p:sp>
        <p:nvSpPr>
          <p:cNvPr id="5" name="文本框 8"/>
          <p:cNvSpPr txBox="1"/>
          <p:nvPr>
            <p:custDataLst>
              <p:tags r:id="rId4"/>
            </p:custDataLst>
          </p:nvPr>
        </p:nvSpPr>
        <p:spPr>
          <a:xfrm>
            <a:off x="3719658" y="5714297"/>
            <a:ext cx="1293919" cy="943813"/>
          </a:xfrm>
          <a:prstGeom prst="rect">
            <a:avLst/>
          </a:prstGeom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2665">
                <a:sym typeface="Arial" panose="020B0604020202020204" pitchFamily="34" charset="0"/>
              </a:rPr>
              <a:t>公元前</a:t>
            </a:r>
            <a:r>
              <a:rPr lang="en-US" altLang="zh-CN" sz="2665">
                <a:sym typeface="Arial" panose="020B0604020202020204" pitchFamily="34" charset="0"/>
              </a:rPr>
              <a:t>509</a:t>
            </a:r>
            <a:r>
              <a:rPr lang="zh-CN" altLang="en-US" sz="2665">
                <a:sym typeface="Arial" panose="020B0604020202020204" pitchFamily="34" charset="0"/>
              </a:rPr>
              <a:t>年</a:t>
            </a:r>
            <a:endParaRPr lang="zh-CN" altLang="en-US" sz="2665"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-621" y="4903679"/>
            <a:ext cx="2064173" cy="615390"/>
          </a:xfrm>
          <a:prstGeom prst="rect">
            <a:avLst/>
          </a:prstGeom>
          <a:noFill/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>
              <a:defRPr sz="2800" b="1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罗马城邦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7"/>
          <p:cNvSpPr txBox="1"/>
          <p:nvPr>
            <p:custDataLst>
              <p:tags r:id="rId6"/>
            </p:custDataLst>
          </p:nvPr>
        </p:nvSpPr>
        <p:spPr>
          <a:xfrm>
            <a:off x="3119671" y="4892707"/>
            <a:ext cx="2500709" cy="615390"/>
          </a:xfrm>
          <a:prstGeom prst="rect">
            <a:avLst/>
          </a:prstGeom>
          <a:noFill/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 algn="ctr">
              <a:defRPr sz="2400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3200"/>
              <a:t>罗马共和国</a:t>
            </a:r>
            <a:endParaRPr lang="zh-CN" altLang="en-US" sz="3200"/>
          </a:p>
        </p:txBody>
      </p:sp>
      <p:cxnSp>
        <p:nvCxnSpPr>
          <p:cNvPr id="8" name="直接连接符 7"/>
          <p:cNvCxnSpPr/>
          <p:nvPr>
            <p:custDataLst>
              <p:tags r:id="rId7"/>
            </p:custDataLst>
          </p:nvPr>
        </p:nvCxnSpPr>
        <p:spPr>
          <a:xfrm flipH="1">
            <a:off x="911424" y="5489080"/>
            <a:ext cx="0" cy="1920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 flipH="1">
            <a:off x="4367808" y="5493920"/>
            <a:ext cx="0" cy="1920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8"/>
          <p:cNvSpPr txBox="1"/>
          <p:nvPr>
            <p:custDataLst>
              <p:tags r:id="rId9"/>
            </p:custDataLst>
          </p:nvPr>
        </p:nvSpPr>
        <p:spPr>
          <a:xfrm>
            <a:off x="7171610" y="5708850"/>
            <a:ext cx="1293919" cy="943813"/>
          </a:xfrm>
          <a:prstGeom prst="rect">
            <a:avLst/>
          </a:prstGeom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2665">
                <a:sym typeface="Arial" panose="020B0604020202020204" pitchFamily="34" charset="0"/>
              </a:rPr>
              <a:t>公元前</a:t>
            </a:r>
            <a:r>
              <a:rPr lang="en-US" altLang="zh-CN" sz="2665">
                <a:sym typeface="Arial" panose="020B0604020202020204" pitchFamily="34" charset="0"/>
              </a:rPr>
              <a:t>49</a:t>
            </a:r>
            <a:r>
              <a:rPr lang="zh-CN" altLang="en-US" sz="2665">
                <a:sym typeface="Arial" panose="020B0604020202020204" pitchFamily="34" charset="0"/>
              </a:rPr>
              <a:t>年</a:t>
            </a:r>
            <a:endParaRPr lang="zh-CN" altLang="en-US" sz="2665">
              <a:sym typeface="Arial" panose="020B0604020202020204" pitchFamily="34" charset="0"/>
            </a:endParaRPr>
          </a:p>
        </p:txBody>
      </p:sp>
      <p:sp>
        <p:nvSpPr>
          <p:cNvPr id="11" name="文本框 7"/>
          <p:cNvSpPr txBox="1"/>
          <p:nvPr>
            <p:custDataLst>
              <p:tags r:id="rId10"/>
            </p:custDataLst>
          </p:nvPr>
        </p:nvSpPr>
        <p:spPr>
          <a:xfrm>
            <a:off x="6571623" y="4887259"/>
            <a:ext cx="2500709" cy="615390"/>
          </a:xfrm>
          <a:prstGeom prst="rect">
            <a:avLst/>
          </a:prstGeom>
          <a:noFill/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 algn="ctr">
              <a:defRPr sz="2400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3200"/>
              <a:t>罗马帝国</a:t>
            </a:r>
            <a:endParaRPr lang="zh-CN" altLang="en-US" sz="3200"/>
          </a:p>
        </p:txBody>
      </p:sp>
      <p:cxnSp>
        <p:nvCxnSpPr>
          <p:cNvPr id="12" name="直接连接符 11"/>
          <p:cNvCxnSpPr/>
          <p:nvPr>
            <p:custDataLst>
              <p:tags r:id="rId11"/>
            </p:custDataLst>
          </p:nvPr>
        </p:nvCxnSpPr>
        <p:spPr>
          <a:xfrm flipH="1">
            <a:off x="7819760" y="5488473"/>
            <a:ext cx="0" cy="1920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8"/>
          <p:cNvSpPr txBox="1"/>
          <p:nvPr>
            <p:custDataLst>
              <p:tags r:id="rId12"/>
            </p:custDataLst>
          </p:nvPr>
        </p:nvSpPr>
        <p:spPr>
          <a:xfrm>
            <a:off x="10627994" y="5708850"/>
            <a:ext cx="1293919" cy="943813"/>
          </a:xfrm>
          <a:prstGeom prst="rect">
            <a:avLst/>
          </a:prstGeom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algn="ctr"/>
            <a:r>
              <a:rPr lang="zh-CN" altLang="en-US" sz="2665">
                <a:sym typeface="Arial" panose="020B0604020202020204" pitchFamily="34" charset="0"/>
              </a:rPr>
              <a:t>公元</a:t>
            </a:r>
            <a:r>
              <a:rPr lang="en-US" altLang="zh-CN" sz="2665">
                <a:sym typeface="Arial" panose="020B0604020202020204" pitchFamily="34" charset="0"/>
              </a:rPr>
              <a:t>3</a:t>
            </a:r>
            <a:r>
              <a:rPr lang="zh-CN" altLang="en-US" sz="2665">
                <a:sym typeface="Arial" panose="020B0604020202020204" pitchFamily="34" charset="0"/>
              </a:rPr>
              <a:t>世纪</a:t>
            </a:r>
            <a:endParaRPr lang="zh-CN" altLang="en-US" sz="2665">
              <a:sym typeface="Arial" panose="020B0604020202020204" pitchFamily="34" charset="0"/>
            </a:endParaRPr>
          </a:p>
        </p:txBody>
      </p:sp>
      <p:sp>
        <p:nvSpPr>
          <p:cNvPr id="14" name="文本框 7"/>
          <p:cNvSpPr txBox="1"/>
          <p:nvPr>
            <p:custDataLst>
              <p:tags r:id="rId13"/>
            </p:custDataLst>
          </p:nvPr>
        </p:nvSpPr>
        <p:spPr>
          <a:xfrm>
            <a:off x="10028007" y="4887259"/>
            <a:ext cx="2500709" cy="615390"/>
          </a:xfrm>
          <a:prstGeom prst="rect">
            <a:avLst/>
          </a:prstGeom>
          <a:noFill/>
        </p:spPr>
        <p:txBody>
          <a:bodyPr wrap="square" lIns="121757" tIns="60879" rIns="121757" bIns="60879">
            <a:spAutoFit/>
          </a:bodyPr>
          <a:lstStyle>
            <a:defPPr>
              <a:defRPr lang="zh-CN"/>
            </a:defPPr>
            <a:lvl1pPr algn="ctr">
              <a:defRPr sz="2400" b="1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3200"/>
              <a:t>帝国衰亡</a:t>
            </a:r>
            <a:endParaRPr lang="zh-CN" altLang="en-US" sz="3200"/>
          </a:p>
        </p:txBody>
      </p:sp>
      <p:cxnSp>
        <p:nvCxnSpPr>
          <p:cNvPr id="15" name="直接连接符 14"/>
          <p:cNvCxnSpPr/>
          <p:nvPr>
            <p:custDataLst>
              <p:tags r:id="rId14"/>
            </p:custDataLst>
          </p:nvPr>
        </p:nvCxnSpPr>
        <p:spPr>
          <a:xfrm flipH="1">
            <a:off x="11276144" y="5488473"/>
            <a:ext cx="0" cy="1920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05" y="1963097"/>
            <a:ext cx="3130800" cy="23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9744" y="1963094"/>
            <a:ext cx="3094288" cy="23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组合 17"/>
          <p:cNvGrpSpPr/>
          <p:nvPr>
            <p:custDataLst>
              <p:tags r:id="rId19"/>
            </p:custDataLst>
          </p:nvPr>
        </p:nvGrpSpPr>
        <p:grpSpPr>
          <a:xfrm>
            <a:off x="6649024" y="1465038"/>
            <a:ext cx="3989024" cy="2854368"/>
            <a:chOff x="5274800" y="437132"/>
            <a:chExt cx="2991768" cy="2140776"/>
          </a:xfrm>
        </p:grpSpPr>
        <p:pic>
          <p:nvPicPr>
            <p:cNvPr id="19" name="Picture 5"/>
            <p:cNvPicPr>
              <a:picLocks noChangeAspect="1" noChangeArrowheads="1"/>
            </p:cNvPicPr>
            <p:nvPr>
              <p:custDataLst>
                <p:tags r:id="rId20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4800" y="437132"/>
              <a:ext cx="2991768" cy="21407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37717" y="544650"/>
              <a:ext cx="590667" cy="10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Picture 2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85462" y="1958068"/>
            <a:ext cx="1538981" cy="2328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7350642" y="6180756"/>
            <a:ext cx="129289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27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endParaRPr lang="zh-CN" altLang="en-US" sz="2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35361" y="57589"/>
            <a:ext cx="3299301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3735" b="1" ker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、罗马城邦：</a:t>
            </a:r>
            <a:endParaRPr lang="zh-CN" alt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15680" y="68627"/>
            <a:ext cx="8976320" cy="115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46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公元前</a:t>
            </a:r>
            <a:r>
              <a:rPr lang="en-US" altLang="zh-CN" sz="346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1000</a:t>
            </a:r>
            <a:r>
              <a:rPr lang="zh-CN" altLang="en-US" sz="3465" b="1" ker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年，意大利半岛中部的台伯河畔罗马城邦兴起。</a:t>
            </a:r>
            <a:endParaRPr lang="zh-CN" altLang="en-US" sz="3465" b="1" ker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5280" y="1220755"/>
            <a:ext cx="6984437" cy="5509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相关史事：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关于罗马城的起源有一段传说。相传罗马城的创建人是孪生兄弟罗慕路斯和勒穆斯。他们的母亲是一位国王的女儿。她的叔叔篡夺了王位，并派人把她生下的这对孪生兄弟抛入台伯河。两个孩子被冲到河岸上，一只母狼照料他们。后来，一对牧羊夫妇收养了他们。兄弟二人长大后，得知自己的身世，合力杀死篡位者，恢复了王位，建立了新城。后来，新城被命名为“罗马”。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141796280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21281" y="1220755"/>
            <a:ext cx="4992555" cy="3744416"/>
          </a:xfrm>
          <a:prstGeom prst="rect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5472608" y="2058681"/>
            <a:ext cx="6864085" cy="4795925"/>
            <a:chOff x="4104456" y="485"/>
            <a:chExt cx="5148064" cy="3596944"/>
          </a:xfrm>
        </p:grpSpPr>
        <p:sp>
          <p:nvSpPr>
            <p:cNvPr id="3" name="矩形 2"/>
            <p:cNvSpPr/>
            <p:nvPr>
              <p:custDataLst>
                <p:tags r:id="rId2"/>
              </p:custDataLst>
            </p:nvPr>
          </p:nvSpPr>
          <p:spPr>
            <a:xfrm>
              <a:off x="4104456" y="3251180"/>
              <a:ext cx="5148064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意大利罗马</a:t>
              </a:r>
              <a:r>
                <a: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卡比托利欧博物馆藏</a:t>
              </a:r>
              <a:r>
                <a:rPr lang="zh-CN" altLang="zh-CN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“母狼乳婴”像</a:t>
              </a:r>
              <a:endParaRPr lang="zh-CN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4" name="图片 3" descr="1-removebg-preview (1)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485"/>
              <a:ext cx="4588434" cy="3435361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143339" y="164638"/>
            <a:ext cx="5800877" cy="6329775"/>
            <a:chOff x="5436096" y="942399"/>
            <a:chExt cx="4350658" cy="4747331"/>
          </a:xfrm>
        </p:grpSpPr>
        <p:pic>
          <p:nvPicPr>
            <p:cNvPr id="6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36096" y="942399"/>
              <a:ext cx="4350658" cy="401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>
              <p:custDataLst>
                <p:tags r:id="rId8"/>
              </p:custDataLst>
            </p:nvPr>
          </p:nvSpPr>
          <p:spPr>
            <a:xfrm>
              <a:off x="5951303" y="4881816"/>
              <a:ext cx="2880320" cy="80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罗穆路斯和雷穆斯被牧羊人收养油画</a:t>
              </a:r>
              <a:endPara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" name="图片 8" descr="Brogi__Carlo__1850-1925__-_n._8226_-_Certosa_di_Pavia_-_Medaglione_sullo_zoccolo_della_facciata-removebg-preview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3" y="68627"/>
            <a:ext cx="2688299" cy="2688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2"/>
            <a:ext cx="12192000" cy="1600436"/>
          </a:xfrm>
          <a:prstGeom prst="rect">
            <a:avLst/>
          </a:prstGeom>
        </p:spPr>
        <p:txBody>
          <a:bodyPr wrap="square" lIns="121917" tIns="60959" rIns="121917" bIns="60959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古罗马先后经历罗马王政时代（前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753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～前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509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年）、罗马共和国（前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509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～前 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27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年）、罗马帝国（前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27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476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/1453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年）三个阶段。公元</a:t>
            </a:r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1-2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世纪是罗马历史上最辉煌的时期。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15" y="1508789"/>
            <a:ext cx="5952661" cy="282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9019" y="1642529"/>
            <a:ext cx="6096000" cy="4666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0" y="4182571"/>
            <a:ext cx="6096000" cy="2790827"/>
          </a:xfrm>
          <a:prstGeom prst="rect">
            <a:avLst/>
          </a:prstGeom>
          <a:ln w="9525">
            <a:noFill/>
            <a:prstDash val="sysDot"/>
          </a:ln>
        </p:spPr>
        <p:txBody>
          <a:bodyPr wrap="square" lIns="121917" tIns="60959" rIns="121917" bIns="60959">
            <a:spAutoFit/>
          </a:bodyPr>
          <a:lstStyle/>
          <a:p>
            <a:r>
              <a:rPr lang="zh-CN" altLang="en-US" sz="3465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王政时代的罗马是一个传统的君主制国家。城邦最后一个国王小塔克文是暴君和独裁者，忍无可忍的人们推翻了君主制，而采用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贵族共和制</a:t>
            </a:r>
            <a:r>
              <a:rPr lang="zh-CN" altLang="en-US" sz="3465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465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6941" t="23145" r="19760" b="2915"/>
          <a:stretch>
            <a:fillRect/>
          </a:stretch>
        </p:blipFill>
        <p:spPr>
          <a:xfrm>
            <a:off x="431371" y="68627"/>
            <a:ext cx="11205861" cy="6201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" y="626983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推翻小塔克文的统治</a:t>
            </a:r>
            <a:r>
              <a:rPr lang="zh-CN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意大利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世纪画作）</a:t>
            </a:r>
            <a:endParaRPr lang="zh-CN" altLang="zh-CN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44" y="0"/>
            <a:ext cx="9938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4"/>
          <p:cNvSpPr txBox="1"/>
          <p:nvPr>
            <p:custDataLst>
              <p:tags r:id="rId3"/>
            </p:custDataLst>
          </p:nvPr>
        </p:nvSpPr>
        <p:spPr>
          <a:xfrm>
            <a:off x="10003658" y="5253203"/>
            <a:ext cx="218834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3200"/>
              <a:t>罗马元老院议事场景图片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AS_UNIQUEID" val="601"/>
</p:tagLst>
</file>

<file path=ppt/tags/tag10.xml><?xml version="1.0" encoding="utf-8"?>
<p:tagLst xmlns:p="http://schemas.openxmlformats.org/presentationml/2006/main">
  <p:tag name="AS_UNIQUEID" val="610"/>
</p:tagLst>
</file>

<file path=ppt/tags/tag100.xml><?xml version="1.0" encoding="utf-8"?>
<p:tagLst xmlns:p="http://schemas.openxmlformats.org/presentationml/2006/main">
  <p:tag name="AS_UNIQUEID" val="28"/>
</p:tagLst>
</file>

<file path=ppt/tags/tag101.xml><?xml version="1.0" encoding="utf-8"?>
<p:tagLst xmlns:p="http://schemas.openxmlformats.org/presentationml/2006/main">
  <p:tag name="AS_UNIQUEID" val="854"/>
</p:tagLst>
</file>

<file path=ppt/tags/tag102.xml><?xml version="1.0" encoding="utf-8"?>
<p:tagLst xmlns:p="http://schemas.openxmlformats.org/presentationml/2006/main">
  <p:tag name="AS_UNIQUEID" val="854"/>
</p:tagLst>
</file>

<file path=ppt/tags/tag103.xml><?xml version="1.0" encoding="utf-8"?>
<p:tagLst xmlns:p="http://schemas.openxmlformats.org/presentationml/2006/main">
  <p:tag name="AS_UNIQUEID" val="854"/>
</p:tagLst>
</file>

<file path=ppt/tags/tag104.xml><?xml version="1.0" encoding="utf-8"?>
<p:tagLst xmlns:p="http://schemas.openxmlformats.org/presentationml/2006/main">
  <p:tag name="AS_UNIQUEID" val="326"/>
</p:tagLst>
</file>

<file path=ppt/tags/tag105.xml><?xml version="1.0" encoding="utf-8"?>
<p:tagLst xmlns:p="http://schemas.openxmlformats.org/presentationml/2006/main">
  <p:tag name="AS_UNIQUEID" val="33"/>
</p:tagLst>
</file>

<file path=ppt/tags/tag106.xml><?xml version="1.0" encoding="utf-8"?>
<p:tagLst xmlns:p="http://schemas.openxmlformats.org/presentationml/2006/main">
  <p:tag name="AS_UNIQUEID" val="34"/>
</p:tagLst>
</file>

<file path=ppt/tags/tag107.xml><?xml version="1.0" encoding="utf-8"?>
<p:tagLst xmlns:p="http://schemas.openxmlformats.org/presentationml/2006/main">
  <p:tag name="AS_UNIQUEID" val="35"/>
</p:tagLst>
</file>

<file path=ppt/tags/tag108.xml><?xml version="1.0" encoding="utf-8"?>
<p:tagLst xmlns:p="http://schemas.openxmlformats.org/presentationml/2006/main">
  <p:tag name="AS_UNIQUEID" val="36"/>
</p:tagLst>
</file>

<file path=ppt/tags/tag109.xml><?xml version="1.0" encoding="utf-8"?>
<p:tagLst xmlns:p="http://schemas.openxmlformats.org/presentationml/2006/main">
  <p:tag name="AS_UNIQUEID" val="37"/>
</p:tagLst>
</file>

<file path=ppt/tags/tag11.xml><?xml version="1.0" encoding="utf-8"?>
<p:tagLst xmlns:p="http://schemas.openxmlformats.org/presentationml/2006/main">
  <p:tag name="AS_UNIQUEID" val="611"/>
</p:tagLst>
</file>

<file path=ppt/tags/tag110.xml><?xml version="1.0" encoding="utf-8"?>
<p:tagLst xmlns:p="http://schemas.openxmlformats.org/presentationml/2006/main">
  <p:tag name="AS_UNIQUEID" val="38"/>
</p:tagLst>
</file>

<file path=ppt/tags/tag111.xml><?xml version="1.0" encoding="utf-8"?>
<p:tagLst xmlns:p="http://schemas.openxmlformats.org/presentationml/2006/main">
  <p:tag name="AS_UNIQUEID" val="39"/>
</p:tagLst>
</file>

<file path=ppt/tags/tag112.xml><?xml version="1.0" encoding="utf-8"?>
<p:tagLst xmlns:p="http://schemas.openxmlformats.org/presentationml/2006/main">
  <p:tag name="AS_UNIQUEID" val="40"/>
</p:tagLst>
</file>

<file path=ppt/tags/tag113.xml><?xml version="1.0" encoding="utf-8"?>
<p:tagLst xmlns:p="http://schemas.openxmlformats.org/presentationml/2006/main">
  <p:tag name="AS_UNIQUEID" val="41"/>
</p:tagLst>
</file>

<file path=ppt/tags/tag114.xml><?xml version="1.0" encoding="utf-8"?>
<p:tagLst xmlns:p="http://schemas.openxmlformats.org/presentationml/2006/main">
  <p:tag name="AS_UNIQUEID" val="42"/>
</p:tagLst>
</file>

<file path=ppt/tags/tag115.xml><?xml version="1.0" encoding="utf-8"?>
<p:tagLst xmlns:p="http://schemas.openxmlformats.org/presentationml/2006/main">
  <p:tag name="AS_UNIQUEID" val="43"/>
</p:tagLst>
</file>

<file path=ppt/tags/tag116.xml><?xml version="1.0" encoding="utf-8"?>
<p:tagLst xmlns:p="http://schemas.openxmlformats.org/presentationml/2006/main">
  <p:tag name="AS_UNIQUEID" val="44"/>
</p:tagLst>
</file>

<file path=ppt/tags/tag117.xml><?xml version="1.0" encoding="utf-8"?>
<p:tagLst xmlns:p="http://schemas.openxmlformats.org/presentationml/2006/main">
  <p:tag name="AS_UNIQUEID" val="45"/>
  <p:tag name="KSO_WM_UNIT_PLACING_PICTURE_USER_VIEWPORT" val="{&quot;height&quot;:11196,&quot;width&quot;:19902}"/>
</p:tagLst>
</file>

<file path=ppt/tags/tag118.xml><?xml version="1.0" encoding="utf-8"?>
<p:tagLst xmlns:p="http://schemas.openxmlformats.org/presentationml/2006/main">
  <p:tag name="AS_UNIQUEID" val="46"/>
</p:tagLst>
</file>

<file path=ppt/tags/tag119.xml><?xml version="1.0" encoding="utf-8"?>
<p:tagLst xmlns:p="http://schemas.openxmlformats.org/presentationml/2006/main">
  <p:tag name="AS_UNIQUEID" val="48"/>
</p:tagLst>
</file>

<file path=ppt/tags/tag12.xml><?xml version="1.0" encoding="utf-8"?>
<p:tagLst xmlns:p="http://schemas.openxmlformats.org/presentationml/2006/main">
  <p:tag name="AS_UNIQUEID" val="612"/>
</p:tagLst>
</file>

<file path=ppt/tags/tag120.xml><?xml version="1.0" encoding="utf-8"?>
<p:tagLst xmlns:p="http://schemas.openxmlformats.org/presentationml/2006/main">
  <p:tag name="AS_UNIQUEID" val="49"/>
</p:tagLst>
</file>

<file path=ppt/tags/tag121.xml><?xml version="1.0" encoding="utf-8"?>
<p:tagLst xmlns:p="http://schemas.openxmlformats.org/presentationml/2006/main">
  <p:tag name="AS_UNIQUEID" val="50"/>
</p:tagLst>
</file>

<file path=ppt/tags/tag122.xml><?xml version="1.0" encoding="utf-8"?>
<p:tagLst xmlns:p="http://schemas.openxmlformats.org/presentationml/2006/main">
  <p:tag name="AS_UNIQUEID" val="51"/>
</p:tagLst>
</file>

<file path=ppt/tags/tag123.xml><?xml version="1.0" encoding="utf-8"?>
<p:tagLst xmlns:p="http://schemas.openxmlformats.org/presentationml/2006/main">
  <p:tag name="AS_UNIQUEID" val="52"/>
</p:tagLst>
</file>

<file path=ppt/tags/tag124.xml><?xml version="1.0" encoding="utf-8"?>
<p:tagLst xmlns:p="http://schemas.openxmlformats.org/presentationml/2006/main">
  <p:tag name="AS_UNIQUEID" val="53"/>
</p:tagLst>
</file>

<file path=ppt/tags/tag125.xml><?xml version="1.0" encoding="utf-8"?>
<p:tagLst xmlns:p="http://schemas.openxmlformats.org/presentationml/2006/main">
  <p:tag name="AS_UNIQUEID" val="54"/>
  <p:tag name="KSO_WM_BEAUTIFY_FLAG" val="#wm#"/>
  <p:tag name="KSO_WM_TAG_VERSION" val="1.0"/>
  <p:tag name="KSO_WM_TEMPLATE_CATEGORY" val="diagram"/>
  <p:tag name="KSO_WM_TEMPLATE_INDEX" val="20182475"/>
  <p:tag name="KSO_WM_UNIT_COMPATIBLE" val="0"/>
  <p:tag name="KSO_WM_UNIT_DIAGRAM_ISNUMVISUAL" val="0"/>
  <p:tag name="KSO_WM_UNIT_DIAGRAM_ISREFERUNIT" val="0"/>
  <p:tag name="KSO_WM_UNIT_HIGHLIGHT" val="0"/>
  <p:tag name="KSO_WM_UNIT_ID" val="diagram20182475_1*d*1"/>
  <p:tag name="KSO_WM_UNIT_INDEX" val="1"/>
  <p:tag name="KSO_WM_UNIT_LAYERLEVEL" val="1"/>
  <p:tag name="KSO_WM_UNIT_TYPE" val="d"/>
  <p:tag name="KSO_WM_UNIT_VALUE" val="795*1520"/>
</p:tagLst>
</file>

<file path=ppt/tags/tag126.xml><?xml version="1.0" encoding="utf-8"?>
<p:tagLst xmlns:p="http://schemas.openxmlformats.org/presentationml/2006/main">
  <p:tag name="AS_UNIQUEID" val="59"/>
</p:tagLst>
</file>

<file path=ppt/tags/tag127.xml><?xml version="1.0" encoding="utf-8"?>
<p:tagLst xmlns:p="http://schemas.openxmlformats.org/presentationml/2006/main">
  <p:tag name="AS_UNIQUEID" val="64"/>
</p:tagLst>
</file>

<file path=ppt/tags/tag128.xml><?xml version="1.0" encoding="utf-8"?>
<p:tagLst xmlns:p="http://schemas.openxmlformats.org/presentationml/2006/main">
  <p:tag name="AS_UNIQUEID" val="65"/>
</p:tagLst>
</file>

<file path=ppt/tags/tag129.xml><?xml version="1.0" encoding="utf-8"?>
<p:tagLst xmlns:p="http://schemas.openxmlformats.org/presentationml/2006/main">
  <p:tag name="AS_UNIQUEID" val="66"/>
</p:tagLst>
</file>

<file path=ppt/tags/tag13.xml><?xml version="1.0" encoding="utf-8"?>
<p:tagLst xmlns:p="http://schemas.openxmlformats.org/presentationml/2006/main">
  <p:tag name="AS_UNIQUEID" val="613"/>
</p:tagLst>
</file>

<file path=ppt/tags/tag130.xml><?xml version="1.0" encoding="utf-8"?>
<p:tagLst xmlns:p="http://schemas.openxmlformats.org/presentationml/2006/main">
  <p:tag name="AS_UNIQUEID" val="67"/>
</p:tagLst>
</file>

<file path=ppt/tags/tag131.xml><?xml version="1.0" encoding="utf-8"?>
<p:tagLst xmlns:p="http://schemas.openxmlformats.org/presentationml/2006/main">
  <p:tag name="AS_UNIQUEID" val="68"/>
</p:tagLst>
</file>

<file path=ppt/tags/tag132.xml><?xml version="1.0" encoding="utf-8"?>
<p:tagLst xmlns:p="http://schemas.openxmlformats.org/presentationml/2006/main">
  <p:tag name="AS_UNIQUEID" val="69"/>
</p:tagLst>
</file>

<file path=ppt/tags/tag133.xml><?xml version="1.0" encoding="utf-8"?>
<p:tagLst xmlns:p="http://schemas.openxmlformats.org/presentationml/2006/main">
  <p:tag name="AS_UNIQUEID" val="70"/>
</p:tagLst>
</file>

<file path=ppt/tags/tag134.xml><?xml version="1.0" encoding="utf-8"?>
<p:tagLst xmlns:p="http://schemas.openxmlformats.org/presentationml/2006/main">
  <p:tag name="AS_UNIQUEID" val="71"/>
</p:tagLst>
</file>

<file path=ppt/tags/tag135.xml><?xml version="1.0" encoding="utf-8"?>
<p:tagLst xmlns:p="http://schemas.openxmlformats.org/presentationml/2006/main">
  <p:tag name="AS_UNIQUEID" val="73"/>
</p:tagLst>
</file>

<file path=ppt/tags/tag136.xml><?xml version="1.0" encoding="utf-8"?>
<p:tagLst xmlns:p="http://schemas.openxmlformats.org/presentationml/2006/main">
  <p:tag name="AS_UNIQUEID" val="74"/>
</p:tagLst>
</file>

<file path=ppt/tags/tag137.xml><?xml version="1.0" encoding="utf-8"?>
<p:tagLst xmlns:p="http://schemas.openxmlformats.org/presentationml/2006/main">
  <p:tag name="AS_UNIQUEID" val="75"/>
</p:tagLst>
</file>

<file path=ppt/tags/tag138.xml><?xml version="1.0" encoding="utf-8"?>
<p:tagLst xmlns:p="http://schemas.openxmlformats.org/presentationml/2006/main">
  <p:tag name="AS_UNIQUEID" val="76"/>
</p:tagLst>
</file>

<file path=ppt/tags/tag139.xml><?xml version="1.0" encoding="utf-8"?>
<p:tagLst xmlns:p="http://schemas.openxmlformats.org/presentationml/2006/main">
  <p:tag name="AS_UNIQUEID" val="77"/>
</p:tagLst>
</file>

<file path=ppt/tags/tag14.xml><?xml version="1.0" encoding="utf-8"?>
<p:tagLst xmlns:p="http://schemas.openxmlformats.org/presentationml/2006/main">
  <p:tag name="AS_UNIQUEID" val="614"/>
</p:tagLst>
</file>

<file path=ppt/tags/tag140.xml><?xml version="1.0" encoding="utf-8"?>
<p:tagLst xmlns:p="http://schemas.openxmlformats.org/presentationml/2006/main">
  <p:tag name="AS_UNIQUEID" val="78"/>
</p:tagLst>
</file>

<file path=ppt/tags/tag141.xml><?xml version="1.0" encoding="utf-8"?>
<p:tagLst xmlns:p="http://schemas.openxmlformats.org/presentationml/2006/main">
  <p:tag name="AS_UNIQUEID" val="79"/>
</p:tagLst>
</file>

<file path=ppt/tags/tag15.xml><?xml version="1.0" encoding="utf-8"?>
<p:tagLst xmlns:p="http://schemas.openxmlformats.org/presentationml/2006/main">
  <p:tag name="AS_UNIQUEID" val="616"/>
</p:tagLst>
</file>

<file path=ppt/tags/tag16.xml><?xml version="1.0" encoding="utf-8"?>
<p:tagLst xmlns:p="http://schemas.openxmlformats.org/presentationml/2006/main">
  <p:tag name="AS_UNIQUEID" val="617"/>
</p:tagLst>
</file>

<file path=ppt/tags/tag17.xml><?xml version="1.0" encoding="utf-8"?>
<p:tagLst xmlns:p="http://schemas.openxmlformats.org/presentationml/2006/main">
  <p:tag name="AS_UNIQUEID" val="618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f*1_1_1"/>
  <p:tag name="KSO_WM_UNIT_INDEX" val="1_1_1"/>
  <p:tag name="KSO_WM_UNIT_LAYERLEVEL" val="1_1_1"/>
  <p:tag name="KSO_WM_UNIT_NOCLEAR" val="0"/>
  <p:tag name="KSO_WM_UNIT_PRESET_TEXT" val="单击此处添加文本具体内容，简明扼要的阐述您的观点。"/>
  <p:tag name="KSO_WM_UNIT_TEXT_FILL_FORE_SCHEMECOLOR_INDEX" val="5"/>
  <p:tag name="KSO_WM_UNIT_TEXT_FILL_TYPE" val="1"/>
  <p:tag name="KSO_WM_UNIT_TYPE" val="l_h_f"/>
  <p:tag name="KSO_WM_UNIT_USESOURCEFORMAT_APPLY" val="1"/>
  <p:tag name="KSO_WM_UNIT_VALUE" val="30"/>
</p:tagLst>
</file>

<file path=ppt/tags/tag18.xml><?xml version="1.0" encoding="utf-8"?>
<p:tagLst xmlns:p="http://schemas.openxmlformats.org/presentationml/2006/main">
  <p:tag name="AS_UNIQUEID" val="619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f*1_2_1"/>
  <p:tag name="KSO_WM_UNIT_INDEX" val="1_2_1"/>
  <p:tag name="KSO_WM_UNIT_LAYERLEVEL" val="1_1_1"/>
  <p:tag name="KSO_WM_UNIT_NOCLEAR" val="0"/>
  <p:tag name="KSO_WM_UNIT_PRESET_TEXT" val="单击此处添加文本具体内容，简明扼要的阐述您的观点。"/>
  <p:tag name="KSO_WM_UNIT_TEXT_FILL_FORE_SCHEMECOLOR_INDEX" val="5"/>
  <p:tag name="KSO_WM_UNIT_TEXT_FILL_TYPE" val="1"/>
  <p:tag name="KSO_WM_UNIT_TYPE" val="l_h_f"/>
  <p:tag name="KSO_WM_UNIT_USESOURCEFORMAT_APPLY" val="1"/>
  <p:tag name="KSO_WM_UNIT_VALUE" val="30"/>
</p:tagLst>
</file>

<file path=ppt/tags/tag19.xml><?xml version="1.0" encoding="utf-8"?>
<p:tagLst xmlns:p="http://schemas.openxmlformats.org/presentationml/2006/main">
  <p:tag name="AS_UNIQUEID" val="620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a*1_1_1"/>
  <p:tag name="KSO_WM_UNIT_INDEX" val="1_1_1"/>
  <p:tag name="KSO_WM_UNIT_ISCONTENTSTITLE" val="0"/>
  <p:tag name="KSO_WM_UNIT_LAYERLEVEL" val="1_1_1"/>
  <p:tag name="KSO_WM_UNIT_NOCLEAR" val="0"/>
  <p:tag name="KSO_WM_UNIT_PRESET_TEXT" val="单击此处添加标题"/>
  <p:tag name="KSO_WM_UNIT_TEXT_FILL_FORE_SCHEMECOLOR_INDEX" val="5"/>
  <p:tag name="KSO_WM_UNIT_TEXT_FILL_TYPE" val="1"/>
  <p:tag name="KSO_WM_UNIT_TYPE" val="l_h_a"/>
  <p:tag name="KSO_WM_UNIT_USESOURCEFORMAT_APPLY" val="1"/>
  <p:tag name="KSO_WM_UNIT_VALUE" val="10"/>
</p:tagLst>
</file>

<file path=ppt/tags/tag2.xml><?xml version="1.0" encoding="utf-8"?>
<p:tagLst xmlns:p="http://schemas.openxmlformats.org/presentationml/2006/main">
  <p:tag name="AS_UNIQUEID" val="602"/>
</p:tagLst>
</file>

<file path=ppt/tags/tag20.xml><?xml version="1.0" encoding="utf-8"?>
<p:tagLst xmlns:p="http://schemas.openxmlformats.org/presentationml/2006/main">
  <p:tag name="AS_UNIQUEID" val="621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a*1_2_1"/>
  <p:tag name="KSO_WM_UNIT_INDEX" val="1_2_1"/>
  <p:tag name="KSO_WM_UNIT_ISCONTENTSTITLE" val="0"/>
  <p:tag name="KSO_WM_UNIT_LAYERLEVEL" val="1_1_1"/>
  <p:tag name="KSO_WM_UNIT_NOCLEAR" val="0"/>
  <p:tag name="KSO_WM_UNIT_PRESET_TEXT" val="单击此处添加标题"/>
  <p:tag name="KSO_WM_UNIT_TEXT_FILL_FORE_SCHEMECOLOR_INDEX" val="5"/>
  <p:tag name="KSO_WM_UNIT_TEXT_FILL_TYPE" val="1"/>
  <p:tag name="KSO_WM_UNIT_TYPE" val="l_h_a"/>
  <p:tag name="KSO_WM_UNIT_USESOURCEFORMAT_APPLY" val="1"/>
  <p:tag name="KSO_WM_UNIT_VALUE" val="10"/>
</p:tagLst>
</file>

<file path=ppt/tags/tag21.xml><?xml version="1.0" encoding="utf-8"?>
<p:tagLst xmlns:p="http://schemas.openxmlformats.org/presentationml/2006/main">
  <p:tag name="AS_UNIQUEID" val="622"/>
</p:tagLst>
</file>

<file path=ppt/tags/tag22.xml><?xml version="1.0" encoding="utf-8"?>
<p:tagLst xmlns:p="http://schemas.openxmlformats.org/presentationml/2006/main">
  <p:tag name="AS_UNIQUEID" val="623"/>
</p:tagLst>
</file>

<file path=ppt/tags/tag23.xml><?xml version="1.0" encoding="utf-8"?>
<p:tagLst xmlns:p="http://schemas.openxmlformats.org/presentationml/2006/main">
  <p:tag name="AS_UNIQUEID" val="624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f*1_2_1"/>
  <p:tag name="KSO_WM_UNIT_INDEX" val="1_2_1"/>
  <p:tag name="KSO_WM_UNIT_LAYERLEVEL" val="1_1_1"/>
  <p:tag name="KSO_WM_UNIT_NOCLEAR" val="0"/>
  <p:tag name="KSO_WM_UNIT_PRESET_TEXT" val="单击此处添加文本具体内容，简明扼要的阐述您的观点。"/>
  <p:tag name="KSO_WM_UNIT_TEXT_FILL_FORE_SCHEMECOLOR_INDEX" val="5"/>
  <p:tag name="KSO_WM_UNIT_TEXT_FILL_TYPE" val="1"/>
  <p:tag name="KSO_WM_UNIT_TYPE" val="l_h_f"/>
  <p:tag name="KSO_WM_UNIT_USESOURCEFORMAT_APPLY" val="1"/>
  <p:tag name="KSO_WM_UNIT_VALUE" val="30"/>
</p:tagLst>
</file>

<file path=ppt/tags/tag24.xml><?xml version="1.0" encoding="utf-8"?>
<p:tagLst xmlns:p="http://schemas.openxmlformats.org/presentationml/2006/main">
  <p:tag name="AS_UNIQUEID" val="625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a*1_2_1"/>
  <p:tag name="KSO_WM_UNIT_INDEX" val="1_2_1"/>
  <p:tag name="KSO_WM_UNIT_ISCONTENTSTITLE" val="0"/>
  <p:tag name="KSO_WM_UNIT_LAYERLEVEL" val="1_1_1"/>
  <p:tag name="KSO_WM_UNIT_NOCLEAR" val="0"/>
  <p:tag name="KSO_WM_UNIT_PRESET_TEXT" val="单击此处添加标题"/>
  <p:tag name="KSO_WM_UNIT_TEXT_FILL_FORE_SCHEMECOLOR_INDEX" val="5"/>
  <p:tag name="KSO_WM_UNIT_TEXT_FILL_TYPE" val="1"/>
  <p:tag name="KSO_WM_UNIT_TYPE" val="l_h_a"/>
  <p:tag name="KSO_WM_UNIT_USESOURCEFORMAT_APPLY" val="1"/>
  <p:tag name="KSO_WM_UNIT_VALUE" val="10"/>
</p:tagLst>
</file>

<file path=ppt/tags/tag25.xml><?xml version="1.0" encoding="utf-8"?>
<p:tagLst xmlns:p="http://schemas.openxmlformats.org/presentationml/2006/main">
  <p:tag name="AS_UNIQUEID" val="626"/>
</p:tagLst>
</file>

<file path=ppt/tags/tag26.xml><?xml version="1.0" encoding="utf-8"?>
<p:tagLst xmlns:p="http://schemas.openxmlformats.org/presentationml/2006/main">
  <p:tag name="AS_UNIQUEID" val="627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f*1_2_1"/>
  <p:tag name="KSO_WM_UNIT_INDEX" val="1_2_1"/>
  <p:tag name="KSO_WM_UNIT_LAYERLEVEL" val="1_1_1"/>
  <p:tag name="KSO_WM_UNIT_NOCLEAR" val="0"/>
  <p:tag name="KSO_WM_UNIT_PRESET_TEXT" val="单击此处添加文本具体内容，简明扼要的阐述您的观点。"/>
  <p:tag name="KSO_WM_UNIT_TEXT_FILL_FORE_SCHEMECOLOR_INDEX" val="5"/>
  <p:tag name="KSO_WM_UNIT_TEXT_FILL_TYPE" val="1"/>
  <p:tag name="KSO_WM_UNIT_TYPE" val="l_h_f"/>
  <p:tag name="KSO_WM_UNIT_USESOURCEFORMAT_APPLY" val="1"/>
  <p:tag name="KSO_WM_UNIT_VALUE" val="30"/>
</p:tagLst>
</file>

<file path=ppt/tags/tag27.xml><?xml version="1.0" encoding="utf-8"?>
<p:tagLst xmlns:p="http://schemas.openxmlformats.org/presentationml/2006/main">
  <p:tag name="AS_UNIQUEID" val="628"/>
  <p:tag name="KSO_WM_BEAUTIFY_FLAG" val="#wm#"/>
  <p:tag name="KSO_WM_DIAGRAM_GROUP_CODE" val="l1-2"/>
  <p:tag name="KSO_WM_TAG_VERSION" val="1.0"/>
  <p:tag name="KSO_WM_TEMPLATE_CATEGORY" val="custom"/>
  <p:tag name="KSO_WM_TEMPLATE_INDEX" val="20177418"/>
  <p:tag name="KSO_WM_UNIT_COMPATIBLE" val="0"/>
  <p:tag name="KSO_WM_UNIT_DIAGRAM_ISNUMVISUAL" val="0"/>
  <p:tag name="KSO_WM_UNIT_DIAGRAM_ISREFERUNIT" val="0"/>
  <p:tag name="KSO_WM_UNIT_HIGHLIGHT" val="0"/>
  <p:tag name="KSO_WM_UNIT_ID" val="custom20177418_14*l_h_a*1_2_1"/>
  <p:tag name="KSO_WM_UNIT_INDEX" val="1_2_1"/>
  <p:tag name="KSO_WM_UNIT_ISCONTENTSTITLE" val="0"/>
  <p:tag name="KSO_WM_UNIT_LAYERLEVEL" val="1_1_1"/>
  <p:tag name="KSO_WM_UNIT_NOCLEAR" val="0"/>
  <p:tag name="KSO_WM_UNIT_PRESET_TEXT" val="单击此处添加标题"/>
  <p:tag name="KSO_WM_UNIT_TEXT_FILL_FORE_SCHEMECOLOR_INDEX" val="5"/>
  <p:tag name="KSO_WM_UNIT_TEXT_FILL_TYPE" val="1"/>
  <p:tag name="KSO_WM_UNIT_TYPE" val="l_h_a"/>
  <p:tag name="KSO_WM_UNIT_USESOURCEFORMAT_APPLY" val="1"/>
  <p:tag name="KSO_WM_UNIT_VALUE" val="10"/>
</p:tagLst>
</file>

<file path=ppt/tags/tag28.xml><?xml version="1.0" encoding="utf-8"?>
<p:tagLst xmlns:p="http://schemas.openxmlformats.org/presentationml/2006/main">
  <p:tag name="AS_UNIQUEID" val="629"/>
</p:tagLst>
</file>

<file path=ppt/tags/tag29.xml><?xml version="1.0" encoding="utf-8"?>
<p:tagLst xmlns:p="http://schemas.openxmlformats.org/presentationml/2006/main">
  <p:tag name="AS_UNIQUEID" val="630"/>
</p:tagLst>
</file>

<file path=ppt/tags/tag3.xml><?xml version="1.0" encoding="utf-8"?>
<p:tagLst xmlns:p="http://schemas.openxmlformats.org/presentationml/2006/main">
  <p:tag name="AS_UNIQUEID" val="603"/>
</p:tagLst>
</file>

<file path=ppt/tags/tag30.xml><?xml version="1.0" encoding="utf-8"?>
<p:tagLst xmlns:p="http://schemas.openxmlformats.org/presentationml/2006/main">
  <p:tag name="AS_UNIQUEID" val="631"/>
</p:tagLst>
</file>

<file path=ppt/tags/tag31.xml><?xml version="1.0" encoding="utf-8"?>
<p:tagLst xmlns:p="http://schemas.openxmlformats.org/presentationml/2006/main">
  <p:tag name="AS_UNIQUEID" val="632"/>
</p:tagLst>
</file>

<file path=ppt/tags/tag32.xml><?xml version="1.0" encoding="utf-8"?>
<p:tagLst xmlns:p="http://schemas.openxmlformats.org/presentationml/2006/main">
  <p:tag name="AS_UNIQUEID" val="633"/>
</p:tagLst>
</file>

<file path=ppt/tags/tag33.xml><?xml version="1.0" encoding="utf-8"?>
<p:tagLst xmlns:p="http://schemas.openxmlformats.org/presentationml/2006/main">
  <p:tag name="AS_UNIQUEID" val="634"/>
</p:tagLst>
</file>

<file path=ppt/tags/tag34.xml><?xml version="1.0" encoding="utf-8"?>
<p:tagLst xmlns:p="http://schemas.openxmlformats.org/presentationml/2006/main">
  <p:tag name="AS_UNIQUEID" val="635"/>
</p:tagLst>
</file>

<file path=ppt/tags/tag35.xml><?xml version="1.0" encoding="utf-8"?>
<p:tagLst xmlns:p="http://schemas.openxmlformats.org/presentationml/2006/main">
  <p:tag name="AS_UNIQUEID" val="637"/>
</p:tagLst>
</file>

<file path=ppt/tags/tag36.xml><?xml version="1.0" encoding="utf-8"?>
<p:tagLst xmlns:p="http://schemas.openxmlformats.org/presentationml/2006/main">
  <p:tag name="AS_UNIQUEID" val="638"/>
</p:tagLst>
</file>

<file path=ppt/tags/tag37.xml><?xml version="1.0" encoding="utf-8"?>
<p:tagLst xmlns:p="http://schemas.openxmlformats.org/presentationml/2006/main">
  <p:tag name="AS_UNIQUEID" val="639"/>
</p:tagLst>
</file>

<file path=ppt/tags/tag38.xml><?xml version="1.0" encoding="utf-8"?>
<p:tagLst xmlns:p="http://schemas.openxmlformats.org/presentationml/2006/main">
  <p:tag name="AS_UNIQUEID" val="640"/>
</p:tagLst>
</file>

<file path=ppt/tags/tag39.xml><?xml version="1.0" encoding="utf-8"?>
<p:tagLst xmlns:p="http://schemas.openxmlformats.org/presentationml/2006/main">
  <p:tag name="AS_UNIQUEID" val="642"/>
</p:tagLst>
</file>

<file path=ppt/tags/tag4.xml><?xml version="1.0" encoding="utf-8"?>
<p:tagLst xmlns:p="http://schemas.openxmlformats.org/presentationml/2006/main">
  <p:tag name="AS_UNIQUEID" val="604"/>
</p:tagLst>
</file>

<file path=ppt/tags/tag40.xml><?xml version="1.0" encoding="utf-8"?>
<p:tagLst xmlns:p="http://schemas.openxmlformats.org/presentationml/2006/main">
  <p:tag name="AS_UNIQUEID" val="643"/>
</p:tagLst>
</file>

<file path=ppt/tags/tag41.xml><?xml version="1.0" encoding="utf-8"?>
<p:tagLst xmlns:p="http://schemas.openxmlformats.org/presentationml/2006/main">
  <p:tag name="AS_UNIQUEID" val="644"/>
</p:tagLst>
</file>

<file path=ppt/tags/tag42.xml><?xml version="1.0" encoding="utf-8"?>
<p:tagLst xmlns:p="http://schemas.openxmlformats.org/presentationml/2006/main">
  <p:tag name="AS_UNIQUEID" val="645"/>
</p:tagLst>
</file>

<file path=ppt/tags/tag43.xml><?xml version="1.0" encoding="utf-8"?>
<p:tagLst xmlns:p="http://schemas.openxmlformats.org/presentationml/2006/main">
  <p:tag name="AS_UNIQUEID" val="646"/>
</p:tagLst>
</file>

<file path=ppt/tags/tag44.xml><?xml version="1.0" encoding="utf-8"?>
<p:tagLst xmlns:p="http://schemas.openxmlformats.org/presentationml/2006/main">
  <p:tag name="AS_UNIQUEID" val="647"/>
</p:tagLst>
</file>

<file path=ppt/tags/tag45.xml><?xml version="1.0" encoding="utf-8"?>
<p:tagLst xmlns:p="http://schemas.openxmlformats.org/presentationml/2006/main">
  <p:tag name="AS_UNIQUEID" val="648"/>
</p:tagLst>
</file>

<file path=ppt/tags/tag46.xml><?xml version="1.0" encoding="utf-8"?>
<p:tagLst xmlns:p="http://schemas.openxmlformats.org/presentationml/2006/main">
  <p:tag name="AS_UNIQUEID" val="650"/>
</p:tagLst>
</file>

<file path=ppt/tags/tag47.xml><?xml version="1.0" encoding="utf-8"?>
<p:tagLst xmlns:p="http://schemas.openxmlformats.org/presentationml/2006/main">
  <p:tag name="AS_UNIQUEID" val="651"/>
</p:tagLst>
</file>

<file path=ppt/tags/tag48.xml><?xml version="1.0" encoding="utf-8"?>
<p:tagLst xmlns:p="http://schemas.openxmlformats.org/presentationml/2006/main">
  <p:tag name="AS_UNIQUEID" val="652"/>
</p:tagLst>
</file>

<file path=ppt/tags/tag49.xml><?xml version="1.0" encoding="utf-8"?>
<p:tagLst xmlns:p="http://schemas.openxmlformats.org/presentationml/2006/main">
  <p:tag name="AS_UNIQUEID" val="653"/>
</p:tagLst>
</file>

<file path=ppt/tags/tag5.xml><?xml version="1.0" encoding="utf-8"?>
<p:tagLst xmlns:p="http://schemas.openxmlformats.org/presentationml/2006/main">
  <p:tag name="AS_UNIQUEID" val="605"/>
</p:tagLst>
</file>

<file path=ppt/tags/tag50.xml><?xml version="1.0" encoding="utf-8"?>
<p:tagLst xmlns:p="http://schemas.openxmlformats.org/presentationml/2006/main">
  <p:tag name="AS_UNIQUEID" val="655"/>
</p:tagLst>
</file>

<file path=ppt/tags/tag51.xml><?xml version="1.0" encoding="utf-8"?>
<p:tagLst xmlns:p="http://schemas.openxmlformats.org/presentationml/2006/main">
  <p:tag name="AS_UNIQUEID" val="656"/>
</p:tagLst>
</file>

<file path=ppt/tags/tag52.xml><?xml version="1.0" encoding="utf-8"?>
<p:tagLst xmlns:p="http://schemas.openxmlformats.org/presentationml/2006/main">
  <p:tag name="AS_UNIQUEID" val="658"/>
</p:tagLst>
</file>

<file path=ppt/tags/tag53.xml><?xml version="1.0" encoding="utf-8"?>
<p:tagLst xmlns:p="http://schemas.openxmlformats.org/presentationml/2006/main">
  <p:tag name="AS_UNIQUEID" val="659"/>
</p:tagLst>
</file>

<file path=ppt/tags/tag54.xml><?xml version="1.0" encoding="utf-8"?>
<p:tagLst xmlns:p="http://schemas.openxmlformats.org/presentationml/2006/main">
  <p:tag name="AS_UNIQUEID" val="661"/>
</p:tagLst>
</file>

<file path=ppt/tags/tag55.xml><?xml version="1.0" encoding="utf-8"?>
<p:tagLst xmlns:p="http://schemas.openxmlformats.org/presentationml/2006/main">
  <p:tag name="AS_UNIQUEID" val="662"/>
</p:tagLst>
</file>

<file path=ppt/tags/tag56.xml><?xml version="1.0" encoding="utf-8"?>
<p:tagLst xmlns:p="http://schemas.openxmlformats.org/presentationml/2006/main">
  <p:tag name="AS_UNIQUEID" val="663"/>
</p:tagLst>
</file>

<file path=ppt/tags/tag57.xml><?xml version="1.0" encoding="utf-8"?>
<p:tagLst xmlns:p="http://schemas.openxmlformats.org/presentationml/2006/main">
  <p:tag name="AS_UNIQUEID" val="664"/>
</p:tagLst>
</file>

<file path=ppt/tags/tag58.xml><?xml version="1.0" encoding="utf-8"?>
<p:tagLst xmlns:p="http://schemas.openxmlformats.org/presentationml/2006/main">
  <p:tag name="AS_UNIQUEID" val="665"/>
</p:tagLst>
</file>

<file path=ppt/tags/tag59.xml><?xml version="1.0" encoding="utf-8"?>
<p:tagLst xmlns:p="http://schemas.openxmlformats.org/presentationml/2006/main">
  <p:tag name="AS_UNIQUEID" val="666"/>
</p:tagLst>
</file>

<file path=ppt/tags/tag6.xml><?xml version="1.0" encoding="utf-8"?>
<p:tagLst xmlns:p="http://schemas.openxmlformats.org/presentationml/2006/main">
  <p:tag name="AS_UNIQUEID" val="606"/>
</p:tagLst>
</file>

<file path=ppt/tags/tag60.xml><?xml version="1.0" encoding="utf-8"?>
<p:tagLst xmlns:p="http://schemas.openxmlformats.org/presentationml/2006/main">
  <p:tag name="AS_UNIQUEID" val="667"/>
</p:tagLst>
</file>

<file path=ppt/tags/tag61.xml><?xml version="1.0" encoding="utf-8"?>
<p:tagLst xmlns:p="http://schemas.openxmlformats.org/presentationml/2006/main">
  <p:tag name="AS_UNIQUEID" val="668"/>
</p:tagLst>
</file>

<file path=ppt/tags/tag62.xml><?xml version="1.0" encoding="utf-8"?>
<p:tagLst xmlns:p="http://schemas.openxmlformats.org/presentationml/2006/main">
  <p:tag name="AS_UNIQUEID" val="669"/>
</p:tagLst>
</file>

<file path=ppt/tags/tag63.xml><?xml version="1.0" encoding="utf-8"?>
<p:tagLst xmlns:p="http://schemas.openxmlformats.org/presentationml/2006/main">
  <p:tag name="AS_UNIQUEID" val="670"/>
</p:tagLst>
</file>

<file path=ppt/tags/tag64.xml><?xml version="1.0" encoding="utf-8"?>
<p:tagLst xmlns:p="http://schemas.openxmlformats.org/presentationml/2006/main">
  <p:tag name="AS_UNIQUEID" val="672"/>
</p:tagLst>
</file>

<file path=ppt/tags/tag65.xml><?xml version="1.0" encoding="utf-8"?>
<p:tagLst xmlns:p="http://schemas.openxmlformats.org/presentationml/2006/main">
  <p:tag name="AS_UNIQUEID" val="673"/>
</p:tagLst>
</file>

<file path=ppt/tags/tag66.xml><?xml version="1.0" encoding="utf-8"?>
<p:tagLst xmlns:p="http://schemas.openxmlformats.org/presentationml/2006/main">
  <p:tag name="AS_UNIQUEID" val="674"/>
</p:tagLst>
</file>

<file path=ppt/tags/tag67.xml><?xml version="1.0" encoding="utf-8"?>
<p:tagLst xmlns:p="http://schemas.openxmlformats.org/presentationml/2006/main">
  <p:tag name="AS_UNIQUEID" val="675"/>
</p:tagLst>
</file>

<file path=ppt/tags/tag68.xml><?xml version="1.0" encoding="utf-8"?>
<p:tagLst xmlns:p="http://schemas.openxmlformats.org/presentationml/2006/main">
  <p:tag name="AS_UNIQUEID" val="676"/>
</p:tagLst>
</file>

<file path=ppt/tags/tag69.xml><?xml version="1.0" encoding="utf-8"?>
<p:tagLst xmlns:p="http://schemas.openxmlformats.org/presentationml/2006/main">
  <p:tag name="AS_UNIQUEID" val="677"/>
</p:tagLst>
</file>

<file path=ppt/tags/tag7.xml><?xml version="1.0" encoding="utf-8"?>
<p:tagLst xmlns:p="http://schemas.openxmlformats.org/presentationml/2006/main">
  <p:tag name="AS_UNIQUEID" val="607"/>
</p:tagLst>
</file>

<file path=ppt/tags/tag70.xml><?xml version="1.0" encoding="utf-8"?>
<p:tagLst xmlns:p="http://schemas.openxmlformats.org/presentationml/2006/main">
  <p:tag name="AS_UNIQUEID" val="678"/>
</p:tagLst>
</file>

<file path=ppt/tags/tag71.xml><?xml version="1.0" encoding="utf-8"?>
<p:tagLst xmlns:p="http://schemas.openxmlformats.org/presentationml/2006/main">
  <p:tag name="AS_UNIQUEID" val="679"/>
</p:tagLst>
</file>

<file path=ppt/tags/tag72.xml><?xml version="1.0" encoding="utf-8"?>
<p:tagLst xmlns:p="http://schemas.openxmlformats.org/presentationml/2006/main">
  <p:tag name="AS_UNIQUEID" val="680"/>
</p:tagLst>
</file>

<file path=ppt/tags/tag73.xml><?xml version="1.0" encoding="utf-8"?>
<p:tagLst xmlns:p="http://schemas.openxmlformats.org/presentationml/2006/main">
  <p:tag name="AS_UNIQUEID" val="683"/>
</p:tagLst>
</file>

<file path=ppt/tags/tag74.xml><?xml version="1.0" encoding="utf-8"?>
<p:tagLst xmlns:p="http://schemas.openxmlformats.org/presentationml/2006/main">
  <p:tag name="AS_UNIQUEID" val="685"/>
</p:tagLst>
</file>

<file path=ppt/tags/tag75.xml><?xml version="1.0" encoding="utf-8"?>
<p:tagLst xmlns:p="http://schemas.openxmlformats.org/presentationml/2006/main">
  <p:tag name="AS_UNIQUEID" val="686"/>
</p:tagLst>
</file>

<file path=ppt/tags/tag76.xml><?xml version="1.0" encoding="utf-8"?>
<p:tagLst xmlns:p="http://schemas.openxmlformats.org/presentationml/2006/main">
  <p:tag name="AS_UNIQUEID" val="687"/>
</p:tagLst>
</file>

<file path=ppt/tags/tag77.xml><?xml version="1.0" encoding="utf-8"?>
<p:tagLst xmlns:p="http://schemas.openxmlformats.org/presentationml/2006/main">
  <p:tag name="AS_UNIQUEID" val="688"/>
</p:tagLst>
</file>

<file path=ppt/tags/tag78.xml><?xml version="1.0" encoding="utf-8"?>
<p:tagLst xmlns:p="http://schemas.openxmlformats.org/presentationml/2006/main">
  <p:tag name="AS_UNIQUEID" val="689"/>
</p:tagLst>
</file>

<file path=ppt/tags/tag79.xml><?xml version="1.0" encoding="utf-8"?>
<p:tagLst xmlns:p="http://schemas.openxmlformats.org/presentationml/2006/main">
  <p:tag name="AS_UNIQUEID" val="690"/>
</p:tagLst>
</file>

<file path=ppt/tags/tag8.xml><?xml version="1.0" encoding="utf-8"?>
<p:tagLst xmlns:p="http://schemas.openxmlformats.org/presentationml/2006/main">
  <p:tag name="AS_UNIQUEID" val="608"/>
</p:tagLst>
</file>

<file path=ppt/tags/tag80.xml><?xml version="1.0" encoding="utf-8"?>
<p:tagLst xmlns:p="http://schemas.openxmlformats.org/presentationml/2006/main">
  <p:tag name="AS_UNIQUEID" val="2"/>
</p:tagLst>
</file>

<file path=ppt/tags/tag81.xml><?xml version="1.0" encoding="utf-8"?>
<p:tagLst xmlns:p="http://schemas.openxmlformats.org/presentationml/2006/main">
  <p:tag name="AS_UNIQUEID" val="3"/>
</p:tagLst>
</file>

<file path=ppt/tags/tag82.xml><?xml version="1.0" encoding="utf-8"?>
<p:tagLst xmlns:p="http://schemas.openxmlformats.org/presentationml/2006/main">
  <p:tag name="AS_UNIQUEID" val="4"/>
</p:tagLst>
</file>

<file path=ppt/tags/tag83.xml><?xml version="1.0" encoding="utf-8"?>
<p:tagLst xmlns:p="http://schemas.openxmlformats.org/presentationml/2006/main">
  <p:tag name="AS_UNIQUEID" val="5"/>
</p:tagLst>
</file>

<file path=ppt/tags/tag84.xml><?xml version="1.0" encoding="utf-8"?>
<p:tagLst xmlns:p="http://schemas.openxmlformats.org/presentationml/2006/main">
  <p:tag name="AS_UNIQUEID" val="6"/>
</p:tagLst>
</file>

<file path=ppt/tags/tag85.xml><?xml version="1.0" encoding="utf-8"?>
<p:tagLst xmlns:p="http://schemas.openxmlformats.org/presentationml/2006/main">
  <p:tag name="AS_UNIQUEID" val="7"/>
</p:tagLst>
</file>

<file path=ppt/tags/tag86.xml><?xml version="1.0" encoding="utf-8"?>
<p:tagLst xmlns:p="http://schemas.openxmlformats.org/presentationml/2006/main">
  <p:tag name="AS_UNIQUEID" val="8"/>
</p:tagLst>
</file>

<file path=ppt/tags/tag87.xml><?xml version="1.0" encoding="utf-8"?>
<p:tagLst xmlns:p="http://schemas.openxmlformats.org/presentationml/2006/main">
  <p:tag name="AS_UNIQUEID" val="9"/>
</p:tagLst>
</file>

<file path=ppt/tags/tag88.xml><?xml version="1.0" encoding="utf-8"?>
<p:tagLst xmlns:p="http://schemas.openxmlformats.org/presentationml/2006/main">
  <p:tag name="AS_UNIQUEID" val="10"/>
</p:tagLst>
</file>

<file path=ppt/tags/tag89.xml><?xml version="1.0" encoding="utf-8"?>
<p:tagLst xmlns:p="http://schemas.openxmlformats.org/presentationml/2006/main">
  <p:tag name="AS_UNIQUEID" val="12"/>
</p:tagLst>
</file>

<file path=ppt/tags/tag9.xml><?xml version="1.0" encoding="utf-8"?>
<p:tagLst xmlns:p="http://schemas.openxmlformats.org/presentationml/2006/main">
  <p:tag name="AS_UNIQUEID" val="609"/>
</p:tagLst>
</file>

<file path=ppt/tags/tag90.xml><?xml version="1.0" encoding="utf-8"?>
<p:tagLst xmlns:p="http://schemas.openxmlformats.org/presentationml/2006/main">
  <p:tag name="AS_UNIQUEID" val="13"/>
</p:tagLst>
</file>

<file path=ppt/tags/tag91.xml><?xml version="1.0" encoding="utf-8"?>
<p:tagLst xmlns:p="http://schemas.openxmlformats.org/presentationml/2006/main">
  <p:tag name="AS_UNIQUEID" val="14"/>
</p:tagLst>
</file>

<file path=ppt/tags/tag92.xml><?xml version="1.0" encoding="utf-8"?>
<p:tagLst xmlns:p="http://schemas.openxmlformats.org/presentationml/2006/main">
  <p:tag name="AS_UNIQUEID" val="15"/>
</p:tagLst>
</file>

<file path=ppt/tags/tag93.xml><?xml version="1.0" encoding="utf-8"?>
<p:tagLst xmlns:p="http://schemas.openxmlformats.org/presentationml/2006/main">
  <p:tag name="AS_UNIQUEID" val="16"/>
</p:tagLst>
</file>

<file path=ppt/tags/tag94.xml><?xml version="1.0" encoding="utf-8"?>
<p:tagLst xmlns:p="http://schemas.openxmlformats.org/presentationml/2006/main">
  <p:tag name="AS_UNIQUEID" val="18"/>
</p:tagLst>
</file>

<file path=ppt/tags/tag95.xml><?xml version="1.0" encoding="utf-8"?>
<p:tagLst xmlns:p="http://schemas.openxmlformats.org/presentationml/2006/main">
  <p:tag name="AS_UNIQUEID" val="19"/>
</p:tagLst>
</file>

<file path=ppt/tags/tag96.xml><?xml version="1.0" encoding="utf-8"?>
<p:tagLst xmlns:p="http://schemas.openxmlformats.org/presentationml/2006/main">
  <p:tag name="AS_UNIQUEID" val="20"/>
</p:tagLst>
</file>

<file path=ppt/tags/tag97.xml><?xml version="1.0" encoding="utf-8"?>
<p:tagLst xmlns:p="http://schemas.openxmlformats.org/presentationml/2006/main">
  <p:tag name="AS_UNIQUEID" val="25"/>
</p:tagLst>
</file>

<file path=ppt/tags/tag98.xml><?xml version="1.0" encoding="utf-8"?>
<p:tagLst xmlns:p="http://schemas.openxmlformats.org/presentationml/2006/main">
  <p:tag name="AS_UNIQUEID" val="26"/>
</p:tagLst>
</file>

<file path=ppt/tags/tag99.xml><?xml version="1.0" encoding="utf-8"?>
<p:tagLst xmlns:p="http://schemas.openxmlformats.org/presentationml/2006/main">
  <p:tag name="AS_UNIQUEID" val="27"/>
</p:tagLst>
</file>

<file path=ppt/theme/theme1.xml><?xml version="1.0" encoding="utf-8"?>
<a:theme xmlns:a="http://schemas.openxmlformats.org/drawingml/2006/main" name="丝状">
  <a:themeElements>
    <a:clrScheme name="丝状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丝状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Gill Sans MT"/>
        <a:ea typeface="方正苏新诗柳楷简体"/>
        <a:cs typeface=""/>
      </a:majorFont>
      <a:minorFont>
        <a:latin typeface="Gill Sans MT"/>
        <a:ea typeface="方正柳公权楷书 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2501</Words>
  <Application>WPS 演示</Application>
  <PresentationFormat>宽屏</PresentationFormat>
  <Paragraphs>306</Paragraphs>
  <Slides>25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55" baseType="lpstr">
      <vt:lpstr>Arial</vt:lpstr>
      <vt:lpstr>宋体</vt:lpstr>
      <vt:lpstr>Wingdings</vt:lpstr>
      <vt:lpstr>Wingdings 3</vt:lpstr>
      <vt:lpstr>Arial</vt:lpstr>
      <vt:lpstr>微软雅黑 Light</vt:lpstr>
      <vt:lpstr>仿宋</vt:lpstr>
      <vt:lpstr>Calibri</vt:lpstr>
      <vt:lpstr>微软雅黑</vt:lpstr>
      <vt:lpstr>华文中宋</vt:lpstr>
      <vt:lpstr>等线</vt:lpstr>
      <vt:lpstr>Times New Roman</vt:lpstr>
      <vt:lpstr>华文新魏</vt:lpstr>
      <vt:lpstr>黑体</vt:lpstr>
      <vt:lpstr>楷体</vt:lpstr>
      <vt:lpstr>Arial Unicode MS</vt:lpstr>
      <vt:lpstr>方正粗黑宋简体</vt:lpstr>
      <vt:lpstr>方正宋刻本秀楷简体</vt:lpstr>
      <vt:lpstr>华文隶书</vt:lpstr>
      <vt:lpstr>江西拙楷</vt:lpstr>
      <vt:lpstr>方正清刻本悦宋简体</vt:lpstr>
      <vt:lpstr>Calibri</vt:lpstr>
      <vt:lpstr>Franklin Gothic Book</vt:lpstr>
      <vt:lpstr>方正苏新诗柳楷简体</vt:lpstr>
      <vt:lpstr>方正特粗光辉简体</vt:lpstr>
      <vt:lpstr>Century Gothic</vt:lpstr>
      <vt:lpstr>丝状</vt:lpstr>
      <vt:lpstr>Office 主题</vt:lpstr>
      <vt:lpstr>Office 主题​​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qu</dc:creator>
  <cp:lastModifiedBy>sczx4</cp:lastModifiedBy>
  <cp:revision>9</cp:revision>
  <dcterms:created xsi:type="dcterms:W3CDTF">2022-09-06T04:16:00Z</dcterms:created>
  <dcterms:modified xsi:type="dcterms:W3CDTF">2024-03-25T00:29:43Z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C58EA1CC6AFD4888AF39A12A0BD71A4D</vt:lpwstr>
  </property>
  <property fmtid="{D5CDD505-2E9C-101B-9397-08002B2CF9AE}" pid="3" name="KSOProductBuildVer">
    <vt:lpwstr>2052-11.8.2.11718</vt:lpwstr>
  </property>
</Properties>
</file>