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44" r:id="rId4"/>
    <p:sldId id="828" r:id="rId5"/>
    <p:sldId id="936" r:id="rId7"/>
    <p:sldId id="845" r:id="rId8"/>
    <p:sldId id="960" r:id="rId9"/>
    <p:sldId id="939" r:id="rId10"/>
    <p:sldId id="961" r:id="rId11"/>
    <p:sldId id="962" r:id="rId12"/>
    <p:sldId id="851" r:id="rId13"/>
    <p:sldId id="877" r:id="rId14"/>
    <p:sldId id="963" r:id="rId15"/>
    <p:sldId id="964" r:id="rId16"/>
    <p:sldId id="915" r:id="rId17"/>
    <p:sldId id="895" r:id="rId18"/>
    <p:sldId id="935" r:id="rId19"/>
  </p:sldIdLst>
  <p:sldSz cx="12192000" cy="6858000"/>
  <p:notesSz cx="7103745" cy="10234295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hc" initials="x" lastIdx="0" clrIdx="0"/>
  <p:cmAuthor id="0" name="Administrator" initials="A" lastIdx="0" clrIdx="0"/>
  <p:cmAuthor id="2" name="yang" initials="y" lastIdx="0" clrIdx="1"/>
  <p:cmAuthor id="3" name="新课标第一网" initials="新" lastIdx="0" clrIdx="0"/>
  <p:cmAuthor id="4" name="zhang yishuai" initials="zy" lastIdx="0" clrIdx="3"/>
  <p:cmAuthor id="5" name="lenovo" initials="l" lastIdx="0" clrIdx="0"/>
  <p:cmAuthor id="6" name="TangFei" initials="T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F"/>
    <a:srgbClr val="FFADFF"/>
    <a:srgbClr val="1B1BE3"/>
    <a:srgbClr val="E0CDF4"/>
    <a:srgbClr val="D9C1F1"/>
    <a:srgbClr val="3625D9"/>
    <a:srgbClr val="0033CC"/>
    <a:srgbClr val="EAEAEA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499745" y="1750695"/>
            <a:ext cx="1117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>
                <a:solidFill>
                  <a:schemeClr val="accent4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第一单元    中国开始沦为半殖民地半封建社会</a:t>
            </a:r>
            <a:endParaRPr lang="zh-CN" altLang="en-US" sz="4000">
              <a:solidFill>
                <a:schemeClr val="accent4">
                  <a:lumMod val="75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11706" y="2472384"/>
            <a:ext cx="73679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4000" b="1">
                <a:solidFill>
                  <a:srgbClr val="0033CC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第</a:t>
            </a:r>
            <a:r>
              <a:rPr lang="en-US" altLang="zh-CN" sz="4000" b="1">
                <a:solidFill>
                  <a:srgbClr val="0033CC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3</a:t>
            </a:r>
            <a:r>
              <a:rPr lang="zh-CN" altLang="en-US" sz="4000" b="1">
                <a:solidFill>
                  <a:srgbClr val="0033CC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课    太平天国运动</a:t>
            </a:r>
            <a:endParaRPr lang="zh-CN" altLang="en-US" sz="4000" b="1">
              <a:solidFill>
                <a:srgbClr val="0033CC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06705" y="3326765"/>
            <a:ext cx="11560810" cy="3181985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rtlCol="0" anchor="ctr">
            <a:spAutoFit/>
          </a:bodyPr>
          <a:lstStyle/>
          <a:p>
            <a:pPr lvl="0" algn="l" fontAlgn="base">
              <a:lnSpc>
                <a:spcPts val="4820"/>
              </a:lnSpc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19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60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年代，咸丰皇帝的日子过得真是内外焦灼：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base">
              <a:lnSpc>
                <a:spcPts val="4820"/>
              </a:lnSpc>
            </a:pPr>
            <a:r>
              <a:rPr lang="en-US" altLang="zh-CN" sz="36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36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外患未平，太平天国运动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又以燎原之势进逼清廷。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base">
              <a:lnSpc>
                <a:spcPts val="4820"/>
              </a:lnSpc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这场农民运动爆发的原因是什么？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base">
              <a:lnSpc>
                <a:spcPts val="4820"/>
              </a:lnSpc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时代赋予它怎样的特色？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base">
              <a:lnSpc>
                <a:spcPts val="4820"/>
              </a:lnSpc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又有怎样的结果？   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0" name="图片 29" descr="20110719103255-816325236.jpg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66675" y="118110"/>
            <a:ext cx="3422015" cy="1612900"/>
          </a:xfrm>
          <a:prstGeom prst="rect">
            <a:avLst/>
          </a:prstGeom>
        </p:spPr>
      </p:pic>
      <p:pic>
        <p:nvPicPr>
          <p:cNvPr id="31" name="图片 30" descr="1477898837181724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22955" y="114300"/>
            <a:ext cx="3398520" cy="1616075"/>
          </a:xfrm>
          <a:prstGeom prst="rect">
            <a:avLst/>
          </a:prstGeom>
        </p:spPr>
      </p:pic>
      <p:pic>
        <p:nvPicPr>
          <p:cNvPr id="32" name="图片 31" descr="100114wangzz001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08725" y="114300"/>
            <a:ext cx="2310130" cy="1616710"/>
          </a:xfrm>
          <a:prstGeom prst="rect">
            <a:avLst/>
          </a:prstGeom>
        </p:spPr>
      </p:pic>
      <p:pic>
        <p:nvPicPr>
          <p:cNvPr id="33" name="图片 32" descr="0155253A86F02786402881E55521DC7E.jpg"/>
          <p:cNvPicPr>
            <a:picLocks noChangeAspect="1"/>
          </p:cNvPicPr>
          <p:nvPr/>
        </p:nvPicPr>
        <p:blipFill>
          <a:blip r:embed="rId4">
            <a:grayscl/>
          </a:blip>
          <a:srcRect r="16216"/>
          <a:stretch>
            <a:fillRect/>
          </a:stretch>
        </p:blipFill>
        <p:spPr>
          <a:xfrm>
            <a:off x="8579485" y="118110"/>
            <a:ext cx="3388360" cy="1612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文本框 145410"/>
          <p:cNvSpPr txBox="1"/>
          <p:nvPr/>
        </p:nvSpPr>
        <p:spPr bwMode="auto">
          <a:xfrm>
            <a:off x="412115" y="737870"/>
            <a:ext cx="11196320" cy="245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20000"/>
              </a:lnSpc>
              <a:defRPr/>
            </a:pPr>
            <a:r>
              <a:rPr lang="zh-CN" altLang="en-US" sz="3200" b="1" smtClean="0">
                <a:latin typeface="宋体" panose="02010600030101010101" pitchFamily="2" charset="-122"/>
                <a:sym typeface="+mn-ea"/>
              </a:rPr>
              <a:t>天王府不设太监，妃嫔与女官共有2300人之多，均为洪秀全一人所有。洪秀全一生共有88个后妃，都没有封号，统称为妻。在召见时以数字化依次编号，如“第25妻”、“第73妻”之称谓。</a:t>
            </a:r>
            <a:endParaRPr lang="zh-CN" altLang="en-US" sz="3200" b="1" smtClean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45413" name="文本框 145412"/>
          <p:cNvSpPr txBox="1"/>
          <p:nvPr/>
        </p:nvSpPr>
        <p:spPr bwMode="auto">
          <a:xfrm>
            <a:off x="429260" y="3519170"/>
            <a:ext cx="11178540" cy="681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20000"/>
              </a:lnSpc>
              <a:defRPr/>
            </a:pPr>
            <a:r>
              <a:rPr lang="en-US" altLang="zh-CN" sz="3200" b="1" smtClean="0">
                <a:latin typeface="宋体" panose="02010600030101010101" pitchFamily="2" charset="-122"/>
                <a:sym typeface="+mn-ea"/>
              </a:rPr>
              <a:t>洪秀全去探视杨秀清的病情时，坐的是64人抬的大轿。</a:t>
            </a:r>
            <a:endParaRPr lang="en-US" altLang="zh-CN" sz="3200" b="1" smtClean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421640" y="4453890"/>
            <a:ext cx="11186795" cy="18630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20000"/>
              </a:lnSpc>
              <a:defRPr/>
            </a:pPr>
            <a:r>
              <a:rPr lang="en-US" altLang="zh-CN" sz="3200" b="1" smtClean="0">
                <a:latin typeface="宋体" panose="02010600030101010101" pitchFamily="2" charset="-122"/>
                <a:sym typeface="+mn-ea"/>
              </a:rPr>
              <a:t>《李秀成自述》载：“（东王）权太重，要逼天王封其万岁。那时权柄皆在东王一人手上，不得不封，逼天王亲到东王府封其万岁。”</a:t>
            </a:r>
            <a:endParaRPr lang="en-US" altLang="zh-CN" sz="3200" b="1" smtClean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6725" y="130810"/>
            <a:ext cx="5449570" cy="3973195"/>
            <a:chOff x="155" y="206"/>
            <a:chExt cx="12545" cy="8249"/>
          </a:xfrm>
        </p:grpSpPr>
        <p:grpSp>
          <p:nvGrpSpPr>
            <p:cNvPr id="6" name="组合 5"/>
            <p:cNvGrpSpPr/>
            <p:nvPr/>
          </p:nvGrpSpPr>
          <p:grpSpPr>
            <a:xfrm>
              <a:off x="155" y="206"/>
              <a:ext cx="12545" cy="8249"/>
              <a:chOff x="5966" y="2852"/>
              <a:chExt cx="11959" cy="6163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671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663" y="5176"/>
                <a:ext cx="1253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588" y="3631"/>
                <a:ext cx="1117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7025" y="6990"/>
                <a:ext cx="1042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283325" y="138430"/>
            <a:ext cx="5641975" cy="483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⑤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由盛转衰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：【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天京事变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定都天京后，太平天国在军事征战和制度建设上取得了重大成就，但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领导人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开始享乐腐化，争权夺利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1856年秋，杨秀清逼洪秀全封他为“万岁”，意图篡位。结果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杨秀清被杀，韦昌辉被处死，石达开率部出走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太平军失惨重，人心士气受到严重影响，太平天国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由盛转衰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右箭头 53"/>
          <p:cNvSpPr/>
          <p:nvPr/>
        </p:nvSpPr>
        <p:spPr>
          <a:xfrm rot="7861900">
            <a:off x="3872221" y="3138665"/>
            <a:ext cx="85725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2419643" y="1282690"/>
            <a:ext cx="1143008" cy="4081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p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洪秀全</a:t>
            </a:r>
            <a:endParaRPr lang="zh-CN" altLang="en-US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6" name="TextBox 28"/>
          <p:cNvSpPr txBox="1"/>
          <p:nvPr/>
        </p:nvSpPr>
        <p:spPr>
          <a:xfrm>
            <a:off x="892457" y="2523171"/>
            <a:ext cx="1071570" cy="40819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p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杨秀清</a:t>
            </a:r>
            <a:endParaRPr lang="zh-CN" altLang="en-US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2491081" y="3497268"/>
            <a:ext cx="1071570" cy="4081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p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韦昌辉</a:t>
            </a:r>
            <a:endParaRPr lang="zh-CN" altLang="en-US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8" name="TextBox 37"/>
          <p:cNvSpPr txBox="1"/>
          <p:nvPr/>
        </p:nvSpPr>
        <p:spPr>
          <a:xfrm>
            <a:off x="3919841" y="2425698"/>
            <a:ext cx="1071570" cy="4081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p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石达开</a:t>
            </a:r>
            <a:endParaRPr lang="zh-CN" altLang="en-US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9" name="右箭头 58"/>
          <p:cNvSpPr/>
          <p:nvPr/>
        </p:nvSpPr>
        <p:spPr>
          <a:xfrm rot="19416560">
            <a:off x="1383774" y="1688614"/>
            <a:ext cx="85725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1419511" y="1711318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逼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2" name="右箭头 61"/>
          <p:cNvSpPr/>
          <p:nvPr/>
        </p:nvSpPr>
        <p:spPr>
          <a:xfrm rot="13668509">
            <a:off x="1312336" y="3117374"/>
            <a:ext cx="85725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3" name="TextBox 44"/>
          <p:cNvSpPr txBox="1"/>
          <p:nvPr/>
        </p:nvSpPr>
        <p:spPr>
          <a:xfrm rot="371030">
            <a:off x="1520713" y="3170425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杀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4" name="TextBox 45"/>
          <p:cNvSpPr txBox="1"/>
          <p:nvPr/>
        </p:nvSpPr>
        <p:spPr>
          <a:xfrm rot="371030">
            <a:off x="4092482" y="3098987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责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5" name="右箭头 64"/>
          <p:cNvSpPr/>
          <p:nvPr/>
        </p:nvSpPr>
        <p:spPr>
          <a:xfrm rot="5400000">
            <a:off x="2348205" y="2282822"/>
            <a:ext cx="121444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6" name="TextBox 48"/>
          <p:cNvSpPr txBox="1"/>
          <p:nvPr/>
        </p:nvSpPr>
        <p:spPr>
          <a:xfrm rot="371030">
            <a:off x="2663722" y="2170292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杀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7" name="右箭头 66"/>
          <p:cNvSpPr/>
          <p:nvPr/>
        </p:nvSpPr>
        <p:spPr>
          <a:xfrm rot="3512166">
            <a:off x="3850536" y="1638467"/>
            <a:ext cx="85725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8" name="TextBox 50"/>
          <p:cNvSpPr txBox="1"/>
          <p:nvPr/>
        </p:nvSpPr>
        <p:spPr>
          <a:xfrm rot="371030">
            <a:off x="3878168" y="1598789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疑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9" name="右箭头 68"/>
          <p:cNvSpPr/>
          <p:nvPr/>
        </p:nvSpPr>
        <p:spPr>
          <a:xfrm rot="3512166">
            <a:off x="5213572" y="2924351"/>
            <a:ext cx="857256" cy="64294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0" name="TextBox 52"/>
          <p:cNvSpPr txBox="1"/>
          <p:nvPr/>
        </p:nvSpPr>
        <p:spPr>
          <a:xfrm rot="371030">
            <a:off x="5300894" y="2884038"/>
            <a:ext cx="589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mtClean="0">
                <a:solidFill>
                  <a:srgbClr val="0033CC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走</a:t>
            </a:r>
            <a:endParaRPr lang="zh-CN" altLang="en-US" sz="3200" b="1" smtClean="0">
              <a:solidFill>
                <a:srgbClr val="0033CC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71" name="图片 70" descr="200809191003099956290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2519" y="353996"/>
            <a:ext cx="671505" cy="826307"/>
          </a:xfrm>
          <a:prstGeom prst="rect">
            <a:avLst/>
          </a:prstGeom>
        </p:spPr>
      </p:pic>
      <p:pic>
        <p:nvPicPr>
          <p:cNvPr id="73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255" y="1261250"/>
            <a:ext cx="1982788" cy="5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651" y="2404258"/>
            <a:ext cx="1982788" cy="5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491" y="3497268"/>
            <a:ext cx="1982788" cy="5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2" y="2425531"/>
            <a:ext cx="1982788" cy="5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8270" y="5346065"/>
            <a:ext cx="10934700" cy="645160"/>
          </a:xfrm>
          <a:prstGeom prst="rect">
            <a:avLst/>
          </a:prstGeom>
          <a:solidFill>
            <a:srgbClr val="D9C1F1"/>
          </a:solidFill>
          <a:ln w="9525">
            <a:noFill/>
          </a:ln>
          <a:effectLst>
            <a:softEdge rad="63500"/>
          </a:effectLst>
        </p:spPr>
        <p:txBody>
          <a:bodyPr wrap="square">
            <a:spAutoFit/>
          </a:bodyPr>
          <a:p>
            <a:pPr indent="266700"/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洪秀全如何改变当时的不利局面？</a:t>
            </a:r>
            <a:endParaRPr 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27635" y="5963920"/>
            <a:ext cx="10935970" cy="645160"/>
          </a:xfrm>
          <a:prstGeom prst="rect">
            <a:avLst/>
          </a:prstGeom>
          <a:solidFill>
            <a:srgbClr val="D9C1F1"/>
          </a:solidFill>
          <a:ln w="9525">
            <a:noFill/>
          </a:ln>
          <a:effectLst>
            <a:softEdge rad="63500"/>
          </a:effectLst>
        </p:spPr>
        <p:txBody>
          <a:bodyPr wrap="square">
            <a:spAutoFit/>
          </a:bodyPr>
          <a:p>
            <a:pPr indent="266700"/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建立新的领导核心（洪仁玕、陈玉成、李秀成）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3" bldLvl="0" animBg="1"/>
      <p:bldP spid="55" grpId="4"/>
      <p:bldP spid="56" grpId="5"/>
      <p:bldP spid="57" grpId="6"/>
      <p:bldP spid="58" grpId="7"/>
      <p:bldP spid="59" grpId="8" bldLvl="0" animBg="1"/>
      <p:bldP spid="61" grpId="9"/>
      <p:bldP spid="62" grpId="10" bldLvl="0" animBg="1"/>
      <p:bldP spid="63" grpId="11"/>
      <p:bldP spid="64" grpId="12"/>
      <p:bldP spid="65" grpId="13" bldLvl="0" animBg="1"/>
      <p:bldP spid="67" grpId="14" bldLvl="0" animBg="1"/>
      <p:bldP spid="68" grpId="15"/>
      <p:bldP spid="69" grpId="16" bldLvl="0" animBg="1"/>
      <p:bldP spid="70" grpId="17"/>
      <p:bldP spid="66" grpId="18"/>
      <p:bldP spid="100" grpId="19"/>
      <p:bldP spid="81" grpId="2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66370" y="130810"/>
            <a:ext cx="6211570" cy="4771154"/>
            <a:chOff x="155" y="206"/>
            <a:chExt cx="11890" cy="8019"/>
          </a:xfrm>
        </p:grpSpPr>
        <p:grpSp>
          <p:nvGrpSpPr>
            <p:cNvPr id="3" name="组合 2"/>
            <p:cNvGrpSpPr/>
            <p:nvPr/>
          </p:nvGrpSpPr>
          <p:grpSpPr>
            <a:xfrm>
              <a:off x="155" y="206"/>
              <a:ext cx="11890" cy="8019"/>
              <a:chOff x="5966" y="2852"/>
              <a:chExt cx="11335" cy="5991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047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7719" y="5302"/>
                <a:ext cx="1253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8008" y="3526"/>
                <a:ext cx="1117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7109" y="7326"/>
                <a:ext cx="1042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5897245" y="367030"/>
            <a:ext cx="5928995" cy="6123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⑥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重建领导集团</a:t>
            </a:r>
            <a:r>
              <a:rPr 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干王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洪仁玕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：总理朝政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写成</a:t>
            </a:r>
            <a:r>
              <a:rPr lang="zh-CN" altLang="en-US" sz="280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《资政新篇》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，提出</a:t>
            </a:r>
            <a:r>
              <a:rPr lang="zh-CN" altLang="en-US" sz="280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向西方学习、改革内政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等一系列政治、经济、文化外交主张，但由于受当时历史条件的限制，未能付诸实践。（最早提出带有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资本主义色彩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的改革方案）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英王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陈玉成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忠王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李秀成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青年将领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被提拔作战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协同作战，先后取得</a:t>
            </a:r>
            <a:r>
              <a:rPr lang="zh-CN" altLang="en-US" sz="280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浦口、三河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大捷，</a:t>
            </a:r>
            <a:r>
              <a:rPr lang="zh-CN" altLang="en-US" sz="280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但未能从根本上改变军事上的不利局面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4337685"/>
            <a:ext cx="2623185" cy="2360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8572" y="130810"/>
            <a:ext cx="4845538" cy="4136455"/>
            <a:chOff x="155" y="206"/>
            <a:chExt cx="11890" cy="8896"/>
          </a:xfrm>
        </p:grpSpPr>
        <p:grpSp>
          <p:nvGrpSpPr>
            <p:cNvPr id="3" name="组合 2"/>
            <p:cNvGrpSpPr/>
            <p:nvPr/>
          </p:nvGrpSpPr>
          <p:grpSpPr>
            <a:xfrm>
              <a:off x="155" y="206"/>
              <a:ext cx="11890" cy="8896"/>
              <a:chOff x="5966" y="2852"/>
              <a:chExt cx="11335" cy="6646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047" cy="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7674" y="5054"/>
                <a:ext cx="1253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7693" y="3526"/>
                <a:ext cx="1117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7064" y="6923"/>
                <a:ext cx="1042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AutoShape 31">
                <a:hlinkClick r:id="rId1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532380"/>
            <a:ext cx="4937125" cy="41402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40275" y="176530"/>
            <a:ext cx="7216140" cy="6554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⑦中外联合绞杀</a:t>
            </a:r>
            <a:r>
              <a:rPr 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安庆陷落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】：1860年，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曾国藩的湘军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包围安庆。陈玉成和李秀成率部救援失败，安庆陷落。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后来，陈玉成被俘就义。李秀成率太平军攻克杭州，进逼上海，遭到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华尔率领的洋枪队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李鸿章率领的淮军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的抵抗和反扑。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天京陷落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】：1862年，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湘军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围困天京。李秀成从浙江、上海回师救援。太平军与敌军激战40多天，最终未能解除湘军对天京的威胁。1864年夏，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洪秀全病逝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。湘军轰塌城墙，冲入城内。守城将士与敌人展开巷战，大部分战死，其余突围。天京陷落，</a:t>
            </a:r>
            <a:r>
              <a:rPr sz="2800" b="1" u="sng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标志着轰轰烈烈的太平天国农民运动的失败</a:t>
            </a:r>
            <a:r>
              <a:rPr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780" y="109220"/>
            <a:ext cx="11902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太平天国起义</a:t>
            </a:r>
            <a:endParaRPr lang="zh-CN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9260" y="4907915"/>
            <a:ext cx="10363835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267970"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它坚持斗争14年，转战大半个中国，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沉重地打击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了清朝的统治和外国侵略势力，谱写了中国近代史壮烈的一章，也将农民起义推到了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历史最高峰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020" y="678180"/>
            <a:ext cx="3396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性质（地位）：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635" y="678180"/>
            <a:ext cx="79876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中国历史上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规模最大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的一次农民战争。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20" y="1519555"/>
            <a:ext cx="2478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失败原因：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345" y="2164715"/>
            <a:ext cx="11751310" cy="2491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267970"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主观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原因】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农民阶级的局限性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无法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提出切合实际的革命纲领，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无法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制止和克服领导集团的腐败，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无法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长期保持领导集团的团结。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客观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原因】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中外势力联合绞杀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7970"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清政府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外国侵略势力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700" y="5189855"/>
            <a:ext cx="241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意义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lang="en-US" altLang="zh-CN" sz="3600" b="1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 bldLvl="0" animBg="1"/>
      <p:bldP spid="2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8"/>
          <p:cNvSpPr>
            <a:spLocks noChangeArrowheads="1"/>
          </p:cNvSpPr>
          <p:nvPr/>
        </p:nvSpPr>
        <p:spPr bwMode="auto">
          <a:xfrm>
            <a:off x="76835" y="473710"/>
            <a:ext cx="11615420" cy="5835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3200" b="1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同中国古代农民群众的反抗斗争相比，太平天国运动有何特点？</a:t>
            </a:r>
            <a:endParaRPr lang="zh-CN" altLang="en-US" sz="3200" b="1" smtClean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648076" y="0"/>
            <a:ext cx="540861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66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经典特宋简"/>
                <a:cs typeface="经典特宋简"/>
              </a:rPr>
              <a:t>探究：新特点</a:t>
            </a:r>
            <a:endParaRPr lang="zh-CN" altLang="en-US" sz="3600" b="1">
              <a:solidFill>
                <a:srgbClr val="0000FF"/>
              </a:solidFill>
              <a:latin typeface="黑体" panose="02010609060101010101" charset="-122"/>
              <a:ea typeface="经典特宋简"/>
              <a:cs typeface="经典特宋简"/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724026" y="188913"/>
            <a:ext cx="4157663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2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第</a:t>
            </a:r>
            <a:r>
              <a:rPr lang="en-US" altLang="zh-CN" sz="22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11</a:t>
            </a:r>
            <a:r>
              <a:rPr lang="zh-CN" altLang="en-US" sz="22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课  太平天国运动</a:t>
            </a:r>
            <a:endParaRPr lang="zh-CN" altLang="en-US" sz="220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1120" y="1064895"/>
          <a:ext cx="12026265" cy="5650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320"/>
                <a:gridCol w="4112260"/>
                <a:gridCol w="5480685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以往农民起义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太平天国运动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背景不同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独立自主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</a:t>
                      </a:r>
                      <a:r>
                        <a:rPr lang="en-US" sz="2800" b="1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封建</a:t>
                      </a: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国家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开始沦为</a:t>
                      </a: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半殖民地半封建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社会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起义形式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利用外来基督教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使命不同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反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对封建主义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反封建主义的同时，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又反对外来侵略，具有</a:t>
                      </a: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双重使命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性质不同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反封建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的农民战争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反封建、反侵略</a:t>
                      </a: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的农民战争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革命纲领不同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提出过一些口号，但</a:t>
                      </a: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没有完整的革命纲领</a:t>
                      </a:r>
                      <a:endParaRPr lang="en-US" altLang="en-US" sz="2800" b="0">
                        <a:solidFill>
                          <a:srgbClr val="1B1BE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《</a:t>
                      </a: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天朝田亩制度》</a:t>
                      </a:r>
                      <a:endParaRPr lang="en-US" sz="2800" b="0">
                        <a:solidFill>
                          <a:srgbClr val="1B1BE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《资政新篇》</a:t>
                      </a:r>
                      <a:endParaRPr lang="en-US" altLang="en-US" sz="2800" b="1">
                        <a:solidFill>
                          <a:srgbClr val="1B1BE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地位不同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中国历史上</a:t>
                      </a:r>
                      <a:r>
                        <a:rPr lang="en-US" sz="2800" b="1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规模最宏大</a:t>
                      </a: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的一次农民战争，将农民起义推到了历史的</a:t>
                      </a:r>
                      <a:r>
                        <a:rPr lang="en-US" sz="2800" b="0">
                          <a:solidFill>
                            <a:srgbClr val="1B1BE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最高峰</a:t>
                      </a:r>
                      <a:endParaRPr lang="en-US" altLang="en-US" sz="2800" b="0">
                        <a:solidFill>
                          <a:srgbClr val="1B1BE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失败原因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中外反动势力联合绞杀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所属范畴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2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旧民主主义革命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 bwMode="auto">
          <a:xfrm>
            <a:off x="292735" y="728345"/>
            <a:ext cx="11605895" cy="6039203"/>
          </a:xfrm>
          <a:prstGeom prst="roundRect">
            <a:avLst>
              <a:gd name="adj" fmla="val 6454"/>
            </a:avLst>
          </a:prstGeom>
          <a:solidFill>
            <a:schemeClr val="accent2">
              <a:lumMod val="20000"/>
              <a:lumOff val="80000"/>
              <a:alpha val="45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fontAlgn="auto">
              <a:lnSpc>
                <a:spcPts val="4460"/>
              </a:lnSpc>
              <a:spcBef>
                <a:spcPct val="0"/>
              </a:spcBef>
              <a:defRPr/>
            </a:pPr>
            <a:r>
              <a:rPr kumimoji="0" lang="zh-CN" altLang="en-US" sz="2800" b="1" i="0" u="none" strike="noStrike" kern="0" cap="none" spc="0" normalizeH="0" baseline="0" noProof="1" smtClean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        </a:t>
            </a:r>
            <a:r>
              <a:rPr lang="zh-CN" altLang="en-US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鸦片战争后，英法美等国加紧了对中国的侵略。鸦片和棉纺织品输入大量增加，白银大量外流，平均每年外流白银</a:t>
            </a:r>
            <a:r>
              <a:rPr lang="en-US" altLang="zh-CN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3500</a:t>
            </a:r>
            <a:r>
              <a:rPr lang="zh-CN" altLang="en-US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万两，约合清政府全年财政收入的</a:t>
            </a:r>
            <a:r>
              <a:rPr lang="en-US" altLang="zh-CN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1/2</a:t>
            </a:r>
            <a:r>
              <a:rPr lang="zh-CN" altLang="en-US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，银价持续上涨。</a:t>
            </a:r>
            <a:endParaRPr lang="zh-CN" altLang="en-US" sz="3600" b="1" kern="0" noProof="1" smtClean="0"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</a:endParaRPr>
          </a:p>
          <a:p>
            <a:pPr lvl="0" fontAlgn="auto">
              <a:lnSpc>
                <a:spcPts val="4460"/>
              </a:lnSpc>
              <a:spcBef>
                <a:spcPct val="0"/>
              </a:spcBef>
              <a:defRPr/>
            </a:pPr>
            <a:r>
              <a:rPr lang="zh-CN" altLang="en-US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        清政府</a:t>
            </a:r>
            <a:r>
              <a:rPr lang="zh-CN" altLang="en-US" sz="3600" b="1" kern="0" noProof="1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为了支付战争赔款和军费开支，极力搜刮，加捐加税</a:t>
            </a:r>
            <a:r>
              <a:rPr lang="zh-CN" altLang="en-US" sz="3600" b="1" kern="0" noProof="1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。各州县连连下令催交捐税，急如星火，老百姓苦不堪言。</a:t>
            </a:r>
            <a:r>
              <a:rPr lang="zh-CN" altLang="en-US" sz="3600" b="1" kern="0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官府常抓人毒打交不起税的人。1843—1850年规模较大的群众暴动有70余起，遍及十几个省。</a:t>
            </a:r>
            <a:endParaRPr lang="zh-CN" altLang="en-US" sz="3600" b="1" kern="0" smtClean="0"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  <a:p>
            <a:pPr lvl="0" fontAlgn="auto">
              <a:lnSpc>
                <a:spcPts val="4460"/>
              </a:lnSpc>
              <a:spcBef>
                <a:spcPct val="0"/>
              </a:spcBef>
              <a:defRPr/>
            </a:pPr>
            <a:r>
              <a:rPr lang="zh-CN" altLang="en-US" sz="3600" b="1" kern="0" smtClean="0"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        1846年——1850年,两广地区水、旱、虫灾不断，广大劳动人民陷于饥饿和死亡的困境。</a:t>
            </a:r>
            <a:endParaRPr kumimoji="0" lang="en-US" altLang="zh-CN" sz="3600" b="1" i="0" u="none" strike="noStrike" kern="0" cap="none" spc="0" normalizeH="0" baseline="0" noProof="1" smtClean="0"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853430" y="2042160"/>
            <a:ext cx="3985895" cy="12065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147695" y="3745230"/>
            <a:ext cx="8098155" cy="6350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1640" y="4213225"/>
            <a:ext cx="2186940" cy="20955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496050" y="5993765"/>
            <a:ext cx="4309110" cy="19685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70280" y="60325"/>
            <a:ext cx="57086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太平天国运动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背景</a:t>
            </a:r>
            <a:endParaRPr lang="zh-CN" altLang="en-US" sz="3600" b="1" u="sng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经典繁古印" panose="02010609010101010101" pitchFamily="49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194" y="-214160"/>
            <a:ext cx="650282" cy="927880"/>
            <a:chOff x="563554" y="4915"/>
            <a:chExt cx="650282" cy="927880"/>
          </a:xfrm>
        </p:grpSpPr>
        <p:sp>
          <p:nvSpPr>
            <p:cNvPr id="14" name="椭圆 13"/>
            <p:cNvSpPr/>
            <p:nvPr/>
          </p:nvSpPr>
          <p:spPr>
            <a:xfrm>
              <a:off x="563554" y="282513"/>
              <a:ext cx="650282" cy="6502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经典繁古印" panose="02010609010101010101" pitchFamily="49" charset="-122"/>
                </a:rPr>
                <a:t>一</a:t>
              </a:r>
              <a:endPara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</a:endParaRPr>
            </a:p>
          </p:txBody>
        </p:sp>
        <p:cxnSp>
          <p:nvCxnSpPr>
            <p:cNvPr id="15" name="PA_直接连接符 18"/>
            <p:cNvCxnSpPr/>
            <p:nvPr>
              <p:custDataLst>
                <p:tags r:id="rId1"/>
              </p:custDataLst>
            </p:nvPr>
          </p:nvCxnSpPr>
          <p:spPr>
            <a:xfrm flipH="1">
              <a:off x="888695" y="4915"/>
              <a:ext cx="0" cy="2742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59765" y="1345565"/>
            <a:ext cx="11069320" cy="1014730"/>
            <a:chOff x="1881" y="4993"/>
            <a:chExt cx="17432" cy="1598"/>
          </a:xfrm>
        </p:grpSpPr>
        <p:sp>
          <p:nvSpPr>
            <p:cNvPr id="57" name="Freeform 4"/>
            <p:cNvSpPr/>
            <p:nvPr/>
          </p:nvSpPr>
          <p:spPr bwMode="gray">
            <a:xfrm>
              <a:off x="1950" y="5496"/>
              <a:ext cx="16602" cy="1095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5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gray">
            <a:xfrm>
              <a:off x="1881" y="4993"/>
              <a:ext cx="17432" cy="11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b="1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  1</a:t>
              </a:r>
              <a:r>
                <a:rPr lang="zh-CN" altLang="en-US" sz="3600" b="1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、鸦片战争的失败，进一步加深了清政府的统治危机。</a:t>
              </a:r>
              <a:endParaRPr lang="zh-CN" altLang="en-US" sz="36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 flipV="1">
            <a:off x="4046855" y="5416550"/>
            <a:ext cx="2186940" cy="20955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8229600" y="5392420"/>
            <a:ext cx="2782570" cy="24130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467735" y="6637020"/>
            <a:ext cx="4309110" cy="19685"/>
          </a:xfrm>
          <a:prstGeom prst="line">
            <a:avLst/>
          </a:prstGeom>
          <a:ln w="60325" cmpd="sng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39351" y="3380740"/>
            <a:ext cx="11183386" cy="1627505"/>
            <a:chOff x="1524" y="2427"/>
            <a:chExt cx="15338" cy="2563"/>
          </a:xfrm>
        </p:grpSpPr>
        <p:sp>
          <p:nvSpPr>
            <p:cNvPr id="21" name="Freeform 4"/>
            <p:cNvSpPr/>
            <p:nvPr/>
          </p:nvSpPr>
          <p:spPr bwMode="gray">
            <a:xfrm>
              <a:off x="1524" y="3895"/>
              <a:ext cx="15310" cy="1095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5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gray">
            <a:xfrm>
              <a:off x="1552" y="2427"/>
              <a:ext cx="15310" cy="22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en-US" altLang="zh-CN" sz="3600" b="1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2</a:t>
              </a:r>
              <a:r>
                <a:rPr lang="zh-CN" altLang="en-US" sz="3600" b="1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、随着剥削加重，统治阶级与人民之间的矛盾日益尖锐，农民反抗斗争</a:t>
              </a:r>
              <a:endParaRPr lang="zh-CN" altLang="en-US" sz="36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endParaRPr>
            </a:p>
            <a:p>
              <a:pPr algn="l"/>
              <a:r>
                <a:rPr lang="zh-CN" altLang="en-US" sz="3600" b="1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不断发生。</a:t>
              </a:r>
              <a:endParaRPr lang="zh-CN" altLang="en-US" sz="36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960" y="318770"/>
            <a:ext cx="11434445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33CC"/>
                </a:solidFill>
              </a:rPr>
              <a:t>太平天国运动爆发背景：</a:t>
            </a:r>
            <a:endParaRPr lang="zh-CN" altLang="en-US" sz="3600" b="1">
              <a:solidFill>
                <a:srgbClr val="0033CC"/>
              </a:solidFill>
            </a:endParaRPr>
          </a:p>
          <a:p>
            <a:r>
              <a:rPr lang="zh-CN" altLang="en-US" sz="3200" b="1">
                <a:sym typeface="+mn-ea"/>
              </a:rPr>
              <a:t>【</a:t>
            </a:r>
            <a:r>
              <a:rPr lang="zh-CN" altLang="en-US" sz="3200" b="1">
                <a:sym typeface="+mn-ea"/>
              </a:rPr>
              <a:t>外因</a:t>
            </a:r>
            <a:r>
              <a:rPr lang="zh-CN" altLang="en-US" sz="3200" b="1">
                <a:sym typeface="+mn-ea"/>
              </a:rPr>
              <a:t>】</a:t>
            </a:r>
            <a:endParaRPr lang="zh-CN" altLang="en-US" sz="3200" b="1"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外国资本主义的入侵</a:t>
            </a:r>
            <a:r>
              <a:rPr lang="zh-CN" altLang="en-US" sz="3200" b="1"/>
              <a:t>使得中国民族危机、社会危机日益加深；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>
                <a:sym typeface="+mn-ea"/>
              </a:rPr>
              <a:t>【</a:t>
            </a:r>
            <a:r>
              <a:rPr lang="zh-CN" altLang="en-US" sz="3200" b="1">
                <a:sym typeface="+mn-ea"/>
              </a:rPr>
              <a:t>内因</a:t>
            </a:r>
            <a:r>
              <a:rPr lang="zh-CN" altLang="en-US" sz="3200" b="1">
                <a:sym typeface="+mn-ea"/>
              </a:rPr>
              <a:t>】</a:t>
            </a:r>
            <a:endParaRPr lang="zh-CN" altLang="en-US" sz="3200" b="1">
              <a:sym typeface="+mn-ea"/>
            </a:endParaRPr>
          </a:p>
          <a:p>
            <a:r>
              <a:rPr lang="zh-CN" altLang="en-US" sz="3200" b="1"/>
              <a:t>清政府的腐败与搜刮，使人民负担加重，</a:t>
            </a:r>
            <a:r>
              <a:rPr lang="zh-CN" altLang="en-US" sz="3200" b="1">
                <a:solidFill>
                  <a:srgbClr val="FF0000"/>
                </a:solidFill>
              </a:rPr>
              <a:t>国内阶级矛盾</a:t>
            </a:r>
            <a:r>
              <a:rPr lang="zh-CN" altLang="en-US" sz="3200" b="1"/>
              <a:t>激化；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>
                <a:sym typeface="+mn-ea"/>
              </a:rPr>
              <a:t>【</a:t>
            </a:r>
            <a:r>
              <a:rPr lang="zh-CN" altLang="en-US" sz="3200" b="1">
                <a:sym typeface="+mn-ea"/>
              </a:rPr>
              <a:t>诱因</a:t>
            </a:r>
            <a:r>
              <a:rPr lang="zh-CN" altLang="en-US" sz="3200" b="1">
                <a:sym typeface="+mn-ea"/>
              </a:rPr>
              <a:t>】</a:t>
            </a:r>
            <a:endParaRPr lang="zh-CN" altLang="en-US" sz="3200" b="1">
              <a:sym typeface="+mn-ea"/>
            </a:endParaRPr>
          </a:p>
          <a:p>
            <a:r>
              <a:rPr lang="zh-CN" altLang="en-US" sz="3200" b="1"/>
              <a:t>连年的</a:t>
            </a:r>
            <a:r>
              <a:rPr lang="zh-CN" altLang="en-US" sz="3200" b="1">
                <a:solidFill>
                  <a:srgbClr val="FF0000"/>
                </a:solidFill>
              </a:rPr>
              <a:t>自然灾害</a:t>
            </a:r>
            <a:r>
              <a:rPr lang="zh-CN" altLang="en-US" sz="3200" b="1"/>
              <a:t>加重；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>
                <a:sym typeface="+mn-ea"/>
              </a:rPr>
              <a:t>【</a:t>
            </a:r>
            <a:r>
              <a:rPr lang="zh-CN" altLang="en-US" sz="3200" b="1">
                <a:sym typeface="+mn-ea"/>
              </a:rPr>
              <a:t>推动</a:t>
            </a:r>
            <a:r>
              <a:rPr lang="zh-CN" altLang="en-US" sz="3200" b="1">
                <a:sym typeface="+mn-ea"/>
              </a:rPr>
              <a:t>】</a:t>
            </a:r>
            <a:endParaRPr lang="zh-CN" altLang="en-US" sz="3200" b="1">
              <a:sym typeface="+mn-ea"/>
            </a:endParaRPr>
          </a:p>
          <a:p>
            <a:r>
              <a:rPr lang="zh-CN" altLang="en-US" sz="3200" b="1"/>
              <a:t>洪秀全借用西方基督教思想创立</a:t>
            </a:r>
            <a:r>
              <a:rPr lang="zh-CN" altLang="en-US" sz="3200" b="1" u="sng"/>
              <a:t>“拜上帝教”</a:t>
            </a:r>
            <a:r>
              <a:rPr lang="zh-CN" altLang="en-US" sz="3200" b="1"/>
              <a:t>，吸引百姓加入。</a:t>
            </a:r>
            <a:endParaRPr lang="zh-CN" altLang="en-US" sz="3600" b="1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36980" y="607695"/>
            <a:ext cx="88347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太平天国起义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  <a:sym typeface="+mn-ea"/>
              </a:rPr>
              <a:t>过程</a:t>
            </a:r>
            <a:endParaRPr lang="zh-CN" altLang="en-US" sz="3600" b="1" u="sng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经典繁古印" panose="02010609010101010101" pitchFamily="49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2894" y="333210"/>
            <a:ext cx="650282" cy="927880"/>
            <a:chOff x="563554" y="4915"/>
            <a:chExt cx="650282" cy="927880"/>
          </a:xfrm>
        </p:grpSpPr>
        <p:sp>
          <p:nvSpPr>
            <p:cNvPr id="14" name="椭圆 13"/>
            <p:cNvSpPr/>
            <p:nvPr/>
          </p:nvSpPr>
          <p:spPr>
            <a:xfrm>
              <a:off x="563554" y="282513"/>
              <a:ext cx="650282" cy="6502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经典繁古印" panose="02010609010101010101" pitchFamily="49" charset="-122"/>
                </a:rPr>
                <a:t>二</a:t>
              </a:r>
              <a:endPara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经典繁古印" panose="02010609010101010101" pitchFamily="49" charset="-122"/>
              </a:endParaRPr>
            </a:p>
          </p:txBody>
        </p:sp>
        <p:cxnSp>
          <p:nvCxnSpPr>
            <p:cNvPr id="15" name="PA_直接连接符 18"/>
            <p:cNvCxnSpPr/>
            <p:nvPr>
              <p:custDataLst>
                <p:tags r:id="rId1"/>
              </p:custDataLst>
            </p:nvPr>
          </p:nvCxnSpPr>
          <p:spPr>
            <a:xfrm flipH="1">
              <a:off x="888695" y="4915"/>
              <a:ext cx="0" cy="2742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01650" y="1471295"/>
            <a:ext cx="9772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234950" y="2117725"/>
            <a:ext cx="11722100" cy="214770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 w="9525">
            <a:noFill/>
            <a:miter lim="800000"/>
          </a:ln>
          <a:effectLst>
            <a:glow rad="228600">
              <a:schemeClr val="bg1">
                <a:lumMod val="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50000"/>
              </a:spcBef>
            </a:pPr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P14-17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，结合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P14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《太平天国运动形式示意图》，按照</a:t>
            </a:r>
            <a:r>
              <a:rPr lang="zh-CN" altLang="en-US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时间的先后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找一找</a:t>
            </a:r>
            <a:r>
              <a:rPr lang="en-US" altLang="zh-CN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1851</a:t>
            </a:r>
            <a:r>
              <a:rPr lang="zh-CN" altLang="en-US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lang="en-US" altLang="zh-CN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1864</a:t>
            </a:r>
            <a:r>
              <a:rPr lang="zh-CN" altLang="en-US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太平天国运动的</a:t>
            </a:r>
            <a:r>
              <a:rPr lang="zh-CN" altLang="en-US" sz="4000" b="1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事件。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8425" y="130810"/>
            <a:ext cx="6489065" cy="5052060"/>
            <a:chOff x="155" y="206"/>
            <a:chExt cx="11890" cy="7956"/>
          </a:xfrm>
        </p:grpSpPr>
        <p:grpSp>
          <p:nvGrpSpPr>
            <p:cNvPr id="3" name="组合 2"/>
            <p:cNvGrpSpPr/>
            <p:nvPr/>
          </p:nvGrpSpPr>
          <p:grpSpPr>
            <a:xfrm>
              <a:off x="155" y="206"/>
              <a:ext cx="11890" cy="7957"/>
              <a:chOff x="5966" y="2852"/>
              <a:chExt cx="11335" cy="5945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047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7719" y="5302"/>
                <a:ext cx="1253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8008" y="3526"/>
                <a:ext cx="1117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7109" y="7326"/>
                <a:ext cx="1042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588125" y="745490"/>
            <a:ext cx="5345430" cy="501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准备</a:t>
            </a:r>
            <a:r>
              <a:rPr 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创教发展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endParaRPr lang="zh-CN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屡次科举失利的</a:t>
            </a: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洪秀全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1843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创立</a:t>
            </a:r>
            <a:r>
              <a:rPr lang="en-US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32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拜上帝教</a:t>
            </a:r>
            <a:r>
              <a:rPr lang="zh-CN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，并和</a:t>
            </a:r>
            <a:r>
              <a:rPr lang="zh-CN" sz="3200" b="0" u="dotted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冯云山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前往</a:t>
            </a:r>
            <a:r>
              <a:rPr lang="zh-CN" sz="32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广西</a:t>
            </a:r>
            <a:r>
              <a:rPr lang="zh-CN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传教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sz="3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lang="zh-CN" sz="3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alt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他们在两年的时间里，在山区贫苦农民中</a:t>
            </a:r>
            <a:r>
              <a:rPr lang="zh-CN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发展会众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两千多人，其中包括</a:t>
            </a:r>
            <a:r>
              <a:rPr lang="zh-CN" sz="3200" b="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杨秀清、萧朝贵、韦昌辉、石达开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</a:t>
            </a:r>
            <a:r>
              <a:rPr lang="zh-CN" sz="3200" b="0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骨干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2" descr="2016年秋段考九-上历史卷00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1600" y="36830"/>
            <a:ext cx="5495290" cy="679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94995" y="6147435"/>
            <a:ext cx="217932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kumimoji="0"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金田起义</a:t>
            </a:r>
            <a:endParaRPr kumimoji="0"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4" name="Picture 111" descr="火炬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620" y="6060440"/>
            <a:ext cx="499745" cy="6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6276975" y="168275"/>
            <a:ext cx="5475605" cy="3305815"/>
            <a:chOff x="155" y="206"/>
            <a:chExt cx="12545" cy="854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5" y="206"/>
              <a:ext cx="12545" cy="8546"/>
              <a:chOff x="5966" y="2852"/>
              <a:chExt cx="11959" cy="6385"/>
            </a:xfrm>
          </p:grpSpPr>
          <p:sp>
            <p:nvSpPr>
              <p:cNvPr id="42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671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7663" y="5176"/>
                <a:ext cx="1253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Text Box 16"/>
              <p:cNvSpPr txBox="1">
                <a:spLocks noChangeArrowheads="1"/>
              </p:cNvSpPr>
              <p:nvPr/>
            </p:nvSpPr>
            <p:spPr bwMode="auto">
              <a:xfrm>
                <a:off x="7588" y="3631"/>
                <a:ext cx="1117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7025" y="6990"/>
                <a:ext cx="1042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1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097270" y="3768090"/>
            <a:ext cx="5457190" cy="2861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sz="3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：【</a:t>
            </a:r>
            <a:r>
              <a:rPr sz="3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金田起义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1851年1月11日，洪秀全在广西桂平县金田村发动武装起义，</a:t>
            </a:r>
            <a:r>
              <a:rPr sz="30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建号太平天国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，起义军称太平军。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不久，洪秀全</a:t>
            </a:r>
            <a:r>
              <a:rPr sz="30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自称天王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2" descr="2016年秋段考九-上历史卷00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1600" y="36830"/>
            <a:ext cx="5374005" cy="679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94995" y="6147435"/>
            <a:ext cx="217932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kumimoji="0"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金田起义</a:t>
            </a:r>
            <a:endParaRPr kumimoji="0"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4" name="Picture 111" descr="火炬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650" y="6060440"/>
            <a:ext cx="499745" cy="6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58925" y="5379085"/>
            <a:ext cx="217932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kumimoji="0"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永安建制</a:t>
            </a:r>
            <a:endParaRPr kumimoji="0"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76975" y="168275"/>
            <a:ext cx="5475605" cy="3679021"/>
            <a:chOff x="155" y="206"/>
            <a:chExt cx="12545" cy="8364"/>
          </a:xfrm>
        </p:grpSpPr>
        <p:grpSp>
          <p:nvGrpSpPr>
            <p:cNvPr id="6" name="组合 5"/>
            <p:cNvGrpSpPr/>
            <p:nvPr/>
          </p:nvGrpSpPr>
          <p:grpSpPr>
            <a:xfrm>
              <a:off x="155" y="206"/>
              <a:ext cx="12545" cy="8364"/>
              <a:chOff x="5966" y="2852"/>
              <a:chExt cx="11959" cy="6249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671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663" y="5176"/>
                <a:ext cx="1253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588" y="3631"/>
                <a:ext cx="1117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7025" y="6990"/>
                <a:ext cx="1042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031230" y="3857625"/>
            <a:ext cx="5351145" cy="2861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sz="3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：【</a:t>
            </a:r>
            <a:r>
              <a:rPr lang="zh-CN" sz="3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永安建制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1851年，太平军攻克永安，天王洪秀全</a:t>
            </a:r>
            <a:r>
              <a:rPr sz="30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册封诸王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，所封诸王均受东王节制。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太平天国</a:t>
            </a:r>
            <a:r>
              <a:rPr sz="30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初步建立起政权组织</a:t>
            </a:r>
            <a:r>
              <a:rPr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6" bldLvl="0" animBg="1"/>
      <p:bldP spid="7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2" descr="2016年秋段考九-上历史卷00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1600" y="36830"/>
            <a:ext cx="6037580" cy="679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Text Box 22"/>
          <p:cNvSpPr>
            <a:spLocks noChangeArrowheads="1"/>
          </p:cNvSpPr>
          <p:nvPr/>
        </p:nvSpPr>
        <p:spPr bwMode="auto">
          <a:xfrm>
            <a:off x="262255" y="4141470"/>
            <a:ext cx="546735" cy="15684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围困桂林</a:t>
            </a:r>
            <a:endParaRPr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3" name="Text Box 23"/>
          <p:cNvSpPr>
            <a:spLocks noChangeArrowheads="1"/>
          </p:cNvSpPr>
          <p:nvPr/>
        </p:nvSpPr>
        <p:spPr bwMode="auto">
          <a:xfrm>
            <a:off x="2005965" y="4783455"/>
            <a:ext cx="3220085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全州之战(冯云山牺牲)</a:t>
            </a:r>
            <a:endParaRPr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" name="Rectangle 24"/>
          <p:cNvSpPr>
            <a:spLocks noChangeArrowheads="1"/>
          </p:cNvSpPr>
          <p:nvPr/>
        </p:nvSpPr>
        <p:spPr bwMode="auto">
          <a:xfrm>
            <a:off x="2828925" y="4141470"/>
            <a:ext cx="330327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长沙之战(萧朝贵牺牲)</a:t>
            </a:r>
            <a:endParaRPr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1100455" y="2767965"/>
            <a:ext cx="157480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攻克武昌</a:t>
            </a:r>
            <a:endParaRPr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94995" y="6147435"/>
            <a:ext cx="217932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kumimoji="0"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金田起义</a:t>
            </a:r>
            <a:endParaRPr kumimoji="0"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4" name="Picture 111" descr="火炬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005" y="6060440"/>
            <a:ext cx="499745" cy="6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851025" y="5419090"/>
            <a:ext cx="217932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kumimoji="0"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永安建制</a:t>
            </a:r>
            <a:endParaRPr kumimoji="0"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4298950" y="2375535"/>
            <a:ext cx="1574800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lvl="0" algn="ctr"/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定都天京</a:t>
            </a:r>
            <a:endParaRPr lang="zh-CN" altLang="en-US" sz="24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02400" y="62230"/>
            <a:ext cx="5475560" cy="3973250"/>
            <a:chOff x="155" y="206"/>
            <a:chExt cx="12545" cy="8249"/>
          </a:xfrm>
        </p:grpSpPr>
        <p:grpSp>
          <p:nvGrpSpPr>
            <p:cNvPr id="6" name="组合 5"/>
            <p:cNvGrpSpPr/>
            <p:nvPr/>
          </p:nvGrpSpPr>
          <p:grpSpPr>
            <a:xfrm>
              <a:off x="155" y="206"/>
              <a:ext cx="12545" cy="8249"/>
              <a:chOff x="5966" y="2852"/>
              <a:chExt cx="11959" cy="6163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6210" y="8074"/>
                <a:ext cx="904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577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flipH="1" flipV="1">
                <a:off x="6163" y="2852"/>
                <a:ext cx="88" cy="52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6956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7982" y="7996"/>
                <a:ext cx="127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9010" y="7996"/>
                <a:ext cx="125" cy="105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15254" y="7769"/>
                <a:ext cx="2671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时间</a:t>
                </a:r>
                <a:endPara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3109" y="8100"/>
                <a:ext cx="2376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1864</a:t>
                </a:r>
                <a:endParaRPr kumimoji="0" lang="en-US" alt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7719" y="4093"/>
                <a:ext cx="1213" cy="1209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663" y="5176"/>
                <a:ext cx="1253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588" y="3631"/>
                <a:ext cx="1117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7046" y="5478"/>
                <a:ext cx="581" cy="209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7328" y="5080"/>
                <a:ext cx="680" cy="535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7025" y="6990"/>
                <a:ext cx="1042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V="1">
                <a:off x="9008" y="4081"/>
                <a:ext cx="839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0033" y="3695"/>
                <a:ext cx="1252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⑤</a:t>
                </a:r>
                <a:endParaRPr kumimoji="0" 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AutoShape 23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2364" y="6001"/>
                <a:ext cx="296" cy="26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10033" y="4156"/>
                <a:ext cx="2423" cy="192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2180" y="5302"/>
                <a:ext cx="1080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⑥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2625" y="6217"/>
                <a:ext cx="933" cy="1382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1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3558" y="7082"/>
                <a:ext cx="1157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⑦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AutoShape 28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13482" y="7535"/>
                <a:ext cx="296" cy="268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 Box 2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966" y="8110"/>
                <a:ext cx="1116" cy="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kumimoji="0" lang="zh-CN" sz="32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AutoShape 30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>
                <a:off x="6864" y="7535"/>
                <a:ext cx="296" cy="268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AutoShape 31">
                <a:hlinkClick r:id=""/>
              </p:cNvPr>
              <p:cNvSpPr>
                <a:spLocks noChangeArrowheads="1"/>
              </p:cNvSpPr>
              <p:nvPr/>
            </p:nvSpPr>
            <p:spPr bwMode="auto">
              <a:xfrm>
                <a:off x="8636" y="3773"/>
                <a:ext cx="746" cy="56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>
                <a:off x="9754" y="4007"/>
                <a:ext cx="298" cy="207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rot="19380000" flipV="1">
              <a:off x="442" y="6882"/>
              <a:ext cx="880" cy="0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1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62" y="6878"/>
              <a:ext cx="310" cy="35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417310" y="52705"/>
            <a:ext cx="5641975" cy="483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走向全盛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定都天京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1852年，太平军从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永安突围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北上，先后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围困桂林、长沙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攻克武昌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。冯云山、萧朝贵在进军途中牺牲，队伍发展至50万人。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1853年，太平军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放弃武昌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，分水路两路，沿长江东下。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1853年，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攻占南京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，作为都城，改成“天京”。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17945" y="1414780"/>
            <a:ext cx="5641975" cy="3107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颁布《天朝田亩制度》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太平天国</a:t>
            </a:r>
            <a:r>
              <a:rPr lang="zh-CN"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起义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的纲领性文件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，历史上农民起义者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第一次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有关土地分配的具体方案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23025" y="1913255"/>
            <a:ext cx="5629910" cy="4399915"/>
          </a:xfrm>
          <a:prstGeom prst="rect">
            <a:avLst/>
          </a:prstGeom>
          <a:solidFill>
            <a:srgbClr val="E0CDF4"/>
          </a:solidFill>
          <a:ln w="9525">
            <a:noFill/>
          </a:ln>
        </p:spPr>
        <p:txBody>
          <a:bodyPr wrap="square">
            <a:spAutoFit/>
          </a:bodyPr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北伐和西征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1853年，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为了推翻清朝统治和巩固政权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，太平天国开始进行北伐与西征。北伐军曾逼近天津，最后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全军覆没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。西征战场则取得</a:t>
            </a:r>
            <a:r>
              <a:rPr sz="2800" b="1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重大胜利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29235"/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经过3年多的征战，太平天国控制了从</a:t>
            </a:r>
            <a:r>
              <a:rPr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湖北武昌到江苏镇江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的长江沿岸城镇，掌握了安徽、江西、湖北东部和江苏部分地区，</a:t>
            </a:r>
            <a:r>
              <a:rPr sz="2800" b="1" u="sng">
                <a:solidFill>
                  <a:srgbClr val="1B1BE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军事上进入全盛时期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03" grpId="1" bldLvl="0" animBg="1"/>
      <p:bldP spid="104" grpId="2" bldLvl="0" animBg="1"/>
      <p:bldP spid="105" grpId="3" bldLvl="0" animBg="1"/>
      <p:bldP spid="9" grpId="2" bldLvl="0" animBg="1"/>
      <p:bldP spid="72" grpId="0" bldLvl="0" animBg="1"/>
      <p:bldP spid="23" grpId="0" bldLvl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 descr="W02010102949970121590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" y="317168"/>
            <a:ext cx="4143404" cy="24031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>
            <a:off x="4404360" y="169545"/>
            <a:ext cx="7190740" cy="317088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 w="9525">
            <a:noFill/>
            <a:miter lim="800000"/>
          </a:ln>
          <a:effectLst>
            <a:glow rad="228600">
              <a:schemeClr val="bg1">
                <a:lumMod val="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36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结合</a:t>
            </a:r>
            <a:r>
              <a:rPr lang="en-US" altLang="zh-CN" sz="36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P15</a:t>
            </a:r>
            <a:r>
              <a:rPr lang="zh-CN" altLang="en-US" sz="36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教材内容和材料</a:t>
            </a:r>
            <a:r>
              <a:rPr lang="zh-CN" sz="36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思考：</a:t>
            </a:r>
            <a:endParaRPr lang="zh-CN" sz="3600" b="1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/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内容是什么？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/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想建立的理想社会是怎样的？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/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反映了农民阶级怎样的愿望？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能实现吗？为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什么？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49890" name="文本框 549889"/>
          <p:cNvSpPr txBox="1"/>
          <p:nvPr/>
        </p:nvSpPr>
        <p:spPr>
          <a:xfrm>
            <a:off x="237490" y="3529330"/>
            <a:ext cx="11148695" cy="138366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不分男女，按人口和年龄平均分配，其余归圣库。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理想社会：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“有田同耕，有饭同食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无处不均匀，无人不饱暖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农民愿望：要求得到土地。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9893" name="文本框 549892"/>
          <p:cNvSpPr txBox="1"/>
          <p:nvPr/>
        </p:nvSpPr>
        <p:spPr>
          <a:xfrm>
            <a:off x="236855" y="5879465"/>
            <a:ext cx="11656695" cy="953135"/>
          </a:xfrm>
          <a:prstGeom prst="rect">
            <a:avLst/>
          </a:prstGeom>
          <a:solidFill>
            <a:srgbClr val="C5FFFF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【落后空想性】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绝对平均主义思想带有很大的空想色彩，严重脱离中国经济社会发展规律，而且在当时的战乱环境下也无法实施。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7490" y="4910455"/>
            <a:ext cx="11656060" cy="953135"/>
          </a:xfrm>
          <a:prstGeom prst="rect">
            <a:avLst/>
          </a:prstGeom>
          <a:solidFill>
            <a:srgbClr val="FFADFF"/>
          </a:solidFill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进步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革命性】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它反映了农民愿望，发动和鼓舞广大农民起来参加反封建斗争。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 bldLvl="0" animBg="1"/>
      <p:bldP spid="549893" grpId="0" bldLvl="0" animBg="1"/>
      <p:bldP spid="2" grpId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KSO_WM_UNIT_TABLE_BEAUTIFY" val="smartTable{97b589d1-cb73-4d77-bd04-bc912ada4d3a}"/>
  <p:tag name="TABLE_ENDDRAG_ORIGIN_RECT" val="946*395"/>
  <p:tag name="TABLE_ENDDRAG_RECT" val="13*124*946*395"/>
</p:tagLst>
</file>

<file path=ppt/tags/tag4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KSO_WM_DOC_GUID" val="{dc06f03c-565b-4246-b797-ae46a9b5d60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2734</Words>
  <Application>WPS 演示</Application>
  <PresentationFormat/>
  <Paragraphs>363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华文琥珀</vt:lpstr>
      <vt:lpstr>华文楷体</vt:lpstr>
      <vt:lpstr>微软雅黑</vt:lpstr>
      <vt:lpstr>Calibri</vt:lpstr>
      <vt:lpstr>经典繁古印</vt:lpstr>
      <vt:lpstr>黑体</vt:lpstr>
      <vt:lpstr>楷体</vt:lpstr>
      <vt:lpstr>经典特宋简</vt:lpstr>
      <vt:lpstr>华康俪金黑W8(P)</vt:lpstr>
      <vt:lpstr>Arial Unicode MS</vt:lpstr>
      <vt:lpstr>Calibri Light</vt:lpstr>
      <vt:lpstr>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</cp:lastModifiedBy>
  <cp:revision>12</cp:revision>
  <cp:lastPrinted>2020-08-23T00:20:00Z</cp:lastPrinted>
  <dcterms:created xsi:type="dcterms:W3CDTF">2020-08-23T00:20:00Z</dcterms:created>
  <dcterms:modified xsi:type="dcterms:W3CDTF">2021-09-07T10:38:14Z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2052-11.1.0.10700</vt:lpwstr>
  </property>
  <property fmtid="{D5CDD505-2E9C-101B-9397-08002B2CF9AE}" pid="7" name="ICV">
    <vt:lpwstr>9523B178D1A74A52B313CFEFA2FF5101</vt:lpwstr>
  </property>
</Properties>
</file>