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455" r:id="rId3"/>
    <p:sldId id="416" r:id="rId4"/>
    <p:sldId id="423" r:id="rId5"/>
    <p:sldId id="424" r:id="rId6"/>
    <p:sldId id="425" r:id="rId7"/>
    <p:sldId id="426" r:id="rId8"/>
    <p:sldId id="463" r:id="rId9"/>
    <p:sldId id="427" r:id="rId10"/>
    <p:sldId id="428" r:id="rId11"/>
    <p:sldId id="429" r:id="rId12"/>
    <p:sldId id="430" r:id="rId13"/>
    <p:sldId id="431" r:id="rId14"/>
    <p:sldId id="46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0" clrIdx="0"/>
  <p:cmAuthor id="2" name="www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8014" autoAdjust="0"/>
  </p:normalViewPr>
  <p:slideViewPr>
    <p:cSldViewPr snapToGrid="0">
      <p:cViewPr varScale="1">
        <p:scale>
          <a:sx n="85" d="100"/>
          <a:sy n="85" d="100"/>
        </p:scale>
        <p:origin x="264" y="78"/>
      </p:cViewPr>
      <p:guideLst>
        <p:guide orient="horz" pos="2131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heme" Target="../theme/theme2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1E21AC92-D0C2-425E-8618-B9BF46C8BB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1D5533D-F745-4337-9DE4-A53AEC3CF4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1E21AC92-D0C2-425E-8618-B9BF46C8BB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1E21AC92-D0C2-425E-8618-B9BF46C8BB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none" lIns="91440" tIns="45720" rIns="91440" bIns="45720" anchor="ctr"/>
          <a:lstStyle/>
          <a:p>
            <a:pPr marL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</a:pPr>
            <a:endParaRPr lang="zh-CN" altLang="en-US" sz="1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b"/>
          <a:lstStyle/>
          <a:p>
            <a:pPr lvl="0"/>
            <a:fld id="{9A0DB2DC-4C9A-4742-B13C-FB6460FD350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notesSlide" Target="../notesSlides/notesSlide5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8" Type="http://schemas.openxmlformats.org/officeDocument/2006/relationships/tags" Target="../tags/tag1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image" Target="../media/image17.png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3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../media/image5.png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7.sv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11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10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9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"/>
          <p:cNvSpPr txBox="1"/>
          <p:nvPr>
            <p:custDataLst>
              <p:tags r:id="rId1"/>
            </p:custDataLst>
          </p:nvPr>
        </p:nvSpPr>
        <p:spPr>
          <a:xfrm>
            <a:off x="220344" y="206375"/>
            <a:ext cx="876561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5400" i="1" dirty="0">
                <a:latin typeface="方正粗黑宋简体" pitchFamily="2" charset="-122"/>
                <a:ea typeface="方正粗黑宋简体" pitchFamily="2" charset="-122"/>
              </a:rPr>
              <a:t>第 一 章  内环境与稳态</a:t>
            </a: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18011" y="4010297"/>
            <a:ext cx="9528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方正粗黑宋简体" pitchFamily="2" charset="-122"/>
                <a:ea typeface="方正粗黑宋简体" pitchFamily="2" charset="-122"/>
              </a:rPr>
              <a:t>第二节    内环境的稳态保障正常生命活动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9281" y="206375"/>
            <a:ext cx="3762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9721" y="402278"/>
            <a:ext cx="6096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3399473" y="5968207"/>
            <a:ext cx="5692140" cy="4603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人体维持稳态的调节能力是有一定限度的</a:t>
            </a:r>
          </a:p>
        </p:txBody>
      </p:sp>
      <p:sp>
        <p:nvSpPr>
          <p:cNvPr id="62466" name="Text Box 7"/>
          <p:cNvSpPr/>
          <p:nvPr>
            <p:custDataLst>
              <p:tags r:id="rId3"/>
            </p:custDataLst>
          </p:nvPr>
        </p:nvSpPr>
        <p:spPr>
          <a:xfrm>
            <a:off x="1850390" y="1987392"/>
            <a:ext cx="3416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algn="ctr">
              <a:buClrTx/>
            </a:pPr>
            <a:r>
              <a:rPr lang="zh-CN" altLang="en-US" sz="2800" b="1">
                <a:latin typeface="Heiti SC Medium" panose="02000000000000000000" charset="-122"/>
                <a:ea typeface="Heiti SC Medium" panose="02000000000000000000" charset="-122"/>
              </a:rPr>
              <a:t>外环境变化过于剧烈</a:t>
            </a:r>
          </a:p>
          <a:p>
            <a:pPr algn="ctr">
              <a:buClrTx/>
            </a:pPr>
            <a:r>
              <a:rPr lang="zh-CN" altLang="en-US" sz="2800" b="1">
                <a:solidFill>
                  <a:srgbClr val="FF0000"/>
                </a:solidFill>
                <a:latin typeface="Heiti SC Medium" panose="02000000000000000000" charset="-122"/>
                <a:ea typeface="Heiti SC Medium" panose="02000000000000000000" charset="-122"/>
              </a:rPr>
              <a:t>（外因）</a:t>
            </a:r>
          </a:p>
        </p:txBody>
      </p:sp>
      <p:grpSp>
        <p:nvGrpSpPr>
          <p:cNvPr id="62467" name="Group 8"/>
          <p:cNvGrpSpPr/>
          <p:nvPr>
            <p:custDataLst>
              <p:tags r:id="rId4"/>
            </p:custDataLst>
          </p:nvPr>
        </p:nvGrpSpPr>
        <p:grpSpPr>
          <a:xfrm>
            <a:off x="5295265" y="2310765"/>
            <a:ext cx="1676400" cy="865188"/>
            <a:chOff x="2295" y="922"/>
            <a:chExt cx="1019" cy="635"/>
          </a:xfrm>
        </p:grpSpPr>
        <p:cxnSp>
          <p:nvCxnSpPr>
            <p:cNvPr id="62468" name="Line 9"/>
            <p:cNvCxnSpPr/>
            <p:nvPr>
              <p:custDataLst>
                <p:tags r:id="rId10"/>
              </p:custDataLst>
            </p:nvPr>
          </p:nvCxnSpPr>
          <p:spPr>
            <a:xfrm>
              <a:off x="2295" y="922"/>
              <a:ext cx="101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69" name="Line 10"/>
            <p:cNvCxnSpPr/>
            <p:nvPr>
              <p:custDataLst>
                <p:tags r:id="rId11"/>
              </p:custDataLst>
            </p:nvPr>
          </p:nvCxnSpPr>
          <p:spPr>
            <a:xfrm flipH="1">
              <a:off x="2804" y="922"/>
              <a:ext cx="0" cy="63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2470" name="Text Box 6"/>
          <p:cNvSpPr/>
          <p:nvPr>
            <p:custDataLst>
              <p:tags r:id="rId5"/>
            </p:custDataLst>
          </p:nvPr>
        </p:nvSpPr>
        <p:spPr>
          <a:xfrm>
            <a:off x="6900228" y="1977073"/>
            <a:ext cx="283051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800" b="1">
                <a:solidFill>
                  <a:srgbClr val="0505BB"/>
                </a:solidFill>
                <a:latin typeface="Heiti SC Medium" panose="02000000000000000000" charset="-122"/>
                <a:ea typeface="Heiti SC Medium" panose="02000000000000000000" charset="-122"/>
              </a:rPr>
              <a:t>调节能力有限</a:t>
            </a:r>
            <a:r>
              <a:rPr lang="zh-CN" altLang="en-US" sz="2800" b="1">
                <a:solidFill>
                  <a:srgbClr val="FF0000"/>
                </a:solidFill>
                <a:latin typeface="Heiti SC Medium" panose="02000000000000000000" charset="-122"/>
                <a:ea typeface="Heiti SC Medium" panose="02000000000000000000" charset="-122"/>
                <a:sym typeface="宋体" panose="02010600030101010101" pitchFamily="2" charset="-122"/>
              </a:rPr>
              <a:t>（内因）</a:t>
            </a:r>
            <a:endParaRPr lang="zh-CN" altLang="en-US" sz="2800" b="1">
              <a:solidFill>
                <a:srgbClr val="0505BB"/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sp>
        <p:nvSpPr>
          <p:cNvPr id="62471" name="Text Box 3"/>
          <p:cNvSpPr/>
          <p:nvPr>
            <p:custDataLst>
              <p:tags r:id="rId6"/>
            </p:custDataLst>
          </p:nvPr>
        </p:nvSpPr>
        <p:spPr>
          <a:xfrm>
            <a:off x="3399790" y="3164840"/>
            <a:ext cx="5321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zh-CN" altLang="en-US" sz="2800" b="1">
                <a:latin typeface="Heiti SC Medium" panose="02000000000000000000" charset="-122"/>
                <a:ea typeface="Heiti SC Medium" panose="02000000000000000000" charset="-122"/>
              </a:rPr>
              <a:t>内环境的稳态遭到破坏</a:t>
            </a:r>
          </a:p>
        </p:txBody>
      </p:sp>
      <p:cxnSp>
        <p:nvCxnSpPr>
          <p:cNvPr id="62472" name="Line 4"/>
          <p:cNvCxnSpPr/>
          <p:nvPr>
            <p:custDataLst>
              <p:tags r:id="rId7"/>
            </p:custDataLst>
          </p:nvPr>
        </p:nvCxnSpPr>
        <p:spPr>
          <a:xfrm>
            <a:off x="6131878" y="3676015"/>
            <a:ext cx="1587" cy="104298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473" name="Text Box 5"/>
          <p:cNvSpPr/>
          <p:nvPr>
            <p:custDataLst>
              <p:tags r:id="rId8"/>
            </p:custDataLst>
          </p:nvPr>
        </p:nvSpPr>
        <p:spPr>
          <a:xfrm>
            <a:off x="2826703" y="4790440"/>
            <a:ext cx="69040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zh-CN" altLang="en-US" sz="2800" b="1">
                <a:latin typeface="Heiti SC Medium" panose="02000000000000000000" charset="-122"/>
                <a:ea typeface="Heiti SC Medium" panose="02000000000000000000" charset="-122"/>
              </a:rPr>
              <a:t>细胞</a:t>
            </a:r>
            <a:r>
              <a:rPr lang="zh-CN" altLang="en-US" sz="2800" b="1">
                <a:solidFill>
                  <a:srgbClr val="FF0000"/>
                </a:solidFill>
                <a:latin typeface="Heiti SC Medium" panose="02000000000000000000" charset="-122"/>
                <a:ea typeface="Heiti SC Medium" panose="02000000000000000000" charset="-122"/>
              </a:rPr>
              <a:t>代谢紊乱</a:t>
            </a:r>
            <a:r>
              <a:rPr lang="zh-CN" altLang="en-US" sz="2800" b="1">
                <a:latin typeface="Heiti SC Medium" panose="02000000000000000000" charset="-122"/>
                <a:ea typeface="Heiti SC Medium" panose="02000000000000000000" charset="-122"/>
              </a:rPr>
              <a:t>甚至导致疾病发生</a:t>
            </a:r>
          </a:p>
        </p:txBody>
      </p:sp>
      <p:sp>
        <p:nvSpPr>
          <p:cNvPr id="2" name="标题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29540" y="172085"/>
            <a:ext cx="10515600" cy="132588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二、各器官系统协调统一共同维持内环境稳态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 fill="hold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 fill="hold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 fill="hold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 fill="hold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2466" grpId="0"/>
      <p:bldP spid="62470" grpId="0"/>
      <p:bldP spid="62471" grpId="0"/>
      <p:bldP spid="624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9721" y="402278"/>
            <a:ext cx="6096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3333750" y="5280025"/>
            <a:ext cx="80479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内环境稳态是机体进行正常生命活动的必要条件。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endParaRPr>
          </a:p>
        </p:txBody>
      </p:sp>
      <p:sp>
        <p:nvSpPr>
          <p:cNvPr id="63492" name="矩形 12301"/>
          <p:cNvSpPr/>
          <p:nvPr>
            <p:custDataLst>
              <p:tags r:id="rId3"/>
            </p:custDataLst>
          </p:nvPr>
        </p:nvSpPr>
        <p:spPr>
          <a:xfrm>
            <a:off x="838200" y="1376680"/>
            <a:ext cx="10619105" cy="1133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4065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细胞代谢是由细胞内众多复杂的化学反应组成的，</a:t>
            </a:r>
            <a:r>
              <a:rPr lang="zh-CN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完成这些反应需要各种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物质和条件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3493" name="文本框 2"/>
          <p:cNvSpPr/>
          <p:nvPr>
            <p:custDataLst>
              <p:tags r:id="rId4"/>
            </p:custDataLst>
          </p:nvPr>
        </p:nvSpPr>
        <p:spPr>
          <a:xfrm>
            <a:off x="903605" y="5190808"/>
            <a:ext cx="2730500" cy="612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065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2、重要意义：</a:t>
            </a:r>
          </a:p>
        </p:txBody>
      </p:sp>
      <p:sp>
        <p:nvSpPr>
          <p:cNvPr id="63491" name="文本框 99"/>
          <p:cNvSpPr/>
          <p:nvPr>
            <p:custDataLst>
              <p:tags r:id="rId5"/>
            </p:custDataLst>
          </p:nvPr>
        </p:nvSpPr>
        <p:spPr>
          <a:xfrm>
            <a:off x="903605" y="2983454"/>
            <a:ext cx="10792209" cy="1669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065"/>
              </a:lnSpc>
            </a:pP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）</a:t>
            </a:r>
            <a:r>
              <a:rPr lang="zh-CN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正常的血糖</a:t>
            </a: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浓度</a:t>
            </a:r>
            <a:r>
              <a:rPr lang="zh-CN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和血液中的含氧量，能为细胞代谢提供充足的反应物。</a:t>
            </a:r>
            <a:endParaRPr lang="en-US" altLang="zh-CN" sz="2800" b="1">
              <a:solidFill>
                <a:srgbClr val="0000FF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>
              <a:lnSpc>
                <a:spcPts val="4065"/>
              </a:lnSpc>
            </a:pP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）</a:t>
            </a:r>
            <a:r>
              <a:rPr lang="zh-CN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适宜的温度和</a:t>
            </a:r>
            <a:r>
              <a:rPr lang="en-US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pH</a:t>
            </a:r>
            <a:r>
              <a:rPr lang="zh-CN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等能保证</a:t>
            </a:r>
            <a:r>
              <a:rPr lang="zh-CN" altLang="en-US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酶</a:t>
            </a:r>
            <a:r>
              <a:rPr lang="zh-CN" altLang="zh-CN" sz="2800" b="1">
                <a:solidFill>
                  <a:srgbClr val="0000FF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正常地发挥催化作用。</a:t>
            </a:r>
          </a:p>
        </p:txBody>
      </p:sp>
      <p:sp>
        <p:nvSpPr>
          <p:cNvPr id="5" name="标题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29540" y="50800"/>
            <a:ext cx="11566274" cy="132588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内环境理化因子保持稳定对机体的重要意义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34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3492" grpId="0"/>
      <p:bldP spid="634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53815" y="794385"/>
            <a:ext cx="8172450" cy="55702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在生命系统的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各个层次上，普遍存在稳态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个体（生理）水平上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内环境的稳态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分子水平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基因表达的稳态、激素分泌的稳态、酶活性的稳态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细胞水平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细胞分裂和分化的稳态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器官水平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心脏活动的稳态，消化腺分泌消化液的稳态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群体水平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种群数量的变化存在稳态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906780" lvl="1" indent="-457200">
              <a:lnSpc>
                <a:spcPts val="3800"/>
              </a:lnSpc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生态系统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结构和功能的稳态（稳定性）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" y="1119030"/>
            <a:ext cx="4251763" cy="4786223"/>
          </a:xfrm>
          <a:prstGeom prst="rect">
            <a:avLst/>
          </a:prstGeom>
        </p:spPr>
      </p:pic>
      <p:sp>
        <p:nvSpPr>
          <p:cNvPr id="6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2280" y="231140"/>
            <a:ext cx="4112895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稳态概念的发展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3" name="文本框 1"/>
          <p:cNvSpPr/>
          <p:nvPr>
            <p:custDataLst>
              <p:tags r:id="rId2"/>
            </p:custDataLst>
          </p:nvPr>
        </p:nvSpPr>
        <p:spPr>
          <a:xfrm>
            <a:off x="1816100" y="5434965"/>
            <a:ext cx="907288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稳态的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实质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是内环境</a:t>
            </a:r>
            <a:r>
              <a:rPr lang="zh-CN" alt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化学</a:t>
            </a:r>
            <a:r>
              <a:rPr lang="zh-CN" altLang="zh-CN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成分</a:t>
            </a:r>
            <a:r>
              <a:rPr lang="zh-CN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lang="zh-CN" altLang="zh-CN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理化性质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维持相对稳定。</a:t>
            </a: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47980" y="446405"/>
            <a:ext cx="2211705" cy="583565"/>
            <a:chOff x="2328" y="1496"/>
            <a:chExt cx="3483" cy="919"/>
          </a:xfrm>
        </p:grpSpPr>
        <p:sp>
          <p:nvSpPr>
            <p:cNvPr id="15" name="等腰三角形 14"/>
            <p:cNvSpPr/>
            <p:nvPr>
              <p:custDataLst>
                <p:tags r:id="rId30"/>
              </p:custDataLst>
            </p:nvPr>
          </p:nvSpPr>
          <p:spPr>
            <a:xfrm rot="5400000">
              <a:off x="2289" y="1712"/>
              <a:ext cx="566" cy="48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31"/>
              </p:custDataLst>
            </p:nvPr>
          </p:nvSpPr>
          <p:spPr>
            <a:xfrm>
              <a:off x="2963" y="1496"/>
              <a:ext cx="28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课堂小结</a:t>
              </a:r>
            </a:p>
          </p:txBody>
        </p:sp>
      </p:grpSp>
      <p:sp>
        <p:nvSpPr>
          <p:cNvPr id="58" name="文本框 57"/>
          <p:cNvSpPr txBox="1"/>
          <p:nvPr>
            <p:custDataLst>
              <p:tags r:id="rId4"/>
            </p:custDataLst>
          </p:nvPr>
        </p:nvSpPr>
        <p:spPr>
          <a:xfrm>
            <a:off x="2262505" y="4288155"/>
            <a:ext cx="152590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外界环境</a:t>
            </a:r>
          </a:p>
        </p:txBody>
      </p:sp>
      <p:sp>
        <p:nvSpPr>
          <p:cNvPr id="59" name="文本框 58"/>
          <p:cNvSpPr txBox="1"/>
          <p:nvPr>
            <p:custDataLst>
              <p:tags r:id="rId5"/>
            </p:custDataLst>
          </p:nvPr>
        </p:nvSpPr>
        <p:spPr>
          <a:xfrm>
            <a:off x="7939405" y="4288155"/>
            <a:ext cx="112331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</a:t>
            </a:r>
          </a:p>
        </p:txBody>
      </p:sp>
      <p:cxnSp>
        <p:nvCxnSpPr>
          <p:cNvPr id="60" name="直接箭头连接符 59"/>
          <p:cNvCxnSpPr/>
          <p:nvPr>
            <p:custDataLst>
              <p:tags r:id="rId6"/>
            </p:custDataLst>
          </p:nvPr>
        </p:nvCxnSpPr>
        <p:spPr>
          <a:xfrm flipV="1">
            <a:off x="3788410" y="4545216"/>
            <a:ext cx="1450975" cy="762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>
            <p:custDataLst>
              <p:tags r:id="rId7"/>
            </p:custDataLst>
          </p:nvPr>
        </p:nvCxnSpPr>
        <p:spPr>
          <a:xfrm flipV="1">
            <a:off x="6488430" y="4537596"/>
            <a:ext cx="1450975" cy="762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>
            <p:custDataLst>
              <p:tags r:id="rId8"/>
            </p:custDataLst>
          </p:nvPr>
        </p:nvSpPr>
        <p:spPr>
          <a:xfrm>
            <a:off x="3960495" y="4552836"/>
            <a:ext cx="122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物质交换</a:t>
            </a:r>
          </a:p>
        </p:txBody>
      </p:sp>
      <p:sp>
        <p:nvSpPr>
          <p:cNvPr id="63" name="文本框 62"/>
          <p:cNvSpPr txBox="1"/>
          <p:nvPr>
            <p:custDataLst>
              <p:tags r:id="rId9"/>
            </p:custDataLst>
          </p:nvPr>
        </p:nvSpPr>
        <p:spPr>
          <a:xfrm>
            <a:off x="6715760" y="4552836"/>
            <a:ext cx="122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物质交换</a:t>
            </a:r>
          </a:p>
        </p:txBody>
      </p:sp>
      <p:sp>
        <p:nvSpPr>
          <p:cNvPr id="64" name="文本框 63"/>
          <p:cNvSpPr txBox="1"/>
          <p:nvPr>
            <p:custDataLst>
              <p:tags r:id="rId10"/>
            </p:custDataLst>
          </p:nvPr>
        </p:nvSpPr>
        <p:spPr>
          <a:xfrm>
            <a:off x="5262245" y="4288155"/>
            <a:ext cx="120713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内环境</a:t>
            </a:r>
          </a:p>
        </p:txBody>
      </p:sp>
      <p:sp>
        <p:nvSpPr>
          <p:cNvPr id="65" name="文本框 64"/>
          <p:cNvSpPr txBox="1"/>
          <p:nvPr>
            <p:custDataLst>
              <p:tags r:id="rId11"/>
            </p:custDataLst>
          </p:nvPr>
        </p:nvSpPr>
        <p:spPr>
          <a:xfrm>
            <a:off x="3879850" y="3804806"/>
            <a:ext cx="1229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器官系统协调运行</a:t>
            </a:r>
          </a:p>
        </p:txBody>
      </p:sp>
      <p:sp>
        <p:nvSpPr>
          <p:cNvPr id="66" name="文本框 65"/>
          <p:cNvSpPr txBox="1"/>
          <p:nvPr>
            <p:custDataLst>
              <p:tags r:id="rId12"/>
            </p:custDataLst>
          </p:nvPr>
        </p:nvSpPr>
        <p:spPr>
          <a:xfrm>
            <a:off x="6843395" y="4081666"/>
            <a:ext cx="1225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细胞膜</a:t>
            </a:r>
          </a:p>
        </p:txBody>
      </p:sp>
      <p:sp>
        <p:nvSpPr>
          <p:cNvPr id="67" name="文本框 66"/>
          <p:cNvSpPr txBox="1"/>
          <p:nvPr>
            <p:custDataLst>
              <p:tags r:id="rId13"/>
            </p:custDataLst>
          </p:nvPr>
        </p:nvSpPr>
        <p:spPr>
          <a:xfrm>
            <a:off x="5262245" y="3054985"/>
            <a:ext cx="120713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稳态</a:t>
            </a:r>
          </a:p>
        </p:txBody>
      </p:sp>
      <p:cxnSp>
        <p:nvCxnSpPr>
          <p:cNvPr id="68" name="直接箭头连接符 67"/>
          <p:cNvCxnSpPr/>
          <p:nvPr>
            <p:custDataLst>
              <p:tags r:id="rId14"/>
            </p:custDataLst>
          </p:nvPr>
        </p:nvCxnSpPr>
        <p:spPr>
          <a:xfrm flipH="1" flipV="1">
            <a:off x="5948353" y="3576841"/>
            <a:ext cx="0" cy="711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15"/>
            </p:custDataLst>
          </p:nvPr>
        </p:nvCxnSpPr>
        <p:spPr>
          <a:xfrm flipH="1">
            <a:off x="4316057" y="3315856"/>
            <a:ext cx="0" cy="46800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>
            <p:custDataLst>
              <p:tags r:id="rId16"/>
            </p:custDataLst>
          </p:nvPr>
        </p:nvCxnSpPr>
        <p:spPr>
          <a:xfrm flipV="1">
            <a:off x="4316095" y="3310890"/>
            <a:ext cx="869950" cy="5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>
            <p:custDataLst>
              <p:tags r:id="rId17"/>
            </p:custDataLst>
          </p:nvPr>
        </p:nvSpPr>
        <p:spPr>
          <a:xfrm>
            <a:off x="4316126" y="2947479"/>
            <a:ext cx="88636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基础</a:t>
            </a:r>
          </a:p>
        </p:txBody>
      </p:sp>
      <p:sp>
        <p:nvSpPr>
          <p:cNvPr id="72" name="文本框 71"/>
          <p:cNvSpPr txBox="1"/>
          <p:nvPr>
            <p:custDataLst>
              <p:tags r:id="rId18"/>
            </p:custDataLst>
          </p:nvPr>
        </p:nvSpPr>
        <p:spPr>
          <a:xfrm>
            <a:off x="4315460" y="1781810"/>
            <a:ext cx="356108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神经-体液-免疫调节网络</a:t>
            </a:r>
          </a:p>
        </p:txBody>
      </p:sp>
      <p:grpSp>
        <p:nvGrpSpPr>
          <p:cNvPr id="84" name="组合 83"/>
          <p:cNvGrpSpPr/>
          <p:nvPr>
            <p:custDataLst>
              <p:tags r:id="rId19"/>
            </p:custDataLst>
          </p:nvPr>
        </p:nvGrpSpPr>
        <p:grpSpPr>
          <a:xfrm>
            <a:off x="5857875" y="2328545"/>
            <a:ext cx="1268730" cy="711200"/>
            <a:chOff x="6726" y="4841"/>
            <a:chExt cx="1998" cy="1120"/>
          </a:xfrm>
        </p:grpSpPr>
        <p:cxnSp>
          <p:nvCxnSpPr>
            <p:cNvPr id="74" name="直接箭头连接符 73"/>
            <p:cNvCxnSpPr/>
            <p:nvPr>
              <p:custDataLst>
                <p:tags r:id="rId28"/>
              </p:custDataLst>
            </p:nvPr>
          </p:nvCxnSpPr>
          <p:spPr>
            <a:xfrm flipH="1" flipV="1">
              <a:off x="6806" y="4841"/>
              <a:ext cx="0" cy="112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>
              <p:custDataLst>
                <p:tags r:id="rId29"/>
              </p:custDataLst>
            </p:nvPr>
          </p:nvSpPr>
          <p:spPr>
            <a:xfrm>
              <a:off x="6726" y="5110"/>
              <a:ext cx="19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iti SC Light" panose="02000000000000000000" charset="-122"/>
                  <a:ea typeface="Heiti SC Light" panose="02000000000000000000" charset="-122"/>
                  <a:cs typeface="+mn-cs"/>
                </a:rPr>
                <a:t>调节机制</a:t>
              </a:r>
            </a:p>
          </p:txBody>
        </p:sp>
      </p:grpSp>
      <p:grpSp>
        <p:nvGrpSpPr>
          <p:cNvPr id="76" name="组合 75"/>
          <p:cNvGrpSpPr/>
          <p:nvPr>
            <p:custDataLst>
              <p:tags r:id="rId20"/>
            </p:custDataLst>
          </p:nvPr>
        </p:nvGrpSpPr>
        <p:grpSpPr>
          <a:xfrm>
            <a:off x="6570980" y="3190240"/>
            <a:ext cx="1979295" cy="1032510"/>
            <a:chOff x="10511" y="4908"/>
            <a:chExt cx="3505" cy="1698"/>
          </a:xfrm>
        </p:grpSpPr>
        <p:cxnSp>
          <p:nvCxnSpPr>
            <p:cNvPr id="77" name="直接箭头连接符 76"/>
            <p:cNvCxnSpPr/>
            <p:nvPr>
              <p:custDataLst>
                <p:tags r:id="rId26"/>
              </p:custDataLst>
            </p:nvPr>
          </p:nvCxnSpPr>
          <p:spPr>
            <a:xfrm flipH="1">
              <a:off x="13996" y="4927"/>
              <a:ext cx="0" cy="16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>
              <p:custDataLst>
                <p:tags r:id="rId27"/>
              </p:custDataLst>
            </p:nvPr>
          </p:nvCxnSpPr>
          <p:spPr>
            <a:xfrm flipH="1">
              <a:off x="10511" y="4908"/>
              <a:ext cx="3505" cy="6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78"/>
          <p:cNvSpPr txBox="1"/>
          <p:nvPr>
            <p:custDataLst>
              <p:tags r:id="rId21"/>
            </p:custDataLst>
          </p:nvPr>
        </p:nvSpPr>
        <p:spPr>
          <a:xfrm>
            <a:off x="8549640" y="3194050"/>
            <a:ext cx="160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solidFill>
                  <a:srgbClr val="FF0000"/>
                </a:solidFill>
                <a:latin typeface="Heiti SC Light" panose="02000000000000000000" charset="-122"/>
                <a:ea typeface="Heiti SC Light" panose="02000000000000000000" charset="-122"/>
              </a:rPr>
              <a:t>正常生命活动的必要条件</a:t>
            </a: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iti SC Light" panose="02000000000000000000" charset="-122"/>
              <a:ea typeface="Heiti SC Light" panose="02000000000000000000" charset="-122"/>
              <a:cs typeface="+mn-cs"/>
            </a:endParaRPr>
          </a:p>
        </p:txBody>
      </p:sp>
      <p:grpSp>
        <p:nvGrpSpPr>
          <p:cNvPr id="80" name="组合 79"/>
          <p:cNvGrpSpPr/>
          <p:nvPr>
            <p:custDataLst>
              <p:tags r:id="rId22"/>
            </p:custDataLst>
          </p:nvPr>
        </p:nvGrpSpPr>
        <p:grpSpPr>
          <a:xfrm>
            <a:off x="6571615" y="3315970"/>
            <a:ext cx="1826260" cy="874395"/>
            <a:chOff x="10492" y="5177"/>
            <a:chExt cx="3275" cy="1312"/>
          </a:xfrm>
        </p:grpSpPr>
        <p:cxnSp>
          <p:nvCxnSpPr>
            <p:cNvPr id="81" name="直接箭头连接符 80"/>
            <p:cNvCxnSpPr/>
            <p:nvPr>
              <p:custDataLst>
                <p:tags r:id="rId24"/>
              </p:custDataLst>
            </p:nvPr>
          </p:nvCxnSpPr>
          <p:spPr>
            <a:xfrm flipH="1">
              <a:off x="10492" y="5177"/>
              <a:ext cx="325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25"/>
              </p:custDataLst>
            </p:nvPr>
          </p:nvCxnSpPr>
          <p:spPr>
            <a:xfrm>
              <a:off x="13755" y="5177"/>
              <a:ext cx="13" cy="1313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82"/>
          <p:cNvSpPr txBox="1"/>
          <p:nvPr>
            <p:custDataLst>
              <p:tags r:id="rId23"/>
            </p:custDataLst>
          </p:nvPr>
        </p:nvSpPr>
        <p:spPr>
          <a:xfrm>
            <a:off x="7048007" y="3316022"/>
            <a:ext cx="1269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参与共建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3" grpId="0" animBg="1"/>
      <p:bldP spid="79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8288" y="2270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习题演练</a:t>
            </a:r>
          </a:p>
        </p:txBody>
      </p:sp>
      <p:sp>
        <p:nvSpPr>
          <p:cNvPr id="25603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0688" y="1003301"/>
            <a:ext cx="8839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体液包括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液和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液；其中的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就是内环境。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下列不是内环境的是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       )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血浆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;        B   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血液；    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 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组织液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;      D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淋巴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关于血浆、组织液、淋巴三者的关系下列哪项正确：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(       )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血浆        组织液                       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血浆          淋巴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淋巴                                               组织液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血浆        组织液                         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D  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组织液           血浆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淋巴                                                   淋巴</a:t>
            </a:r>
          </a:p>
        </p:txBody>
      </p:sp>
      <p:sp>
        <p:nvSpPr>
          <p:cNvPr id="174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873375" y="3429000"/>
            <a:ext cx="630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605" name="Line 5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2794001" y="3581400"/>
            <a:ext cx="631825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Line 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3573464" y="3657600"/>
            <a:ext cx="631825" cy="304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Line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2547939" y="3627438"/>
            <a:ext cx="314325" cy="3810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88264" y="3386138"/>
            <a:ext cx="7889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609" name="Lin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7688263" y="3538538"/>
            <a:ext cx="711200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Line 10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>
            <a:off x="8399463" y="3667126"/>
            <a:ext cx="576262" cy="149225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Line 1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H="1" flipV="1">
            <a:off x="7412039" y="3638550"/>
            <a:ext cx="395287" cy="2413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43213" y="4492625"/>
            <a:ext cx="552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613" name="Line 1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>
            <a:off x="3432175" y="4764088"/>
            <a:ext cx="552450" cy="304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63789" y="4768850"/>
            <a:ext cx="4730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024814" y="4492625"/>
            <a:ext cx="7889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616" name="Line 1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8797925" y="4746625"/>
            <a:ext cx="395288" cy="304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623176" y="4764088"/>
            <a:ext cx="473075" cy="393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buSzTx/>
            </a:pP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618" name="Line 1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 flipV="1">
            <a:off x="7666038" y="4700588"/>
            <a:ext cx="393700" cy="304800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19" name="Group 21"/>
          <p:cNvGrpSpPr/>
          <p:nvPr>
            <p:custDataLst>
              <p:tags r:id="rId18"/>
            </p:custDataLst>
          </p:nvPr>
        </p:nvGrpSpPr>
        <p:grpSpPr>
          <a:xfrm>
            <a:off x="3359151" y="1042989"/>
            <a:ext cx="2651125" cy="396875"/>
            <a:chOff x="1156" y="672"/>
            <a:chExt cx="1670" cy="250"/>
          </a:xfrm>
        </p:grpSpPr>
        <p:sp>
          <p:nvSpPr>
            <p:cNvPr id="25620" name="Text Box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56" y="67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细胞内</a:t>
              </a:r>
            </a:p>
          </p:txBody>
        </p:sp>
        <p:sp>
          <p:nvSpPr>
            <p:cNvPr id="25621" name="Text Box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154" y="67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细胞外</a:t>
              </a:r>
            </a:p>
          </p:txBody>
        </p:sp>
      </p:grpSp>
      <p:sp>
        <p:nvSpPr>
          <p:cNvPr id="17428" name="Text Box 24"/>
          <p:cNvSpPr/>
          <p:nvPr>
            <p:custDataLst>
              <p:tags r:id="rId19"/>
            </p:custDataLst>
          </p:nvPr>
        </p:nvSpPr>
        <p:spPr>
          <a:xfrm>
            <a:off x="7391400" y="1041401"/>
            <a:ext cx="1371600" cy="39687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细胞外液</a:t>
            </a:r>
            <a:endParaRPr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Text Box 4"/>
          <p:cNvSpPr/>
          <p:nvPr>
            <p:custDataLst>
              <p:tags r:id="rId20"/>
            </p:custDataLst>
          </p:nvPr>
        </p:nvSpPr>
        <p:spPr>
          <a:xfrm>
            <a:off x="5016501" y="1544639"/>
            <a:ext cx="79216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B 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Text Box 4"/>
          <p:cNvSpPr/>
          <p:nvPr>
            <p:custDataLst>
              <p:tags r:id="rId21"/>
            </p:custDataLst>
          </p:nvPr>
        </p:nvSpPr>
        <p:spPr>
          <a:xfrm>
            <a:off x="9342438" y="2636839"/>
            <a:ext cx="7921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A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22" name="New picture"/>
          <p:cNvPicPr/>
          <p:nvPr>
            <p:custDataLst>
              <p:tags r:id="rId2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1137900" y="11188700"/>
            <a:ext cx="330200" cy="254000"/>
          </a:xfrm>
          <a:prstGeom prst="cube">
            <a:avLst/>
          </a:prstGeom>
        </p:spPr>
      </p:pic>
      <p:pic>
        <p:nvPicPr>
          <p:cNvPr id="25623" name="New picture"/>
          <p:cNvPicPr/>
          <p:nvPr>
            <p:custDataLst>
              <p:tags r:id="rId2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341100" y="116840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8"/>
          <p:cNvGrpSpPr/>
          <p:nvPr>
            <p:custDataLst>
              <p:tags r:id="rId1"/>
            </p:custDataLst>
          </p:nvPr>
        </p:nvGrpSpPr>
        <p:grpSpPr>
          <a:xfrm>
            <a:off x="654967" y="1574042"/>
            <a:ext cx="10561674" cy="2605088"/>
            <a:chOff x="0" y="536963"/>
            <a:chExt cx="9144000" cy="2604399"/>
          </a:xfrm>
        </p:grpSpPr>
        <p:pic>
          <p:nvPicPr>
            <p:cNvPr id="21507" name="图片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77"/>
            <a:stretch>
              <a:fillRect/>
            </a:stretch>
          </p:blipFill>
          <p:spPr bwMode="auto">
            <a:xfrm>
              <a:off x="0" y="536963"/>
              <a:ext cx="9144000" cy="260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Text Box 10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588331"/>
              <a:ext cx="750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P12</a:t>
              </a:r>
            </a:p>
          </p:txBody>
        </p:sp>
      </p:grpSp>
      <p:sp>
        <p:nvSpPr>
          <p:cNvPr id="21509" name="文本框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18422" y="795356"/>
            <a:ext cx="51027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分析霍乱弧菌对内环境的影响</a:t>
            </a:r>
          </a:p>
        </p:txBody>
      </p:sp>
      <p:pic>
        <p:nvPicPr>
          <p:cNvPr id="21510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936" r="4733" b="12976"/>
          <a:stretch>
            <a:fillRect/>
          </a:stretch>
        </p:blipFill>
        <p:spPr bwMode="auto">
          <a:xfrm>
            <a:off x="3370217" y="4267229"/>
            <a:ext cx="3133679" cy="22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1" name="直接连接符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729156" y="2355322"/>
            <a:ext cx="7955074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直接连接符 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782481" y="2798587"/>
            <a:ext cx="10251706" cy="7745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直接连接符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811754" y="3243264"/>
            <a:ext cx="6859404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椭圆 16"/>
          <p:cNvSpPr/>
          <p:nvPr>
            <p:custDataLst>
              <p:tags r:id="rId7"/>
            </p:custDataLst>
          </p:nvPr>
        </p:nvSpPr>
        <p:spPr>
          <a:xfrm>
            <a:off x="2004833" y="2008535"/>
            <a:ext cx="724324" cy="407987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 eaLnBrk="1" hangingPunct="1">
              <a:spcBef>
                <a:spcPct val="20000"/>
              </a:spcBef>
              <a:buClr>
                <a:srgbClr val="009999"/>
              </a:buClr>
              <a:buSzPct val="70000"/>
            </a:pPr>
            <a:endParaRPr sz="26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8E163E"/>
              </a:solidFill>
              <a:sym typeface="Wingdings" panose="05000000000000000000" charset="0"/>
            </a:endParaRPr>
          </a:p>
        </p:txBody>
      </p:sp>
      <p:sp>
        <p:nvSpPr>
          <p:cNvPr id="14" name="内容占位符 8"/>
          <p:cNvSpPr txBox="1"/>
          <p:nvPr>
            <p:custDataLst>
              <p:tags r:id="rId8"/>
            </p:custDataLst>
          </p:nvPr>
        </p:nvSpPr>
        <p:spPr>
          <a:xfrm>
            <a:off x="7145079" y="3844385"/>
            <a:ext cx="5046921" cy="28069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50850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highlight>
                  <a:srgbClr val="FFFF00"/>
                </a:highlight>
                <a:ea typeface="楷体" panose="02010609060101010101" pitchFamily="49" charset="-122"/>
              </a:rPr>
              <a:t>讨论：</a:t>
            </a:r>
            <a:endParaRPr lang="en-US" altLang="zh-CN" sz="3200" b="1">
              <a:highlight>
                <a:srgbClr val="FFFF00"/>
              </a:highlight>
              <a:ea typeface="楷体" panose="02010609060101010101" pitchFamily="49" charset="-122"/>
            </a:endParaRPr>
          </a:p>
          <a:p>
            <a:pPr marL="0" lvl="1" indent="0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上述资料中，内环境的哪些物理化学特性发生了改变？对人体造成怎么样的影响？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73" y="186164"/>
            <a:ext cx="2773148" cy="11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4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7"/>
          <p:cNvSpPr/>
          <p:nvPr>
            <p:custDataLst>
              <p:tags r:id="rId1"/>
            </p:custDataLst>
          </p:nvPr>
        </p:nvSpPr>
        <p:spPr>
          <a:xfrm>
            <a:off x="838200" y="1079217"/>
            <a:ext cx="10514330" cy="2047875"/>
          </a:xfrm>
          <a:prstGeom prst="roundRect">
            <a:avLst>
              <a:gd name="adj" fmla="val 160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143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81610" y="-75565"/>
            <a:ext cx="10515600" cy="1325880"/>
          </a:xfrm>
        </p:spPr>
        <p:txBody>
          <a:bodyPr/>
          <a:lstStyle/>
          <a:p>
            <a:r>
              <a:rPr lang="zh-CN" altLang="en-US">
                <a:solidFill>
                  <a:srgbClr val="7030A0"/>
                </a:solidFill>
                <a:sym typeface="+mn-ea"/>
              </a:rPr>
              <a:t>一、内环境处于动态变化的相对稳定状态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05852" y="1184344"/>
            <a:ext cx="997902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随着外界环境的变化和体内细胞代谢活动的进行，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内环境（如血浆）的各种</a:t>
            </a:r>
            <a:r>
              <a:rPr lang="zh-CN" altLang="en-US" sz="2400" b="1" i="1" u="sng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化学成分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zh-CN" altLang="en-US" sz="2400" b="1" i="1" u="sng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理化性质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在不断发生变化。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食物代谢后会产生酸性和碱性物质，细胞代谢也会产生酸性物质，这些物质进入内环境，会使机体的pH发生怎样的变化呢？</a:t>
            </a:r>
          </a:p>
        </p:txBody>
      </p:sp>
      <p:pic>
        <p:nvPicPr>
          <p:cNvPr id="3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569" y="2957757"/>
            <a:ext cx="10962005" cy="39928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表格 5324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7684119"/>
              </p:ext>
            </p:extLst>
          </p:nvPr>
        </p:nvGraphicFramePr>
        <p:xfrm>
          <a:off x="521970" y="1678623"/>
          <a:ext cx="11274919" cy="2251392"/>
        </p:xfrm>
        <a:graphic>
          <a:graphicData uri="http://schemas.openxmlformats.org/drawingml/2006/table">
            <a:tbl>
              <a:tblPr/>
              <a:tblGrid>
                <a:gridCol w="119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1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80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成员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9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12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15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18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21</a:t>
                      </a:r>
                      <a:r>
                        <a:rPr lang="zh-CN" altLang="en-US" b="1">
                          <a:latin typeface="宋体" panose="02010600030101010101" pitchFamily="2" charset="-122"/>
                        </a:rPr>
                        <a:t>：</a:t>
                      </a:r>
                      <a:r>
                        <a:rPr lang="en-US" altLang="zh-CN" b="1">
                          <a:latin typeface="宋体" panose="02010600030101010101" pitchFamily="2" charset="-122"/>
                        </a:rPr>
                        <a:t>00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睡前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平均温度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母亲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36.4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36.7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37.1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37.4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37.0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36.8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36.7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父亲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36.2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36.6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36.9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37.2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36.9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36.6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36.6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b="1">
                        <a:solidFill>
                          <a:srgbClr val="009999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自己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36.5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36.6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37.2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latin typeface="宋体" panose="02010600030101010101" pitchFamily="2" charset="-122"/>
                        </a:rPr>
                        <a:t>37.3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37.1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36.9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latin typeface="宋体" panose="02010600030101010101" pitchFamily="2" charset="-122"/>
                        </a:rPr>
                        <a:t>36.8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b="1" dirty="0">
                        <a:solidFill>
                          <a:srgbClr val="009999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302" name="Text Box 54"/>
          <p:cNvSpPr/>
          <p:nvPr>
            <p:custDataLst>
              <p:tags r:id="rId2"/>
            </p:custDataLst>
          </p:nvPr>
        </p:nvSpPr>
        <p:spPr>
          <a:xfrm>
            <a:off x="10388600" y="2444115"/>
            <a:ext cx="1308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宋体" panose="02010600030101010101" pitchFamily="2" charset="-122"/>
              </a:rPr>
              <a:t>36.87</a:t>
            </a:r>
          </a:p>
        </p:txBody>
      </p:sp>
      <p:sp>
        <p:nvSpPr>
          <p:cNvPr id="53303" name="Text Box 55"/>
          <p:cNvSpPr/>
          <p:nvPr>
            <p:custDataLst>
              <p:tags r:id="rId3"/>
            </p:custDataLst>
          </p:nvPr>
        </p:nvSpPr>
        <p:spPr>
          <a:xfrm>
            <a:off x="10388600" y="3009265"/>
            <a:ext cx="1308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宋体" panose="02010600030101010101" pitchFamily="2" charset="-122"/>
              </a:rPr>
              <a:t>36.71</a:t>
            </a:r>
          </a:p>
        </p:txBody>
      </p:sp>
      <p:sp>
        <p:nvSpPr>
          <p:cNvPr id="53304" name="Text Box 56"/>
          <p:cNvSpPr/>
          <p:nvPr>
            <p:custDataLst>
              <p:tags r:id="rId4"/>
            </p:custDataLst>
          </p:nvPr>
        </p:nvSpPr>
        <p:spPr>
          <a:xfrm>
            <a:off x="10388600" y="3469640"/>
            <a:ext cx="1308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宋体" panose="02010600030101010101" pitchFamily="2" charset="-122"/>
              </a:rPr>
              <a:t>36.91</a:t>
            </a: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3376930" y="473392"/>
            <a:ext cx="636424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课外实践：调查体温的日变化规律</a:t>
            </a:r>
          </a:p>
        </p:txBody>
      </p: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780415" y="4392295"/>
            <a:ext cx="10871200" cy="2047875"/>
            <a:chOff x="1041" y="6266"/>
            <a:chExt cx="17120" cy="3225"/>
          </a:xfrm>
        </p:grpSpPr>
        <p:sp>
          <p:nvSpPr>
            <p:cNvPr id="31" name="矩形: 圆角 7"/>
            <p:cNvSpPr/>
            <p:nvPr>
              <p:custDataLst>
                <p:tags r:id="rId7"/>
              </p:custDataLst>
            </p:nvPr>
          </p:nvSpPr>
          <p:spPr>
            <a:xfrm>
              <a:off x="1041" y="6266"/>
              <a:ext cx="17120" cy="3225"/>
            </a:xfrm>
            <a:prstGeom prst="roundRect">
              <a:avLst>
                <a:gd name="adj" fmla="val 1606"/>
              </a:avLst>
            </a:prstGeom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85000"/>
                </a:sysClr>
              </a:solidFill>
            </a:ln>
            <a:effectLst>
              <a:outerShdw blurRad="1143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1660" y="6716"/>
              <a:ext cx="15008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正常情况下，不同人的体温因</a:t>
              </a: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年龄、性别等的不同而存在微小差异；</a:t>
              </a:r>
              <a:endParaRPr lang="zh-CN" altLang="en-US" sz="2400" b="1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pitchFamily="2" charset="-122"/>
              </a:endParaRPr>
            </a:p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同一人的体温一日内有变化，</a:t>
              </a: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变化幅度一般</a:t>
              </a: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不超过</a:t>
              </a:r>
              <a:r>
                <a:rPr lang="zh-CN" altLang="zh-CN" sz="24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1℃</a:t>
              </a: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。</a:t>
              </a:r>
            </a:p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尽管环境气温波动较大，但健康人的体温始终接近</a:t>
              </a:r>
              <a:r>
                <a:rPr lang="en-US" altLang="zh-CN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37℃</a:t>
              </a:r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等线" panose="02010600030101010101" pitchFamily="2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 fill="hold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 fill="hold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 fill="hold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2" grpId="0"/>
      <p:bldP spid="53303" grpId="0"/>
      <p:bldP spid="533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4" name="直接连接符 1723"/>
          <p:cNvCxnSpPr/>
          <p:nvPr>
            <p:custDataLst>
              <p:tags r:id="rId1"/>
            </p:custDataLst>
          </p:nvPr>
        </p:nvCxnSpPr>
        <p:spPr>
          <a:xfrm flipH="1">
            <a:off x="11660067" y="-45321"/>
            <a:ext cx="0" cy="1266755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7" name="直接连接符 1726"/>
          <p:cNvCxnSpPr/>
          <p:nvPr>
            <p:custDataLst>
              <p:tags r:id="rId2"/>
            </p:custDataLst>
          </p:nvPr>
        </p:nvCxnSpPr>
        <p:spPr>
          <a:xfrm flipH="1">
            <a:off x="11770904" y="-45321"/>
            <a:ext cx="0" cy="829551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3087370" y="3502025"/>
            <a:ext cx="124650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内环境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变化</a:t>
            </a: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1064260" y="3491230"/>
            <a:ext cx="2021840" cy="829945"/>
            <a:chOff x="1634" y="4454"/>
            <a:chExt cx="3184" cy="1307"/>
          </a:xfrm>
        </p:grpSpPr>
        <p:sp>
          <p:nvSpPr>
            <p:cNvPr id="32" name="文本框 31"/>
            <p:cNvSpPr txBox="1"/>
            <p:nvPr>
              <p:custDataLst>
                <p:tags r:id="rId18"/>
              </p:custDataLst>
            </p:nvPr>
          </p:nvSpPr>
          <p:spPr>
            <a:xfrm>
              <a:off x="1634" y="4454"/>
              <a:ext cx="2283" cy="1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sz="24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iti SC Light" panose="02000000000000000000" charset="-122"/>
                  <a:ea typeface="Heiti SC Light" panose="02000000000000000000" charset="-122"/>
                  <a:sym typeface="+mn-ea"/>
                </a:rPr>
                <a:t>外界环境的变化</a:t>
              </a:r>
            </a:p>
          </p:txBody>
        </p:sp>
        <p:cxnSp>
          <p:nvCxnSpPr>
            <p:cNvPr id="34" name="直接箭头连接符 33"/>
            <p:cNvCxnSpPr/>
            <p:nvPr>
              <p:custDataLst>
                <p:tags r:id="rId19"/>
              </p:custDataLst>
            </p:nvPr>
          </p:nvCxnSpPr>
          <p:spPr>
            <a:xfrm flipV="1">
              <a:off x="3917" y="5120"/>
              <a:ext cx="901" cy="9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4333875" y="3317875"/>
            <a:ext cx="1864360" cy="1198880"/>
            <a:chOff x="7827" y="4173"/>
            <a:chExt cx="2936" cy="1888"/>
          </a:xfrm>
        </p:grpSpPr>
        <p:sp>
          <p:nvSpPr>
            <p:cNvPr id="31" name="文本框 30"/>
            <p:cNvSpPr txBox="1"/>
            <p:nvPr>
              <p:custDataLst>
                <p:tags r:id="rId16"/>
              </p:custDataLst>
            </p:nvPr>
          </p:nvSpPr>
          <p:spPr>
            <a:xfrm>
              <a:off x="8548" y="4173"/>
              <a:ext cx="2215" cy="1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zh-CN" altLang="en-US" sz="24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iti SC Light" panose="02000000000000000000" charset="-122"/>
                  <a:ea typeface="Heiti SC Light" panose="02000000000000000000" charset="-122"/>
                  <a:sym typeface="+mn-ea"/>
                </a:rPr>
                <a:t>体内细胞代谢活动的进行</a:t>
              </a:r>
            </a:p>
          </p:txBody>
        </p:sp>
        <p:cxnSp>
          <p:nvCxnSpPr>
            <p:cNvPr id="35" name="直接箭头连接符 34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7827" y="5129"/>
              <a:ext cx="721" cy="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直接箭头连接符 36"/>
          <p:cNvCxnSpPr/>
          <p:nvPr>
            <p:custDataLst>
              <p:tags r:id="rId6"/>
            </p:custDataLst>
          </p:nvPr>
        </p:nvCxnSpPr>
        <p:spPr>
          <a:xfrm>
            <a:off x="3660775" y="4345305"/>
            <a:ext cx="3175" cy="436245"/>
          </a:xfrm>
          <a:prstGeom prst="straightConnector1">
            <a:avLst/>
          </a:prstGeom>
          <a:ln>
            <a:prstDash val="dash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2961640" y="4805045"/>
            <a:ext cx="144081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动态平衡</a:t>
            </a: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2187575" y="4321175"/>
            <a:ext cx="1426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rPr>
              <a:t>调节作用</a:t>
            </a:r>
          </a:p>
        </p:txBody>
      </p:sp>
      <p:grpSp>
        <p:nvGrpSpPr>
          <p:cNvPr id="48" name="组合 47"/>
          <p:cNvGrpSpPr/>
          <p:nvPr>
            <p:custDataLst>
              <p:tags r:id="rId9"/>
            </p:custDataLst>
          </p:nvPr>
        </p:nvGrpSpPr>
        <p:grpSpPr>
          <a:xfrm>
            <a:off x="1011600" y="898525"/>
            <a:ext cx="10328275" cy="678610"/>
            <a:chOff x="1480" y="1415"/>
            <a:chExt cx="16265" cy="2269"/>
          </a:xfrm>
        </p:grpSpPr>
        <p:sp>
          <p:nvSpPr>
            <p:cNvPr id="6" name="等腰三角形 5"/>
            <p:cNvSpPr/>
            <p:nvPr>
              <p:custDataLst>
                <p:tags r:id="rId14"/>
              </p:custDataLst>
            </p:nvPr>
          </p:nvSpPr>
          <p:spPr>
            <a:xfrm rot="5400000">
              <a:off x="1441" y="3157"/>
              <a:ext cx="566" cy="48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Light" panose="02000000000000000000" charset="-122"/>
                <a:ea typeface="Heiti SC Light" panose="02000000000000000000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2119" y="1415"/>
              <a:ext cx="1562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i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动物体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调节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作用，使得机体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内部环境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保持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相对稳定状态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叫做</a:t>
              </a:r>
              <a:r>
                <a:rPr lang="zh-CN" altLang="en-US" sz="3600" b="1" i="1" dirty="0">
                  <a:solidFill>
                    <a:srgbClr val="3756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稳态</a:t>
              </a:r>
              <a:r>
                <a:rPr lang="zh-CN" altLang="en-US" sz="24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24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>
            <p:custDataLst>
              <p:tags r:id="rId10"/>
            </p:custDataLst>
          </p:nvPr>
        </p:nvSpPr>
        <p:spPr>
          <a:xfrm>
            <a:off x="7446060" y="3444537"/>
            <a:ext cx="4324844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血浆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7.35-7.45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体温：约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37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℃、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渗透压：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770 kPa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葡萄糖浓度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80~120mg/dL</a:t>
            </a: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211319" y="234678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稳  态</a:t>
            </a:r>
          </a:p>
        </p:txBody>
      </p:sp>
      <p:cxnSp>
        <p:nvCxnSpPr>
          <p:cNvPr id="47" name="直接连接符 46"/>
          <p:cNvCxnSpPr/>
          <p:nvPr>
            <p:custDataLst>
              <p:tags r:id="rId12"/>
            </p:custDataLst>
          </p:nvPr>
        </p:nvCxnSpPr>
        <p:spPr>
          <a:xfrm>
            <a:off x="1559560" y="3083560"/>
            <a:ext cx="9825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4" name="文本框 5"/>
          <p:cNvSpPr/>
          <p:nvPr>
            <p:custDataLst>
              <p:tags r:id="rId13"/>
            </p:custDataLst>
          </p:nvPr>
        </p:nvSpPr>
        <p:spPr>
          <a:xfrm>
            <a:off x="217805" y="1848148"/>
            <a:ext cx="11756390" cy="1029126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tIns="45719" rIns="45719" bIns="45719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体温如此，健康人内环境的每一种成分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如血糖浓度、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PH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、渗透压等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理化性质都处于相对稳定的动态平衡中。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131859" y="1392374"/>
            <a:ext cx="6060141" cy="495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血糖稳定：主要依赖体液调节实现。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体温稳定：主要依赖神经调节实现；体液调节也共同参与。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免疫稳定：免疫系统维持内环境稳态。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5300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1610" y="1250315"/>
            <a:ext cx="5260863" cy="5098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81610" y="-75565"/>
            <a:ext cx="10515600" cy="132588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二、各器官系统协调统一共同维持内环境稳态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432296" y="5839022"/>
            <a:ext cx="11327407" cy="5810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0070C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目前普遍认为：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神经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体液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免疫调节网络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是机体维持内环境稳态的主要调节机制。</a:t>
            </a:r>
          </a:p>
        </p:txBody>
      </p:sp>
      <p:sp>
        <p:nvSpPr>
          <p:cNvPr id="4" name="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67640" y="-213361"/>
            <a:ext cx="10515600" cy="132588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二、各器官系统协调统一共同维持内环境稳态</a:t>
            </a:r>
          </a:p>
        </p:txBody>
      </p:sp>
      <p:pic>
        <p:nvPicPr>
          <p:cNvPr id="6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96" y="1113790"/>
            <a:ext cx="9144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3"/>
          <p:cNvSpPr/>
          <p:nvPr>
            <p:custDataLst>
              <p:tags r:id="rId4"/>
            </p:custDataLst>
          </p:nvPr>
        </p:nvSpPr>
        <p:spPr>
          <a:xfrm>
            <a:off x="1927721" y="1994852"/>
            <a:ext cx="936625" cy="390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 charset="0"/>
            </a:endParaRPr>
          </a:p>
        </p:txBody>
      </p:sp>
      <p:sp>
        <p:nvSpPr>
          <p:cNvPr id="8" name="矩形 14"/>
          <p:cNvSpPr/>
          <p:nvPr>
            <p:custDataLst>
              <p:tags r:id="rId5"/>
            </p:custDataLst>
          </p:nvPr>
        </p:nvSpPr>
        <p:spPr>
          <a:xfrm>
            <a:off x="3800971" y="1994852"/>
            <a:ext cx="935038" cy="390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 charset="0"/>
            </a:endParaRPr>
          </a:p>
        </p:txBody>
      </p:sp>
      <p:sp>
        <p:nvSpPr>
          <p:cNvPr id="9" name="TextBox 1"/>
          <p:cNvSpPr/>
          <p:nvPr>
            <p:custDataLst>
              <p:tags r:id="rId6"/>
            </p:custDataLst>
          </p:nvPr>
        </p:nvSpPr>
        <p:spPr>
          <a:xfrm>
            <a:off x="7455993" y="2167890"/>
            <a:ext cx="41910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——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产热和散热的平衡</a:t>
            </a:r>
            <a:endParaRPr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397496" y="1593215"/>
            <a:ext cx="84518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8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037134" y="1953577"/>
            <a:ext cx="76596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35"/>
          <p:cNvSpPr/>
          <p:nvPr>
            <p:custDataLst>
              <p:tags r:id="rId9"/>
            </p:custDataLst>
          </p:nvPr>
        </p:nvSpPr>
        <p:spPr>
          <a:xfrm>
            <a:off x="1481634" y="2167890"/>
            <a:ext cx="661987" cy="401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①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1035"/>
          <p:cNvSpPr/>
          <p:nvPr>
            <p:custDataLst>
              <p:tags r:id="rId10"/>
            </p:custDataLst>
          </p:nvPr>
        </p:nvSpPr>
        <p:spPr>
          <a:xfrm>
            <a:off x="3361234" y="2226627"/>
            <a:ext cx="661987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②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"/>
          <p:cNvGrpSpPr/>
          <p:nvPr>
            <p:custDataLst>
              <p:tags r:id="rId11"/>
            </p:custDataLst>
          </p:nvPr>
        </p:nvGrpSpPr>
        <p:grpSpPr>
          <a:xfrm>
            <a:off x="895350" y="2997200"/>
            <a:ext cx="9210675" cy="1241425"/>
            <a:chOff x="-67323" y="692696"/>
            <a:chExt cx="9211323" cy="1241883"/>
          </a:xfrm>
        </p:grpSpPr>
        <p:pic>
          <p:nvPicPr>
            <p:cNvPr id="45" name="图片 1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92696"/>
              <a:ext cx="9144000" cy="124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103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-67323" y="796642"/>
              <a:ext cx="750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P13</a:t>
              </a:r>
            </a:p>
          </p:txBody>
        </p:sp>
      </p:grpSp>
      <p:sp>
        <p:nvSpPr>
          <p:cNvPr id="47" name="矩形 8"/>
          <p:cNvSpPr/>
          <p:nvPr>
            <p:custDataLst>
              <p:tags r:id="rId12"/>
            </p:custDataLst>
          </p:nvPr>
        </p:nvSpPr>
        <p:spPr>
          <a:xfrm>
            <a:off x="7694613" y="3848100"/>
            <a:ext cx="935037" cy="390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 charset="0"/>
            </a:endParaRPr>
          </a:p>
        </p:txBody>
      </p:sp>
      <p:cxnSp>
        <p:nvCxnSpPr>
          <p:cNvPr id="48" name="直接连接符 3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1700213" y="3440113"/>
            <a:ext cx="82978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38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1006475" y="3789363"/>
            <a:ext cx="740727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35925" y="4297361"/>
            <a:ext cx="222885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=</a:t>
            </a:r>
            <a:r>
              <a:rPr kumimoji="1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内分泌调节</a:t>
            </a:r>
            <a:endParaRPr kumimoji="1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20"/>
          <p:cNvGrpSpPr/>
          <p:nvPr>
            <p:custDataLst>
              <p:tags r:id="rId16"/>
            </p:custDataLst>
          </p:nvPr>
        </p:nvGrpSpPr>
        <p:grpSpPr>
          <a:xfrm>
            <a:off x="962668" y="4838802"/>
            <a:ext cx="9210675" cy="747713"/>
            <a:chOff x="-67323" y="796642"/>
            <a:chExt cx="9211323" cy="747839"/>
          </a:xfrm>
        </p:grpSpPr>
        <p:pic>
          <p:nvPicPr>
            <p:cNvPr id="52" name="图片 21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849022"/>
              <a:ext cx="9144000" cy="69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103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67323" y="796642"/>
              <a:ext cx="750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P13</a:t>
              </a:r>
            </a:p>
          </p:txBody>
        </p:sp>
      </p:grpSp>
      <p:sp>
        <p:nvSpPr>
          <p:cNvPr id="54" name="Text Box 1035"/>
          <p:cNvSpPr/>
          <p:nvPr>
            <p:custDataLst>
              <p:tags r:id="rId17"/>
            </p:custDataLst>
          </p:nvPr>
        </p:nvSpPr>
        <p:spPr>
          <a:xfrm>
            <a:off x="2096143" y="5238852"/>
            <a:ext cx="179863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③免疫调节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  <p:bldP spid="9" grpId="0"/>
      <p:bldP spid="12" grpId="0"/>
      <p:bldP spid="13" grpId="0"/>
      <p:bldP spid="47" grpId="0" animBg="1"/>
      <p:bldP spid="50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568" y="1260942"/>
            <a:ext cx="10172718" cy="53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487783" y="346260"/>
            <a:ext cx="3833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病例分析（</a:t>
            </a:r>
            <a:r>
              <a:rPr lang="en-US" altLang="zh-CN" sz="3200"/>
              <a:t>A</a:t>
            </a:r>
            <a:r>
              <a:rPr lang="zh-CN" altLang="en-US" sz="3200"/>
              <a:t>、  </a:t>
            </a:r>
            <a:r>
              <a:rPr lang="en-US" altLang="zh-CN" sz="3200"/>
              <a:t>B</a:t>
            </a:r>
            <a:r>
              <a:rPr lang="zh-CN" altLang="en-US" sz="3200"/>
              <a:t>）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69" y="133822"/>
            <a:ext cx="2137274" cy="11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1257"/>
            <a:ext cx="8152312" cy="61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8307979" y="982639"/>
            <a:ext cx="38840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讨论：</a:t>
            </a:r>
            <a:endParaRPr lang="en-US" altLang="zh-CN" sz="2800" dirty="0"/>
          </a:p>
          <a:p>
            <a:r>
              <a:rPr lang="en-US" altLang="zh-CN" sz="2800" dirty="0"/>
              <a:t>1.</a:t>
            </a:r>
            <a:r>
              <a:rPr lang="zh-CN" altLang="en-US" sz="2800" dirty="0"/>
              <a:t>病例</a:t>
            </a:r>
            <a:r>
              <a:rPr lang="en-US" altLang="zh-CN" sz="2800" dirty="0"/>
              <a:t>A,</a:t>
            </a:r>
            <a:r>
              <a:rPr lang="zh-CN" altLang="en-US" sz="2800" dirty="0"/>
              <a:t>和病例</a:t>
            </a:r>
            <a:r>
              <a:rPr lang="en-US" altLang="zh-CN" sz="2800" dirty="0"/>
              <a:t>B</a:t>
            </a:r>
            <a:r>
              <a:rPr lang="zh-CN" altLang="en-US" sz="2800" dirty="0"/>
              <a:t>内环境中的哪些理化因子发生了变化？</a:t>
            </a:r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通过对上述两个病例分析，说明内环境偏离正常范围时，机体会出现什么情况？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内环境理化因子保持稳定对机体的意义是什么？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TIzNTM4ZGIwYWI0NTZjMzk0Y2ViYTI1ODRkMjJlNDYifQ=="/>
  <p:tag name="KSO_WPP_MARK_KEY" val="c3dcbaf4-30d7-4c4a-b8c5-8f134d117b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  <p:tag name="KSO_WM_UNIT_PLACING_PICTURE_USER_VIEWPORT" val="{&quot;height&quot;:7959.615748031496,&quot;width&quot;:12297.623622047244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5"/>
  <p:tag name="KSO_WM_FULL_TEXT_BEAUTIFY_COPY_ID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6"/>
  <p:tag name="KSO_WM_FULL_TEXT_BEAUTIFY_COPY_ID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3"/>
  <p:tag name="KSO_WM_FULL_TEXT_BEAUTIFY_COPY_ID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4"/>
  <p:tag name="KSO_WM_FULL_TEXT_BEAUTIFY_COPY_ID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5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9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0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4"/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7"/>
  <p:tag name="KSO_WM_FULL_TEXT_BEAUTIFY_COPY_ID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9"/>
  <p:tag name="KSO_WM_FULL_TEXT_BEAUTIFY_COPY_ID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0"/>
  <p:tag name="KSO_WM_FULL_TEXT_BEAUTIFY_COPY_ID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1"/>
  <p:tag name="KSO_WM_FULL_TEXT_BEAUTIFY_COPY_ID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2"/>
  <p:tag name="KSO_WM_FULL_TEXT_BEAUTIFY_COPY_ID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8"/>
  <p:tag name="KSO_WM_UNIT_TABLE_BEAUTIFY" val="{03171681-befc-48a2-a0af-e1f99a02d9d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806</Words>
  <Application>Microsoft Office PowerPoint</Application>
  <PresentationFormat>宽屏</PresentationFormat>
  <Paragraphs>137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Heiti SC Light</vt:lpstr>
      <vt:lpstr>Heiti SC Medium</vt:lpstr>
      <vt:lpstr>等线</vt:lpstr>
      <vt:lpstr>方正粗黑宋简体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一、内环境处于动态变化的相对稳定状态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qiuxia 李</cp:lastModifiedBy>
  <cp:revision>8</cp:revision>
  <cp:lastPrinted>2022-07-11T10:25:16Z</cp:lastPrinted>
  <dcterms:created xsi:type="dcterms:W3CDTF">2022-07-11T10:25:16Z</dcterms:created>
  <dcterms:modified xsi:type="dcterms:W3CDTF">2023-09-04T23:20:59Z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