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6475741" y="2853429"/>
            <a:ext cx="4888865" cy="9423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"/>
          </a:p>
          <a:p>
            <a:pPr marL="12700" algn="l" rtl="0" eaLnBrk="0">
              <a:lnSpc>
                <a:spcPct val="95000"/>
              </a:lnSpc>
            </a:pPr>
            <a:r>
              <a:rPr sz="6300" b="1" kern="0" spc="5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夯实法治基础</a:t>
            </a:r>
            <a:endParaRPr lang="en-US" altLang="en-US" sz="63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704799" y="932024"/>
            <a:ext cx="9171305" cy="5267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7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1、法治道路的探索历程</a:t>
            </a:r>
            <a:endParaRPr lang="en-US" altLang="en-US" sz="3700"/>
          </a:p>
          <a:p>
            <a:pPr algn="l" rtl="0" eaLnBrk="0">
              <a:lnSpc>
                <a:spcPct val="111000"/>
              </a:lnSpc>
            </a:pPr>
            <a:endParaRPr lang="en-US" altLang="en-US" sz="1000"/>
          </a:p>
          <a:p>
            <a:pPr algn="l" rtl="0" eaLnBrk="0">
              <a:lnSpc>
                <a:spcPct val="112000"/>
              </a:lnSpc>
            </a:pPr>
            <a:endParaRPr lang="en-US" altLang="en-US" sz="1000"/>
          </a:p>
          <a:p>
            <a:pPr algn="l" rtl="0" eaLnBrk="0">
              <a:lnSpc>
                <a:spcPct val="112000"/>
              </a:lnSpc>
            </a:pPr>
            <a:endParaRPr lang="en-US" altLang="en-US" sz="1000"/>
          </a:p>
          <a:p>
            <a:pPr algn="l" rtl="0" eaLnBrk="0">
              <a:lnSpc>
                <a:spcPct val="112000"/>
              </a:lnSpc>
            </a:pPr>
            <a:endParaRPr lang="en-US" altLang="en-US" sz="1000"/>
          </a:p>
          <a:p>
            <a:pPr marL="957580" algn="l" rtl="0" eaLnBrk="0">
              <a:lnSpc>
                <a:spcPct val="93000"/>
              </a:lnSpc>
              <a:spcBef>
                <a:spcPts val="1030"/>
              </a:spcBef>
            </a:pPr>
            <a:r>
              <a:rPr sz="3400" b="1" i="1" kern="0" spc="7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2000多年的封建专制历</a:t>
            </a:r>
            <a:endParaRPr lang="en-US" altLang="en-US" sz="3400"/>
          </a:p>
          <a:p>
            <a:pPr marL="927100" algn="l" rtl="0" eaLnBrk="0">
              <a:lnSpc>
                <a:spcPct val="97000"/>
              </a:lnSpc>
              <a:spcBef>
                <a:spcPts val="145"/>
              </a:spcBef>
            </a:pPr>
            <a:r>
              <a:rPr sz="3300" kern="0" spc="-1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史</a:t>
            </a:r>
            <a:endParaRPr lang="en-US" altLang="en-US" sz="3300"/>
          </a:p>
          <a:p>
            <a:pPr marL="963930" algn="l" rtl="0" eaLnBrk="0">
              <a:lnSpc>
                <a:spcPct val="89000"/>
              </a:lnSpc>
              <a:spcBef>
                <a:spcPts val="1220"/>
              </a:spcBef>
            </a:pPr>
            <a:r>
              <a:rPr sz="3400" b="1" i="1" kern="0" spc="-7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1840年后，变法改制、救亡图存</a:t>
            </a:r>
            <a:endParaRPr lang="en-US" altLang="en-US" sz="3400"/>
          </a:p>
          <a:p>
            <a:pPr algn="l" rtl="0" eaLnBrk="0">
              <a:lnSpc>
                <a:spcPct val="118000"/>
              </a:lnSpc>
            </a:pPr>
            <a:endParaRPr lang="en-US" altLang="en-US" sz="1000"/>
          </a:p>
          <a:p>
            <a:pPr algn="l" rtl="0" eaLnBrk="0">
              <a:lnSpc>
                <a:spcPct val="118000"/>
              </a:lnSpc>
            </a:pPr>
            <a:endParaRPr lang="en-US" altLang="en-US" sz="1000"/>
          </a:p>
          <a:p>
            <a:pPr algn="l" rtl="0" eaLnBrk="0">
              <a:lnSpc>
                <a:spcPct val="118000"/>
              </a:lnSpc>
            </a:pPr>
            <a:endParaRPr lang="en-US" altLang="en-US" sz="1000"/>
          </a:p>
          <a:p>
            <a:pPr algn="r" rtl="0" eaLnBrk="0">
              <a:lnSpc>
                <a:spcPct val="89000"/>
              </a:lnSpc>
              <a:spcBef>
                <a:spcPts val="1020"/>
              </a:spcBef>
            </a:pPr>
            <a:r>
              <a:rPr sz="3400" b="1" i="1" kern="0" spc="-19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新中国成</a:t>
            </a:r>
            <a:r>
              <a:rPr sz="3400" b="1" i="1" kern="0" spc="-18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立，探索中国社</a:t>
            </a:r>
            <a:r>
              <a:rPr sz="3400" b="1" i="1" kern="0" spc="-19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会主义法治建设</a:t>
            </a:r>
            <a:r>
              <a:rPr sz="3400" i="1" kern="0" spc="-19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道</a:t>
            </a:r>
            <a:r>
              <a:rPr sz="3400" i="1" kern="0" spc="-15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路</a:t>
            </a:r>
            <a:endParaRPr lang="en-US" altLang="en-US" sz="3400"/>
          </a:p>
          <a:p>
            <a:pPr algn="l" rtl="0" eaLnBrk="0">
              <a:lnSpc>
                <a:spcPct val="118000"/>
              </a:lnSpc>
            </a:pPr>
            <a:endParaRPr lang="en-US" altLang="en-US" sz="1000"/>
          </a:p>
          <a:p>
            <a:pPr algn="l" rtl="0" eaLnBrk="0">
              <a:lnSpc>
                <a:spcPct val="118000"/>
              </a:lnSpc>
            </a:pPr>
            <a:endParaRPr lang="en-US" altLang="en-US" sz="1000"/>
          </a:p>
          <a:p>
            <a:pPr algn="l" rtl="0" eaLnBrk="0">
              <a:lnSpc>
                <a:spcPct val="118000"/>
              </a:lnSpc>
            </a:pPr>
            <a:endParaRPr lang="en-US" altLang="en-US" sz="1000"/>
          </a:p>
          <a:p>
            <a:pPr algn="l" rtl="0" eaLnBrk="0">
              <a:lnSpc>
                <a:spcPct val="104000"/>
              </a:lnSpc>
            </a:pPr>
            <a:endParaRPr lang="en-US" altLang="en-US" sz="800"/>
          </a:p>
          <a:p>
            <a:pPr marL="3727450" algn="l" rtl="0" eaLnBrk="0">
              <a:lnSpc>
                <a:spcPct val="96000"/>
              </a:lnSpc>
              <a:spcBef>
                <a:spcPts val="0"/>
              </a:spcBef>
            </a:pPr>
            <a:r>
              <a:rPr sz="3300" kern="0" spc="-3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改革开放后……</a:t>
            </a:r>
            <a:endParaRPr lang="en-US" altLang="en-US" sz="3300"/>
          </a:p>
        </p:txBody>
      </p:sp>
      <p:sp>
        <p:nvSpPr>
          <p:cNvPr id="98" name="textbox 98"/>
          <p:cNvSpPr/>
          <p:nvPr/>
        </p:nvSpPr>
        <p:spPr>
          <a:xfrm>
            <a:off x="158393" y="0"/>
            <a:ext cx="11932284" cy="635000"/>
          </a:xfrm>
          <a:prstGeom prst="rect">
            <a:avLst/>
          </a:prstGeom>
          <a:solidFill>
            <a:srgbClr val="BFDFE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</a:pPr>
            <a:endParaRPr lang="en-US" altLang="en-US" sz="1000"/>
          </a:p>
          <a:p>
            <a:pPr algn="l" rtl="0" eaLnBrk="0">
              <a:lnSpc>
                <a:spcPct val="96000"/>
              </a:lnSpc>
              <a:spcBef>
                <a:spcPts val="5"/>
              </a:spcBef>
            </a:pPr>
            <a:r>
              <a:rPr sz="3300" b="1" kern="0" spc="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二、描绘法治蓝图</a:t>
            </a:r>
            <a:endParaRPr lang="en-US" altLang="en-US" sz="33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32240" y="2381234"/>
            <a:ext cx="3270260" cy="1670060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37440" y="1631929"/>
            <a:ext cx="3467039" cy="1574802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15920" y="1238281"/>
            <a:ext cx="3282939" cy="1543050"/>
          </a:xfrm>
          <a:prstGeom prst="rect">
            <a:avLst/>
          </a:prstGeom>
        </p:spPr>
      </p:pic>
      <p:sp>
        <p:nvSpPr>
          <p:cNvPr id="108" name="textbox 108"/>
          <p:cNvSpPr/>
          <p:nvPr/>
        </p:nvSpPr>
        <p:spPr>
          <a:xfrm>
            <a:off x="741069" y="6065927"/>
            <a:ext cx="9396730" cy="425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/>
          </a:p>
          <a:p>
            <a:pPr marL="12700" algn="l" rtl="0" eaLnBrk="0">
              <a:lnSpc>
                <a:spcPts val="3150"/>
              </a:lnSpc>
            </a:pP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十一届三中全会</a:t>
            </a:r>
            <a:r>
              <a:rPr sz="24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24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700" b="1" kern="0" spc="50" baseline="-50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十五大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</a:t>
            </a:r>
            <a:r>
              <a:rPr sz="2400" b="1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十八届四中全会</a:t>
            </a:r>
            <a:endParaRPr lang="en-US" altLang="en-US" sz="2400"/>
          </a:p>
        </p:txBody>
      </p:sp>
      <p:sp>
        <p:nvSpPr>
          <p:cNvPr id="110" name="textbox 110"/>
          <p:cNvSpPr/>
          <p:nvPr/>
        </p:nvSpPr>
        <p:spPr>
          <a:xfrm>
            <a:off x="3721100" y="1173584"/>
            <a:ext cx="2792095" cy="1084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/>
          </a:p>
          <a:p>
            <a:pPr marL="18415" algn="l" rtl="0" eaLnBrk="0">
              <a:lnSpc>
                <a:spcPct val="98000"/>
              </a:lnSpc>
            </a:pP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把依法治国确定为党</a:t>
            </a:r>
            <a:endParaRPr lang="en-US" altLang="en-US" sz="2400"/>
          </a:p>
          <a:p>
            <a:pPr marL="12700" algn="l" rtl="0" eaLnBrk="0">
              <a:lnSpc>
                <a:spcPct val="93000"/>
              </a:lnSpc>
              <a:spcBef>
                <a:spcPts val="50"/>
              </a:spcBef>
            </a:pP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领导人民治理国家的</a:t>
            </a:r>
            <a:endParaRPr lang="en-US" altLang="en-US" sz="2400"/>
          </a:p>
          <a:p>
            <a:pPr marL="762000" algn="l" rtl="0" eaLnBrk="0">
              <a:lnSpc>
                <a:spcPct val="97000"/>
              </a:lnSpc>
              <a:spcBef>
                <a:spcPts val="5"/>
              </a:spcBef>
            </a:pPr>
            <a:r>
              <a:rPr sz="24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基本方略</a:t>
            </a:r>
            <a:endParaRPr lang="en-US" altLang="en-US" sz="2400"/>
          </a:p>
        </p:txBody>
      </p:sp>
      <p:sp>
        <p:nvSpPr>
          <p:cNvPr id="112" name="textbox 112"/>
          <p:cNvSpPr/>
          <p:nvPr/>
        </p:nvSpPr>
        <p:spPr>
          <a:xfrm>
            <a:off x="9061439" y="3775151"/>
            <a:ext cx="2486660" cy="769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00"/>
          </a:p>
          <a:p>
            <a:pPr marL="12700" indent="5715" algn="l" rtl="0" eaLnBrk="0">
              <a:lnSpc>
                <a:spcPct val="102000"/>
              </a:lnSpc>
            </a:pP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新的战略部署，绘</a:t>
            </a: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就中国法治新蓝图</a:t>
            </a:r>
            <a:endParaRPr lang="en-US" altLang="en-US" sz="2400"/>
          </a:p>
        </p:txBody>
      </p:sp>
      <p:sp>
        <p:nvSpPr>
          <p:cNvPr id="114" name="textbox 114"/>
          <p:cNvSpPr/>
          <p:nvPr/>
        </p:nvSpPr>
        <p:spPr>
          <a:xfrm>
            <a:off x="158282" y="193527"/>
            <a:ext cx="3430904" cy="499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200" b="1" kern="0" spc="1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二、描绘法治蓝图</a:t>
            </a:r>
            <a:endParaRPr lang="en-US" altLang="en-US" sz="3200"/>
          </a:p>
        </p:txBody>
      </p:sp>
      <p:sp>
        <p:nvSpPr>
          <p:cNvPr id="116" name="textbox 116"/>
          <p:cNvSpPr/>
          <p:nvPr/>
        </p:nvSpPr>
        <p:spPr>
          <a:xfrm>
            <a:off x="1930339" y="3796084"/>
            <a:ext cx="1282700" cy="750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/>
          </a:p>
          <a:p>
            <a:pPr marL="19050" indent="-6350" algn="l" rtl="0" eaLnBrk="0">
              <a:lnSpc>
                <a:spcPct val="99000"/>
              </a:lnSpc>
            </a:pPr>
            <a:r>
              <a:rPr sz="24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高度重视</a:t>
            </a: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法治建设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1822439" y="5146969"/>
            <a:ext cx="8561069" cy="959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/>
          </a:p>
          <a:p>
            <a:pPr marL="1021080" indent="-1009015" algn="l" rtl="0" eaLnBrk="0">
              <a:lnSpc>
                <a:spcPct val="99000"/>
              </a:lnSpc>
            </a:pPr>
            <a:r>
              <a:rPr sz="31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实现科学立法、严格执法、公正司法、全民守</a:t>
            </a:r>
            <a:r>
              <a:rPr sz="31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</a:t>
            </a:r>
            <a:r>
              <a:rPr sz="31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1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促进国家治理体系和治理能力现代化</a:t>
            </a:r>
            <a:endParaRPr lang="en-US" altLang="en-US" sz="3100"/>
          </a:p>
        </p:txBody>
      </p:sp>
      <p:sp>
        <p:nvSpPr>
          <p:cNvPr id="122" name="textbox 122"/>
          <p:cNvSpPr/>
          <p:nvPr/>
        </p:nvSpPr>
        <p:spPr>
          <a:xfrm>
            <a:off x="1142979" y="2677091"/>
            <a:ext cx="2782570" cy="1835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/>
          </a:p>
          <a:p>
            <a:pPr marL="12700" algn="l" rtl="0" eaLnBrk="0">
              <a:lnSpc>
                <a:spcPct val="99000"/>
              </a:lnSpc>
            </a:pP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完备的法律法规体系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高效的法治实施体系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严密的法治监督体系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有力的法治保障体系</a:t>
            </a:r>
            <a:r>
              <a:rPr sz="24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完善的党内监督题词</a:t>
            </a:r>
            <a:endParaRPr lang="en-US" altLang="en-US" sz="2400"/>
          </a:p>
        </p:txBody>
      </p:sp>
      <p:sp>
        <p:nvSpPr>
          <p:cNvPr id="124" name="textbox 124"/>
          <p:cNvSpPr/>
          <p:nvPr/>
        </p:nvSpPr>
        <p:spPr>
          <a:xfrm>
            <a:off x="2921954" y="583209"/>
            <a:ext cx="5970270" cy="615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4000" b="1" kern="0" spc="2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全面推进依法治国总目标</a:t>
            </a:r>
            <a:endParaRPr lang="en-US" altLang="en-US" sz="4000"/>
          </a:p>
        </p:txBody>
      </p:sp>
      <p:sp>
        <p:nvSpPr>
          <p:cNvPr id="126" name="textbox 126"/>
          <p:cNvSpPr/>
          <p:nvPr/>
        </p:nvSpPr>
        <p:spPr>
          <a:xfrm>
            <a:off x="8712260" y="2805252"/>
            <a:ext cx="1288414" cy="1658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/>
          </a:p>
          <a:p>
            <a:pPr marL="12700" algn="l" rtl="0" eaLnBrk="0">
              <a:lnSpc>
                <a:spcPct val="92000"/>
              </a:lnSpc>
            </a:pPr>
            <a:r>
              <a:rPr sz="24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法治国家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法治政府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法治社会</a:t>
            </a:r>
            <a:endParaRPr lang="en-US" altLang="en-US" sz="2400"/>
          </a:p>
          <a:p>
            <a:pPr algn="l" rtl="0" eaLnBrk="0">
              <a:lnSpc>
                <a:spcPct val="117000"/>
              </a:lnSpc>
            </a:pPr>
            <a:endParaRPr lang="en-US" altLang="en-US" sz="1000"/>
          </a:p>
          <a:p>
            <a:pPr algn="l" rtl="0" eaLnBrk="0">
              <a:lnSpc>
                <a:spcPct val="101000"/>
              </a:lnSpc>
            </a:pPr>
            <a:endParaRPr lang="en-US" altLang="en-US" sz="60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一体建设</a:t>
            </a:r>
            <a:endParaRPr lang="en-US" altLang="en-US" sz="2400"/>
          </a:p>
        </p:txBody>
      </p:sp>
      <p:sp>
        <p:nvSpPr>
          <p:cNvPr id="128" name="textbox 128"/>
          <p:cNvSpPr/>
          <p:nvPr/>
        </p:nvSpPr>
        <p:spPr>
          <a:xfrm>
            <a:off x="5264118" y="2811630"/>
            <a:ext cx="1270635" cy="1650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/>
          </a:p>
          <a:p>
            <a:pPr marL="12700" algn="l" rtl="0" eaLnBrk="0">
              <a:lnSpc>
                <a:spcPct val="90000"/>
              </a:lnSpc>
            </a:pPr>
            <a:r>
              <a:rPr sz="24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依法治国</a:t>
            </a: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依法执政</a:t>
            </a:r>
            <a:r>
              <a:rPr sz="24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4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依法行政</a:t>
            </a:r>
            <a:endParaRPr lang="en-US" altLang="en-US" sz="2400"/>
          </a:p>
          <a:p>
            <a:pPr algn="l" rtl="0" eaLnBrk="0">
              <a:lnSpc>
                <a:spcPct val="129000"/>
              </a:lnSpc>
            </a:pPr>
            <a:endParaRPr lang="en-US" altLang="en-US" sz="1000"/>
          </a:p>
          <a:p>
            <a:pPr algn="l" rtl="0" eaLnBrk="0">
              <a:lnSpc>
                <a:spcPct val="100000"/>
              </a:lnSpc>
            </a:pPr>
            <a:endParaRPr lang="en-US" altLang="en-US" sz="60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共同推进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32" name="textbox 132"/>
          <p:cNvSpPr/>
          <p:nvPr/>
        </p:nvSpPr>
        <p:spPr>
          <a:xfrm>
            <a:off x="5689620" y="4653597"/>
            <a:ext cx="6012815" cy="830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/>
          </a:p>
          <a:p>
            <a:pPr marL="12700" algn="l" rtl="0" eaLnBrk="0">
              <a:lnSpc>
                <a:spcPct val="85000"/>
              </a:lnSpc>
            </a:pPr>
            <a:r>
              <a:rPr sz="25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每一位公民都成为法治的忠实崇尚</a:t>
            </a:r>
            <a:r>
              <a:rPr sz="25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者、自</a:t>
            </a:r>
            <a:endParaRPr lang="en-US" altLang="en-US" sz="2500"/>
          </a:p>
          <a:p>
            <a:pPr marL="18415" algn="l" rtl="0" eaLnBrk="0">
              <a:lnSpc>
                <a:spcPts val="3800"/>
              </a:lnSpc>
            </a:pPr>
            <a:r>
              <a:rPr sz="25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觉遵守者和坚定捍卫者</a:t>
            </a:r>
            <a:endParaRPr lang="en-US" altLang="en-US" sz="2500"/>
          </a:p>
        </p:txBody>
      </p:sp>
      <p:sp>
        <p:nvSpPr>
          <p:cNvPr id="134" name="textbox 134"/>
          <p:cNvSpPr/>
          <p:nvPr/>
        </p:nvSpPr>
        <p:spPr>
          <a:xfrm>
            <a:off x="1834621" y="5970504"/>
            <a:ext cx="8990330" cy="5060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/>
          </a:p>
          <a:p>
            <a:pPr algn="r" rtl="0" eaLnBrk="0">
              <a:lnSpc>
                <a:spcPct val="95000"/>
              </a:lnSpc>
            </a:pPr>
            <a:r>
              <a:rPr sz="3300" b="1" kern="0" spc="-10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坚持党的领导、人民当家作主、</a:t>
            </a:r>
            <a:r>
              <a:rPr sz="3300" b="1" kern="0" spc="-11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依法治国有机统一</a:t>
            </a:r>
            <a:endParaRPr lang="en-US" altLang="en-US" sz="3300"/>
          </a:p>
        </p:txBody>
      </p:sp>
      <p:sp>
        <p:nvSpPr>
          <p:cNvPr id="136" name="textbox 136"/>
          <p:cNvSpPr/>
          <p:nvPr/>
        </p:nvSpPr>
        <p:spPr>
          <a:xfrm>
            <a:off x="2571047" y="2424295"/>
            <a:ext cx="1914525" cy="1559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3800" b="1" i="1" kern="0" spc="-8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严格执法</a:t>
            </a:r>
            <a:endParaRPr lang="en-US" altLang="en-US" sz="3800"/>
          </a:p>
          <a:p>
            <a:pPr algn="l" rtl="0" eaLnBrk="0">
              <a:lnSpc>
                <a:spcPct val="129000"/>
              </a:lnSpc>
            </a:pPr>
            <a:endParaRPr lang="en-US" altLang="en-US" sz="1000"/>
          </a:p>
          <a:p>
            <a:pPr algn="l" rtl="0" eaLnBrk="0">
              <a:lnSpc>
                <a:spcPct val="130000"/>
              </a:lnSpc>
            </a:pPr>
            <a:endParaRPr lang="en-US" altLang="en-US" sz="1000"/>
          </a:p>
          <a:p>
            <a:pPr algn="l" rtl="0" eaLnBrk="0">
              <a:lnSpc>
                <a:spcPct val="103000"/>
              </a:lnSpc>
            </a:pPr>
            <a:endParaRPr lang="en-US" altLang="en-US" sz="800"/>
          </a:p>
          <a:p>
            <a:pPr algn="l" rtl="0" eaLnBrk="0">
              <a:lnSpc>
                <a:spcPct val="8000"/>
              </a:lnSpc>
            </a:pPr>
            <a:endParaRPr lang="en-US" altLang="en-US" sz="100"/>
          </a:p>
          <a:p>
            <a:pPr marL="19050" algn="l" rtl="0" eaLnBrk="0">
              <a:lnSpc>
                <a:spcPct val="96000"/>
              </a:lnSpc>
            </a:pPr>
            <a:r>
              <a:rPr sz="3300" b="1" kern="0" spc="3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公正司法</a:t>
            </a:r>
            <a:endParaRPr lang="en-US" altLang="en-US" sz="3300"/>
          </a:p>
        </p:txBody>
      </p:sp>
      <p:sp>
        <p:nvSpPr>
          <p:cNvPr id="138" name="textbox 138"/>
          <p:cNvSpPr/>
          <p:nvPr/>
        </p:nvSpPr>
        <p:spPr>
          <a:xfrm>
            <a:off x="5573459" y="1333110"/>
            <a:ext cx="5615304" cy="3892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/>
          </a:p>
          <a:p>
            <a:pPr marL="12700" algn="l" rtl="0" eaLnBrk="0">
              <a:lnSpc>
                <a:spcPct val="95000"/>
              </a:lnSpc>
            </a:pPr>
            <a:r>
              <a:rPr sz="2500" b="1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每一项立法都得到人民</a:t>
            </a:r>
            <a:r>
              <a:rPr sz="2500" b="1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群众的普遍拥护</a:t>
            </a:r>
            <a:endParaRPr lang="en-US" altLang="en-US" sz="2500"/>
          </a:p>
        </p:txBody>
      </p:sp>
      <p:sp>
        <p:nvSpPr>
          <p:cNvPr id="140" name="textbox 140"/>
          <p:cNvSpPr/>
          <p:nvPr/>
        </p:nvSpPr>
        <p:spPr>
          <a:xfrm>
            <a:off x="818813" y="2387679"/>
            <a:ext cx="880110" cy="15201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/>
          </a:p>
          <a:p>
            <a:pPr marL="12700" algn="l" rtl="0" eaLnBrk="0">
              <a:lnSpc>
                <a:spcPct val="99000"/>
              </a:lnSpc>
            </a:pPr>
            <a:r>
              <a:rPr sz="3300" b="1" kern="0" spc="-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全面</a:t>
            </a:r>
            <a:r>
              <a:rPr sz="3300" kern="0" spc="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300" b="1" kern="0" spc="1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</a:t>
            </a:r>
            <a:r>
              <a:rPr sz="3300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300" b="1" kern="0" spc="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治国</a:t>
            </a:r>
            <a:endParaRPr lang="en-US" altLang="en-US" sz="3300"/>
          </a:p>
        </p:txBody>
      </p:sp>
      <p:sp>
        <p:nvSpPr>
          <p:cNvPr id="142" name="textbox 142"/>
          <p:cNvSpPr/>
          <p:nvPr/>
        </p:nvSpPr>
        <p:spPr>
          <a:xfrm>
            <a:off x="6125093" y="2422090"/>
            <a:ext cx="3640454" cy="314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/>
          </a:p>
          <a:p>
            <a:pPr marL="12700" algn="l" rtl="0" eaLnBrk="0">
              <a:lnSpc>
                <a:spcPct val="95000"/>
              </a:lnSpc>
            </a:pPr>
            <a:r>
              <a:rPr sz="2000" b="1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每一部法律法规都得到严格执</a:t>
            </a:r>
            <a:r>
              <a:rPr sz="20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</a:t>
            </a:r>
            <a:endParaRPr lang="en-US" altLang="en-US" sz="2000"/>
          </a:p>
        </p:txBody>
      </p:sp>
      <p:sp>
        <p:nvSpPr>
          <p:cNvPr id="144" name="textbox 144"/>
          <p:cNvSpPr/>
          <p:nvPr/>
        </p:nvSpPr>
        <p:spPr>
          <a:xfrm>
            <a:off x="6220312" y="3428395"/>
            <a:ext cx="3621404" cy="317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20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每一个司法案件都体现公平</a:t>
            </a:r>
            <a:r>
              <a:rPr sz="20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正义</a:t>
            </a:r>
            <a:endParaRPr lang="en-US" altLang="en-US" sz="2000"/>
          </a:p>
        </p:txBody>
      </p:sp>
      <p:sp>
        <p:nvSpPr>
          <p:cNvPr id="146" name="textbox 146"/>
          <p:cNvSpPr/>
          <p:nvPr/>
        </p:nvSpPr>
        <p:spPr>
          <a:xfrm>
            <a:off x="2578388" y="1253296"/>
            <a:ext cx="1896745" cy="555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600" b="1" kern="0" spc="6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科学立法</a:t>
            </a:r>
            <a:endParaRPr lang="en-US" altLang="en-US" sz="3600"/>
          </a:p>
        </p:txBody>
      </p:sp>
      <p:sp>
        <p:nvSpPr>
          <p:cNvPr id="148" name="textbox 148"/>
          <p:cNvSpPr/>
          <p:nvPr/>
        </p:nvSpPr>
        <p:spPr>
          <a:xfrm>
            <a:off x="2578388" y="4601580"/>
            <a:ext cx="1884045" cy="557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600" b="1" kern="0" spc="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全民守法</a:t>
            </a:r>
            <a:endParaRPr lang="en-US" altLang="en-US" sz="3600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153620" y="190515"/>
            <a:ext cx="920739" cy="533415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09760" y="2806705"/>
            <a:ext cx="133258" cy="317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527039" y="1179403"/>
            <a:ext cx="11219180" cy="3249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/>
          </a:p>
          <a:p>
            <a:pPr marL="158750" algn="l" rtl="0" eaLnBrk="0">
              <a:lnSpc>
                <a:spcPct val="96000"/>
              </a:lnSpc>
            </a:pPr>
            <a:r>
              <a:rPr sz="37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2、建设法治中国的要求</a:t>
            </a:r>
            <a:endParaRPr lang="en-US" altLang="en-US" sz="3700"/>
          </a:p>
          <a:p>
            <a:pPr algn="l" rtl="0" eaLnBrk="0">
              <a:lnSpc>
                <a:spcPct val="103000"/>
              </a:lnSpc>
            </a:pPr>
            <a:endParaRPr lang="en-US" altLang="en-US" sz="1000"/>
          </a:p>
          <a:p>
            <a:pPr algn="l" rtl="0" eaLnBrk="0">
              <a:lnSpc>
                <a:spcPct val="104000"/>
              </a:lnSpc>
            </a:pPr>
            <a:endParaRPr lang="en-US" altLang="en-US" sz="1000"/>
          </a:p>
          <a:p>
            <a:pPr algn="l" rtl="0" eaLnBrk="0">
              <a:lnSpc>
                <a:spcPct val="104000"/>
              </a:lnSpc>
            </a:pPr>
            <a:endParaRPr lang="en-US" altLang="en-US" sz="1000"/>
          </a:p>
          <a:p>
            <a:pPr marL="628015" algn="l" rtl="0" eaLnBrk="0">
              <a:lnSpc>
                <a:spcPct val="94000"/>
              </a:lnSpc>
              <a:spcBef>
                <a:spcPts val="785"/>
              </a:spcBef>
            </a:pPr>
            <a:r>
              <a:rPr sz="2600" kern="0" spc="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(1)使每一项立法都得到人</a:t>
            </a:r>
            <a:r>
              <a:rPr sz="26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民群众的普遍拥护；使每一部法律法规都</a:t>
            </a:r>
            <a:endParaRPr lang="en-US" altLang="en-US" sz="2600"/>
          </a:p>
          <a:p>
            <a:pPr marL="12700" algn="l" rtl="0" eaLnBrk="0">
              <a:lnSpc>
                <a:spcPct val="86000"/>
              </a:lnSpc>
              <a:spcBef>
                <a:spcPts val="1090"/>
              </a:spcBef>
            </a:pPr>
            <a:r>
              <a:rPr sz="26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得到严格执行；使每一个司法案件都体现公平正义；使每一位公民都成为法</a:t>
            </a:r>
            <a:endParaRPr lang="en-US" altLang="en-US" sz="2600"/>
          </a:p>
          <a:p>
            <a:pPr marL="24765" algn="l" rtl="0" eaLnBrk="0">
              <a:lnSpc>
                <a:spcPts val="4275"/>
              </a:lnSpc>
            </a:pPr>
            <a:r>
              <a:rPr sz="2600" kern="0" spc="-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治的忠实崇尚者、自觉遵守</a:t>
            </a:r>
            <a:r>
              <a:rPr sz="26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者和坚定捍卫者。</a:t>
            </a:r>
            <a:endParaRPr lang="en-US" altLang="en-US" sz="2600"/>
          </a:p>
          <a:p>
            <a:pPr algn="l" rtl="0" eaLnBrk="0">
              <a:lnSpc>
                <a:spcPct val="151000"/>
              </a:lnSpc>
            </a:pPr>
            <a:endParaRPr lang="en-US" altLang="en-US" sz="1000"/>
          </a:p>
          <a:p>
            <a:pPr algn="l" rtl="0" eaLnBrk="0">
              <a:lnSpc>
                <a:spcPct val="109000"/>
              </a:lnSpc>
            </a:pPr>
            <a:endParaRPr lang="en-US" altLang="en-US" sz="600"/>
          </a:p>
          <a:p>
            <a:pPr marL="514350" algn="l" rtl="0" eaLnBrk="0">
              <a:lnSpc>
                <a:spcPct val="97000"/>
              </a:lnSpc>
              <a:spcBef>
                <a:spcPts val="5"/>
              </a:spcBef>
            </a:pPr>
            <a:r>
              <a:rPr sz="2600" kern="0" spc="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(2)坚持党的领导、人民当家作主、依法</a:t>
            </a:r>
            <a:r>
              <a:rPr sz="26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治国有机统一。</a:t>
            </a:r>
            <a:endParaRPr lang="en-US" altLang="en-US" sz="2600"/>
          </a:p>
        </p:txBody>
      </p:sp>
      <p:sp>
        <p:nvSpPr>
          <p:cNvPr id="158" name="textbox 158"/>
          <p:cNvSpPr/>
          <p:nvPr/>
        </p:nvSpPr>
        <p:spPr>
          <a:xfrm>
            <a:off x="158302" y="0"/>
            <a:ext cx="11970384" cy="635000"/>
          </a:xfrm>
          <a:prstGeom prst="rect">
            <a:avLst/>
          </a:prstGeom>
          <a:solidFill>
            <a:srgbClr val="BFDFE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0"/>
          </a:p>
          <a:p>
            <a:pPr algn="l" rtl="0" eaLnBrk="0">
              <a:lnSpc>
                <a:spcPct val="97000"/>
              </a:lnSpc>
              <a:spcBef>
                <a:spcPts val="5"/>
              </a:spcBef>
            </a:pPr>
            <a:r>
              <a:rPr sz="3200" b="1" kern="0" spc="12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二、描绘法治蓝图</a:t>
            </a:r>
            <a:endParaRPr lang="en-US" altLang="en-US" sz="32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6470639" y="4084474"/>
            <a:ext cx="4615815" cy="2000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30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全面推进依法治国的总目标</a:t>
            </a:r>
            <a:endParaRPr lang="en-US" altLang="en-US" sz="3000"/>
          </a:p>
          <a:p>
            <a:pPr algn="l" rtl="0" eaLnBrk="0">
              <a:lnSpc>
                <a:spcPct val="154000"/>
              </a:lnSpc>
            </a:pPr>
            <a:endParaRPr lang="en-US" altLang="en-US" sz="1000"/>
          </a:p>
          <a:p>
            <a:pPr marL="12700" algn="l" rtl="0" eaLnBrk="0">
              <a:lnSpc>
                <a:spcPct val="95000"/>
              </a:lnSpc>
              <a:spcBef>
                <a:spcPts val="910"/>
              </a:spcBef>
            </a:pPr>
            <a:r>
              <a:rPr sz="30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依法治国新十六字方</a:t>
            </a:r>
            <a:r>
              <a:rPr sz="30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针</a:t>
            </a:r>
            <a:endParaRPr lang="en-US" altLang="en-US" sz="3000"/>
          </a:p>
          <a:p>
            <a:pPr algn="l" rtl="0" eaLnBrk="0">
              <a:lnSpc>
                <a:spcPct val="130000"/>
              </a:lnSpc>
            </a:pPr>
            <a:endParaRPr lang="en-US" altLang="en-US" sz="1000"/>
          </a:p>
          <a:p>
            <a:pPr algn="l" rtl="0" eaLnBrk="0">
              <a:lnSpc>
                <a:spcPct val="108000"/>
              </a:lnSpc>
            </a:pPr>
            <a:endParaRPr lang="en-US" altLang="en-US" sz="700"/>
          </a:p>
          <a:p>
            <a:pPr marL="12700" algn="l" rtl="0" eaLnBrk="0">
              <a:lnSpc>
                <a:spcPct val="96000"/>
              </a:lnSpc>
              <a:spcBef>
                <a:spcPts val="0"/>
              </a:spcBef>
            </a:pPr>
            <a:r>
              <a:rPr sz="30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依法治国的总要求</a:t>
            </a:r>
            <a:endParaRPr lang="en-US" altLang="en-US" sz="3000"/>
          </a:p>
        </p:txBody>
      </p:sp>
      <p:sp>
        <p:nvSpPr>
          <p:cNvPr id="164" name="textbox 164"/>
          <p:cNvSpPr/>
          <p:nvPr/>
        </p:nvSpPr>
        <p:spPr>
          <a:xfrm>
            <a:off x="4781560" y="427505"/>
            <a:ext cx="6809105" cy="10598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/>
          </a:p>
          <a:p>
            <a:pPr marL="336550" algn="l" rtl="0" eaLnBrk="0">
              <a:lnSpc>
                <a:spcPct val="97000"/>
              </a:lnSpc>
            </a:pPr>
            <a:r>
              <a:rPr sz="3500" b="1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课堂小结一</a:t>
            </a:r>
            <a:endParaRPr lang="en-US" altLang="en-US" sz="3500"/>
          </a:p>
          <a:p>
            <a:pPr marL="12700" algn="l" rtl="0" eaLnBrk="0">
              <a:lnSpc>
                <a:spcPct val="96000"/>
              </a:lnSpc>
              <a:spcBef>
                <a:spcPts val="625"/>
              </a:spcBef>
            </a:pPr>
            <a:r>
              <a:rPr sz="3000" kern="0" spc="2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为什么要选择法治道路?(</a:t>
            </a:r>
            <a:r>
              <a:rPr sz="3000" kern="0" spc="2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个人、国家)</a:t>
            </a:r>
            <a:endParaRPr lang="en-US" altLang="en-US" sz="3000"/>
          </a:p>
        </p:txBody>
      </p:sp>
      <p:sp>
        <p:nvSpPr>
          <p:cNvPr id="166" name="textbox 166"/>
          <p:cNvSpPr/>
          <p:nvPr/>
        </p:nvSpPr>
        <p:spPr>
          <a:xfrm>
            <a:off x="4648179" y="3241070"/>
            <a:ext cx="6115684" cy="4457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/>
          </a:p>
          <a:p>
            <a:pPr marL="12700" algn="l" rtl="0" eaLnBrk="0">
              <a:lnSpc>
                <a:spcPct val="92000"/>
              </a:lnSpc>
            </a:pPr>
            <a:r>
              <a:rPr sz="30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改革开放以来，我国法</a:t>
            </a:r>
            <a:r>
              <a:rPr sz="30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治建设的历程</a:t>
            </a:r>
            <a:endParaRPr lang="en-US" altLang="en-US" sz="3000"/>
          </a:p>
        </p:txBody>
      </p:sp>
      <p:sp>
        <p:nvSpPr>
          <p:cNvPr id="168" name="textbox 168"/>
          <p:cNvSpPr/>
          <p:nvPr/>
        </p:nvSpPr>
        <p:spPr>
          <a:xfrm>
            <a:off x="6851639" y="1690484"/>
            <a:ext cx="1584960" cy="1270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/>
          </a:p>
          <a:p>
            <a:pPr marL="24765" algn="l" rtl="0" eaLnBrk="0">
              <a:lnSpc>
                <a:spcPct val="96000"/>
              </a:lnSpc>
            </a:pPr>
            <a:r>
              <a:rPr sz="30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良法之治</a:t>
            </a:r>
            <a:endParaRPr lang="en-US" altLang="en-US" sz="3000"/>
          </a:p>
          <a:p>
            <a:pPr algn="l" rtl="0" eaLnBrk="0">
              <a:lnSpc>
                <a:spcPct val="166000"/>
              </a:lnSpc>
            </a:pPr>
            <a:endParaRPr lang="en-US" altLang="en-US" sz="1000"/>
          </a:p>
          <a:p>
            <a:pPr algn="l" rtl="0" eaLnBrk="0">
              <a:lnSpc>
                <a:spcPct val="107000"/>
              </a:lnSpc>
            </a:pPr>
            <a:endParaRPr lang="en-US" altLang="en-US" sz="70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</a:pPr>
            <a:r>
              <a:rPr sz="30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实行善治</a:t>
            </a:r>
            <a:endParaRPr lang="en-US" altLang="en-US" sz="3000"/>
          </a:p>
        </p:txBody>
      </p:sp>
      <p:sp>
        <p:nvSpPr>
          <p:cNvPr id="170" name="textbox 170"/>
          <p:cNvSpPr/>
          <p:nvPr/>
        </p:nvSpPr>
        <p:spPr>
          <a:xfrm>
            <a:off x="266740" y="2717320"/>
            <a:ext cx="1566544" cy="1207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100"/>
          </a:p>
          <a:p>
            <a:pPr marL="18415" indent="-5715" algn="l" rtl="0" eaLnBrk="0">
              <a:lnSpc>
                <a:spcPct val="99000"/>
              </a:lnSpc>
              <a:spcBef>
                <a:spcPts val="0"/>
              </a:spcBef>
            </a:pPr>
            <a:r>
              <a:rPr sz="3900" kern="0" spc="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夯实法</a:t>
            </a:r>
            <a:r>
              <a:rPr sz="39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900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治基础</a:t>
            </a:r>
            <a:endParaRPr lang="en-US" altLang="en-US" sz="3900"/>
          </a:p>
        </p:txBody>
      </p:sp>
      <p:sp>
        <p:nvSpPr>
          <p:cNvPr id="172" name="textbox 172"/>
          <p:cNvSpPr/>
          <p:nvPr/>
        </p:nvSpPr>
        <p:spPr>
          <a:xfrm>
            <a:off x="2616261" y="1254944"/>
            <a:ext cx="1395094" cy="1101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/>
          </a:p>
          <a:p>
            <a:pPr marL="12700" algn="l" rtl="0" eaLnBrk="0">
              <a:lnSpc>
                <a:spcPct val="101000"/>
              </a:lnSpc>
            </a:pPr>
            <a:r>
              <a:rPr sz="35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选择法</a:t>
            </a:r>
            <a:r>
              <a:rPr sz="35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500" kern="0" spc="-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治道路</a:t>
            </a:r>
            <a:endParaRPr lang="en-US" altLang="en-US" sz="3500"/>
          </a:p>
        </p:txBody>
      </p:sp>
      <p:sp>
        <p:nvSpPr>
          <p:cNvPr id="174" name="textbox 174"/>
          <p:cNvSpPr/>
          <p:nvPr/>
        </p:nvSpPr>
        <p:spPr>
          <a:xfrm>
            <a:off x="2616261" y="3906042"/>
            <a:ext cx="1395094" cy="1066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lang="en-US" altLang="en-US" sz="100"/>
          </a:p>
          <a:p>
            <a:pPr marL="12700" algn="l" rtl="0" eaLnBrk="0">
              <a:lnSpc>
                <a:spcPct val="98000"/>
              </a:lnSpc>
            </a:pPr>
            <a:r>
              <a:rPr sz="35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描绘法</a:t>
            </a:r>
            <a:r>
              <a:rPr sz="35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5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治蓝图</a:t>
            </a:r>
            <a:endParaRPr lang="en-US" altLang="en-US" sz="3500"/>
          </a:p>
        </p:txBody>
      </p:sp>
      <p:sp>
        <p:nvSpPr>
          <p:cNvPr id="176" name="textbox 176"/>
          <p:cNvSpPr/>
          <p:nvPr/>
        </p:nvSpPr>
        <p:spPr>
          <a:xfrm>
            <a:off x="4648179" y="4471814"/>
            <a:ext cx="816610" cy="13804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lang="en-US" altLang="en-US" sz="100"/>
          </a:p>
          <a:p>
            <a:pPr marL="12700" algn="l" rtl="0" eaLnBrk="0">
              <a:lnSpc>
                <a:spcPct val="99000"/>
              </a:lnSpc>
            </a:pPr>
            <a:r>
              <a:rPr sz="30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建设</a:t>
            </a:r>
            <a:r>
              <a:rPr sz="30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0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</a:t>
            </a:r>
            <a:r>
              <a:rPr sz="30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中国</a:t>
            </a:r>
            <a:endParaRPr lang="en-US" altLang="en-US" sz="3000"/>
          </a:p>
        </p:txBody>
      </p:sp>
      <p:sp>
        <p:nvSpPr>
          <p:cNvPr id="178" name="textbox 178"/>
          <p:cNvSpPr/>
          <p:nvPr/>
        </p:nvSpPr>
        <p:spPr>
          <a:xfrm>
            <a:off x="4864100" y="1804806"/>
            <a:ext cx="1195705" cy="923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/>
          </a:p>
          <a:p>
            <a:pPr marL="12700" indent="177165" algn="l" rtl="0" eaLnBrk="0">
              <a:lnSpc>
                <a:spcPct val="98000"/>
              </a:lnSpc>
            </a:pPr>
            <a:r>
              <a:rPr sz="30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</a:t>
            </a:r>
            <a:r>
              <a:rPr sz="30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30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的要求</a:t>
            </a:r>
            <a:endParaRPr lang="en-US" altLang="en-US" sz="30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3946389" y="2757385"/>
            <a:ext cx="4492625" cy="1283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8600" b="1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谢谢观看</a:t>
            </a:r>
            <a:endParaRPr lang="en-US" altLang="en-US" sz="86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75900" y="11823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6026118" y="3868001"/>
            <a:ext cx="3448684" cy="9956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/>
          </a:p>
          <a:p>
            <a:pPr marL="12700" algn="l" rtl="0" eaLnBrk="0">
              <a:lnSpc>
                <a:spcPct val="99000"/>
              </a:lnSpc>
            </a:pPr>
            <a:r>
              <a:rPr sz="9900" kern="0" spc="-140" baseline="-6000">
                <a:solidFill>
                  <a:srgbClr val="000099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已</a:t>
            </a:r>
            <a:r>
              <a:rPr sz="6400" kern="0" spc="-570">
                <a:solidFill>
                  <a:srgbClr val="000099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 </a:t>
            </a:r>
            <a:r>
              <a:rPr sz="4800" b="1" kern="0" spc="-140" baseline="100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描绘法治蓝图</a:t>
            </a:r>
            <a:endParaRPr lang="en-US" altLang="en-US" sz="4800" baseline="10000"/>
          </a:p>
        </p:txBody>
      </p:sp>
      <p:sp>
        <p:nvSpPr>
          <p:cNvPr id="10" name="textbox 10"/>
          <p:cNvSpPr/>
          <p:nvPr/>
        </p:nvSpPr>
        <p:spPr>
          <a:xfrm>
            <a:off x="7340661" y="1911381"/>
            <a:ext cx="3461384" cy="840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lang="en-US" altLang="en-US" sz="1000"/>
          </a:p>
          <a:p>
            <a:pPr marL="748665" algn="l" rtl="0" eaLnBrk="0">
              <a:lnSpc>
                <a:spcPct val="97000"/>
              </a:lnSpc>
              <a:spcBef>
                <a:spcPts val="5"/>
              </a:spcBef>
              <a:tabLst>
                <a:tab pos="1021080" algn="l"/>
              </a:tabLst>
            </a:pPr>
            <a:r>
              <a:rPr sz="31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3100" b="1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选择法治道路</a:t>
            </a:r>
            <a:endParaRPr lang="en-US" altLang="en-US" sz="3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53361" y="1924081"/>
            <a:ext cx="736518" cy="7619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159959" y="184137"/>
            <a:ext cx="914400" cy="5397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22660" y="1301717"/>
            <a:ext cx="4133819" cy="24892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35339" y="4089425"/>
            <a:ext cx="4121139" cy="236854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32699" y="1295407"/>
            <a:ext cx="3632241" cy="255268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32699" y="4051295"/>
            <a:ext cx="3632241" cy="2349481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215462" y="161774"/>
            <a:ext cx="3341370" cy="499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200" b="1" kern="0" spc="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一、选择法治道路</a:t>
            </a:r>
            <a:endParaRPr lang="en-US" altLang="en-US" sz="3200"/>
          </a:p>
        </p:txBody>
      </p:sp>
      <p:sp>
        <p:nvSpPr>
          <p:cNvPr id="28" name="textbox 28"/>
          <p:cNvSpPr/>
          <p:nvPr/>
        </p:nvSpPr>
        <p:spPr>
          <a:xfrm>
            <a:off x="1816879" y="3124792"/>
            <a:ext cx="433069" cy="1663064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/>
          </a:p>
          <a:p>
            <a:pPr marL="12700" algn="l" rtl="0" eaLnBrk="0">
              <a:lnSpc>
                <a:spcPct val="94000"/>
              </a:lnSpc>
            </a:pPr>
            <a:r>
              <a:rPr sz="2800" kern="0" spc="4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依法治理</a:t>
            </a:r>
            <a:endParaRPr lang="en-US" altLang="en-US" sz="2800"/>
          </a:p>
        </p:txBody>
      </p:sp>
      <p:sp>
        <p:nvSpPr>
          <p:cNvPr id="30" name="textbox 30"/>
          <p:cNvSpPr/>
          <p:nvPr/>
        </p:nvSpPr>
        <p:spPr>
          <a:xfrm>
            <a:off x="71899" y="3404161"/>
            <a:ext cx="593090" cy="1156969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/>
          </a:p>
          <a:p>
            <a:pPr marL="12700" algn="l" rtl="0" eaLnBrk="0">
              <a:lnSpc>
                <a:spcPct val="94000"/>
              </a:lnSpc>
            </a:pPr>
            <a:r>
              <a:rPr sz="3900" kern="0" spc="5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</a:t>
            </a:r>
            <a:endParaRPr lang="en-US" altLang="en-US" sz="3900"/>
          </a:p>
        </p:txBody>
      </p:sp>
      <p:sp>
        <p:nvSpPr>
          <p:cNvPr id="32" name="textbox 32"/>
          <p:cNvSpPr/>
          <p:nvPr/>
        </p:nvSpPr>
        <p:spPr>
          <a:xfrm>
            <a:off x="6451619" y="3781762"/>
            <a:ext cx="283845" cy="332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21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然</a:t>
            </a:r>
            <a:endParaRPr lang="en-US" altLang="en-US" sz="21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1109299" y="1186810"/>
            <a:ext cx="2479675" cy="37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/>
          </a:p>
          <a:p>
            <a:pPr marL="12700" algn="l" rtl="0" eaLnBrk="0">
              <a:lnSpc>
                <a:spcPct val="95000"/>
              </a:lnSpc>
            </a:pPr>
            <a:r>
              <a:rPr sz="24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法律保障经济发展</a:t>
            </a:r>
            <a:endParaRPr lang="en-US" altLang="en-US" sz="2400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9460" y="1441483"/>
            <a:ext cx="3352800" cy="5041863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00980" y="1441483"/>
            <a:ext cx="3200400" cy="2260533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4318020" y="4537067"/>
            <a:ext cx="1524635" cy="932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/>
          </a:p>
          <a:p>
            <a:pPr algn="r" rtl="0" eaLnBrk="0">
              <a:lnSpc>
                <a:spcPct val="97000"/>
              </a:lnSpc>
            </a:pPr>
            <a:r>
              <a:rPr sz="1100" kern="0" spc="-2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法治</a:t>
            </a:r>
            <a:endParaRPr lang="en-US" altLang="en-US" sz="1100"/>
          </a:p>
          <a:p>
            <a:pPr marL="628015" algn="l" rtl="0" eaLnBrk="0">
              <a:lnSpc>
                <a:spcPct val="92000"/>
              </a:lnSpc>
              <a:spcBef>
                <a:spcPts val="1020"/>
              </a:spcBef>
            </a:pPr>
            <a:r>
              <a:rPr sz="3100" kern="0" spc="-10">
                <a:solidFill>
                  <a:srgbClr val="FFFFFF">
                    <a:alpha val="100000"/>
                  </a:srgbClr>
                </a:solidFill>
                <a:latin typeface="STXinwei"/>
                <a:ea typeface="STXinwei"/>
                <a:cs typeface="STXinwei"/>
              </a:rPr>
              <a:t>率</a:t>
            </a:r>
            <a:endParaRPr lang="en-US" altLang="en-US" sz="3100"/>
          </a:p>
          <a:p>
            <a:pPr algn="l" rtl="0" eaLnBrk="0">
              <a:lnSpc>
                <a:spcPct val="138000"/>
              </a:lnSpc>
            </a:pPr>
            <a:endParaRPr lang="en-US" altLang="en-US" sz="20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9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脱贫</a:t>
            </a:r>
            <a:endParaRPr lang="en-US" altLang="en-US" sz="900"/>
          </a:p>
        </p:txBody>
      </p:sp>
      <p:sp>
        <p:nvSpPr>
          <p:cNvPr id="44" name="textbox 44"/>
          <p:cNvSpPr/>
          <p:nvPr/>
        </p:nvSpPr>
        <p:spPr>
          <a:xfrm>
            <a:off x="6432600" y="3910145"/>
            <a:ext cx="2482214" cy="375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2400" kern="0" spc="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法律实现社会正义</a:t>
            </a:r>
            <a:endParaRPr lang="en-US" altLang="en-US" sz="2400"/>
          </a:p>
        </p:txBody>
      </p:sp>
      <p:sp>
        <p:nvSpPr>
          <p:cNvPr id="46" name="textbox 46"/>
          <p:cNvSpPr/>
          <p:nvPr/>
        </p:nvSpPr>
        <p:spPr>
          <a:xfrm>
            <a:off x="7840258" y="1118146"/>
            <a:ext cx="2478404" cy="375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2400" b="1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法律维护社会稳定</a:t>
            </a:r>
            <a:endParaRPr lang="en-US" altLang="en-US" sz="2400"/>
          </a:p>
        </p:txBody>
      </p:sp>
      <p:sp>
        <p:nvSpPr>
          <p:cNvPr id="48" name="textbox 48"/>
          <p:cNvSpPr/>
          <p:nvPr/>
        </p:nvSpPr>
        <p:spPr>
          <a:xfrm>
            <a:off x="4481119" y="1111837"/>
            <a:ext cx="2469514" cy="375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2400" b="1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法律推动强国富民</a:t>
            </a:r>
            <a:endParaRPr lang="en-US" altLang="en-US" sz="2400"/>
          </a:p>
        </p:txBody>
      </p:sp>
      <p:sp>
        <p:nvSpPr>
          <p:cNvPr id="50" name="textbox 50"/>
          <p:cNvSpPr/>
          <p:nvPr/>
        </p:nvSpPr>
        <p:spPr>
          <a:xfrm>
            <a:off x="5035519" y="3480384"/>
            <a:ext cx="1766570" cy="133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/>
          </a:p>
          <a:p>
            <a:pPr marL="12700" algn="l" rtl="0" eaLnBrk="0">
              <a:lnSpc>
                <a:spcPts val="850"/>
              </a:lnSpc>
            </a:pPr>
            <a:r>
              <a:rPr sz="700" kern="0" spc="-2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有</a:t>
            </a:r>
            <a:r>
              <a:rPr sz="700" kern="0" spc="14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 </a:t>
            </a:r>
            <a:r>
              <a:rPr sz="700" kern="0" spc="-2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伴  经  骨  门  店</a:t>
            </a:r>
            <a:r>
              <a:rPr sz="700" kern="0" spc="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  </a:t>
            </a:r>
            <a:r>
              <a:rPr sz="700" kern="0" spc="-2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并</a:t>
            </a:r>
            <a:r>
              <a:rPr sz="700" kern="0" spc="18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 </a:t>
            </a:r>
            <a:r>
              <a:rPr sz="700" kern="0" spc="-2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依</a:t>
            </a:r>
            <a:r>
              <a:rPr sz="700" kern="0" spc="2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  </a:t>
            </a:r>
            <a:r>
              <a:rPr sz="700" kern="0" spc="-2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法</a:t>
            </a:r>
            <a:r>
              <a:rPr sz="700" kern="0" spc="17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 </a:t>
            </a:r>
            <a:r>
              <a:rPr sz="700" kern="0" spc="-2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最  确  食  </a:t>
            </a:r>
            <a:r>
              <a:rPr sz="700" kern="0" spc="-30">
                <a:solidFill>
                  <a:srgbClr val="5E3231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品  险</a:t>
            </a:r>
            <a:endParaRPr lang="en-US" altLang="en-US" sz="700"/>
          </a:p>
        </p:txBody>
      </p:sp>
      <p:sp>
        <p:nvSpPr>
          <p:cNvPr id="52" name="textbox 52"/>
          <p:cNvSpPr/>
          <p:nvPr/>
        </p:nvSpPr>
        <p:spPr>
          <a:xfrm>
            <a:off x="5482673" y="2219580"/>
            <a:ext cx="767080" cy="235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/>
          </a:p>
          <a:p>
            <a:pPr marL="12700" algn="l" rtl="0" eaLnBrk="0">
              <a:lnSpc>
                <a:spcPct val="98000"/>
              </a:lnSpc>
            </a:pPr>
            <a:r>
              <a:rPr sz="1400" b="1" kern="0" spc="40">
                <a:solidFill>
                  <a:srgbClr val="531715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网络</a:t>
            </a:r>
            <a:r>
              <a:rPr sz="1400" b="1" kern="0" spc="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订</a:t>
            </a:r>
            <a:r>
              <a:rPr sz="1400" b="1" kern="0" spc="40">
                <a:solidFill>
                  <a:srgbClr val="531715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餐</a:t>
            </a:r>
            <a:endParaRPr lang="en-US" altLang="en-US" sz="1400"/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56099" y="2514622"/>
            <a:ext cx="539861" cy="209512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4885752" y="2784835"/>
            <a:ext cx="556259" cy="2057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/>
          </a:p>
          <a:p>
            <a:pPr marL="12700" algn="l" rtl="0" eaLnBrk="0">
              <a:lnSpc>
                <a:spcPct val="84000"/>
              </a:lnSpc>
            </a:pPr>
            <a:r>
              <a:rPr sz="1400" b="1" kern="0" spc="-20">
                <a:solidFill>
                  <a:srgbClr val="FFFFFF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接要始</a:t>
            </a:r>
            <a:endParaRPr lang="en-US" altLang="en-US" sz="1400"/>
          </a:p>
        </p:txBody>
      </p:sp>
      <p:sp>
        <p:nvSpPr>
          <p:cNvPr id="58" name="textbox 58"/>
          <p:cNvSpPr/>
          <p:nvPr/>
        </p:nvSpPr>
        <p:spPr>
          <a:xfrm>
            <a:off x="6565859" y="5320400"/>
            <a:ext cx="317500" cy="288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/>
          </a:p>
          <a:p>
            <a:pPr algn="r" rtl="0" eaLnBrk="0">
              <a:lnSpc>
                <a:spcPts val="2075"/>
              </a:lnSpc>
            </a:pPr>
            <a:r>
              <a:rPr sz="1200" kern="0" spc="-60">
                <a:solidFill>
                  <a:srgbClr val="B9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善</a:t>
            </a:r>
            <a:r>
              <a:rPr sz="1200" kern="0" spc="-6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</a:t>
            </a:r>
            <a:endParaRPr lang="en-US" altLang="en-US" sz="1200"/>
          </a:p>
        </p:txBody>
      </p:sp>
      <p:sp>
        <p:nvSpPr>
          <p:cNvPr id="60" name="textbox 60"/>
          <p:cNvSpPr/>
          <p:nvPr/>
        </p:nvSpPr>
        <p:spPr>
          <a:xfrm>
            <a:off x="6414064" y="5277698"/>
            <a:ext cx="158750" cy="29019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/>
          </a:p>
          <a:p>
            <a:pPr marL="12700" algn="l" rtl="0" eaLnBrk="0">
              <a:lnSpc>
                <a:spcPct val="95000"/>
              </a:lnSpc>
            </a:pPr>
            <a:r>
              <a:rPr sz="900" kern="0" spc="-1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慈</a:t>
            </a:r>
            <a:r>
              <a:rPr sz="900" kern="0" spc="-17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-1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</a:t>
            </a:r>
            <a:endParaRPr lang="en-US" altLang="en-US" sz="9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679439" y="1185518"/>
            <a:ext cx="10629265" cy="5455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6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sz="3600" kern="0" spc="-8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6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法治的意义</a:t>
            </a:r>
            <a:endParaRPr lang="en-US" altLang="en-US" sz="3600"/>
          </a:p>
          <a:p>
            <a:pPr algn="l" rtl="0" eaLnBrk="0">
              <a:lnSpc>
                <a:spcPct val="151000"/>
              </a:lnSpc>
            </a:pPr>
            <a:endParaRPr lang="en-US" altLang="en-US" sz="1000"/>
          </a:p>
          <a:p>
            <a:pPr marL="99695" algn="l" rtl="0" eaLnBrk="0">
              <a:lnSpc>
                <a:spcPct val="100000"/>
              </a:lnSpc>
              <a:spcBef>
                <a:spcPts val="760"/>
              </a:spcBef>
            </a:pPr>
            <a:r>
              <a:rPr sz="2500" b="1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①从个人生活角度：法治能够为人们提供良好的生活秩序，让人们能够</a:t>
            </a:r>
            <a:r>
              <a:rPr sz="25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500" b="1" kern="0" spc="1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建立起一个基本、稳定、持续的生活预期，保障人们在社会</a:t>
            </a:r>
            <a:r>
              <a:rPr sz="2500" b="1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各个领域依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500" b="1" kern="0" spc="1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法享有广泛的权利和自</a:t>
            </a:r>
            <a:r>
              <a:rPr sz="2500" b="1" kern="0" spc="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由，使人们安全、有尊严地生活。</a:t>
            </a:r>
            <a:endParaRPr lang="en-US" altLang="en-US" sz="2500"/>
          </a:p>
          <a:p>
            <a:pPr algn="l" rtl="0" eaLnBrk="0">
              <a:lnSpc>
                <a:spcPct val="118000"/>
              </a:lnSpc>
            </a:pPr>
            <a:endParaRPr lang="en-US" altLang="en-US" sz="1000"/>
          </a:p>
          <a:p>
            <a:pPr algn="l" rtl="0" eaLnBrk="0">
              <a:lnSpc>
                <a:spcPct val="119000"/>
              </a:lnSpc>
            </a:pPr>
            <a:endParaRPr lang="en-US" altLang="en-US" sz="1000"/>
          </a:p>
          <a:p>
            <a:pPr marL="99695" algn="l" rtl="0" eaLnBrk="0">
              <a:lnSpc>
                <a:spcPct val="86000"/>
              </a:lnSpc>
              <a:spcBef>
                <a:spcPts val="760"/>
              </a:spcBef>
            </a:pPr>
            <a:r>
              <a:rPr sz="2500" b="1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②从国家发展角度：法治是现代政治文明的核心，是发展</a:t>
            </a:r>
            <a:r>
              <a:rPr sz="2500" b="1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市场经济、实</a:t>
            </a:r>
            <a:endParaRPr lang="en-US" altLang="en-US" sz="2500"/>
          </a:p>
          <a:p>
            <a:pPr marL="99695" algn="l" rtl="0" eaLnBrk="0">
              <a:lnSpc>
                <a:spcPct val="131000"/>
              </a:lnSpc>
              <a:spcBef>
                <a:spcPts val="25"/>
              </a:spcBef>
            </a:pPr>
            <a:r>
              <a:rPr sz="2500" b="1" kern="0" spc="1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现强国富民的基本保障，是解决社会矛盾、维护社会稳定、实现</a:t>
            </a:r>
            <a:r>
              <a:rPr sz="2500" b="1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社会正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500" b="1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义的有效方式。</a:t>
            </a:r>
            <a:endParaRPr lang="en-US" altLang="en-US" sz="2500"/>
          </a:p>
          <a:p>
            <a:pPr algn="l" rtl="0" eaLnBrk="0">
              <a:lnSpc>
                <a:spcPct val="116000"/>
              </a:lnSpc>
            </a:pPr>
            <a:endParaRPr lang="en-US" altLang="en-US" sz="1000"/>
          </a:p>
          <a:p>
            <a:pPr algn="l" rtl="0" eaLnBrk="0">
              <a:lnSpc>
                <a:spcPct val="116000"/>
              </a:lnSpc>
            </a:pPr>
            <a:endParaRPr lang="en-US" altLang="en-US" sz="1000"/>
          </a:p>
          <a:p>
            <a:pPr marL="419100" algn="l" rtl="0" eaLnBrk="0">
              <a:lnSpc>
                <a:spcPct val="97000"/>
              </a:lnSpc>
              <a:spcBef>
                <a:spcPts val="1085"/>
              </a:spcBef>
            </a:pPr>
            <a:r>
              <a:rPr sz="3600" b="1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走法治道路是</a:t>
            </a:r>
            <a:endParaRPr lang="en-US" altLang="en-US" sz="3600"/>
          </a:p>
          <a:p>
            <a:pPr marL="2114550" algn="l" rtl="0" eaLnBrk="0">
              <a:lnSpc>
                <a:spcPct val="97000"/>
              </a:lnSpc>
              <a:spcBef>
                <a:spcPts val="680"/>
              </a:spcBef>
            </a:pPr>
            <a:r>
              <a:rPr sz="3600" b="1" kern="0" spc="160">
                <a:solidFill>
                  <a:srgbClr val="548E2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实现中华民族伟大复兴的必然选择!</a:t>
            </a:r>
            <a:endParaRPr lang="en-US" altLang="en-US" sz="3600"/>
          </a:p>
        </p:txBody>
      </p:sp>
      <p:sp>
        <p:nvSpPr>
          <p:cNvPr id="66" name="textbox 66"/>
          <p:cNvSpPr/>
          <p:nvPr/>
        </p:nvSpPr>
        <p:spPr>
          <a:xfrm>
            <a:off x="152400" y="0"/>
            <a:ext cx="11729084" cy="635000"/>
          </a:xfrm>
          <a:prstGeom prst="rect">
            <a:avLst/>
          </a:prstGeom>
          <a:solidFill>
            <a:srgbClr val="BEDEE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1000"/>
          </a:p>
          <a:p>
            <a:pPr marL="55880" algn="l" rtl="0" eaLnBrk="0">
              <a:lnSpc>
                <a:spcPct val="96000"/>
              </a:lnSpc>
              <a:spcBef>
                <a:spcPts val="5"/>
              </a:spcBef>
            </a:pPr>
            <a:r>
              <a:rPr sz="3100" b="1" kern="0" spc="14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一、选择法治道路</a:t>
            </a:r>
            <a:endParaRPr lang="en-US" altLang="en-US" sz="31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1797658" y="821120"/>
            <a:ext cx="3690620" cy="4851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/>
          </a:p>
          <a:p>
            <a:pPr algn="r" rtl="0" eaLnBrk="0">
              <a:lnSpc>
                <a:spcPct val="96000"/>
              </a:lnSpc>
            </a:pPr>
            <a:r>
              <a:rPr sz="7300" b="1" kern="0" spc="-100">
                <a:solidFill>
                  <a:srgbClr val="02029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法治道路</a:t>
            </a:r>
            <a:endParaRPr lang="en-US" altLang="en-US" sz="7300"/>
          </a:p>
          <a:p>
            <a:pPr algn="l" rtl="0" eaLnBrk="0">
              <a:lnSpc>
                <a:spcPct val="119000"/>
              </a:lnSpc>
            </a:pPr>
            <a:endParaRPr lang="en-US" altLang="en-US" sz="1000"/>
          </a:p>
          <a:p>
            <a:pPr algn="l" rtl="0" eaLnBrk="0">
              <a:lnSpc>
                <a:spcPct val="119000"/>
              </a:lnSpc>
            </a:pPr>
            <a:endParaRPr lang="en-US" altLang="en-US" sz="1000"/>
          </a:p>
          <a:p>
            <a:pPr algn="l" rtl="0" eaLnBrk="0">
              <a:lnSpc>
                <a:spcPct val="120000"/>
              </a:lnSpc>
            </a:pPr>
            <a:endParaRPr lang="en-US" altLang="en-US" sz="1000"/>
          </a:p>
          <a:p>
            <a:pPr marL="755015" algn="l" rtl="0" eaLnBrk="0">
              <a:lnSpc>
                <a:spcPct val="96000"/>
              </a:lnSpc>
              <a:spcBef>
                <a:spcPts val="2200"/>
              </a:spcBef>
            </a:pPr>
            <a:r>
              <a:rPr sz="7300" kern="0" spc="120">
                <a:solidFill>
                  <a:srgbClr val="030383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</a:t>
            </a:r>
            <a:endParaRPr lang="en-US" altLang="en-US" sz="7300"/>
          </a:p>
          <a:p>
            <a:pPr algn="l" rtl="0" eaLnBrk="0">
              <a:lnSpc>
                <a:spcPct val="113000"/>
              </a:lnSpc>
            </a:pPr>
            <a:endParaRPr lang="en-US" altLang="en-US" sz="1000"/>
          </a:p>
          <a:p>
            <a:pPr algn="l" rtl="0" eaLnBrk="0">
              <a:lnSpc>
                <a:spcPct val="114000"/>
              </a:lnSpc>
            </a:pPr>
            <a:endParaRPr lang="en-US" altLang="en-US" sz="1000"/>
          </a:p>
          <a:p>
            <a:pPr algn="l" rtl="0" eaLnBrk="0">
              <a:lnSpc>
                <a:spcPct val="114000"/>
              </a:lnSpc>
            </a:pPr>
            <a:endParaRPr lang="en-US" altLang="en-US" sz="1000"/>
          </a:p>
          <a:p>
            <a:pPr algn="l" rtl="0" eaLnBrk="0">
              <a:lnSpc>
                <a:spcPct val="101000"/>
              </a:lnSpc>
            </a:pPr>
            <a:endParaRPr lang="en-US" altLang="en-US" sz="1800"/>
          </a:p>
          <a:p>
            <a:pPr algn="l" rtl="0" eaLnBrk="0">
              <a:lnSpc>
                <a:spcPct val="15000"/>
              </a:lnSpc>
            </a:pPr>
            <a:endParaRPr lang="en-US" altLang="en-US" sz="100"/>
          </a:p>
          <a:p>
            <a:pPr marL="475615" algn="l" rtl="0" eaLnBrk="0">
              <a:lnSpc>
                <a:spcPct val="96000"/>
              </a:lnSpc>
            </a:pPr>
            <a:r>
              <a:rPr sz="7300" kern="0" spc="200">
                <a:solidFill>
                  <a:srgbClr val="0000C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法+治</a:t>
            </a:r>
            <a:endParaRPr lang="en-US" altLang="en-US" sz="7300"/>
          </a:p>
        </p:txBody>
      </p:sp>
      <p:sp>
        <p:nvSpPr>
          <p:cNvPr id="72" name="textbox 72"/>
          <p:cNvSpPr/>
          <p:nvPr/>
        </p:nvSpPr>
        <p:spPr>
          <a:xfrm>
            <a:off x="5969060" y="4026661"/>
            <a:ext cx="1998979" cy="2555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/>
          </a:p>
          <a:p>
            <a:pPr marL="12700" algn="l" rtl="0" eaLnBrk="0">
              <a:lnSpc>
                <a:spcPct val="85000"/>
              </a:lnSpc>
            </a:pPr>
            <a:r>
              <a:rPr sz="7600" kern="0" spc="160">
                <a:solidFill>
                  <a:srgbClr val="1414B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良法</a:t>
            </a:r>
            <a:endParaRPr lang="en-US" altLang="en-US" sz="7600"/>
          </a:p>
          <a:p>
            <a:pPr marL="88900" algn="l" rtl="0" eaLnBrk="0">
              <a:lnSpc>
                <a:spcPts val="12160"/>
              </a:lnSpc>
            </a:pPr>
            <a:r>
              <a:rPr sz="7300" kern="0" spc="120">
                <a:solidFill>
                  <a:srgbClr val="1414B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善治</a:t>
            </a:r>
            <a:endParaRPr lang="en-US" altLang="en-US" sz="73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215280" y="167808"/>
            <a:ext cx="7363459" cy="6414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100" b="1" kern="0" spc="1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一、选择法治道路</a:t>
            </a:r>
            <a:endParaRPr lang="en-US" altLang="en-US" sz="3100"/>
          </a:p>
          <a:p>
            <a:pPr algn="l" rtl="0" eaLnBrk="0">
              <a:lnSpc>
                <a:spcPct val="140000"/>
              </a:lnSpc>
            </a:pPr>
            <a:endParaRPr lang="en-US" altLang="en-US" sz="1000"/>
          </a:p>
          <a:p>
            <a:pPr algn="l" rtl="0" eaLnBrk="0">
              <a:lnSpc>
                <a:spcPct val="140000"/>
              </a:lnSpc>
            </a:pPr>
            <a:endParaRPr lang="en-US" altLang="en-US" sz="1000"/>
          </a:p>
          <a:p>
            <a:pPr marL="463550" algn="l" rtl="0" eaLnBrk="0">
              <a:lnSpc>
                <a:spcPct val="97000"/>
              </a:lnSpc>
              <a:spcBef>
                <a:spcPts val="1090"/>
              </a:spcBef>
            </a:pPr>
            <a:r>
              <a:rPr sz="36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sz="3600" kern="0" spc="-7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6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法治的要求</a:t>
            </a:r>
            <a:endParaRPr lang="en-US" altLang="en-US" sz="3600"/>
          </a:p>
          <a:p>
            <a:pPr marL="1137285" algn="l" rtl="0" eaLnBrk="0">
              <a:lnSpc>
                <a:spcPct val="97000"/>
              </a:lnSpc>
              <a:spcBef>
                <a:spcPts val="2160"/>
              </a:spcBef>
            </a:pPr>
            <a:r>
              <a:rPr sz="3600" kern="0" spc="4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(1)实行良法之治</a:t>
            </a:r>
            <a:endParaRPr lang="en-US" altLang="en-US" sz="3600"/>
          </a:p>
          <a:p>
            <a:pPr algn="l" rtl="0" eaLnBrk="0">
              <a:lnSpc>
                <a:spcPct val="122000"/>
              </a:lnSpc>
            </a:pPr>
            <a:endParaRPr lang="en-US" altLang="en-US" sz="1000"/>
          </a:p>
          <a:p>
            <a:pPr algn="l" rtl="0" eaLnBrk="0">
              <a:lnSpc>
                <a:spcPct val="123000"/>
              </a:lnSpc>
            </a:pPr>
            <a:endParaRPr lang="en-US" altLang="en-US" sz="1000"/>
          </a:p>
          <a:p>
            <a:pPr algn="l" rtl="0" eaLnBrk="0">
              <a:lnSpc>
                <a:spcPct val="123000"/>
              </a:lnSpc>
            </a:pPr>
            <a:endParaRPr lang="en-US" altLang="en-US" sz="1000"/>
          </a:p>
          <a:p>
            <a:pPr marL="1276985" algn="l" rtl="0" eaLnBrk="0">
              <a:lnSpc>
                <a:spcPct val="86000"/>
              </a:lnSpc>
              <a:spcBef>
                <a:spcPts val="700"/>
              </a:spcBef>
            </a:pPr>
            <a:r>
              <a:rPr sz="2300" kern="0" spc="3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良法应当反映最广大人民群众的意志和利益，</a:t>
            </a:r>
            <a:endParaRPr lang="en-US" altLang="en-US" sz="2300"/>
          </a:p>
          <a:p>
            <a:pPr marL="1225550" indent="24765" algn="l" rtl="0" eaLnBrk="0">
              <a:lnSpc>
                <a:spcPct val="138000"/>
              </a:lnSpc>
              <a:spcBef>
                <a:spcPts val="100"/>
              </a:spcBef>
            </a:pPr>
            <a:r>
              <a:rPr sz="23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反映社会的发展规律，程序正当，符合</a:t>
            </a:r>
            <a:r>
              <a:rPr sz="2300" kern="0" spc="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公平正</a:t>
            </a:r>
            <a:r>
              <a:rPr sz="23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义要求，维护个人的</a:t>
            </a:r>
            <a:r>
              <a:rPr sz="23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基本权利，促进人与社会</a:t>
            </a:r>
            <a:r>
              <a:rPr sz="23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的共同发展，最大程</a:t>
            </a:r>
            <a:r>
              <a:rPr sz="2300" kern="0" spc="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度地维护社会秩序、增进</a:t>
            </a:r>
            <a:r>
              <a:rPr sz="23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人民福祉。</a:t>
            </a:r>
            <a:endParaRPr lang="en-US" altLang="en-US" sz="2300"/>
          </a:p>
          <a:p>
            <a:pPr algn="l" rtl="0" eaLnBrk="0">
              <a:lnSpc>
                <a:spcPct val="148000"/>
              </a:lnSpc>
            </a:pPr>
            <a:endParaRPr lang="en-US" altLang="en-US" sz="1000"/>
          </a:p>
          <a:p>
            <a:pPr algn="l" rtl="0" eaLnBrk="0">
              <a:lnSpc>
                <a:spcPct val="149000"/>
              </a:lnSpc>
            </a:pPr>
            <a:endParaRPr lang="en-US" altLang="en-US" sz="1000"/>
          </a:p>
          <a:p>
            <a:pPr algn="l" rtl="0" eaLnBrk="0">
              <a:lnSpc>
                <a:spcPct val="100000"/>
              </a:lnSpc>
            </a:pPr>
            <a:endParaRPr lang="en-US" altLang="en-US" sz="900"/>
          </a:p>
          <a:p>
            <a:pPr marL="3886835" algn="l" rtl="0" eaLnBrk="0">
              <a:lnSpc>
                <a:spcPct val="98000"/>
              </a:lnSpc>
              <a:spcBef>
                <a:spcPts val="0"/>
              </a:spcBef>
            </a:pPr>
            <a:r>
              <a:rPr sz="3600" b="1" kern="0" spc="1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恶法非法</a:t>
            </a:r>
            <a:endParaRPr lang="en-US" altLang="en-US" sz="3600"/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34380" y="641360"/>
            <a:ext cx="2279660" cy="2546306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9798081" y="5277755"/>
            <a:ext cx="1144905" cy="5657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/>
          </a:p>
          <a:p>
            <a:pPr marL="12700" algn="l" rtl="0" eaLnBrk="0">
              <a:lnSpc>
                <a:spcPct val="87000"/>
              </a:lnSpc>
            </a:pPr>
            <a:r>
              <a:rPr sz="1500" kern="0" spc="-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民法总则草案</a:t>
            </a:r>
            <a:endParaRPr lang="en-US" altLang="en-US" sz="1500"/>
          </a:p>
          <a:p>
            <a:pPr marL="374650" algn="l" rtl="0" eaLnBrk="0">
              <a:lnSpc>
                <a:spcPts val="2680"/>
              </a:lnSpc>
            </a:pPr>
            <a:r>
              <a:rPr sz="1400" kern="0" spc="19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三审</a:t>
            </a:r>
            <a:endParaRPr lang="en-US" altLang="en-US" sz="1400"/>
          </a:p>
        </p:txBody>
      </p:sp>
      <p:sp>
        <p:nvSpPr>
          <p:cNvPr id="82" name="textbox 82"/>
          <p:cNvSpPr/>
          <p:nvPr/>
        </p:nvSpPr>
        <p:spPr>
          <a:xfrm>
            <a:off x="11083242" y="4920731"/>
            <a:ext cx="701040" cy="6394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/>
          </a:p>
          <a:p>
            <a:pPr marL="222250" algn="l" rtl="0" eaLnBrk="0">
              <a:lnSpc>
                <a:spcPct val="98000"/>
              </a:lnSpc>
            </a:pPr>
            <a:r>
              <a:rPr sz="1500" b="1" kern="0" spc="-4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新增</a:t>
            </a:r>
            <a:endParaRPr lang="en-US" altLang="en-US" sz="1500"/>
          </a:p>
          <a:p>
            <a:pPr algn="r" rtl="0" eaLnBrk="0">
              <a:lnSpc>
                <a:spcPct val="76000"/>
              </a:lnSpc>
              <a:spcBef>
                <a:spcPts val="285"/>
              </a:spcBef>
            </a:pPr>
            <a:r>
              <a:rPr sz="1300" kern="0" spc="-40">
                <a:solidFill>
                  <a:srgbClr val="000000">
                    <a:alpha val="100000"/>
                  </a:srgbClr>
                </a:solidFill>
                <a:latin typeface="LiSu"/>
                <a:ea typeface="LiSu"/>
                <a:cs typeface="LiSu"/>
              </a:rPr>
              <a:t>紧急救助</a:t>
            </a:r>
            <a:endParaRPr lang="en-US" altLang="en-US" sz="1300"/>
          </a:p>
          <a:p>
            <a:pPr marL="12700" algn="l" rtl="0" eaLnBrk="0">
              <a:lnSpc>
                <a:spcPct val="95000"/>
              </a:lnSpc>
              <a:spcBef>
                <a:spcPts val="10"/>
              </a:spcBef>
            </a:pPr>
            <a:r>
              <a:rPr sz="1400" b="1" kern="0" spc="-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免责条款</a:t>
            </a:r>
            <a:endParaRPr lang="en-US" altLang="en-US" sz="1400"/>
          </a:p>
        </p:txBody>
      </p:sp>
      <p:sp>
        <p:nvSpPr>
          <p:cNvPr id="84" name="textbox 84"/>
          <p:cNvSpPr/>
          <p:nvPr/>
        </p:nvSpPr>
        <p:spPr>
          <a:xfrm>
            <a:off x="9543999" y="3689545"/>
            <a:ext cx="874394" cy="229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/>
          </a:p>
          <a:p>
            <a:pPr marL="12700" algn="l" rtl="0" eaLnBrk="0">
              <a:lnSpc>
                <a:spcPct val="96000"/>
              </a:lnSpc>
            </a:pPr>
            <a:r>
              <a:rPr sz="14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法律保护!</a:t>
            </a:r>
            <a:endParaRPr lang="en-US" altLang="en-US" sz="14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419140" y="732056"/>
            <a:ext cx="11196319" cy="5490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/>
          </a:p>
          <a:p>
            <a:pPr marL="12700" algn="l" rtl="0" eaLnBrk="0">
              <a:lnSpc>
                <a:spcPct val="100000"/>
              </a:lnSpc>
            </a:pPr>
            <a:r>
              <a:rPr sz="2500" kern="0" spc="-120">
                <a:solidFill>
                  <a:srgbClr val="000000">
                    <a:alpha val="100000"/>
                  </a:srgbClr>
                </a:solidFill>
                <a:latin typeface="Dotum" panose="020B0600000101010101" charset="-127"/>
                <a:ea typeface="Dotum" panose="020B0600000101010101" charset="-127"/>
                <a:cs typeface="Dotum" panose="020B0600000101010101" charset="-127"/>
              </a:rPr>
              <a:t>▶</a:t>
            </a:r>
            <a:r>
              <a:rPr sz="2500" kern="0" spc="-1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未成年人保护法：第四十条学校、幼儿园、托儿所和公共场所发生突发事件时，</a:t>
            </a:r>
            <a:r>
              <a:rPr sz="2500" kern="0" spc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500" kern="0" spc="-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应当优先救护未成年人。</a:t>
            </a:r>
            <a:endParaRPr lang="en-US" altLang="en-US" sz="2500"/>
          </a:p>
          <a:p>
            <a:pPr algn="l" rtl="0" eaLnBrk="0">
              <a:lnSpc>
                <a:spcPct val="140000"/>
              </a:lnSpc>
            </a:pPr>
            <a:endParaRPr lang="en-US" altLang="en-US" sz="1000"/>
          </a:p>
          <a:p>
            <a:pPr marL="12700" algn="l" rtl="0" eaLnBrk="0">
              <a:lnSpc>
                <a:spcPct val="97000"/>
              </a:lnSpc>
              <a:spcBef>
                <a:spcPts val="750"/>
              </a:spcBef>
            </a:pPr>
            <a:r>
              <a:rPr sz="2500" kern="0" spc="-80">
                <a:solidFill>
                  <a:srgbClr val="000000">
                    <a:alpha val="100000"/>
                  </a:srgbClr>
                </a:solidFill>
                <a:latin typeface="Dotum" panose="020B0600000101010101" charset="-127"/>
                <a:ea typeface="Dotum" panose="020B0600000101010101" charset="-127"/>
                <a:cs typeface="Dotum" panose="020B0600000101010101" charset="-127"/>
              </a:rPr>
              <a:t>▶</a:t>
            </a:r>
            <a:r>
              <a:rPr sz="2500" kern="0" spc="-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预防未成年人犯罪法：第十五条未成</a:t>
            </a:r>
            <a:r>
              <a:rPr sz="2500" kern="0" spc="-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年人的父母或者其他监护人和学校应当教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2500" kern="0" spc="-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育未成年人不得吸烟、酗酒。任何经营场所不得向未成年人出</a:t>
            </a:r>
            <a:r>
              <a:rPr sz="2500" kern="0" spc="-10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售烟酒</a:t>
            </a:r>
            <a:endParaRPr lang="en-US" altLang="en-US" sz="2500"/>
          </a:p>
          <a:p>
            <a:pPr algn="l" rtl="0" eaLnBrk="0">
              <a:lnSpc>
                <a:spcPct val="125000"/>
              </a:lnSpc>
            </a:pPr>
            <a:endParaRPr lang="en-US" altLang="en-US" sz="1000"/>
          </a:p>
          <a:p>
            <a:pPr marL="12700" algn="l" rtl="0" eaLnBrk="0">
              <a:lnSpc>
                <a:spcPct val="103000"/>
              </a:lnSpc>
              <a:spcBef>
                <a:spcPts val="750"/>
              </a:spcBef>
            </a:pPr>
            <a:r>
              <a:rPr sz="2500" kern="0" spc="110">
                <a:solidFill>
                  <a:srgbClr val="000000">
                    <a:alpha val="100000"/>
                  </a:srgbClr>
                </a:solidFill>
                <a:latin typeface="Dotum" panose="020B0600000101010101" charset="-127"/>
                <a:ea typeface="Dotum" panose="020B0600000101010101" charset="-127"/>
                <a:cs typeface="Dotum" panose="020B0600000101010101" charset="-127"/>
              </a:rPr>
              <a:t>▶</a:t>
            </a:r>
            <a:r>
              <a:rPr sz="2500" kern="0" spc="1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义务教育法：第十二条适龄儿童、少年免试入学。地方各级人民政府应当</a:t>
            </a:r>
            <a:r>
              <a:rPr sz="2500" kern="0" spc="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5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保障适龄儿童、少年在户籍所在地学校就近</a:t>
            </a:r>
            <a:r>
              <a:rPr sz="25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入学。</a:t>
            </a:r>
            <a:endParaRPr lang="en-US" altLang="en-US" sz="2500"/>
          </a:p>
          <a:p>
            <a:pPr algn="l" rtl="0" eaLnBrk="0">
              <a:lnSpc>
                <a:spcPct val="108000"/>
              </a:lnSpc>
            </a:pPr>
            <a:endParaRPr lang="en-US" altLang="en-US" sz="1000"/>
          </a:p>
          <a:p>
            <a:pPr marL="12700" algn="l" rtl="0" eaLnBrk="0">
              <a:lnSpc>
                <a:spcPct val="98000"/>
              </a:lnSpc>
              <a:spcBef>
                <a:spcPts val="760"/>
              </a:spcBef>
            </a:pPr>
            <a:r>
              <a:rPr sz="2500" kern="0" spc="50">
                <a:solidFill>
                  <a:srgbClr val="000000">
                    <a:alpha val="100000"/>
                  </a:srgbClr>
                </a:solidFill>
                <a:latin typeface="Dotum" panose="020B0600000101010101" charset="-127"/>
                <a:ea typeface="Dotum" panose="020B0600000101010101" charset="-127"/>
                <a:cs typeface="Dotum" panose="020B0600000101010101" charset="-127"/>
              </a:rPr>
              <a:t>▶</a:t>
            </a:r>
            <a:r>
              <a:rPr sz="2500" kern="0" spc="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反家庭暴力法：第五条未成年人、老年人、残疾人、孕期和哺乳期的</a:t>
            </a:r>
            <a:r>
              <a:rPr sz="2500" kern="0" spc="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妇女、</a:t>
            </a:r>
            <a:r>
              <a:rPr sz="2500" kern="0" spc="-1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500" kern="0" spc="8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重病患者遭受家庭暴力的，应当给予</a:t>
            </a:r>
            <a:r>
              <a:rPr sz="2500" kern="0" spc="7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特殊保护。</a:t>
            </a:r>
            <a:endParaRPr lang="en-US" altLang="en-US" sz="2500"/>
          </a:p>
          <a:p>
            <a:pPr algn="l" rtl="0" eaLnBrk="0">
              <a:lnSpc>
                <a:spcPct val="199000"/>
              </a:lnSpc>
            </a:pPr>
            <a:endParaRPr lang="en-US" altLang="en-US" sz="1000"/>
          </a:p>
          <a:p>
            <a:pPr algn="l" rtl="0" eaLnBrk="0">
              <a:lnSpc>
                <a:spcPct val="105000"/>
              </a:lnSpc>
            </a:pPr>
            <a:endParaRPr lang="en-US" altLang="en-US" sz="600"/>
          </a:p>
          <a:p>
            <a:pPr marL="12700" indent="799465" algn="l" rtl="0" eaLnBrk="0">
              <a:lnSpc>
                <a:spcPct val="103000"/>
              </a:lnSpc>
            </a:pPr>
            <a:r>
              <a:rPr sz="2500" kern="0" spc="170">
                <a:solidFill>
                  <a:srgbClr val="5A00A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我国对未成年人的保护特别重视，制定并颁布了多部保护未成年人权</a:t>
            </a:r>
            <a:r>
              <a:rPr sz="2500" kern="0" spc="30">
                <a:solidFill>
                  <a:srgbClr val="5A00A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500" kern="0" spc="90">
                <a:solidFill>
                  <a:srgbClr val="5A00A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益</a:t>
            </a:r>
            <a:r>
              <a:rPr sz="2500" b="1" kern="0" spc="90">
                <a:solidFill>
                  <a:srgbClr val="5A00A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的法律。上述法律从不同角度详细地为未成年人的成</a:t>
            </a:r>
            <a:r>
              <a:rPr sz="2500" b="1" kern="0" spc="80">
                <a:solidFill>
                  <a:srgbClr val="5A00A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长环境和要求做出规</a:t>
            </a:r>
            <a:r>
              <a:rPr sz="2500" kern="0" spc="80">
                <a:solidFill>
                  <a:srgbClr val="5A00A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500" b="1" kern="0" spc="40">
                <a:solidFill>
                  <a:srgbClr val="5A00A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定，这些法律都是良法。</a:t>
            </a:r>
            <a:endParaRPr lang="en-US" altLang="en-US" sz="25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209122" y="155396"/>
            <a:ext cx="11278234" cy="531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/>
          </a:p>
          <a:p>
            <a:pPr marL="12700" algn="l" rtl="0" eaLnBrk="0">
              <a:lnSpc>
                <a:spcPct val="97000"/>
              </a:lnSpc>
            </a:pPr>
            <a:r>
              <a:rPr sz="3200" b="1" kern="0" spc="3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一、选择法治道路</a:t>
            </a:r>
            <a:endParaRPr lang="en-US" altLang="en-US" sz="3200"/>
          </a:p>
          <a:p>
            <a:pPr algn="l" rtl="0" eaLnBrk="0">
              <a:lnSpc>
                <a:spcPct val="136000"/>
              </a:lnSpc>
            </a:pPr>
            <a:endParaRPr lang="en-US" altLang="en-US" sz="1000"/>
          </a:p>
          <a:p>
            <a:pPr algn="l" rtl="0" eaLnBrk="0">
              <a:lnSpc>
                <a:spcPct val="136000"/>
              </a:lnSpc>
            </a:pPr>
            <a:endParaRPr lang="en-US" altLang="en-US" sz="1000"/>
          </a:p>
          <a:p>
            <a:pPr marL="469900" algn="l" rtl="0" eaLnBrk="0">
              <a:lnSpc>
                <a:spcPct val="96000"/>
              </a:lnSpc>
              <a:spcBef>
                <a:spcPts val="1110"/>
              </a:spcBef>
            </a:pPr>
            <a:r>
              <a:rPr sz="37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sz="3700" kern="0" spc="-99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700" kern="0" spc="-4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法治的要求</a:t>
            </a:r>
            <a:endParaRPr lang="en-US" altLang="en-US" sz="3700"/>
          </a:p>
          <a:p>
            <a:pPr marL="1136650" algn="l" rtl="0" eaLnBrk="0">
              <a:lnSpc>
                <a:spcPct val="96000"/>
              </a:lnSpc>
              <a:spcBef>
                <a:spcPts val="2090"/>
              </a:spcBef>
            </a:pPr>
            <a:r>
              <a:rPr sz="3700" kern="0" spc="42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(2)实行善治</a:t>
            </a:r>
            <a:endParaRPr lang="en-US" altLang="en-US" sz="3700"/>
          </a:p>
          <a:p>
            <a:pPr algn="l" rtl="0" eaLnBrk="0">
              <a:lnSpc>
                <a:spcPct val="136000"/>
              </a:lnSpc>
            </a:pPr>
            <a:endParaRPr lang="en-US" altLang="en-US" sz="1000"/>
          </a:p>
          <a:p>
            <a:pPr algn="l" rtl="0" eaLnBrk="0">
              <a:lnSpc>
                <a:spcPct val="137000"/>
              </a:lnSpc>
            </a:pPr>
            <a:endParaRPr lang="en-US" altLang="en-US" sz="1000"/>
          </a:p>
          <a:p>
            <a:pPr marL="1219200" algn="l" rtl="0" eaLnBrk="0">
              <a:lnSpc>
                <a:spcPct val="85000"/>
              </a:lnSpc>
              <a:spcBef>
                <a:spcPts val="700"/>
              </a:spcBef>
            </a:pPr>
            <a:r>
              <a:rPr sz="2300" kern="0" spc="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法治建立在民主基础上，通过赋予公民更多的参与公共活动的机会和权利，</a:t>
            </a:r>
            <a:endParaRPr lang="en-US" altLang="en-US" sz="2300"/>
          </a:p>
          <a:p>
            <a:pPr marL="1212850" algn="l" rtl="0" eaLnBrk="0">
              <a:lnSpc>
                <a:spcPts val="3810"/>
              </a:lnSpc>
            </a:pPr>
            <a:r>
              <a:rPr sz="2300" kern="0" spc="-5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实现公共利益的最大化</a:t>
            </a:r>
            <a:r>
              <a:rPr sz="2300" kern="0" spc="-6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2300"/>
          </a:p>
          <a:p>
            <a:pPr algn="l" rtl="0" eaLnBrk="0">
              <a:lnSpc>
                <a:spcPct val="102000"/>
              </a:lnSpc>
            </a:pPr>
            <a:endParaRPr lang="en-US" altLang="en-US" sz="1000"/>
          </a:p>
          <a:p>
            <a:pPr algn="l" rtl="0" eaLnBrk="0">
              <a:lnSpc>
                <a:spcPct val="102000"/>
              </a:lnSpc>
            </a:pPr>
            <a:endParaRPr lang="en-US" altLang="en-US" sz="1000"/>
          </a:p>
          <a:p>
            <a:pPr algn="l" rtl="0" eaLnBrk="0">
              <a:lnSpc>
                <a:spcPct val="103000"/>
              </a:lnSpc>
            </a:pPr>
            <a:endParaRPr lang="en-US" altLang="en-US" sz="1000"/>
          </a:p>
          <a:p>
            <a:pPr algn="l" rtl="0" eaLnBrk="0">
              <a:lnSpc>
                <a:spcPct val="103000"/>
              </a:lnSpc>
            </a:pPr>
            <a:endParaRPr lang="en-US" altLang="en-US" sz="1000"/>
          </a:p>
          <a:p>
            <a:pPr algn="l" rtl="0" eaLnBrk="0">
              <a:lnSpc>
                <a:spcPct val="103000"/>
              </a:lnSpc>
            </a:pPr>
            <a:endParaRPr lang="en-US" altLang="en-US" sz="1000"/>
          </a:p>
          <a:p>
            <a:pPr algn="l" rtl="0" eaLnBrk="0">
              <a:lnSpc>
                <a:spcPct val="103000"/>
              </a:lnSpc>
            </a:pPr>
            <a:endParaRPr lang="en-US" altLang="en-US" sz="1000"/>
          </a:p>
          <a:p>
            <a:pPr algn="l" rtl="0" eaLnBrk="0">
              <a:lnSpc>
                <a:spcPct val="103000"/>
              </a:lnSpc>
            </a:pPr>
            <a:endParaRPr lang="en-US" altLang="en-US" sz="900"/>
          </a:p>
          <a:p>
            <a:pPr marL="4191635" algn="l" rtl="0" eaLnBrk="0">
              <a:lnSpc>
                <a:spcPct val="96000"/>
              </a:lnSpc>
              <a:spcBef>
                <a:spcPts val="0"/>
              </a:spcBef>
            </a:pPr>
            <a:r>
              <a:rPr sz="3700" b="1" kern="0" spc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立良法促善治</a:t>
            </a:r>
            <a:endParaRPr lang="en-US" altLang="en-US" sz="370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WPS 演示</Application>
  <PresentationFormat/>
  <Paragraphs>233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黑体</vt:lpstr>
      <vt:lpstr>YouYuan</vt:lpstr>
      <vt:lpstr>Segoe Print</vt:lpstr>
      <vt:lpstr>STXinwei</vt:lpstr>
      <vt:lpstr>STXingkai</vt:lpstr>
      <vt:lpstr>LiSu</vt:lpstr>
      <vt:lpstr>Dotum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二一教育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21cnjy.com</dc:creator>
  <cp:keywords>21</cp:keywords>
  <cp:lastModifiedBy>Administrator</cp:lastModifiedBy>
  <cp:revision>1</cp:revision>
  <cp:lastPrinted>2023-12-20T17:14:00Z</cp:lastPrinted>
  <dcterms:created xsi:type="dcterms:W3CDTF">2023-12-20T17:14:00Z</dcterms:created>
  <dcterms:modified xsi:type="dcterms:W3CDTF">2023-12-20T09:27:06Z</dcterms:modified>
  <cp:version>99215924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