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3"/>
  </p:handoutMasterIdLst>
  <p:sldIdLst>
    <p:sldId id="256" r:id="rId3"/>
    <p:sldId id="304" r:id="rId5"/>
    <p:sldId id="301" r:id="rId6"/>
    <p:sldId id="269" r:id="rId7"/>
    <p:sldId id="262" r:id="rId8"/>
    <p:sldId id="279" r:id="rId9"/>
    <p:sldId id="261" r:id="rId10"/>
    <p:sldId id="265" r:id="rId11"/>
    <p:sldId id="270" r:id="rId12"/>
    <p:sldId id="273" r:id="rId13"/>
    <p:sldId id="274" r:id="rId14"/>
    <p:sldId id="275" r:id="rId15"/>
    <p:sldId id="276" r:id="rId16"/>
    <p:sldId id="277" r:id="rId17"/>
    <p:sldId id="271" r:id="rId18"/>
    <p:sldId id="339" r:id="rId19"/>
    <p:sldId id="278" r:id="rId20"/>
    <p:sldId id="281" r:id="rId21"/>
    <p:sldId id="282" r:id="rId22"/>
    <p:sldId id="352" r:id="rId23"/>
    <p:sldId id="340" r:id="rId24"/>
    <p:sldId id="283" r:id="rId25"/>
    <p:sldId id="284" r:id="rId26"/>
    <p:sldId id="362" r:id="rId27"/>
    <p:sldId id="264" r:id="rId28"/>
    <p:sldId id="266" r:id="rId29"/>
    <p:sldId id="267" r:id="rId30"/>
    <p:sldId id="268" r:id="rId31"/>
    <p:sldId id="351" r:id="rId32"/>
  </p:sldIdLst>
  <p:sldSz cx="12192000" cy="6858000"/>
  <p:notesSz cx="7103745" cy="10234295"/>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张 林娜" initials="张" lastIdx="0" clrIdx="1"/>
  <p:cmAuthor id="0" name="翟宏帅" initials="翟宏帅/运营科技" lastIdx="0" clrIdx="0"/>
  <p:cmAuthor id="7" name="lenovo" initials="l" lastIdx="0" clrIdx="0"/>
  <p:cmAuthor id="8" name="dongyu" initials="d" lastIdx="0" clrIdx="7"/>
  <p:cmAuthor id="3" name="CHINESE-BC06F90" initials="C" lastIdx="0" clrIdx="0"/>
  <p:cmAuthor id="5" name="xkb1.com" initials="x" lastIdx="0" clrIdx="0"/>
  <p:cmAuthor id="6" name="www.xkb1.com" initials="w" lastIdx="0" clrIdx="1"/>
  <p:cmAuthor id="4" name="杨一鸣" initials="杨" lastIdx="0" clrIdx="0"/>
  <p:cmAuthor id="10" name="新课标第一网" initials="新" lastIdx="0" clrIdx="0"/>
  <p:cmAuthor id="11" name="jinli" initials="j" lastIdx="0" clrIdx="0"/>
  <p:cmAuthor id="12" name="MyPC" initials="M" lastIdx="0" clrIdx="11"/>
  <p:cmAuthor id="13" name="PC" initials="P" lastIdx="0" clrIdx="12"/>
  <p:cmAuthor id="14" name="nong" initials="n" lastIdx="0" clrIdx="13"/>
  <p:cmAuthor id="15" name="admin" initials="a" lastIdx="0" clrIdx="0"/>
  <p:cmAuthor id="16" name="微软用户" initials="微" lastIdx="0" clrIdx="0"/>
  <p:cmAuthor id="75" name="作者" initials="A" lastIdx="0" clrIdx="24"/>
  <p:cmAuthor id="17" name="222" initials="2" lastIdx="0" clrIdx="0"/>
  <p:cmAuthor id="18" name="Windows 用户" initials="W" lastIdx="0" clrIdx="0"/>
  <p:cmAuthor id="76" name="李彦利" initials="李彦利" lastIdx="0" clrIdx="25"/>
  <p:cmAuthor id="19" name="刘浩" initials="刘" lastIdx="0" clrIdx="0"/>
  <p:cmAuthor id="20" name="Vivian Liu" initials="V" lastIdx="0" clrIdx="1"/>
  <p:cmAuthor id="22" name="孙宇婷" initials="孙" lastIdx="0" clrIdx="21"/>
  <p:cmAuthor id="23" name="古" initials="" lastIdx="0" clrIdx="24"/>
  <p:cmAuthor id="24" name="chenl" initials="c" lastIdx="0" clrIdx="0"/>
  <p:cmAuthor id="25" name="ASUS" initials="A" lastIdx="0" clrIdx="0"/>
  <p:cmAuthor id="26" name="Mia Vida Villanueva" initials="M" lastIdx="0" clrIdx="0"/>
  <p:cmAuthor id="49837069" name="未知用户1" initials="未知用户1" lastIdx="0" clrIdx="22"/>
  <p:cmAuthor id="30" name="LJH" initials="L" lastIdx="0" clrIdx="0"/>
  <p:cmAuthor id="2000" name="张瑞霞" initials="authorId_524709945" lastIdx="0" clrIdx="0"/>
  <p:cmAuthor id="28" name="叶子" initials="叶" lastIdx="0" clrIdx="27"/>
  <p:cmAuthor id="2001" name="Dino._6ZFrB7nA" initials="authorId_1257418890" lastIdx="0" clrIdx="1"/>
  <p:cmAuthor id="32" name="陈庆" initials="陈" lastIdx="0" clrIdx="31"/>
  <p:cmAuthor id="34" name="a'su's" initials="a" lastIdx="0" clrIdx="33"/>
  <p:cmAuthor id="36" name="陈芳" initials="A" lastIdx="0" clrIdx="35"/>
  <p:cmAuthor id="21" name="刘刘" initials="" lastIdx="0" clrIdx="20"/>
  <p:cmAuthor id="9" name="xiaoxuan Zeng" initials="x" lastIdx="0" clrIdx="0"/>
  <p:cmAuthor id="31" name="liao'p'x" initials="l" lastIdx="0" clrIdx="30"/>
  <p:cmAuthor id="33" name="ming qiu" initials="" lastIdx="0" clrIdx="1"/>
  <p:cmAuthor id="35" name="Echo" initials="" lastIdx="0" clrIdx="30"/>
  <p:cmAuthor id="37" name="邹 嘉豪" initials="" lastIdx="0" clrIdx="25"/>
  <p:cmAuthor id="39" name="韩琳晶" initials="" lastIdx="0" clrIdx="28"/>
  <p:cmAuthor id="41" name="八九年" initials="" lastIdx="0" clrIdx="4"/>
  <p:cmAuthor id="42" name="小叮当_VfeeFJFJ"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CC3300"/>
    <a:srgbClr val="FF6600"/>
    <a:srgbClr val="CC0000"/>
    <a:srgbClr val="B2B2B2"/>
    <a:srgbClr val="202020"/>
    <a:srgbClr val="323232"/>
    <a:srgbClr val="FF3300"/>
    <a:srgbClr val="FF8D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3464" autoAdjust="0"/>
  </p:normalViewPr>
  <p:slideViewPr>
    <p:cSldViewPr snapToGrid="0" showGuides="1">
      <p:cViewPr varScale="1">
        <p:scale>
          <a:sx n="64" d="100"/>
          <a:sy n="64" d="100"/>
        </p:scale>
        <p:origin x="808" y="64"/>
      </p:cViewPr>
      <p:guideLst>
        <p:guide orient="horz" pos="2134"/>
        <p:guide pos="3834"/>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gs" Target="tags/tag146.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smtClean="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dirty="0"/>
          </a:p>
        </p:txBody>
      </p:sp>
      <p:sp>
        <p:nvSpPr>
          <p:cNvPr id="4" name="灯片编号占位符 3"/>
          <p:cNvSpPr>
            <a:spLocks noGrp="1"/>
          </p:cNvSpPr>
          <p:nvPr>
            <p:ph type="sldNum" sz="quarter" idx="10"/>
            <p:custDataLst>
              <p:tags r:id="rId5"/>
            </p:custDataLst>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dirty="0"/>
          </a:p>
        </p:txBody>
      </p:sp>
      <p:sp>
        <p:nvSpPr>
          <p:cNvPr id="4" name="灯片编号占位符 3"/>
          <p:cNvSpPr>
            <a:spLocks noGrp="1"/>
          </p:cNvSpPr>
          <p:nvPr>
            <p:ph type="sldNum" sz="quarter" idx="10"/>
            <p:custDataLst>
              <p:tags r:id="rId5"/>
            </p:custDataLst>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dirty="0"/>
          </a:p>
        </p:txBody>
      </p:sp>
      <p:sp>
        <p:nvSpPr>
          <p:cNvPr id="4" name="灯片编号占位符 3"/>
          <p:cNvSpPr>
            <a:spLocks noGrp="1"/>
          </p:cNvSpPr>
          <p:nvPr>
            <p:ph type="sldNum" sz="quarter" idx="10"/>
            <p:custDataLst>
              <p:tags r:id="rId5"/>
            </p:custDataLst>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dirty="0"/>
          </a:p>
        </p:txBody>
      </p:sp>
      <p:sp>
        <p:nvSpPr>
          <p:cNvPr id="4" name="灯片编号占位符 3"/>
          <p:cNvSpPr>
            <a:spLocks noGrp="1"/>
          </p:cNvSpPr>
          <p:nvPr>
            <p:ph type="sldNum" sz="quarter" idx="10"/>
            <p:custDataLst>
              <p:tags r:id="rId5"/>
            </p:custDataLst>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dirty="0"/>
          </a:p>
        </p:txBody>
      </p:sp>
      <p:sp>
        <p:nvSpPr>
          <p:cNvPr id="4" name="灯片编号占位符 3"/>
          <p:cNvSpPr>
            <a:spLocks noGrp="1"/>
          </p:cNvSpPr>
          <p:nvPr>
            <p:ph type="sldNum" sz="quarter" idx="10"/>
            <p:custDataLst>
              <p:tags r:id="rId5"/>
            </p:custDataLst>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smtClean="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65000"/>
                    <a:lumOff val="3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838200" y="6356350"/>
            <a:ext cx="2743200" cy="365125"/>
          </a:xfrm>
          <a:prstGeom prst="rect">
            <a:avLst/>
          </a:prstGeom>
        </p:spPr>
        <p:txBody>
          <a:bodyPr/>
          <a:lstStyle/>
          <a:p>
            <a:fld id="{96164A34-BAC8-433B-9F7B-827DF3A02B21}"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610600" y="6356350"/>
            <a:ext cx="2743200" cy="365125"/>
          </a:xfrm>
          <a:prstGeom prst="rect">
            <a:avLst/>
          </a:prstGeom>
        </p:spPr>
        <p:txBody>
          <a:bodyPr/>
          <a:lstStyle/>
          <a:p>
            <a:fld id="{019165F1-D9E1-4BA2-B0B9-FF804083DCCE}" type="slidenum">
              <a:rPr lang="zh-CN" altLang="en-US" smtClean="0"/>
            </a:fld>
            <a:endParaRPr lang="zh-CN" altLang="en-US"/>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838200" y="6356350"/>
            <a:ext cx="2743200" cy="365125"/>
          </a:xfrm>
          <a:prstGeom prst="rect">
            <a:avLst/>
          </a:prstGeom>
        </p:spPr>
        <p:txBody>
          <a:bodyPr/>
          <a:lstStyle/>
          <a:p>
            <a:fld id="{96164A34-BAC8-433B-9F7B-827DF3A02B21}"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610600" y="6356350"/>
            <a:ext cx="2743200" cy="365125"/>
          </a:xfrm>
          <a:prstGeom prst="rect">
            <a:avLst/>
          </a:prstGeom>
        </p:spPr>
        <p:txBody>
          <a:bodyPr/>
          <a:lstStyle/>
          <a:p>
            <a:fld id="{019165F1-D9E1-4BA2-B0B9-FF804083DCCE}" type="slidenum">
              <a:rPr lang="zh-CN" altLang="en-US" smtClean="0"/>
            </a:fld>
            <a:endParaRPr lang="zh-CN" altLang="en-US"/>
          </a:p>
        </p:txBody>
      </p:sp>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0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838200" y="6356350"/>
            <a:ext cx="2743200" cy="365125"/>
          </a:xfrm>
          <a:prstGeom prst="rect">
            <a:avLst/>
          </a:prstGeom>
        </p:spPr>
        <p:txBody>
          <a:bodyPr/>
          <a:lstStyle/>
          <a:p>
            <a:fld id="{96164A34-BAC8-433B-9F7B-827DF3A02B21}"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610600" y="6356350"/>
            <a:ext cx="2743200" cy="365125"/>
          </a:xfrm>
          <a:prstGeom prst="rect">
            <a:avLst/>
          </a:prstGeom>
        </p:spPr>
        <p:txBody>
          <a:bodyPr/>
          <a:lstStyle/>
          <a:p>
            <a:fld id="{019165F1-D9E1-4BA2-B0B9-FF804083DCCE}" type="slidenum">
              <a:rPr lang="zh-CN" altLang="en-US" smtClean="0"/>
            </a:fld>
            <a:endParaRPr lang="zh-CN" altLang="en-US"/>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838200" y="6356350"/>
            <a:ext cx="2743200" cy="365125"/>
          </a:xfrm>
          <a:prstGeom prst="rect">
            <a:avLst/>
          </a:prstGeom>
        </p:spPr>
        <p:txBody>
          <a:bodyPr/>
          <a:lstStyle/>
          <a:p>
            <a:fld id="{96164A34-BAC8-433B-9F7B-827DF3A02B21}"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610600" y="6356350"/>
            <a:ext cx="2743200" cy="365125"/>
          </a:xfrm>
          <a:prstGeom prst="rect">
            <a:avLst/>
          </a:prstGeom>
        </p:spPr>
        <p:txBody>
          <a:bodyPr/>
          <a:lstStyle/>
          <a:p>
            <a:fld id="{019165F1-D9E1-4BA2-B0B9-FF804083DCCE}" type="slidenum">
              <a:rPr lang="zh-CN" altLang="en-US" smtClean="0"/>
            </a:fld>
            <a:endParaRPr lang="zh-CN" altLang="en-US"/>
          </a:p>
        </p:txBody>
      </p:sp>
    </p:spTree>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838200" y="6356350"/>
            <a:ext cx="2743200" cy="365125"/>
          </a:xfrm>
          <a:prstGeom prst="rect">
            <a:avLst/>
          </a:prstGeom>
        </p:spPr>
        <p:txBody>
          <a:bodyPr/>
          <a:lstStyle/>
          <a:p>
            <a:fld id="{96164A34-BAC8-433B-9F7B-827DF3A02B21}"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610600" y="6356350"/>
            <a:ext cx="2743200" cy="365125"/>
          </a:xfrm>
          <a:prstGeom prst="rect">
            <a:avLst/>
          </a:prstGeom>
        </p:spPr>
        <p:txBody>
          <a:bodyPr/>
          <a:lstStyle/>
          <a:p>
            <a:fld id="{019165F1-D9E1-4BA2-B0B9-FF804083DCCE}" type="slidenum">
              <a:rPr lang="zh-CN" altLang="en-US" smtClean="0"/>
            </a:fld>
            <a:endParaRPr lang="zh-CN" alt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solidFill>
                  <a:schemeClr val="tx1">
                    <a:lumMod val="85000"/>
                    <a:lumOff val="15000"/>
                  </a:schemeClr>
                </a:solidFill>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65000"/>
                    <a:lumOff val="35000"/>
                  </a:schemeClr>
                </a:solidFill>
              </a:defRPr>
            </a:lvl1pPr>
            <a:lvl2pPr>
              <a:lnSpc>
                <a:spcPct val="90000"/>
              </a:lnSpc>
              <a:defRPr sz="24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1800">
                <a:solidFill>
                  <a:schemeClr val="tx1">
                    <a:lumMod val="65000"/>
                    <a:lumOff val="35000"/>
                  </a:schemeClr>
                </a:solidFill>
              </a:defRPr>
            </a:lvl4pPr>
            <a:lvl5pPr>
              <a:lnSpc>
                <a:spcPct val="90000"/>
              </a:lnSpc>
              <a:defRPr sz="180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65000"/>
                    <a:lumOff val="35000"/>
                  </a:schemeClr>
                </a:solidFill>
              </a:defRPr>
            </a:lvl1pPr>
            <a:lvl2pPr>
              <a:lnSpc>
                <a:spcPct val="90000"/>
              </a:lnSpc>
              <a:defRPr sz="24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1800">
                <a:solidFill>
                  <a:schemeClr val="tx1">
                    <a:lumMod val="65000"/>
                    <a:lumOff val="35000"/>
                  </a:schemeClr>
                </a:solidFill>
              </a:defRPr>
            </a:lvl4pPr>
            <a:lvl5pPr>
              <a:lnSpc>
                <a:spcPct val="90000"/>
              </a:lnSpc>
              <a:defRPr sz="180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5.GIF"/></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image" Target="../media/image3.png"/><Relationship Id="rId6" Type="http://schemas.microsoft.com/office/2007/relationships/hdphoto" Target="../media/image26.wdp"/><Relationship Id="rId5" Type="http://schemas.openxmlformats.org/officeDocument/2006/relationships/image" Target="../media/image25.png"/><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tags" Target="../tags/tag58.xml"/></Relationships>
</file>

<file path=ppt/slides/_rels/slide18.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2" Type="http://schemas.openxmlformats.org/officeDocument/2006/relationships/notesSlide" Target="../notesSlides/notesSlide18.xml"/><Relationship Id="rId11" Type="http://schemas.openxmlformats.org/officeDocument/2006/relationships/slideLayout" Target="../slideLayouts/slideLayout7.xml"/><Relationship Id="rId10" Type="http://schemas.openxmlformats.org/officeDocument/2006/relationships/image" Target="../media/image3.png"/><Relationship Id="rId1" Type="http://schemas.openxmlformats.org/officeDocument/2006/relationships/tags" Target="../tags/tag59.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4.xml"/><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6.xml"/><Relationship Id="rId7" Type="http://schemas.openxmlformats.org/officeDocument/2006/relationships/image" Target="../media/image3.png"/><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image" Target="../media/image2.jpeg"/><Relationship Id="rId10" Type="http://schemas.openxmlformats.org/officeDocument/2006/relationships/notesSlide" Target="../notesSlides/notesSlide2.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7" Type="http://schemas.openxmlformats.org/officeDocument/2006/relationships/notesSlide" Target="../notesSlides/notesSlide20.xml"/><Relationship Id="rId16" Type="http://schemas.openxmlformats.org/officeDocument/2006/relationships/slideLayout" Target="../slideLayouts/slideLayout14.xml"/><Relationship Id="rId15" Type="http://schemas.openxmlformats.org/officeDocument/2006/relationships/image" Target="../media/image3.png"/><Relationship Id="rId14" Type="http://schemas.openxmlformats.org/officeDocument/2006/relationships/tags" Target="../tags/tag84.xml"/><Relationship Id="rId13" Type="http://schemas.openxmlformats.org/officeDocument/2006/relationships/tags" Target="../tags/tag83.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tags" Target="../tags/tag71.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tags" Target="../tags/tag88.xml"/></Relationships>
</file>

<file path=ppt/slides/_rels/slide22.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8" Type="http://schemas.openxmlformats.org/officeDocument/2006/relationships/notesSlide" Target="../notesSlides/notesSlide22.xml"/><Relationship Id="rId27" Type="http://schemas.openxmlformats.org/officeDocument/2006/relationships/slideLayout" Target="../slideLayouts/slideLayout15.xml"/><Relationship Id="rId26" Type="http://schemas.openxmlformats.org/officeDocument/2006/relationships/image" Target="../media/image3.png"/><Relationship Id="rId25" Type="http://schemas.openxmlformats.org/officeDocument/2006/relationships/tags" Target="../tags/tag113.xml"/><Relationship Id="rId24" Type="http://schemas.openxmlformats.org/officeDocument/2006/relationships/tags" Target="../tags/tag112.xml"/><Relationship Id="rId23" Type="http://schemas.openxmlformats.org/officeDocument/2006/relationships/tags" Target="../tags/tag111.xml"/><Relationship Id="rId22" Type="http://schemas.openxmlformats.org/officeDocument/2006/relationships/tags" Target="../tags/tag110.xml"/><Relationship Id="rId21" Type="http://schemas.openxmlformats.org/officeDocument/2006/relationships/tags" Target="../tags/tag109.xml"/><Relationship Id="rId20" Type="http://schemas.openxmlformats.org/officeDocument/2006/relationships/tags" Target="../tags/tag108.xml"/><Relationship Id="rId2" Type="http://schemas.openxmlformats.org/officeDocument/2006/relationships/tags" Target="../tags/tag90.xml"/><Relationship Id="rId19" Type="http://schemas.openxmlformats.org/officeDocument/2006/relationships/tags" Target="../tags/tag107.xml"/><Relationship Id="rId18" Type="http://schemas.openxmlformats.org/officeDocument/2006/relationships/tags" Target="../tags/tag106.xml"/><Relationship Id="rId17" Type="http://schemas.openxmlformats.org/officeDocument/2006/relationships/tags" Target="../tags/tag105.xml"/><Relationship Id="rId16" Type="http://schemas.openxmlformats.org/officeDocument/2006/relationships/tags" Target="../tags/tag104.xml"/><Relationship Id="rId15" Type="http://schemas.openxmlformats.org/officeDocument/2006/relationships/tags" Target="../tags/tag10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tags" Target="../tags/tag89.xml"/></Relationships>
</file>

<file path=ppt/slides/_rels/slide23.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0" Type="http://schemas.openxmlformats.org/officeDocument/2006/relationships/notesSlide" Target="../notesSlides/notesSlide23.xml"/><Relationship Id="rId2" Type="http://schemas.openxmlformats.org/officeDocument/2006/relationships/tags" Target="../tags/tag118.xml"/><Relationship Id="rId19" Type="http://schemas.openxmlformats.org/officeDocument/2006/relationships/slideLayout" Target="../slideLayouts/slideLayout7.xml"/><Relationship Id="rId18" Type="http://schemas.openxmlformats.org/officeDocument/2006/relationships/image" Target="../media/image3.png"/><Relationship Id="rId17" Type="http://schemas.openxmlformats.org/officeDocument/2006/relationships/tags" Target="../tags/tag133.xml"/><Relationship Id="rId16" Type="http://schemas.openxmlformats.org/officeDocument/2006/relationships/tags" Target="../tags/tag132.xml"/><Relationship Id="rId15" Type="http://schemas.openxmlformats.org/officeDocument/2006/relationships/tags" Target="../tags/tag131.xml"/><Relationship Id="rId14" Type="http://schemas.openxmlformats.org/officeDocument/2006/relationships/tags" Target="../tags/tag130.xml"/><Relationship Id="rId13" Type="http://schemas.openxmlformats.org/officeDocument/2006/relationships/tags" Target="../tags/tag129.xml"/><Relationship Id="rId12" Type="http://schemas.openxmlformats.org/officeDocument/2006/relationships/tags" Target="../tags/tag12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tags" Target="../tags/tag117.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2.png"/><Relationship Id="rId7" Type="http://schemas.openxmlformats.org/officeDocument/2006/relationships/tags" Target="../tags/tag138.xml"/><Relationship Id="rId6" Type="http://schemas.openxmlformats.org/officeDocument/2006/relationships/image" Target="../media/image31.png"/><Relationship Id="rId5" Type="http://schemas.openxmlformats.org/officeDocument/2006/relationships/tags" Target="../tags/tag137.xml"/><Relationship Id="rId4" Type="http://schemas.openxmlformats.org/officeDocument/2006/relationships/image" Target="../media/image30.jpeg"/><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33.png"/><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14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14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14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145.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3.png"/><Relationship Id="rId1" Type="http://schemas.openxmlformats.org/officeDocument/2006/relationships/image" Target="../media/image5.GIF"/></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s>
</file>

<file path=ppt/slides/_rels/slide6.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image" Target="../media/image7.jpeg"/><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image" Target="../media/image6.jpeg"/><Relationship Id="rId3" Type="http://schemas.openxmlformats.org/officeDocument/2006/relationships/tags" Target="../tags/tag36.xml"/><Relationship Id="rId2" Type="http://schemas.openxmlformats.org/officeDocument/2006/relationships/tags" Target="../tags/tag35.xml"/><Relationship Id="rId15" Type="http://schemas.openxmlformats.org/officeDocument/2006/relationships/notesSlide" Target="../notesSlides/notesSlide6.xml"/><Relationship Id="rId14" Type="http://schemas.openxmlformats.org/officeDocument/2006/relationships/slideLayout" Target="../slideLayouts/slideLayout12.xml"/><Relationship Id="rId13" Type="http://schemas.openxmlformats.org/officeDocument/2006/relationships/image" Target="../media/image3.png"/><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image" Target="../media/image8.jpeg"/><Relationship Id="rId1" Type="http://schemas.openxmlformats.org/officeDocument/2006/relationships/tags" Target="../tags/tag34.xml"/></Relationships>
</file>

<file path=ppt/slides/_rels/slide7.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image" Target="file:///C:\Users\Administrator\AppData\Local\Temp\wps\INetCache\04a679b10f10032529aeca5847f98749" TargetMode="External"/><Relationship Id="rId6" Type="http://schemas.openxmlformats.org/officeDocument/2006/relationships/image" Target="../media/image10.png"/><Relationship Id="rId5" Type="http://schemas.openxmlformats.org/officeDocument/2006/relationships/tags" Target="../tags/tag48.xml"/><Relationship Id="rId4" Type="http://schemas.openxmlformats.org/officeDocument/2006/relationships/image" Target="../media/image9.jpeg"/><Relationship Id="rId3" Type="http://schemas.openxmlformats.org/officeDocument/2006/relationships/tags" Target="../tags/tag47.xml"/><Relationship Id="rId2" Type="http://schemas.openxmlformats.org/officeDocument/2006/relationships/image" Target="../media/image3.png"/><Relationship Id="rId17" Type="http://schemas.openxmlformats.org/officeDocument/2006/relationships/notesSlide" Target="../notesSlides/notesSlide7.xml"/><Relationship Id="rId16" Type="http://schemas.openxmlformats.org/officeDocument/2006/relationships/slideLayout" Target="../slideLayouts/slideLayout1.xml"/><Relationship Id="rId15" Type="http://schemas.openxmlformats.org/officeDocument/2006/relationships/tags" Target="../tags/tag54.xml"/><Relationship Id="rId14" Type="http://schemas.openxmlformats.org/officeDocument/2006/relationships/image" Target="../media/image12.jpeg"/><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image" Target="../media/image11.jpeg"/><Relationship Id="rId10" Type="http://schemas.openxmlformats.org/officeDocument/2006/relationships/tags" Target="../tags/tag51.xml"/><Relationship Id="rId1" Type="http://schemas.openxmlformats.org/officeDocument/2006/relationships/tags" Target="../tags/tag46.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4"/>
          <p:cNvSpPr txBox="1"/>
          <p:nvPr/>
        </p:nvSpPr>
        <p:spPr>
          <a:xfrm>
            <a:off x="188810" y="80281"/>
            <a:ext cx="5827236" cy="76944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400" dirty="0" smtClean="0">
                <a:solidFill>
                  <a:schemeClr val="accent3">
                    <a:lumMod val="75000"/>
                  </a:schemeClr>
                </a:solidFill>
                <a:latin typeface="黑体" panose="02010609060101010101" pitchFamily="49" charset="-122"/>
                <a:ea typeface="黑体" panose="02010609060101010101" pitchFamily="49" charset="-122"/>
              </a:rPr>
              <a:t>第二单元</a:t>
            </a:r>
            <a:r>
              <a:rPr lang="en-US" altLang="zh-CN" sz="4400" dirty="0" smtClean="0">
                <a:solidFill>
                  <a:schemeClr val="accent3">
                    <a:lumMod val="75000"/>
                  </a:schemeClr>
                </a:solidFill>
                <a:latin typeface="黑体" panose="02010609060101010101" pitchFamily="49" charset="-122"/>
                <a:ea typeface="黑体" panose="02010609060101010101" pitchFamily="49" charset="-122"/>
              </a:rPr>
              <a:t>  </a:t>
            </a:r>
            <a:r>
              <a:rPr lang="zh-CN" altLang="en-US" sz="4400" dirty="0" smtClean="0">
                <a:solidFill>
                  <a:schemeClr val="accent3">
                    <a:lumMod val="75000"/>
                  </a:schemeClr>
                </a:solidFill>
                <a:latin typeface="黑体" panose="02010609060101010101" pitchFamily="49" charset="-122"/>
                <a:ea typeface="黑体" panose="02010609060101010101" pitchFamily="49" charset="-122"/>
              </a:rPr>
              <a:t>民主与法治</a:t>
            </a:r>
            <a:endParaRPr lang="zh-CN" altLang="en-US" sz="4400" dirty="0">
              <a:solidFill>
                <a:schemeClr val="accent3">
                  <a:lumMod val="75000"/>
                </a:schemeClr>
              </a:solidFill>
              <a:latin typeface="黑体" panose="02010609060101010101" pitchFamily="49" charset="-122"/>
              <a:ea typeface="黑体" panose="02010609060101010101" pitchFamily="49" charset="-122"/>
            </a:endParaRPr>
          </a:p>
        </p:txBody>
      </p:sp>
      <p:sp>
        <p:nvSpPr>
          <p:cNvPr id="8" name="文本框 6"/>
          <p:cNvSpPr txBox="1"/>
          <p:nvPr/>
        </p:nvSpPr>
        <p:spPr>
          <a:xfrm>
            <a:off x="2688082" y="1994466"/>
            <a:ext cx="7234673" cy="92333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dirty="0" smtClean="0">
                <a:solidFill>
                  <a:srgbClr val="FF6600"/>
                </a:solidFill>
                <a:latin typeface="黑体" panose="02010609060101010101" pitchFamily="49" charset="-122"/>
                <a:ea typeface="黑体" panose="02010609060101010101" pitchFamily="49" charset="-122"/>
              </a:rPr>
              <a:t>第三</a:t>
            </a:r>
            <a:r>
              <a:rPr lang="zh-CN" altLang="en-US" sz="5400" dirty="0">
                <a:solidFill>
                  <a:srgbClr val="FF6600"/>
                </a:solidFill>
                <a:latin typeface="黑体" panose="02010609060101010101" pitchFamily="49" charset="-122"/>
                <a:ea typeface="黑体" panose="02010609060101010101" pitchFamily="49" charset="-122"/>
              </a:rPr>
              <a:t>课    追求民主价值</a:t>
            </a:r>
            <a:endParaRPr lang="zh-CN" altLang="en-US" sz="5400" dirty="0">
              <a:solidFill>
                <a:srgbClr val="FF6600"/>
              </a:solidFill>
              <a:latin typeface="黑体" panose="02010609060101010101" pitchFamily="49" charset="-122"/>
              <a:ea typeface="黑体" panose="02010609060101010101" pitchFamily="49" charset="-122"/>
            </a:endParaRPr>
          </a:p>
        </p:txBody>
      </p:sp>
      <p:sp>
        <p:nvSpPr>
          <p:cNvPr id="9" name="文本框 7"/>
          <p:cNvSpPr txBox="1"/>
          <p:nvPr/>
        </p:nvSpPr>
        <p:spPr>
          <a:xfrm>
            <a:off x="3391800" y="3075057"/>
            <a:ext cx="5827236" cy="70788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dirty="0" smtClean="0">
                <a:latin typeface="黑体" panose="02010609060101010101" pitchFamily="49" charset="-122"/>
                <a:ea typeface="黑体" panose="02010609060101010101" pitchFamily="49" charset="-122"/>
              </a:rPr>
              <a:t>3.1 </a:t>
            </a:r>
            <a:r>
              <a:rPr lang="zh-CN" altLang="en-US" sz="4000" dirty="0" smtClean="0">
                <a:latin typeface="黑体" panose="02010609060101010101" pitchFamily="49" charset="-122"/>
                <a:ea typeface="黑体" panose="02010609060101010101" pitchFamily="49" charset="-122"/>
              </a:rPr>
              <a:t>生活</a:t>
            </a:r>
            <a:r>
              <a:rPr lang="zh-CN" altLang="en-US" sz="4000" dirty="0">
                <a:latin typeface="黑体" panose="02010609060101010101" pitchFamily="49" charset="-122"/>
                <a:ea typeface="黑体" panose="02010609060101010101" pitchFamily="49" charset="-122"/>
              </a:rPr>
              <a:t>在新型民主国家</a:t>
            </a:r>
            <a:endParaRPr lang="zh-CN" altLang="en-US" sz="40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62025" y="4586289"/>
            <a:ext cx="9855200" cy="1198880"/>
          </a:xfrm>
          <a:prstGeom prst="rect">
            <a:avLst/>
          </a:prstGeom>
        </p:spPr>
        <p:txBody>
          <a:bodyPr lIns="91440" tIns="45720" rIns="91440" bIns="45720">
            <a:spAutoFit/>
          </a:bodyPr>
          <a:lstStyle/>
          <a:p>
            <a:pPr fontAlgn="auto">
              <a:spcBef>
                <a:spcPct val="0"/>
              </a:spcBef>
              <a:spcAft>
                <a:spcPct val="0"/>
              </a:spcAft>
              <a:defRPr/>
            </a:pPr>
            <a:r>
              <a:rPr lang="zh-CN" altLang="zh-CN" sz="3600" b="1">
                <a:latin typeface="微软雅黑" panose="020B0503020204020204" charset="-122"/>
                <a:ea typeface="微软雅黑" panose="020B0503020204020204" charset="-122"/>
                <a:sym typeface="微软雅黑" panose="020B0503020204020204" charset="-122"/>
              </a:rPr>
              <a:t>（</a:t>
            </a:r>
            <a:r>
              <a:rPr lang="en-US" altLang="zh-CN" sz="3600" b="1">
                <a:latin typeface="微软雅黑" panose="020B0503020204020204" charset="-122"/>
                <a:ea typeface="微软雅黑" panose="020B0503020204020204" charset="-122"/>
                <a:sym typeface="微软雅黑" panose="020B0503020204020204" charset="-122"/>
              </a:rPr>
              <a:t>3</a:t>
            </a:r>
            <a:r>
              <a:rPr lang="zh-CN" altLang="en-US" sz="3600" b="1">
                <a:latin typeface="微软雅黑" panose="020B0503020204020204" charset="-122"/>
                <a:ea typeface="微软雅黑" panose="020B0503020204020204" charset="-122"/>
                <a:sym typeface="微软雅黑" panose="020B0503020204020204" charset="-122"/>
              </a:rPr>
              <a:t>）</a:t>
            </a:r>
            <a:r>
              <a:rPr lang="zh-CN" altLang="zh-CN" sz="3600" b="1">
                <a:latin typeface="微软雅黑" panose="020B0503020204020204" charset="-122"/>
                <a:ea typeface="微软雅黑" panose="020B0503020204020204" charset="-122"/>
                <a:sym typeface="微软雅黑" panose="020B0503020204020204" charset="-122"/>
              </a:rPr>
              <a:t>中国共产党自成立起就以争取和实现人民当家作主为己任。</a:t>
            </a:r>
            <a:endParaRPr lang="en-US" altLang="zh-CN" sz="3600" b="1">
              <a:latin typeface="微软雅黑" panose="020B0503020204020204" charset="-122"/>
              <a:ea typeface="微软雅黑" panose="020B0503020204020204" charset="-122"/>
              <a:sym typeface="微软雅黑" panose="020B0503020204020204" charset="-122"/>
            </a:endParaRPr>
          </a:p>
        </p:txBody>
      </p:sp>
      <p:pic>
        <p:nvPicPr>
          <p:cNvPr id="18434" name="Picture 2" descr="https://i03piccdn.sogoucdn.com/4e8b40b441252760"/>
          <p:cNvPicPr>
            <a:picLocks noChangeAspect="1" noChangeArrowheads="1"/>
          </p:cNvPicPr>
          <p:nvPr/>
        </p:nvPicPr>
        <p:blipFill>
          <a:blip r:embed="rId1"/>
          <a:stretch>
            <a:fillRect/>
          </a:stretch>
        </p:blipFill>
        <p:spPr bwMode="auto">
          <a:xfrm>
            <a:off x="548717" y="1182429"/>
            <a:ext cx="5051988" cy="2768861"/>
          </a:xfrm>
          <a:prstGeom prst="rect">
            <a:avLst/>
          </a:prstGeom>
          <a:noFill/>
          <a:ln w="9525">
            <a:noFill/>
            <a:miter lim="800000"/>
            <a:headEnd/>
            <a:tailEnd/>
          </a:ln>
        </p:spPr>
      </p:pic>
      <p:pic>
        <p:nvPicPr>
          <p:cNvPr id="18436" name="Picture 4" descr="https://i04piccdn.sogoucdn.com/c5ffe8ec97218a79"/>
          <p:cNvPicPr>
            <a:picLocks noChangeAspect="1" noChangeArrowheads="1"/>
          </p:cNvPicPr>
          <p:nvPr/>
        </p:nvPicPr>
        <p:blipFill>
          <a:blip r:embed="rId2"/>
          <a:stretch>
            <a:fillRect/>
          </a:stretch>
        </p:blipFill>
        <p:spPr bwMode="auto">
          <a:xfrm>
            <a:off x="6299201" y="1182429"/>
            <a:ext cx="5053435" cy="2767271"/>
          </a:xfrm>
          <a:prstGeom prst="rect">
            <a:avLst/>
          </a:prstGeom>
          <a:noFill/>
          <a:ln w="9525">
            <a:noFill/>
            <a:miter lim="800000"/>
            <a:headEnd/>
            <a:tailEnd/>
          </a:ln>
        </p:spPr>
      </p:pic>
      <p:sp>
        <p:nvSpPr>
          <p:cNvPr id="7" name="文本框 25"/>
          <p:cNvSpPr txBox="1"/>
          <p:nvPr/>
        </p:nvSpPr>
        <p:spPr>
          <a:xfrm>
            <a:off x="813233" y="145730"/>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民主的足音</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8" name="直接连接符 7"/>
          <p:cNvCxnSpPr/>
          <p:nvPr/>
        </p:nvCxnSpPr>
        <p:spPr>
          <a:xfrm>
            <a:off x="813233" y="510762"/>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tretch>
            <a:fillRect/>
          </a:stretch>
        </p:blipFill>
        <p:spPr>
          <a:xfrm>
            <a:off x="223047" y="145730"/>
            <a:ext cx="482625" cy="36196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11200" y="3769997"/>
            <a:ext cx="10464800" cy="2306955"/>
          </a:xfrm>
          <a:prstGeom prst="rect">
            <a:avLst/>
          </a:prstGeom>
        </p:spPr>
        <p:txBody>
          <a:bodyPr lIns="91440" tIns="45720" rIns="91440" bIns="45720">
            <a:spAutoFit/>
          </a:bodyPr>
          <a:lstStyle/>
          <a:p>
            <a:r>
              <a:rPr lang="en-US" altLang="zh-CN" sz="3600" b="1" dirty="0">
                <a:latin typeface="微软雅黑" panose="020B0503020204020204" charset="-122"/>
                <a:ea typeface="微软雅黑" panose="020B0503020204020204" charset="-122"/>
                <a:sym typeface="微软雅黑" panose="020B0503020204020204" charset="-122"/>
              </a:rPr>
              <a:t>(4)1949</a:t>
            </a:r>
            <a:r>
              <a:rPr lang="zh-CN" altLang="zh-CN" sz="3600" b="1" dirty="0">
                <a:latin typeface="微软雅黑" panose="020B0503020204020204" charset="-122"/>
                <a:ea typeface="微软雅黑" panose="020B0503020204020204" charset="-122"/>
                <a:sym typeface="微软雅黑" panose="020B0503020204020204" charset="-122"/>
              </a:rPr>
              <a:t>年，工人阶级领导的、以工农联盟为基础的</a:t>
            </a:r>
            <a:r>
              <a:rPr lang="zh-CN" altLang="zh-CN" sz="3600" b="1" dirty="0">
                <a:solidFill>
                  <a:srgbClr val="FF0000"/>
                </a:solidFill>
                <a:latin typeface="微软雅黑" panose="020B0503020204020204" charset="-122"/>
                <a:ea typeface="微软雅黑" panose="020B0503020204020204" charset="-122"/>
                <a:sym typeface="微软雅黑" panose="020B0503020204020204" charset="-122"/>
              </a:rPr>
              <a:t>人民民主专政</a:t>
            </a:r>
            <a:r>
              <a:rPr lang="zh-CN" altLang="zh-CN" sz="3600" b="1" dirty="0">
                <a:latin typeface="微软雅黑" panose="020B0503020204020204" charset="-122"/>
                <a:ea typeface="微软雅黑" panose="020B0503020204020204" charset="-122"/>
                <a:sym typeface="微软雅黑" panose="020B0503020204020204" charset="-122"/>
              </a:rPr>
              <a:t>的新中国成立，实现了从几千年封建</a:t>
            </a:r>
            <a:r>
              <a:rPr lang="zh-CN" altLang="zh-CN" sz="3600" b="1" dirty="0">
                <a:solidFill>
                  <a:srgbClr val="FF0000"/>
                </a:solidFill>
                <a:latin typeface="微软雅黑" panose="020B0503020204020204" charset="-122"/>
                <a:ea typeface="微软雅黑" panose="020B0503020204020204" charset="-122"/>
                <a:sym typeface="微软雅黑" panose="020B0503020204020204" charset="-122"/>
              </a:rPr>
              <a:t>专制向人民民主的伟大飞跃</a:t>
            </a:r>
            <a:r>
              <a:rPr lang="zh-CN" altLang="zh-CN" sz="3600" b="1" dirty="0">
                <a:latin typeface="微软雅黑" panose="020B0503020204020204" charset="-122"/>
                <a:ea typeface="微软雅黑" panose="020B0503020204020204" charset="-122"/>
                <a:sym typeface="微软雅黑" panose="020B0503020204020204" charset="-122"/>
              </a:rPr>
              <a:t>。</a:t>
            </a:r>
            <a:r>
              <a:rPr lang="zh-CN" altLang="zh-CN" sz="3600" b="1" dirty="0">
                <a:solidFill>
                  <a:srgbClr val="FF0000"/>
                </a:solidFill>
                <a:latin typeface="微软雅黑" panose="020B0503020204020204" charset="-122"/>
                <a:ea typeface="微软雅黑" panose="020B0503020204020204" charset="-122"/>
                <a:sym typeface="微软雅黑" panose="020B0503020204020204" charset="-122"/>
              </a:rPr>
              <a:t>中国革命的胜利就是人民民主的胜利</a:t>
            </a:r>
            <a:r>
              <a:rPr lang="zh-CN" altLang="zh-CN" sz="3600" b="1" dirty="0">
                <a:latin typeface="微软雅黑" panose="020B0503020204020204" charset="-122"/>
                <a:ea typeface="微软雅黑" panose="020B0503020204020204" charset="-122"/>
                <a:sym typeface="微软雅黑" panose="020B0503020204020204" charset="-122"/>
              </a:rPr>
              <a:t>。</a:t>
            </a:r>
            <a:endParaRPr lang="zh-CN" altLang="en-US" sz="3600" b="1" dirty="0">
              <a:latin typeface="微软雅黑" panose="020B0503020204020204" charset="-122"/>
              <a:ea typeface="微软雅黑" panose="020B0503020204020204" charset="-122"/>
              <a:sym typeface="微软雅黑" panose="020B0503020204020204" charset="-122"/>
            </a:endParaRPr>
          </a:p>
        </p:txBody>
      </p:sp>
      <p:pic>
        <p:nvPicPr>
          <p:cNvPr id="86019" name="Picture 2" descr="https://i01piccdn.sogoucdn.com/45d8e30ac0483148"/>
          <p:cNvPicPr>
            <a:picLocks noChangeAspect="1" noChangeArrowheads="1"/>
          </p:cNvPicPr>
          <p:nvPr/>
        </p:nvPicPr>
        <p:blipFill>
          <a:blip r:embed="rId1" cstate="email"/>
          <a:stretch>
            <a:fillRect/>
          </a:stretch>
        </p:blipFill>
        <p:spPr bwMode="auto">
          <a:xfrm>
            <a:off x="1288523" y="1020556"/>
            <a:ext cx="4307207" cy="2395745"/>
          </a:xfrm>
          <a:prstGeom prst="rect">
            <a:avLst/>
          </a:prstGeom>
          <a:noFill/>
          <a:ln w="9525">
            <a:noFill/>
            <a:miter lim="800000"/>
            <a:headEnd/>
            <a:tailEnd/>
          </a:ln>
        </p:spPr>
      </p:pic>
      <p:pic>
        <p:nvPicPr>
          <p:cNvPr id="86020" name="Picture 4" descr="https://i04piccdn.sogoucdn.com/147aef30581d6f8b"/>
          <p:cNvPicPr>
            <a:picLocks noChangeAspect="1" noChangeArrowheads="1"/>
          </p:cNvPicPr>
          <p:nvPr/>
        </p:nvPicPr>
        <p:blipFill>
          <a:blip r:embed="rId2" cstate="email"/>
          <a:stretch>
            <a:fillRect/>
          </a:stretch>
        </p:blipFill>
        <p:spPr bwMode="auto">
          <a:xfrm>
            <a:off x="6400799" y="924339"/>
            <a:ext cx="5211947" cy="2491962"/>
          </a:xfrm>
          <a:prstGeom prst="rect">
            <a:avLst/>
          </a:prstGeom>
          <a:noFill/>
          <a:ln w="9525">
            <a:noFill/>
            <a:miter lim="800000"/>
            <a:headEnd/>
            <a:tailEnd/>
          </a:ln>
        </p:spPr>
      </p:pic>
      <p:sp>
        <p:nvSpPr>
          <p:cNvPr id="7" name="文本框 25"/>
          <p:cNvSpPr txBox="1"/>
          <p:nvPr/>
        </p:nvSpPr>
        <p:spPr>
          <a:xfrm>
            <a:off x="813233" y="145730"/>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民主的足音</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8" name="直接连接符 7"/>
          <p:cNvCxnSpPr/>
          <p:nvPr/>
        </p:nvCxnSpPr>
        <p:spPr>
          <a:xfrm>
            <a:off x="813233" y="510762"/>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tretch>
            <a:fillRect/>
          </a:stretch>
        </p:blipFill>
        <p:spPr>
          <a:xfrm>
            <a:off x="223047" y="145730"/>
            <a:ext cx="482625" cy="36196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4776650" y="1222519"/>
            <a:ext cx="6807200" cy="2554545"/>
          </a:xfrm>
          <a:prstGeom prst="rect">
            <a:avLst/>
          </a:prstGeom>
          <a:noFill/>
          <a:ln w="9525">
            <a:noFill/>
            <a:miter lim="800000"/>
          </a:ln>
        </p:spPr>
        <p:txBody>
          <a:bodyPr lIns="91440" tIns="45720" rIns="91440" bIns="45720">
            <a:spAutoFit/>
          </a:bodyPr>
          <a:lstStyle/>
          <a:p>
            <a:r>
              <a:rPr lang="en-US" altLang="zh-CN" sz="3200" b="1" dirty="0">
                <a:latin typeface="微软雅黑" panose="020B0503020204020204" charset="-122"/>
                <a:ea typeface="微软雅黑" panose="020B0503020204020204" charset="-122"/>
                <a:sym typeface="微软雅黑" panose="020B0503020204020204" charset="-122"/>
              </a:rPr>
              <a:t>(5)</a:t>
            </a:r>
            <a:r>
              <a:rPr lang="zh-CN" altLang="zh-CN" sz="3200" b="1" dirty="0">
                <a:latin typeface="微软雅黑" panose="020B0503020204020204" charset="-122"/>
                <a:ea typeface="微软雅黑" panose="020B0503020204020204" charset="-122"/>
                <a:sym typeface="微软雅黑" panose="020B0503020204020204" charset="-122"/>
              </a:rPr>
              <a:t>新中国成立后，随着各级人民民主政权的建立和社会主义改造的完成，</a:t>
            </a:r>
            <a:r>
              <a:rPr lang="zh-CN" altLang="zh-CN" sz="3200" b="1" dirty="0">
                <a:solidFill>
                  <a:srgbClr val="FF0000"/>
                </a:solidFill>
                <a:latin typeface="微软雅黑" panose="020B0503020204020204" charset="-122"/>
                <a:ea typeface="微软雅黑" panose="020B0503020204020204" charset="-122"/>
                <a:sym typeface="微软雅黑" panose="020B0503020204020204" charset="-122"/>
              </a:rPr>
              <a:t>社会主义民主在中国大地上得以真正确立</a:t>
            </a:r>
            <a:r>
              <a:rPr lang="zh-CN" altLang="zh-CN" sz="3200" b="1" dirty="0">
                <a:latin typeface="微软雅黑" panose="020B0503020204020204" charset="-122"/>
                <a:ea typeface="微软雅黑" panose="020B0503020204020204" charset="-122"/>
                <a:sym typeface="微软雅黑" panose="020B0503020204020204" charset="-122"/>
              </a:rPr>
              <a:t>。</a:t>
            </a:r>
            <a:endParaRPr lang="zh-CN" altLang="en-US" sz="3200" b="1" dirty="0">
              <a:latin typeface="微软雅黑" panose="020B0503020204020204" charset="-122"/>
              <a:ea typeface="微软雅黑" panose="020B0503020204020204" charset="-122"/>
              <a:sym typeface="微软雅黑" panose="020B0503020204020204" charset="-122"/>
            </a:endParaRPr>
          </a:p>
          <a:p>
            <a:endParaRPr lang="zh-CN" altLang="en-US" sz="3200" b="1" dirty="0">
              <a:latin typeface="微软雅黑" panose="020B0503020204020204" charset="-122"/>
              <a:ea typeface="微软雅黑" panose="020B0503020204020204" charset="-122"/>
              <a:sym typeface="微软雅黑" panose="020B0503020204020204" charset="-122"/>
            </a:endParaRPr>
          </a:p>
        </p:txBody>
      </p:sp>
      <p:pic>
        <p:nvPicPr>
          <p:cNvPr id="87043" name="Picture 2" descr="https://i01piccdn.sogoucdn.com/df9973c8655e79e0"/>
          <p:cNvPicPr>
            <a:picLocks noChangeAspect="1" noChangeArrowheads="1"/>
          </p:cNvPicPr>
          <p:nvPr/>
        </p:nvPicPr>
        <p:blipFill>
          <a:blip r:embed="rId1" cstate="email"/>
          <a:stretch>
            <a:fillRect/>
          </a:stretch>
        </p:blipFill>
        <p:spPr bwMode="auto">
          <a:xfrm>
            <a:off x="628971" y="1257303"/>
            <a:ext cx="3706812" cy="2227263"/>
          </a:xfrm>
          <a:prstGeom prst="rect">
            <a:avLst/>
          </a:prstGeom>
          <a:noFill/>
          <a:ln w="9525">
            <a:noFill/>
            <a:miter lim="800000"/>
            <a:headEnd/>
            <a:tailEnd/>
          </a:ln>
        </p:spPr>
      </p:pic>
      <p:sp>
        <p:nvSpPr>
          <p:cNvPr id="7" name="文本框 25"/>
          <p:cNvSpPr txBox="1"/>
          <p:nvPr/>
        </p:nvSpPr>
        <p:spPr>
          <a:xfrm>
            <a:off x="813233" y="145730"/>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民主的足音</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8" name="直接连接符 7"/>
          <p:cNvCxnSpPr/>
          <p:nvPr/>
        </p:nvCxnSpPr>
        <p:spPr>
          <a:xfrm>
            <a:off x="813233" y="510762"/>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223047" y="145730"/>
            <a:ext cx="482625" cy="361969"/>
          </a:xfrm>
          <a:prstGeom prst="rect">
            <a:avLst/>
          </a:prstGeom>
        </p:spPr>
      </p:pic>
      <p:sp>
        <p:nvSpPr>
          <p:cNvPr id="2" name="矩形 1"/>
          <p:cNvSpPr/>
          <p:nvPr/>
        </p:nvSpPr>
        <p:spPr>
          <a:xfrm>
            <a:off x="4906300" y="3351146"/>
            <a:ext cx="6096000" cy="2062103"/>
          </a:xfrm>
          <a:prstGeom prst="rect">
            <a:avLst/>
          </a:prstGeom>
        </p:spPr>
        <p:txBody>
          <a:bodyPr>
            <a:spAutoFit/>
          </a:bodyPr>
          <a:lstStyle/>
          <a:p>
            <a:endParaRPr lang="zh-CN" altLang="en-US" sz="3200" b="1" dirty="0">
              <a:latin typeface="微软雅黑" panose="020B0503020204020204" charset="-122"/>
              <a:ea typeface="微软雅黑" panose="020B0503020204020204" charset="-122"/>
              <a:sym typeface="微软雅黑" panose="020B0503020204020204" charset="-122"/>
            </a:endParaRPr>
          </a:p>
          <a:p>
            <a:r>
              <a:rPr lang="en-US" altLang="zh-CN" sz="3200" b="1" dirty="0">
                <a:latin typeface="微软雅黑" panose="020B0503020204020204" charset="-122"/>
                <a:ea typeface="微软雅黑" panose="020B0503020204020204" charset="-122"/>
                <a:sym typeface="微软雅黑" panose="020B0503020204020204" charset="-122"/>
              </a:rPr>
              <a:t>(6)</a:t>
            </a:r>
            <a:r>
              <a:rPr lang="zh-CN" altLang="zh-CN" sz="3200" b="1" dirty="0">
                <a:latin typeface="微软雅黑" panose="020B0503020204020204" charset="-122"/>
                <a:ea typeface="微软雅黑" panose="020B0503020204020204" charset="-122"/>
                <a:sym typeface="微软雅黑" panose="020B0503020204020204" charset="-122"/>
              </a:rPr>
              <a:t>改革开放以来，中国共产党总结经验和教训，领导中国人民进行</a:t>
            </a:r>
            <a:r>
              <a:rPr lang="zh-CN" altLang="zh-CN" sz="3200" b="1" dirty="0">
                <a:solidFill>
                  <a:srgbClr val="FF0000"/>
                </a:solidFill>
                <a:latin typeface="微软雅黑" panose="020B0503020204020204" charset="-122"/>
                <a:ea typeface="微软雅黑" panose="020B0503020204020204" charset="-122"/>
                <a:sym typeface="微软雅黑" panose="020B0503020204020204" charset="-122"/>
              </a:rPr>
              <a:t>社会主义民主</a:t>
            </a:r>
            <a:r>
              <a:rPr lang="zh-CN" altLang="zh-CN" sz="3200" b="1" dirty="0">
                <a:latin typeface="微软雅黑" panose="020B0503020204020204" charset="-122"/>
                <a:ea typeface="微软雅黑" panose="020B0503020204020204" charset="-122"/>
                <a:sym typeface="微软雅黑" panose="020B0503020204020204" charset="-122"/>
              </a:rPr>
              <a:t>的不懈探索</a:t>
            </a:r>
            <a:r>
              <a:rPr lang="zh-CN" altLang="zh-CN" sz="3200" b="1" dirty="0" smtClean="0">
                <a:latin typeface="微软雅黑" panose="020B0503020204020204" charset="-122"/>
                <a:ea typeface="微软雅黑" panose="020B0503020204020204" charset="-122"/>
                <a:sym typeface="微软雅黑" panose="020B0503020204020204" charset="-122"/>
              </a:rPr>
              <a:t>。</a:t>
            </a:r>
            <a:endParaRPr lang="zh-CN" altLang="en-US" sz="3200" b="1" dirty="0">
              <a:latin typeface="微软雅黑" panose="020B0503020204020204" charset="-122"/>
              <a:ea typeface="微软雅黑" panose="020B0503020204020204" charset="-122"/>
              <a:sym typeface="微软雅黑" panose="020B050302020402020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631" y="3777064"/>
            <a:ext cx="3674491" cy="20671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04311" y="2478090"/>
            <a:ext cx="738664" cy="2005012"/>
          </a:xfrm>
          <a:prstGeom prst="rect">
            <a:avLst/>
          </a:prstGeom>
        </p:spPr>
        <p:style>
          <a:lnRef idx="2">
            <a:schemeClr val="accent1"/>
          </a:lnRef>
          <a:fillRef idx="1">
            <a:schemeClr val="lt1"/>
          </a:fillRef>
          <a:effectRef idx="0">
            <a:schemeClr val="accent1"/>
          </a:effectRef>
          <a:fontRef idx="minor">
            <a:schemeClr val="dk1"/>
          </a:fontRef>
        </p:style>
        <p:txBody>
          <a:bodyPr vert="eaVert" lIns="91440" tIns="45720" rIns="91440" bIns="45720">
            <a:spAutoFit/>
          </a:bodyPr>
          <a:lstStyle/>
          <a:p>
            <a:pPr fontAlgn="auto">
              <a:spcBef>
                <a:spcPct val="0"/>
              </a:spcBef>
              <a:spcAft>
                <a:spcPct val="0"/>
              </a:spcAft>
              <a:defRPr/>
            </a:pPr>
            <a:r>
              <a:rPr lang="zh-CN" altLang="en-US" sz="3600" b="1">
                <a:latin typeface="微软雅黑" panose="020B0503020204020204" charset="-122"/>
                <a:ea typeface="微软雅黑" panose="020B0503020204020204" charset="-122"/>
                <a:sym typeface="微软雅黑" panose="020B0503020204020204" charset="-122"/>
              </a:rPr>
              <a:t>中国历史</a:t>
            </a:r>
            <a:endParaRPr lang="zh-CN" altLang="en-US" sz="3600" b="1">
              <a:latin typeface="微软雅黑" panose="020B0503020204020204" charset="-122"/>
              <a:ea typeface="微软雅黑" panose="020B0503020204020204" charset="-122"/>
              <a:sym typeface="微软雅黑" panose="020B0503020204020204" charset="-122"/>
            </a:endParaRPr>
          </a:p>
        </p:txBody>
      </p:sp>
      <p:sp>
        <p:nvSpPr>
          <p:cNvPr id="10246" name="AutoShape 6"/>
          <p:cNvSpPr/>
          <p:nvPr/>
        </p:nvSpPr>
        <p:spPr>
          <a:xfrm>
            <a:off x="1073151" y="1928813"/>
            <a:ext cx="288925" cy="3059112"/>
          </a:xfrm>
          <a:prstGeom prst="leftBrace">
            <a:avLst>
              <a:gd name="adj1" fmla="val 61648"/>
              <a:gd name="adj2" fmla="val 50000"/>
            </a:avLst>
          </a:prstGeom>
          <a:solidFill>
            <a:srgbClr val="C00000"/>
          </a:solidFill>
          <a:ln w="28575">
            <a:headEnd type="none" w="med" len="med"/>
            <a:tailEnd type="none" w="med" len="med"/>
          </a:ln>
        </p:spPr>
        <p:style>
          <a:lnRef idx="3">
            <a:schemeClr val="accent3"/>
          </a:lnRef>
          <a:fillRef idx="0">
            <a:schemeClr val="accent3"/>
          </a:fillRef>
          <a:effectRef idx="2">
            <a:schemeClr val="accent3"/>
          </a:effectRef>
          <a:fontRef idx="minor">
            <a:schemeClr val="tx1"/>
          </a:fontRef>
        </p:style>
        <p:txBody>
          <a:bodyPr wrap="none" lIns="91440" tIns="45720" rIns="91440" bIns="45720" anchor="ctr"/>
          <a:lstStyle/>
          <a:p>
            <a:pPr eaLnBrk="0" fontAlgn="auto" hangingPunct="0">
              <a:spcBef>
                <a:spcPct val="0"/>
              </a:spcBef>
              <a:spcAft>
                <a:spcPct val="0"/>
              </a:spcAft>
              <a:defRPr/>
            </a:pPr>
            <a:endParaRPr lang="zh-CN" altLang="zh-CN" sz="2400">
              <a:latin typeface="微软雅黑" panose="020B0503020204020204" charset="-122"/>
              <a:ea typeface="微软雅黑" panose="020B0503020204020204" charset="-122"/>
              <a:sym typeface="微软雅黑" panose="020B0503020204020204" charset="-122"/>
            </a:endParaRPr>
          </a:p>
        </p:txBody>
      </p:sp>
      <p:sp>
        <p:nvSpPr>
          <p:cNvPr id="9" name="文本框 8"/>
          <p:cNvSpPr txBox="1"/>
          <p:nvPr/>
        </p:nvSpPr>
        <p:spPr>
          <a:xfrm>
            <a:off x="1362078" y="1606551"/>
            <a:ext cx="1773239" cy="646331"/>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a:spAutoFit/>
          </a:bodyPr>
          <a:lstStyle/>
          <a:p>
            <a:pPr fontAlgn="auto">
              <a:spcBef>
                <a:spcPct val="0"/>
              </a:spcBef>
              <a:spcAft>
                <a:spcPct val="0"/>
              </a:spcAft>
              <a:defRPr/>
            </a:pPr>
            <a:r>
              <a:rPr lang="zh-CN" altLang="en-US" sz="3600" b="1" dirty="0">
                <a:latin typeface="微软雅黑" panose="020B0503020204020204" charset="-122"/>
                <a:ea typeface="微软雅黑" panose="020B0503020204020204" charset="-122"/>
                <a:sym typeface="微软雅黑" panose="020B0503020204020204" charset="-122"/>
              </a:rPr>
              <a:t>近代史</a:t>
            </a:r>
            <a:endParaRPr lang="zh-CN" altLang="en-US" sz="3600" b="1" dirty="0">
              <a:latin typeface="微软雅黑" panose="020B0503020204020204" charset="-122"/>
              <a:ea typeface="微软雅黑" panose="020B0503020204020204" charset="-122"/>
              <a:sym typeface="微软雅黑" panose="020B0503020204020204" charset="-122"/>
            </a:endParaRPr>
          </a:p>
        </p:txBody>
      </p:sp>
      <p:cxnSp>
        <p:nvCxnSpPr>
          <p:cNvPr id="11" name="直接箭头连接符 4"/>
          <p:cNvCxnSpPr>
            <a:cxnSpLocks noChangeShapeType="1"/>
          </p:cNvCxnSpPr>
          <p:nvPr/>
        </p:nvCxnSpPr>
        <p:spPr bwMode="auto">
          <a:xfrm>
            <a:off x="3195639" y="1943102"/>
            <a:ext cx="747712" cy="11113"/>
          </a:xfrm>
          <a:prstGeom prst="straightConnector1">
            <a:avLst/>
          </a:prstGeom>
          <a:noFill/>
          <a:ln w="38100">
            <a:solidFill>
              <a:schemeClr val="tx1"/>
            </a:solidFill>
            <a:round/>
            <a:tailEnd type="arrow" w="med" len="med"/>
          </a:ln>
        </p:spPr>
      </p:cxnSp>
      <p:sp>
        <p:nvSpPr>
          <p:cNvPr id="12" name="文本框 11"/>
          <p:cNvSpPr txBox="1"/>
          <p:nvPr/>
        </p:nvSpPr>
        <p:spPr>
          <a:xfrm>
            <a:off x="3975100" y="1330326"/>
            <a:ext cx="654051" cy="1200329"/>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a:spAutoFit/>
          </a:bodyPr>
          <a:lstStyle/>
          <a:p>
            <a:pPr fontAlgn="auto">
              <a:spcBef>
                <a:spcPct val="0"/>
              </a:spcBef>
              <a:spcAft>
                <a:spcPct val="0"/>
              </a:spcAft>
              <a:defRPr/>
            </a:pPr>
            <a:r>
              <a:rPr lang="zh-CN" altLang="en-US" sz="3600" b="1">
                <a:latin typeface="微软雅黑" panose="020B0503020204020204" charset="-122"/>
                <a:ea typeface="微软雅黑" panose="020B0503020204020204" charset="-122"/>
                <a:sym typeface="微软雅黑" panose="020B0503020204020204" charset="-122"/>
              </a:rPr>
              <a:t>国情</a:t>
            </a:r>
            <a:endParaRPr lang="zh-CN" altLang="en-US" sz="3600" b="1">
              <a:latin typeface="微软雅黑" panose="020B0503020204020204" charset="-122"/>
              <a:ea typeface="微软雅黑" panose="020B0503020204020204" charset="-122"/>
              <a:sym typeface="微软雅黑" panose="020B0503020204020204" charset="-122"/>
            </a:endParaRPr>
          </a:p>
        </p:txBody>
      </p:sp>
      <p:sp>
        <p:nvSpPr>
          <p:cNvPr id="21" name="AutoShape 6"/>
          <p:cNvSpPr/>
          <p:nvPr/>
        </p:nvSpPr>
        <p:spPr>
          <a:xfrm>
            <a:off x="4691515" y="1165227"/>
            <a:ext cx="220719" cy="1758951"/>
          </a:xfrm>
          <a:prstGeom prst="leftBrace">
            <a:avLst>
              <a:gd name="adj1" fmla="val 61648"/>
              <a:gd name="adj2" fmla="val 50000"/>
            </a:avLst>
          </a:prstGeom>
          <a:solidFill>
            <a:srgbClr val="C00000"/>
          </a:solidFill>
          <a:ln w="28575">
            <a:headEnd type="none" w="med" len="med"/>
            <a:tailEnd type="none" w="med" len="med"/>
          </a:ln>
        </p:spPr>
        <p:style>
          <a:lnRef idx="3">
            <a:schemeClr val="accent3"/>
          </a:lnRef>
          <a:fillRef idx="0">
            <a:schemeClr val="accent3"/>
          </a:fillRef>
          <a:effectRef idx="2">
            <a:schemeClr val="accent3"/>
          </a:effectRef>
          <a:fontRef idx="minor">
            <a:schemeClr val="tx1"/>
          </a:fontRef>
        </p:style>
        <p:txBody>
          <a:bodyPr wrap="none" lIns="91440" tIns="45720" rIns="91440" bIns="45720" anchor="ctr"/>
          <a:lstStyle/>
          <a:p>
            <a:pPr eaLnBrk="0" fontAlgn="auto" hangingPunct="0">
              <a:spcBef>
                <a:spcPct val="0"/>
              </a:spcBef>
              <a:spcAft>
                <a:spcPct val="0"/>
              </a:spcAft>
              <a:defRPr/>
            </a:pPr>
            <a:endParaRPr lang="zh-CN" altLang="zh-CN" sz="2400">
              <a:latin typeface="微软雅黑" panose="020B0503020204020204" charset="-122"/>
              <a:ea typeface="微软雅黑" panose="020B0503020204020204" charset="-122"/>
              <a:sym typeface="微软雅黑" panose="020B0503020204020204" charset="-122"/>
            </a:endParaRPr>
          </a:p>
        </p:txBody>
      </p:sp>
      <p:sp>
        <p:nvSpPr>
          <p:cNvPr id="23" name="文本框 22"/>
          <p:cNvSpPr txBox="1"/>
          <p:nvPr/>
        </p:nvSpPr>
        <p:spPr>
          <a:xfrm>
            <a:off x="4999042" y="974727"/>
            <a:ext cx="2665412" cy="1077218"/>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a:spAutoFit/>
          </a:bodyPr>
          <a:lstStyle/>
          <a:p>
            <a:pPr fontAlgn="auto">
              <a:spcBef>
                <a:spcPct val="0"/>
              </a:spcBef>
              <a:spcAft>
                <a:spcPct val="0"/>
              </a:spcAft>
              <a:defRPr/>
            </a:pPr>
            <a:r>
              <a:rPr lang="zh-CN" altLang="en-US" sz="3200" b="1">
                <a:latin typeface="微软雅黑" panose="020B0503020204020204" charset="-122"/>
                <a:ea typeface="微软雅黑" panose="020B0503020204020204" charset="-122"/>
                <a:sym typeface="微软雅黑" panose="020B0503020204020204" charset="-122"/>
              </a:rPr>
              <a:t>旧民主主义革</a:t>
            </a:r>
            <a:endParaRPr lang="zh-CN" altLang="en-US" sz="3200" b="1">
              <a:latin typeface="微软雅黑" panose="020B0503020204020204" charset="-122"/>
              <a:ea typeface="微软雅黑" panose="020B0503020204020204" charset="-122"/>
              <a:sym typeface="微软雅黑" panose="020B0503020204020204" charset="-122"/>
            </a:endParaRPr>
          </a:p>
          <a:p>
            <a:pPr fontAlgn="auto">
              <a:spcBef>
                <a:spcPct val="0"/>
              </a:spcBef>
              <a:spcAft>
                <a:spcPct val="0"/>
              </a:spcAft>
              <a:defRPr/>
            </a:pPr>
            <a:r>
              <a:rPr lang="zh-CN" altLang="en-US" sz="3200" b="1">
                <a:latin typeface="微软雅黑" panose="020B0503020204020204" charset="-122"/>
                <a:ea typeface="微软雅黑" panose="020B0503020204020204" charset="-122"/>
                <a:sym typeface="微软雅黑" panose="020B0503020204020204" charset="-122"/>
              </a:rPr>
              <a:t>命时期的探索</a:t>
            </a:r>
            <a:endParaRPr lang="zh-CN" altLang="en-US" sz="3200" b="1">
              <a:latin typeface="微软雅黑" panose="020B0503020204020204" charset="-122"/>
              <a:ea typeface="微软雅黑" panose="020B0503020204020204" charset="-122"/>
              <a:sym typeface="微软雅黑" panose="020B0503020204020204" charset="-122"/>
            </a:endParaRPr>
          </a:p>
        </p:txBody>
      </p:sp>
      <p:cxnSp>
        <p:nvCxnSpPr>
          <p:cNvPr id="28" name="直接箭头连接符 4"/>
          <p:cNvCxnSpPr>
            <a:cxnSpLocks noChangeShapeType="1"/>
          </p:cNvCxnSpPr>
          <p:nvPr/>
        </p:nvCxnSpPr>
        <p:spPr bwMode="auto">
          <a:xfrm flipV="1">
            <a:off x="7694617" y="1458915"/>
            <a:ext cx="903287" cy="14287"/>
          </a:xfrm>
          <a:prstGeom prst="straightConnector1">
            <a:avLst/>
          </a:prstGeom>
          <a:noFill/>
          <a:ln w="38100">
            <a:solidFill>
              <a:schemeClr val="tx1"/>
            </a:solidFill>
            <a:round/>
            <a:tailEnd type="arrow" w="med" len="med"/>
          </a:ln>
        </p:spPr>
      </p:cxnSp>
      <p:sp>
        <p:nvSpPr>
          <p:cNvPr id="32" name="文本框 31"/>
          <p:cNvSpPr txBox="1"/>
          <p:nvPr/>
        </p:nvSpPr>
        <p:spPr>
          <a:xfrm>
            <a:off x="8582025" y="1003300"/>
            <a:ext cx="2964815" cy="119888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fontAlgn="auto">
              <a:spcBef>
                <a:spcPct val="0"/>
              </a:spcBef>
              <a:spcAft>
                <a:spcPct val="0"/>
              </a:spcAft>
              <a:defRPr/>
            </a:pPr>
            <a:r>
              <a:rPr lang="zh-CN" altLang="en-US" sz="3600" b="1">
                <a:latin typeface="微软雅黑" panose="020B0503020204020204" charset="-122"/>
                <a:ea typeface="微软雅黑" panose="020B0503020204020204" charset="-122"/>
                <a:sym typeface="微软雅黑" panose="020B0503020204020204" charset="-122"/>
              </a:rPr>
              <a:t>没有实现</a:t>
            </a:r>
            <a:endParaRPr lang="zh-CN" altLang="en-US" sz="3600" b="1">
              <a:latin typeface="微软雅黑" panose="020B0503020204020204" charset="-122"/>
              <a:ea typeface="微软雅黑" panose="020B0503020204020204" charset="-122"/>
              <a:sym typeface="微软雅黑" panose="020B0503020204020204" charset="-122"/>
            </a:endParaRPr>
          </a:p>
          <a:p>
            <a:pPr fontAlgn="auto">
              <a:spcBef>
                <a:spcPct val="0"/>
              </a:spcBef>
              <a:spcAft>
                <a:spcPct val="0"/>
              </a:spcAft>
              <a:defRPr/>
            </a:pPr>
            <a:r>
              <a:rPr lang="en-US" altLang="zh-CN" sz="3600" b="1">
                <a:latin typeface="微软雅黑" panose="020B0503020204020204" charset="-122"/>
                <a:ea typeface="微软雅黑" panose="020B0503020204020204" charset="-122"/>
                <a:sym typeface="微软雅黑" panose="020B0503020204020204" charset="-122"/>
              </a:rPr>
              <a:t>“</a:t>
            </a:r>
            <a:r>
              <a:rPr lang="zh-CN" altLang="en-US" sz="3600" b="1">
                <a:latin typeface="微软雅黑" panose="020B0503020204020204" charset="-122"/>
                <a:ea typeface="微软雅黑" panose="020B0503020204020204" charset="-122"/>
                <a:sym typeface="微软雅黑" panose="020B0503020204020204" charset="-122"/>
              </a:rPr>
              <a:t>还权于民</a:t>
            </a:r>
            <a:r>
              <a:rPr lang="en-US" altLang="zh-CN" sz="3600" b="1">
                <a:latin typeface="微软雅黑" panose="020B0503020204020204" charset="-122"/>
                <a:ea typeface="微软雅黑" panose="020B0503020204020204" charset="-122"/>
                <a:sym typeface="微软雅黑" panose="020B0503020204020204" charset="-122"/>
              </a:rPr>
              <a:t>”</a:t>
            </a:r>
            <a:endParaRPr lang="en-US" altLang="zh-CN" sz="3600" b="1">
              <a:latin typeface="微软雅黑" panose="020B0503020204020204" charset="-122"/>
              <a:ea typeface="微软雅黑" panose="020B0503020204020204" charset="-122"/>
              <a:sym typeface="微软雅黑" panose="020B0503020204020204" charset="-122"/>
            </a:endParaRPr>
          </a:p>
        </p:txBody>
      </p:sp>
      <p:sp>
        <p:nvSpPr>
          <p:cNvPr id="24" name="文本框 23"/>
          <p:cNvSpPr txBox="1"/>
          <p:nvPr/>
        </p:nvSpPr>
        <p:spPr>
          <a:xfrm>
            <a:off x="4983163" y="2379664"/>
            <a:ext cx="2665412" cy="1077218"/>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a:spAutoFit/>
          </a:bodyPr>
          <a:lstStyle/>
          <a:p>
            <a:pPr fontAlgn="auto">
              <a:spcBef>
                <a:spcPct val="0"/>
              </a:spcBef>
              <a:spcAft>
                <a:spcPct val="0"/>
              </a:spcAft>
              <a:defRPr/>
            </a:pPr>
            <a:r>
              <a:rPr lang="zh-CN" altLang="en-US" sz="3200" b="1">
                <a:latin typeface="微软雅黑" panose="020B0503020204020204" charset="-122"/>
                <a:ea typeface="微软雅黑" panose="020B0503020204020204" charset="-122"/>
                <a:sym typeface="微软雅黑" panose="020B0503020204020204" charset="-122"/>
              </a:rPr>
              <a:t>新民主主义革</a:t>
            </a:r>
            <a:endParaRPr lang="zh-CN" altLang="en-US" sz="3200" b="1">
              <a:latin typeface="微软雅黑" panose="020B0503020204020204" charset="-122"/>
              <a:ea typeface="微软雅黑" panose="020B0503020204020204" charset="-122"/>
              <a:sym typeface="微软雅黑" panose="020B0503020204020204" charset="-122"/>
            </a:endParaRPr>
          </a:p>
          <a:p>
            <a:pPr fontAlgn="auto">
              <a:spcBef>
                <a:spcPct val="0"/>
              </a:spcBef>
              <a:spcAft>
                <a:spcPct val="0"/>
              </a:spcAft>
              <a:defRPr/>
            </a:pPr>
            <a:r>
              <a:rPr lang="zh-CN" altLang="en-US" sz="3200" b="1">
                <a:latin typeface="微软雅黑" panose="020B0503020204020204" charset="-122"/>
                <a:ea typeface="微软雅黑" panose="020B0503020204020204" charset="-122"/>
                <a:sym typeface="微软雅黑" panose="020B0503020204020204" charset="-122"/>
              </a:rPr>
              <a:t>命时期的探索</a:t>
            </a:r>
            <a:endParaRPr lang="zh-CN" altLang="en-US" sz="3200" b="1">
              <a:latin typeface="微软雅黑" panose="020B0503020204020204" charset="-122"/>
              <a:ea typeface="微软雅黑" panose="020B0503020204020204" charset="-122"/>
              <a:sym typeface="微软雅黑" panose="020B0503020204020204" charset="-122"/>
            </a:endParaRPr>
          </a:p>
        </p:txBody>
      </p:sp>
      <p:cxnSp>
        <p:nvCxnSpPr>
          <p:cNvPr id="27" name="直接箭头连接符 4"/>
          <p:cNvCxnSpPr>
            <a:cxnSpLocks noChangeShapeType="1"/>
          </p:cNvCxnSpPr>
          <p:nvPr/>
        </p:nvCxnSpPr>
        <p:spPr bwMode="auto">
          <a:xfrm flipV="1">
            <a:off x="7648575" y="2924175"/>
            <a:ext cx="903288" cy="14288"/>
          </a:xfrm>
          <a:prstGeom prst="straightConnector1">
            <a:avLst/>
          </a:prstGeom>
          <a:noFill/>
          <a:ln w="38100">
            <a:solidFill>
              <a:schemeClr val="tx1"/>
            </a:solidFill>
            <a:round/>
            <a:tailEnd type="arrow" w="med" len="med"/>
          </a:ln>
        </p:spPr>
      </p:cxnSp>
      <p:sp>
        <p:nvSpPr>
          <p:cNvPr id="31" name="文本框 30"/>
          <p:cNvSpPr txBox="1"/>
          <p:nvPr/>
        </p:nvSpPr>
        <p:spPr>
          <a:xfrm>
            <a:off x="8566149" y="2347914"/>
            <a:ext cx="2965451" cy="1200329"/>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a:spAutoFit/>
          </a:bodyPr>
          <a:lstStyle/>
          <a:p>
            <a:pPr fontAlgn="auto">
              <a:spcBef>
                <a:spcPct val="0"/>
              </a:spcBef>
              <a:spcAft>
                <a:spcPct val="0"/>
              </a:spcAft>
              <a:defRPr/>
            </a:pPr>
            <a:r>
              <a:rPr lang="zh-CN" altLang="en-US" sz="3600" b="1">
                <a:latin typeface="微软雅黑" panose="020B0503020204020204" charset="-122"/>
                <a:ea typeface="微软雅黑" panose="020B0503020204020204" charset="-122"/>
                <a:sym typeface="微软雅黑" panose="020B0503020204020204" charset="-122"/>
              </a:rPr>
              <a:t>中国革命胜利人民民主胜利</a:t>
            </a:r>
            <a:endParaRPr lang="zh-CN" altLang="en-US" sz="3600" b="1">
              <a:latin typeface="微软雅黑" panose="020B0503020204020204" charset="-122"/>
              <a:ea typeface="微软雅黑" panose="020B0503020204020204" charset="-122"/>
              <a:sym typeface="微软雅黑" panose="020B0503020204020204" charset="-122"/>
            </a:endParaRPr>
          </a:p>
        </p:txBody>
      </p:sp>
      <p:sp>
        <p:nvSpPr>
          <p:cNvPr id="37" name="文本框 36"/>
          <p:cNvSpPr txBox="1"/>
          <p:nvPr/>
        </p:nvSpPr>
        <p:spPr>
          <a:xfrm>
            <a:off x="1422403" y="4700589"/>
            <a:ext cx="1773239" cy="646331"/>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a:spAutoFit/>
          </a:bodyPr>
          <a:lstStyle/>
          <a:p>
            <a:pPr fontAlgn="auto">
              <a:spcBef>
                <a:spcPct val="0"/>
              </a:spcBef>
              <a:spcAft>
                <a:spcPct val="0"/>
              </a:spcAft>
              <a:defRPr/>
            </a:pPr>
            <a:r>
              <a:rPr lang="zh-CN" altLang="en-US" sz="3600" b="1">
                <a:latin typeface="微软雅黑" panose="020B0503020204020204" charset="-122"/>
                <a:ea typeface="微软雅黑" panose="020B0503020204020204" charset="-122"/>
                <a:sym typeface="微软雅黑" panose="020B0503020204020204" charset="-122"/>
              </a:rPr>
              <a:t>现代史</a:t>
            </a:r>
            <a:endParaRPr lang="zh-CN" altLang="en-US" sz="3600" b="1">
              <a:latin typeface="微软雅黑" panose="020B0503020204020204" charset="-122"/>
              <a:ea typeface="微软雅黑" panose="020B0503020204020204" charset="-122"/>
              <a:sym typeface="微软雅黑" panose="020B0503020204020204" charset="-122"/>
            </a:endParaRPr>
          </a:p>
        </p:txBody>
      </p:sp>
      <p:cxnSp>
        <p:nvCxnSpPr>
          <p:cNvPr id="38" name="直接箭头连接符 4"/>
          <p:cNvCxnSpPr>
            <a:cxnSpLocks noChangeShapeType="1"/>
          </p:cNvCxnSpPr>
          <p:nvPr/>
        </p:nvCxnSpPr>
        <p:spPr bwMode="auto">
          <a:xfrm>
            <a:off x="3241678" y="5065715"/>
            <a:ext cx="641351" cy="20637"/>
          </a:xfrm>
          <a:prstGeom prst="straightConnector1">
            <a:avLst/>
          </a:prstGeom>
          <a:noFill/>
          <a:ln w="38100">
            <a:solidFill>
              <a:schemeClr val="tx1"/>
            </a:solidFill>
            <a:round/>
            <a:tailEnd type="arrow" w="med" len="med"/>
          </a:ln>
        </p:spPr>
      </p:cxnSp>
      <p:sp>
        <p:nvSpPr>
          <p:cNvPr id="39" name="文本框 38"/>
          <p:cNvSpPr txBox="1"/>
          <p:nvPr/>
        </p:nvSpPr>
        <p:spPr>
          <a:xfrm>
            <a:off x="3883025" y="4424363"/>
            <a:ext cx="654051" cy="1200329"/>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a:spAutoFit/>
          </a:bodyPr>
          <a:lstStyle/>
          <a:p>
            <a:pPr fontAlgn="auto">
              <a:spcBef>
                <a:spcPct val="0"/>
              </a:spcBef>
              <a:spcAft>
                <a:spcPct val="0"/>
              </a:spcAft>
              <a:defRPr/>
            </a:pPr>
            <a:r>
              <a:rPr lang="zh-CN" altLang="en-US" sz="3600" b="1">
                <a:latin typeface="微软雅黑" panose="020B0503020204020204" charset="-122"/>
                <a:ea typeface="微软雅黑" panose="020B0503020204020204" charset="-122"/>
                <a:sym typeface="微软雅黑" panose="020B0503020204020204" charset="-122"/>
              </a:rPr>
              <a:t>国情</a:t>
            </a:r>
            <a:endParaRPr lang="zh-CN" altLang="en-US" sz="3600" b="1">
              <a:latin typeface="微软雅黑" panose="020B0503020204020204" charset="-122"/>
              <a:ea typeface="微软雅黑" panose="020B0503020204020204" charset="-122"/>
              <a:sym typeface="微软雅黑" panose="020B0503020204020204" charset="-122"/>
            </a:endParaRPr>
          </a:p>
        </p:txBody>
      </p:sp>
      <p:sp>
        <p:nvSpPr>
          <p:cNvPr id="22" name="AutoShape 6"/>
          <p:cNvSpPr/>
          <p:nvPr/>
        </p:nvSpPr>
        <p:spPr>
          <a:xfrm>
            <a:off x="4633917" y="4424366"/>
            <a:ext cx="220719" cy="1303337"/>
          </a:xfrm>
          <a:prstGeom prst="leftBrace">
            <a:avLst>
              <a:gd name="adj1" fmla="val 61648"/>
              <a:gd name="adj2" fmla="val 50000"/>
            </a:avLst>
          </a:prstGeom>
          <a:solidFill>
            <a:srgbClr val="C00000"/>
          </a:solidFill>
          <a:ln w="28575">
            <a:headEnd type="none" w="med" len="med"/>
            <a:tailEnd type="none" w="med" len="med"/>
          </a:ln>
        </p:spPr>
        <p:style>
          <a:lnRef idx="3">
            <a:schemeClr val="accent3"/>
          </a:lnRef>
          <a:fillRef idx="0">
            <a:schemeClr val="accent3"/>
          </a:fillRef>
          <a:effectRef idx="2">
            <a:schemeClr val="accent3"/>
          </a:effectRef>
          <a:fontRef idx="minor">
            <a:schemeClr val="tx1"/>
          </a:fontRef>
        </p:style>
        <p:txBody>
          <a:bodyPr wrap="none" lIns="91440" tIns="45720" rIns="91440" bIns="45720" anchor="ctr"/>
          <a:lstStyle/>
          <a:p>
            <a:pPr eaLnBrk="0" fontAlgn="auto" hangingPunct="0">
              <a:spcBef>
                <a:spcPct val="0"/>
              </a:spcBef>
              <a:spcAft>
                <a:spcPct val="0"/>
              </a:spcAft>
              <a:defRPr/>
            </a:pPr>
            <a:endParaRPr lang="zh-CN" altLang="zh-CN" sz="2400">
              <a:latin typeface="微软雅黑" panose="020B0503020204020204" charset="-122"/>
              <a:ea typeface="微软雅黑" panose="020B0503020204020204" charset="-122"/>
              <a:sym typeface="微软雅黑" panose="020B0503020204020204" charset="-122"/>
            </a:endParaRPr>
          </a:p>
        </p:txBody>
      </p:sp>
      <p:sp>
        <p:nvSpPr>
          <p:cNvPr id="25" name="文本框 24"/>
          <p:cNvSpPr txBox="1"/>
          <p:nvPr/>
        </p:nvSpPr>
        <p:spPr>
          <a:xfrm>
            <a:off x="4922841" y="4189414"/>
            <a:ext cx="2647951" cy="584775"/>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a:spAutoFit/>
          </a:bodyPr>
          <a:lstStyle/>
          <a:p>
            <a:pPr fontAlgn="auto">
              <a:spcBef>
                <a:spcPct val="0"/>
              </a:spcBef>
              <a:spcAft>
                <a:spcPct val="0"/>
              </a:spcAft>
              <a:defRPr/>
            </a:pPr>
            <a:r>
              <a:rPr lang="zh-CN" altLang="en-US" sz="3200" b="1">
                <a:latin typeface="微软雅黑" panose="020B0503020204020204" charset="-122"/>
                <a:ea typeface="微软雅黑" panose="020B0503020204020204" charset="-122"/>
                <a:sym typeface="微软雅黑" panose="020B0503020204020204" charset="-122"/>
              </a:rPr>
              <a:t>新中国成立后</a:t>
            </a:r>
            <a:endParaRPr lang="zh-CN" altLang="en-US" sz="3200" b="1">
              <a:latin typeface="微软雅黑" panose="020B0503020204020204" charset="-122"/>
              <a:ea typeface="微软雅黑" panose="020B0503020204020204" charset="-122"/>
              <a:sym typeface="微软雅黑" panose="020B0503020204020204" charset="-122"/>
            </a:endParaRPr>
          </a:p>
        </p:txBody>
      </p:sp>
      <p:cxnSp>
        <p:nvCxnSpPr>
          <p:cNvPr id="30" name="直接箭头连接符 4"/>
          <p:cNvCxnSpPr>
            <a:cxnSpLocks noChangeShapeType="1"/>
          </p:cNvCxnSpPr>
          <p:nvPr/>
        </p:nvCxnSpPr>
        <p:spPr bwMode="auto">
          <a:xfrm flipV="1">
            <a:off x="7553325" y="4476751"/>
            <a:ext cx="690563" cy="6351"/>
          </a:xfrm>
          <a:prstGeom prst="straightConnector1">
            <a:avLst/>
          </a:prstGeom>
          <a:noFill/>
          <a:ln w="38100">
            <a:solidFill>
              <a:schemeClr val="tx1"/>
            </a:solidFill>
            <a:round/>
            <a:tailEnd type="arrow" w="med" len="med"/>
          </a:ln>
        </p:spPr>
      </p:cxnSp>
      <p:sp>
        <p:nvSpPr>
          <p:cNvPr id="34" name="文本框 33"/>
          <p:cNvSpPr txBox="1"/>
          <p:nvPr/>
        </p:nvSpPr>
        <p:spPr>
          <a:xfrm>
            <a:off x="8245475" y="3787775"/>
            <a:ext cx="2101851" cy="1200329"/>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a:spAutoFit/>
          </a:bodyPr>
          <a:lstStyle/>
          <a:p>
            <a:pPr fontAlgn="auto">
              <a:spcBef>
                <a:spcPct val="0"/>
              </a:spcBef>
              <a:spcAft>
                <a:spcPct val="0"/>
              </a:spcAft>
              <a:defRPr/>
            </a:pPr>
            <a:r>
              <a:rPr lang="zh-CN" altLang="en-US" sz="3600" b="1">
                <a:latin typeface="微软雅黑" panose="020B0503020204020204" charset="-122"/>
                <a:ea typeface="微软雅黑" panose="020B0503020204020204" charset="-122"/>
                <a:sym typeface="微软雅黑" panose="020B0503020204020204" charset="-122"/>
              </a:rPr>
              <a:t>确立社会主义民主</a:t>
            </a:r>
            <a:endParaRPr lang="zh-CN" altLang="en-US" sz="3600" b="1">
              <a:latin typeface="微软雅黑" panose="020B0503020204020204" charset="-122"/>
              <a:ea typeface="微软雅黑" panose="020B0503020204020204" charset="-122"/>
              <a:sym typeface="微软雅黑" panose="020B0503020204020204" charset="-122"/>
            </a:endParaRPr>
          </a:p>
        </p:txBody>
      </p:sp>
      <p:sp>
        <p:nvSpPr>
          <p:cNvPr id="26" name="文本框 25"/>
          <p:cNvSpPr txBox="1"/>
          <p:nvPr/>
        </p:nvSpPr>
        <p:spPr>
          <a:xfrm>
            <a:off x="4922841" y="5438777"/>
            <a:ext cx="2647951" cy="584775"/>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a:spAutoFit/>
          </a:bodyPr>
          <a:lstStyle/>
          <a:p>
            <a:pPr fontAlgn="auto">
              <a:spcBef>
                <a:spcPct val="0"/>
              </a:spcBef>
              <a:spcAft>
                <a:spcPct val="0"/>
              </a:spcAft>
              <a:defRPr/>
            </a:pPr>
            <a:r>
              <a:rPr lang="zh-CN" altLang="en-US" sz="3200" b="1">
                <a:latin typeface="微软雅黑" panose="020B0503020204020204" charset="-122"/>
                <a:ea typeface="微软雅黑" panose="020B0503020204020204" charset="-122"/>
                <a:sym typeface="微软雅黑" panose="020B0503020204020204" charset="-122"/>
              </a:rPr>
              <a:t>改革开放以来</a:t>
            </a:r>
            <a:endParaRPr lang="zh-CN" altLang="en-US" sz="3200" b="1">
              <a:latin typeface="微软雅黑" panose="020B0503020204020204" charset="-122"/>
              <a:ea typeface="微软雅黑" panose="020B0503020204020204" charset="-122"/>
              <a:sym typeface="微软雅黑" panose="020B0503020204020204" charset="-122"/>
            </a:endParaRPr>
          </a:p>
        </p:txBody>
      </p:sp>
      <p:cxnSp>
        <p:nvCxnSpPr>
          <p:cNvPr id="29" name="直接箭头连接符 4"/>
          <p:cNvCxnSpPr>
            <a:cxnSpLocks noChangeShapeType="1"/>
          </p:cNvCxnSpPr>
          <p:nvPr/>
        </p:nvCxnSpPr>
        <p:spPr bwMode="auto">
          <a:xfrm flipV="1">
            <a:off x="7570793" y="5729289"/>
            <a:ext cx="674687" cy="4763"/>
          </a:xfrm>
          <a:prstGeom prst="straightConnector1">
            <a:avLst/>
          </a:prstGeom>
          <a:noFill/>
          <a:ln w="38100">
            <a:solidFill>
              <a:schemeClr val="tx1"/>
            </a:solidFill>
            <a:round/>
            <a:tailEnd type="arrow" w="med" len="med"/>
          </a:ln>
        </p:spPr>
      </p:cxnSp>
      <p:sp>
        <p:nvSpPr>
          <p:cNvPr id="94231" name="文本框 32"/>
          <p:cNvSpPr txBox="1">
            <a:spLocks noChangeArrowheads="1"/>
          </p:cNvSpPr>
          <p:nvPr/>
        </p:nvSpPr>
        <p:spPr bwMode="auto">
          <a:xfrm>
            <a:off x="8261349" y="5224463"/>
            <a:ext cx="3073400" cy="1200329"/>
          </a:xfrm>
          <a:prstGeom prst="rect">
            <a:avLst/>
          </a:prstGeom>
          <a:solidFill>
            <a:schemeClr val="bg1"/>
          </a:solidFill>
          <a:ln w="25400" algn="ctr">
            <a:solidFill>
              <a:schemeClr val="accent1"/>
            </a:solidFill>
            <a:miter lim="800000"/>
          </a:ln>
        </p:spPr>
        <p:txBody>
          <a:bodyPr lIns="91440" tIns="45720" rIns="91440" bIns="45720">
            <a:spAutoFit/>
          </a:bodyPr>
          <a:lstStyle/>
          <a:p>
            <a:r>
              <a:rPr lang="zh-CN" altLang="en-US" sz="3600" b="1">
                <a:solidFill>
                  <a:srgbClr val="3F3F3F"/>
                </a:solidFill>
                <a:latin typeface="微软雅黑" panose="020B0503020204020204" charset="-122"/>
                <a:ea typeface="微软雅黑" panose="020B0503020204020204" charset="-122"/>
                <a:sym typeface="微软雅黑" panose="020B0503020204020204" charset="-122"/>
              </a:rPr>
              <a:t>继续探索社会主义民主</a:t>
            </a:r>
            <a:endParaRPr lang="zh-CN" altLang="en-US" sz="3600" b="1">
              <a:solidFill>
                <a:srgbClr val="3F3F3F"/>
              </a:solidFill>
              <a:latin typeface="微软雅黑" panose="020B0503020204020204" charset="-122"/>
              <a:ea typeface="微软雅黑" panose="020B0503020204020204" charset="-122"/>
              <a:sym typeface="微软雅黑" panose="020B0503020204020204" charset="-122"/>
            </a:endParaRPr>
          </a:p>
        </p:txBody>
      </p:sp>
      <p:sp>
        <p:nvSpPr>
          <p:cNvPr id="4" name="圆角矩形 3"/>
          <p:cNvSpPr/>
          <p:nvPr/>
        </p:nvSpPr>
        <p:spPr>
          <a:xfrm>
            <a:off x="3054985" y="216537"/>
            <a:ext cx="7292341" cy="660400"/>
          </a:xfrm>
          <a:prstGeom prst="roundRect">
            <a:avLst/>
          </a:prstGeom>
          <a:solidFill>
            <a:srgbClr val="BC2B2B">
              <a:lumMod val="75000"/>
            </a:srgbClr>
          </a:solidFill>
        </p:spPr>
        <p:style>
          <a:lnRef idx="2">
            <a:srgbClr val="51D9B5">
              <a:shade val="50000"/>
            </a:srgbClr>
          </a:lnRef>
          <a:fillRef idx="1">
            <a:srgbClr val="51D9B5"/>
          </a:fillRef>
          <a:effectRef idx="0">
            <a:srgbClr val="51D9B5"/>
          </a:effectRef>
          <a:fontRef idx="minor">
            <a:srgbClr val="FFFFFF"/>
          </a:fontRef>
        </p:style>
        <p:txBody>
          <a:bodyPr lIns="91440" tIns="45720" rIns="91440" bIns="45720" anchor="ctr"/>
          <a:lstStyle/>
          <a:p>
            <a:pPr>
              <a:spcBef>
                <a:spcPct val="50000"/>
              </a:spcBef>
            </a:pPr>
            <a:r>
              <a:rPr lang="zh-CN" altLang="en-US" sz="3600" b="1" dirty="0">
                <a:latin typeface="微软雅黑" panose="020B0503020204020204" charset="-122"/>
                <a:ea typeface="微软雅黑" panose="020B0503020204020204" charset="-122"/>
                <a:sym typeface="微软雅黑" panose="020B0503020204020204" charset="-122"/>
              </a:rPr>
              <a:t>中国民主政治建设的曲折发展历程：</a:t>
            </a:r>
            <a:endParaRPr lang="zh-CN" altLang="en-US" sz="3600" b="1" dirty="0">
              <a:latin typeface="微软雅黑" panose="020B0503020204020204" charset="-122"/>
              <a:ea typeface="微软雅黑" panose="020B0503020204020204" charset="-122"/>
              <a:sym typeface="微软雅黑" panose="020B0503020204020204" charset="-122"/>
            </a:endParaRPr>
          </a:p>
        </p:txBody>
      </p:sp>
      <p:sp>
        <p:nvSpPr>
          <p:cNvPr id="33" name="文本框 32"/>
          <p:cNvSpPr txBox="1"/>
          <p:nvPr/>
        </p:nvSpPr>
        <p:spPr>
          <a:xfrm>
            <a:off x="1609725" y="3204845"/>
            <a:ext cx="9626600" cy="1076325"/>
          </a:xfrm>
          <a:prstGeom prst="rect">
            <a:avLst/>
          </a:prstGeom>
          <a:solidFill>
            <a:srgbClr val="990000"/>
          </a:solidFill>
        </p:spPr>
        <p:txBody>
          <a:bodyPr wrap="square">
            <a:spAutoFit/>
          </a:bodyPr>
          <a:lstStyle/>
          <a:p>
            <a:r>
              <a:rPr lang="zh-CN" altLang="en-US" sz="3200" b="1" dirty="0">
                <a:solidFill>
                  <a:schemeClr val="bg1"/>
                </a:solidFill>
                <a:latin typeface="微软雅黑" panose="020B0503020204020204" charset="-122"/>
                <a:ea typeface="微软雅黑" panose="020B0503020204020204" charset="-122"/>
                <a:sym typeface="微软雅黑" panose="020B0503020204020204" charset="-122"/>
              </a:rPr>
              <a:t>建设人民当家作主的社会主义国家，实现社会公平正义，已经成为全体中国人民的共同价值追求。</a:t>
            </a:r>
            <a:endParaRPr lang="zh-CN" altLang="en-US" sz="32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35" name="文本框 25"/>
          <p:cNvSpPr txBox="1"/>
          <p:nvPr/>
        </p:nvSpPr>
        <p:spPr>
          <a:xfrm>
            <a:off x="813233" y="145730"/>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知识梳理</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36" name="直接连接符 35"/>
          <p:cNvCxnSpPr/>
          <p:nvPr/>
        </p:nvCxnSpPr>
        <p:spPr>
          <a:xfrm>
            <a:off x="813233" y="510762"/>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40" name="图片 39"/>
          <p:cNvPicPr>
            <a:picLocks noChangeAspect="1"/>
          </p:cNvPicPr>
          <p:nvPr/>
        </p:nvPicPr>
        <p:blipFill>
          <a:blip r:embed="rId1"/>
          <a:stretch>
            <a:fillRect/>
          </a:stretch>
        </p:blipFill>
        <p:spPr>
          <a:xfrm>
            <a:off x="223047" y="145730"/>
            <a:ext cx="482625" cy="36196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35182"/>
            <a:ext cx="5313218" cy="5313218"/>
          </a:xfrm>
          <a:prstGeom prst="rect">
            <a:avLst/>
          </a:prstGeom>
        </p:spPr>
      </p:pic>
      <p:sp>
        <p:nvSpPr>
          <p:cNvPr id="10" name="文本框 9"/>
          <p:cNvSpPr txBox="1"/>
          <p:nvPr/>
        </p:nvSpPr>
        <p:spPr>
          <a:xfrm>
            <a:off x="5313218" y="1166842"/>
            <a:ext cx="6622473" cy="4893647"/>
          </a:xfrm>
          <a:prstGeom prst="rect">
            <a:avLst/>
          </a:prstGeom>
          <a:noFill/>
        </p:spPr>
        <p:txBody>
          <a:bodyPr wrap="square">
            <a:spAutoFit/>
          </a:bodyPr>
          <a:lstStyle/>
          <a:p>
            <a:r>
              <a:rPr lang="zh-CN" altLang="en-US" sz="2000" b="1" dirty="0">
                <a:latin typeface="楷体" panose="02010609060101010101" pitchFamily="49" charset="-122"/>
                <a:ea typeface="楷体" panose="02010609060101010101" pitchFamily="49" charset="-122"/>
              </a:rPr>
              <a:t>现行宪法节选：</a:t>
            </a:r>
            <a:endParaRPr lang="zh-CN" altLang="en-US"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◎第一章　总纲</a:t>
            </a:r>
            <a:endParaRPr lang="zh-CN" altLang="en-US"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    第一条　中华人民共和国是工人阶级领导的、以工农联盟为基础的</a:t>
            </a:r>
            <a:r>
              <a:rPr lang="zh-CN" altLang="en-US" sz="2400" b="1" dirty="0">
                <a:solidFill>
                  <a:srgbClr val="FF0000"/>
                </a:solidFill>
                <a:latin typeface="楷体" panose="02010609060101010101" pitchFamily="49" charset="-122"/>
                <a:ea typeface="楷体" panose="02010609060101010101" pitchFamily="49" charset="-122"/>
              </a:rPr>
              <a:t>人民民主</a:t>
            </a:r>
            <a:r>
              <a:rPr lang="zh-CN" altLang="en-US" sz="2000" b="1" dirty="0">
                <a:latin typeface="楷体" panose="02010609060101010101" pitchFamily="49" charset="-122"/>
                <a:ea typeface="楷体" panose="02010609060101010101" pitchFamily="49" charset="-122"/>
              </a:rPr>
              <a:t>专政的社会主义国家。</a:t>
            </a:r>
            <a:endParaRPr lang="zh-CN" altLang="en-US"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    第二条　中华人民共和国的一切权力属于</a:t>
            </a:r>
            <a:r>
              <a:rPr lang="zh-CN" altLang="en-US" sz="2400" b="1" dirty="0">
                <a:solidFill>
                  <a:srgbClr val="FF0000"/>
                </a:solidFill>
                <a:latin typeface="楷体" panose="02010609060101010101" pitchFamily="49" charset="-122"/>
                <a:ea typeface="楷体" panose="02010609060101010101" pitchFamily="49" charset="-122"/>
              </a:rPr>
              <a:t>人民</a:t>
            </a:r>
            <a:r>
              <a:rPr lang="zh-CN" altLang="en-US" b="1" dirty="0">
                <a:latin typeface="楷体" panose="02010609060101010101" pitchFamily="49" charset="-122"/>
                <a:ea typeface="楷体" panose="02010609060101010101" pitchFamily="49" charset="-122"/>
              </a:rPr>
              <a:t>。</a:t>
            </a:r>
            <a:endParaRPr lang="zh-CN" altLang="en-US"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    第三条　中华人民共和国的国家机构实行</a:t>
            </a:r>
            <a:r>
              <a:rPr lang="zh-CN" altLang="en-US" sz="2400" b="1" dirty="0">
                <a:solidFill>
                  <a:srgbClr val="FF0000"/>
                </a:solidFill>
                <a:latin typeface="楷体" panose="02010609060101010101" pitchFamily="49" charset="-122"/>
                <a:ea typeface="楷体" panose="02010609060101010101" pitchFamily="49" charset="-122"/>
              </a:rPr>
              <a:t>民主集中制</a:t>
            </a:r>
            <a:r>
              <a:rPr lang="zh-CN" altLang="en-US" sz="2000" b="1" dirty="0">
                <a:latin typeface="楷体" panose="02010609060101010101" pitchFamily="49" charset="-122"/>
                <a:ea typeface="楷体" panose="02010609060101010101" pitchFamily="49" charset="-122"/>
              </a:rPr>
              <a:t>的原则。全国人民代表大会和地方各级人民代表大会都由</a:t>
            </a:r>
            <a:r>
              <a:rPr lang="zh-CN" altLang="en-US" sz="2400" b="1" dirty="0">
                <a:solidFill>
                  <a:srgbClr val="FF0000"/>
                </a:solidFill>
                <a:latin typeface="楷体" panose="02010609060101010101" pitchFamily="49" charset="-122"/>
                <a:ea typeface="楷体" panose="02010609060101010101" pitchFamily="49" charset="-122"/>
              </a:rPr>
              <a:t>民主选举</a:t>
            </a:r>
            <a:r>
              <a:rPr lang="zh-CN" altLang="en-US" sz="2000" b="1" dirty="0">
                <a:latin typeface="楷体" panose="02010609060101010101" pitchFamily="49" charset="-122"/>
                <a:ea typeface="楷体" panose="02010609060101010101" pitchFamily="49" charset="-122"/>
              </a:rPr>
              <a:t>产生，对人民负责，受人民监督。</a:t>
            </a:r>
            <a:endParaRPr lang="zh-CN" altLang="en-US"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    第十六条　国有企业依照法律规定，通过职工代表大会和其他形式，实行</a:t>
            </a:r>
            <a:r>
              <a:rPr lang="zh-CN" altLang="en-US" sz="2400" b="1" dirty="0">
                <a:solidFill>
                  <a:srgbClr val="FF0000"/>
                </a:solidFill>
                <a:latin typeface="楷体" panose="02010609060101010101" pitchFamily="49" charset="-122"/>
                <a:ea typeface="楷体" panose="02010609060101010101" pitchFamily="49" charset="-122"/>
              </a:rPr>
              <a:t>民主</a:t>
            </a:r>
            <a:r>
              <a:rPr lang="zh-CN" altLang="en-US" sz="2000" b="1" dirty="0">
                <a:latin typeface="楷体" panose="02010609060101010101" pitchFamily="49" charset="-122"/>
                <a:ea typeface="楷体" panose="02010609060101010101" pitchFamily="49" charset="-122"/>
              </a:rPr>
              <a:t>管理。</a:t>
            </a:r>
            <a:endParaRPr lang="zh-CN" altLang="en-US"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◎第三章　国家机构</a:t>
            </a:r>
            <a:endParaRPr lang="zh-CN" altLang="en-US"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    第五十九条　全国人民代表大会由省、自治区、直辖市、特别行政区和军队</a:t>
            </a:r>
            <a:r>
              <a:rPr lang="zh-CN" altLang="en-US" sz="2400" b="1" dirty="0">
                <a:solidFill>
                  <a:srgbClr val="FF0000"/>
                </a:solidFill>
                <a:latin typeface="楷体" panose="02010609060101010101" pitchFamily="49" charset="-122"/>
                <a:ea typeface="楷体" panose="02010609060101010101" pitchFamily="49" charset="-122"/>
              </a:rPr>
              <a:t>选出的代表</a:t>
            </a:r>
            <a:r>
              <a:rPr lang="zh-CN" altLang="en-US" sz="2000" b="1" dirty="0">
                <a:latin typeface="楷体" panose="02010609060101010101" pitchFamily="49" charset="-122"/>
                <a:ea typeface="楷体" panose="02010609060101010101" pitchFamily="49" charset="-122"/>
              </a:rPr>
              <a:t>组成。各</a:t>
            </a:r>
            <a:r>
              <a:rPr lang="zh-CN" altLang="en-US" sz="2400" b="1" dirty="0">
                <a:solidFill>
                  <a:srgbClr val="FF0000"/>
                </a:solidFill>
                <a:latin typeface="楷体" panose="02010609060101010101" pitchFamily="49" charset="-122"/>
                <a:ea typeface="楷体" panose="02010609060101010101" pitchFamily="49" charset="-122"/>
              </a:rPr>
              <a:t>少数民族都应当有适当名额的代表</a:t>
            </a:r>
            <a:r>
              <a:rPr lang="zh-CN" altLang="en-US" sz="2000" b="1" dirty="0">
                <a:latin typeface="楷体" panose="02010609060101010101" pitchFamily="49" charset="-122"/>
                <a:ea typeface="楷体" panose="02010609060101010101" pitchFamily="49" charset="-122"/>
              </a:rPr>
              <a:t>。</a:t>
            </a:r>
            <a:endParaRPr lang="zh-CN" altLang="en-US" sz="2000" b="1" dirty="0">
              <a:latin typeface="楷体" panose="02010609060101010101" pitchFamily="49" charset="-122"/>
              <a:ea typeface="楷体" panose="02010609060101010101" pitchFamily="49" charset="-122"/>
            </a:endParaRPr>
          </a:p>
        </p:txBody>
      </p:sp>
      <p:sp>
        <p:nvSpPr>
          <p:cNvPr id="11" name=" 2050"/>
          <p:cNvSpPr/>
          <p:nvPr/>
        </p:nvSpPr>
        <p:spPr bwMode="auto">
          <a:xfrm>
            <a:off x="2158404" y="2166327"/>
            <a:ext cx="8647430" cy="2658745"/>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rgbClr val="990000"/>
          </a:solidFill>
          <a:ln>
            <a:solidFill>
              <a:srgbClr val="FFFFFF"/>
            </a:solidFill>
          </a:ln>
        </p:spPr>
        <p:txBody>
          <a:bodyPr anchor="ctr">
            <a:scene3d>
              <a:camera prst="orthographicFront"/>
              <a:lightRig rig="threePt" dir="t"/>
            </a:scene3d>
            <a:sp3d>
              <a:contourClr>
                <a:srgbClr val="FFFFFF"/>
              </a:contourClr>
            </a:sp3d>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buFontTx/>
              <a:buNone/>
              <a:defRPr/>
            </a:pPr>
            <a:r>
              <a:rPr lang="en-US" altLang="zh-CN" sz="3600" b="1" dirty="0">
                <a:solidFill>
                  <a:srgbClr val="000000"/>
                </a:solidFill>
                <a:latin typeface="黑体" panose="02010609060101010101" pitchFamily="49" charset="-122"/>
                <a:ea typeface="黑体" panose="02010609060101010101" pitchFamily="49" charset="-122"/>
                <a:sym typeface="+mn-ea"/>
              </a:rPr>
              <a:t> </a:t>
            </a:r>
            <a:r>
              <a:rPr lang="en-US" altLang="zh-CN" sz="3600" b="1" dirty="0" smtClean="0">
                <a:solidFill>
                  <a:srgbClr val="000000"/>
                </a:solidFill>
                <a:latin typeface="黑体" panose="02010609060101010101" pitchFamily="49" charset="-122"/>
                <a:ea typeface="黑体" panose="02010609060101010101" pitchFamily="49" charset="-122"/>
                <a:sym typeface="+mn-ea"/>
              </a:rPr>
              <a:t>   </a:t>
            </a:r>
            <a:r>
              <a:rPr lang="zh-CN" altLang="en-US" sz="3200" b="1" dirty="0" smtClean="0">
                <a:solidFill>
                  <a:schemeClr val="bg1"/>
                </a:solidFill>
                <a:latin typeface="黑体" panose="02010609060101010101" pitchFamily="49" charset="-122"/>
                <a:ea typeface="黑体" panose="02010609060101010101" pitchFamily="49" charset="-122"/>
                <a:sym typeface="+mn-ea"/>
              </a:rPr>
              <a:t>实践证明</a:t>
            </a:r>
            <a:r>
              <a:rPr lang="zh-CN" altLang="en-US" sz="3200" b="1" dirty="0">
                <a:solidFill>
                  <a:schemeClr val="bg1"/>
                </a:solidFill>
                <a:latin typeface="黑体" panose="02010609060101010101" pitchFamily="49" charset="-122"/>
                <a:ea typeface="黑体" panose="02010609060101010101" pitchFamily="49" charset="-122"/>
                <a:sym typeface="+mn-ea"/>
              </a:rPr>
              <a:t>，通过</a:t>
            </a:r>
            <a:r>
              <a:rPr lang="zh-CN" altLang="en-US" sz="3600" b="1" dirty="0">
                <a:solidFill>
                  <a:srgbClr val="FFFF00"/>
                </a:solidFill>
                <a:latin typeface="黑体" panose="02010609060101010101" pitchFamily="49" charset="-122"/>
                <a:ea typeface="黑体" panose="02010609060101010101" pitchFamily="49" charset="-122"/>
                <a:sym typeface="+mn-ea"/>
              </a:rPr>
              <a:t>法治</a:t>
            </a:r>
            <a:r>
              <a:rPr lang="zh-CN" altLang="en-US" sz="3200" b="1" dirty="0">
                <a:solidFill>
                  <a:schemeClr val="bg1"/>
                </a:solidFill>
                <a:latin typeface="黑体" panose="02010609060101010101" pitchFamily="49" charset="-122"/>
                <a:ea typeface="黑体" panose="02010609060101010101" pitchFamily="49" charset="-122"/>
                <a:sym typeface="+mn-ea"/>
              </a:rPr>
              <a:t>体现、保障的</a:t>
            </a:r>
            <a:r>
              <a:rPr lang="zh-CN" altLang="en-US" sz="3600" b="1" dirty="0">
                <a:solidFill>
                  <a:srgbClr val="FFFF00"/>
                </a:solidFill>
                <a:latin typeface="黑体" panose="02010609060101010101" pitchFamily="49" charset="-122"/>
                <a:ea typeface="黑体" panose="02010609060101010101" pitchFamily="49" charset="-122"/>
                <a:sym typeface="+mn-ea"/>
              </a:rPr>
              <a:t>民主，</a:t>
            </a:r>
            <a:r>
              <a:rPr lang="zh-CN" altLang="en-US" sz="3200" b="1" dirty="0">
                <a:solidFill>
                  <a:schemeClr val="bg1"/>
                </a:solidFill>
                <a:latin typeface="黑体" panose="02010609060101010101" pitchFamily="49" charset="-122"/>
                <a:ea typeface="黑体" panose="02010609060101010101" pitchFamily="49" charset="-122"/>
                <a:sym typeface="+mn-ea"/>
              </a:rPr>
              <a:t>才是人民自由幸福、国家繁荣发展、生活稳定有序、制度充满活力、社会长治久安的</a:t>
            </a:r>
            <a:r>
              <a:rPr lang="zh-CN" altLang="en-US" sz="3600" b="1" dirty="0">
                <a:solidFill>
                  <a:srgbClr val="FFFF00"/>
                </a:solidFill>
                <a:latin typeface="黑体" panose="02010609060101010101" pitchFamily="49" charset="-122"/>
                <a:ea typeface="黑体" panose="02010609060101010101" pitchFamily="49" charset="-122"/>
                <a:sym typeface="+mn-ea"/>
              </a:rPr>
              <a:t>根基</a:t>
            </a:r>
            <a:r>
              <a:rPr lang="zh-CN" altLang="en-US" sz="3200" b="1" dirty="0">
                <a:solidFill>
                  <a:schemeClr val="bg1"/>
                </a:solidFill>
                <a:latin typeface="黑体" panose="02010609060101010101" pitchFamily="49" charset="-122"/>
                <a:ea typeface="黑体" panose="02010609060101010101" pitchFamily="49" charset="-122"/>
                <a:sym typeface="+mn-ea"/>
              </a:rPr>
              <a:t>。</a:t>
            </a:r>
            <a:endParaRPr lang="zh-CN" altLang="en-US" sz="3200" b="1" dirty="0">
              <a:solidFill>
                <a:schemeClr val="bg1"/>
              </a:solidFill>
              <a:latin typeface="黑体" panose="02010609060101010101" pitchFamily="49" charset="-122"/>
              <a:ea typeface="黑体" panose="02010609060101010101" pitchFamily="49" charset="-122"/>
              <a:sym typeface="+mn-ea"/>
            </a:endParaRPr>
          </a:p>
        </p:txBody>
      </p:sp>
      <p:sp>
        <p:nvSpPr>
          <p:cNvPr id="9" name="文本框 25"/>
          <p:cNvSpPr txBox="1"/>
          <p:nvPr/>
        </p:nvSpPr>
        <p:spPr>
          <a:xfrm>
            <a:off x="813233" y="145730"/>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探究与分享</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12" name="直接连接符 11"/>
          <p:cNvCxnSpPr/>
          <p:nvPr/>
        </p:nvCxnSpPr>
        <p:spPr>
          <a:xfrm>
            <a:off x="813233" y="510762"/>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2"/>
          <a:stretch>
            <a:fillRect/>
          </a:stretch>
        </p:blipFill>
        <p:spPr>
          <a:xfrm>
            <a:off x="223047" y="145730"/>
            <a:ext cx="482625" cy="36196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049"/>
            <a:ext cx="12192000" cy="6864097"/>
          </a:xfrm>
          <a:prstGeom prst="rect">
            <a:avLst/>
          </a:prstGeom>
        </p:spPr>
      </p:pic>
      <p:sp>
        <p:nvSpPr>
          <p:cNvPr id="4" name="文本框 3"/>
          <p:cNvSpPr txBox="1"/>
          <p:nvPr/>
        </p:nvSpPr>
        <p:spPr>
          <a:xfrm>
            <a:off x="3215391" y="2811670"/>
            <a:ext cx="5570756" cy="1015663"/>
          </a:xfrm>
          <a:prstGeom prst="rect">
            <a:avLst/>
          </a:prstGeom>
          <a:noFill/>
        </p:spPr>
        <p:txBody>
          <a:bodyPr wrap="none" rtlCol="0" anchor="t">
            <a:spAutoFit/>
          </a:bodyPr>
          <a:lstStyle/>
          <a:p>
            <a:r>
              <a:rPr lang="zh-CN" altLang="en-US" sz="6000" b="1" noProof="0" dirty="0">
                <a:ln>
                  <a:noFill/>
                </a:ln>
                <a:effectLst/>
                <a:uLnTx/>
                <a:uFillTx/>
                <a:latin typeface="微软雅黑" panose="020B0503020204020204" charset="-122"/>
                <a:ea typeface="微软雅黑" panose="020B0503020204020204" charset="-122"/>
                <a:sym typeface="+mn-ea"/>
              </a:rPr>
              <a:t>二、新型的民主</a:t>
            </a:r>
            <a:endParaRPr lang="zh-CN" altLang="en-US" sz="6000" b="1" noProof="0" dirty="0">
              <a:ln>
                <a:noFill/>
              </a:ln>
              <a:effectLst/>
              <a:uLnTx/>
              <a:uFillTx/>
              <a:latin typeface="微软雅黑" panose="020B0503020204020204" charset="-122"/>
              <a:ea typeface="微软雅黑" panose="020B0503020204020204" charset="-122"/>
              <a:sym typeface="+mn-ea"/>
            </a:endParaRPr>
          </a:p>
        </p:txBody>
      </p:sp>
      <p:sp>
        <p:nvSpPr>
          <p:cNvPr id="3" name="文本框 25"/>
          <p:cNvSpPr txBox="1"/>
          <p:nvPr/>
        </p:nvSpPr>
        <p:spPr>
          <a:xfrm>
            <a:off x="1237128" y="307435"/>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新型的民主</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5" name="直接连接符 4"/>
          <p:cNvCxnSpPr/>
          <p:nvPr/>
        </p:nvCxnSpPr>
        <p:spPr>
          <a:xfrm>
            <a:off x="1237128" y="672467"/>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a:stretch>
            <a:fillRect/>
          </a:stretch>
        </p:blipFill>
        <p:spPr>
          <a:xfrm>
            <a:off x="646942" y="307435"/>
            <a:ext cx="482625" cy="36196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截屏2023-03-04 17.34.50"/>
          <p:cNvPicPr>
            <a:picLocks noChangeAspect="1"/>
          </p:cNvPicPr>
          <p:nvPr/>
        </p:nvPicPr>
        <p:blipFill>
          <a:blip r:embed="rId1"/>
          <a:stretch>
            <a:fillRect/>
          </a:stretch>
        </p:blipFill>
        <p:spPr>
          <a:xfrm>
            <a:off x="1311247" y="1053723"/>
            <a:ext cx="9803130" cy="2618105"/>
          </a:xfrm>
          <a:prstGeom prst="rect">
            <a:avLst/>
          </a:prstGeom>
        </p:spPr>
      </p:pic>
      <p:sp>
        <p:nvSpPr>
          <p:cNvPr id="3" name="文本框 2"/>
          <p:cNvSpPr txBox="1"/>
          <p:nvPr/>
        </p:nvSpPr>
        <p:spPr>
          <a:xfrm>
            <a:off x="3257867" y="306872"/>
            <a:ext cx="5301451" cy="584775"/>
          </a:xfrm>
          <a:prstGeom prst="rect">
            <a:avLst/>
          </a:prstGeom>
          <a:noFill/>
        </p:spPr>
        <p:txBody>
          <a:bodyPr wrap="none" rtlCol="0" anchor="t">
            <a:spAutoFit/>
          </a:bodyPr>
          <a:lstStyle/>
          <a:p>
            <a:r>
              <a:rPr lang="zh-CN" altLang="en-US" sz="3200" b="1" noProof="0" dirty="0">
                <a:ln>
                  <a:noFill/>
                </a:ln>
                <a:effectLst/>
                <a:uLnTx/>
                <a:uFillTx/>
                <a:latin typeface="微软雅黑" panose="020B0503020204020204" charset="-122"/>
                <a:ea typeface="微软雅黑" panose="020B0503020204020204" charset="-122"/>
                <a:sym typeface="+mn-ea"/>
              </a:rPr>
              <a:t>时政：聚焦</a:t>
            </a:r>
            <a:r>
              <a:rPr lang="en-US" altLang="zh-CN" sz="3200" b="1" noProof="0" dirty="0">
                <a:ln>
                  <a:noFill/>
                </a:ln>
                <a:effectLst/>
                <a:uLnTx/>
                <a:uFillTx/>
                <a:latin typeface="微软雅黑" panose="020B0503020204020204" charset="-122"/>
                <a:ea typeface="微软雅黑" panose="020B0503020204020204" charset="-122"/>
                <a:sym typeface="+mn-ea"/>
              </a:rPr>
              <a:t>2023</a:t>
            </a:r>
            <a:r>
              <a:rPr lang="zh-CN" altLang="en-US" sz="3200" b="1" noProof="0" dirty="0">
                <a:ln>
                  <a:noFill/>
                </a:ln>
                <a:effectLst/>
                <a:uLnTx/>
                <a:uFillTx/>
                <a:latin typeface="微软雅黑" panose="020B0503020204020204" charset="-122"/>
                <a:ea typeface="微软雅黑" panose="020B0503020204020204" charset="-122"/>
                <a:sym typeface="+mn-ea"/>
              </a:rPr>
              <a:t>年全国</a:t>
            </a:r>
            <a:r>
              <a:rPr lang="zh-CN" altLang="en-US" sz="3200" b="1" noProof="0" dirty="0" smtClean="0">
                <a:ln>
                  <a:noFill/>
                </a:ln>
                <a:effectLst/>
                <a:uLnTx/>
                <a:uFillTx/>
                <a:latin typeface="微软雅黑" panose="020B0503020204020204" charset="-122"/>
                <a:ea typeface="微软雅黑" panose="020B0503020204020204" charset="-122"/>
                <a:sym typeface="+mn-ea"/>
              </a:rPr>
              <a:t>两会</a:t>
            </a:r>
            <a:endParaRPr lang="zh-CN" altLang="en-US" sz="3200" b="1" noProof="0" dirty="0">
              <a:ln>
                <a:noFill/>
              </a:ln>
              <a:effectLst/>
              <a:uLnTx/>
              <a:uFillTx/>
              <a:latin typeface="微软雅黑" panose="020B0503020204020204" charset="-122"/>
              <a:ea typeface="微软雅黑" panose="020B0503020204020204" charset="-122"/>
              <a:sym typeface="+mn-ea"/>
            </a:endParaRPr>
          </a:p>
        </p:txBody>
      </p:sp>
      <p:sp>
        <p:nvSpPr>
          <p:cNvPr id="7" name="文本框 6"/>
          <p:cNvSpPr txBox="1"/>
          <p:nvPr/>
        </p:nvSpPr>
        <p:spPr>
          <a:xfrm>
            <a:off x="973936" y="3878007"/>
            <a:ext cx="7997190" cy="829945"/>
          </a:xfrm>
          <a:prstGeom prst="rect">
            <a:avLst/>
          </a:prstGeom>
          <a:noFill/>
        </p:spPr>
        <p:txBody>
          <a:bodyPr wrap="square" rtlCol="0" anchor="t">
            <a:spAutoFit/>
          </a:bodyPr>
          <a:lstStyle/>
          <a:p>
            <a:r>
              <a:rPr lang="en-US" altLang="zh-CN" sz="2400" b="1" dirty="0">
                <a:solidFill>
                  <a:srgbClr val="C00000"/>
                </a:solidFill>
              </a:rPr>
              <a:t>2023</a:t>
            </a:r>
            <a:r>
              <a:rPr lang="zh-CN" altLang="en-US" sz="2400" b="1" dirty="0">
                <a:solidFill>
                  <a:srgbClr val="C00000"/>
                </a:solidFill>
              </a:rPr>
              <a:t>年</a:t>
            </a:r>
            <a:r>
              <a:rPr lang="en-US" altLang="zh-CN" sz="2400" b="1" dirty="0">
                <a:solidFill>
                  <a:srgbClr val="C00000"/>
                </a:solidFill>
              </a:rPr>
              <a:t>3</a:t>
            </a:r>
            <a:r>
              <a:rPr lang="zh-CN" altLang="en-US" sz="2400" b="1" dirty="0">
                <a:solidFill>
                  <a:srgbClr val="C00000"/>
                </a:solidFill>
              </a:rPr>
              <a:t>月</a:t>
            </a:r>
            <a:r>
              <a:rPr lang="en-US" altLang="zh-CN" sz="2400" b="1" dirty="0">
                <a:solidFill>
                  <a:srgbClr val="C00000"/>
                </a:solidFill>
              </a:rPr>
              <a:t>4</a:t>
            </a:r>
            <a:r>
              <a:rPr lang="zh-CN" altLang="en-US" sz="2400" b="1" dirty="0">
                <a:solidFill>
                  <a:srgbClr val="C00000"/>
                </a:solidFill>
              </a:rPr>
              <a:t>日，全国政协十四届一次会议开幕。</a:t>
            </a:r>
            <a:endParaRPr lang="zh-CN" altLang="en-US" sz="2400" b="1" dirty="0">
              <a:solidFill>
                <a:srgbClr val="C00000"/>
              </a:solidFill>
            </a:endParaRPr>
          </a:p>
          <a:p>
            <a:r>
              <a:rPr lang="en-US" altLang="zh-CN" sz="2400" b="1" dirty="0">
                <a:solidFill>
                  <a:srgbClr val="C00000"/>
                </a:solidFill>
              </a:rPr>
              <a:t>2023</a:t>
            </a:r>
            <a:r>
              <a:rPr lang="zh-CN" altLang="en-US" sz="2400" b="1" dirty="0">
                <a:solidFill>
                  <a:srgbClr val="C00000"/>
                </a:solidFill>
              </a:rPr>
              <a:t>年</a:t>
            </a:r>
            <a:r>
              <a:rPr lang="en-US" altLang="zh-CN" sz="2400" b="1" dirty="0">
                <a:solidFill>
                  <a:srgbClr val="C00000"/>
                </a:solidFill>
              </a:rPr>
              <a:t>3</a:t>
            </a:r>
            <a:r>
              <a:rPr lang="zh-CN" altLang="en-US" sz="2400" b="1" dirty="0">
                <a:solidFill>
                  <a:srgbClr val="C00000"/>
                </a:solidFill>
              </a:rPr>
              <a:t>月</a:t>
            </a:r>
            <a:r>
              <a:rPr lang="en-US" altLang="zh-CN" sz="2400" b="1" dirty="0">
                <a:solidFill>
                  <a:srgbClr val="C00000"/>
                </a:solidFill>
              </a:rPr>
              <a:t>5</a:t>
            </a:r>
            <a:r>
              <a:rPr lang="zh-CN" altLang="en-US" sz="2400" b="1" dirty="0">
                <a:solidFill>
                  <a:srgbClr val="C00000"/>
                </a:solidFill>
              </a:rPr>
              <a:t>日，十四届全国人大一次会议开幕。</a:t>
            </a:r>
            <a:endParaRPr lang="zh-CN" altLang="en-US" sz="2400" b="1" dirty="0">
              <a:solidFill>
                <a:srgbClr val="C00000"/>
              </a:solidFill>
            </a:endParaRPr>
          </a:p>
        </p:txBody>
      </p:sp>
      <p:sp>
        <p:nvSpPr>
          <p:cNvPr id="8" name="文本框 7"/>
          <p:cNvSpPr txBox="1"/>
          <p:nvPr/>
        </p:nvSpPr>
        <p:spPr>
          <a:xfrm>
            <a:off x="973936" y="4705724"/>
            <a:ext cx="7997190" cy="521970"/>
          </a:xfrm>
          <a:prstGeom prst="rect">
            <a:avLst/>
          </a:prstGeom>
          <a:noFill/>
        </p:spPr>
        <p:txBody>
          <a:bodyPr wrap="square" rtlCol="0" anchor="t">
            <a:spAutoFit/>
          </a:bodyPr>
          <a:lstStyle/>
          <a:p>
            <a:r>
              <a:rPr lang="zh-CN" altLang="en-US" sz="2800" b="1" dirty="0">
                <a:solidFill>
                  <a:schemeClr val="tx1"/>
                </a:solidFill>
              </a:rPr>
              <a:t>讨论：一年一度的两会召开，说明了什么？</a:t>
            </a:r>
            <a:endParaRPr lang="zh-CN" altLang="en-US" sz="2800" b="1" dirty="0">
              <a:solidFill>
                <a:schemeClr val="tx1"/>
              </a:solidFill>
            </a:endParaRPr>
          </a:p>
        </p:txBody>
      </p:sp>
      <p:sp>
        <p:nvSpPr>
          <p:cNvPr id="9" name="矩形 9"/>
          <p:cNvSpPr/>
          <p:nvPr>
            <p:custDataLst>
              <p:tags r:id="rId2"/>
            </p:custDataLst>
          </p:nvPr>
        </p:nvSpPr>
        <p:spPr>
          <a:xfrm>
            <a:off x="295910" y="5394960"/>
            <a:ext cx="11600180" cy="1303020"/>
          </a:xfrm>
          <a:custGeom>
            <a:avLst/>
            <a:gdLst>
              <a:gd name="connsiteX0" fmla="*/ 0 w 10793184"/>
              <a:gd name="connsiteY0" fmla="*/ 0 h 4718957"/>
              <a:gd name="connsiteX1" fmla="*/ 10793184 w 10793184"/>
              <a:gd name="connsiteY1" fmla="*/ 0 h 4718957"/>
              <a:gd name="connsiteX2" fmla="*/ 10793184 w 10793184"/>
              <a:gd name="connsiteY2" fmla="*/ 4718957 h 4718957"/>
              <a:gd name="connsiteX3" fmla="*/ 0 w 10793184"/>
              <a:gd name="connsiteY3" fmla="*/ 4718957 h 4718957"/>
              <a:gd name="connsiteX4" fmla="*/ 0 w 10793184"/>
              <a:gd name="connsiteY4" fmla="*/ 0 h 4718957"/>
              <a:gd name="connsiteX0-1" fmla="*/ 10793184 w 10884624"/>
              <a:gd name="connsiteY0-2" fmla="*/ 4718957 h 4810397"/>
              <a:gd name="connsiteX1-3" fmla="*/ 0 w 10884624"/>
              <a:gd name="connsiteY1-4" fmla="*/ 4718957 h 4810397"/>
              <a:gd name="connsiteX2-5" fmla="*/ 0 w 10884624"/>
              <a:gd name="connsiteY2-6" fmla="*/ 0 h 4810397"/>
              <a:gd name="connsiteX3-7" fmla="*/ 10793184 w 10884624"/>
              <a:gd name="connsiteY3-8" fmla="*/ 0 h 4810397"/>
              <a:gd name="connsiteX4-9" fmla="*/ 10884624 w 10884624"/>
              <a:gd name="connsiteY4-10" fmla="*/ 4810397 h 4810397"/>
              <a:gd name="connsiteX0-11" fmla="*/ 9029698 w 10884624"/>
              <a:gd name="connsiteY0-12" fmla="*/ 4735286 h 4810397"/>
              <a:gd name="connsiteX1-13" fmla="*/ 0 w 10884624"/>
              <a:gd name="connsiteY1-14" fmla="*/ 4718957 h 4810397"/>
              <a:gd name="connsiteX2-15" fmla="*/ 0 w 10884624"/>
              <a:gd name="connsiteY2-16" fmla="*/ 0 h 4810397"/>
              <a:gd name="connsiteX3-17" fmla="*/ 10793184 w 10884624"/>
              <a:gd name="connsiteY3-18" fmla="*/ 0 h 4810397"/>
              <a:gd name="connsiteX4-19" fmla="*/ 10884624 w 10884624"/>
              <a:gd name="connsiteY4-20" fmla="*/ 4810397 h 4810397"/>
              <a:gd name="connsiteX0-21" fmla="*/ 9029698 w 10884624"/>
              <a:gd name="connsiteY0-22" fmla="*/ 4735286 h 4735286"/>
              <a:gd name="connsiteX1-23" fmla="*/ 0 w 10884624"/>
              <a:gd name="connsiteY1-24" fmla="*/ 4718957 h 4735286"/>
              <a:gd name="connsiteX2-25" fmla="*/ 0 w 10884624"/>
              <a:gd name="connsiteY2-26" fmla="*/ 0 h 4735286"/>
              <a:gd name="connsiteX3-27" fmla="*/ 10793184 w 10884624"/>
              <a:gd name="connsiteY3-28" fmla="*/ 0 h 4735286"/>
              <a:gd name="connsiteX4-29" fmla="*/ 10884624 w 10884624"/>
              <a:gd name="connsiteY4-30" fmla="*/ 4556397 h 4735286"/>
              <a:gd name="connsiteX0-31" fmla="*/ 9029698 w 10835638"/>
              <a:gd name="connsiteY0-32" fmla="*/ 4735286 h 4735286"/>
              <a:gd name="connsiteX1-33" fmla="*/ 0 w 10835638"/>
              <a:gd name="connsiteY1-34" fmla="*/ 4718957 h 4735286"/>
              <a:gd name="connsiteX2-35" fmla="*/ 0 w 10835638"/>
              <a:gd name="connsiteY2-36" fmla="*/ 0 h 4735286"/>
              <a:gd name="connsiteX3-37" fmla="*/ 10793184 w 10835638"/>
              <a:gd name="connsiteY3-38" fmla="*/ 0 h 4735286"/>
              <a:gd name="connsiteX4-39" fmla="*/ 10835638 w 10835638"/>
              <a:gd name="connsiteY4-40" fmla="*/ 4491083 h 4735286"/>
              <a:gd name="connsiteX0-41" fmla="*/ 8899069 w 10835638"/>
              <a:gd name="connsiteY0-42" fmla="*/ 4735286 h 4735286"/>
              <a:gd name="connsiteX1-43" fmla="*/ 0 w 10835638"/>
              <a:gd name="connsiteY1-44" fmla="*/ 4718957 h 4735286"/>
              <a:gd name="connsiteX2-45" fmla="*/ 0 w 10835638"/>
              <a:gd name="connsiteY2-46" fmla="*/ 0 h 4735286"/>
              <a:gd name="connsiteX3-47" fmla="*/ 10793184 w 10835638"/>
              <a:gd name="connsiteY3-48" fmla="*/ 0 h 4735286"/>
              <a:gd name="connsiteX4-49" fmla="*/ 10835638 w 10835638"/>
              <a:gd name="connsiteY4-50" fmla="*/ 4491083 h 47352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35638" h="4735286">
                <a:moveTo>
                  <a:pt x="8899069" y="4735286"/>
                </a:moveTo>
                <a:lnTo>
                  <a:pt x="0" y="4718957"/>
                </a:lnTo>
                <a:lnTo>
                  <a:pt x="0" y="0"/>
                </a:lnTo>
                <a:lnTo>
                  <a:pt x="10793184" y="0"/>
                </a:lnTo>
                <a:cubicBezTo>
                  <a:pt x="10793184" y="1572986"/>
                  <a:pt x="10835638" y="4491083"/>
                  <a:pt x="10835638" y="4491083"/>
                </a:cubicBezTo>
              </a:path>
            </a:pathLst>
          </a:custGeom>
          <a:noFill/>
          <a:ln w="57150" cap="rnd" cmpd="sng" algn="ctr">
            <a:solidFill>
              <a:srgbClr val="D0001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pitchFamily="2" charset="-122"/>
              <a:ea typeface="等线" panose="02010600030101010101" pitchFamily="2" charset="-122"/>
              <a:cs typeface="Arial" panose="020B0604020202020204"/>
            </a:endParaRPr>
          </a:p>
        </p:txBody>
      </p:sp>
      <p:sp>
        <p:nvSpPr>
          <p:cNvPr id="10" name="文本框 9"/>
          <p:cNvSpPr txBox="1"/>
          <p:nvPr>
            <p:custDataLst>
              <p:tags r:id="rId3"/>
            </p:custDataLst>
          </p:nvPr>
        </p:nvSpPr>
        <p:spPr>
          <a:xfrm>
            <a:off x="1569448" y="5394960"/>
            <a:ext cx="10202545" cy="1135054"/>
          </a:xfrm>
          <a:prstGeom prst="rect">
            <a:avLst/>
          </a:prstGeom>
          <a:noFill/>
        </p:spPr>
        <p:txBody>
          <a:bodyPr wrap="square" rtlCol="0" anchor="t">
            <a:spAutoFit/>
          </a:bodyPr>
          <a:lstStyle/>
          <a:p>
            <a:pPr fontAlgn="auto">
              <a:lnSpc>
                <a:spcPct val="150000"/>
              </a:lnSpc>
              <a:spcBef>
                <a:spcPct val="0"/>
              </a:spcBef>
              <a:spcAft>
                <a:spcPct val="0"/>
              </a:spcAft>
            </a:pPr>
            <a:r>
              <a:rPr lang="en-US" altLang="zh-CN" sz="2400" b="1" dirty="0" smtClean="0">
                <a:solidFill>
                  <a:srgbClr val="C00000"/>
                </a:solidFill>
                <a:latin typeface="Calibri" panose="020F0502020204030204" charset="0"/>
                <a:ea typeface="微软雅黑" panose="020B0503020204020204" charset="-122"/>
                <a:cs typeface="微软雅黑" panose="020B0503020204020204" charset="-122"/>
                <a:sym typeface="+mn-ea"/>
              </a:rPr>
              <a:t>①</a:t>
            </a:r>
            <a:r>
              <a:rPr lang="zh-CN" altLang="en-US" sz="2400" b="1" dirty="0" smtClean="0">
                <a:solidFill>
                  <a:srgbClr val="C00000"/>
                </a:solidFill>
                <a:latin typeface="微软雅黑" panose="020B0503020204020204" charset="-122"/>
                <a:ea typeface="微软雅黑" panose="020B0503020204020204" charset="-122"/>
                <a:cs typeface="微软雅黑" panose="020B0503020204020204" charset="-122"/>
                <a:sym typeface="+mn-ea"/>
              </a:rPr>
              <a:t>本质</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mn-ea"/>
              </a:rPr>
              <a:t>特征：</a:t>
            </a:r>
            <a:r>
              <a:rPr sz="2400" b="1" dirty="0" err="1">
                <a:solidFill>
                  <a:srgbClr val="FF0000"/>
                </a:solidFill>
                <a:latin typeface="微软雅黑" panose="020B0503020204020204" charset="-122"/>
                <a:ea typeface="微软雅黑" panose="020B0503020204020204" charset="-122"/>
                <a:cs typeface="微软雅黑" panose="020B0503020204020204" charset="-122"/>
                <a:sym typeface="+mn-ea"/>
              </a:rPr>
              <a:t>人民当家作主是社会主义民主政治的本质特征</a:t>
            </a:r>
            <a:r>
              <a:rPr lang="zh-CN" altLang="en-US" sz="24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400" b="1" dirty="0" smtClean="0">
                <a:latin typeface="微软雅黑" panose="020B0503020204020204" charset="-122"/>
                <a:ea typeface="微软雅黑" panose="020B0503020204020204" charset="-122"/>
                <a:cs typeface="微软雅黑" panose="020B0503020204020204" charset="-122"/>
                <a:sym typeface="+mn-ea"/>
              </a:rPr>
              <a:t>（</a:t>
            </a:r>
            <a:r>
              <a:rPr lang="en-US" altLang="zh-CN" sz="2400" b="1" dirty="0" smtClean="0">
                <a:latin typeface="微软雅黑" panose="020B0503020204020204" charset="-122"/>
                <a:ea typeface="微软雅黑" panose="020B0503020204020204" charset="-122"/>
                <a:cs typeface="微软雅黑" panose="020B0503020204020204" charset="-122"/>
                <a:sym typeface="+mn-ea"/>
              </a:rPr>
              <a:t>P33</a:t>
            </a:r>
            <a:r>
              <a:rPr lang="zh-CN" altLang="en-US" sz="2400" b="1" dirty="0" smtClean="0">
                <a:latin typeface="微软雅黑" panose="020B0503020204020204" charset="-122"/>
                <a:ea typeface="微软雅黑" panose="020B0503020204020204" charset="-122"/>
                <a:cs typeface="微软雅黑" panose="020B0503020204020204" charset="-122"/>
                <a:sym typeface="+mn-ea"/>
              </a:rPr>
              <a:t>）</a:t>
            </a:r>
            <a:endParaRPr lang="en-US" altLang="zh-CN" sz="2400" b="1" dirty="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spcBef>
                <a:spcPct val="0"/>
              </a:spcBef>
              <a:spcAft>
                <a:spcPct val="0"/>
              </a:spcAft>
            </a:pPr>
            <a:r>
              <a:rPr lang="zh-CN" altLang="en-US" sz="2400" b="1" dirty="0" smtClean="0">
                <a:solidFill>
                  <a:srgbClr val="0070C0"/>
                </a:solidFill>
                <a:latin typeface="微软雅黑" panose="020B0503020204020204" charset="-122"/>
                <a:ea typeface="微软雅黑" panose="020B0503020204020204" charset="-122"/>
                <a:cs typeface="微软雅黑" panose="020B0503020204020204" charset="-122"/>
                <a:sym typeface="+mn-ea"/>
              </a:rPr>
              <a:t>我</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rPr>
              <a:t>国是人民当家作主的国家，国家的一切权利属于</a:t>
            </a:r>
            <a:r>
              <a:rPr lang="zh-CN" altLang="en-US" sz="2400" b="1" dirty="0" smtClean="0">
                <a:solidFill>
                  <a:srgbClr val="0070C0"/>
                </a:solidFill>
                <a:latin typeface="微软雅黑" panose="020B0503020204020204" charset="-122"/>
                <a:ea typeface="微软雅黑" panose="020B0503020204020204" charset="-122"/>
                <a:cs typeface="微软雅黑" panose="020B0503020204020204" charset="-122"/>
                <a:sym typeface="+mn-ea"/>
              </a:rPr>
              <a:t>人民。</a:t>
            </a:r>
            <a:endPar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pic>
        <p:nvPicPr>
          <p:cNvPr id="11" name="图片 10"/>
          <p:cNvPicPr>
            <a:picLocks noChangeAspect="1"/>
          </p:cNvPicPr>
          <p:nvPr>
            <p:custDataLst>
              <p:tags r:id="rId4"/>
            </p:custDataLst>
          </p:nvPr>
        </p:nvPicPr>
        <p:blipFill>
          <a:blip r:embed="rId5">
            <a:extLst>
              <a:ext uri="{BEBA8EAE-BF5A-486C-A8C5-ECC9F3942E4B}">
                <a14:imgProps xmlns:a14="http://schemas.microsoft.com/office/drawing/2010/main">
                  <a14:imgLayer r:embed="rId6">
                    <a14:imgEffect>
                      <a14:colorTemperature colorTemp="4500"/>
                    </a14:imgEffect>
                  </a14:imgLayer>
                </a14:imgProps>
              </a:ext>
              <a:ext uri="{28A0092B-C50C-407E-A947-70E740481C1C}">
                <a14:useLocalDpi xmlns:a14="http://schemas.microsoft.com/office/drawing/2010/main" val="0"/>
              </a:ext>
            </a:extLst>
          </a:blip>
          <a:srcRect l="4660" r="59035" b="24808"/>
          <a:stretch>
            <a:fillRect/>
          </a:stretch>
        </p:blipFill>
        <p:spPr>
          <a:xfrm rot="314972">
            <a:off x="9613065" y="5612075"/>
            <a:ext cx="2362791" cy="1757303"/>
          </a:xfrm>
          <a:custGeom>
            <a:avLst/>
            <a:gdLst>
              <a:gd name="connsiteX0" fmla="*/ 0 w 1447709"/>
              <a:gd name="connsiteY0" fmla="*/ 397360 h 1122789"/>
              <a:gd name="connsiteX1" fmla="*/ 854990 w 1447709"/>
              <a:gd name="connsiteY1" fmla="*/ 0 h 1122789"/>
              <a:gd name="connsiteX2" fmla="*/ 1165766 w 1447709"/>
              <a:gd name="connsiteY2" fmla="*/ 0 h 1122789"/>
              <a:gd name="connsiteX3" fmla="*/ 1447709 w 1447709"/>
              <a:gd name="connsiteY3" fmla="*/ 606651 h 1122789"/>
              <a:gd name="connsiteX4" fmla="*/ 337146 w 1447709"/>
              <a:gd name="connsiteY4" fmla="*/ 1122789 h 1122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09" h="1122789">
                <a:moveTo>
                  <a:pt x="0" y="397360"/>
                </a:moveTo>
                <a:lnTo>
                  <a:pt x="854990" y="0"/>
                </a:lnTo>
                <a:lnTo>
                  <a:pt x="1165766" y="0"/>
                </a:lnTo>
                <a:lnTo>
                  <a:pt x="1447709" y="606651"/>
                </a:lnTo>
                <a:lnTo>
                  <a:pt x="337146" y="1122789"/>
                </a:lnTo>
                <a:close/>
              </a:path>
            </a:pathLst>
          </a:custGeom>
        </p:spPr>
      </p:pic>
      <p:sp>
        <p:nvSpPr>
          <p:cNvPr id="12" name="文本框 25"/>
          <p:cNvSpPr txBox="1"/>
          <p:nvPr/>
        </p:nvSpPr>
        <p:spPr>
          <a:xfrm>
            <a:off x="824230" y="67538"/>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新型的民主</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13" name="直接连接符 12"/>
          <p:cNvCxnSpPr/>
          <p:nvPr/>
        </p:nvCxnSpPr>
        <p:spPr>
          <a:xfrm>
            <a:off x="824230" y="432570"/>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7"/>
          <a:stretch>
            <a:fillRect/>
          </a:stretch>
        </p:blipFill>
        <p:spPr>
          <a:xfrm>
            <a:off x="234044" y="67538"/>
            <a:ext cx="482625" cy="3619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007235" y="572596"/>
            <a:ext cx="8323580" cy="583565"/>
          </a:xfrm>
          <a:prstGeom prst="rect">
            <a:avLst/>
          </a:prstGeom>
          <a:noFill/>
        </p:spPr>
        <p:txBody>
          <a:bodyPr wrap="none" rtlCol="0" anchor="t">
            <a:spAutoFit/>
          </a:bodyPr>
          <a:lstStyle/>
          <a:p>
            <a:r>
              <a:rPr lang="zh-CN" altLang="en-US" sz="3200" b="1" noProof="0" dirty="0">
                <a:ln>
                  <a:noFill/>
                </a:ln>
                <a:effectLst/>
                <a:uLnTx/>
                <a:uFillTx/>
                <a:latin typeface="微软雅黑" panose="020B0503020204020204" charset="-122"/>
                <a:ea typeface="微软雅黑" panose="020B0503020204020204" charset="-122"/>
                <a:sym typeface="+mn-ea"/>
              </a:rPr>
              <a:t>为什么说我国的社会主义民主是新型的民主？</a:t>
            </a:r>
            <a:endParaRPr lang="zh-CN" altLang="en-US" sz="3200" b="1" noProof="0" dirty="0">
              <a:ln>
                <a:noFill/>
              </a:ln>
              <a:effectLst/>
              <a:uLnTx/>
              <a:uFillTx/>
              <a:latin typeface="微软雅黑" panose="020B0503020204020204" charset="-122"/>
              <a:ea typeface="微软雅黑" panose="020B0503020204020204" charset="-122"/>
              <a:sym typeface="+mn-ea"/>
            </a:endParaRPr>
          </a:p>
        </p:txBody>
      </p:sp>
      <p:sp>
        <p:nvSpPr>
          <p:cNvPr id="12" name="文本框 11"/>
          <p:cNvSpPr txBox="1"/>
          <p:nvPr/>
        </p:nvSpPr>
        <p:spPr>
          <a:xfrm>
            <a:off x="5534025" y="1628775"/>
            <a:ext cx="6042025" cy="1814830"/>
          </a:xfrm>
          <a:prstGeom prst="rect">
            <a:avLst/>
          </a:prstGeom>
          <a:noFill/>
        </p:spPr>
        <p:txBody>
          <a:bodyPr wrap="square" rtlCol="0" anchor="t">
            <a:spAutoFit/>
          </a:bodyPr>
          <a:lstStyle/>
          <a:p>
            <a:r>
              <a:rPr lang="zh-CN" altLang="en-US" sz="2800" b="1" dirty="0">
                <a:solidFill>
                  <a:schemeClr val="tx1"/>
                </a:solidFill>
              </a:rPr>
              <a:t>讨论：两会期间，“广泛征求群众意见，并汇总整理意见建议，供有关部门决策参考”，说明了我国的民主有什么样的特点？</a:t>
            </a:r>
            <a:endParaRPr lang="zh-CN" altLang="en-US" sz="2800" b="1" dirty="0">
              <a:solidFill>
                <a:schemeClr val="tx1"/>
              </a:solidFill>
            </a:endParaRPr>
          </a:p>
        </p:txBody>
      </p:sp>
      <p:sp>
        <p:nvSpPr>
          <p:cNvPr id="14" name="文本框 13"/>
          <p:cNvSpPr txBox="1"/>
          <p:nvPr>
            <p:custDataLst>
              <p:tags r:id="rId1"/>
            </p:custDataLst>
          </p:nvPr>
        </p:nvSpPr>
        <p:spPr>
          <a:xfrm>
            <a:off x="6169025" y="4438650"/>
            <a:ext cx="5407025" cy="1568450"/>
          </a:xfrm>
          <a:prstGeom prst="rect">
            <a:avLst/>
          </a:prstGeom>
          <a:solidFill>
            <a:srgbClr val="990000"/>
          </a:solidFill>
        </p:spPr>
        <p:txBody>
          <a:bodyPr wrap="square" rtlCol="0">
            <a:spAutoFit/>
          </a:bodyPr>
          <a:lstStyle/>
          <a:p>
            <a:r>
              <a:rPr lang="zh-CN" altLang="en-US" sz="3200" b="1" dirty="0" smtClean="0">
                <a:solidFill>
                  <a:schemeClr val="bg1"/>
                </a:solidFill>
              </a:rPr>
              <a:t>        全过程人民</a:t>
            </a:r>
            <a:r>
              <a:rPr lang="zh-CN" altLang="en-US" sz="3200" b="1" dirty="0">
                <a:solidFill>
                  <a:schemeClr val="bg1"/>
                </a:solidFill>
              </a:rPr>
              <a:t>民主是维护人民根本利益的最广泛、最真实、最管用的民主。</a:t>
            </a:r>
            <a:endParaRPr lang="zh-CN" altLang="en-US" sz="3200" b="1" dirty="0">
              <a:solidFill>
                <a:schemeClr val="bg1"/>
              </a:solidFill>
            </a:endParaRPr>
          </a:p>
        </p:txBody>
      </p:sp>
      <p:sp>
        <p:nvSpPr>
          <p:cNvPr id="8" name="文本框 25"/>
          <p:cNvSpPr txBox="1"/>
          <p:nvPr/>
        </p:nvSpPr>
        <p:spPr>
          <a:xfrm>
            <a:off x="824230" y="67538"/>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新型的民主</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9" name="直接连接符 8"/>
          <p:cNvCxnSpPr/>
          <p:nvPr/>
        </p:nvCxnSpPr>
        <p:spPr>
          <a:xfrm>
            <a:off x="824230" y="432570"/>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2"/>
          <a:stretch>
            <a:fillRect/>
          </a:stretch>
        </p:blipFill>
        <p:spPr>
          <a:xfrm>
            <a:off x="234044" y="67538"/>
            <a:ext cx="482625" cy="361969"/>
          </a:xfrm>
          <a:prstGeom prst="rect">
            <a:avLst/>
          </a:prstGeom>
        </p:spPr>
      </p:pic>
      <p:sp>
        <p:nvSpPr>
          <p:cNvPr id="3" name="矩形 2"/>
          <p:cNvSpPr/>
          <p:nvPr/>
        </p:nvSpPr>
        <p:spPr>
          <a:xfrm>
            <a:off x="916317" y="1295310"/>
            <a:ext cx="3576620" cy="2462213"/>
          </a:xfrm>
          <a:prstGeom prst="rect">
            <a:avLst/>
          </a:prstGeom>
          <a:solidFill>
            <a:srgbClr val="990000"/>
          </a:solidFill>
        </p:spPr>
        <p:txBody>
          <a:bodyPr wrap="none">
            <a:spAutoFit/>
          </a:bodyPr>
          <a:lstStyle/>
          <a:p>
            <a:r>
              <a:rPr lang="zh-CN" altLang="en-US" sz="6600" b="1" dirty="0" smtClean="0">
                <a:solidFill>
                  <a:schemeClr val="bg1"/>
                </a:solidFill>
                <a:latin typeface="黑体" panose="02010609060101010101" pitchFamily="49" charset="-122"/>
                <a:ea typeface="黑体" panose="02010609060101010101" pitchFamily="49" charset="-122"/>
              </a:rPr>
              <a:t>我给两会</a:t>
            </a:r>
            <a:endParaRPr lang="en-US" altLang="zh-CN" sz="6600" b="1" dirty="0" smtClean="0">
              <a:solidFill>
                <a:schemeClr val="bg1"/>
              </a:solidFill>
              <a:latin typeface="黑体" panose="02010609060101010101" pitchFamily="49" charset="-122"/>
              <a:ea typeface="黑体" panose="02010609060101010101" pitchFamily="49" charset="-122"/>
            </a:endParaRPr>
          </a:p>
          <a:p>
            <a:r>
              <a:rPr lang="zh-CN" altLang="en-US" sz="8800" b="1" dirty="0">
                <a:solidFill>
                  <a:srgbClr val="FFC000"/>
                </a:solidFill>
                <a:latin typeface="黑体" panose="02010609060101010101" pitchFamily="49" charset="-122"/>
                <a:ea typeface="黑体" panose="02010609060101010101" pitchFamily="49" charset="-122"/>
              </a:rPr>
              <a:t>捎句</a:t>
            </a:r>
            <a:r>
              <a:rPr lang="zh-CN" altLang="en-US" sz="8800" b="1" dirty="0" smtClean="0">
                <a:solidFill>
                  <a:srgbClr val="FFC000"/>
                </a:solidFill>
                <a:latin typeface="黑体" panose="02010609060101010101" pitchFamily="49" charset="-122"/>
                <a:ea typeface="黑体" panose="02010609060101010101" pitchFamily="49" charset="-122"/>
              </a:rPr>
              <a:t>话</a:t>
            </a:r>
            <a:endParaRPr lang="zh-CN" altLang="en-US" sz="8800" b="1" dirty="0">
              <a:solidFill>
                <a:srgbClr val="FFC000"/>
              </a:solidFill>
              <a:latin typeface="黑体" panose="02010609060101010101" pitchFamily="49" charset="-122"/>
              <a:ea typeface="黑体" panose="02010609060101010101" pitchFamily="49" charset="-122"/>
            </a:endParaRPr>
          </a:p>
        </p:txBody>
      </p:sp>
      <p:sp>
        <p:nvSpPr>
          <p:cNvPr id="5" name="圆角矩形标注 4"/>
          <p:cNvSpPr/>
          <p:nvPr/>
        </p:nvSpPr>
        <p:spPr>
          <a:xfrm>
            <a:off x="129209" y="3955775"/>
            <a:ext cx="5404816" cy="2822713"/>
          </a:xfrm>
          <a:prstGeom prst="wedgeRoundRectCallout">
            <a:avLst>
              <a:gd name="adj1" fmla="val -1086"/>
              <a:gd name="adj2" fmla="val -5827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srgbClr val="FFC000"/>
                </a:solidFill>
                <a:latin typeface="黑体" panose="02010609060101010101" pitchFamily="49" charset="-122"/>
                <a:ea typeface="黑体" panose="02010609060101010101" pitchFamily="49" charset="-122"/>
              </a:rPr>
              <a:t>    2023</a:t>
            </a:r>
            <a:r>
              <a:rPr lang="zh-CN" altLang="en-US" dirty="0">
                <a:solidFill>
                  <a:srgbClr val="FFC000"/>
                </a:solidFill>
                <a:latin typeface="黑体" panose="02010609060101010101" pitchFamily="49" charset="-122"/>
                <a:ea typeface="黑体" panose="02010609060101010101" pitchFamily="49" charset="-122"/>
              </a:rPr>
              <a:t>年是全面贯彻党的二十大精神的开局之年。新时代新征程，全面建设社会主义现代化国家，需要把各方智慧和力量凝聚到发展上来。即日起至全国两会闭幕，人民网推出</a:t>
            </a:r>
            <a:r>
              <a:rPr lang="en-US" altLang="zh-CN" dirty="0">
                <a:solidFill>
                  <a:srgbClr val="FFC000"/>
                </a:solidFill>
                <a:latin typeface="黑体" panose="02010609060101010101" pitchFamily="49" charset="-122"/>
                <a:ea typeface="黑体" panose="02010609060101010101" pitchFamily="49" charset="-122"/>
              </a:rPr>
              <a:t>2023</a:t>
            </a:r>
            <a:r>
              <a:rPr lang="zh-CN" altLang="en-US" dirty="0">
                <a:solidFill>
                  <a:srgbClr val="FFC000"/>
                </a:solidFill>
                <a:latin typeface="黑体" panose="02010609060101010101" pitchFamily="49" charset="-122"/>
                <a:ea typeface="黑体" panose="02010609060101010101" pitchFamily="49" charset="-122"/>
              </a:rPr>
              <a:t>年度“我给两会捎句话”建言征集活动，诚邀各界群众围绕扩内需促消费、乡村振兴、科技创新、全过程人民民主等话题积极建言献策。我们将选择部分建言进行公开展示，并汇总整理意见建议，供有关部门决策参考。</a:t>
            </a:r>
            <a:endParaRPr lang="zh-CN" altLang="en-US" dirty="0">
              <a:solidFill>
                <a:srgbClr val="FFC000"/>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431800" y="855980"/>
            <a:ext cx="11080115" cy="1198880"/>
          </a:xfrm>
          <a:prstGeom prst="rect">
            <a:avLst/>
          </a:prstGeom>
          <a:noFill/>
          <a:ln w="12700">
            <a:noFill/>
          </a:ln>
        </p:spPr>
        <p:txBody>
          <a:bodyPr wrap="square" rtlCol="0" anchor="t">
            <a:spAutoFit/>
          </a:bodyPr>
          <a:lstStyle>
            <a:defPPr>
              <a:defRPr lang="zh-CN"/>
            </a:defPPr>
            <a:lvl1pPr fontAlgn="auto">
              <a:lnSpc>
                <a:spcPct val="150000"/>
              </a:lnSpc>
              <a:spcBef>
                <a:spcPct val="0"/>
              </a:spcBef>
              <a:spcAft>
                <a:spcPct val="0"/>
              </a:spcAft>
              <a:defRPr sz="2400" b="1">
                <a:solidFill>
                  <a:srgbClr val="C00000"/>
                </a:solidFill>
                <a:latin typeface="微软雅黑" panose="020B0503020204020204" charset="-122"/>
                <a:ea typeface="微软雅黑" panose="020B0503020204020204" charset="-122"/>
                <a:cs typeface="微软雅黑" panose="020B0503020204020204" charset="-122"/>
              </a:defRPr>
            </a:lvl1pPr>
          </a:lstStyle>
          <a:p>
            <a:r>
              <a:rPr lang="en-US" altLang="zh-CN" dirty="0">
                <a:latin typeface="Calibri" panose="020F0502020204030204" charset="0"/>
                <a:sym typeface="+mn-ea"/>
              </a:rPr>
              <a:t>②</a:t>
            </a:r>
            <a:r>
              <a:rPr lang="zh-CN" altLang="en-US" dirty="0">
                <a:sym typeface="+mn-ea"/>
              </a:rPr>
              <a:t>民主</a:t>
            </a:r>
            <a:r>
              <a:rPr lang="zh-CN" altLang="en-US" dirty="0" smtClean="0">
                <a:sym typeface="+mn-ea"/>
              </a:rPr>
              <a:t>特点</a:t>
            </a:r>
            <a:r>
              <a:rPr lang="zh-CN" altLang="en-US" dirty="0" smtClean="0">
                <a:sym typeface="Wingdings" panose="05000000000000000000" pitchFamily="2" charset="2"/>
              </a:rPr>
              <a:t>：</a:t>
            </a:r>
            <a:r>
              <a:rPr lang="zh-CN" altLang="en-US" dirty="0" smtClean="0">
                <a:solidFill>
                  <a:schemeClr val="tx1"/>
                </a:solidFill>
                <a:sym typeface="Wingdings" panose="05000000000000000000" pitchFamily="2" charset="2"/>
              </a:rPr>
              <a:t>（</a:t>
            </a:r>
            <a:r>
              <a:rPr lang="en-US" altLang="zh-CN" dirty="0" smtClean="0">
                <a:solidFill>
                  <a:schemeClr val="tx1"/>
                </a:solidFill>
                <a:sym typeface="+mn-ea"/>
              </a:rPr>
              <a:t>P33</a:t>
            </a:r>
            <a:r>
              <a:rPr lang="zh-CN" altLang="en-US" dirty="0" smtClean="0">
                <a:solidFill>
                  <a:schemeClr val="tx1"/>
                </a:solidFill>
                <a:sym typeface="+mn-ea"/>
              </a:rPr>
              <a:t> </a:t>
            </a:r>
            <a:r>
              <a:rPr lang="zh-CN" altLang="en-US" dirty="0">
                <a:solidFill>
                  <a:schemeClr val="tx1"/>
                </a:solidFill>
                <a:sym typeface="+mn-ea"/>
              </a:rPr>
              <a:t>）</a:t>
            </a:r>
            <a:endParaRPr lang="zh-CN" altLang="en-US" dirty="0">
              <a:solidFill>
                <a:schemeClr val="tx1"/>
              </a:solidFill>
              <a:sym typeface="+mn-ea"/>
            </a:endParaRPr>
          </a:p>
          <a:p>
            <a:r>
              <a:rPr lang="zh-CN" dirty="0" err="1">
                <a:solidFill>
                  <a:srgbClr val="FF0000"/>
                </a:solidFill>
                <a:sym typeface="+mn-ea"/>
              </a:rPr>
              <a:t>全过程人民</a:t>
            </a:r>
            <a:r>
              <a:rPr dirty="0" err="1">
                <a:solidFill>
                  <a:srgbClr val="FF0000"/>
                </a:solidFill>
                <a:sym typeface="+mn-ea"/>
              </a:rPr>
              <a:t>民主是维护人民根本利益的最广泛、最真实、最管用的民主</a:t>
            </a:r>
            <a:r>
              <a:rPr lang="zh-CN" altLang="en-US" dirty="0">
                <a:solidFill>
                  <a:srgbClr val="FF0000"/>
                </a:solidFill>
                <a:sym typeface="+mn-ea"/>
              </a:rPr>
              <a:t>。</a:t>
            </a:r>
            <a:endParaRPr lang="en-US" altLang="zh-CN" dirty="0">
              <a:solidFill>
                <a:srgbClr val="FF0000"/>
              </a:solidFill>
              <a:sym typeface="+mn-ea"/>
            </a:endParaRPr>
          </a:p>
        </p:txBody>
      </p:sp>
      <p:sp>
        <p:nvSpPr>
          <p:cNvPr id="6" name="文本框 5"/>
          <p:cNvSpPr txBox="1"/>
          <p:nvPr>
            <p:custDataLst>
              <p:tags r:id="rId2"/>
            </p:custDataLst>
          </p:nvPr>
        </p:nvSpPr>
        <p:spPr>
          <a:xfrm>
            <a:off x="381232" y="2342939"/>
            <a:ext cx="1107996" cy="461665"/>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fontAlgn="auto">
              <a:defRPr sz="2400" b="1" kern="0">
                <a:solidFill>
                  <a:srgbClr val="C00000"/>
                </a:solidFill>
                <a:latin typeface="微软雅黑" panose="020B0503020204020204" pitchFamily="82" charset="2"/>
                <a:ea typeface="微软雅黑" panose="020B0503020204020204" pitchFamily="82" charset="2"/>
                <a:cs typeface="Arial" panose="020B0604020202020204"/>
              </a:defRPr>
            </a:lvl1pPr>
          </a:lstStyle>
          <a:p>
            <a:r>
              <a:rPr lang="zh-CN" altLang="en-US">
                <a:solidFill>
                  <a:schemeClr val="bg2">
                    <a:lumMod val="20000"/>
                    <a:lumOff val="80000"/>
                  </a:schemeClr>
                </a:solidFill>
                <a:sym typeface="+mn-ea"/>
              </a:rPr>
              <a:t>最广泛</a:t>
            </a:r>
            <a:endParaRPr lang="zh-CN" altLang="en-US">
              <a:solidFill>
                <a:schemeClr val="bg2">
                  <a:lumMod val="20000"/>
                  <a:lumOff val="80000"/>
                </a:schemeClr>
              </a:solidFill>
            </a:endParaRPr>
          </a:p>
        </p:txBody>
      </p:sp>
      <p:sp>
        <p:nvSpPr>
          <p:cNvPr id="8" name="文本框 7"/>
          <p:cNvSpPr txBox="1"/>
          <p:nvPr>
            <p:custDataLst>
              <p:tags r:id="rId3"/>
            </p:custDataLst>
          </p:nvPr>
        </p:nvSpPr>
        <p:spPr>
          <a:xfrm>
            <a:off x="1641042" y="2088782"/>
            <a:ext cx="4849404" cy="941155"/>
          </a:xfrm>
          <a:prstGeom prst="rect">
            <a:avLst/>
          </a:prstGeom>
          <a:noFill/>
          <a:ln w="19050">
            <a:solidFill>
              <a:srgbClr val="C00000"/>
            </a:solidFill>
          </a:ln>
        </p:spPr>
        <p:txBody>
          <a:bodyPr wrap="none" rtlCol="0" anchor="t">
            <a:spAutoFit/>
          </a:bodyPr>
          <a:lstStyle/>
          <a:p>
            <a:pPr fontAlgn="auto">
              <a:lnSpc>
                <a:spcPct val="12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主体</a:t>
            </a:r>
            <a:r>
              <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mn-ea"/>
              </a:rPr>
              <a:t>的广泛性</a:t>
            </a:r>
            <a:r>
              <a:rPr lang="en-US" altLang="zh-CN" sz="2400" b="1">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mn-ea"/>
              </a:rPr>
              <a:t>享有权利的</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人多</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fontAlgn="auto">
              <a:lnSpc>
                <a:spcPct val="12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权利</a:t>
            </a:r>
            <a:r>
              <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mn-ea"/>
              </a:rPr>
              <a:t>的广泛性</a:t>
            </a:r>
            <a:r>
              <a:rPr lang="en-US" altLang="zh-CN" sz="2400" b="1">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mn-ea"/>
              </a:rPr>
              <a:t>享有的</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权利多</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4"/>
            </p:custDataLst>
          </p:nvPr>
        </p:nvSpPr>
        <p:spPr>
          <a:xfrm>
            <a:off x="381232" y="3614801"/>
            <a:ext cx="1107996" cy="461665"/>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fontAlgn="auto">
              <a:defRPr sz="2400" b="1" kern="0">
                <a:solidFill>
                  <a:srgbClr val="C00000"/>
                </a:solidFill>
                <a:latin typeface="微软雅黑" panose="020B0503020204020204" pitchFamily="82" charset="2"/>
                <a:ea typeface="微软雅黑" panose="020B0503020204020204" pitchFamily="82" charset="2"/>
                <a:cs typeface="Arial" panose="020B0604020202020204"/>
              </a:defRPr>
            </a:lvl1pPr>
          </a:lstStyle>
          <a:p>
            <a:r>
              <a:rPr lang="zh-CN" altLang="en-US">
                <a:solidFill>
                  <a:schemeClr val="bg2">
                    <a:lumMod val="20000"/>
                    <a:lumOff val="80000"/>
                  </a:schemeClr>
                </a:solidFill>
                <a:sym typeface="+mn-ea"/>
              </a:rPr>
              <a:t>最真实</a:t>
            </a:r>
            <a:endParaRPr lang="zh-CN" altLang="en-US">
              <a:solidFill>
                <a:schemeClr val="bg2">
                  <a:lumMod val="20000"/>
                  <a:lumOff val="80000"/>
                </a:schemeClr>
              </a:solidFill>
              <a:sym typeface="+mn-ea"/>
            </a:endParaRPr>
          </a:p>
        </p:txBody>
      </p:sp>
      <p:sp>
        <p:nvSpPr>
          <p:cNvPr id="10" name="文本框 9"/>
          <p:cNvSpPr txBox="1"/>
          <p:nvPr>
            <p:custDataLst>
              <p:tags r:id="rId5"/>
            </p:custDataLst>
          </p:nvPr>
        </p:nvSpPr>
        <p:spPr>
          <a:xfrm>
            <a:off x="432047" y="5064117"/>
            <a:ext cx="1107996" cy="461665"/>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fontAlgn="auto">
              <a:defRPr sz="2400" b="1" kern="0">
                <a:solidFill>
                  <a:srgbClr val="C00000"/>
                </a:solidFill>
                <a:latin typeface="微软雅黑" panose="020B0503020204020204" pitchFamily="82" charset="2"/>
                <a:ea typeface="微软雅黑" panose="020B0503020204020204" pitchFamily="82" charset="2"/>
                <a:cs typeface="Arial" panose="020B0604020202020204"/>
              </a:defRPr>
            </a:lvl1pPr>
          </a:lstStyle>
          <a:p>
            <a:r>
              <a:rPr lang="zh-CN" altLang="en-US">
                <a:solidFill>
                  <a:schemeClr val="bg2">
                    <a:lumMod val="20000"/>
                    <a:lumOff val="80000"/>
                  </a:schemeClr>
                </a:solidFill>
                <a:sym typeface="+mn-ea"/>
              </a:rPr>
              <a:t>最管用</a:t>
            </a:r>
            <a:endParaRPr lang="zh-CN" altLang="en-US">
              <a:solidFill>
                <a:schemeClr val="bg2">
                  <a:lumMod val="20000"/>
                  <a:lumOff val="80000"/>
                </a:schemeClr>
              </a:solidFill>
              <a:sym typeface="+mn-ea"/>
            </a:endParaRPr>
          </a:p>
        </p:txBody>
      </p:sp>
      <p:sp>
        <p:nvSpPr>
          <p:cNvPr id="13" name="文本框 12"/>
          <p:cNvSpPr txBox="1"/>
          <p:nvPr>
            <p:custDataLst>
              <p:tags r:id="rId6"/>
            </p:custDataLst>
          </p:nvPr>
        </p:nvSpPr>
        <p:spPr>
          <a:xfrm>
            <a:off x="1634069" y="3451346"/>
            <a:ext cx="9269457" cy="977265"/>
          </a:xfrm>
          <a:prstGeom prst="rect">
            <a:avLst/>
          </a:prstGeom>
          <a:noFill/>
          <a:ln w="19050">
            <a:solidFill>
              <a:srgbClr val="C00000"/>
            </a:solidFill>
          </a:ln>
        </p:spPr>
        <p:txBody>
          <a:bodyPr wrap="square" rtlCol="0" anchor="t">
            <a:spAutoFit/>
          </a:bodyPr>
          <a:lstStyle/>
          <a:p>
            <a:pPr fontAlgn="auto">
              <a:lnSpc>
                <a:spcPct val="120000"/>
              </a:lnSpc>
            </a:pPr>
            <a:r>
              <a:rPr lang="en-US" altLang="zh-CN" sz="2400" b="1" dirty="0" err="1">
                <a:solidFill>
                  <a:prstClr val="black"/>
                </a:solidFill>
                <a:latin typeface="微软雅黑" panose="020B0503020204020204" charset="-122"/>
                <a:ea typeface="微软雅黑" panose="020B0503020204020204" charset="-122"/>
                <a:cs typeface="微软雅黑" panose="020B0503020204020204" charset="-122"/>
                <a:sym typeface="+mn-ea"/>
              </a:rPr>
              <a:t>A.</a:t>
            </a:r>
            <a:r>
              <a:rPr sz="2400" b="1" dirty="0" err="1" smtClean="0">
                <a:solidFill>
                  <a:prstClr val="black"/>
                </a:solidFill>
                <a:latin typeface="微软雅黑" panose="020B0503020204020204" charset="-122"/>
                <a:ea typeface="微软雅黑" panose="020B0503020204020204" charset="-122"/>
                <a:cs typeface="微软雅黑" panose="020B0503020204020204" charset="-122"/>
                <a:sym typeface="+mn-ea"/>
              </a:rPr>
              <a:t>人民的</a:t>
            </a:r>
            <a:r>
              <a:rPr sz="2400" b="1" dirty="0" err="1" smtClean="0">
                <a:solidFill>
                  <a:srgbClr val="C00000"/>
                </a:solidFill>
                <a:latin typeface="微软雅黑" panose="020B0503020204020204" charset="-122"/>
                <a:ea typeface="微软雅黑" panose="020B0503020204020204" charset="-122"/>
                <a:cs typeface="微软雅黑" panose="020B0503020204020204" charset="-122"/>
                <a:sym typeface="+mn-ea"/>
              </a:rPr>
              <a:t>意愿</a:t>
            </a:r>
            <a:r>
              <a:rPr sz="2400" b="1" dirty="0" err="1" smtClean="0">
                <a:solidFill>
                  <a:prstClr val="black"/>
                </a:solidFill>
                <a:latin typeface="微软雅黑" panose="020B0503020204020204" charset="-122"/>
                <a:ea typeface="微软雅黑" panose="020B0503020204020204" charset="-122"/>
                <a:cs typeface="微软雅黑" panose="020B0503020204020204" charset="-122"/>
                <a:sym typeface="+mn-ea"/>
              </a:rPr>
              <a:t>得到充分反映</a:t>
            </a:r>
            <a:r>
              <a:rPr lang="zh-CN" altLang="en-US" sz="2400" b="1" dirty="0" smtClean="0">
                <a:solidFill>
                  <a:prstClr val="black"/>
                </a:solidFill>
                <a:latin typeface="微软雅黑" panose="020B0503020204020204" charset="-122"/>
                <a:ea typeface="微软雅黑" panose="020B0503020204020204" charset="-122"/>
                <a:cs typeface="微软雅黑" panose="020B0503020204020204" charset="-122"/>
                <a:sym typeface="+mn-ea"/>
              </a:rPr>
              <a:t>。       </a:t>
            </a:r>
            <a:r>
              <a:rPr lang="en-US" altLang="zh-CN" sz="2400" b="1" dirty="0" err="1" smtClean="0">
                <a:solidFill>
                  <a:prstClr val="black"/>
                </a:solidFill>
                <a:latin typeface="微软雅黑" panose="020B0503020204020204" charset="-122"/>
                <a:ea typeface="微软雅黑" panose="020B0503020204020204" charset="-122"/>
                <a:cs typeface="微软雅黑" panose="020B0503020204020204" charset="-122"/>
                <a:sym typeface="+mn-ea"/>
              </a:rPr>
              <a:t>B</a:t>
            </a:r>
            <a:r>
              <a:rPr lang="en-US" altLang="zh-CN" sz="2400" b="1" dirty="0" err="1">
                <a:solidFill>
                  <a:prstClr val="black"/>
                </a:solidFill>
                <a:latin typeface="微软雅黑" panose="020B0503020204020204" charset="-122"/>
                <a:ea typeface="微软雅黑" panose="020B0503020204020204" charset="-122"/>
                <a:cs typeface="微软雅黑" panose="020B0503020204020204" charset="-122"/>
                <a:sym typeface="+mn-ea"/>
              </a:rPr>
              <a:t>.</a:t>
            </a:r>
            <a:r>
              <a:rPr sz="2400" b="1" dirty="0" err="1" smtClean="0">
                <a:solidFill>
                  <a:schemeClr val="accent1"/>
                </a:solidFill>
                <a:latin typeface="微软雅黑" panose="020B0503020204020204" charset="-122"/>
                <a:ea typeface="微软雅黑" panose="020B0503020204020204" charset="-122"/>
                <a:cs typeface="微软雅黑" panose="020B0503020204020204" charset="-122"/>
                <a:sym typeface="+mn-ea"/>
              </a:rPr>
              <a:t>人民的</a:t>
            </a:r>
            <a:r>
              <a:rPr sz="2400" b="1" dirty="0" err="1" smtClean="0">
                <a:solidFill>
                  <a:srgbClr val="C00000"/>
                </a:solidFill>
                <a:latin typeface="微软雅黑" panose="020B0503020204020204" charset="-122"/>
                <a:ea typeface="微软雅黑" panose="020B0503020204020204" charset="-122"/>
                <a:cs typeface="微软雅黑" panose="020B0503020204020204" charset="-122"/>
                <a:sym typeface="+mn-ea"/>
              </a:rPr>
              <a:t>合理要求</a:t>
            </a:r>
            <a:r>
              <a:rPr sz="2400" b="1" dirty="0" err="1" smtClean="0">
                <a:solidFill>
                  <a:schemeClr val="accent1"/>
                </a:solidFill>
                <a:latin typeface="微软雅黑" panose="020B0503020204020204" charset="-122"/>
                <a:ea typeface="微软雅黑" panose="020B0503020204020204" charset="-122"/>
                <a:cs typeface="微软雅黑" panose="020B0503020204020204" charset="-122"/>
                <a:sym typeface="+mn-ea"/>
              </a:rPr>
              <a:t>得到充分实现</a:t>
            </a:r>
            <a:r>
              <a:rPr lang="zh-CN" altLang="en-US" sz="2400" b="1" dirty="0" smtClean="0">
                <a:solidFill>
                  <a:schemeClr val="accent1"/>
                </a:solidFill>
                <a:latin typeface="微软雅黑" panose="020B0503020204020204" charset="-122"/>
                <a:ea typeface="微软雅黑" panose="020B0503020204020204" charset="-122"/>
                <a:cs typeface="微软雅黑" panose="020B0503020204020204" charset="-122"/>
                <a:sym typeface="+mn-ea"/>
              </a:rPr>
              <a:t>。</a:t>
            </a:r>
            <a:endParaRPr sz="2400"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a:p>
            <a:pPr fontAlgn="auto">
              <a:lnSpc>
                <a:spcPct val="120000"/>
              </a:lnSpc>
            </a:pPr>
            <a:r>
              <a:rPr lang="en-US" altLang="zh-CN" sz="2400" b="1" dirty="0" err="1">
                <a:solidFill>
                  <a:prstClr val="black"/>
                </a:solidFill>
                <a:latin typeface="微软雅黑" panose="020B0503020204020204" charset="-122"/>
                <a:ea typeface="微软雅黑" panose="020B0503020204020204" charset="-122"/>
                <a:cs typeface="微软雅黑" panose="020B0503020204020204" charset="-122"/>
                <a:sym typeface="+mn-ea"/>
              </a:rPr>
              <a:t>C.</a:t>
            </a:r>
            <a:r>
              <a:rPr sz="2400" b="1" dirty="0" err="1" smtClean="0">
                <a:solidFill>
                  <a:prstClr val="black"/>
                </a:solidFill>
                <a:latin typeface="微软雅黑" panose="020B0503020204020204" charset="-122"/>
                <a:ea typeface="微软雅黑" panose="020B0503020204020204" charset="-122"/>
                <a:cs typeface="微软雅黑" panose="020B0503020204020204" charset="-122"/>
                <a:sym typeface="+mn-ea"/>
              </a:rPr>
              <a:t>人民的</a:t>
            </a:r>
            <a:r>
              <a:rPr sz="2400" b="1" dirty="0" err="1" smtClean="0">
                <a:solidFill>
                  <a:srgbClr val="C00000"/>
                </a:solidFill>
                <a:latin typeface="微软雅黑" panose="020B0503020204020204" charset="-122"/>
                <a:ea typeface="微软雅黑" panose="020B0503020204020204" charset="-122"/>
                <a:cs typeface="微软雅黑" panose="020B0503020204020204" charset="-122"/>
                <a:sym typeface="+mn-ea"/>
              </a:rPr>
              <a:t>合法权利</a:t>
            </a:r>
            <a:r>
              <a:rPr sz="2400" b="1" dirty="0" err="1" smtClean="0">
                <a:solidFill>
                  <a:prstClr val="black"/>
                </a:solidFill>
                <a:latin typeface="微软雅黑" panose="020B0503020204020204" charset="-122"/>
                <a:ea typeface="微软雅黑" panose="020B0503020204020204" charset="-122"/>
                <a:cs typeface="微软雅黑" panose="020B0503020204020204" charset="-122"/>
                <a:sym typeface="+mn-ea"/>
              </a:rPr>
              <a:t>得到充分</a:t>
            </a:r>
            <a:r>
              <a:rPr sz="2400" b="1" dirty="0" err="1" smtClean="0">
                <a:solidFill>
                  <a:schemeClr val="accent1"/>
                </a:solidFill>
                <a:latin typeface="微软雅黑" panose="020B0503020204020204" charset="-122"/>
                <a:ea typeface="微软雅黑" panose="020B0503020204020204" charset="-122"/>
                <a:cs typeface="微软雅黑" panose="020B0503020204020204" charset="-122"/>
                <a:sym typeface="+mn-ea"/>
              </a:rPr>
              <a:t>保障</a:t>
            </a:r>
            <a:r>
              <a:rPr lang="zh-CN" altLang="en-US" sz="2400" b="1" dirty="0" smtClean="0">
                <a:solidFill>
                  <a:prstClr val="black"/>
                </a:solidFill>
                <a:latin typeface="微软雅黑" panose="020B0503020204020204" charset="-122"/>
                <a:ea typeface="微软雅黑" panose="020B0503020204020204" charset="-122"/>
                <a:cs typeface="微软雅黑" panose="020B0503020204020204" charset="-122"/>
                <a:sym typeface="+mn-ea"/>
              </a:rPr>
              <a:t>。</a:t>
            </a:r>
            <a:r>
              <a:rPr lang="en-US" altLang="zh-CN" sz="2400" b="1" dirty="0" smtClean="0">
                <a:solidFill>
                  <a:prstClr val="black"/>
                </a:solidFill>
                <a:latin typeface="微软雅黑" panose="020B0503020204020204" charset="-122"/>
                <a:ea typeface="微软雅黑" panose="020B0503020204020204" charset="-122"/>
                <a:cs typeface="微软雅黑" panose="020B0503020204020204" charset="-122"/>
                <a:sym typeface="+mn-ea"/>
              </a:rPr>
              <a:t>D</a:t>
            </a:r>
            <a:r>
              <a:rPr lang="en-US" altLang="zh-CN" sz="2400" b="1"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sym typeface="+mn-ea"/>
              </a:rPr>
              <a:t>人民的</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mn-ea"/>
              </a:rPr>
              <a:t>创造活力</a:t>
            </a: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sym typeface="+mn-ea"/>
              </a:rPr>
              <a:t>得到充分激发。</a:t>
            </a:r>
            <a:endParaRPr lang="zh-CN" altLang="en-US" sz="2400" b="1"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custDataLst>
              <p:tags r:id="rId7"/>
            </p:custDataLst>
          </p:nvPr>
        </p:nvSpPr>
        <p:spPr>
          <a:xfrm>
            <a:off x="1634071" y="4832069"/>
            <a:ext cx="8500529" cy="1052596"/>
          </a:xfrm>
          <a:prstGeom prst="rect">
            <a:avLst/>
          </a:prstGeom>
          <a:noFill/>
          <a:ln w="19050">
            <a:solidFill>
              <a:srgbClr val="C00000"/>
            </a:solidFill>
          </a:ln>
        </p:spPr>
        <p:txBody>
          <a:bodyPr wrap="square" rtlCol="0" anchor="t">
            <a:spAutoFit/>
          </a:bodyPr>
          <a:lstStyle/>
          <a:p>
            <a:pPr fontAlgn="auto">
              <a:lnSpc>
                <a:spcPct val="120000"/>
              </a:lnSpc>
            </a:pPr>
            <a:r>
              <a:rPr lang="en-US" altLang="zh-CN" sz="2400" b="1" dirty="0" err="1">
                <a:solidFill>
                  <a:prstClr val="black"/>
                </a:solidFill>
                <a:latin typeface="微软雅黑" panose="020B0503020204020204" charset="-122"/>
                <a:ea typeface="微软雅黑" panose="020B0503020204020204" charset="-122"/>
                <a:cs typeface="微软雅黑" panose="020B0503020204020204" charset="-122"/>
                <a:sym typeface="+mn-ea"/>
              </a:rPr>
              <a:t>A.</a:t>
            </a:r>
            <a:r>
              <a:rPr sz="2400" b="1" dirty="0" err="1" smtClean="0">
                <a:solidFill>
                  <a:prstClr val="black"/>
                </a:solidFill>
                <a:latin typeface="微软雅黑" panose="020B0503020204020204" charset="-122"/>
                <a:ea typeface="微软雅黑" panose="020B0503020204020204" charset="-122"/>
                <a:cs typeface="微软雅黑" panose="020B0503020204020204" charset="-122"/>
                <a:sym typeface="+mn-ea"/>
              </a:rPr>
              <a:t>有助于推动经济社会持续健康发展</a:t>
            </a:r>
            <a:r>
              <a:rPr lang="zh-CN" altLang="en-US" sz="2400" b="1" dirty="0" smtClean="0">
                <a:solidFill>
                  <a:prstClr val="black"/>
                </a:solidFill>
                <a:latin typeface="微软雅黑" panose="020B0503020204020204" charset="-122"/>
                <a:ea typeface="微软雅黑" panose="020B0503020204020204" charset="-122"/>
                <a:cs typeface="微软雅黑" panose="020B0503020204020204" charset="-122"/>
                <a:sym typeface="+mn-ea"/>
              </a:rPr>
              <a:t>。</a:t>
            </a:r>
            <a:endParaRPr lang="en-US" altLang="zh-CN" sz="2400" b="1" dirty="0" smtClean="0">
              <a:solidFill>
                <a:prstClr val="black"/>
              </a:solidFill>
              <a:latin typeface="微软雅黑" panose="020B0503020204020204" charset="-122"/>
              <a:ea typeface="微软雅黑" panose="020B0503020204020204" charset="-122"/>
              <a:cs typeface="微软雅黑" panose="020B0503020204020204" charset="-122"/>
              <a:sym typeface="+mn-ea"/>
            </a:endParaRPr>
          </a:p>
          <a:p>
            <a:pPr fontAlgn="auto">
              <a:lnSpc>
                <a:spcPct val="120000"/>
              </a:lnSpc>
            </a:pPr>
            <a:r>
              <a:rPr lang="en-US" altLang="zh-CN" sz="2400" b="1" dirty="0" smtClean="0">
                <a:solidFill>
                  <a:prstClr val="black"/>
                </a:solidFill>
                <a:latin typeface="微软雅黑" panose="020B0503020204020204" charset="-122"/>
                <a:ea typeface="微软雅黑" panose="020B0503020204020204" charset="-122"/>
                <a:cs typeface="微软雅黑" panose="020B0503020204020204" charset="-122"/>
                <a:sym typeface="+mn-ea"/>
              </a:rPr>
              <a:t>B</a:t>
            </a:r>
            <a:r>
              <a:rPr lang="en-US" altLang="zh-CN" sz="2400" b="1"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sym typeface="+mn-ea"/>
              </a:rPr>
              <a:t>有利于</a:t>
            </a:r>
            <a:r>
              <a:rPr sz="2400" b="1" dirty="0" err="1">
                <a:solidFill>
                  <a:prstClr val="black"/>
                </a:solidFill>
                <a:latin typeface="微软雅黑" panose="020B0503020204020204" charset="-122"/>
                <a:ea typeface="微软雅黑" panose="020B0503020204020204" charset="-122"/>
                <a:cs typeface="微软雅黑" panose="020B0503020204020204" charset="-122"/>
                <a:sym typeface="+mn-ea"/>
              </a:rPr>
              <a:t>实现人民安居乐业、社会和谐稳定、国家繁荣富强</a:t>
            </a:r>
            <a:r>
              <a:rPr sz="2800" b="1" dirty="0">
                <a:solidFill>
                  <a:prstClr val="black"/>
                </a:solidFill>
                <a:latin typeface="微软雅黑" panose="020B0503020204020204" charset="-122"/>
                <a:ea typeface="微软雅黑" panose="020B0503020204020204" charset="-122"/>
                <a:cs typeface="微软雅黑" panose="020B0503020204020204" charset="-122"/>
                <a:sym typeface="+mn-ea"/>
              </a:rPr>
              <a:t>。</a:t>
            </a:r>
            <a:endParaRPr lang="en-US" sz="2800" b="1"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custDataLst>
              <p:tags r:id="rId8"/>
            </p:custDataLst>
          </p:nvPr>
        </p:nvSpPr>
        <p:spPr>
          <a:xfrm>
            <a:off x="6178743" y="6130463"/>
            <a:ext cx="4149843" cy="461665"/>
          </a:xfrm>
          <a:prstGeom prst="rect">
            <a:avLst/>
          </a:prstGeom>
          <a:noFill/>
        </p:spPr>
        <p:txBody>
          <a:bodyPr wrap="square" rtlCol="0" anchor="t">
            <a:spAutoFit/>
          </a:bodyPr>
          <a:lstStyle/>
          <a:p>
            <a:pPr fontAlgn="auto">
              <a:spcBef>
                <a:spcPct val="0"/>
              </a:spcBef>
              <a:spcAft>
                <a:spcPct val="0"/>
              </a:spcAft>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（发展社会主义民主的作用）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0" name="箭头: 右弧形 19"/>
          <p:cNvSpPr/>
          <p:nvPr>
            <p:custDataLst>
              <p:tags r:id="rId9"/>
            </p:custDataLst>
          </p:nvPr>
        </p:nvSpPr>
        <p:spPr bwMode="auto">
          <a:xfrm>
            <a:off x="10148453" y="5271398"/>
            <a:ext cx="731520" cy="1216152"/>
          </a:xfrm>
          <a:prstGeom prst="curvedLeftArrow">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fontAlgn="auto"/>
            <a:endParaRPr lang="zh-CN" altLang="en-US" sz="2400" b="1" kern="0">
              <a:solidFill>
                <a:schemeClr val="bg2">
                  <a:lumMod val="20000"/>
                  <a:lumOff val="80000"/>
                </a:schemeClr>
              </a:solidFill>
              <a:latin typeface="微软雅黑" panose="020B0503020204020204" pitchFamily="82" charset="2"/>
              <a:ea typeface="微软雅黑" panose="020B0503020204020204" pitchFamily="82" charset="2"/>
              <a:cs typeface="Arial" panose="020B0604020202020204"/>
            </a:endParaRPr>
          </a:p>
        </p:txBody>
      </p:sp>
      <p:sp>
        <p:nvSpPr>
          <p:cNvPr id="2" name="文本框 1"/>
          <p:cNvSpPr txBox="1"/>
          <p:nvPr/>
        </p:nvSpPr>
        <p:spPr>
          <a:xfrm>
            <a:off x="603250" y="381000"/>
            <a:ext cx="8310880" cy="583565"/>
          </a:xfrm>
          <a:prstGeom prst="rect">
            <a:avLst/>
          </a:prstGeom>
          <a:noFill/>
        </p:spPr>
        <p:txBody>
          <a:bodyPr wrap="none" rtlCol="0" anchor="t">
            <a:spAutoFit/>
          </a:bodyPr>
          <a:lstStyle/>
          <a:p>
            <a:r>
              <a:rPr lang="zh-CN" altLang="en-US" sz="3200" b="1" noProof="0">
                <a:ln>
                  <a:noFill/>
                </a:ln>
                <a:effectLst/>
                <a:uLnTx/>
                <a:uFillTx/>
                <a:latin typeface="微软雅黑" panose="020B0503020204020204" charset="-122"/>
                <a:ea typeface="微软雅黑" panose="020B0503020204020204" charset="-122"/>
                <a:sym typeface="+mn-ea"/>
              </a:rPr>
              <a:t>为什么说我国的</a:t>
            </a:r>
            <a:r>
              <a:rPr lang="zh-CN" altLang="en-US" sz="3200" b="1" noProof="0">
                <a:ln>
                  <a:noFill/>
                </a:ln>
                <a:effectLst/>
                <a:uLnTx/>
                <a:uFillTx/>
                <a:latin typeface="微软雅黑" panose="020B0503020204020204" charset="-122"/>
                <a:ea typeface="微软雅黑" panose="020B0503020204020204" charset="-122"/>
                <a:sym typeface="+mn-ea"/>
              </a:rPr>
              <a:t>社会主义民主是新型的民主？</a:t>
            </a:r>
            <a:endParaRPr lang="zh-CN" altLang="en-US" sz="3200" b="1" noProof="0">
              <a:ln>
                <a:noFill/>
              </a:ln>
              <a:effectLst/>
              <a:uLnTx/>
              <a:uFillTx/>
              <a:latin typeface="微软雅黑" panose="020B0503020204020204" charset="-122"/>
              <a:ea typeface="微软雅黑" panose="020B0503020204020204" charset="-122"/>
              <a:sym typeface="+mn-ea"/>
            </a:endParaRPr>
          </a:p>
        </p:txBody>
      </p:sp>
      <p:sp>
        <p:nvSpPr>
          <p:cNvPr id="16" name="文本框 25"/>
          <p:cNvSpPr txBox="1"/>
          <p:nvPr/>
        </p:nvSpPr>
        <p:spPr>
          <a:xfrm>
            <a:off x="764596" y="-31852"/>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新型的民主</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17" name="直接连接符 16"/>
          <p:cNvCxnSpPr/>
          <p:nvPr/>
        </p:nvCxnSpPr>
        <p:spPr>
          <a:xfrm>
            <a:off x="764596" y="333180"/>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a:blip r:embed="rId10"/>
          <a:stretch>
            <a:fillRect/>
          </a:stretch>
        </p:blipFill>
        <p:spPr>
          <a:xfrm>
            <a:off x="174410" y="-31852"/>
            <a:ext cx="482625" cy="36196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par>
                          <p:cTn id="10" fill="hold">
                            <p:stCondLst>
                              <p:cond delay="1799"/>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2299"/>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2799"/>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p:tgtEl>
                                          <p:spTgt spid="8"/>
                                        </p:tgtEl>
                                        <p:attrNameLst>
                                          <p:attrName>ppt_x</p:attrName>
                                        </p:attrNameLst>
                                      </p:cBhvr>
                                      <p:tavLst>
                                        <p:tav tm="0">
                                          <p:val>
                                            <p:strVal val="#ppt_x+#ppt_w*1.125000"/>
                                          </p:val>
                                        </p:tav>
                                        <p:tav tm="100000">
                                          <p:val>
                                            <p:strVal val="#ppt_x"/>
                                          </p:val>
                                        </p:tav>
                                      </p:tavLst>
                                    </p:anim>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ppt_x</p:attrName>
                                        </p:attrNameLst>
                                      </p:cBhvr>
                                      <p:tavLst>
                                        <p:tav tm="0">
                                          <p:val>
                                            <p:strVal val="#ppt_x+#ppt_w*1.125000"/>
                                          </p:val>
                                        </p:tav>
                                        <p:tav tm="100000">
                                          <p:val>
                                            <p:strVal val="#ppt_x"/>
                                          </p:val>
                                        </p:tav>
                                      </p:tavLst>
                                    </p:anim>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2"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p:tgtEl>
                                          <p:spTgt spid="14"/>
                                        </p:tgtEl>
                                        <p:attrNameLst>
                                          <p:attrName>ppt_x</p:attrName>
                                        </p:attrNameLst>
                                      </p:cBhvr>
                                      <p:tavLst>
                                        <p:tav tm="0">
                                          <p:val>
                                            <p:strVal val="#ppt_x+#ppt_w*1.125000"/>
                                          </p:val>
                                        </p:tav>
                                        <p:tav tm="100000">
                                          <p:val>
                                            <p:strVal val="#ppt_x"/>
                                          </p:val>
                                        </p:tav>
                                      </p:tavLst>
                                    </p:anim>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12" presetClass="entr" presetSubtype="4"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p:tgtEl>
                                          <p:spTgt spid="15"/>
                                        </p:tgtEl>
                                        <p:attrNameLst>
                                          <p:attrName>ppt_y</p:attrName>
                                        </p:attrNameLst>
                                      </p:cBhvr>
                                      <p:tavLst>
                                        <p:tav tm="0">
                                          <p:val>
                                            <p:strVal val="#ppt_y+#ppt_h*1.125000"/>
                                          </p:val>
                                        </p:tav>
                                        <p:tav tm="100000">
                                          <p:val>
                                            <p:strVal val="#ppt_y"/>
                                          </p:val>
                                        </p:tav>
                                      </p:tavLst>
                                    </p:anim>
                                    <p:animEffect transition="in" filter="wipe(up)">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ldLvl="0" animBg="1"/>
      <p:bldP spid="8" grpId="0" bldLvl="0" animBg="1"/>
      <p:bldP spid="9" grpId="0" bldLvl="0" animBg="1"/>
      <p:bldP spid="10" grpId="0" bldLvl="0" animBg="1"/>
      <p:bldP spid="13" grpId="0" bldLvl="0" animBg="1"/>
      <p:bldP spid="14" grpId="0" bldLvl="0" animBg="1"/>
      <p:bldP spid="15" grpId="0"/>
      <p:bldP spid="2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614918" y="937219"/>
            <a:ext cx="8919210" cy="521970"/>
          </a:xfrm>
          <a:prstGeom prst="rect">
            <a:avLst/>
          </a:prstGeom>
          <a:noFill/>
          <a:ln w="9525">
            <a:noFill/>
          </a:ln>
        </p:spPr>
        <p:txBody>
          <a:bodyPr wrap="square">
            <a:spAutoFit/>
          </a:bodyPr>
          <a:lstStyle/>
          <a:p>
            <a:pPr marL="0" indent="0" algn="l"/>
            <a:r>
              <a:rPr lang="zh-CN" sz="2800" b="1" dirty="0">
                <a:latin typeface="黑体" panose="02010609060101010101" pitchFamily="49" charset="-122"/>
                <a:ea typeface="黑体" panose="02010609060101010101" pitchFamily="49" charset="-122"/>
                <a:cs typeface="宋体" panose="02010600030101010101" pitchFamily="2" charset="-122"/>
              </a:rPr>
              <a:t>讨论并分享，你观察到生活中有哪些协商民主的事例呢？</a:t>
            </a:r>
            <a:endParaRPr lang="zh-CN" altLang="en-US" sz="2800" b="1" dirty="0">
              <a:latin typeface="黑体" panose="02010609060101010101" pitchFamily="49" charset="-122"/>
              <a:ea typeface="黑体" panose="02010609060101010101" pitchFamily="49" charset="-122"/>
              <a:cs typeface="宋体" panose="02010600030101010101" pitchFamily="2" charset="-122"/>
            </a:endParaRPr>
          </a:p>
        </p:txBody>
      </p:sp>
      <p:pic>
        <p:nvPicPr>
          <p:cNvPr id="6" name="图片 5" descr="截屏2023-03-05 22.09.39"/>
          <p:cNvPicPr>
            <a:picLocks noChangeAspect="1"/>
          </p:cNvPicPr>
          <p:nvPr/>
        </p:nvPicPr>
        <p:blipFill>
          <a:blip r:embed="rId1"/>
          <a:stretch>
            <a:fillRect/>
          </a:stretch>
        </p:blipFill>
        <p:spPr>
          <a:xfrm>
            <a:off x="273050" y="2066290"/>
            <a:ext cx="5888990" cy="2875915"/>
          </a:xfrm>
          <a:prstGeom prst="rect">
            <a:avLst/>
          </a:prstGeom>
        </p:spPr>
      </p:pic>
      <p:sp>
        <p:nvSpPr>
          <p:cNvPr id="7" name="文本框 6"/>
          <p:cNvSpPr txBox="1"/>
          <p:nvPr/>
        </p:nvSpPr>
        <p:spPr>
          <a:xfrm>
            <a:off x="2076450" y="5241925"/>
            <a:ext cx="2282190" cy="368300"/>
          </a:xfrm>
          <a:prstGeom prst="rect">
            <a:avLst/>
          </a:prstGeom>
          <a:noFill/>
        </p:spPr>
        <p:txBody>
          <a:bodyPr wrap="square" rtlCol="0" anchor="t">
            <a:spAutoFit/>
          </a:bodyPr>
          <a:lstStyle/>
          <a:p>
            <a:r>
              <a:rPr lang="zh-CN" altLang="en-US">
                <a:latin typeface="黑体" panose="02010609060101010101" pitchFamily="49" charset="-122"/>
                <a:ea typeface="黑体" panose="02010609060101010101" pitchFamily="49" charset="-122"/>
              </a:rPr>
              <a:t>深圳市委员议事厅</a:t>
            </a:r>
            <a:endParaRPr lang="zh-CN" altLang="en-US">
              <a:latin typeface="黑体" panose="02010609060101010101" pitchFamily="49" charset="-122"/>
              <a:ea typeface="黑体" panose="02010609060101010101" pitchFamily="49" charset="-122"/>
            </a:endParaRPr>
          </a:p>
        </p:txBody>
      </p:sp>
      <p:pic>
        <p:nvPicPr>
          <p:cNvPr id="8" name="图片 7" descr="2742476_500x500"/>
          <p:cNvPicPr>
            <a:picLocks noChangeAspect="1"/>
          </p:cNvPicPr>
          <p:nvPr/>
        </p:nvPicPr>
        <p:blipFill>
          <a:blip r:embed="rId2"/>
          <a:stretch>
            <a:fillRect/>
          </a:stretch>
        </p:blipFill>
        <p:spPr>
          <a:xfrm>
            <a:off x="6443980" y="2066925"/>
            <a:ext cx="5297170" cy="2875280"/>
          </a:xfrm>
          <a:prstGeom prst="rect">
            <a:avLst/>
          </a:prstGeom>
        </p:spPr>
      </p:pic>
      <p:sp>
        <p:nvSpPr>
          <p:cNvPr id="10" name="文本框 9"/>
          <p:cNvSpPr txBox="1"/>
          <p:nvPr/>
        </p:nvSpPr>
        <p:spPr>
          <a:xfrm>
            <a:off x="6443980" y="5241925"/>
            <a:ext cx="5445760" cy="368300"/>
          </a:xfrm>
          <a:prstGeom prst="rect">
            <a:avLst/>
          </a:prstGeom>
          <a:noFill/>
        </p:spPr>
        <p:txBody>
          <a:bodyPr wrap="square" rtlCol="0" anchor="t">
            <a:spAutoFit/>
          </a:bodyPr>
          <a:lstStyle/>
          <a:p>
            <a:r>
              <a:rPr lang="zh-CN" altLang="en-US" dirty="0">
                <a:latin typeface="黑体" panose="02010609060101010101" pitchFamily="49" charset="-122"/>
                <a:ea typeface="黑体" panose="02010609060101010101" pitchFamily="49" charset="-122"/>
              </a:rPr>
              <a:t>“讲好‘中国式商量’故事”网络主题采访活动</a:t>
            </a:r>
            <a:endParaRPr lang="zh-CN" altLang="en-US" dirty="0">
              <a:latin typeface="黑体" panose="02010609060101010101" pitchFamily="49" charset="-122"/>
              <a:ea typeface="黑体" panose="02010609060101010101" pitchFamily="49" charset="-122"/>
            </a:endParaRPr>
          </a:p>
        </p:txBody>
      </p:sp>
      <p:cxnSp>
        <p:nvCxnSpPr>
          <p:cNvPr id="11" name="直接连接符 10"/>
          <p:cNvCxnSpPr/>
          <p:nvPr/>
        </p:nvCxnSpPr>
        <p:spPr>
          <a:xfrm>
            <a:off x="764596" y="333180"/>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a:stretch>
            <a:fillRect/>
          </a:stretch>
        </p:blipFill>
        <p:spPr>
          <a:xfrm>
            <a:off x="174410" y="-31852"/>
            <a:ext cx="482625" cy="361969"/>
          </a:xfrm>
          <a:prstGeom prst="rect">
            <a:avLst/>
          </a:prstGeom>
        </p:spPr>
      </p:pic>
      <p:sp>
        <p:nvSpPr>
          <p:cNvPr id="13" name="文本框 25"/>
          <p:cNvSpPr txBox="1"/>
          <p:nvPr/>
        </p:nvSpPr>
        <p:spPr>
          <a:xfrm>
            <a:off x="764596" y="-31852"/>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新型的民主</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custDataLst>
              <p:tags r:id="rId3"/>
            </p:custDataLst>
          </p:nvPr>
        </p:nvSpPr>
        <p:spPr>
          <a:xfrm>
            <a:off x="3423368" y="278387"/>
            <a:ext cx="5474335" cy="583565"/>
          </a:xfrm>
          <a:prstGeom prst="rect">
            <a:avLst/>
          </a:prstGeom>
          <a:noFill/>
        </p:spPr>
        <p:txBody>
          <a:bodyPr wrap="none" rtlCol="0" anchor="t">
            <a:spAutoFit/>
          </a:bodyPr>
          <a:lstStyle/>
          <a:p>
            <a:r>
              <a:rPr lang="zh-CN" altLang="en-US" sz="3200" b="1" noProof="0" dirty="0" smtClean="0">
                <a:ln>
                  <a:noFill/>
                </a:ln>
                <a:effectLst/>
                <a:uLnTx/>
                <a:uFillTx/>
                <a:latin typeface="微软雅黑" panose="020B0503020204020204" charset="-122"/>
                <a:ea typeface="微软雅黑" panose="020B0503020204020204" charset="-122"/>
                <a:sym typeface="+mn-ea"/>
              </a:rPr>
              <a:t>时政热点——全</a:t>
            </a:r>
            <a:r>
              <a:rPr lang="zh-CN" altLang="en-US" sz="3200" b="1" noProof="0" dirty="0">
                <a:ln>
                  <a:noFill/>
                </a:ln>
                <a:effectLst/>
                <a:uLnTx/>
                <a:uFillTx/>
                <a:latin typeface="微软雅黑" panose="020B0503020204020204" charset="-122"/>
                <a:ea typeface="微软雅黑" panose="020B0503020204020204" charset="-122"/>
                <a:sym typeface="+mn-ea"/>
              </a:rPr>
              <a:t>过程人民民主</a:t>
            </a:r>
            <a:endParaRPr lang="zh-CN" altLang="en-US" sz="3200" b="1" noProof="0" dirty="0">
              <a:ln>
                <a:noFill/>
              </a:ln>
              <a:effectLst/>
              <a:uLnTx/>
              <a:uFillTx/>
              <a:latin typeface="微软雅黑" panose="020B0503020204020204" charset="-122"/>
              <a:ea typeface="微软雅黑" panose="020B0503020204020204" charset="-122"/>
              <a:sym typeface="+mn-ea"/>
            </a:endParaRPr>
          </a:p>
        </p:txBody>
      </p:sp>
      <p:sp>
        <p:nvSpPr>
          <p:cNvPr id="9" name="文本框 5"/>
          <p:cNvSpPr txBox="1"/>
          <p:nvPr>
            <p:custDataLst>
              <p:tags r:id="rId4"/>
            </p:custDataLst>
          </p:nvPr>
        </p:nvSpPr>
        <p:spPr>
          <a:xfrm>
            <a:off x="861362" y="170060"/>
            <a:ext cx="933389"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b="1"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导入</a:t>
            </a:r>
            <a:endParaRPr lang="zh-CN" altLang="en-US" sz="2000" b="1"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11" name="直接连接符 10"/>
          <p:cNvCxnSpPr/>
          <p:nvPr>
            <p:custDataLst>
              <p:tags r:id="rId5"/>
            </p:custDataLst>
          </p:nvPr>
        </p:nvCxnSpPr>
        <p:spPr>
          <a:xfrm>
            <a:off x="861362" y="535092"/>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custDataLst>
              <p:tags r:id="rId6"/>
            </p:custDataLst>
          </p:nvPr>
        </p:nvPicPr>
        <p:blipFill>
          <a:blip r:embed="rId7"/>
          <a:stretch>
            <a:fillRect/>
          </a:stretch>
        </p:blipFill>
        <p:spPr>
          <a:xfrm>
            <a:off x="271176" y="170060"/>
            <a:ext cx="482625" cy="361969"/>
          </a:xfrm>
          <a:prstGeom prst="rect">
            <a:avLst/>
          </a:prstGeom>
        </p:spPr>
      </p:pic>
      <p:sp>
        <p:nvSpPr>
          <p:cNvPr id="13" name="矩形 12"/>
          <p:cNvSpPr/>
          <p:nvPr>
            <p:custDataLst>
              <p:tags r:id="rId8"/>
            </p:custDataLst>
          </p:nvPr>
        </p:nvSpPr>
        <p:spPr>
          <a:xfrm>
            <a:off x="407504" y="810416"/>
            <a:ext cx="11784496" cy="3416320"/>
          </a:xfrm>
          <a:prstGeom prst="rect">
            <a:avLst/>
          </a:prstGeom>
        </p:spPr>
        <p:txBody>
          <a:bodyPr wrap="square">
            <a:spAutoFit/>
          </a:bodyPr>
          <a:lstStyle/>
          <a:p>
            <a:pPr>
              <a:lnSpc>
                <a:spcPct val="150000"/>
              </a:lnSpc>
            </a:pPr>
            <a:r>
              <a:rPr lang="zh-CN" altLang="en-US" sz="2400" b="1" dirty="0" smtClean="0">
                <a:latin typeface="楷体" panose="02010609060101010101" pitchFamily="49" charset="-122"/>
                <a:ea typeface="楷体" panose="02010609060101010101" pitchFamily="49" charset="-122"/>
              </a:rPr>
              <a:t>    习</a:t>
            </a:r>
            <a:r>
              <a:rPr lang="zh-CN" altLang="en-US" sz="2400" b="1" dirty="0">
                <a:latin typeface="楷体" panose="02010609060101010101" pitchFamily="49" charset="-122"/>
                <a:ea typeface="楷体" panose="02010609060101010101" pitchFamily="49" charset="-122"/>
              </a:rPr>
              <a:t>近平总书记在党的二十大报告中指出：“</a:t>
            </a:r>
            <a:r>
              <a:rPr lang="zh-CN" altLang="en-US" sz="2400" b="1" dirty="0">
                <a:solidFill>
                  <a:srgbClr val="FF0000"/>
                </a:solidFill>
                <a:latin typeface="楷体" panose="02010609060101010101" pitchFamily="49" charset="-122"/>
                <a:ea typeface="楷体" panose="02010609060101010101" pitchFamily="49" charset="-122"/>
              </a:rPr>
              <a:t>全过程人民民主是社会主义民主政治的本质属性，是最广泛、最真实、最管用的民主。</a:t>
            </a:r>
            <a:r>
              <a:rPr lang="zh-CN" altLang="en-US" sz="2400" b="1" dirty="0">
                <a:latin typeface="楷体" panose="02010609060101010101" pitchFamily="49" charset="-122"/>
                <a:ea typeface="楷体" panose="02010609060101010101" pitchFamily="49" charset="-122"/>
              </a:rPr>
              <a:t>”全过程人民民主不仅有完整的制度程序，而且有完整的参与实践，是</a:t>
            </a:r>
            <a:r>
              <a:rPr lang="zh-CN" altLang="en-US" sz="2400" b="1" dirty="0">
                <a:solidFill>
                  <a:srgbClr val="00B0F0"/>
                </a:solidFill>
                <a:latin typeface="楷体" panose="02010609060101010101" pitchFamily="49" charset="-122"/>
                <a:ea typeface="楷体" panose="02010609060101010101" pitchFamily="49" charset="-122"/>
              </a:rPr>
              <a:t>全链条</a:t>
            </a:r>
            <a:r>
              <a:rPr lang="zh-CN" altLang="en-US" sz="2400" b="1" dirty="0">
                <a:latin typeface="楷体" panose="02010609060101010101" pitchFamily="49" charset="-122"/>
                <a:ea typeface="楷体" panose="02010609060101010101" pitchFamily="49" charset="-122"/>
              </a:rPr>
              <a:t>、</a:t>
            </a:r>
            <a:r>
              <a:rPr lang="zh-CN" altLang="en-US" sz="2400" b="1" dirty="0">
                <a:solidFill>
                  <a:srgbClr val="00B0F0"/>
                </a:solidFill>
                <a:latin typeface="楷体" panose="02010609060101010101" pitchFamily="49" charset="-122"/>
                <a:ea typeface="楷体" panose="02010609060101010101" pitchFamily="49" charset="-122"/>
              </a:rPr>
              <a:t>全方位</a:t>
            </a:r>
            <a:r>
              <a:rPr lang="zh-CN" altLang="en-US" sz="2400" b="1" dirty="0">
                <a:latin typeface="楷体" panose="02010609060101010101" pitchFamily="49" charset="-122"/>
                <a:ea typeface="楷体" panose="02010609060101010101" pitchFamily="49" charset="-122"/>
              </a:rPr>
              <a:t>、</a:t>
            </a:r>
            <a:r>
              <a:rPr lang="zh-CN" altLang="en-US" sz="2400" b="1" dirty="0">
                <a:solidFill>
                  <a:srgbClr val="00B0F0"/>
                </a:solidFill>
                <a:latin typeface="楷体" panose="02010609060101010101" pitchFamily="49" charset="-122"/>
                <a:ea typeface="楷体" panose="02010609060101010101" pitchFamily="49" charset="-122"/>
              </a:rPr>
              <a:t>全覆盖</a:t>
            </a:r>
            <a:r>
              <a:rPr lang="zh-CN" altLang="en-US" sz="2400" b="1" dirty="0">
                <a:latin typeface="楷体" panose="02010609060101010101" pitchFamily="49" charset="-122"/>
                <a:ea typeface="楷体" panose="02010609060101010101" pitchFamily="49" charset="-122"/>
              </a:rPr>
              <a:t>的民主，是新时代我们党领导人民推进社会主义政治建设取得的重大理论和实践创新成果。我们要深刻领会党的二十大提出的这一重要论断，加强全过程人民民主制度建设，深入推进参与实践，凝聚扎实推进中国式现代化的磅礴力量。</a:t>
            </a:r>
            <a:endParaRPr lang="zh-CN" altLang="en-US" sz="24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800325" y="3960923"/>
            <a:ext cx="999714" cy="56502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2"/>
            </p:custDataLst>
          </p:nvPr>
        </p:nvCxnSpPr>
        <p:spPr>
          <a:xfrm flipV="1">
            <a:off x="2713491" y="3267503"/>
            <a:ext cx="1181966" cy="77841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矩形 43"/>
          <p:cNvSpPr/>
          <p:nvPr>
            <p:custDataLst>
              <p:tags r:id="rId3"/>
            </p:custDataLst>
          </p:nvPr>
        </p:nvSpPr>
        <p:spPr>
          <a:xfrm>
            <a:off x="6096000" y="2896023"/>
            <a:ext cx="4829387" cy="400077"/>
          </a:xfrm>
          <a:prstGeom prst="rect">
            <a:avLst/>
          </a:prstGeom>
        </p:spPr>
        <p:txBody>
          <a:bodyPr wrap="square" lIns="0" tIns="45704" rIns="91410" bIns="45704">
            <a:spAutoFit/>
          </a:bodyPr>
          <a:lstStyle/>
          <a:p>
            <a:r>
              <a:rPr lang="zh-CN" altLang="en-US" sz="2000" b="1" dirty="0">
                <a:solidFill>
                  <a:schemeClr val="accent1"/>
                </a:solidFill>
                <a:latin typeface="微软雅黑" panose="020B0503020204020204" charset="-122"/>
                <a:ea typeface="微软雅黑" panose="020B0503020204020204" charset="-122"/>
              </a:rPr>
              <a:t>保障人民通过</a:t>
            </a:r>
            <a:r>
              <a:rPr lang="zh-CN" altLang="en-US" sz="2000" b="1" dirty="0">
                <a:solidFill>
                  <a:srgbClr val="C00000"/>
                </a:solidFill>
                <a:latin typeface="微软雅黑" panose="020B0503020204020204" charset="-122"/>
                <a:ea typeface="微软雅黑" panose="020B0503020204020204" charset="-122"/>
              </a:rPr>
              <a:t>选举、投票</a:t>
            </a:r>
            <a:r>
              <a:rPr lang="zh-CN" altLang="en-US" sz="2000" b="1" dirty="0">
                <a:solidFill>
                  <a:schemeClr val="accent1"/>
                </a:solidFill>
                <a:latin typeface="微软雅黑" panose="020B0503020204020204" charset="-122"/>
                <a:ea typeface="微软雅黑" panose="020B0503020204020204" charset="-122"/>
              </a:rPr>
              <a:t>行使</a:t>
            </a:r>
            <a:r>
              <a:rPr lang="zh-CN" altLang="en-US" sz="2000" b="1" dirty="0" smtClean="0">
                <a:solidFill>
                  <a:schemeClr val="accent1"/>
                </a:solidFill>
                <a:latin typeface="微软雅黑" panose="020B0503020204020204" charset="-122"/>
                <a:ea typeface="微软雅黑" panose="020B0503020204020204" charset="-122"/>
              </a:rPr>
              <a:t>权利。</a:t>
            </a:r>
            <a:endParaRPr lang="zh-CN" altLang="en-US" sz="1600" dirty="0">
              <a:solidFill>
                <a:schemeClr val="accent1"/>
              </a:solidFill>
              <a:latin typeface="Impact" panose="020B0806030902050204" pitchFamily="34" charset="0"/>
              <a:cs typeface="Arial" panose="020B0604020202020204" pitchFamily="34" charset="0"/>
            </a:endParaRPr>
          </a:p>
        </p:txBody>
      </p:sp>
      <p:sp>
        <p:nvSpPr>
          <p:cNvPr id="45" name="矩形 44"/>
          <p:cNvSpPr/>
          <p:nvPr>
            <p:custDataLst>
              <p:tags r:id="rId4"/>
            </p:custDataLst>
          </p:nvPr>
        </p:nvSpPr>
        <p:spPr>
          <a:xfrm>
            <a:off x="6096000" y="4081514"/>
            <a:ext cx="5460853" cy="869949"/>
          </a:xfrm>
          <a:prstGeom prst="rect">
            <a:avLst/>
          </a:prstGeom>
        </p:spPr>
        <p:txBody>
          <a:bodyPr wrap="square" lIns="0" tIns="45704" rIns="91410" bIns="45704">
            <a:spAutoFit/>
          </a:bodyPr>
          <a:lstStyle/>
          <a:p>
            <a:pPr>
              <a:lnSpc>
                <a:spcPts val="3200"/>
              </a:lnSpc>
            </a:pPr>
            <a:r>
              <a:rPr lang="zh-CN" altLang="en-US" sz="2000" b="1">
                <a:solidFill>
                  <a:schemeClr val="accent1"/>
                </a:solidFill>
                <a:latin typeface="微软雅黑" panose="020B0503020204020204" charset="-122"/>
                <a:ea typeface="微软雅黑" panose="020B0503020204020204" charset="-122"/>
              </a:rPr>
              <a:t>推动人民内部各方面在决策之前和决策实施之中进行</a:t>
            </a:r>
            <a:r>
              <a:rPr lang="zh-CN" altLang="en-US" sz="2000" b="1">
                <a:solidFill>
                  <a:srgbClr val="C00000"/>
                </a:solidFill>
                <a:latin typeface="微软雅黑" panose="020B0503020204020204" charset="-122"/>
                <a:ea typeface="微软雅黑" panose="020B0503020204020204" charset="-122"/>
              </a:rPr>
              <a:t>充分协商</a:t>
            </a:r>
            <a:r>
              <a:rPr lang="zh-CN" altLang="en-US" sz="2000" b="1">
                <a:solidFill>
                  <a:schemeClr val="accent1"/>
                </a:solidFill>
                <a:latin typeface="微软雅黑" panose="020B0503020204020204" charset="-122"/>
                <a:ea typeface="微软雅黑" panose="020B0503020204020204" charset="-122"/>
              </a:rPr>
              <a:t>，尽可能取得一致意见。</a:t>
            </a:r>
            <a:endParaRPr lang="zh-CN" altLang="en-US" sz="1600">
              <a:solidFill>
                <a:schemeClr val="accent1"/>
              </a:solidFill>
              <a:latin typeface="Impact" panose="020B0806030902050204" pitchFamily="34" charset="0"/>
              <a:cs typeface="Arial" panose="020B0604020202020204" pitchFamily="34" charset="0"/>
            </a:endParaRPr>
          </a:p>
        </p:txBody>
      </p:sp>
      <p:sp>
        <p:nvSpPr>
          <p:cNvPr id="47" name="矩形 46"/>
          <p:cNvSpPr/>
          <p:nvPr>
            <p:custDataLst>
              <p:tags r:id="rId5"/>
            </p:custDataLst>
          </p:nvPr>
        </p:nvSpPr>
        <p:spPr>
          <a:xfrm>
            <a:off x="2289388" y="5654860"/>
            <a:ext cx="6980118" cy="461633"/>
          </a:xfrm>
          <a:prstGeom prst="rect">
            <a:avLst/>
          </a:prstGeom>
        </p:spPr>
        <p:txBody>
          <a:bodyPr wrap="square" lIns="0" tIns="45704" rIns="91410" bIns="45704">
            <a:spAutoFit/>
          </a:bodyPr>
          <a:lstStyle/>
          <a:p>
            <a:r>
              <a:rPr lang="zh-CN" altLang="en-US" sz="2400" b="1" dirty="0">
                <a:solidFill>
                  <a:schemeClr val="accent1"/>
                </a:solidFill>
                <a:latin typeface="微软雅黑" panose="020B0503020204020204" charset="-122"/>
                <a:ea typeface="微软雅黑" panose="020B0503020204020204" charset="-122"/>
              </a:rPr>
              <a:t>是我国社会主义民主政治的</a:t>
            </a:r>
            <a:r>
              <a:rPr lang="zh-CN" altLang="en-US" sz="2400" b="1" dirty="0">
                <a:solidFill>
                  <a:srgbClr val="C00000"/>
                </a:solidFill>
                <a:latin typeface="微软雅黑" panose="020B0503020204020204" charset="-122"/>
                <a:ea typeface="微软雅黑" panose="020B0503020204020204" charset="-122"/>
              </a:rPr>
              <a:t>特有形式</a:t>
            </a:r>
            <a:r>
              <a:rPr lang="zh-CN" altLang="en-US" sz="2400" b="1" dirty="0">
                <a:solidFill>
                  <a:schemeClr val="accent1"/>
                </a:solidFill>
                <a:latin typeface="微软雅黑" panose="020B0503020204020204" charset="-122"/>
                <a:ea typeface="微软雅黑" panose="020B0503020204020204" charset="-122"/>
              </a:rPr>
              <a:t>和</a:t>
            </a:r>
            <a:r>
              <a:rPr lang="zh-CN" altLang="en-US" sz="2400" b="1" dirty="0">
                <a:solidFill>
                  <a:srgbClr val="C00000"/>
                </a:solidFill>
                <a:latin typeface="微软雅黑" panose="020B0503020204020204" charset="-122"/>
                <a:ea typeface="微软雅黑" panose="020B0503020204020204" charset="-122"/>
              </a:rPr>
              <a:t>独特</a:t>
            </a:r>
            <a:r>
              <a:rPr lang="zh-CN" altLang="en-US" sz="2400" b="1" dirty="0" smtClean="0">
                <a:solidFill>
                  <a:srgbClr val="C00000"/>
                </a:solidFill>
                <a:latin typeface="微软雅黑" panose="020B0503020204020204" charset="-122"/>
                <a:ea typeface="微软雅黑" panose="020B0503020204020204" charset="-122"/>
              </a:rPr>
              <a:t>优势</a:t>
            </a:r>
            <a:r>
              <a:rPr lang="zh-CN" altLang="en-US" sz="2400" b="1" dirty="0">
                <a:solidFill>
                  <a:schemeClr val="accent1"/>
                </a:solidFill>
                <a:latin typeface="微软雅黑" panose="020B0503020204020204" charset="-122"/>
                <a:ea typeface="微软雅黑" panose="020B0503020204020204" charset="-122"/>
              </a:rPr>
              <a:t>。</a:t>
            </a:r>
            <a:endParaRPr lang="zh-CN" altLang="en-US" sz="2400" b="1" dirty="0">
              <a:solidFill>
                <a:schemeClr val="accent1"/>
              </a:solidFill>
              <a:latin typeface="微软雅黑" panose="020B0503020204020204" charset="-122"/>
              <a:ea typeface="微软雅黑" panose="020B0503020204020204" charset="-122"/>
            </a:endParaRPr>
          </a:p>
        </p:txBody>
      </p:sp>
      <p:sp>
        <p:nvSpPr>
          <p:cNvPr id="87" name="TextBox 86"/>
          <p:cNvSpPr txBox="1"/>
          <p:nvPr>
            <p:custDataLst>
              <p:tags r:id="rId6"/>
            </p:custDataLst>
          </p:nvPr>
        </p:nvSpPr>
        <p:spPr>
          <a:xfrm>
            <a:off x="3895457" y="2880556"/>
            <a:ext cx="2084605" cy="461633"/>
          </a:xfrm>
          <a:prstGeom prst="rect">
            <a:avLst/>
          </a:prstGeom>
          <a:noFill/>
          <a:ln w="19050">
            <a:solidFill>
              <a:schemeClr val="tx1"/>
            </a:solidFill>
          </a:ln>
        </p:spPr>
        <p:txBody>
          <a:bodyPr wrap="square" lIns="91410" tIns="45704" rIns="91410" bIns="45704" rtlCol="0">
            <a:spAutoFit/>
          </a:bodyPr>
          <a:lstStyle/>
          <a:p>
            <a:pPr algn="ctr"/>
            <a:r>
              <a:rPr lang="zh-CN" altLang="en-US" sz="2400" b="1">
                <a:solidFill>
                  <a:schemeClr val="accent1"/>
                </a:solidFill>
                <a:latin typeface="微软雅黑" panose="020B0503020204020204" charset="-122"/>
                <a:ea typeface="微软雅黑" panose="020B0503020204020204" charset="-122"/>
              </a:rPr>
              <a:t>发展</a:t>
            </a:r>
            <a:r>
              <a:rPr lang="zh-CN" altLang="en-US" sz="2400" b="1">
                <a:solidFill>
                  <a:srgbClr val="C00000"/>
                </a:solidFill>
                <a:latin typeface="微软雅黑" panose="020B0503020204020204" charset="-122"/>
                <a:ea typeface="微软雅黑" panose="020B0503020204020204" charset="-122"/>
              </a:rPr>
              <a:t>选举民主</a:t>
            </a:r>
            <a:endParaRPr lang="zh-CN" altLang="en-US" sz="2400" b="1">
              <a:solidFill>
                <a:srgbClr val="C00000"/>
              </a:solidFill>
              <a:latin typeface="微软雅黑" panose="020B0503020204020204" charset="-122"/>
              <a:ea typeface="微软雅黑" panose="020B0503020204020204" charset="-122"/>
            </a:endParaRPr>
          </a:p>
        </p:txBody>
      </p:sp>
      <p:sp>
        <p:nvSpPr>
          <p:cNvPr id="91" name="TextBox 90"/>
          <p:cNvSpPr txBox="1"/>
          <p:nvPr>
            <p:custDataLst>
              <p:tags r:id="rId7"/>
            </p:custDataLst>
          </p:nvPr>
        </p:nvSpPr>
        <p:spPr>
          <a:xfrm>
            <a:off x="3779520" y="4279166"/>
            <a:ext cx="2126963" cy="461633"/>
          </a:xfrm>
          <a:prstGeom prst="rect">
            <a:avLst/>
          </a:prstGeom>
          <a:noFill/>
          <a:ln w="19050">
            <a:solidFill>
              <a:srgbClr val="C00000"/>
            </a:solidFill>
          </a:ln>
        </p:spPr>
        <p:txBody>
          <a:bodyPr wrap="square" lIns="91410" tIns="45704" rIns="91410" bIns="45704" rtlCol="0">
            <a:spAutoFit/>
          </a:bodyPr>
          <a:lstStyle/>
          <a:p>
            <a:pPr algn="ctr"/>
            <a:r>
              <a:rPr lang="zh-CN" altLang="en-US" sz="2400" b="1">
                <a:solidFill>
                  <a:schemeClr val="accent1"/>
                </a:solidFill>
                <a:latin typeface="微软雅黑" panose="020B0503020204020204" charset="-122"/>
                <a:ea typeface="微软雅黑" panose="020B0503020204020204" charset="-122"/>
              </a:rPr>
              <a:t>发展</a:t>
            </a:r>
            <a:r>
              <a:rPr lang="zh-CN" altLang="en-US" sz="2400" b="1">
                <a:solidFill>
                  <a:srgbClr val="C00000"/>
                </a:solidFill>
                <a:latin typeface="微软雅黑" panose="020B0503020204020204" charset="-122"/>
                <a:ea typeface="微软雅黑" panose="020B0503020204020204" charset="-122"/>
              </a:rPr>
              <a:t>协商民主</a:t>
            </a:r>
            <a:endParaRPr lang="zh-CN" altLang="en-US" sz="2400" b="1">
              <a:solidFill>
                <a:srgbClr val="C00000"/>
              </a:solidFill>
              <a:latin typeface="微软雅黑" panose="020B0503020204020204" charset="-122"/>
              <a:ea typeface="微软雅黑" panose="020B0503020204020204" charset="-122"/>
            </a:endParaRPr>
          </a:p>
        </p:txBody>
      </p:sp>
      <p:grpSp>
        <p:nvGrpSpPr>
          <p:cNvPr id="2" name="组合 1"/>
          <p:cNvGrpSpPr/>
          <p:nvPr>
            <p:custDataLst>
              <p:tags r:id="rId8"/>
            </p:custDataLst>
          </p:nvPr>
        </p:nvGrpSpPr>
        <p:grpSpPr>
          <a:xfrm>
            <a:off x="635147" y="3548591"/>
            <a:ext cx="2411119" cy="886938"/>
            <a:chOff x="635147" y="3548591"/>
            <a:chExt cx="2411119" cy="886938"/>
          </a:xfrm>
        </p:grpSpPr>
        <p:sp>
          <p:nvSpPr>
            <p:cNvPr id="94" name="椭圆 93"/>
            <p:cNvSpPr/>
            <p:nvPr>
              <p:custDataLst>
                <p:tags r:id="rId9"/>
              </p:custDataLst>
            </p:nvPr>
          </p:nvSpPr>
          <p:spPr>
            <a:xfrm>
              <a:off x="635147" y="3548591"/>
              <a:ext cx="2157203" cy="886938"/>
            </a:xfrm>
            <a:prstGeom prst="ellipse">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z="3200" b="1" kern="0">
                <a:solidFill>
                  <a:prstClr val="white"/>
                </a:solidFill>
                <a:latin typeface="微软雅黑" panose="020B0503020204020204" pitchFamily="82" charset="2"/>
                <a:ea typeface="微软雅黑" panose="020B0503020204020204" pitchFamily="82" charset="2"/>
                <a:cs typeface="Arial" panose="020B0604020202020204"/>
              </a:endParaRPr>
            </a:p>
          </p:txBody>
        </p:sp>
        <p:sp>
          <p:nvSpPr>
            <p:cNvPr id="95" name="TextBox 94"/>
            <p:cNvSpPr txBox="1"/>
            <p:nvPr>
              <p:custDataLst>
                <p:tags r:id="rId10"/>
              </p:custDataLst>
            </p:nvPr>
          </p:nvSpPr>
          <p:spPr>
            <a:xfrm>
              <a:off x="889063" y="3758551"/>
              <a:ext cx="2157203" cy="523188"/>
            </a:xfrm>
            <a:prstGeom prst="rect">
              <a:avLst/>
            </a:prstGeom>
            <a:noFill/>
          </p:spPr>
          <p:txBody>
            <a:bodyPr wrap="square" lIns="91410" tIns="45704" rIns="91410" bIns="45704" rtlCol="0">
              <a:spAutoFit/>
            </a:bodyPr>
            <a:lstStyle/>
            <a:p>
              <a:r>
                <a:rPr lang="zh-CN" altLang="en-US" sz="2800" b="1">
                  <a:solidFill>
                    <a:schemeClr val="bg2">
                      <a:lumMod val="20000"/>
                      <a:lumOff val="80000"/>
                    </a:schemeClr>
                  </a:solidFill>
                  <a:latin typeface="微软雅黑" panose="020B0503020204020204" charset="-122"/>
                  <a:ea typeface="微软雅黑" panose="020B0503020204020204" charset="-122"/>
                </a:rPr>
                <a:t>民主形式</a:t>
              </a:r>
              <a:endParaRPr lang="zh-CN" altLang="en-US" sz="2800" b="1">
                <a:solidFill>
                  <a:schemeClr val="bg2">
                    <a:lumMod val="20000"/>
                    <a:lumOff val="80000"/>
                  </a:schemeClr>
                </a:solidFill>
                <a:latin typeface="微软雅黑" panose="020B0503020204020204" charset="-122"/>
                <a:ea typeface="微软雅黑" panose="020B0503020204020204" charset="-122"/>
              </a:endParaRPr>
            </a:p>
          </p:txBody>
        </p:sp>
      </p:grpSp>
      <p:sp>
        <p:nvSpPr>
          <p:cNvPr id="26" name="文本框 25"/>
          <p:cNvSpPr txBox="1"/>
          <p:nvPr>
            <p:custDataLst>
              <p:tags r:id="rId11"/>
            </p:custDataLst>
          </p:nvPr>
        </p:nvSpPr>
        <p:spPr>
          <a:xfrm>
            <a:off x="375920" y="1279525"/>
            <a:ext cx="3424119" cy="508000"/>
          </a:xfrm>
          <a:prstGeom prst="rect">
            <a:avLst/>
          </a:prstGeom>
          <a:solidFill>
            <a:sysClr val="window" lastClr="FFFFFF"/>
          </a:solidFill>
          <a:ln>
            <a:solidFill>
              <a:srgbClr val="C00000"/>
            </a:solidFill>
            <a:prstDash val="dash"/>
          </a:ln>
        </p:spPr>
        <p:txBody>
          <a:bodyPr wrap="square" rtlCol="0" anchor="ctr" anchorCtr="1">
            <a:noAutofit/>
          </a:bodyPr>
          <a:lstStyle/>
          <a:p>
            <a:pPr>
              <a:defRPr/>
            </a:pPr>
            <a:r>
              <a:rPr lang="en-US" altLang="zh-CN" sz="2800" b="1" kern="0" dirty="0">
                <a:solidFill>
                  <a:srgbClr val="C00000"/>
                </a:solidFill>
                <a:latin typeface="Calibri" panose="020F0502020204030204" charset="0"/>
                <a:ea typeface="微软雅黑" panose="020B0503020204020204" pitchFamily="82" charset="2"/>
                <a:cs typeface="Arial" panose="020B0604020202020204"/>
              </a:rPr>
              <a:t>③</a:t>
            </a:r>
            <a:r>
              <a:rPr lang="zh-CN" altLang="en-US" sz="2800" b="1" kern="0" dirty="0">
                <a:solidFill>
                  <a:srgbClr val="C00000"/>
                </a:solidFill>
                <a:latin typeface="微软雅黑" panose="020B0503020204020204" pitchFamily="82" charset="2"/>
                <a:ea typeface="微软雅黑" panose="020B0503020204020204" pitchFamily="82" charset="2"/>
                <a:cs typeface="Arial" panose="020B0604020202020204"/>
              </a:rPr>
              <a:t>民主真谛</a:t>
            </a:r>
            <a:r>
              <a:rPr lang="en-US" altLang="zh-CN" sz="2800" b="1" kern="0" dirty="0" smtClean="0">
                <a:solidFill>
                  <a:srgbClr val="C00000"/>
                </a:solidFill>
                <a:latin typeface="微软雅黑" panose="020B0503020204020204" pitchFamily="82" charset="2"/>
                <a:ea typeface="微软雅黑" panose="020B0503020204020204" pitchFamily="82" charset="2"/>
                <a:cs typeface="Arial" panose="020B0604020202020204"/>
              </a:rPr>
              <a:t>: </a:t>
            </a:r>
            <a:r>
              <a:rPr lang="zh-CN" altLang="en-US" sz="2800" b="1" kern="0" dirty="0" smtClean="0">
                <a:latin typeface="微软雅黑" panose="020B0503020204020204" pitchFamily="82" charset="2"/>
                <a:ea typeface="微软雅黑" panose="020B0503020204020204" pitchFamily="82" charset="2"/>
                <a:cs typeface="Arial" panose="020B0604020202020204"/>
              </a:rPr>
              <a:t>（</a:t>
            </a:r>
            <a:r>
              <a:rPr lang="en-US" altLang="zh-CN" sz="2800" b="1" kern="0" dirty="0" smtClean="0">
                <a:latin typeface="微软雅黑" panose="020B0503020204020204" pitchFamily="82" charset="2"/>
                <a:ea typeface="微软雅黑" panose="020B0503020204020204" pitchFamily="82" charset="2"/>
                <a:cs typeface="Arial" panose="020B0604020202020204"/>
              </a:rPr>
              <a:t>P34</a:t>
            </a:r>
            <a:r>
              <a:rPr lang="zh-CN" altLang="en-US" sz="2800" b="1" kern="0" dirty="0" smtClean="0">
                <a:latin typeface="微软雅黑" panose="020B0503020204020204" pitchFamily="82" charset="2"/>
                <a:ea typeface="微软雅黑" panose="020B0503020204020204" pitchFamily="82" charset="2"/>
                <a:cs typeface="Arial" panose="020B0604020202020204"/>
              </a:rPr>
              <a:t>）</a:t>
            </a:r>
            <a:endParaRPr lang="en-US" altLang="zh-CN" sz="2800" b="1" kern="0" dirty="0">
              <a:latin typeface="微软雅黑" panose="020B0503020204020204" pitchFamily="82" charset="2"/>
              <a:ea typeface="微软雅黑" panose="020B0503020204020204" pitchFamily="82" charset="2"/>
              <a:cs typeface="Arial" panose="020B0604020202020204"/>
            </a:endParaRPr>
          </a:p>
        </p:txBody>
      </p:sp>
      <p:sp>
        <p:nvSpPr>
          <p:cNvPr id="28" name="文本框 27"/>
          <p:cNvSpPr txBox="1"/>
          <p:nvPr>
            <p:custDataLst>
              <p:tags r:id="rId12"/>
            </p:custDataLst>
          </p:nvPr>
        </p:nvSpPr>
        <p:spPr>
          <a:xfrm>
            <a:off x="1489075" y="2080895"/>
            <a:ext cx="9378950" cy="521970"/>
          </a:xfrm>
          <a:prstGeom prst="rect">
            <a:avLst/>
          </a:prstGeom>
          <a:noFill/>
          <a:ln w="19050">
            <a:solidFill>
              <a:schemeClr val="tx1"/>
            </a:solidFill>
            <a:prstDash val="dash"/>
          </a:ln>
        </p:spPr>
        <p:txBody>
          <a:bodyPr wrap="square" rtlCol="0" anchor="t">
            <a:spAutoFit/>
          </a:bodyPr>
          <a:lstStyle/>
          <a:p>
            <a:r>
              <a:rPr lang="zh-CN" sz="2800" b="1">
                <a:solidFill>
                  <a:srgbClr val="C00000"/>
                </a:solidFill>
                <a:latin typeface="+mn-ea"/>
                <a:ea typeface="+mn-ea"/>
                <a:cs typeface="微软雅黑" panose="020B0503020204020204" charset="-122"/>
                <a:sym typeface="+mn-ea"/>
              </a:rPr>
              <a:t>有事好商量，众人的事情由众人商量</a:t>
            </a:r>
            <a:r>
              <a:rPr lang="zh-CN" altLang="en-US" sz="2800" b="1">
                <a:solidFill>
                  <a:srgbClr val="C00000"/>
                </a:solidFill>
                <a:latin typeface="+mn-ea"/>
                <a:ea typeface="+mn-ea"/>
                <a:cs typeface="微软雅黑" panose="020B0503020204020204" charset="-122"/>
                <a:sym typeface="+mn-ea"/>
              </a:rPr>
              <a:t>，是人民民主的真谛。</a:t>
            </a:r>
            <a:endParaRPr lang="zh-CN" altLang="en-US" sz="2800" b="1">
              <a:solidFill>
                <a:srgbClr val="C00000"/>
              </a:solidFill>
              <a:latin typeface="+mn-ea"/>
              <a:ea typeface="+mn-ea"/>
              <a:cs typeface="微软雅黑" panose="020B0503020204020204" charset="-122"/>
              <a:sym typeface="+mn-ea"/>
            </a:endParaRPr>
          </a:p>
        </p:txBody>
      </p:sp>
      <p:sp>
        <p:nvSpPr>
          <p:cNvPr id="24" name="箭头: 下 23"/>
          <p:cNvSpPr/>
          <p:nvPr>
            <p:custDataLst>
              <p:tags r:id="rId13"/>
            </p:custDataLst>
          </p:nvPr>
        </p:nvSpPr>
        <p:spPr bwMode="auto">
          <a:xfrm>
            <a:off x="4693988" y="4951463"/>
            <a:ext cx="243772" cy="676272"/>
          </a:xfrm>
          <a:prstGeom prst="downArrow">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z="3200" b="1" kern="0">
              <a:solidFill>
                <a:prstClr val="white"/>
              </a:solidFill>
              <a:latin typeface="微软雅黑" panose="020B0503020204020204" pitchFamily="82" charset="2"/>
              <a:ea typeface="微软雅黑" panose="020B0503020204020204" pitchFamily="82" charset="2"/>
              <a:cs typeface="Arial" panose="020B0604020202020204"/>
            </a:endParaRPr>
          </a:p>
        </p:txBody>
      </p:sp>
      <p:sp>
        <p:nvSpPr>
          <p:cNvPr id="4" name="文本框 3"/>
          <p:cNvSpPr txBox="1"/>
          <p:nvPr/>
        </p:nvSpPr>
        <p:spPr>
          <a:xfrm>
            <a:off x="2255033" y="510540"/>
            <a:ext cx="8310880" cy="583565"/>
          </a:xfrm>
          <a:prstGeom prst="rect">
            <a:avLst/>
          </a:prstGeom>
          <a:noFill/>
        </p:spPr>
        <p:txBody>
          <a:bodyPr wrap="none" rtlCol="0" anchor="t">
            <a:spAutoFit/>
          </a:bodyPr>
          <a:lstStyle/>
          <a:p>
            <a:r>
              <a:rPr lang="zh-CN" altLang="en-US" sz="3200" b="1" noProof="0" dirty="0">
                <a:latin typeface="微软雅黑" panose="020B0503020204020204" charset="-122"/>
                <a:ea typeface="微软雅黑" panose="020B0503020204020204" charset="-122"/>
                <a:sym typeface="+mn-ea"/>
              </a:rPr>
              <a:t>为什么说我国的</a:t>
            </a:r>
            <a:r>
              <a:rPr lang="zh-CN" altLang="en-US" sz="3200" b="1" noProof="0" dirty="0">
                <a:latin typeface="微软雅黑" panose="020B0503020204020204" charset="-122"/>
                <a:ea typeface="微软雅黑" panose="020B0503020204020204" charset="-122"/>
                <a:sym typeface="+mn-ea"/>
              </a:rPr>
              <a:t>社会主义民主是新型的民主？</a:t>
            </a:r>
            <a:endParaRPr lang="zh-CN" altLang="en-US" sz="3200" b="1" noProof="0" dirty="0">
              <a:latin typeface="微软雅黑" panose="020B0503020204020204" charset="-122"/>
              <a:ea typeface="微软雅黑" panose="020B0503020204020204" charset="-122"/>
              <a:sym typeface="+mn-ea"/>
            </a:endParaRPr>
          </a:p>
        </p:txBody>
      </p:sp>
      <p:sp>
        <p:nvSpPr>
          <p:cNvPr id="5" name="文本框 4"/>
          <p:cNvSpPr txBox="1"/>
          <p:nvPr>
            <p:custDataLst>
              <p:tags r:id="rId14"/>
            </p:custDataLst>
          </p:nvPr>
        </p:nvSpPr>
        <p:spPr>
          <a:xfrm>
            <a:off x="375921" y="2788285"/>
            <a:ext cx="3403600" cy="508000"/>
          </a:xfrm>
          <a:prstGeom prst="rect">
            <a:avLst/>
          </a:prstGeom>
          <a:solidFill>
            <a:sysClr val="window" lastClr="FFFFFF"/>
          </a:solidFill>
          <a:ln>
            <a:solidFill>
              <a:srgbClr val="C00000"/>
            </a:solidFill>
            <a:prstDash val="dash"/>
          </a:ln>
        </p:spPr>
        <p:txBody>
          <a:bodyPr wrap="square" rtlCol="0" anchor="ctr" anchorCtr="1">
            <a:noAutofit/>
          </a:bodyPr>
          <a:lstStyle/>
          <a:p>
            <a:pPr>
              <a:defRPr/>
            </a:pPr>
            <a:r>
              <a:rPr lang="zh-CN" altLang="en-US" sz="2800" b="1" kern="0" dirty="0">
                <a:solidFill>
                  <a:srgbClr val="C00000"/>
                </a:solidFill>
                <a:latin typeface="微软雅黑" panose="020B0503020204020204" pitchFamily="82" charset="2"/>
                <a:ea typeface="微软雅黑" panose="020B0503020204020204" pitchFamily="82" charset="2"/>
                <a:cs typeface="Arial" panose="020B0604020202020204"/>
              </a:rPr>
              <a:t>④民主形式</a:t>
            </a:r>
            <a:r>
              <a:rPr lang="en-US" altLang="zh-CN" sz="2800" b="1" kern="0" dirty="0" smtClean="0">
                <a:solidFill>
                  <a:srgbClr val="C00000"/>
                </a:solidFill>
                <a:latin typeface="微软雅黑" panose="020B0503020204020204" pitchFamily="82" charset="2"/>
                <a:ea typeface="微软雅黑" panose="020B0503020204020204" pitchFamily="82" charset="2"/>
                <a:cs typeface="Arial" panose="020B0604020202020204"/>
              </a:rPr>
              <a:t>:</a:t>
            </a:r>
            <a:r>
              <a:rPr lang="zh-CN" altLang="en-US" sz="2800" b="1" kern="0" dirty="0">
                <a:latin typeface="微软雅黑" panose="020B0503020204020204" pitchFamily="82" charset="2"/>
                <a:ea typeface="微软雅黑" panose="020B0503020204020204" pitchFamily="82" charset="2"/>
                <a:cs typeface="Arial" panose="020B0604020202020204"/>
              </a:rPr>
              <a:t>（</a:t>
            </a:r>
            <a:r>
              <a:rPr lang="en-US" altLang="zh-CN" sz="2800" b="1" kern="0" dirty="0">
                <a:latin typeface="微软雅黑" panose="020B0503020204020204" pitchFamily="82" charset="2"/>
                <a:ea typeface="微软雅黑" panose="020B0503020204020204" pitchFamily="82" charset="2"/>
                <a:cs typeface="Arial" panose="020B0604020202020204"/>
              </a:rPr>
              <a:t>P34</a:t>
            </a:r>
            <a:r>
              <a:rPr lang="zh-CN" altLang="en-US" sz="2800" b="1" kern="0" dirty="0">
                <a:latin typeface="微软雅黑" panose="020B0503020204020204" pitchFamily="82" charset="2"/>
                <a:ea typeface="微软雅黑" panose="020B0503020204020204" pitchFamily="82" charset="2"/>
                <a:cs typeface="Arial" panose="020B0604020202020204"/>
              </a:rPr>
              <a:t>）</a:t>
            </a:r>
            <a:endParaRPr lang="en-US" altLang="zh-CN" sz="2800" b="1" kern="0" dirty="0">
              <a:latin typeface="微软雅黑" panose="020B0503020204020204" pitchFamily="82" charset="2"/>
              <a:ea typeface="微软雅黑" panose="020B0503020204020204" pitchFamily="82" charset="2"/>
              <a:cs typeface="Arial" panose="020B0604020202020204"/>
            </a:endParaRPr>
          </a:p>
        </p:txBody>
      </p:sp>
      <p:cxnSp>
        <p:nvCxnSpPr>
          <p:cNvPr id="19" name="直接连接符 18"/>
          <p:cNvCxnSpPr/>
          <p:nvPr/>
        </p:nvCxnSpPr>
        <p:spPr>
          <a:xfrm>
            <a:off x="764596" y="333180"/>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15"/>
          <a:stretch>
            <a:fillRect/>
          </a:stretch>
        </p:blipFill>
        <p:spPr>
          <a:xfrm>
            <a:off x="174410" y="-31852"/>
            <a:ext cx="482625" cy="361969"/>
          </a:xfrm>
          <a:prstGeom prst="rect">
            <a:avLst/>
          </a:prstGeom>
        </p:spPr>
      </p:pic>
      <p:sp>
        <p:nvSpPr>
          <p:cNvPr id="21" name="文本框 25"/>
          <p:cNvSpPr txBox="1"/>
          <p:nvPr/>
        </p:nvSpPr>
        <p:spPr>
          <a:xfrm>
            <a:off x="764596" y="-31852"/>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新型的民主</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8"/>
                                        </p:tgtEl>
                                        <p:attrNameLst>
                                          <p:attrName>style.visibility</p:attrName>
                                        </p:attrNameLst>
                                      </p:cBhvr>
                                      <p:to>
                                        <p:strVal val="visible"/>
                                      </p:to>
                                    </p:set>
                                    <p:anim calcmode="discrete" valueType="clr">
                                      <p:cBhvr override="childStyle">
                                        <p:cTn id="7"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
                                        </p:tgtEl>
                                        <p:attrNameLst>
                                          <p:attrName>fillcolor</p:attrName>
                                        </p:attrNameLst>
                                      </p:cBhvr>
                                      <p:tavLst>
                                        <p:tav tm="0">
                                          <p:val>
                                            <p:clrVal>
                                              <a:schemeClr val="accent2"/>
                                            </p:clrVal>
                                          </p:val>
                                        </p:tav>
                                        <p:tav tm="50000">
                                          <p:val>
                                            <p:clrVal>
                                              <a:schemeClr val="hlink"/>
                                            </p:clrVal>
                                          </p:val>
                                        </p:tav>
                                      </p:tavLst>
                                    </p:anim>
                                    <p:set>
                                      <p:cBhvr>
                                        <p:cTn id="9" dur="80"/>
                                        <p:tgtEl>
                                          <p:spTgt spid="2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5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wipe(left)">
                                      <p:cBhvr>
                                        <p:cTn id="20" dur="500"/>
                                        <p:tgtEl>
                                          <p:spTgt spid="9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anim calcmode="lin" valueType="num">
                                      <p:cBhvr>
                                        <p:cTn id="25" dur="300" fill="hold"/>
                                        <p:tgtEl>
                                          <p:spTgt spid="87"/>
                                        </p:tgtEl>
                                        <p:attrNameLst>
                                          <p:attrName>ppt_w</p:attrName>
                                        </p:attrNameLst>
                                      </p:cBhvr>
                                      <p:tavLst>
                                        <p:tav tm="0">
                                          <p:val>
                                            <p:fltVal val="0"/>
                                          </p:val>
                                        </p:tav>
                                        <p:tav tm="100000">
                                          <p:val>
                                            <p:strVal val="#ppt_w"/>
                                          </p:val>
                                        </p:tav>
                                      </p:tavLst>
                                    </p:anim>
                                    <p:anim calcmode="lin" valueType="num">
                                      <p:cBhvr>
                                        <p:cTn id="26" dur="300" fill="hold"/>
                                        <p:tgtEl>
                                          <p:spTgt spid="87"/>
                                        </p:tgtEl>
                                        <p:attrNameLst>
                                          <p:attrName>ppt_h</p:attrName>
                                        </p:attrNameLst>
                                      </p:cBhvr>
                                      <p:tavLst>
                                        <p:tav tm="0">
                                          <p:val>
                                            <p:fltVal val="0"/>
                                          </p:val>
                                        </p:tav>
                                        <p:tav tm="100000">
                                          <p:val>
                                            <p:strVal val="#ppt_h"/>
                                          </p:val>
                                        </p:tav>
                                      </p:tavLst>
                                    </p:anim>
                                    <p:animEffect transition="in" filter="fade">
                                      <p:cBhvr>
                                        <p:cTn id="27" dur="300"/>
                                        <p:tgtEl>
                                          <p:spTgt spid="87"/>
                                        </p:tgtEl>
                                      </p:cBhvr>
                                    </p:animEffect>
                                  </p:childTnLst>
                                </p:cTn>
                              </p:par>
                              <p:par>
                                <p:cTn id="28" presetID="2" presetClass="entr" presetSubtype="2" fill="hold" grpId="0" nodeType="withEffect">
                                  <p:stCondLst>
                                    <p:cond delay="80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600" fill="hold"/>
                                        <p:tgtEl>
                                          <p:spTgt spid="44"/>
                                        </p:tgtEl>
                                        <p:attrNameLst>
                                          <p:attrName>ppt_x</p:attrName>
                                        </p:attrNameLst>
                                      </p:cBhvr>
                                      <p:tavLst>
                                        <p:tav tm="0">
                                          <p:val>
                                            <p:strVal val="1+#ppt_w/2"/>
                                          </p:val>
                                        </p:tav>
                                        <p:tav tm="100000">
                                          <p:val>
                                            <p:strVal val="#ppt_x"/>
                                          </p:val>
                                        </p:tav>
                                      </p:tavLst>
                                    </p:anim>
                                    <p:anim calcmode="lin" valueType="num">
                                      <p:cBhvr additive="base">
                                        <p:cTn id="31" dur="6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p:cTn id="36" dur="300" fill="hold"/>
                                        <p:tgtEl>
                                          <p:spTgt spid="91"/>
                                        </p:tgtEl>
                                        <p:attrNameLst>
                                          <p:attrName>ppt_w</p:attrName>
                                        </p:attrNameLst>
                                      </p:cBhvr>
                                      <p:tavLst>
                                        <p:tav tm="0">
                                          <p:val>
                                            <p:fltVal val="0"/>
                                          </p:val>
                                        </p:tav>
                                        <p:tav tm="100000">
                                          <p:val>
                                            <p:strVal val="#ppt_w"/>
                                          </p:val>
                                        </p:tav>
                                      </p:tavLst>
                                    </p:anim>
                                    <p:anim calcmode="lin" valueType="num">
                                      <p:cBhvr>
                                        <p:cTn id="37" dur="300" fill="hold"/>
                                        <p:tgtEl>
                                          <p:spTgt spid="91"/>
                                        </p:tgtEl>
                                        <p:attrNameLst>
                                          <p:attrName>ppt_h</p:attrName>
                                        </p:attrNameLst>
                                      </p:cBhvr>
                                      <p:tavLst>
                                        <p:tav tm="0">
                                          <p:val>
                                            <p:fltVal val="0"/>
                                          </p:val>
                                        </p:tav>
                                        <p:tav tm="100000">
                                          <p:val>
                                            <p:strVal val="#ppt_h"/>
                                          </p:val>
                                        </p:tav>
                                      </p:tavLst>
                                    </p:anim>
                                    <p:animEffect transition="in" filter="fade">
                                      <p:cBhvr>
                                        <p:cTn id="38" dur="300"/>
                                        <p:tgtEl>
                                          <p:spTgt spid="91"/>
                                        </p:tgtEl>
                                      </p:cBhvr>
                                    </p:animEffect>
                                  </p:childTnLst>
                                </p:cTn>
                              </p:par>
                              <p:par>
                                <p:cTn id="39" presetID="2" presetClass="entr" presetSubtype="2" fill="hold" grpId="0" nodeType="withEffect">
                                  <p:stCondLst>
                                    <p:cond delay="80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600" fill="hold"/>
                                        <p:tgtEl>
                                          <p:spTgt spid="45"/>
                                        </p:tgtEl>
                                        <p:attrNameLst>
                                          <p:attrName>ppt_x</p:attrName>
                                        </p:attrNameLst>
                                      </p:cBhvr>
                                      <p:tavLst>
                                        <p:tav tm="0">
                                          <p:val>
                                            <p:strVal val="1+#ppt_w/2"/>
                                          </p:val>
                                        </p:tav>
                                        <p:tav tm="100000">
                                          <p:val>
                                            <p:strVal val="#ppt_x"/>
                                          </p:val>
                                        </p:tav>
                                      </p:tavLst>
                                    </p:anim>
                                    <p:anim calcmode="lin" valueType="num">
                                      <p:cBhvr additive="base">
                                        <p:cTn id="42" dur="6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2" presetClass="entr" presetSubtype="2" fill="hold" grpId="0" nodeType="withEffect">
                                  <p:stCondLst>
                                    <p:cond delay="80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600" fill="hold"/>
                                        <p:tgtEl>
                                          <p:spTgt spid="47"/>
                                        </p:tgtEl>
                                        <p:attrNameLst>
                                          <p:attrName>ppt_x</p:attrName>
                                        </p:attrNameLst>
                                      </p:cBhvr>
                                      <p:tavLst>
                                        <p:tav tm="0">
                                          <p:val>
                                            <p:strVal val="1+#ppt_w/2"/>
                                          </p:val>
                                        </p:tav>
                                        <p:tav tm="100000">
                                          <p:val>
                                            <p:strVal val="#ppt_x"/>
                                          </p:val>
                                        </p:tav>
                                      </p:tavLst>
                                    </p:anim>
                                    <p:anim calcmode="lin" valueType="num">
                                      <p:cBhvr additive="base">
                                        <p:cTn id="53" dur="6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p:bldP spid="87" grpId="0" bldLvl="0" animBg="1"/>
      <p:bldP spid="91" grpId="0" bldLvl="0" animBg="1"/>
      <p:bldP spid="28" grpId="0" animBg="1"/>
      <p:bldP spid="2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txBox="1"/>
          <p:nvPr>
            <p:custDataLst>
              <p:tags r:id="rId1"/>
            </p:custDataLst>
          </p:nvPr>
        </p:nvSpPr>
        <p:spPr>
          <a:xfrm>
            <a:off x="1509814" y="368258"/>
            <a:ext cx="10668076" cy="1104976"/>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800" spc="200" dirty="0">
                <a:ln w="3175">
                  <a:noFill/>
                  <a:prstDash val="dash"/>
                </a:ln>
                <a:solidFill>
                  <a:srgbClr val="C00000"/>
                </a:solidFill>
                <a:latin typeface="微软雅黑" panose="020B0503020204020204" charset="-122"/>
                <a:ea typeface="微软雅黑" panose="020B0503020204020204" charset="-122"/>
                <a:cs typeface="微软雅黑" panose="020B0503020204020204" charset="-122"/>
              </a:rPr>
              <a:t>观察下图，思考我国的社会主义民主有哪些制度保障呢？</a:t>
            </a:r>
            <a:endParaRPr lang="zh-CN" altLang="en-US" sz="2800" spc="200" dirty="0">
              <a:ln w="3175">
                <a:noFill/>
                <a:prstDash val="dash"/>
              </a:ln>
              <a:solidFill>
                <a:srgbClr val="C00000"/>
              </a:solidFill>
              <a:latin typeface="微软雅黑" panose="020B0503020204020204" charset="-122"/>
              <a:ea typeface="微软雅黑" panose="020B0503020204020204" charset="-122"/>
              <a:cs typeface="微软雅黑" panose="020B0503020204020204" charset="-122"/>
            </a:endParaRPr>
          </a:p>
        </p:txBody>
      </p:sp>
      <p:cxnSp>
        <p:nvCxnSpPr>
          <p:cNvPr id="8" name="直接连接符 7"/>
          <p:cNvCxnSpPr/>
          <p:nvPr/>
        </p:nvCxnSpPr>
        <p:spPr>
          <a:xfrm>
            <a:off x="764596" y="333180"/>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2"/>
          <a:stretch>
            <a:fillRect/>
          </a:stretch>
        </p:blipFill>
        <p:spPr>
          <a:xfrm>
            <a:off x="174410" y="-31852"/>
            <a:ext cx="482625" cy="361969"/>
          </a:xfrm>
          <a:prstGeom prst="rect">
            <a:avLst/>
          </a:prstGeom>
        </p:spPr>
      </p:pic>
      <p:sp>
        <p:nvSpPr>
          <p:cNvPr id="14" name="文本框 25"/>
          <p:cNvSpPr txBox="1"/>
          <p:nvPr/>
        </p:nvSpPr>
        <p:spPr>
          <a:xfrm>
            <a:off x="764596" y="-31852"/>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新型的民主</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pic>
        <p:nvPicPr>
          <p:cNvPr id="4" name="图片 3"/>
          <p:cNvPicPr>
            <a:picLocks noChangeAspect="1"/>
          </p:cNvPicPr>
          <p:nvPr/>
        </p:nvPicPr>
        <p:blipFill>
          <a:blip r:embed="rId3"/>
          <a:stretch>
            <a:fillRect/>
          </a:stretch>
        </p:blipFill>
        <p:spPr>
          <a:xfrm>
            <a:off x="1509814" y="1014815"/>
            <a:ext cx="9048469" cy="543130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custDataLst>
              <p:tags r:id="rId1"/>
            </p:custDataLst>
          </p:nvPr>
        </p:nvCxnSpPr>
        <p:spPr>
          <a:xfrm>
            <a:off x="763552" y="3074269"/>
            <a:ext cx="3635721"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2"/>
            </p:custDataLst>
          </p:nvPr>
        </p:nvSpPr>
        <p:spPr>
          <a:xfrm>
            <a:off x="1015257" y="2221220"/>
            <a:ext cx="2441555" cy="430817"/>
          </a:xfrm>
          <a:prstGeom prst="rect">
            <a:avLst/>
          </a:prstGeom>
        </p:spPr>
        <p:txBody>
          <a:bodyPr wrap="none" lIns="91371" tIns="45685" rIns="91371" bIns="45685">
            <a:spAutoFit/>
          </a:bodyPr>
          <a:lstStyle/>
          <a:p>
            <a:r>
              <a:rPr lang="zh-CN" altLang="en-US" sz="2200" b="1">
                <a:solidFill>
                  <a:srgbClr val="C00000"/>
                </a:solidFill>
                <a:latin typeface="微软雅黑" panose="020B0503020204020204" charset="-122"/>
                <a:ea typeface="微软雅黑" panose="020B0503020204020204" charset="-122"/>
              </a:rPr>
              <a:t>人民代表大会制度</a:t>
            </a:r>
            <a:endParaRPr lang="en-US" altLang="zh-CN" sz="2200" b="1">
              <a:solidFill>
                <a:srgbClr val="C00000"/>
              </a:solidFill>
              <a:latin typeface="微软雅黑" panose="020B0503020204020204" charset="-122"/>
              <a:ea typeface="微软雅黑" panose="020B0503020204020204" charset="-122"/>
            </a:endParaRPr>
          </a:p>
        </p:txBody>
      </p:sp>
      <p:sp>
        <p:nvSpPr>
          <p:cNvPr id="11" name="矩形 47"/>
          <p:cNvSpPr>
            <a:spLocks noChangeArrowheads="1"/>
          </p:cNvSpPr>
          <p:nvPr>
            <p:custDataLst>
              <p:tags r:id="rId3"/>
            </p:custDataLst>
          </p:nvPr>
        </p:nvSpPr>
        <p:spPr bwMode="auto">
          <a:xfrm>
            <a:off x="1002300" y="2636050"/>
            <a:ext cx="8526756" cy="43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1" tIns="45685" rIns="91371" bIns="45685">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en-US" altLang="zh-CN" sz="2000" dirty="0">
                <a:solidFill>
                  <a:schemeClr val="accent1"/>
                </a:solidFill>
                <a:sym typeface="微软雅黑" panose="020B0503020204020204" charset="-122"/>
              </a:rPr>
              <a:t>——</a:t>
            </a:r>
            <a:r>
              <a:rPr lang="zh-CN" altLang="en-US" sz="2000" dirty="0">
                <a:solidFill>
                  <a:schemeClr val="accent1"/>
                </a:solidFill>
                <a:sym typeface="微软雅黑" panose="020B0503020204020204" charset="-122"/>
              </a:rPr>
              <a:t>是我国的</a:t>
            </a:r>
            <a:r>
              <a:rPr lang="zh-CN" altLang="en-US" sz="2000" b="1" dirty="0">
                <a:solidFill>
                  <a:schemeClr val="accent1"/>
                </a:solidFill>
                <a:sym typeface="微软雅黑" panose="020B0503020204020204" charset="-122"/>
              </a:rPr>
              <a:t>根本政治制度</a:t>
            </a:r>
            <a:r>
              <a:rPr lang="zh-CN" altLang="en-US" sz="2000" dirty="0">
                <a:solidFill>
                  <a:schemeClr val="accent1"/>
                </a:solidFill>
                <a:sym typeface="微软雅黑" panose="020B0503020204020204" charset="-122"/>
              </a:rPr>
              <a:t>，是人民掌握国家政权、行使权力的</a:t>
            </a:r>
            <a:r>
              <a:rPr lang="zh-CN" altLang="en-US" sz="2000" b="1" dirty="0">
                <a:solidFill>
                  <a:schemeClr val="accent1"/>
                </a:solidFill>
                <a:sym typeface="微软雅黑" panose="020B0503020204020204" charset="-122"/>
              </a:rPr>
              <a:t>根本</a:t>
            </a:r>
            <a:r>
              <a:rPr lang="zh-CN" altLang="en-US" sz="2000" b="1" dirty="0" smtClean="0">
                <a:solidFill>
                  <a:schemeClr val="accent1"/>
                </a:solidFill>
                <a:sym typeface="微软雅黑" panose="020B0503020204020204" charset="-122"/>
              </a:rPr>
              <a:t>途径。</a:t>
            </a:r>
            <a:endParaRPr lang="zh-CN" altLang="en-US" sz="2000" b="1" dirty="0">
              <a:solidFill>
                <a:schemeClr val="accent1"/>
              </a:solidFill>
              <a:sym typeface="微软雅黑" panose="020B0503020204020204" charset="-122"/>
            </a:endParaRPr>
          </a:p>
        </p:txBody>
      </p:sp>
      <p:grpSp>
        <p:nvGrpSpPr>
          <p:cNvPr id="2" name="组合 1"/>
          <p:cNvGrpSpPr/>
          <p:nvPr>
            <p:custDataLst>
              <p:tags r:id="rId4"/>
            </p:custDataLst>
          </p:nvPr>
        </p:nvGrpSpPr>
        <p:grpSpPr>
          <a:xfrm>
            <a:off x="-62419" y="2212064"/>
            <a:ext cx="1428736" cy="416210"/>
            <a:chOff x="115381" y="1456414"/>
            <a:chExt cx="1428736" cy="416210"/>
          </a:xfrm>
        </p:grpSpPr>
        <p:sp>
          <p:nvSpPr>
            <p:cNvPr id="12" name="椭圆 11"/>
            <p:cNvSpPr/>
            <p:nvPr>
              <p:custDataLst>
                <p:tags r:id="rId5"/>
              </p:custDataLst>
            </p:nvPr>
          </p:nvSpPr>
          <p:spPr>
            <a:xfrm flipV="1">
              <a:off x="618324" y="1456414"/>
              <a:ext cx="396933" cy="397100"/>
            </a:xfrm>
            <a:prstGeom prst="ellipse">
              <a:avLst/>
            </a:prstGeom>
            <a:solidFill>
              <a:srgbClr val="C00000"/>
            </a:solidFill>
            <a:ln w="19050">
              <a:solidFill>
                <a:schemeClr val="bg1"/>
              </a:solidFill>
            </a:ln>
            <a:effectLst>
              <a:outerShdw blurRad="330200" dist="38100" dir="2700000" sx="65000" sy="65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74" tIns="45686" rIns="91374" bIns="45686" rtlCol="0" anchor="ctr"/>
            <a:lstStyle/>
            <a:p>
              <a:pPr algn="ctr"/>
              <a:endParaRPr lang="zh-CN" altLang="en-US"/>
            </a:p>
          </p:txBody>
        </p:sp>
        <p:sp>
          <p:nvSpPr>
            <p:cNvPr id="13" name="矩形 12"/>
            <p:cNvSpPr/>
            <p:nvPr>
              <p:custDataLst>
                <p:tags r:id="rId6"/>
              </p:custDataLst>
            </p:nvPr>
          </p:nvSpPr>
          <p:spPr>
            <a:xfrm>
              <a:off x="115381" y="1472421"/>
              <a:ext cx="1428736" cy="400203"/>
            </a:xfrm>
            <a:prstGeom prst="rect">
              <a:avLst/>
            </a:prstGeom>
          </p:spPr>
          <p:txBody>
            <a:bodyPr wrap="square" lIns="91380" tIns="45689" rIns="91380" bIns="45689">
              <a:spAutoFit/>
            </a:bodyPr>
            <a:lstStyle/>
            <a:p>
              <a:pPr algn="ctr"/>
              <a:r>
                <a:rPr lang="en-US" altLang="zh-CN" sz="2000" b="1">
                  <a:solidFill>
                    <a:schemeClr val="bg2">
                      <a:lumMod val="20000"/>
                      <a:lumOff val="80000"/>
                    </a:schemeClr>
                  </a:solidFill>
                  <a:cs typeface="Arial" panose="020B0604020202020204" pitchFamily="34" charset="0"/>
                </a:rPr>
                <a:t>A</a:t>
              </a:r>
              <a:endParaRPr lang="zh-CN" altLang="en-US" sz="2000" b="1">
                <a:solidFill>
                  <a:schemeClr val="bg2">
                    <a:lumMod val="20000"/>
                    <a:lumOff val="80000"/>
                  </a:schemeClr>
                </a:solidFill>
                <a:cs typeface="Arial" panose="020B0604020202020204" pitchFamily="34" charset="0"/>
              </a:endParaRPr>
            </a:p>
          </p:txBody>
        </p:sp>
      </p:grpSp>
      <p:cxnSp>
        <p:nvCxnSpPr>
          <p:cNvPr id="14" name="直接连接符 13"/>
          <p:cNvCxnSpPr/>
          <p:nvPr>
            <p:custDataLst>
              <p:tags r:id="rId7"/>
            </p:custDataLst>
          </p:nvPr>
        </p:nvCxnSpPr>
        <p:spPr>
          <a:xfrm>
            <a:off x="750596" y="4264150"/>
            <a:ext cx="3635721"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矩形 14"/>
          <p:cNvSpPr/>
          <p:nvPr>
            <p:custDataLst>
              <p:tags r:id="rId8"/>
            </p:custDataLst>
          </p:nvPr>
        </p:nvSpPr>
        <p:spPr>
          <a:xfrm>
            <a:off x="1100488" y="3350644"/>
            <a:ext cx="5544968" cy="430817"/>
          </a:xfrm>
          <a:prstGeom prst="rect">
            <a:avLst/>
          </a:prstGeom>
        </p:spPr>
        <p:txBody>
          <a:bodyPr wrap="none" lIns="91371" tIns="45685" rIns="91371" bIns="45685">
            <a:spAutoFit/>
          </a:bodyPr>
          <a:lstStyle/>
          <a:p>
            <a:r>
              <a:rPr lang="zh-CN" altLang="en-US" sz="2200" b="1">
                <a:solidFill>
                  <a:srgbClr val="C00000"/>
                </a:solidFill>
                <a:latin typeface="微软雅黑" panose="020B0503020204020204" charset="-122"/>
                <a:ea typeface="微软雅黑" panose="020B0503020204020204" charset="-122"/>
              </a:rPr>
              <a:t>中国共产党领导的多党合作和政治协商制度</a:t>
            </a:r>
            <a:endParaRPr lang="zh-CN" altLang="en-US" sz="2200" b="1">
              <a:solidFill>
                <a:srgbClr val="C00000"/>
              </a:solidFill>
              <a:latin typeface="微软雅黑" panose="020B0503020204020204" charset="-122"/>
              <a:ea typeface="微软雅黑" panose="020B0503020204020204" charset="-122"/>
            </a:endParaRPr>
          </a:p>
        </p:txBody>
      </p:sp>
      <p:sp>
        <p:nvSpPr>
          <p:cNvPr id="16" name="矩形 47"/>
          <p:cNvSpPr>
            <a:spLocks noChangeArrowheads="1"/>
          </p:cNvSpPr>
          <p:nvPr>
            <p:custDataLst>
              <p:tags r:id="rId9"/>
            </p:custDataLst>
          </p:nvPr>
        </p:nvSpPr>
        <p:spPr bwMode="auto">
          <a:xfrm>
            <a:off x="1087529" y="3765474"/>
            <a:ext cx="11260847" cy="43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1" tIns="45685" rIns="91371" bIns="45685">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en-US" altLang="zh-CN" sz="2000" dirty="0">
                <a:solidFill>
                  <a:schemeClr val="accent1"/>
                </a:solidFill>
                <a:sym typeface="微软雅黑" panose="020B0503020204020204" charset="-122"/>
              </a:rPr>
              <a:t>——</a:t>
            </a:r>
            <a:r>
              <a:rPr lang="zh-CN" altLang="en-US" sz="2000" dirty="0">
                <a:solidFill>
                  <a:schemeClr val="accent1"/>
                </a:solidFill>
                <a:sym typeface="微软雅黑" panose="020B0503020204020204" charset="-122"/>
              </a:rPr>
              <a:t>是我国的</a:t>
            </a:r>
            <a:r>
              <a:rPr lang="zh-CN" altLang="en-US" sz="2000" b="1" dirty="0">
                <a:solidFill>
                  <a:schemeClr val="accent1"/>
                </a:solidFill>
                <a:sym typeface="微软雅黑" panose="020B0503020204020204" charset="-122"/>
              </a:rPr>
              <a:t>基本政治制度</a:t>
            </a:r>
            <a:r>
              <a:rPr lang="zh-CN" altLang="en-US" sz="2000" dirty="0">
                <a:solidFill>
                  <a:schemeClr val="accent1"/>
                </a:solidFill>
                <a:sym typeface="微软雅黑" panose="020B0503020204020204" charset="-122"/>
              </a:rPr>
              <a:t>，强调通过</a:t>
            </a:r>
            <a:r>
              <a:rPr lang="zh-CN" altLang="en-US" sz="2000" b="1" dirty="0">
                <a:solidFill>
                  <a:schemeClr val="accent1"/>
                </a:solidFill>
                <a:sym typeface="微软雅黑" panose="020B0503020204020204" charset="-122"/>
              </a:rPr>
              <a:t>充分协商，求同存异</a:t>
            </a:r>
            <a:r>
              <a:rPr lang="zh-CN" altLang="en-US" sz="2000" dirty="0">
                <a:solidFill>
                  <a:schemeClr val="accent1"/>
                </a:solidFill>
                <a:sym typeface="微软雅黑" panose="020B0503020204020204" charset="-122"/>
              </a:rPr>
              <a:t>，找到</a:t>
            </a:r>
            <a:r>
              <a:rPr lang="zh-CN" altLang="en-US" sz="2000" b="1" dirty="0">
                <a:solidFill>
                  <a:schemeClr val="accent1"/>
                </a:solidFill>
                <a:sym typeface="微软雅黑" panose="020B0503020204020204" charset="-122"/>
              </a:rPr>
              <a:t>最大公约数</a:t>
            </a:r>
            <a:r>
              <a:rPr lang="zh-CN" altLang="en-US" sz="2000" dirty="0">
                <a:solidFill>
                  <a:schemeClr val="accent1"/>
                </a:solidFill>
                <a:sym typeface="微软雅黑" panose="020B0503020204020204" charset="-122"/>
              </a:rPr>
              <a:t>，画出</a:t>
            </a:r>
            <a:r>
              <a:rPr lang="zh-CN" altLang="en-US" sz="2000" b="1" dirty="0">
                <a:solidFill>
                  <a:schemeClr val="accent1"/>
                </a:solidFill>
                <a:sym typeface="微软雅黑" panose="020B0503020204020204" charset="-122"/>
              </a:rPr>
              <a:t>最大</a:t>
            </a:r>
            <a:r>
              <a:rPr lang="zh-CN" altLang="en-US" sz="2000" b="1" dirty="0" smtClean="0">
                <a:solidFill>
                  <a:schemeClr val="accent1"/>
                </a:solidFill>
                <a:sym typeface="微软雅黑" panose="020B0503020204020204" charset="-122"/>
              </a:rPr>
              <a:t>同心圆。</a:t>
            </a:r>
            <a:endParaRPr lang="zh-CN" altLang="en-US" sz="2000" b="1" dirty="0">
              <a:solidFill>
                <a:schemeClr val="accent1"/>
              </a:solidFill>
              <a:sym typeface="微软雅黑" panose="020B0503020204020204" charset="-122"/>
            </a:endParaRPr>
          </a:p>
        </p:txBody>
      </p:sp>
      <p:grpSp>
        <p:nvGrpSpPr>
          <p:cNvPr id="3" name="组合 2"/>
          <p:cNvGrpSpPr/>
          <p:nvPr>
            <p:custDataLst>
              <p:tags r:id="rId10"/>
            </p:custDataLst>
          </p:nvPr>
        </p:nvGrpSpPr>
        <p:grpSpPr>
          <a:xfrm>
            <a:off x="-49084" y="3387184"/>
            <a:ext cx="1428736" cy="406802"/>
            <a:chOff x="115381" y="2687414"/>
            <a:chExt cx="1428736" cy="406802"/>
          </a:xfrm>
        </p:grpSpPr>
        <p:sp>
          <p:nvSpPr>
            <p:cNvPr id="17" name="椭圆 16"/>
            <p:cNvSpPr/>
            <p:nvPr>
              <p:custDataLst>
                <p:tags r:id="rId11"/>
              </p:custDataLst>
            </p:nvPr>
          </p:nvSpPr>
          <p:spPr>
            <a:xfrm flipV="1">
              <a:off x="618327" y="2687414"/>
              <a:ext cx="396933" cy="397100"/>
            </a:xfrm>
            <a:prstGeom prst="ellipse">
              <a:avLst/>
            </a:prstGeom>
            <a:solidFill>
              <a:srgbClr val="C00000"/>
            </a:solidFill>
            <a:ln w="19050">
              <a:solidFill>
                <a:schemeClr val="bg1"/>
              </a:solidFill>
            </a:ln>
            <a:effectLst>
              <a:outerShdw blurRad="330200" dist="38100" dir="2700000" sx="65000" sy="65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74" tIns="45686" rIns="91374" bIns="45686" rtlCol="0" anchor="ctr"/>
            <a:lstStyle/>
            <a:p>
              <a:pPr algn="ctr"/>
              <a:endParaRPr lang="zh-CN" altLang="en-US"/>
            </a:p>
          </p:txBody>
        </p:sp>
        <p:sp>
          <p:nvSpPr>
            <p:cNvPr id="19" name="矩形 18"/>
            <p:cNvSpPr/>
            <p:nvPr>
              <p:custDataLst>
                <p:tags r:id="rId12"/>
              </p:custDataLst>
            </p:nvPr>
          </p:nvSpPr>
          <p:spPr>
            <a:xfrm>
              <a:off x="115381" y="2694013"/>
              <a:ext cx="1428736" cy="400203"/>
            </a:xfrm>
            <a:prstGeom prst="rect">
              <a:avLst/>
            </a:prstGeom>
          </p:spPr>
          <p:txBody>
            <a:bodyPr wrap="square" lIns="91380" tIns="45689" rIns="91380" bIns="45689">
              <a:spAutoFit/>
            </a:bodyPr>
            <a:lstStyle/>
            <a:p>
              <a:pPr algn="ctr"/>
              <a:r>
                <a:rPr lang="en-US" altLang="zh-CN" sz="2000" b="1">
                  <a:solidFill>
                    <a:schemeClr val="bg2">
                      <a:lumMod val="20000"/>
                      <a:lumOff val="80000"/>
                    </a:schemeClr>
                  </a:solidFill>
                  <a:cs typeface="Arial" panose="020B0604020202020204" pitchFamily="34" charset="0"/>
                </a:rPr>
                <a:t>B</a:t>
              </a:r>
              <a:endParaRPr lang="zh-CN" altLang="en-US" sz="2000" b="1">
                <a:solidFill>
                  <a:schemeClr val="bg2">
                    <a:lumMod val="20000"/>
                    <a:lumOff val="80000"/>
                  </a:schemeClr>
                </a:solidFill>
                <a:cs typeface="Arial" panose="020B0604020202020204" pitchFamily="34" charset="0"/>
              </a:endParaRPr>
            </a:p>
          </p:txBody>
        </p:sp>
      </p:grpSp>
      <p:cxnSp>
        <p:nvCxnSpPr>
          <p:cNvPr id="20" name="直接连接符 19"/>
          <p:cNvCxnSpPr/>
          <p:nvPr>
            <p:custDataLst>
              <p:tags r:id="rId13"/>
            </p:custDataLst>
          </p:nvPr>
        </p:nvCxnSpPr>
        <p:spPr>
          <a:xfrm>
            <a:off x="763552" y="5393691"/>
            <a:ext cx="3635721"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矩形 20"/>
          <p:cNvSpPr/>
          <p:nvPr>
            <p:custDataLst>
              <p:tags r:id="rId14"/>
            </p:custDataLst>
          </p:nvPr>
        </p:nvSpPr>
        <p:spPr>
          <a:xfrm>
            <a:off x="1106560" y="4473413"/>
            <a:ext cx="2524911" cy="430817"/>
          </a:xfrm>
          <a:prstGeom prst="rect">
            <a:avLst/>
          </a:prstGeom>
        </p:spPr>
        <p:txBody>
          <a:bodyPr wrap="none" lIns="91371" tIns="45685" rIns="91371" bIns="45685">
            <a:spAutoFit/>
          </a:bodyPr>
          <a:lstStyle/>
          <a:p>
            <a:r>
              <a:rPr lang="zh-CN" altLang="en-US" sz="2200" b="1">
                <a:solidFill>
                  <a:srgbClr val="C00000"/>
                </a:solidFill>
                <a:latin typeface="微软雅黑" panose="020B0503020204020204" charset="-122"/>
                <a:ea typeface="微软雅黑" panose="020B0503020204020204" charset="-122"/>
              </a:rPr>
              <a:t>民族区域自治制度 </a:t>
            </a:r>
            <a:endParaRPr lang="en-US" altLang="zh-CN" sz="2200" b="1">
              <a:solidFill>
                <a:srgbClr val="C00000"/>
              </a:solidFill>
              <a:latin typeface="微软雅黑" panose="020B0503020204020204" charset="-122"/>
              <a:ea typeface="微软雅黑" panose="020B0503020204020204" charset="-122"/>
            </a:endParaRPr>
          </a:p>
        </p:txBody>
      </p:sp>
      <p:sp>
        <p:nvSpPr>
          <p:cNvPr id="22" name="矩形 47"/>
          <p:cNvSpPr>
            <a:spLocks noChangeArrowheads="1"/>
          </p:cNvSpPr>
          <p:nvPr>
            <p:custDataLst>
              <p:tags r:id="rId15"/>
            </p:custDataLst>
          </p:nvPr>
        </p:nvSpPr>
        <p:spPr bwMode="auto">
          <a:xfrm>
            <a:off x="1093603" y="4888243"/>
            <a:ext cx="10196377" cy="43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1" tIns="45685" rIns="91371" bIns="45685">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en-US" altLang="zh-CN" sz="2000">
                <a:solidFill>
                  <a:schemeClr val="accent1"/>
                </a:solidFill>
                <a:sym typeface="微软雅黑" panose="020B0503020204020204" charset="-122"/>
              </a:rPr>
              <a:t>——</a:t>
            </a:r>
            <a:r>
              <a:rPr lang="zh-CN" altLang="en-US" sz="2000">
                <a:solidFill>
                  <a:schemeClr val="accent1"/>
                </a:solidFill>
                <a:sym typeface="微软雅黑" panose="020B0503020204020204" charset="-122"/>
              </a:rPr>
              <a:t>是一项独具中国特色的实现</a:t>
            </a:r>
            <a:r>
              <a:rPr lang="zh-CN" altLang="en-US" sz="2000" b="1">
                <a:solidFill>
                  <a:schemeClr val="accent1"/>
                </a:solidFill>
                <a:sym typeface="微软雅黑" panose="020B0503020204020204" charset="-122"/>
              </a:rPr>
              <a:t>民族平等</a:t>
            </a:r>
            <a:r>
              <a:rPr lang="zh-CN" altLang="en-US" sz="2000">
                <a:solidFill>
                  <a:schemeClr val="accent1"/>
                </a:solidFill>
                <a:sym typeface="微软雅黑" panose="020B0503020204020204" charset="-122"/>
              </a:rPr>
              <a:t>、保障</a:t>
            </a:r>
            <a:r>
              <a:rPr lang="zh-CN" altLang="en-US" sz="2000" b="1">
                <a:solidFill>
                  <a:schemeClr val="accent1"/>
                </a:solidFill>
                <a:sym typeface="微软雅黑" panose="020B0503020204020204" charset="-122"/>
              </a:rPr>
              <a:t>少数民族</a:t>
            </a:r>
            <a:r>
              <a:rPr lang="zh-CN" altLang="en-US" sz="2000">
                <a:solidFill>
                  <a:schemeClr val="accent1"/>
                </a:solidFill>
                <a:sym typeface="微软雅黑" panose="020B0503020204020204" charset="-122"/>
              </a:rPr>
              <a:t>合法权利的</a:t>
            </a:r>
            <a:r>
              <a:rPr lang="zh-CN" altLang="en-US" sz="2000" b="1">
                <a:solidFill>
                  <a:schemeClr val="accent1"/>
                </a:solidFill>
                <a:sym typeface="微软雅黑" panose="020B0503020204020204" charset="-122"/>
              </a:rPr>
              <a:t>基本政治制度。</a:t>
            </a:r>
            <a:endParaRPr lang="zh-CN" altLang="en-US" sz="2000" b="1">
              <a:solidFill>
                <a:schemeClr val="accent1"/>
              </a:solidFill>
              <a:sym typeface="微软雅黑" panose="020B0503020204020204" charset="-122"/>
            </a:endParaRPr>
          </a:p>
        </p:txBody>
      </p:sp>
      <p:grpSp>
        <p:nvGrpSpPr>
          <p:cNvPr id="4" name="组合 3"/>
          <p:cNvGrpSpPr/>
          <p:nvPr>
            <p:custDataLst>
              <p:tags r:id="rId16"/>
            </p:custDataLst>
          </p:nvPr>
        </p:nvGrpSpPr>
        <p:grpSpPr>
          <a:xfrm>
            <a:off x="-79564" y="4493806"/>
            <a:ext cx="1428736" cy="400203"/>
            <a:chOff x="115381" y="3794036"/>
            <a:chExt cx="1428736" cy="400203"/>
          </a:xfrm>
        </p:grpSpPr>
        <p:sp>
          <p:nvSpPr>
            <p:cNvPr id="23" name="椭圆 22"/>
            <p:cNvSpPr/>
            <p:nvPr>
              <p:custDataLst>
                <p:tags r:id="rId17"/>
              </p:custDataLst>
            </p:nvPr>
          </p:nvSpPr>
          <p:spPr>
            <a:xfrm flipV="1">
              <a:off x="624399" y="3795588"/>
              <a:ext cx="396933" cy="397100"/>
            </a:xfrm>
            <a:prstGeom prst="ellipse">
              <a:avLst/>
            </a:prstGeom>
            <a:solidFill>
              <a:srgbClr val="C00000"/>
            </a:solidFill>
            <a:ln w="19050">
              <a:solidFill>
                <a:schemeClr val="bg1"/>
              </a:solidFill>
            </a:ln>
            <a:effectLst>
              <a:outerShdw blurRad="330200" dist="38100" dir="2700000" sx="65000" sy="65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74" tIns="45686" rIns="91374" bIns="45686" rtlCol="0" anchor="ctr"/>
            <a:lstStyle/>
            <a:p>
              <a:pPr algn="ctr"/>
              <a:endParaRPr lang="zh-CN" altLang="en-US"/>
            </a:p>
          </p:txBody>
        </p:sp>
        <p:sp>
          <p:nvSpPr>
            <p:cNvPr id="24" name="矩形 23"/>
            <p:cNvSpPr/>
            <p:nvPr>
              <p:custDataLst>
                <p:tags r:id="rId18"/>
              </p:custDataLst>
            </p:nvPr>
          </p:nvSpPr>
          <p:spPr>
            <a:xfrm>
              <a:off x="115381" y="3794036"/>
              <a:ext cx="1428736" cy="400203"/>
            </a:xfrm>
            <a:prstGeom prst="rect">
              <a:avLst/>
            </a:prstGeom>
          </p:spPr>
          <p:txBody>
            <a:bodyPr wrap="square" lIns="91380" tIns="45689" rIns="91380" bIns="45689">
              <a:spAutoFit/>
            </a:bodyPr>
            <a:lstStyle/>
            <a:p>
              <a:pPr algn="ctr"/>
              <a:r>
                <a:rPr lang="en-US" altLang="zh-CN" sz="2000" b="1">
                  <a:solidFill>
                    <a:schemeClr val="bg2">
                      <a:lumMod val="20000"/>
                      <a:lumOff val="80000"/>
                    </a:schemeClr>
                  </a:solidFill>
                  <a:cs typeface="Arial" panose="020B0604020202020204" pitchFamily="34" charset="0"/>
                </a:rPr>
                <a:t>C</a:t>
              </a:r>
              <a:endParaRPr lang="zh-CN" altLang="en-US" sz="2000" b="1">
                <a:solidFill>
                  <a:schemeClr val="bg2">
                    <a:lumMod val="20000"/>
                    <a:lumOff val="80000"/>
                  </a:schemeClr>
                </a:solidFill>
                <a:cs typeface="Arial" panose="020B0604020202020204" pitchFamily="34" charset="0"/>
              </a:endParaRPr>
            </a:p>
          </p:txBody>
        </p:sp>
      </p:grpSp>
      <p:cxnSp>
        <p:nvCxnSpPr>
          <p:cNvPr id="25" name="直接连接符 24"/>
          <p:cNvCxnSpPr/>
          <p:nvPr>
            <p:custDataLst>
              <p:tags r:id="rId19"/>
            </p:custDataLst>
          </p:nvPr>
        </p:nvCxnSpPr>
        <p:spPr>
          <a:xfrm>
            <a:off x="763552" y="6518331"/>
            <a:ext cx="3635721"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矩形 25"/>
          <p:cNvSpPr/>
          <p:nvPr>
            <p:custDataLst>
              <p:tags r:id="rId20"/>
            </p:custDataLst>
          </p:nvPr>
        </p:nvSpPr>
        <p:spPr>
          <a:xfrm>
            <a:off x="1100485" y="5638692"/>
            <a:ext cx="4135302" cy="430817"/>
          </a:xfrm>
          <a:prstGeom prst="rect">
            <a:avLst/>
          </a:prstGeom>
        </p:spPr>
        <p:txBody>
          <a:bodyPr wrap="square" lIns="91371" tIns="45685" rIns="91371" bIns="45685">
            <a:spAutoFit/>
          </a:bodyPr>
          <a:lstStyle/>
          <a:p>
            <a:r>
              <a:rPr lang="zh-CN" altLang="en-US" sz="2200" b="1">
                <a:solidFill>
                  <a:srgbClr val="C00000"/>
                </a:solidFill>
                <a:latin typeface="微软雅黑" panose="020B0503020204020204" charset="-122"/>
                <a:ea typeface="微软雅黑" panose="020B0503020204020204" charset="-122"/>
              </a:rPr>
              <a:t>基层群众自治制度</a:t>
            </a:r>
            <a:endParaRPr lang="zh-CN" altLang="en-US" sz="2200" b="1">
              <a:solidFill>
                <a:srgbClr val="C00000"/>
              </a:solidFill>
              <a:latin typeface="微软雅黑" panose="020B0503020204020204" charset="-122"/>
              <a:ea typeface="微软雅黑" panose="020B0503020204020204" charset="-122"/>
            </a:endParaRPr>
          </a:p>
        </p:txBody>
      </p:sp>
      <p:sp>
        <p:nvSpPr>
          <p:cNvPr id="27" name="矩形 47"/>
          <p:cNvSpPr>
            <a:spLocks noChangeArrowheads="1"/>
          </p:cNvSpPr>
          <p:nvPr>
            <p:custDataLst>
              <p:tags r:id="rId21"/>
            </p:custDataLst>
          </p:nvPr>
        </p:nvSpPr>
        <p:spPr bwMode="auto">
          <a:xfrm>
            <a:off x="1074572" y="6022545"/>
            <a:ext cx="7900095" cy="43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1" tIns="45685" rIns="91371" bIns="45685">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en-US" altLang="zh-CN" sz="2000">
                <a:solidFill>
                  <a:schemeClr val="accent1"/>
                </a:solidFill>
                <a:sym typeface="微软雅黑" panose="020B0503020204020204" charset="-122"/>
              </a:rPr>
              <a:t>——</a:t>
            </a:r>
            <a:r>
              <a:rPr lang="zh-CN" altLang="en-US" sz="2000">
                <a:solidFill>
                  <a:schemeClr val="accent1"/>
                </a:solidFill>
                <a:sym typeface="微软雅黑" panose="020B0503020204020204" charset="-122"/>
              </a:rPr>
              <a:t>发展</a:t>
            </a:r>
            <a:r>
              <a:rPr lang="zh-CN" altLang="en-US" sz="2000" b="1">
                <a:solidFill>
                  <a:schemeClr val="accent1"/>
                </a:solidFill>
                <a:sym typeface="微软雅黑" panose="020B0503020204020204" charset="-122"/>
              </a:rPr>
              <a:t>基层民主</a:t>
            </a:r>
            <a:r>
              <a:rPr lang="zh-CN" altLang="en-US" sz="2000">
                <a:solidFill>
                  <a:schemeClr val="accent1"/>
                </a:solidFill>
                <a:sym typeface="微软雅黑" panose="020B0503020204020204" charset="-122"/>
              </a:rPr>
              <a:t>，是社会主义民主政治建设的</a:t>
            </a:r>
            <a:r>
              <a:rPr lang="zh-CN" altLang="en-US" sz="2000" b="1">
                <a:solidFill>
                  <a:schemeClr val="accent1"/>
                </a:solidFill>
                <a:sym typeface="微软雅黑" panose="020B0503020204020204" charset="-122"/>
              </a:rPr>
              <a:t>基础</a:t>
            </a:r>
            <a:r>
              <a:rPr lang="zh-CN" altLang="en-US" sz="2000">
                <a:solidFill>
                  <a:schemeClr val="accent1"/>
                </a:solidFill>
                <a:sym typeface="微软雅黑" panose="020B0503020204020204" charset="-122"/>
              </a:rPr>
              <a:t>。</a:t>
            </a:r>
            <a:endParaRPr lang="zh-CN" altLang="en-US" sz="2000">
              <a:solidFill>
                <a:schemeClr val="accent1"/>
              </a:solidFill>
              <a:sym typeface="微软雅黑" panose="020B0503020204020204" charset="-122"/>
            </a:endParaRPr>
          </a:p>
        </p:txBody>
      </p:sp>
      <p:grpSp>
        <p:nvGrpSpPr>
          <p:cNvPr id="5" name="组合 4"/>
          <p:cNvGrpSpPr/>
          <p:nvPr>
            <p:custDataLst>
              <p:tags r:id="rId22"/>
            </p:custDataLst>
          </p:nvPr>
        </p:nvGrpSpPr>
        <p:grpSpPr>
          <a:xfrm>
            <a:off x="-48850" y="5642427"/>
            <a:ext cx="1428736" cy="406482"/>
            <a:chOff x="132760" y="4971232"/>
            <a:chExt cx="1428736" cy="406482"/>
          </a:xfrm>
        </p:grpSpPr>
        <p:sp>
          <p:nvSpPr>
            <p:cNvPr id="28" name="椭圆 27"/>
            <p:cNvSpPr/>
            <p:nvPr>
              <p:custDataLst>
                <p:tags r:id="rId23"/>
              </p:custDataLst>
            </p:nvPr>
          </p:nvSpPr>
          <p:spPr>
            <a:xfrm flipV="1">
              <a:off x="618324" y="4980614"/>
              <a:ext cx="396933" cy="397100"/>
            </a:xfrm>
            <a:prstGeom prst="ellipse">
              <a:avLst/>
            </a:prstGeom>
            <a:solidFill>
              <a:srgbClr val="C00000"/>
            </a:solidFill>
            <a:ln w="19050">
              <a:solidFill>
                <a:schemeClr val="bg1"/>
              </a:solidFill>
            </a:ln>
            <a:effectLst>
              <a:outerShdw blurRad="330200" dist="38100" dir="2700000" sx="65000" sy="65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74" tIns="45686" rIns="91374" bIns="45686" rtlCol="0" anchor="ctr"/>
            <a:lstStyle/>
            <a:p>
              <a:pPr algn="ctr"/>
              <a:endParaRPr lang="zh-CN" altLang="en-US"/>
            </a:p>
          </p:txBody>
        </p:sp>
        <p:sp>
          <p:nvSpPr>
            <p:cNvPr id="29" name="矩形 28"/>
            <p:cNvSpPr/>
            <p:nvPr>
              <p:custDataLst>
                <p:tags r:id="rId24"/>
              </p:custDataLst>
            </p:nvPr>
          </p:nvSpPr>
          <p:spPr>
            <a:xfrm>
              <a:off x="132760" y="4971232"/>
              <a:ext cx="1428736" cy="400203"/>
            </a:xfrm>
            <a:prstGeom prst="rect">
              <a:avLst/>
            </a:prstGeom>
          </p:spPr>
          <p:txBody>
            <a:bodyPr wrap="square" lIns="91380" tIns="45689" rIns="91380" bIns="45689">
              <a:spAutoFit/>
            </a:bodyPr>
            <a:lstStyle/>
            <a:p>
              <a:pPr algn="ctr"/>
              <a:r>
                <a:rPr lang="en-US" altLang="zh-CN" sz="2000" b="1">
                  <a:solidFill>
                    <a:schemeClr val="bg2">
                      <a:lumMod val="20000"/>
                      <a:lumOff val="80000"/>
                    </a:schemeClr>
                  </a:solidFill>
                  <a:cs typeface="Arial" panose="020B0604020202020204" pitchFamily="34" charset="0"/>
                </a:rPr>
                <a:t>D</a:t>
              </a:r>
              <a:endParaRPr lang="zh-CN" altLang="en-US" sz="2000" b="1">
                <a:solidFill>
                  <a:schemeClr val="bg2">
                    <a:lumMod val="20000"/>
                    <a:lumOff val="80000"/>
                  </a:schemeClr>
                </a:solidFill>
                <a:cs typeface="Arial" panose="020B0604020202020204" pitchFamily="34" charset="0"/>
              </a:endParaRPr>
            </a:p>
          </p:txBody>
        </p:sp>
      </p:grpSp>
      <p:sp>
        <p:nvSpPr>
          <p:cNvPr id="30" name="文本框 29"/>
          <p:cNvSpPr txBox="1"/>
          <p:nvPr>
            <p:custDataLst>
              <p:tags r:id="rId25"/>
            </p:custDataLst>
          </p:nvPr>
        </p:nvSpPr>
        <p:spPr>
          <a:xfrm>
            <a:off x="321171" y="1290517"/>
            <a:ext cx="4065146" cy="508000"/>
          </a:xfrm>
          <a:prstGeom prst="rect">
            <a:avLst/>
          </a:prstGeom>
          <a:solidFill>
            <a:sysClr val="window" lastClr="FFFFFF"/>
          </a:solidFill>
          <a:ln>
            <a:solidFill>
              <a:srgbClr val="C00000"/>
            </a:solidFill>
            <a:prstDash val="dash"/>
          </a:ln>
        </p:spPr>
        <p:txBody>
          <a:bodyPr wrap="square" rtlCol="0" anchor="ctr" anchorCtr="1">
            <a:noAutofit/>
          </a:bodyPr>
          <a:lstStyle/>
          <a:p>
            <a:pPr>
              <a:defRPr/>
            </a:pPr>
            <a:r>
              <a:rPr lang="zh-CN" altLang="en-US" sz="2800" b="1" kern="0" dirty="0">
                <a:solidFill>
                  <a:srgbClr val="C00000"/>
                </a:solidFill>
                <a:latin typeface="微软雅黑" panose="020B0503020204020204" pitchFamily="82" charset="2"/>
                <a:ea typeface="微软雅黑" panose="020B0503020204020204" pitchFamily="82" charset="2"/>
                <a:cs typeface="Arial" panose="020B0604020202020204"/>
              </a:rPr>
              <a:t>⑤制度</a:t>
            </a:r>
            <a:r>
              <a:rPr lang="zh-CN" altLang="en-US" sz="2800" b="1" kern="0" dirty="0" smtClean="0">
                <a:solidFill>
                  <a:srgbClr val="C00000"/>
                </a:solidFill>
                <a:latin typeface="微软雅黑" panose="020B0503020204020204" pitchFamily="82" charset="2"/>
                <a:ea typeface="微软雅黑" panose="020B0503020204020204" pitchFamily="82" charset="2"/>
                <a:cs typeface="Arial" panose="020B0604020202020204"/>
              </a:rPr>
              <a:t>保障</a:t>
            </a:r>
            <a:r>
              <a:rPr lang="en-US" altLang="zh-CN" sz="2800" b="1" kern="0" dirty="0" smtClean="0">
                <a:solidFill>
                  <a:srgbClr val="C00000"/>
                </a:solidFill>
                <a:latin typeface="微软雅黑" panose="020B0503020204020204" pitchFamily="82" charset="2"/>
                <a:ea typeface="微软雅黑" panose="020B0503020204020204" pitchFamily="82" charset="2"/>
                <a:cs typeface="Arial" panose="020B0604020202020204"/>
              </a:rPr>
              <a:t>:</a:t>
            </a:r>
            <a:r>
              <a:rPr lang="zh-CN" altLang="en-US" sz="2800" b="1" kern="0" dirty="0" smtClean="0">
                <a:latin typeface="微软雅黑" panose="020B0503020204020204" pitchFamily="82" charset="2"/>
                <a:ea typeface="微软雅黑" panose="020B0503020204020204" pitchFamily="82" charset="2"/>
                <a:cs typeface="Arial" panose="020B0604020202020204"/>
              </a:rPr>
              <a:t>（</a:t>
            </a:r>
            <a:r>
              <a:rPr lang="en-US" altLang="zh-CN" sz="2800" b="1" kern="0" dirty="0" smtClean="0">
                <a:latin typeface="微软雅黑" panose="020B0503020204020204" pitchFamily="82" charset="2"/>
                <a:ea typeface="微软雅黑" panose="020B0503020204020204" pitchFamily="82" charset="2"/>
                <a:cs typeface="Arial" panose="020B0604020202020204"/>
              </a:rPr>
              <a:t>P35</a:t>
            </a:r>
            <a:r>
              <a:rPr lang="zh-CN" altLang="en-US" sz="2800" b="1" kern="0" dirty="0" smtClean="0">
                <a:latin typeface="微软雅黑" panose="020B0503020204020204" pitchFamily="82" charset="2"/>
                <a:ea typeface="微软雅黑" panose="020B0503020204020204" pitchFamily="82" charset="2"/>
                <a:cs typeface="Arial" panose="020B0604020202020204"/>
              </a:rPr>
              <a:t>）</a:t>
            </a:r>
            <a:endParaRPr lang="en-US" altLang="zh-CN" sz="2800" b="1" kern="0" dirty="0">
              <a:solidFill>
                <a:schemeClr val="tx1"/>
              </a:solidFill>
              <a:latin typeface="微软雅黑" panose="020B0503020204020204" pitchFamily="82" charset="2"/>
              <a:ea typeface="微软雅黑" panose="020B0503020204020204" pitchFamily="82" charset="2"/>
              <a:cs typeface="Arial" panose="020B0604020202020204"/>
            </a:endParaRPr>
          </a:p>
        </p:txBody>
      </p:sp>
      <p:sp>
        <p:nvSpPr>
          <p:cNvPr id="6" name="文本框 5"/>
          <p:cNvSpPr txBox="1"/>
          <p:nvPr/>
        </p:nvSpPr>
        <p:spPr>
          <a:xfrm>
            <a:off x="2133462" y="564093"/>
            <a:ext cx="8323580" cy="583565"/>
          </a:xfrm>
          <a:prstGeom prst="rect">
            <a:avLst/>
          </a:prstGeom>
          <a:noFill/>
        </p:spPr>
        <p:txBody>
          <a:bodyPr wrap="none" rtlCol="0" anchor="t">
            <a:spAutoFit/>
          </a:bodyPr>
          <a:lstStyle/>
          <a:p>
            <a:r>
              <a:rPr lang="zh-CN" altLang="en-US" sz="3200" b="1" noProof="0">
                <a:ln>
                  <a:noFill/>
                </a:ln>
                <a:effectLst/>
                <a:uLnTx/>
                <a:uFillTx/>
                <a:latin typeface="微软雅黑" panose="020B0503020204020204" charset="-122"/>
                <a:ea typeface="微软雅黑" panose="020B0503020204020204" charset="-122"/>
                <a:sym typeface="+mn-ea"/>
              </a:rPr>
              <a:t>为什么说我国的社会主义民主是新型的民主？</a:t>
            </a:r>
            <a:endParaRPr lang="zh-CN" altLang="en-US" sz="3200" b="1" noProof="0">
              <a:ln>
                <a:noFill/>
              </a:ln>
              <a:effectLst/>
              <a:uLnTx/>
              <a:uFillTx/>
              <a:latin typeface="微软雅黑" panose="020B0503020204020204" charset="-122"/>
              <a:ea typeface="微软雅黑" panose="020B0503020204020204" charset="-122"/>
              <a:sym typeface="+mn-ea"/>
            </a:endParaRPr>
          </a:p>
        </p:txBody>
      </p:sp>
      <p:cxnSp>
        <p:nvCxnSpPr>
          <p:cNvPr id="31" name="直接连接符 30"/>
          <p:cNvCxnSpPr/>
          <p:nvPr/>
        </p:nvCxnSpPr>
        <p:spPr>
          <a:xfrm>
            <a:off x="764596" y="333180"/>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p:nvPicPr>
        <p:blipFill>
          <a:blip r:embed="rId26"/>
          <a:stretch>
            <a:fillRect/>
          </a:stretch>
        </p:blipFill>
        <p:spPr>
          <a:xfrm>
            <a:off x="174410" y="-31852"/>
            <a:ext cx="482625" cy="361969"/>
          </a:xfrm>
          <a:prstGeom prst="rect">
            <a:avLst/>
          </a:prstGeom>
        </p:spPr>
      </p:pic>
      <p:sp>
        <p:nvSpPr>
          <p:cNvPr id="33" name="文本框 25"/>
          <p:cNvSpPr txBox="1"/>
          <p:nvPr/>
        </p:nvSpPr>
        <p:spPr>
          <a:xfrm>
            <a:off x="764596" y="-31852"/>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新型的民主</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1000"/>
                            </p:stCondLst>
                            <p:childTnLst>
                              <p:par>
                                <p:cTn id="39" presetID="16" presetClass="entr" presetSubtype="21"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par>
                          <p:cTn id="51" fill="hold">
                            <p:stCondLst>
                              <p:cond delay="1000"/>
                            </p:stCondLst>
                            <p:childTnLst>
                              <p:par>
                                <p:cTn id="52" presetID="16" presetClass="entr" presetSubtype="21"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P spid="21" grpId="0"/>
      <p:bldP spid="22"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29"/>
          <p:cNvSpPr/>
          <p:nvPr>
            <p:custDataLst>
              <p:tags r:id="rId1"/>
            </p:custDataLst>
          </p:nvPr>
        </p:nvSpPr>
        <p:spPr>
          <a:xfrm>
            <a:off x="878499" y="1717719"/>
            <a:ext cx="2859455" cy="3676096"/>
          </a:xfrm>
          <a:prstGeom prst="roundRect">
            <a:avLst>
              <a:gd name="adj" fmla="val 7913"/>
            </a:avLst>
          </a:prstGeom>
          <a:noFill/>
          <a:ln w="12700" cap="flat" cmpd="sng" algn="ctr">
            <a:solidFill>
              <a:srgbClr val="C00000"/>
            </a:solidFill>
            <a:prstDash val="dash"/>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defRPr/>
            </a:pPr>
            <a:endParaRPr lang="zh-CN" altLang="en-US" kern="0">
              <a:solidFill>
                <a:srgbClr val="E61D18"/>
              </a:solidFill>
              <a:latin typeface="Arial" panose="020B0604020202020204"/>
              <a:ea typeface="Microsoft YaHei UI" panose="020B0503020204020204" charset="-122"/>
              <a:cs typeface="Arial" panose="020B0604020202020204"/>
            </a:endParaRPr>
          </a:p>
        </p:txBody>
      </p:sp>
      <p:sp>
        <p:nvSpPr>
          <p:cNvPr id="7" name="椭圆 6"/>
          <p:cNvSpPr/>
          <p:nvPr>
            <p:custDataLst>
              <p:tags r:id="rId2"/>
            </p:custDataLst>
          </p:nvPr>
        </p:nvSpPr>
        <p:spPr>
          <a:xfrm>
            <a:off x="1183300" y="2604385"/>
            <a:ext cx="2053828" cy="1690699"/>
          </a:xfrm>
          <a:prstGeom prst="ellipse">
            <a:avLst/>
          </a:prstGeom>
          <a:solidFill>
            <a:schemeClr val="bg2">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defRPr/>
            </a:pPr>
            <a:r>
              <a:rPr lang="zh-CN" altLang="en-US" sz="3200" b="1" kern="0">
                <a:solidFill>
                  <a:prstClr val="white"/>
                </a:solidFill>
                <a:latin typeface="微软雅黑" panose="020B0503020204020204" pitchFamily="82" charset="2"/>
                <a:ea typeface="微软雅黑" panose="020B0503020204020204" pitchFamily="82" charset="2"/>
                <a:cs typeface="Arial" panose="020B0604020202020204"/>
              </a:rPr>
              <a:t>新型的</a:t>
            </a:r>
            <a:endParaRPr lang="en-US" altLang="zh-CN" sz="3200" b="1" kern="0">
              <a:solidFill>
                <a:prstClr val="white"/>
              </a:solidFill>
              <a:latin typeface="微软雅黑" panose="020B0503020204020204" pitchFamily="82" charset="2"/>
              <a:ea typeface="微软雅黑" panose="020B0503020204020204" pitchFamily="82" charset="2"/>
              <a:cs typeface="Arial" panose="020B0604020202020204"/>
            </a:endParaRPr>
          </a:p>
          <a:p>
            <a:pPr algn="ctr" fontAlgn="auto">
              <a:defRPr/>
            </a:pPr>
            <a:r>
              <a:rPr lang="zh-CN" altLang="en-US" sz="3200" b="1" kern="0">
                <a:solidFill>
                  <a:prstClr val="white"/>
                </a:solidFill>
                <a:latin typeface="微软雅黑" panose="020B0503020204020204" pitchFamily="82" charset="2"/>
                <a:ea typeface="微软雅黑" panose="020B0503020204020204" pitchFamily="82" charset="2"/>
                <a:cs typeface="Arial" panose="020B0604020202020204"/>
              </a:rPr>
              <a:t>民主</a:t>
            </a:r>
            <a:endParaRPr lang="zh-CN" altLang="en-US" b="1" kern="0">
              <a:solidFill>
                <a:prstClr val="white"/>
              </a:solidFill>
              <a:latin typeface="微软雅黑" panose="020B0503020204020204" pitchFamily="82" charset="2"/>
              <a:ea typeface="微软雅黑" panose="020B0503020204020204" pitchFamily="82" charset="2"/>
              <a:cs typeface="Arial" panose="020B0604020202020204"/>
            </a:endParaRPr>
          </a:p>
        </p:txBody>
      </p:sp>
      <p:sp>
        <p:nvSpPr>
          <p:cNvPr id="9" name="文本框 8"/>
          <p:cNvSpPr txBox="1"/>
          <p:nvPr>
            <p:custDataLst>
              <p:tags r:id="rId3"/>
            </p:custDataLst>
          </p:nvPr>
        </p:nvSpPr>
        <p:spPr>
          <a:xfrm>
            <a:off x="3991869" y="1886971"/>
            <a:ext cx="2722565" cy="507831"/>
          </a:xfrm>
          <a:prstGeom prst="rect">
            <a:avLst/>
          </a:prstGeom>
          <a:solidFill>
            <a:sysClr val="window" lastClr="FFFFFF"/>
          </a:solidFill>
          <a:ln>
            <a:solidFill>
              <a:srgbClr val="C00000"/>
            </a:solidFill>
            <a:prstDash val="dash"/>
          </a:ln>
        </p:spPr>
        <p:txBody>
          <a:bodyPr wrap="square" rtlCol="0" anchor="ctr" anchorCtr="1">
            <a:noAutofit/>
          </a:bodyPr>
          <a:lstStyle/>
          <a:p>
            <a:pPr fontAlgn="auto">
              <a:defRPr/>
            </a:pPr>
            <a:r>
              <a:rPr lang="zh-CN" altLang="en-US" sz="2400" b="1" kern="0">
                <a:solidFill>
                  <a:srgbClr val="C00000"/>
                </a:solidFill>
                <a:latin typeface="微软雅黑" panose="020B0503020204020204" pitchFamily="82" charset="2"/>
                <a:ea typeface="微软雅黑" panose="020B0503020204020204" pitchFamily="82" charset="2"/>
                <a:cs typeface="Arial" panose="020B0604020202020204"/>
              </a:rPr>
              <a:t>从本质特征上</a:t>
            </a:r>
            <a:endParaRPr lang="zh-CN" altLang="en-US" sz="2400" b="1" kern="0">
              <a:solidFill>
                <a:srgbClr val="C00000"/>
              </a:solidFill>
              <a:latin typeface="微软雅黑" panose="020B0503020204020204" pitchFamily="82" charset="2"/>
              <a:ea typeface="微软雅黑" panose="020B0503020204020204" pitchFamily="82" charset="2"/>
              <a:cs typeface="Arial" panose="020B0604020202020204"/>
            </a:endParaRPr>
          </a:p>
        </p:txBody>
      </p:sp>
      <p:sp>
        <p:nvSpPr>
          <p:cNvPr id="10" name="矩形 9"/>
          <p:cNvSpPr/>
          <p:nvPr>
            <p:custDataLst>
              <p:tags r:id="rId4"/>
            </p:custDataLst>
          </p:nvPr>
        </p:nvSpPr>
        <p:spPr>
          <a:xfrm>
            <a:off x="3484038" y="1886970"/>
            <a:ext cx="507831" cy="507831"/>
          </a:xfrm>
          <a:prstGeom prst="rect">
            <a:avLst/>
          </a:prstGeom>
          <a:solidFill>
            <a:schemeClr val="bg2">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defRPr/>
            </a:pPr>
            <a:r>
              <a:rPr lang="en-US" altLang="zh-CN" sz="2400" b="1" kern="0">
                <a:solidFill>
                  <a:srgbClr val="C00000"/>
                </a:solidFill>
                <a:latin typeface="微软雅黑" panose="020B0503020204020204" pitchFamily="82" charset="2"/>
                <a:ea typeface="微软雅黑" panose="020B0503020204020204" pitchFamily="82" charset="2"/>
                <a:cs typeface="Arial" panose="020B0604020202020204"/>
              </a:rPr>
              <a:t>1</a:t>
            </a:r>
            <a:endParaRPr lang="zh-CN" altLang="en-US" sz="2400" b="1" kern="0">
              <a:solidFill>
                <a:srgbClr val="C00000"/>
              </a:solidFill>
              <a:latin typeface="微软雅黑" panose="020B0503020204020204" pitchFamily="82" charset="2"/>
              <a:ea typeface="微软雅黑" panose="020B0503020204020204" pitchFamily="82" charset="2"/>
              <a:cs typeface="Arial" panose="020B0604020202020204"/>
            </a:endParaRPr>
          </a:p>
        </p:txBody>
      </p:sp>
      <p:sp>
        <p:nvSpPr>
          <p:cNvPr id="12" name="文本框 11"/>
          <p:cNvSpPr txBox="1"/>
          <p:nvPr>
            <p:custDataLst>
              <p:tags r:id="rId5"/>
            </p:custDataLst>
          </p:nvPr>
        </p:nvSpPr>
        <p:spPr>
          <a:xfrm>
            <a:off x="3953810" y="2643846"/>
            <a:ext cx="2798681" cy="507831"/>
          </a:xfrm>
          <a:prstGeom prst="rect">
            <a:avLst/>
          </a:prstGeom>
          <a:solidFill>
            <a:sysClr val="window" lastClr="FFFFFF"/>
          </a:solidFill>
          <a:ln>
            <a:solidFill>
              <a:srgbClr val="C00000"/>
            </a:solidFill>
            <a:prstDash val="dash"/>
          </a:ln>
        </p:spPr>
        <p:txBody>
          <a:bodyPr wrap="square" rtlCol="0" anchor="ctr" anchorCtr="1">
            <a:noAutofit/>
          </a:bodyPr>
          <a:lstStyle/>
          <a:p>
            <a:pPr fontAlgn="auto">
              <a:defRPr/>
            </a:pPr>
            <a:r>
              <a:rPr lang="zh-CN" altLang="en-US" sz="2400" b="1" kern="0">
                <a:solidFill>
                  <a:srgbClr val="C00000"/>
                </a:solidFill>
                <a:latin typeface="微软雅黑" panose="020B0503020204020204" pitchFamily="82" charset="2"/>
                <a:ea typeface="微软雅黑" panose="020B0503020204020204" pitchFamily="82" charset="2"/>
                <a:cs typeface="Arial" panose="020B0604020202020204"/>
              </a:rPr>
              <a:t>从民主特点上</a:t>
            </a:r>
            <a:endParaRPr lang="zh-CN" altLang="en-US" sz="2400" b="1" kern="0">
              <a:solidFill>
                <a:srgbClr val="C00000"/>
              </a:solidFill>
              <a:latin typeface="微软雅黑" panose="020B0503020204020204" pitchFamily="82" charset="2"/>
              <a:ea typeface="微软雅黑" panose="020B0503020204020204" pitchFamily="82" charset="2"/>
              <a:cs typeface="Arial" panose="020B0604020202020204"/>
            </a:endParaRPr>
          </a:p>
        </p:txBody>
      </p:sp>
      <p:sp>
        <p:nvSpPr>
          <p:cNvPr id="13" name="矩形 12"/>
          <p:cNvSpPr/>
          <p:nvPr>
            <p:custDataLst>
              <p:tags r:id="rId6"/>
            </p:custDataLst>
          </p:nvPr>
        </p:nvSpPr>
        <p:spPr>
          <a:xfrm>
            <a:off x="3484038" y="2656788"/>
            <a:ext cx="507831" cy="507831"/>
          </a:xfrm>
          <a:prstGeom prst="rect">
            <a:avLst/>
          </a:prstGeom>
          <a:solidFill>
            <a:schemeClr val="bg2">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defRPr/>
            </a:pPr>
            <a:r>
              <a:rPr lang="en-US" altLang="zh-CN" sz="2400" b="1" kern="0">
                <a:solidFill>
                  <a:srgbClr val="C00000"/>
                </a:solidFill>
                <a:latin typeface="微软雅黑" panose="020B0503020204020204" pitchFamily="82" charset="2"/>
                <a:ea typeface="微软雅黑" panose="020B0503020204020204" pitchFamily="82" charset="2"/>
                <a:cs typeface="Arial" panose="020B0604020202020204"/>
              </a:rPr>
              <a:t>2</a:t>
            </a:r>
            <a:endParaRPr lang="zh-CN" altLang="en-US" sz="2400" b="1" kern="0">
              <a:solidFill>
                <a:srgbClr val="C00000"/>
              </a:solidFill>
              <a:latin typeface="微软雅黑" panose="020B0503020204020204" pitchFamily="82" charset="2"/>
              <a:ea typeface="微软雅黑" panose="020B0503020204020204" pitchFamily="82" charset="2"/>
              <a:cs typeface="Arial" panose="020B0604020202020204"/>
            </a:endParaRPr>
          </a:p>
        </p:txBody>
      </p:sp>
      <p:sp>
        <p:nvSpPr>
          <p:cNvPr id="15" name="文本框 14"/>
          <p:cNvSpPr txBox="1"/>
          <p:nvPr>
            <p:custDataLst>
              <p:tags r:id="rId7"/>
            </p:custDataLst>
          </p:nvPr>
        </p:nvSpPr>
        <p:spPr>
          <a:xfrm>
            <a:off x="3991610" y="4106545"/>
            <a:ext cx="2760345" cy="508000"/>
          </a:xfrm>
          <a:prstGeom prst="rect">
            <a:avLst/>
          </a:prstGeom>
          <a:solidFill>
            <a:sysClr val="window" lastClr="FFFFFF"/>
          </a:solidFill>
          <a:ln>
            <a:solidFill>
              <a:srgbClr val="C00000"/>
            </a:solidFill>
            <a:prstDash val="dash"/>
          </a:ln>
        </p:spPr>
        <p:txBody>
          <a:bodyPr wrap="square" rtlCol="0" anchor="ctr" anchorCtr="1">
            <a:noAutofit/>
          </a:bodyPr>
          <a:lstStyle/>
          <a:p>
            <a:pPr fontAlgn="auto">
              <a:defRPr/>
            </a:pPr>
            <a:r>
              <a:rPr lang="zh-CN" altLang="en-US" sz="2400" b="1" kern="0">
                <a:solidFill>
                  <a:srgbClr val="C00000"/>
                </a:solidFill>
                <a:latin typeface="微软雅黑" panose="020B0503020204020204" pitchFamily="82" charset="2"/>
                <a:ea typeface="微软雅黑" panose="020B0503020204020204" pitchFamily="82" charset="2"/>
                <a:cs typeface="Arial" panose="020B0604020202020204"/>
              </a:rPr>
              <a:t>从民主形式上</a:t>
            </a:r>
            <a:endParaRPr lang="zh-CN" altLang="en-US" sz="2400" b="1" kern="0">
              <a:solidFill>
                <a:srgbClr val="C00000"/>
              </a:solidFill>
              <a:latin typeface="微软雅黑" panose="020B0503020204020204" pitchFamily="82" charset="2"/>
              <a:ea typeface="微软雅黑" panose="020B0503020204020204" pitchFamily="82" charset="2"/>
              <a:cs typeface="Arial" panose="020B0604020202020204"/>
            </a:endParaRPr>
          </a:p>
        </p:txBody>
      </p:sp>
      <p:sp>
        <p:nvSpPr>
          <p:cNvPr id="16" name="矩形 15"/>
          <p:cNvSpPr/>
          <p:nvPr>
            <p:custDataLst>
              <p:tags r:id="rId8"/>
            </p:custDataLst>
          </p:nvPr>
        </p:nvSpPr>
        <p:spPr>
          <a:xfrm>
            <a:off x="3484038" y="4106824"/>
            <a:ext cx="507831" cy="507831"/>
          </a:xfrm>
          <a:prstGeom prst="rect">
            <a:avLst/>
          </a:prstGeom>
          <a:solidFill>
            <a:schemeClr val="bg2">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defRPr/>
            </a:pPr>
            <a:r>
              <a:rPr lang="en-US" altLang="zh-CN" sz="2400" b="1" kern="0">
                <a:solidFill>
                  <a:srgbClr val="C00000"/>
                </a:solidFill>
                <a:latin typeface="微软雅黑" panose="020B0503020204020204" pitchFamily="82" charset="2"/>
                <a:ea typeface="微软雅黑" panose="020B0503020204020204" pitchFamily="82" charset="2"/>
                <a:cs typeface="Arial" panose="020B0604020202020204"/>
              </a:rPr>
              <a:t>4</a:t>
            </a:r>
            <a:endParaRPr lang="en-US" altLang="zh-CN" sz="2400" b="1" kern="0">
              <a:solidFill>
                <a:srgbClr val="C00000"/>
              </a:solidFill>
              <a:latin typeface="微软雅黑" panose="020B0503020204020204" pitchFamily="82" charset="2"/>
              <a:ea typeface="微软雅黑" panose="020B0503020204020204" pitchFamily="82" charset="2"/>
              <a:cs typeface="Arial" panose="020B0604020202020204"/>
            </a:endParaRPr>
          </a:p>
        </p:txBody>
      </p:sp>
      <p:sp>
        <p:nvSpPr>
          <p:cNvPr id="18" name="文本框 17"/>
          <p:cNvSpPr txBox="1"/>
          <p:nvPr>
            <p:custDataLst>
              <p:tags r:id="rId9"/>
            </p:custDataLst>
          </p:nvPr>
        </p:nvSpPr>
        <p:spPr>
          <a:xfrm>
            <a:off x="3953812" y="4913312"/>
            <a:ext cx="2760622" cy="507831"/>
          </a:xfrm>
          <a:prstGeom prst="rect">
            <a:avLst/>
          </a:prstGeom>
          <a:solidFill>
            <a:sysClr val="window" lastClr="FFFFFF"/>
          </a:solidFill>
          <a:ln>
            <a:solidFill>
              <a:srgbClr val="C00000"/>
            </a:solidFill>
            <a:prstDash val="dash"/>
          </a:ln>
        </p:spPr>
        <p:txBody>
          <a:bodyPr wrap="square" rtlCol="0" anchor="ctr" anchorCtr="1">
            <a:noAutofit/>
          </a:bodyPr>
          <a:lstStyle/>
          <a:p>
            <a:pPr fontAlgn="auto">
              <a:defRPr/>
            </a:pPr>
            <a:r>
              <a:rPr lang="zh-CN" altLang="en-US" sz="2400" b="1" kern="0">
                <a:solidFill>
                  <a:srgbClr val="C00000"/>
                </a:solidFill>
                <a:latin typeface="微软雅黑" panose="020B0503020204020204" pitchFamily="82" charset="2"/>
                <a:ea typeface="微软雅黑" panose="020B0503020204020204" pitchFamily="82" charset="2"/>
                <a:cs typeface="Arial" panose="020B0604020202020204"/>
              </a:rPr>
              <a:t>从制度保障上</a:t>
            </a:r>
            <a:endParaRPr lang="zh-CN" altLang="en-US" sz="2400" b="1" kern="0">
              <a:solidFill>
                <a:srgbClr val="C00000"/>
              </a:solidFill>
              <a:latin typeface="微软雅黑" panose="020B0503020204020204" pitchFamily="82" charset="2"/>
              <a:ea typeface="微软雅黑" panose="020B0503020204020204" pitchFamily="82" charset="2"/>
              <a:cs typeface="Arial" panose="020B0604020202020204"/>
            </a:endParaRPr>
          </a:p>
        </p:txBody>
      </p:sp>
      <p:sp>
        <p:nvSpPr>
          <p:cNvPr id="19" name="矩形 18"/>
          <p:cNvSpPr/>
          <p:nvPr>
            <p:custDataLst>
              <p:tags r:id="rId10"/>
            </p:custDataLst>
          </p:nvPr>
        </p:nvSpPr>
        <p:spPr>
          <a:xfrm>
            <a:off x="3484038" y="4885633"/>
            <a:ext cx="507831" cy="507831"/>
          </a:xfrm>
          <a:prstGeom prst="rect">
            <a:avLst/>
          </a:prstGeom>
          <a:solidFill>
            <a:schemeClr val="bg2">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defRPr/>
            </a:pPr>
            <a:r>
              <a:rPr lang="en-US" altLang="zh-CN" sz="2400" b="1" kern="0">
                <a:solidFill>
                  <a:srgbClr val="C00000"/>
                </a:solidFill>
                <a:latin typeface="微软雅黑" panose="020B0503020204020204" pitchFamily="82" charset="2"/>
                <a:ea typeface="微软雅黑" panose="020B0503020204020204" pitchFamily="82" charset="2"/>
                <a:cs typeface="Arial" panose="020B0604020202020204"/>
              </a:rPr>
              <a:t>5</a:t>
            </a:r>
            <a:endParaRPr lang="en-US" altLang="zh-CN" sz="2400" b="1" kern="0">
              <a:solidFill>
                <a:srgbClr val="C00000"/>
              </a:solidFill>
              <a:latin typeface="微软雅黑" panose="020B0503020204020204" pitchFamily="82" charset="2"/>
              <a:ea typeface="微软雅黑" panose="020B0503020204020204" pitchFamily="82" charset="2"/>
              <a:cs typeface="Arial" panose="020B0604020202020204"/>
            </a:endParaRPr>
          </a:p>
        </p:txBody>
      </p:sp>
      <p:sp>
        <p:nvSpPr>
          <p:cNvPr id="20" name="圆角矩形 29"/>
          <p:cNvSpPr/>
          <p:nvPr>
            <p:custDataLst>
              <p:tags r:id="rId11"/>
            </p:custDataLst>
          </p:nvPr>
        </p:nvSpPr>
        <p:spPr>
          <a:xfrm>
            <a:off x="7302973" y="1886970"/>
            <a:ext cx="3915524" cy="507831"/>
          </a:xfrm>
          <a:prstGeom prst="roundRect">
            <a:avLst>
              <a:gd name="adj" fmla="val 7913"/>
            </a:avLst>
          </a:prstGeom>
          <a:noFill/>
          <a:ln w="19050" cap="flat" cmpd="sng" algn="ctr">
            <a:solidFill>
              <a:srgbClr val="C00000"/>
            </a:solidFill>
            <a:prstDash val="dash"/>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defRPr/>
            </a:pPr>
            <a:r>
              <a:rPr lang="zh-CN" altLang="en-US" sz="2000" b="1" kern="0">
                <a:solidFill>
                  <a:srgbClr val="C00000"/>
                </a:solidFill>
                <a:latin typeface="Arial" panose="020B0604020202020204"/>
                <a:ea typeface="Microsoft YaHei UI" panose="020B0503020204020204" charset="-122"/>
                <a:cs typeface="Arial" panose="020B0604020202020204"/>
              </a:rPr>
              <a:t>人民当家作主</a:t>
            </a:r>
            <a:endParaRPr lang="zh-CN" altLang="en-US" sz="2000" b="1" kern="0">
              <a:solidFill>
                <a:srgbClr val="C00000"/>
              </a:solidFill>
              <a:latin typeface="Arial" panose="020B0604020202020204"/>
              <a:ea typeface="Microsoft YaHei UI" panose="020B0503020204020204" charset="-122"/>
              <a:cs typeface="Arial" panose="020B0604020202020204"/>
            </a:endParaRPr>
          </a:p>
        </p:txBody>
      </p:sp>
      <p:sp>
        <p:nvSpPr>
          <p:cNvPr id="21" name="圆角矩形 29"/>
          <p:cNvSpPr/>
          <p:nvPr>
            <p:custDataLst>
              <p:tags r:id="rId12"/>
            </p:custDataLst>
          </p:nvPr>
        </p:nvSpPr>
        <p:spPr>
          <a:xfrm>
            <a:off x="7302973" y="4106190"/>
            <a:ext cx="3915524" cy="507831"/>
          </a:xfrm>
          <a:prstGeom prst="roundRect">
            <a:avLst>
              <a:gd name="adj" fmla="val 7913"/>
            </a:avLst>
          </a:prstGeom>
          <a:noFill/>
          <a:ln w="19050" cap="flat" cmpd="sng" algn="ctr">
            <a:solidFill>
              <a:srgbClr val="C00000"/>
            </a:solidFill>
            <a:prstDash val="dash"/>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3765"/>
            <a:r>
              <a:rPr lang="zh-CN" altLang="en-US" sz="2000" b="1">
                <a:solidFill>
                  <a:srgbClr val="C00000"/>
                </a:solidFill>
                <a:latin typeface="微软雅黑" panose="020B0503020204020204" charset="-122"/>
                <a:ea typeface="微软雅黑" panose="020B0503020204020204" charset="-122"/>
              </a:rPr>
              <a:t>选举民主</a:t>
            </a:r>
            <a:r>
              <a:rPr lang="zh-CN" altLang="en-US" sz="2000" b="1">
                <a:solidFill>
                  <a:schemeClr val="accent1"/>
                </a:solidFill>
                <a:latin typeface="微软雅黑" panose="020B0503020204020204" charset="-122"/>
                <a:ea typeface="微软雅黑" panose="020B0503020204020204" charset="-122"/>
              </a:rPr>
              <a:t>和</a:t>
            </a:r>
            <a:r>
              <a:rPr lang="zh-CN" altLang="en-US" sz="2000" b="1">
                <a:solidFill>
                  <a:srgbClr val="C00000"/>
                </a:solidFill>
                <a:latin typeface="微软雅黑" panose="020B0503020204020204" charset="-122"/>
                <a:ea typeface="微软雅黑" panose="020B0503020204020204" charset="-122"/>
              </a:rPr>
              <a:t>协商民主</a:t>
            </a:r>
            <a:endParaRPr lang="zh-CN" altLang="en-US" sz="2000" b="1">
              <a:solidFill>
                <a:srgbClr val="C00000"/>
              </a:solidFill>
              <a:latin typeface="微软雅黑" panose="020B0503020204020204" charset="-122"/>
              <a:ea typeface="微软雅黑" panose="020B0503020204020204" charset="-122"/>
            </a:endParaRPr>
          </a:p>
        </p:txBody>
      </p:sp>
      <p:sp>
        <p:nvSpPr>
          <p:cNvPr id="22" name="圆角矩形 29"/>
          <p:cNvSpPr/>
          <p:nvPr>
            <p:custDataLst>
              <p:tags r:id="rId13"/>
            </p:custDataLst>
          </p:nvPr>
        </p:nvSpPr>
        <p:spPr>
          <a:xfrm>
            <a:off x="7302973" y="2643491"/>
            <a:ext cx="3915524" cy="507831"/>
          </a:xfrm>
          <a:prstGeom prst="roundRect">
            <a:avLst>
              <a:gd name="adj" fmla="val 7913"/>
            </a:avLst>
          </a:prstGeom>
          <a:noFill/>
          <a:ln w="19050" cap="flat" cmpd="sng" algn="ctr">
            <a:solidFill>
              <a:srgbClr val="C00000"/>
            </a:solidFill>
            <a:prstDash val="dash"/>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3765"/>
            <a:r>
              <a:rPr lang="zh-CN" altLang="en-US" sz="2000" b="1">
                <a:solidFill>
                  <a:srgbClr val="C00000"/>
                </a:solidFill>
                <a:latin typeface="微软雅黑" panose="020B0503020204020204" charset="-122"/>
                <a:ea typeface="微软雅黑" panose="020B0503020204020204" charset="-122"/>
              </a:rPr>
              <a:t>最广泛、最真实、最管用</a:t>
            </a:r>
            <a:r>
              <a:rPr lang="zh-CN" altLang="en-US" sz="2000" b="1">
                <a:solidFill>
                  <a:schemeClr val="accent1"/>
                </a:solidFill>
                <a:latin typeface="微软雅黑" panose="020B0503020204020204" charset="-122"/>
                <a:ea typeface="微软雅黑" panose="020B0503020204020204" charset="-122"/>
              </a:rPr>
              <a:t>的民主</a:t>
            </a:r>
            <a:endParaRPr lang="zh-CN" altLang="en-US" sz="2000" b="1">
              <a:solidFill>
                <a:schemeClr val="accent1"/>
              </a:solidFill>
              <a:latin typeface="微软雅黑" panose="020B0503020204020204" charset="-122"/>
              <a:ea typeface="微软雅黑" panose="020B0503020204020204" charset="-122"/>
            </a:endParaRPr>
          </a:p>
        </p:txBody>
      </p:sp>
      <p:sp>
        <p:nvSpPr>
          <p:cNvPr id="23" name="圆角矩形 29"/>
          <p:cNvSpPr/>
          <p:nvPr>
            <p:custDataLst>
              <p:tags r:id="rId14"/>
            </p:custDataLst>
          </p:nvPr>
        </p:nvSpPr>
        <p:spPr>
          <a:xfrm>
            <a:off x="7302973" y="4885633"/>
            <a:ext cx="3915524" cy="507831"/>
          </a:xfrm>
          <a:prstGeom prst="roundRect">
            <a:avLst>
              <a:gd name="adj" fmla="val 7913"/>
            </a:avLst>
          </a:prstGeom>
          <a:noFill/>
          <a:ln w="19050" cap="flat" cmpd="sng" algn="ctr">
            <a:solidFill>
              <a:srgbClr val="C00000"/>
            </a:solidFill>
            <a:prstDash val="dash"/>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3765"/>
            <a:r>
              <a:rPr lang="zh-CN" altLang="en-US" sz="2000" b="1">
                <a:solidFill>
                  <a:srgbClr val="C00000"/>
                </a:solidFill>
                <a:latin typeface="微软雅黑" panose="020B0503020204020204" charset="-122"/>
                <a:ea typeface="微软雅黑" panose="020B0503020204020204" charset="-122"/>
              </a:rPr>
              <a:t>根本政治制度</a:t>
            </a:r>
            <a:r>
              <a:rPr lang="zh-CN" altLang="en-US" sz="2000" b="1">
                <a:solidFill>
                  <a:schemeClr val="accent1"/>
                </a:solidFill>
                <a:latin typeface="微软雅黑" panose="020B0503020204020204" charset="-122"/>
                <a:ea typeface="微软雅黑" panose="020B0503020204020204" charset="-122"/>
              </a:rPr>
              <a:t>和</a:t>
            </a:r>
            <a:r>
              <a:rPr lang="zh-CN" altLang="en-US" sz="2000" b="1">
                <a:solidFill>
                  <a:srgbClr val="C00000"/>
                </a:solidFill>
                <a:latin typeface="微软雅黑" panose="020B0503020204020204" charset="-122"/>
                <a:ea typeface="微软雅黑" panose="020B0503020204020204" charset="-122"/>
              </a:rPr>
              <a:t>基本政治制度</a:t>
            </a:r>
            <a:endParaRPr lang="zh-CN" altLang="en-US" sz="2000" kern="0">
              <a:solidFill>
                <a:srgbClr val="C00000"/>
              </a:solidFill>
              <a:latin typeface="Arial" panose="020B0604020202020204"/>
              <a:ea typeface="Microsoft YaHei UI" panose="020B0503020204020204" charset="-122"/>
              <a:cs typeface="Arial" panose="020B0604020202020204"/>
            </a:endParaRPr>
          </a:p>
        </p:txBody>
      </p:sp>
      <p:sp>
        <p:nvSpPr>
          <p:cNvPr id="5" name="文本框 4"/>
          <p:cNvSpPr txBox="1"/>
          <p:nvPr/>
        </p:nvSpPr>
        <p:spPr>
          <a:xfrm>
            <a:off x="1417844" y="880629"/>
            <a:ext cx="9544685" cy="583565"/>
          </a:xfrm>
          <a:prstGeom prst="rect">
            <a:avLst/>
          </a:prstGeom>
          <a:noFill/>
        </p:spPr>
        <p:txBody>
          <a:bodyPr wrap="none" rtlCol="0" anchor="t">
            <a:spAutoFit/>
          </a:bodyPr>
          <a:lstStyle/>
          <a:p>
            <a:r>
              <a:rPr lang="zh-CN" altLang="en-US" sz="3200" b="1" noProof="0" dirty="0">
                <a:ln>
                  <a:noFill/>
                </a:ln>
                <a:effectLst/>
                <a:uLnTx/>
                <a:uFillTx/>
                <a:latin typeface="微软雅黑" panose="020B0503020204020204" charset="-122"/>
                <a:ea typeface="微软雅黑" panose="020B0503020204020204" charset="-122"/>
                <a:sym typeface="+mn-ea"/>
              </a:rPr>
              <a:t>总结：为什么说我国的社会主义民主是新型的民主？</a:t>
            </a:r>
            <a:endParaRPr lang="zh-CN" altLang="en-US" sz="3200" b="1" noProof="0" dirty="0">
              <a:ln>
                <a:noFill/>
              </a:ln>
              <a:effectLst/>
              <a:uLnTx/>
              <a:uFillTx/>
              <a:latin typeface="微软雅黑" panose="020B0503020204020204" charset="-122"/>
              <a:ea typeface="微软雅黑" panose="020B0503020204020204" charset="-122"/>
              <a:sym typeface="+mn-ea"/>
            </a:endParaRPr>
          </a:p>
        </p:txBody>
      </p:sp>
      <p:sp>
        <p:nvSpPr>
          <p:cNvPr id="2" name="文本框 1"/>
          <p:cNvSpPr txBox="1"/>
          <p:nvPr>
            <p:custDataLst>
              <p:tags r:id="rId15"/>
            </p:custDataLst>
          </p:nvPr>
        </p:nvSpPr>
        <p:spPr>
          <a:xfrm>
            <a:off x="3934760" y="3368381"/>
            <a:ext cx="2798681" cy="507831"/>
          </a:xfrm>
          <a:prstGeom prst="rect">
            <a:avLst/>
          </a:prstGeom>
          <a:solidFill>
            <a:sysClr val="window" lastClr="FFFFFF"/>
          </a:solidFill>
          <a:ln>
            <a:solidFill>
              <a:srgbClr val="C00000"/>
            </a:solidFill>
            <a:prstDash val="dash"/>
          </a:ln>
        </p:spPr>
        <p:txBody>
          <a:bodyPr wrap="square" rtlCol="0" anchor="ctr" anchorCtr="1">
            <a:noAutofit/>
          </a:bodyPr>
          <a:lstStyle/>
          <a:p>
            <a:pPr fontAlgn="auto">
              <a:defRPr/>
            </a:pPr>
            <a:r>
              <a:rPr lang="zh-CN" altLang="en-US" sz="2400" b="1" kern="0">
                <a:solidFill>
                  <a:srgbClr val="C00000"/>
                </a:solidFill>
                <a:latin typeface="微软雅黑" panose="020B0503020204020204" pitchFamily="82" charset="2"/>
                <a:ea typeface="微软雅黑" panose="020B0503020204020204" pitchFamily="82" charset="2"/>
                <a:cs typeface="Arial" panose="020B0604020202020204"/>
              </a:rPr>
              <a:t>从民主真谛上</a:t>
            </a:r>
            <a:endParaRPr lang="zh-CN" altLang="en-US" sz="2400" b="1" kern="0">
              <a:solidFill>
                <a:srgbClr val="C00000"/>
              </a:solidFill>
              <a:latin typeface="微软雅黑" panose="020B0503020204020204" pitchFamily="82" charset="2"/>
              <a:ea typeface="微软雅黑" panose="020B0503020204020204" pitchFamily="82" charset="2"/>
              <a:cs typeface="Arial" panose="020B0604020202020204"/>
            </a:endParaRPr>
          </a:p>
        </p:txBody>
      </p:sp>
      <p:sp>
        <p:nvSpPr>
          <p:cNvPr id="3" name="矩形 2"/>
          <p:cNvSpPr/>
          <p:nvPr>
            <p:custDataLst>
              <p:tags r:id="rId16"/>
            </p:custDataLst>
          </p:nvPr>
        </p:nvSpPr>
        <p:spPr>
          <a:xfrm>
            <a:off x="3464988" y="3381323"/>
            <a:ext cx="507831" cy="507831"/>
          </a:xfrm>
          <a:prstGeom prst="rect">
            <a:avLst/>
          </a:prstGeom>
          <a:solidFill>
            <a:schemeClr val="bg2">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defRPr/>
            </a:pPr>
            <a:r>
              <a:rPr lang="en-US" altLang="zh-CN" sz="2400" b="1" kern="0">
                <a:solidFill>
                  <a:srgbClr val="C00000"/>
                </a:solidFill>
                <a:latin typeface="微软雅黑" panose="020B0503020204020204" pitchFamily="82" charset="2"/>
                <a:ea typeface="微软雅黑" panose="020B0503020204020204" pitchFamily="82" charset="2"/>
                <a:cs typeface="Arial" panose="020B0604020202020204"/>
              </a:rPr>
              <a:t>3</a:t>
            </a:r>
            <a:endParaRPr lang="en-US" altLang="zh-CN" sz="2400" b="1" kern="0">
              <a:solidFill>
                <a:srgbClr val="C00000"/>
              </a:solidFill>
              <a:latin typeface="微软雅黑" panose="020B0503020204020204" pitchFamily="82" charset="2"/>
              <a:ea typeface="微软雅黑" panose="020B0503020204020204" pitchFamily="82" charset="2"/>
              <a:cs typeface="Arial" panose="020B0604020202020204"/>
            </a:endParaRPr>
          </a:p>
        </p:txBody>
      </p:sp>
      <p:sp>
        <p:nvSpPr>
          <p:cNvPr id="4" name="圆角矩形 29"/>
          <p:cNvSpPr/>
          <p:nvPr>
            <p:custDataLst>
              <p:tags r:id="rId17"/>
            </p:custDataLst>
          </p:nvPr>
        </p:nvSpPr>
        <p:spPr>
          <a:xfrm>
            <a:off x="7284085" y="3368040"/>
            <a:ext cx="4020185" cy="508000"/>
          </a:xfrm>
          <a:prstGeom prst="roundRect">
            <a:avLst>
              <a:gd name="adj" fmla="val 7913"/>
            </a:avLst>
          </a:prstGeom>
          <a:noFill/>
          <a:ln w="19050" cap="flat" cmpd="sng" algn="ctr">
            <a:solidFill>
              <a:srgbClr val="C00000"/>
            </a:solidFill>
            <a:prstDash val="dash"/>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3765"/>
            <a:r>
              <a:rPr lang="zh-CN" altLang="en-US" b="1">
                <a:solidFill>
                  <a:srgbClr val="C00000"/>
                </a:solidFill>
                <a:latin typeface="微软雅黑" panose="020B0503020204020204" charset="-122"/>
                <a:ea typeface="微软雅黑" panose="020B0503020204020204" charset="-122"/>
              </a:rPr>
              <a:t>有事好商量，众人的事情众人商量</a:t>
            </a:r>
            <a:endParaRPr lang="zh-CN" altLang="en-US" b="1">
              <a:solidFill>
                <a:srgbClr val="C00000"/>
              </a:solidFill>
              <a:latin typeface="微软雅黑" panose="020B0503020204020204" charset="-122"/>
              <a:ea typeface="微软雅黑" panose="020B0503020204020204" charset="-122"/>
            </a:endParaRPr>
          </a:p>
        </p:txBody>
      </p:sp>
      <p:cxnSp>
        <p:nvCxnSpPr>
          <p:cNvPr id="24" name="直接连接符 23"/>
          <p:cNvCxnSpPr/>
          <p:nvPr/>
        </p:nvCxnSpPr>
        <p:spPr>
          <a:xfrm>
            <a:off x="764596" y="333180"/>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a:blip r:embed="rId18"/>
          <a:stretch>
            <a:fillRect/>
          </a:stretch>
        </p:blipFill>
        <p:spPr>
          <a:xfrm>
            <a:off x="174410" y="-31852"/>
            <a:ext cx="482625" cy="361969"/>
          </a:xfrm>
          <a:prstGeom prst="rect">
            <a:avLst/>
          </a:prstGeom>
        </p:spPr>
      </p:pic>
      <p:sp>
        <p:nvSpPr>
          <p:cNvPr id="26" name="文本框 25"/>
          <p:cNvSpPr txBox="1"/>
          <p:nvPr/>
        </p:nvSpPr>
        <p:spPr>
          <a:xfrm>
            <a:off x="764596" y="-31852"/>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课堂小结</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P spid="22" grpId="0" bldLvl="0" animBg="1"/>
      <p:bldP spid="23" grpId="0" bldLvl="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文本框 6"/>
          <p:cNvSpPr txBox="1">
            <a:spLocks noChangeArrowheads="1"/>
          </p:cNvSpPr>
          <p:nvPr>
            <p:custDataLst>
              <p:tags r:id="rId1"/>
            </p:custDataLst>
          </p:nvPr>
        </p:nvSpPr>
        <p:spPr bwMode="auto">
          <a:xfrm>
            <a:off x="635" y="3994150"/>
            <a:ext cx="12191365" cy="1849120"/>
          </a:xfrm>
          <a:prstGeom prst="rect">
            <a:avLst/>
          </a:prstGeom>
          <a:solidFill>
            <a:schemeClr val="accent6">
              <a:lumMod val="40000"/>
              <a:lumOff val="60000"/>
            </a:schemeClr>
          </a:solidFill>
          <a:ln w="9525">
            <a:noFill/>
            <a:miter lim="800000"/>
          </a:ln>
        </p:spPr>
        <p:txBody>
          <a:bodyPr wrap="square" lIns="91424" tIns="45712" rIns="91424" bIns="45712">
            <a:spAutoFit/>
          </a:bodyPr>
          <a:lstStyle/>
          <a:p>
            <a:pPr marR="0" lvl="0" indent="0" algn="l" defTabSz="683895" rtl="0" fontAlgn="base">
              <a:lnSpc>
                <a:spcPct val="110000"/>
              </a:lnSpc>
              <a:spcBef>
                <a:spcPct val="0"/>
              </a:spcBef>
              <a:spcAft>
                <a:spcPct val="0"/>
              </a:spcAft>
              <a:buClrTx/>
              <a:buSzTx/>
              <a:buFontTx/>
              <a:buNone/>
              <a:defRPr/>
            </a:pPr>
            <a:r>
              <a:rPr kumimoji="0" lang="en-US" altLang="zh-CN" sz="4000" b="1" i="0" strike="noStrike" kern="1200" cap="none" spc="0" normalizeH="0" baseline="0" noProof="0">
                <a:solidFill>
                  <a:srgbClr val="7030A0"/>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cs"/>
              </a:rPr>
              <a:t>   </a:t>
            </a:r>
            <a:r>
              <a:rPr kumimoji="0" lang="en-US" altLang="zh-CN" sz="3200" b="1" i="0"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华文仿宋" panose="02010600040101010101" charset="-122"/>
                <a:ea typeface="华文仿宋" panose="02010600040101010101" charset="-122"/>
                <a:cs typeface="华文仿宋" panose="02010600040101010101" charset="-122"/>
              </a:rPr>
              <a:t> </a:t>
            </a:r>
            <a:r>
              <a:rPr kumimoji="0" lang="zh-CN" altLang="en-US" sz="3200" b="1" i="0"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华文仿宋" panose="02010600040101010101" charset="-122"/>
                <a:ea typeface="华文仿宋" panose="02010600040101010101" charset="-122"/>
                <a:cs typeface="华文仿宋" panose="02010600040101010101" charset="-122"/>
              </a:rPr>
              <a:t>我国坚持走中国特色社会主义政治发展道路，全面发展全过程人民民主，人民当家作主更为扎实，基层民主活力增强，人民享有广泛的民主权利，人民的利益得到越来越切实的保障。</a:t>
            </a:r>
            <a:endParaRPr kumimoji="0" lang="zh-CN" altLang="en-US" sz="3200" b="1" i="0"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华文仿宋" panose="02010600040101010101" charset="-122"/>
              <a:ea typeface="华文仿宋" panose="02010600040101010101" charset="-122"/>
              <a:cs typeface="华文仿宋" panose="02010600040101010101" charset="-122"/>
            </a:endParaRPr>
          </a:p>
        </p:txBody>
      </p:sp>
      <p:sp>
        <p:nvSpPr>
          <p:cNvPr id="56321" name="文本占位符 1"/>
          <p:cNvSpPr>
            <a:spLocks noGrp="1"/>
          </p:cNvSpPr>
          <p:nvPr>
            <p:custDataLst>
              <p:tags r:id="rId2"/>
            </p:custDataLst>
          </p:nvPr>
        </p:nvSpPr>
        <p:spPr>
          <a:xfrm>
            <a:off x="0" y="0"/>
            <a:ext cx="7257415" cy="823595"/>
          </a:xfrm>
          <a:prstGeom prst="rect">
            <a:avLst/>
          </a:prstGeom>
        </p:spPr>
        <p:txBody>
          <a:bodyPr vert="horz" lIns="91440" tIns="45720" rIns="91440" bIns="45720"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defRPr/>
            </a:pPr>
            <a:r>
              <a:rPr lang="zh-CN" altLang="en-US" sz="3600" b="1">
                <a:solidFill>
                  <a:srgbClr val="FF0000"/>
                </a:solidFill>
                <a:latin typeface="微软雅黑" panose="020B0503020204020204" charset="-122"/>
                <a:ea typeface="微软雅黑" panose="020B0503020204020204" charset="-122"/>
                <a:cs typeface="楷体" panose="02010609060101010101" pitchFamily="49" charset="-122"/>
                <a:sym typeface="+mn-ea"/>
              </a:rPr>
              <a:t>社会主义民主的</a:t>
            </a:r>
            <a:r>
              <a:rPr lang="zh-CN" altLang="en-US" sz="3600" b="1">
                <a:solidFill>
                  <a:srgbClr val="FF0000"/>
                </a:solidFill>
                <a:latin typeface="微软雅黑" panose="020B0503020204020204" charset="-122"/>
                <a:ea typeface="微软雅黑" panose="020B0503020204020204" charset="-122"/>
                <a:cs typeface="楷体" panose="02010609060101010101" pitchFamily="49" charset="-122"/>
                <a:sym typeface="+mn-ea"/>
              </a:rPr>
              <a:t>作用 </a:t>
            </a:r>
            <a:endParaRPr lang="zh-CN" altLang="en-US" sz="3600" b="1">
              <a:solidFill>
                <a:srgbClr val="FF0000"/>
              </a:solidFill>
              <a:latin typeface="微软雅黑" panose="020B0503020204020204" charset="-122"/>
              <a:ea typeface="微软雅黑" panose="020B0503020204020204" charset="-122"/>
              <a:cs typeface="楷体" panose="02010609060101010101" pitchFamily="49" charset="-122"/>
              <a:sym typeface="+mn-ea"/>
            </a:endParaRPr>
          </a:p>
        </p:txBody>
      </p:sp>
      <p:pic>
        <p:nvPicPr>
          <p:cNvPr id="7" name="图片 6"/>
          <p:cNvPicPr>
            <a:picLocks noChangeAspect="1"/>
          </p:cNvPicPr>
          <p:nvPr>
            <p:custDataLst>
              <p:tags r:id="rId3"/>
            </p:custDataLst>
          </p:nvPr>
        </p:nvPicPr>
        <p:blipFill>
          <a:blip r:embed="rId4"/>
          <a:srcRect b="10384"/>
          <a:stretch>
            <a:fillRect/>
          </a:stretch>
        </p:blipFill>
        <p:spPr>
          <a:xfrm>
            <a:off x="567055" y="918210"/>
            <a:ext cx="3193415" cy="2981325"/>
          </a:xfrm>
          <a:prstGeom prst="rect">
            <a:avLst/>
          </a:prstGeom>
        </p:spPr>
      </p:pic>
      <p:pic>
        <p:nvPicPr>
          <p:cNvPr id="53250" name="图片 1"/>
          <p:cNvPicPr>
            <a:picLocks noChangeAspect="1"/>
          </p:cNvPicPr>
          <p:nvPr>
            <p:custDataLst>
              <p:tags r:id="rId5"/>
            </p:custDataLst>
          </p:nvPr>
        </p:nvPicPr>
        <p:blipFill>
          <a:blip r:embed="rId6"/>
          <a:stretch>
            <a:fillRect/>
          </a:stretch>
        </p:blipFill>
        <p:spPr>
          <a:xfrm>
            <a:off x="8216265" y="916940"/>
            <a:ext cx="3516630" cy="2983230"/>
          </a:xfrm>
          <a:prstGeom prst="rect">
            <a:avLst/>
          </a:prstGeom>
          <a:noFill/>
          <a:ln>
            <a:noFill/>
            <a:miter lim="800000"/>
            <a:headEnd/>
            <a:tailEnd/>
          </a:ln>
        </p:spPr>
      </p:pic>
      <p:pic>
        <p:nvPicPr>
          <p:cNvPr id="4" name="图片 3"/>
          <p:cNvPicPr>
            <a:picLocks noChangeAspect="1"/>
          </p:cNvPicPr>
          <p:nvPr>
            <p:custDataLst>
              <p:tags r:id="rId7"/>
            </p:custDataLst>
          </p:nvPr>
        </p:nvPicPr>
        <p:blipFill>
          <a:blip r:embed="rId8"/>
          <a:srcRect t="16340" b="9249"/>
          <a:stretch>
            <a:fillRect/>
          </a:stretch>
        </p:blipFill>
        <p:spPr>
          <a:xfrm>
            <a:off x="4042410" y="917575"/>
            <a:ext cx="4015105" cy="30670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strips(downLeft)">
                                      <p:cBhvr>
                                        <p:cTn id="7" dur="500"/>
                                        <p:tgtEl>
                                          <p:spTgt spid="65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657035" y="503238"/>
            <a:ext cx="10588465" cy="5408295"/>
          </a:xfrm>
          <a:prstGeom prst="rect">
            <a:avLst/>
          </a:prstGeom>
          <a:noFill/>
        </p:spPr>
        <p:txBody>
          <a:bodyPr wrap="square">
            <a:spAutoFit/>
          </a:bodyPr>
          <a:lstStyle/>
          <a:p>
            <a:pPr marL="457200" indent="-457200" algn="l" fontAlgn="ctr">
              <a:lnSpc>
                <a:spcPct val="120000"/>
              </a:lnSpc>
              <a:buAutoNum type="arabicPeriod"/>
            </a:pPr>
            <a:r>
              <a:rPr lang="zh-CN" altLang="en-US" sz="2400" b="1" kern="100" dirty="0">
                <a:solidFill>
                  <a:schemeClr val="tx1"/>
                </a:solidFill>
                <a:effectLst/>
                <a:latin typeface="黑体" panose="02010609060101010101" pitchFamily="49" charset="-122"/>
                <a:ea typeface="黑体" panose="02010609060101010101" pitchFamily="49" charset="-122"/>
              </a:rPr>
              <a:t>小明在学完“社会主义民主”的有关知识后，绘制了思维导图，请你帮助他将图中①和②的内容补充完整。（　　）</a:t>
            </a:r>
            <a:endParaRPr lang="en-US" altLang="zh-CN" sz="2400" b="1" kern="100" dirty="0">
              <a:solidFill>
                <a:schemeClr val="tx1"/>
              </a:solidFill>
              <a:effectLst/>
              <a:latin typeface="黑体" panose="02010609060101010101" pitchFamily="49" charset="-122"/>
              <a:ea typeface="黑体" panose="02010609060101010101" pitchFamily="49" charset="-122"/>
            </a:endParaRPr>
          </a:p>
          <a:p>
            <a:pPr marL="457200" indent="-457200" algn="l" fontAlgn="ctr">
              <a:lnSpc>
                <a:spcPct val="120000"/>
              </a:lnSpc>
              <a:buAutoNum type="arabicPeriod"/>
            </a:pPr>
            <a:endParaRPr lang="en-US" altLang="zh-CN" sz="2400" b="1" kern="100" dirty="0">
              <a:solidFill>
                <a:schemeClr val="tx1"/>
              </a:solidFill>
              <a:latin typeface="黑体" panose="02010609060101010101" pitchFamily="49" charset="-122"/>
              <a:ea typeface="黑体" panose="02010609060101010101" pitchFamily="49" charset="-122"/>
            </a:endParaRPr>
          </a:p>
          <a:p>
            <a:pPr marL="457200" indent="-457200" algn="l" fontAlgn="ctr">
              <a:lnSpc>
                <a:spcPct val="120000"/>
              </a:lnSpc>
              <a:buAutoNum type="arabicPeriod"/>
            </a:pPr>
            <a:endParaRPr lang="en-US" altLang="zh-CN" sz="2400" b="1" kern="100" dirty="0">
              <a:solidFill>
                <a:schemeClr val="tx1"/>
              </a:solidFill>
              <a:effectLst/>
              <a:latin typeface="黑体" panose="02010609060101010101" pitchFamily="49" charset="-122"/>
              <a:ea typeface="黑体" panose="02010609060101010101" pitchFamily="49" charset="-122"/>
            </a:endParaRPr>
          </a:p>
          <a:p>
            <a:pPr marL="457200" indent="-457200" algn="l" fontAlgn="ctr">
              <a:lnSpc>
                <a:spcPct val="120000"/>
              </a:lnSpc>
              <a:buAutoNum type="arabicPeriod"/>
            </a:pPr>
            <a:endParaRPr lang="en-US" altLang="zh-CN" sz="2400" b="1" kern="100" dirty="0">
              <a:solidFill>
                <a:schemeClr val="tx1"/>
              </a:solidFill>
              <a:latin typeface="黑体" panose="02010609060101010101" pitchFamily="49" charset="-122"/>
              <a:ea typeface="黑体" panose="02010609060101010101" pitchFamily="49" charset="-122"/>
            </a:endParaRPr>
          </a:p>
          <a:p>
            <a:pPr algn="l" fontAlgn="ctr">
              <a:lnSpc>
                <a:spcPct val="120000"/>
              </a:lnSpc>
            </a:pPr>
            <a:endParaRPr lang="en-US" altLang="zh-CN" sz="2400" b="1" kern="100" dirty="0">
              <a:solidFill>
                <a:schemeClr val="tx1"/>
              </a:solidFill>
              <a:effectLst/>
              <a:latin typeface="黑体" panose="02010609060101010101" pitchFamily="49" charset="-122"/>
              <a:ea typeface="黑体" panose="02010609060101010101" pitchFamily="49" charset="-122"/>
            </a:endParaRPr>
          </a:p>
          <a:p>
            <a:pPr algn="l" fontAlgn="ctr">
              <a:lnSpc>
                <a:spcPct val="120000"/>
              </a:lnSpc>
            </a:pPr>
            <a:endParaRPr lang="en-US" altLang="zh-CN" sz="2400" b="1" kern="100" dirty="0">
              <a:solidFill>
                <a:schemeClr val="tx1"/>
              </a:solidFill>
              <a:latin typeface="黑体" panose="02010609060101010101" pitchFamily="49" charset="-122"/>
              <a:ea typeface="黑体" panose="02010609060101010101" pitchFamily="49" charset="-122"/>
            </a:endParaRPr>
          </a:p>
          <a:p>
            <a:pPr algn="l" fontAlgn="ctr">
              <a:lnSpc>
                <a:spcPct val="120000"/>
              </a:lnSpc>
            </a:pPr>
            <a:endParaRPr lang="zh-CN" altLang="en-US" sz="2400" b="1" kern="100" dirty="0">
              <a:solidFill>
                <a:schemeClr val="tx1"/>
              </a:solidFill>
              <a:effectLst/>
              <a:latin typeface="黑体" panose="02010609060101010101" pitchFamily="49" charset="-122"/>
              <a:ea typeface="黑体" panose="02010609060101010101" pitchFamily="49" charset="-122"/>
            </a:endParaRPr>
          </a:p>
          <a:p>
            <a:pPr marL="457200" indent="-457200" fontAlgn="ctr">
              <a:lnSpc>
                <a:spcPct val="120000"/>
              </a:lnSpc>
              <a:buAutoNum type="alphaUcPeriod"/>
            </a:pPr>
            <a:r>
              <a:rPr lang="zh-CN" altLang="en-US" sz="2400" b="1" kern="100" dirty="0" smtClean="0">
                <a:solidFill>
                  <a:schemeClr val="tx1"/>
                </a:solidFill>
                <a:effectLst/>
                <a:latin typeface="黑体" panose="02010609060101010101" pitchFamily="49" charset="-122"/>
                <a:ea typeface="黑体" panose="02010609060101010101" pitchFamily="49" charset="-122"/>
              </a:rPr>
              <a:t>公民当家作主  </a:t>
            </a:r>
            <a:r>
              <a:rPr lang="en-US" altLang="zh-CN" sz="2400" b="1" kern="100" dirty="0" smtClean="0">
                <a:solidFill>
                  <a:schemeClr val="tx1"/>
                </a:solidFill>
                <a:effectLst/>
                <a:latin typeface="黑体" panose="02010609060101010101" pitchFamily="49" charset="-122"/>
                <a:ea typeface="黑体" panose="02010609060101010101" pitchFamily="49" charset="-122"/>
              </a:rPr>
              <a:t> </a:t>
            </a:r>
            <a:r>
              <a:rPr lang="zh-CN" altLang="en-US" sz="2400" b="1" kern="100" dirty="0" smtClean="0">
                <a:solidFill>
                  <a:schemeClr val="tx1"/>
                </a:solidFill>
                <a:effectLst/>
                <a:latin typeface="黑体" panose="02010609060101010101" pitchFamily="49" charset="-122"/>
                <a:ea typeface="黑体" panose="02010609060101010101" pitchFamily="49" charset="-122"/>
              </a:rPr>
              <a:t>协商民主 </a:t>
            </a:r>
            <a:endParaRPr lang="en-US" altLang="zh-CN" sz="2400" b="1" kern="100" dirty="0" smtClean="0">
              <a:solidFill>
                <a:schemeClr val="tx1"/>
              </a:solidFill>
              <a:effectLst/>
              <a:latin typeface="黑体" panose="02010609060101010101" pitchFamily="49" charset="-122"/>
              <a:ea typeface="黑体" panose="02010609060101010101" pitchFamily="49" charset="-122"/>
            </a:endParaRPr>
          </a:p>
          <a:p>
            <a:pPr fontAlgn="ctr">
              <a:lnSpc>
                <a:spcPct val="120000"/>
              </a:lnSpc>
            </a:pPr>
            <a:r>
              <a:rPr lang="en-US" altLang="zh-CN" sz="2400" b="1" kern="100" dirty="0" smtClean="0">
                <a:solidFill>
                  <a:schemeClr val="tx1"/>
                </a:solidFill>
                <a:effectLst/>
                <a:latin typeface="黑体" panose="02010609060101010101" pitchFamily="49" charset="-122"/>
                <a:ea typeface="黑体" panose="02010609060101010101" pitchFamily="49" charset="-122"/>
              </a:rPr>
              <a:t>B</a:t>
            </a:r>
            <a:r>
              <a:rPr lang="en-US" altLang="zh-CN" sz="2400" b="1" kern="100" dirty="0">
                <a:solidFill>
                  <a:schemeClr val="tx1"/>
                </a:solidFill>
                <a:effectLst/>
                <a:latin typeface="黑体" panose="02010609060101010101" pitchFamily="49" charset="-122"/>
                <a:ea typeface="黑体" panose="02010609060101010101" pitchFamily="49" charset="-122"/>
              </a:rPr>
              <a:t>. </a:t>
            </a:r>
            <a:r>
              <a:rPr lang="zh-CN" altLang="en-US" sz="2400" b="1" kern="100" dirty="0">
                <a:solidFill>
                  <a:schemeClr val="tx1"/>
                </a:solidFill>
                <a:effectLst/>
                <a:latin typeface="黑体" panose="02010609060101010101" pitchFamily="49" charset="-122"/>
                <a:ea typeface="黑体" panose="02010609060101010101" pitchFamily="49" charset="-122"/>
              </a:rPr>
              <a:t>公民</a:t>
            </a:r>
            <a:r>
              <a:rPr lang="zh-CN" altLang="en-US" sz="2400" b="1" kern="100" dirty="0" smtClean="0">
                <a:solidFill>
                  <a:schemeClr val="tx1"/>
                </a:solidFill>
                <a:effectLst/>
                <a:latin typeface="黑体" panose="02010609060101010101" pitchFamily="49" charset="-122"/>
                <a:ea typeface="黑体" panose="02010609060101010101" pitchFamily="49" charset="-122"/>
              </a:rPr>
              <a:t>当家作主  </a:t>
            </a:r>
            <a:r>
              <a:rPr lang="en-US" altLang="zh-CN" sz="2400" b="1" kern="100" dirty="0" smtClean="0">
                <a:solidFill>
                  <a:schemeClr val="tx1"/>
                </a:solidFill>
                <a:effectLst/>
                <a:latin typeface="黑体" panose="02010609060101010101" pitchFamily="49" charset="-122"/>
                <a:ea typeface="黑体" panose="02010609060101010101" pitchFamily="49" charset="-122"/>
              </a:rPr>
              <a:t> </a:t>
            </a:r>
            <a:r>
              <a:rPr lang="zh-CN" altLang="en-US" sz="2400" b="1" kern="100" dirty="0" smtClean="0">
                <a:solidFill>
                  <a:schemeClr val="tx1"/>
                </a:solidFill>
                <a:effectLst/>
                <a:latin typeface="黑体" panose="02010609060101010101" pitchFamily="49" charset="-122"/>
                <a:ea typeface="黑体" panose="02010609060101010101" pitchFamily="49" charset="-122"/>
              </a:rPr>
              <a:t>管理民主 </a:t>
            </a:r>
            <a:endParaRPr lang="en-US" altLang="zh-CN" sz="2400" b="1" kern="100" dirty="0" smtClean="0">
              <a:solidFill>
                <a:schemeClr val="tx1"/>
              </a:solidFill>
              <a:effectLst/>
              <a:latin typeface="黑体" panose="02010609060101010101" pitchFamily="49" charset="-122"/>
              <a:ea typeface="黑体" panose="02010609060101010101" pitchFamily="49" charset="-122"/>
            </a:endParaRPr>
          </a:p>
          <a:p>
            <a:pPr fontAlgn="ctr">
              <a:lnSpc>
                <a:spcPct val="120000"/>
              </a:lnSpc>
            </a:pPr>
            <a:r>
              <a:rPr lang="en-US" altLang="zh-CN" sz="2400" b="1" kern="100" dirty="0" smtClean="0">
                <a:solidFill>
                  <a:schemeClr val="tx1"/>
                </a:solidFill>
                <a:effectLst/>
                <a:latin typeface="黑体" panose="02010609060101010101" pitchFamily="49" charset="-122"/>
                <a:ea typeface="黑体" panose="02010609060101010101" pitchFamily="49" charset="-122"/>
              </a:rPr>
              <a:t>C</a:t>
            </a:r>
            <a:r>
              <a:rPr lang="en-US" altLang="zh-CN" sz="2400" b="1" kern="100" dirty="0">
                <a:solidFill>
                  <a:schemeClr val="tx1"/>
                </a:solidFill>
                <a:effectLst/>
                <a:latin typeface="黑体" panose="02010609060101010101" pitchFamily="49" charset="-122"/>
                <a:ea typeface="黑体" panose="02010609060101010101" pitchFamily="49" charset="-122"/>
              </a:rPr>
              <a:t>. </a:t>
            </a:r>
            <a:r>
              <a:rPr lang="zh-CN" altLang="en-US" sz="2400" b="1" kern="100" dirty="0">
                <a:solidFill>
                  <a:schemeClr val="tx1"/>
                </a:solidFill>
                <a:effectLst/>
                <a:latin typeface="黑体" panose="02010609060101010101" pitchFamily="49" charset="-122"/>
                <a:ea typeface="黑体" panose="02010609060101010101" pitchFamily="49" charset="-122"/>
              </a:rPr>
              <a:t>人民</a:t>
            </a:r>
            <a:r>
              <a:rPr lang="zh-CN" altLang="en-US" sz="2400" b="1" kern="100" dirty="0" smtClean="0">
                <a:solidFill>
                  <a:schemeClr val="tx1"/>
                </a:solidFill>
                <a:effectLst/>
                <a:latin typeface="黑体" panose="02010609060101010101" pitchFamily="49" charset="-122"/>
                <a:ea typeface="黑体" panose="02010609060101010101" pitchFamily="49" charset="-122"/>
              </a:rPr>
              <a:t>当家作主  </a:t>
            </a:r>
            <a:r>
              <a:rPr lang="en-US" altLang="zh-CN" sz="2400" b="1" kern="100" dirty="0" smtClean="0">
                <a:solidFill>
                  <a:schemeClr val="tx1"/>
                </a:solidFill>
                <a:effectLst/>
                <a:latin typeface="黑体" panose="02010609060101010101" pitchFamily="49" charset="-122"/>
                <a:ea typeface="黑体" panose="02010609060101010101" pitchFamily="49" charset="-122"/>
              </a:rPr>
              <a:t> </a:t>
            </a:r>
            <a:r>
              <a:rPr lang="zh-CN" altLang="en-US" sz="2400" b="1" kern="100" dirty="0" smtClean="0">
                <a:solidFill>
                  <a:schemeClr val="tx1"/>
                </a:solidFill>
                <a:effectLst/>
                <a:latin typeface="黑体" panose="02010609060101010101" pitchFamily="49" charset="-122"/>
                <a:ea typeface="黑体" panose="02010609060101010101" pitchFamily="49" charset="-122"/>
              </a:rPr>
              <a:t>管理民主 </a:t>
            </a:r>
            <a:r>
              <a:rPr lang="en-US" altLang="zh-CN" sz="2400" b="1" kern="100" dirty="0" smtClean="0">
                <a:solidFill>
                  <a:srgbClr val="FF0000"/>
                </a:solidFill>
                <a:latin typeface="黑体" panose="02010609060101010101" pitchFamily="49" charset="-122"/>
                <a:ea typeface="黑体" panose="02010609060101010101" pitchFamily="49" charset="-122"/>
              </a:rPr>
              <a:t> </a:t>
            </a:r>
            <a:r>
              <a:rPr lang="zh-CN" altLang="en-US" sz="2400" b="1" kern="100" dirty="0">
                <a:solidFill>
                  <a:schemeClr val="tx1"/>
                </a:solidFill>
                <a:effectLst/>
                <a:latin typeface="黑体" panose="02010609060101010101" pitchFamily="49" charset="-122"/>
                <a:ea typeface="黑体" panose="02010609060101010101" pitchFamily="49" charset="-122"/>
              </a:rPr>
              <a:t>	                      </a:t>
            </a:r>
            <a:endParaRPr lang="en-US" altLang="zh-CN" sz="2400" b="1" kern="100" dirty="0" smtClean="0">
              <a:latin typeface="黑体" panose="02010609060101010101" pitchFamily="49" charset="-122"/>
              <a:ea typeface="黑体" panose="02010609060101010101" pitchFamily="49" charset="-122"/>
            </a:endParaRPr>
          </a:p>
          <a:p>
            <a:pPr algn="l" fontAlgn="ctr">
              <a:lnSpc>
                <a:spcPct val="120000"/>
              </a:lnSpc>
            </a:pPr>
            <a:r>
              <a:rPr lang="en-US" altLang="zh-CN" sz="2400" b="1" kern="100" dirty="0" smtClean="0">
                <a:solidFill>
                  <a:schemeClr val="tx1"/>
                </a:solidFill>
                <a:effectLst/>
                <a:latin typeface="黑体" panose="02010609060101010101" pitchFamily="49" charset="-122"/>
                <a:ea typeface="黑体" panose="02010609060101010101" pitchFamily="49" charset="-122"/>
              </a:rPr>
              <a:t>D</a:t>
            </a:r>
            <a:r>
              <a:rPr lang="en-US" altLang="zh-CN" sz="2400" b="1" kern="100" dirty="0">
                <a:solidFill>
                  <a:schemeClr val="tx1"/>
                </a:solidFill>
                <a:effectLst/>
                <a:latin typeface="黑体" panose="02010609060101010101" pitchFamily="49" charset="-122"/>
                <a:ea typeface="黑体" panose="02010609060101010101" pitchFamily="49" charset="-122"/>
              </a:rPr>
              <a:t>. </a:t>
            </a:r>
            <a:r>
              <a:rPr lang="zh-CN" altLang="en-US" sz="2400" b="1" kern="100" dirty="0">
                <a:solidFill>
                  <a:schemeClr val="tx1"/>
                </a:solidFill>
                <a:effectLst/>
                <a:latin typeface="黑体" panose="02010609060101010101" pitchFamily="49" charset="-122"/>
                <a:ea typeface="黑体" panose="02010609060101010101" pitchFamily="49" charset="-122"/>
              </a:rPr>
              <a:t>人民当家作主  </a:t>
            </a:r>
            <a:r>
              <a:rPr lang="en-US" altLang="zh-CN" sz="2400" b="1" kern="100" dirty="0">
                <a:solidFill>
                  <a:schemeClr val="tx1"/>
                </a:solidFill>
                <a:effectLst/>
                <a:latin typeface="黑体" panose="02010609060101010101" pitchFamily="49" charset="-122"/>
                <a:ea typeface="黑体" panose="02010609060101010101" pitchFamily="49" charset="-122"/>
              </a:rPr>
              <a:t> </a:t>
            </a:r>
            <a:r>
              <a:rPr lang="zh-CN" altLang="en-US" sz="2400" b="1" kern="100" dirty="0" smtClean="0">
                <a:solidFill>
                  <a:schemeClr val="tx1"/>
                </a:solidFill>
                <a:effectLst/>
                <a:latin typeface="黑体" panose="02010609060101010101" pitchFamily="49" charset="-122"/>
                <a:ea typeface="黑体" panose="02010609060101010101" pitchFamily="49" charset="-122"/>
              </a:rPr>
              <a:t>协商民主 </a:t>
            </a:r>
            <a:endParaRPr lang="zh-CN" altLang="en-US" sz="2400" b="1" kern="100" dirty="0">
              <a:solidFill>
                <a:srgbClr val="FF0000"/>
              </a:solidFill>
              <a:effectLst/>
              <a:latin typeface="黑体" panose="02010609060101010101" pitchFamily="49" charset="-122"/>
              <a:ea typeface="黑体" panose="02010609060101010101" pitchFamily="49" charset="-122"/>
            </a:endParaRPr>
          </a:p>
        </p:txBody>
      </p:sp>
      <p:sp>
        <p:nvSpPr>
          <p:cNvPr id="13" name="文本框 12"/>
          <p:cNvSpPr txBox="1"/>
          <p:nvPr>
            <p:custDataLst>
              <p:tags r:id="rId2"/>
            </p:custDataLst>
          </p:nvPr>
        </p:nvSpPr>
        <p:spPr>
          <a:xfrm>
            <a:off x="6079255" y="503238"/>
            <a:ext cx="649537" cy="1200329"/>
          </a:xfrm>
          <a:prstGeom prst="rect">
            <a:avLst/>
          </a:prstGeom>
          <a:noFill/>
        </p:spPr>
        <p:txBody>
          <a:bodyPr wrap="none" rtlCol="0">
            <a:spAutoFit/>
          </a:bodyPr>
          <a:lstStyle/>
          <a:p>
            <a:r>
              <a:rPr lang="en-US" altLang="zh-CN" sz="7200" b="1" dirty="0">
                <a:solidFill>
                  <a:srgbClr val="FF0000"/>
                </a:solidFill>
                <a:latin typeface="黑体" panose="02010609060101010101" pitchFamily="49" charset="-122"/>
                <a:ea typeface="黑体" panose="02010609060101010101" pitchFamily="49" charset="-122"/>
              </a:rPr>
              <a:t>D</a:t>
            </a:r>
            <a:endParaRPr lang="en-US" altLang="zh-CN" sz="7200" b="1" dirty="0">
              <a:solidFill>
                <a:srgbClr val="FF0000"/>
              </a:solidFill>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2751220" y="1466608"/>
            <a:ext cx="6656070" cy="24822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连接符 6"/>
          <p:cNvCxnSpPr/>
          <p:nvPr/>
        </p:nvCxnSpPr>
        <p:spPr>
          <a:xfrm>
            <a:off x="764596" y="333180"/>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5"/>
          <a:stretch>
            <a:fillRect/>
          </a:stretch>
        </p:blipFill>
        <p:spPr>
          <a:xfrm>
            <a:off x="174410" y="-31852"/>
            <a:ext cx="482625" cy="361969"/>
          </a:xfrm>
          <a:prstGeom prst="rect">
            <a:avLst/>
          </a:prstGeom>
        </p:spPr>
      </p:pic>
      <p:sp>
        <p:nvSpPr>
          <p:cNvPr id="9" name="文本框 25"/>
          <p:cNvSpPr txBox="1"/>
          <p:nvPr/>
        </p:nvSpPr>
        <p:spPr>
          <a:xfrm>
            <a:off x="764596" y="-31852"/>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黑体" panose="02010609060101010101" pitchFamily="49" charset="-122"/>
                <a:ea typeface="黑体" panose="02010609060101010101" pitchFamily="49" charset="-122"/>
                <a:cs typeface="微软雅黑" panose="020B0503020204020204" charset="-122"/>
              </a:rPr>
              <a:t>随堂练习</a:t>
            </a:r>
            <a:endParaRPr lang="zh-CN" altLang="en-US" sz="2000" dirty="0">
              <a:solidFill>
                <a:schemeClr val="accent1">
                  <a:lumMod val="60000"/>
                  <a:lumOff val="40000"/>
                </a:schemeClr>
              </a:solidFill>
              <a:latin typeface="黑体" panose="02010609060101010101" pitchFamily="49" charset="-122"/>
              <a:ea typeface="黑体" panose="02010609060101010101" pitchFamily="49" charset="-122"/>
              <a:cs typeface="微软雅黑" panose="020B0503020204020204" charset="-122"/>
            </a:endParaRPr>
          </a:p>
        </p:txBody>
      </p:sp>
      <p:cxnSp>
        <p:nvCxnSpPr>
          <p:cNvPr id="20" name="直接连接符 19"/>
          <p:cNvCxnSpPr/>
          <p:nvPr/>
        </p:nvCxnSpPr>
        <p:spPr>
          <a:xfrm>
            <a:off x="1232452" y="4124739"/>
            <a:ext cx="627834" cy="3977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232452" y="4595154"/>
            <a:ext cx="627834" cy="3956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432782" y="4522496"/>
            <a:ext cx="839869" cy="4683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502715" y="5021292"/>
            <a:ext cx="700721" cy="4378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4750904" y="3948823"/>
            <a:ext cx="506897" cy="646331"/>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25" name="文本框 24"/>
          <p:cNvSpPr txBox="1"/>
          <p:nvPr/>
        </p:nvSpPr>
        <p:spPr>
          <a:xfrm>
            <a:off x="4750904" y="4374961"/>
            <a:ext cx="506897" cy="646331"/>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26" name="文本框 25"/>
          <p:cNvSpPr txBox="1"/>
          <p:nvPr/>
        </p:nvSpPr>
        <p:spPr>
          <a:xfrm>
            <a:off x="4747281" y="4829820"/>
            <a:ext cx="506897" cy="646331"/>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27" name="文本框 26"/>
          <p:cNvSpPr txBox="1"/>
          <p:nvPr/>
        </p:nvSpPr>
        <p:spPr>
          <a:xfrm>
            <a:off x="4719275" y="5284679"/>
            <a:ext cx="506897" cy="559769"/>
          </a:xfrm>
          <a:prstGeom prst="rect">
            <a:avLst/>
          </a:prstGeom>
          <a:noFill/>
        </p:spPr>
        <p:txBody>
          <a:bodyPr wrap="square" rtlCol="0">
            <a:spAutoFit/>
          </a:bodyPr>
          <a:lstStyle/>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a:t>
            </a:r>
            <a:endParaRPr lang="zh-CN" altLang="en-US" sz="2400"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1"/>
      <p:bldP spid="24" grpId="2"/>
      <p:bldP spid="25" grpId="0"/>
      <p:bldP spid="25" grpId="1"/>
      <p:bldP spid="26" grpId="0"/>
      <p:bldP spid="26" grpId="1"/>
      <p:bldP spid="27" grpId="0"/>
      <p:bldP spid="2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57035" y="551666"/>
            <a:ext cx="10736580" cy="5262979"/>
          </a:xfrm>
          <a:prstGeom prst="rect">
            <a:avLst/>
          </a:prstGeom>
          <a:noFill/>
          <a:ln w="9525">
            <a:noFill/>
          </a:ln>
        </p:spPr>
        <p:txBody>
          <a:bodyPr wrap="square">
            <a:spAutoFit/>
          </a:bodyPr>
          <a:lstStyle/>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2.</a:t>
            </a:r>
            <a:r>
              <a:rPr lang="en-US" sz="2800" dirty="0">
                <a:solidFill>
                  <a:srgbClr val="000000"/>
                </a:solidFill>
                <a:latin typeface="黑体" panose="02010609060101010101" pitchFamily="49" charset="-122"/>
                <a:ea typeface="黑体" panose="02010609060101010101" pitchFamily="49" charset="-122"/>
                <a:cs typeface="宋体" panose="02010600030101010101" pitchFamily="2" charset="-122"/>
                <a:sym typeface="+mn-ea"/>
              </a:rPr>
              <a:t> 2023 </a:t>
            </a:r>
            <a:r>
              <a:rPr lang="zh-CN" sz="2800" dirty="0">
                <a:solidFill>
                  <a:srgbClr val="000000"/>
                </a:solidFill>
                <a:latin typeface="黑体" panose="02010609060101010101" pitchFamily="49" charset="-122"/>
                <a:ea typeface="黑体" panose="02010609060101010101" pitchFamily="49" charset="-122"/>
                <a:cs typeface="宋体" panose="02010600030101010101" pitchFamily="2" charset="-122"/>
                <a:sym typeface="+mn-ea"/>
              </a:rPr>
              <a:t>年 </a:t>
            </a:r>
            <a:r>
              <a:rPr lang="en-US" sz="2800" dirty="0">
                <a:solidFill>
                  <a:srgbClr val="000000"/>
                </a:solidFill>
                <a:latin typeface="黑体" panose="02010609060101010101" pitchFamily="49" charset="-122"/>
                <a:ea typeface="黑体" panose="02010609060101010101" pitchFamily="49" charset="-122"/>
                <a:cs typeface="宋体" panose="02010600030101010101" pitchFamily="2" charset="-122"/>
                <a:sym typeface="+mn-ea"/>
              </a:rPr>
              <a:t>3 </a:t>
            </a:r>
            <a:r>
              <a:rPr lang="zh-CN" sz="2800" dirty="0">
                <a:solidFill>
                  <a:srgbClr val="000000"/>
                </a:solidFill>
                <a:latin typeface="黑体" panose="02010609060101010101" pitchFamily="49" charset="-122"/>
                <a:ea typeface="黑体" panose="02010609060101010101" pitchFamily="49" charset="-122"/>
                <a:cs typeface="宋体" panose="02010600030101010101" pitchFamily="2" charset="-122"/>
                <a:sym typeface="+mn-ea"/>
              </a:rPr>
              <a:t>月 </a:t>
            </a:r>
            <a:r>
              <a:rPr lang="en-US" sz="2800" dirty="0">
                <a:solidFill>
                  <a:srgbClr val="000000"/>
                </a:solidFill>
                <a:latin typeface="黑体" panose="02010609060101010101" pitchFamily="49" charset="-122"/>
                <a:ea typeface="黑体" panose="02010609060101010101" pitchFamily="49" charset="-122"/>
                <a:cs typeface="宋体" panose="02010600030101010101" pitchFamily="2" charset="-122"/>
                <a:sym typeface="+mn-ea"/>
              </a:rPr>
              <a:t>3</a:t>
            </a:r>
            <a:r>
              <a:rPr lang="zh-CN" sz="2800" dirty="0">
                <a:solidFill>
                  <a:srgbClr val="000000"/>
                </a:solidFill>
                <a:latin typeface="黑体" panose="02010609060101010101" pitchFamily="49" charset="-122"/>
                <a:ea typeface="黑体" panose="02010609060101010101" pitchFamily="49" charset="-122"/>
                <a:cs typeface="宋体" panose="02010600030101010101" pitchFamily="2" charset="-122"/>
                <a:sym typeface="+mn-ea"/>
              </a:rPr>
              <a:t>日，中国人民政治协商会议第十四届全国委员会第一次会议在人民大会堂开幕。会议上，</a:t>
            </a:r>
            <a:r>
              <a:rPr lang="en-US" sz="2800" dirty="0">
                <a:solidFill>
                  <a:srgbClr val="000000"/>
                </a:solidFill>
                <a:latin typeface="黑体" panose="02010609060101010101" pitchFamily="49" charset="-122"/>
                <a:ea typeface="黑体" panose="02010609060101010101" pitchFamily="49" charset="-122"/>
                <a:cs typeface="宋体" panose="02010600030101010101" pitchFamily="2" charset="-122"/>
                <a:sym typeface="+mn-ea"/>
              </a:rPr>
              <a:t>2000 </a:t>
            </a:r>
            <a:r>
              <a:rPr lang="zh-CN" sz="2800" dirty="0">
                <a:solidFill>
                  <a:srgbClr val="000000"/>
                </a:solidFill>
                <a:latin typeface="黑体" panose="02010609060101010101" pitchFamily="49" charset="-122"/>
                <a:ea typeface="黑体" panose="02010609060101010101" pitchFamily="49" charset="-122"/>
                <a:cs typeface="宋体" panose="02010600030101010101" pitchFamily="2" charset="-122"/>
                <a:sym typeface="+mn-ea"/>
              </a:rPr>
              <a:t>多名全国政协委员围绕中央决策部署扎实履职尽责、积极建言资政、 广泛凝聚共识。材料表明人民政协</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　　）  </a:t>
            </a:r>
            <a:endPar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A</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．坚持为人民服务的宗旨</a:t>
            </a:r>
            <a:r>
              <a:rPr lang="en-US" sz="2800" b="0" dirty="0">
                <a:latin typeface="黑体" panose="02010609060101010101" pitchFamily="49" charset="-122"/>
                <a:ea typeface="黑体" panose="02010609060101010101" pitchFamily="49" charset="-122"/>
                <a:cs typeface="宋体" panose="02010600030101010101" pitchFamily="2" charset="-122"/>
              </a:rPr>
              <a:t>	</a:t>
            </a:r>
            <a:endParaRPr lang="en-US" sz="2800" b="0" dirty="0">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B</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．积极发扬社会主义民主</a:t>
            </a:r>
            <a:endPar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C</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．代表人民行使国家权力</a:t>
            </a:r>
            <a:r>
              <a:rPr lang="en-US" sz="2800" b="0" dirty="0">
                <a:latin typeface="黑体" panose="02010609060101010101" pitchFamily="49" charset="-122"/>
                <a:ea typeface="黑体" panose="02010609060101010101" pitchFamily="49" charset="-122"/>
                <a:cs typeface="宋体" panose="02010600030101010101" pitchFamily="2" charset="-122"/>
              </a:rPr>
              <a:t>	</a:t>
            </a:r>
            <a:endParaRPr lang="en-US" sz="2800" b="0" dirty="0">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D</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．保障人民直接管理国家</a:t>
            </a:r>
            <a:endParaRPr lang="zh-CN" alt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p:txBody>
      </p:sp>
      <p:sp>
        <p:nvSpPr>
          <p:cNvPr id="13" name="文本框 12"/>
          <p:cNvSpPr txBox="1"/>
          <p:nvPr>
            <p:custDataLst>
              <p:tags r:id="rId1"/>
            </p:custDataLst>
          </p:nvPr>
        </p:nvSpPr>
        <p:spPr>
          <a:xfrm>
            <a:off x="3676774" y="1829841"/>
            <a:ext cx="649537" cy="1754326"/>
          </a:xfrm>
          <a:prstGeom prst="rect">
            <a:avLst/>
          </a:prstGeom>
          <a:noFill/>
        </p:spPr>
        <p:txBody>
          <a:bodyPr wrap="none" rtlCol="0">
            <a:spAutoFit/>
          </a:bodyPr>
          <a:lstStyle/>
          <a:p>
            <a:pPr>
              <a:lnSpc>
                <a:spcPct val="150000"/>
              </a:lnSpc>
            </a:pPr>
            <a:r>
              <a:rPr lang="en-US" altLang="zh-CN" sz="7200" b="1" dirty="0">
                <a:solidFill>
                  <a:srgbClr val="FF0000"/>
                </a:solidFill>
                <a:latin typeface="黑体" panose="02010609060101010101" pitchFamily="49" charset="-122"/>
                <a:ea typeface="黑体" panose="02010609060101010101" pitchFamily="49" charset="-122"/>
              </a:rPr>
              <a:t>B</a:t>
            </a:r>
            <a:endParaRPr lang="en-US" altLang="zh-CN" sz="7200" b="1" dirty="0">
              <a:solidFill>
                <a:srgbClr val="FF0000"/>
              </a:solidFill>
              <a:latin typeface="黑体" panose="02010609060101010101" pitchFamily="49" charset="-122"/>
              <a:ea typeface="黑体" panose="02010609060101010101" pitchFamily="49" charset="-122"/>
            </a:endParaRPr>
          </a:p>
        </p:txBody>
      </p:sp>
      <p:sp>
        <p:nvSpPr>
          <p:cNvPr id="2" name="文本框 1"/>
          <p:cNvSpPr txBox="1"/>
          <p:nvPr/>
        </p:nvSpPr>
        <p:spPr>
          <a:xfrm>
            <a:off x="5097283" y="3145691"/>
            <a:ext cx="5924550" cy="646331"/>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 </a:t>
            </a:r>
            <a:r>
              <a:rPr lang="zh-CN" altLang="en-US" sz="2400" dirty="0" smtClean="0">
                <a:solidFill>
                  <a:srgbClr val="FF0000"/>
                </a:solidFill>
                <a:latin typeface="黑体" panose="02010609060101010101" pitchFamily="49" charset="-122"/>
                <a:ea typeface="黑体" panose="02010609060101010101" pitchFamily="49" charset="-122"/>
              </a:rPr>
              <a:t>为人民服务</a:t>
            </a:r>
            <a:r>
              <a:rPr lang="zh-CN" altLang="en-US" sz="2400" dirty="0">
                <a:solidFill>
                  <a:srgbClr val="FF0000"/>
                </a:solidFill>
                <a:latin typeface="黑体" panose="02010609060101010101" pitchFamily="49" charset="-122"/>
                <a:ea typeface="黑体" panose="02010609060101010101" pitchFamily="49" charset="-122"/>
              </a:rPr>
              <a:t>是党和政府的宗旨</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4" name="文本框 3"/>
          <p:cNvSpPr txBox="1"/>
          <p:nvPr/>
        </p:nvSpPr>
        <p:spPr>
          <a:xfrm>
            <a:off x="5187813" y="4480168"/>
            <a:ext cx="7174865" cy="646331"/>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 </a:t>
            </a:r>
            <a:r>
              <a:rPr lang="zh-CN" altLang="en-US" sz="2400" dirty="0" smtClean="0">
                <a:solidFill>
                  <a:srgbClr val="FF0000"/>
                </a:solidFill>
                <a:latin typeface="黑体" panose="02010609060101010101" pitchFamily="49" charset="-122"/>
                <a:ea typeface="黑体" panose="02010609060101010101" pitchFamily="49" charset="-122"/>
              </a:rPr>
              <a:t>人民代表大会</a:t>
            </a:r>
            <a:r>
              <a:rPr lang="zh-CN" altLang="en-US" sz="2400" dirty="0">
                <a:solidFill>
                  <a:srgbClr val="FF0000"/>
                </a:solidFill>
                <a:latin typeface="黑体" panose="02010609060101010101" pitchFamily="49" charset="-122"/>
                <a:ea typeface="黑体" panose="02010609060101010101" pitchFamily="49" charset="-122"/>
              </a:rPr>
              <a:t>代表人民行使国家权力</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5" name="文本框 4"/>
          <p:cNvSpPr txBox="1"/>
          <p:nvPr/>
        </p:nvSpPr>
        <p:spPr>
          <a:xfrm>
            <a:off x="5188890" y="5029105"/>
            <a:ext cx="5277485" cy="559769"/>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a:t>
            </a:r>
            <a:endParaRPr lang="zh-CN" altLang="en-US" sz="2400" dirty="0">
              <a:solidFill>
                <a:srgbClr val="FF0000"/>
              </a:solidFill>
              <a:latin typeface="黑体" panose="02010609060101010101" pitchFamily="49" charset="-122"/>
              <a:ea typeface="黑体" panose="02010609060101010101" pitchFamily="49" charset="-122"/>
            </a:endParaRPr>
          </a:p>
        </p:txBody>
      </p:sp>
      <p:cxnSp>
        <p:nvCxnSpPr>
          <p:cNvPr id="6" name="直接连接符 5"/>
          <p:cNvCxnSpPr/>
          <p:nvPr/>
        </p:nvCxnSpPr>
        <p:spPr>
          <a:xfrm>
            <a:off x="2782957" y="5277678"/>
            <a:ext cx="695270" cy="39775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64596" y="333180"/>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174410" y="-31852"/>
            <a:ext cx="482625" cy="361969"/>
          </a:xfrm>
          <a:prstGeom prst="rect">
            <a:avLst/>
          </a:prstGeom>
        </p:spPr>
      </p:pic>
      <p:sp>
        <p:nvSpPr>
          <p:cNvPr id="10" name="文本框 25"/>
          <p:cNvSpPr txBox="1"/>
          <p:nvPr/>
        </p:nvSpPr>
        <p:spPr>
          <a:xfrm>
            <a:off x="764596" y="-131242"/>
            <a:ext cx="1490437" cy="553998"/>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50000"/>
              </a:lnSpc>
            </a:pPr>
            <a:r>
              <a:rPr lang="zh-CN" altLang="en-US" sz="2000" dirty="0" smtClean="0">
                <a:solidFill>
                  <a:schemeClr val="accent1">
                    <a:lumMod val="60000"/>
                    <a:lumOff val="40000"/>
                  </a:schemeClr>
                </a:solidFill>
                <a:latin typeface="黑体" panose="02010609060101010101" pitchFamily="49" charset="-122"/>
                <a:ea typeface="黑体" panose="02010609060101010101" pitchFamily="49" charset="-122"/>
                <a:cs typeface="微软雅黑" panose="020B0503020204020204" charset="-122"/>
              </a:rPr>
              <a:t>随堂练习</a:t>
            </a:r>
            <a:endParaRPr lang="zh-CN" altLang="en-US" sz="2000" dirty="0">
              <a:solidFill>
                <a:schemeClr val="accent1">
                  <a:lumMod val="60000"/>
                  <a:lumOff val="40000"/>
                </a:schemeClr>
              </a:solidFill>
              <a:latin typeface="黑体" panose="02010609060101010101" pitchFamily="49" charset="-122"/>
              <a:ea typeface="黑体" panose="02010609060101010101" pitchFamily="49" charset="-122"/>
              <a:cs typeface="微软雅黑" panose="020B0503020204020204" charset="-122"/>
            </a:endParaRPr>
          </a:p>
        </p:txBody>
      </p:sp>
      <p:sp>
        <p:nvSpPr>
          <p:cNvPr id="11" name="文本框 10"/>
          <p:cNvSpPr txBox="1"/>
          <p:nvPr/>
        </p:nvSpPr>
        <p:spPr>
          <a:xfrm>
            <a:off x="5097283" y="3781190"/>
            <a:ext cx="5277485" cy="559769"/>
          </a:xfrm>
          <a:prstGeom prst="rect">
            <a:avLst/>
          </a:prstGeom>
          <a:noFill/>
        </p:spPr>
        <p:txBody>
          <a:bodyPr wrap="square" rtlCol="0">
            <a:spAutoFit/>
          </a:bodyPr>
          <a:lstStyle/>
          <a:p>
            <a:pPr>
              <a:lnSpc>
                <a:spcPct val="150000"/>
              </a:lnSpc>
            </a:pPr>
            <a:r>
              <a:rPr lang="zh-CN" altLang="en-US" sz="2400" dirty="0" smtClean="0">
                <a:solidFill>
                  <a:srgbClr val="FF0000"/>
                </a:solidFill>
                <a:latin typeface="黑体" panose="02010609060101010101" pitchFamily="49" charset="-122"/>
                <a:ea typeface="黑体" panose="02010609060101010101" pitchFamily="49" charset="-122"/>
              </a:rPr>
              <a:t>√</a:t>
            </a:r>
            <a:endParaRPr lang="zh-CN" altLang="en-US" sz="24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1"/>
      <p:bldP spid="2" grpId="2"/>
      <p:bldP spid="4" grpId="1"/>
      <p:bldP spid="4" grpId="2"/>
      <p:bldP spid="5" grpId="1"/>
      <p:bldP spid="5" grpId="2"/>
      <p:bldP spid="11" grpId="1"/>
      <p:bldP spid="11"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57035" y="819149"/>
            <a:ext cx="10632440" cy="4616648"/>
          </a:xfrm>
          <a:prstGeom prst="rect">
            <a:avLst/>
          </a:prstGeom>
          <a:noFill/>
          <a:ln w="9525">
            <a:noFill/>
          </a:ln>
        </p:spPr>
        <p:txBody>
          <a:bodyPr wrap="square">
            <a:spAutoFit/>
          </a:bodyPr>
          <a:lstStyle/>
          <a:p>
            <a:pPr marL="0" indent="0" algn="l">
              <a:lnSpc>
                <a:spcPct val="150000"/>
              </a:lnSpc>
            </a:pPr>
            <a:r>
              <a:rPr lang="en-US" alt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3. </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人民通过直接选举或间接选举选出人大代表，人大代表代表人民行使管理国家的各项权利。人民通过选举、投票行使权利，体现的民主形式是（　　）</a:t>
            </a: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  </a:t>
            </a:r>
            <a:endPar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A</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．协商民主</a:t>
            </a:r>
            <a:r>
              <a:rPr lang="en-US" sz="2800" b="0" dirty="0">
                <a:latin typeface="黑体" panose="02010609060101010101" pitchFamily="49" charset="-122"/>
                <a:ea typeface="黑体" panose="02010609060101010101" pitchFamily="49" charset="-122"/>
                <a:cs typeface="宋体" panose="02010600030101010101" pitchFamily="2" charset="-122"/>
              </a:rPr>
              <a:t>	</a:t>
            </a:r>
            <a:endParaRPr lang="en-US" sz="2800" b="0" dirty="0">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B</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．选举民主</a:t>
            </a:r>
            <a:r>
              <a:rPr lang="en-US" sz="2800" b="0" dirty="0">
                <a:latin typeface="黑体" panose="02010609060101010101" pitchFamily="49" charset="-122"/>
                <a:ea typeface="黑体" panose="02010609060101010101" pitchFamily="49" charset="-122"/>
                <a:cs typeface="宋体" panose="02010600030101010101" pitchFamily="2" charset="-122"/>
              </a:rPr>
              <a:t>	</a:t>
            </a:r>
            <a:endParaRPr lang="en-US" sz="2800" b="0" dirty="0">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C</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．投票民主</a:t>
            </a:r>
            <a:r>
              <a:rPr lang="en-US" sz="2800" b="0" dirty="0">
                <a:latin typeface="黑体" panose="02010609060101010101" pitchFamily="49" charset="-122"/>
                <a:ea typeface="黑体" panose="02010609060101010101" pitchFamily="49" charset="-122"/>
                <a:cs typeface="宋体" panose="02010600030101010101" pitchFamily="2" charset="-122"/>
              </a:rPr>
              <a:t>	</a:t>
            </a:r>
            <a:endParaRPr lang="en-US" sz="2800" b="0" dirty="0">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D</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．公民民主</a:t>
            </a:r>
            <a:endParaRPr lang="zh-CN" alt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p:txBody>
      </p:sp>
      <p:sp>
        <p:nvSpPr>
          <p:cNvPr id="13" name="文本框 12"/>
          <p:cNvSpPr txBox="1"/>
          <p:nvPr>
            <p:custDataLst>
              <p:tags r:id="rId1"/>
            </p:custDataLst>
          </p:nvPr>
        </p:nvSpPr>
        <p:spPr>
          <a:xfrm>
            <a:off x="3231833" y="1879918"/>
            <a:ext cx="826770" cy="1198880"/>
          </a:xfrm>
          <a:prstGeom prst="rect">
            <a:avLst/>
          </a:prstGeom>
          <a:noFill/>
        </p:spPr>
        <p:txBody>
          <a:bodyPr wrap="none" rtlCol="0">
            <a:spAutoFit/>
          </a:bodyPr>
          <a:lstStyle/>
          <a:p>
            <a:r>
              <a:rPr lang="en-US" altLang="zh-CN" sz="7200" b="1" dirty="0">
                <a:solidFill>
                  <a:srgbClr val="FF0000"/>
                </a:solidFill>
              </a:rPr>
              <a:t>B</a:t>
            </a:r>
            <a:endParaRPr lang="en-US" altLang="zh-CN" sz="7200" b="1" dirty="0">
              <a:solidFill>
                <a:srgbClr val="FF0000"/>
              </a:solidFill>
            </a:endParaRPr>
          </a:p>
        </p:txBody>
      </p:sp>
      <p:cxnSp>
        <p:nvCxnSpPr>
          <p:cNvPr id="5" name="直接连接符 4"/>
          <p:cNvCxnSpPr/>
          <p:nvPr/>
        </p:nvCxnSpPr>
        <p:spPr>
          <a:xfrm>
            <a:off x="764596" y="333180"/>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a:stretch>
            <a:fillRect/>
          </a:stretch>
        </p:blipFill>
        <p:spPr>
          <a:xfrm>
            <a:off x="174410" y="-31852"/>
            <a:ext cx="482625" cy="361969"/>
          </a:xfrm>
          <a:prstGeom prst="rect">
            <a:avLst/>
          </a:prstGeom>
        </p:spPr>
      </p:pic>
      <p:sp>
        <p:nvSpPr>
          <p:cNvPr id="7" name="文本框 25"/>
          <p:cNvSpPr txBox="1"/>
          <p:nvPr/>
        </p:nvSpPr>
        <p:spPr>
          <a:xfrm>
            <a:off x="764596" y="-31852"/>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黑体" panose="02010609060101010101" pitchFamily="49" charset="-122"/>
                <a:ea typeface="黑体" panose="02010609060101010101" pitchFamily="49" charset="-122"/>
                <a:cs typeface="微软雅黑" panose="020B0503020204020204" charset="-122"/>
              </a:rPr>
              <a:t>随堂练习</a:t>
            </a:r>
            <a:endParaRPr lang="zh-CN" altLang="en-US" sz="2000" dirty="0">
              <a:solidFill>
                <a:schemeClr val="accent1">
                  <a:lumMod val="60000"/>
                  <a:lumOff val="40000"/>
                </a:schemeClr>
              </a:solidFill>
              <a:latin typeface="黑体" panose="02010609060101010101" pitchFamily="49" charset="-122"/>
              <a:ea typeface="黑体" panose="02010609060101010101" pitchFamily="49" charset="-122"/>
              <a:cs typeface="微软雅黑" panose="020B0503020204020204" charset="-122"/>
            </a:endParaRPr>
          </a:p>
        </p:txBody>
      </p:sp>
      <p:sp>
        <p:nvSpPr>
          <p:cNvPr id="8" name="文本框 7"/>
          <p:cNvSpPr txBox="1"/>
          <p:nvPr/>
        </p:nvSpPr>
        <p:spPr>
          <a:xfrm>
            <a:off x="2831162" y="2804308"/>
            <a:ext cx="5924550" cy="646331"/>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 </a:t>
            </a:r>
            <a:r>
              <a:rPr lang="zh-CN" altLang="en-US" sz="2400" dirty="0" smtClean="0">
                <a:solidFill>
                  <a:srgbClr val="FF0000"/>
                </a:solidFill>
                <a:latin typeface="黑体" panose="02010609060101010101" pitchFamily="49" charset="-122"/>
                <a:ea typeface="黑体" panose="02010609060101010101" pitchFamily="49" charset="-122"/>
              </a:rPr>
              <a:t>与题意不符</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9" name="文本框 8"/>
          <p:cNvSpPr txBox="1"/>
          <p:nvPr/>
        </p:nvSpPr>
        <p:spPr>
          <a:xfrm>
            <a:off x="2894110" y="4089806"/>
            <a:ext cx="5924550" cy="646331"/>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 </a:t>
            </a:r>
            <a:r>
              <a:rPr lang="zh-CN" altLang="en-US" sz="2400" dirty="0" smtClean="0">
                <a:solidFill>
                  <a:srgbClr val="FF0000"/>
                </a:solidFill>
                <a:latin typeface="黑体" panose="02010609060101010101" pitchFamily="49" charset="-122"/>
                <a:ea typeface="黑体" panose="02010609060101010101" pitchFamily="49" charset="-122"/>
              </a:rPr>
              <a:t>与题意不符</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10" name="文本框 9"/>
          <p:cNvSpPr txBox="1"/>
          <p:nvPr/>
        </p:nvSpPr>
        <p:spPr>
          <a:xfrm>
            <a:off x="2931879" y="4728973"/>
            <a:ext cx="5924550" cy="646331"/>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 </a:t>
            </a:r>
            <a:r>
              <a:rPr lang="zh-CN" altLang="en-US" sz="2400" dirty="0" smtClean="0">
                <a:solidFill>
                  <a:srgbClr val="FF0000"/>
                </a:solidFill>
                <a:latin typeface="黑体" panose="02010609060101010101" pitchFamily="49" charset="-122"/>
                <a:ea typeface="黑体" panose="02010609060101010101" pitchFamily="49" charset="-122"/>
              </a:rPr>
              <a:t>与题意不符</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11" name="文本框 10"/>
          <p:cNvSpPr txBox="1"/>
          <p:nvPr/>
        </p:nvSpPr>
        <p:spPr>
          <a:xfrm>
            <a:off x="2806646" y="3460009"/>
            <a:ext cx="5924550" cy="559769"/>
          </a:xfrm>
          <a:prstGeom prst="rect">
            <a:avLst/>
          </a:prstGeom>
          <a:noFill/>
        </p:spPr>
        <p:txBody>
          <a:bodyPr wrap="square" rtlCol="0">
            <a:spAutoFit/>
          </a:bodyPr>
          <a:lstStyle/>
          <a:p>
            <a:pPr>
              <a:lnSpc>
                <a:spcPct val="150000"/>
              </a:lnSpc>
            </a:pPr>
            <a:r>
              <a:rPr lang="zh-CN" altLang="en-US" sz="2400" dirty="0" smtClean="0">
                <a:solidFill>
                  <a:srgbClr val="FF0000"/>
                </a:solidFill>
                <a:latin typeface="黑体" panose="02010609060101010101" pitchFamily="49" charset="-122"/>
                <a:ea typeface="黑体" panose="02010609060101010101" pitchFamily="49" charset="-122"/>
              </a:rPr>
              <a:t>√</a:t>
            </a:r>
            <a:endParaRPr lang="zh-CN" altLang="en-US" sz="24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8" grpId="1"/>
      <p:bldP spid="9" grpId="0"/>
      <p:bldP spid="9" grpId="1"/>
      <p:bldP spid="10" grpId="0"/>
      <p:bldP spid="10" grpId="1"/>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18934" y="892202"/>
            <a:ext cx="11458327" cy="5262979"/>
          </a:xfrm>
          <a:prstGeom prst="rect">
            <a:avLst/>
          </a:prstGeom>
          <a:noFill/>
          <a:ln w="9525">
            <a:noFill/>
          </a:ln>
        </p:spPr>
        <p:txBody>
          <a:bodyPr wrap="square">
            <a:spAutoFit/>
          </a:bodyPr>
          <a:lstStyle/>
          <a:p>
            <a:pPr marL="0" indent="0" algn="l">
              <a:lnSpc>
                <a:spcPct val="150000"/>
              </a:lnSpc>
            </a:pPr>
            <a:r>
              <a:rPr lang="en-US" alt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4. </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某区政协开展多场</a:t>
            </a: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你说我听，我说你听</a:t>
            </a: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协商议事活动，活动中，政协委员、政府相关部门与村居民共聚协商，协调解决与百姓息息相关的饮用水安全、便民设施建设、旧楼加装电梯等民生问题，切实为百姓解决了实际困难。这体现了（　　）  </a:t>
            </a:r>
            <a:endPar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A</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．人民代表大会制度是社会主义民主政治建设的基础</a:t>
            </a:r>
            <a:endPar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B</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．我国社会主义民主的本质特征是全体公民当家作主</a:t>
            </a:r>
            <a:endPar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C</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．有事好商量，众人事情众人商量是人民民主真谛</a:t>
            </a:r>
            <a:endPar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D</a:t>
            </a:r>
            <a:r>
              <a:rPr 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．民主协商议事是社会主义基层民主治理的唯一形式</a:t>
            </a:r>
            <a:endParaRPr lang="zh-CN" alt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p:txBody>
      </p:sp>
      <p:sp>
        <p:nvSpPr>
          <p:cNvPr id="13" name="文本框 12"/>
          <p:cNvSpPr txBox="1"/>
          <p:nvPr>
            <p:custDataLst>
              <p:tags r:id="rId1"/>
            </p:custDataLst>
          </p:nvPr>
        </p:nvSpPr>
        <p:spPr>
          <a:xfrm>
            <a:off x="5216875" y="2167966"/>
            <a:ext cx="728216" cy="1754326"/>
          </a:xfrm>
          <a:prstGeom prst="rect">
            <a:avLst/>
          </a:prstGeom>
          <a:noFill/>
        </p:spPr>
        <p:txBody>
          <a:bodyPr wrap="square" rtlCol="0">
            <a:spAutoFit/>
          </a:bodyPr>
          <a:lstStyle/>
          <a:p>
            <a:pPr>
              <a:lnSpc>
                <a:spcPct val="150000"/>
              </a:lnSpc>
            </a:pPr>
            <a:r>
              <a:rPr lang="en-US" altLang="zh-CN" sz="7200" b="1" dirty="0">
                <a:solidFill>
                  <a:srgbClr val="FF0000"/>
                </a:solidFill>
                <a:latin typeface="黑体" panose="02010609060101010101" pitchFamily="49" charset="-122"/>
                <a:ea typeface="黑体" panose="02010609060101010101" pitchFamily="49" charset="-122"/>
              </a:rPr>
              <a:t>C</a:t>
            </a:r>
            <a:endParaRPr lang="en-US" altLang="zh-CN" sz="7200" b="1" dirty="0">
              <a:solidFill>
                <a:srgbClr val="FF0000"/>
              </a:solidFill>
              <a:latin typeface="黑体" panose="02010609060101010101" pitchFamily="49" charset="-122"/>
              <a:ea typeface="黑体" panose="02010609060101010101" pitchFamily="49" charset="-122"/>
            </a:endParaRPr>
          </a:p>
        </p:txBody>
      </p:sp>
      <p:sp>
        <p:nvSpPr>
          <p:cNvPr id="2" name="文本框 1"/>
          <p:cNvSpPr txBox="1"/>
          <p:nvPr/>
        </p:nvSpPr>
        <p:spPr>
          <a:xfrm>
            <a:off x="8884173" y="3415494"/>
            <a:ext cx="3778279" cy="646331"/>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 </a:t>
            </a:r>
            <a:r>
              <a:rPr lang="zh-CN" altLang="en-US" sz="2400" dirty="0" smtClean="0">
                <a:solidFill>
                  <a:srgbClr val="FF0000"/>
                </a:solidFill>
                <a:latin typeface="黑体" panose="02010609060101010101" pitchFamily="49" charset="-122"/>
                <a:ea typeface="黑体" panose="02010609060101010101" pitchFamily="49" charset="-122"/>
              </a:rPr>
              <a:t>基层</a:t>
            </a:r>
            <a:r>
              <a:rPr lang="zh-CN" altLang="en-US" sz="2400" dirty="0">
                <a:solidFill>
                  <a:srgbClr val="FF0000"/>
                </a:solidFill>
                <a:latin typeface="黑体" panose="02010609060101010101" pitchFamily="49" charset="-122"/>
                <a:ea typeface="黑体" panose="02010609060101010101" pitchFamily="49" charset="-122"/>
              </a:rPr>
              <a:t>群众自治制度</a:t>
            </a:r>
            <a:endParaRPr lang="zh-CN" altLang="en-US" sz="2400" dirty="0">
              <a:solidFill>
                <a:srgbClr val="FF0000"/>
              </a:solidFill>
              <a:latin typeface="黑体" panose="02010609060101010101" pitchFamily="49" charset="-122"/>
              <a:ea typeface="黑体" panose="02010609060101010101" pitchFamily="49" charset="-122"/>
            </a:endParaRPr>
          </a:p>
        </p:txBody>
      </p:sp>
      <p:cxnSp>
        <p:nvCxnSpPr>
          <p:cNvPr id="6" name="直接连接符 5"/>
          <p:cNvCxnSpPr/>
          <p:nvPr/>
        </p:nvCxnSpPr>
        <p:spPr>
          <a:xfrm>
            <a:off x="1043487" y="4171564"/>
            <a:ext cx="3005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8884173" y="4148815"/>
            <a:ext cx="3034196" cy="559769"/>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 </a:t>
            </a:r>
            <a:r>
              <a:rPr lang="zh-CN" altLang="en-US" sz="2400" dirty="0" smtClean="0">
                <a:solidFill>
                  <a:srgbClr val="FF0000"/>
                </a:solidFill>
                <a:latin typeface="黑体" panose="02010609060101010101" pitchFamily="49" charset="-122"/>
                <a:ea typeface="黑体" panose="02010609060101010101" pitchFamily="49" charset="-122"/>
              </a:rPr>
              <a:t>人民</a:t>
            </a:r>
            <a:endParaRPr lang="zh-CN" altLang="en-US" sz="2400" dirty="0">
              <a:solidFill>
                <a:srgbClr val="FF0000"/>
              </a:solidFill>
              <a:latin typeface="黑体" panose="02010609060101010101" pitchFamily="49" charset="-122"/>
              <a:ea typeface="黑体" panose="02010609060101010101" pitchFamily="49" charset="-122"/>
            </a:endParaRPr>
          </a:p>
        </p:txBody>
      </p:sp>
      <p:cxnSp>
        <p:nvCxnSpPr>
          <p:cNvPr id="4" name="直接连接符 3"/>
          <p:cNvCxnSpPr/>
          <p:nvPr/>
        </p:nvCxnSpPr>
        <p:spPr>
          <a:xfrm>
            <a:off x="6038767" y="4749122"/>
            <a:ext cx="1350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389276" y="5536096"/>
            <a:ext cx="771608" cy="4496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092587" y="531963"/>
            <a:ext cx="1906645"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2"/>
          <a:stretch>
            <a:fillRect/>
          </a:stretch>
        </p:blipFill>
        <p:spPr>
          <a:xfrm>
            <a:off x="502401" y="166931"/>
            <a:ext cx="541086" cy="361969"/>
          </a:xfrm>
          <a:prstGeom prst="rect">
            <a:avLst/>
          </a:prstGeom>
        </p:spPr>
      </p:pic>
      <p:sp>
        <p:nvSpPr>
          <p:cNvPr id="11" name="文本框 25"/>
          <p:cNvSpPr txBox="1"/>
          <p:nvPr/>
        </p:nvSpPr>
        <p:spPr>
          <a:xfrm>
            <a:off x="1092587" y="47663"/>
            <a:ext cx="1670976" cy="553998"/>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50000"/>
              </a:lnSpc>
            </a:pPr>
            <a:r>
              <a:rPr lang="zh-CN" altLang="en-US" sz="2000" dirty="0" smtClean="0">
                <a:solidFill>
                  <a:schemeClr val="accent1">
                    <a:lumMod val="60000"/>
                    <a:lumOff val="40000"/>
                  </a:schemeClr>
                </a:solidFill>
                <a:latin typeface="黑体" panose="02010609060101010101" pitchFamily="49" charset="-122"/>
                <a:ea typeface="黑体" panose="02010609060101010101" pitchFamily="49" charset="-122"/>
                <a:cs typeface="微软雅黑" panose="020B0503020204020204" charset="-122"/>
              </a:rPr>
              <a:t>随堂练习</a:t>
            </a:r>
            <a:endParaRPr lang="zh-CN" altLang="en-US" sz="2000" dirty="0">
              <a:solidFill>
                <a:schemeClr val="accent1">
                  <a:lumMod val="60000"/>
                  <a:lumOff val="40000"/>
                </a:schemeClr>
              </a:solidFill>
              <a:latin typeface="黑体" panose="02010609060101010101" pitchFamily="49" charset="-122"/>
              <a:ea typeface="黑体" panose="02010609060101010101" pitchFamily="49" charset="-122"/>
              <a:cs typeface="微软雅黑" panose="020B0503020204020204" charset="-122"/>
            </a:endParaRPr>
          </a:p>
        </p:txBody>
      </p:sp>
      <p:sp>
        <p:nvSpPr>
          <p:cNvPr id="15" name="矩形 14"/>
          <p:cNvSpPr/>
          <p:nvPr/>
        </p:nvSpPr>
        <p:spPr>
          <a:xfrm>
            <a:off x="9001124" y="5645426"/>
            <a:ext cx="649772" cy="460917"/>
          </a:xfrm>
          <a:prstGeom prst="rect">
            <a:avLst/>
          </a:prstGeom>
        </p:spPr>
        <p:txBody>
          <a:bodyPr wrap="square">
            <a:spAutoFit/>
          </a:bodyPr>
          <a:lstStyle/>
          <a:p>
            <a:r>
              <a:rPr lang="en-US" altLang="zh-CN" sz="2400" dirty="0">
                <a:solidFill>
                  <a:srgbClr val="FF0000"/>
                </a:solidFill>
                <a:latin typeface="黑体" panose="02010609060101010101" pitchFamily="49" charset="-122"/>
                <a:ea typeface="黑体" panose="02010609060101010101" pitchFamily="49" charset="-122"/>
              </a:rPr>
              <a:t>× </a:t>
            </a:r>
            <a:endParaRPr lang="zh-CN" altLang="en-US" sz="2400" dirty="0"/>
          </a:p>
        </p:txBody>
      </p:sp>
      <p:sp>
        <p:nvSpPr>
          <p:cNvPr id="17" name="矩形 16"/>
          <p:cNvSpPr/>
          <p:nvPr/>
        </p:nvSpPr>
        <p:spPr>
          <a:xfrm>
            <a:off x="8844417" y="4946546"/>
            <a:ext cx="649772" cy="460917"/>
          </a:xfrm>
          <a:prstGeom prst="rect">
            <a:avLst/>
          </a:prstGeom>
        </p:spPr>
        <p:txBody>
          <a:bodyPr wrap="square">
            <a:spAutoFit/>
          </a:bodyPr>
          <a:lstStyle/>
          <a:p>
            <a:r>
              <a:rPr lang="zh-CN" altLang="en-US" sz="2400" dirty="0" smtClean="0">
                <a:solidFill>
                  <a:srgbClr val="FF0000"/>
                </a:solidFill>
                <a:latin typeface="黑体" panose="02010609060101010101" pitchFamily="49" charset="-122"/>
                <a:ea typeface="黑体" panose="02010609060101010101" pitchFamily="49" charset="-122"/>
              </a:rPr>
              <a:t>√</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1"/>
      <p:bldP spid="2" grpId="2"/>
      <p:bldP spid="3" grpId="1"/>
      <p:bldP spid="3" grpId="2"/>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36548" y="831217"/>
            <a:ext cx="10220325" cy="5262979"/>
          </a:xfrm>
          <a:prstGeom prst="rect">
            <a:avLst/>
          </a:prstGeom>
          <a:noFill/>
          <a:ln w="9525">
            <a:noFill/>
          </a:ln>
        </p:spPr>
        <p:txBody>
          <a:bodyPr wrap="square">
            <a:spAutoFit/>
          </a:bodyPr>
          <a:lstStyle/>
          <a:p>
            <a:pPr marL="0" indent="0" algn="l">
              <a:lnSpc>
                <a:spcPct val="150000"/>
              </a:lnSpc>
            </a:pPr>
            <a:r>
              <a:rPr lang="en-US" altLang="zh-CN"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5</a:t>
            </a:r>
            <a:r>
              <a:rPr lang="en-US" altLang="zh-CN" sz="2800" b="0" dirty="0" smtClean="0">
                <a:solidFill>
                  <a:srgbClr val="000000"/>
                </a:solidFill>
                <a:latin typeface="黑体" panose="02010609060101010101" pitchFamily="49" charset="-122"/>
                <a:ea typeface="黑体" panose="02010609060101010101" pitchFamily="49" charset="-122"/>
                <a:cs typeface="宋体" panose="02010600030101010101" pitchFamily="2" charset="-122"/>
              </a:rPr>
              <a:t>.</a:t>
            </a:r>
            <a:r>
              <a:rPr sz="2800" b="0" dirty="0" smtClean="0">
                <a:solidFill>
                  <a:srgbClr val="000000"/>
                </a:solidFill>
                <a:latin typeface="黑体" panose="02010609060101010101" pitchFamily="49" charset="-122"/>
                <a:ea typeface="黑体" panose="02010609060101010101" pitchFamily="49" charset="-122"/>
                <a:cs typeface="宋体" panose="02010600030101010101" pitchFamily="2" charset="-122"/>
              </a:rPr>
              <a:t>我国社会主义民主是一种新型的民主</a:t>
            </a:r>
            <a:r>
              <a:rPr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，是广大人民的民主，具有强大的生命力。下列说法能够体现社会主义民主政治的本质特征的是(</a:t>
            </a:r>
            <a:r>
              <a:rPr lang="en-US"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     </a:t>
            </a:r>
            <a:r>
              <a:rPr sz="2800" b="0" dirty="0">
                <a:solidFill>
                  <a:srgbClr val="000000"/>
                </a:solidFill>
                <a:latin typeface="黑体" panose="02010609060101010101" pitchFamily="49" charset="-122"/>
                <a:ea typeface="黑体" panose="02010609060101010101" pitchFamily="49" charset="-122"/>
                <a:cs typeface="宋体" panose="02010600030101010101" pitchFamily="2" charset="-122"/>
              </a:rPr>
              <a:t>)</a:t>
            </a:r>
            <a:endParaRPr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endParaRPr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sz="2800" b="0" dirty="0" err="1">
                <a:solidFill>
                  <a:srgbClr val="000000"/>
                </a:solidFill>
                <a:latin typeface="黑体" panose="02010609060101010101" pitchFamily="49" charset="-122"/>
                <a:ea typeface="黑体" panose="02010609060101010101" pitchFamily="49" charset="-122"/>
                <a:cs typeface="宋体" panose="02010600030101010101" pitchFamily="2" charset="-122"/>
              </a:rPr>
              <a:t>A．锦绣河山收拾好，万民尽作主人翁</a:t>
            </a:r>
            <a:endParaRPr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sz="2800" b="0" dirty="0" err="1">
                <a:solidFill>
                  <a:srgbClr val="000000"/>
                </a:solidFill>
                <a:latin typeface="黑体" panose="02010609060101010101" pitchFamily="49" charset="-122"/>
                <a:ea typeface="黑体" panose="02010609060101010101" pitchFamily="49" charset="-122"/>
                <a:cs typeface="宋体" panose="02010600030101010101" pitchFamily="2" charset="-122"/>
              </a:rPr>
              <a:t>B．先天下之忧而忧，后天下之乐而乐</a:t>
            </a:r>
            <a:endParaRPr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sz="2800" b="0" dirty="0" err="1">
                <a:solidFill>
                  <a:srgbClr val="000000"/>
                </a:solidFill>
                <a:latin typeface="黑体" panose="02010609060101010101" pitchFamily="49" charset="-122"/>
                <a:ea typeface="黑体" panose="02010609060101010101" pitchFamily="49" charset="-122"/>
                <a:cs typeface="宋体" panose="02010600030101010101" pitchFamily="2" charset="-122"/>
              </a:rPr>
              <a:t>C．春蚕到死丝方尽，蜡炬成灰泪始干</a:t>
            </a:r>
            <a:endParaRPr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indent="0" algn="l">
              <a:lnSpc>
                <a:spcPct val="150000"/>
              </a:lnSpc>
            </a:pPr>
            <a:r>
              <a:rPr sz="2800" b="0" dirty="0" err="1">
                <a:solidFill>
                  <a:srgbClr val="000000"/>
                </a:solidFill>
                <a:latin typeface="黑体" panose="02010609060101010101" pitchFamily="49" charset="-122"/>
                <a:ea typeface="黑体" panose="02010609060101010101" pitchFamily="49" charset="-122"/>
                <a:cs typeface="宋体" panose="02010600030101010101" pitchFamily="2" charset="-122"/>
              </a:rPr>
              <a:t>D．徒善不足以为政，徒法不能以自行</a:t>
            </a:r>
            <a:endParaRPr sz="2800" b="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p:txBody>
      </p:sp>
      <p:sp>
        <p:nvSpPr>
          <p:cNvPr id="13" name="文本框 12"/>
          <p:cNvSpPr txBox="1"/>
          <p:nvPr>
            <p:custDataLst>
              <p:tags r:id="rId1"/>
            </p:custDataLst>
          </p:nvPr>
        </p:nvSpPr>
        <p:spPr>
          <a:xfrm>
            <a:off x="2219984" y="1481604"/>
            <a:ext cx="649537" cy="1754326"/>
          </a:xfrm>
          <a:prstGeom prst="rect">
            <a:avLst/>
          </a:prstGeom>
          <a:noFill/>
        </p:spPr>
        <p:txBody>
          <a:bodyPr wrap="none" rtlCol="0">
            <a:spAutoFit/>
          </a:bodyPr>
          <a:lstStyle/>
          <a:p>
            <a:pPr>
              <a:lnSpc>
                <a:spcPct val="150000"/>
              </a:lnSpc>
            </a:pPr>
            <a:r>
              <a:rPr lang="en-US" altLang="zh-CN" sz="7200" b="1" dirty="0">
                <a:solidFill>
                  <a:srgbClr val="FF0000"/>
                </a:solidFill>
                <a:latin typeface="黑体" panose="02010609060101010101" pitchFamily="49" charset="-122"/>
                <a:ea typeface="黑体" panose="02010609060101010101" pitchFamily="49" charset="-122"/>
              </a:rPr>
              <a:t>A</a:t>
            </a:r>
            <a:endParaRPr lang="en-US" altLang="zh-CN" sz="7200" b="1" dirty="0">
              <a:solidFill>
                <a:srgbClr val="FF0000"/>
              </a:solidFill>
              <a:latin typeface="黑体" panose="02010609060101010101" pitchFamily="49" charset="-122"/>
              <a:ea typeface="黑体" panose="02010609060101010101" pitchFamily="49" charset="-122"/>
            </a:endParaRPr>
          </a:p>
        </p:txBody>
      </p:sp>
      <p:sp>
        <p:nvSpPr>
          <p:cNvPr id="2" name="文本框 1"/>
          <p:cNvSpPr txBox="1"/>
          <p:nvPr/>
        </p:nvSpPr>
        <p:spPr>
          <a:xfrm>
            <a:off x="7081361" y="4152366"/>
            <a:ext cx="3684270" cy="646331"/>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 </a:t>
            </a:r>
            <a:r>
              <a:rPr lang="zh-CN" altLang="en-US" sz="2400" dirty="0" smtClean="0">
                <a:solidFill>
                  <a:srgbClr val="FF0000"/>
                </a:solidFill>
                <a:latin typeface="黑体" panose="02010609060101010101" pitchFamily="49" charset="-122"/>
                <a:ea typeface="黑体" panose="02010609060101010101" pitchFamily="49" charset="-122"/>
              </a:rPr>
              <a:t>心怀</a:t>
            </a:r>
            <a:r>
              <a:rPr lang="zh-CN" altLang="en-US" sz="2400" dirty="0">
                <a:solidFill>
                  <a:srgbClr val="FF0000"/>
                </a:solidFill>
                <a:latin typeface="黑体" panose="02010609060101010101" pitchFamily="49" charset="-122"/>
                <a:ea typeface="黑体" panose="02010609060101010101" pitchFamily="49" charset="-122"/>
              </a:rPr>
              <a:t>天下，热爱祖国</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3" name="文本框 2"/>
          <p:cNvSpPr txBox="1"/>
          <p:nvPr/>
        </p:nvSpPr>
        <p:spPr>
          <a:xfrm>
            <a:off x="7081361" y="4799643"/>
            <a:ext cx="3684270" cy="646331"/>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 </a:t>
            </a:r>
            <a:r>
              <a:rPr lang="zh-CN" altLang="en-US" sz="2400" dirty="0" smtClean="0">
                <a:solidFill>
                  <a:srgbClr val="FF0000"/>
                </a:solidFill>
                <a:latin typeface="黑体" panose="02010609060101010101" pitchFamily="49" charset="-122"/>
                <a:ea typeface="黑体" panose="02010609060101010101" pitchFamily="49" charset="-122"/>
              </a:rPr>
              <a:t>无私</a:t>
            </a:r>
            <a:r>
              <a:rPr lang="zh-CN" altLang="en-US" sz="2400" dirty="0">
                <a:solidFill>
                  <a:srgbClr val="FF0000"/>
                </a:solidFill>
                <a:latin typeface="黑体" panose="02010609060101010101" pitchFamily="49" charset="-122"/>
                <a:ea typeface="黑体" panose="02010609060101010101" pitchFamily="49" charset="-122"/>
              </a:rPr>
              <a:t>奉献</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4" name="文本框 3"/>
          <p:cNvSpPr txBox="1"/>
          <p:nvPr/>
        </p:nvSpPr>
        <p:spPr>
          <a:xfrm>
            <a:off x="7075161" y="5447865"/>
            <a:ext cx="4702175" cy="646331"/>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 </a:t>
            </a:r>
            <a:r>
              <a:rPr lang="zh-CN" altLang="en-US" sz="2400" dirty="0" smtClean="0">
                <a:solidFill>
                  <a:srgbClr val="FF0000"/>
                </a:solidFill>
                <a:latin typeface="黑体" panose="02010609060101010101" pitchFamily="49" charset="-122"/>
                <a:ea typeface="黑体" panose="02010609060101010101" pitchFamily="49" charset="-122"/>
              </a:rPr>
              <a:t>依法</a:t>
            </a:r>
            <a:r>
              <a:rPr lang="zh-CN" altLang="en-US" sz="2400" dirty="0">
                <a:solidFill>
                  <a:srgbClr val="FF0000"/>
                </a:solidFill>
                <a:latin typeface="黑体" panose="02010609060101010101" pitchFamily="49" charset="-122"/>
                <a:ea typeface="黑体" panose="02010609060101010101" pitchFamily="49" charset="-122"/>
              </a:rPr>
              <a:t>治国与以德治国相结合</a:t>
            </a:r>
            <a:endParaRPr lang="zh-CN" altLang="en-US" sz="2400" dirty="0">
              <a:solidFill>
                <a:srgbClr val="FF0000"/>
              </a:solidFill>
              <a:latin typeface="黑体" panose="02010609060101010101" pitchFamily="49" charset="-122"/>
              <a:ea typeface="黑体" panose="02010609060101010101" pitchFamily="49" charset="-122"/>
            </a:endParaRPr>
          </a:p>
        </p:txBody>
      </p:sp>
      <p:cxnSp>
        <p:nvCxnSpPr>
          <p:cNvPr id="7" name="直接连接符 6"/>
          <p:cNvCxnSpPr/>
          <p:nvPr/>
        </p:nvCxnSpPr>
        <p:spPr>
          <a:xfrm>
            <a:off x="844109" y="365032"/>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253923" y="0"/>
            <a:ext cx="482625" cy="361969"/>
          </a:xfrm>
          <a:prstGeom prst="rect">
            <a:avLst/>
          </a:prstGeom>
        </p:spPr>
      </p:pic>
      <p:sp>
        <p:nvSpPr>
          <p:cNvPr id="9" name="文本框 25"/>
          <p:cNvSpPr txBox="1"/>
          <p:nvPr/>
        </p:nvSpPr>
        <p:spPr>
          <a:xfrm>
            <a:off x="844109" y="-119268"/>
            <a:ext cx="1490437" cy="553998"/>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50000"/>
              </a:lnSpc>
            </a:pPr>
            <a:r>
              <a:rPr lang="zh-CN" altLang="en-US" sz="2000" dirty="0" smtClean="0">
                <a:solidFill>
                  <a:schemeClr val="accent1">
                    <a:lumMod val="60000"/>
                    <a:lumOff val="40000"/>
                  </a:schemeClr>
                </a:solidFill>
                <a:latin typeface="黑体" panose="02010609060101010101" pitchFamily="49" charset="-122"/>
                <a:ea typeface="黑体" panose="02010609060101010101" pitchFamily="49" charset="-122"/>
                <a:cs typeface="微软雅黑" panose="020B0503020204020204" charset="-122"/>
              </a:rPr>
              <a:t>随堂练习</a:t>
            </a:r>
            <a:endParaRPr lang="zh-CN" altLang="en-US" sz="2000" dirty="0">
              <a:solidFill>
                <a:schemeClr val="accent1">
                  <a:lumMod val="60000"/>
                  <a:lumOff val="40000"/>
                </a:schemeClr>
              </a:solidFill>
              <a:latin typeface="黑体" panose="02010609060101010101" pitchFamily="49" charset="-122"/>
              <a:ea typeface="黑体" panose="02010609060101010101" pitchFamily="49"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 grpId="1"/>
      <p:bldP spid="3" grpId="0"/>
      <p:bldP spid="3"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srcRect l="6269" r="3035"/>
          <a:stretch>
            <a:fillRect/>
          </a:stretch>
        </p:blipFill>
        <p:spPr>
          <a:xfrm>
            <a:off x="769374" y="934450"/>
            <a:ext cx="10700806" cy="5277507"/>
          </a:xfrm>
          <a:prstGeom prst="rect">
            <a:avLst/>
          </a:prstGeom>
        </p:spPr>
      </p:pic>
      <p:sp>
        <p:nvSpPr>
          <p:cNvPr id="6" name="文本框 5"/>
          <p:cNvSpPr txBox="1"/>
          <p:nvPr/>
        </p:nvSpPr>
        <p:spPr>
          <a:xfrm>
            <a:off x="876935" y="207449"/>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b="1"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自主预习</a:t>
            </a:r>
            <a:endParaRPr lang="zh-CN" altLang="en-US" sz="2000" b="1"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7" name="直接连接符 6"/>
          <p:cNvCxnSpPr/>
          <p:nvPr/>
        </p:nvCxnSpPr>
        <p:spPr>
          <a:xfrm>
            <a:off x="876935" y="572481"/>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286749" y="207449"/>
            <a:ext cx="482625" cy="36196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096"/>
            <a:ext cx="12192000" cy="6864096"/>
          </a:xfrm>
          <a:prstGeom prst="rect">
            <a:avLst/>
          </a:prstGeom>
        </p:spPr>
      </p:pic>
      <p:sp>
        <p:nvSpPr>
          <p:cNvPr id="4" name="文本框 3"/>
          <p:cNvSpPr txBox="1"/>
          <p:nvPr/>
        </p:nvSpPr>
        <p:spPr>
          <a:xfrm>
            <a:off x="3014901" y="2815762"/>
            <a:ext cx="5570756" cy="1015663"/>
          </a:xfrm>
          <a:prstGeom prst="rect">
            <a:avLst/>
          </a:prstGeom>
          <a:noFill/>
        </p:spPr>
        <p:txBody>
          <a:bodyPr wrap="none" rtlCol="0" anchor="t">
            <a:spAutoFit/>
          </a:bodyPr>
          <a:lstStyle/>
          <a:p>
            <a:r>
              <a:rPr lang="zh-CN" altLang="en-US" sz="6000" b="1" noProof="0" dirty="0">
                <a:ln>
                  <a:noFill/>
                </a:ln>
                <a:effectLst/>
                <a:uLnTx/>
                <a:uFillTx/>
                <a:latin typeface="微软雅黑" panose="020B0503020204020204" charset="-122"/>
                <a:ea typeface="微软雅黑" panose="020B0503020204020204" charset="-122"/>
                <a:sym typeface="+mn-ea"/>
              </a:rPr>
              <a:t>一、民主的足音</a:t>
            </a:r>
            <a:endParaRPr lang="zh-CN" altLang="en-US" sz="6000" b="1" noProof="0" dirty="0">
              <a:ln>
                <a:noFill/>
              </a:ln>
              <a:effectLst/>
              <a:uLnTx/>
              <a:uFillTx/>
              <a:latin typeface="微软雅黑" panose="020B0503020204020204" charset="-122"/>
              <a:ea typeface="微软雅黑" panose="020B0503020204020204" charset="-122"/>
              <a:sym typeface="+mn-ea"/>
            </a:endParaRPr>
          </a:p>
        </p:txBody>
      </p:sp>
      <p:sp>
        <p:nvSpPr>
          <p:cNvPr id="7" name="文本框 25"/>
          <p:cNvSpPr txBox="1"/>
          <p:nvPr/>
        </p:nvSpPr>
        <p:spPr>
          <a:xfrm>
            <a:off x="1237128" y="307435"/>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民主的足音</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8" name="直接连接符 7"/>
          <p:cNvCxnSpPr/>
          <p:nvPr/>
        </p:nvCxnSpPr>
        <p:spPr>
          <a:xfrm>
            <a:off x="1237128" y="672467"/>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646942" y="307435"/>
            <a:ext cx="482625" cy="361969"/>
          </a:xfrm>
          <a:prstGeom prst="rect">
            <a:avLst/>
          </a:prstGeom>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813233" y="1689985"/>
            <a:ext cx="6755876" cy="2239844"/>
          </a:xfrm>
          <a:prstGeom prst="rect">
            <a:avLst/>
          </a:prstGeom>
        </p:spPr>
        <p:txBody>
          <a:bodyPr wrap="square">
            <a:spAutoFit/>
          </a:bodyPr>
          <a:lstStyle/>
          <a:p>
            <a:pPr fontAlgn="auto">
              <a:lnSpc>
                <a:spcPct val="150000"/>
              </a:lnSpc>
              <a:spcBef>
                <a:spcPct val="0"/>
              </a:spcBef>
              <a:spcAft>
                <a:spcPct val="0"/>
              </a:spcAft>
            </a:pPr>
            <a:r>
              <a:rPr lang="zh-CN" altLang="en-US" sz="2400" dirty="0">
                <a:solidFill>
                  <a:prstClr val="black"/>
                </a:solidFill>
                <a:latin typeface="黑体" panose="02010609060101010101" pitchFamily="49" charset="-122"/>
                <a:ea typeface="黑体" panose="02010609060101010101" pitchFamily="49" charset="-122"/>
                <a:cs typeface="Arial" panose="020B0604020202020204"/>
                <a:sym typeface="Arial" panose="020B0604020202020204" pitchFamily="34" charset="0"/>
              </a:rPr>
              <a:t>☆民主就是自由发表意见，想说什么就说什么。</a:t>
            </a:r>
            <a:endParaRPr lang="zh-CN" altLang="en-US" sz="2400" dirty="0">
              <a:solidFill>
                <a:prstClr val="black"/>
              </a:solidFill>
              <a:latin typeface="黑体" panose="02010609060101010101" pitchFamily="49" charset="-122"/>
              <a:ea typeface="黑体" panose="02010609060101010101" pitchFamily="49" charset="-122"/>
              <a:cs typeface="Arial" panose="020B0604020202020204"/>
              <a:sym typeface="Arial" panose="020B0604020202020204" pitchFamily="34" charset="0"/>
            </a:endParaRPr>
          </a:p>
          <a:p>
            <a:pPr fontAlgn="auto">
              <a:lnSpc>
                <a:spcPct val="150000"/>
              </a:lnSpc>
              <a:spcBef>
                <a:spcPct val="0"/>
              </a:spcBef>
              <a:spcAft>
                <a:spcPct val="0"/>
              </a:spcAft>
            </a:pPr>
            <a:r>
              <a:rPr lang="zh-CN" altLang="en-US" sz="2400" dirty="0">
                <a:solidFill>
                  <a:prstClr val="black"/>
                </a:solidFill>
                <a:latin typeface="黑体" panose="02010609060101010101" pitchFamily="49" charset="-122"/>
                <a:ea typeface="黑体" panose="02010609060101010101" pitchFamily="49" charset="-122"/>
                <a:cs typeface="Arial" panose="020B0604020202020204"/>
                <a:sym typeface="Arial" panose="020B0604020202020204" pitchFamily="34" charset="0"/>
              </a:rPr>
              <a:t>☆民主就是投票选举。</a:t>
            </a:r>
            <a:endParaRPr lang="zh-CN" altLang="en-US" sz="2400" dirty="0">
              <a:solidFill>
                <a:prstClr val="black"/>
              </a:solidFill>
              <a:latin typeface="黑体" panose="02010609060101010101" pitchFamily="49" charset="-122"/>
              <a:ea typeface="黑体" panose="02010609060101010101" pitchFamily="49" charset="-122"/>
              <a:cs typeface="Arial" panose="020B0604020202020204"/>
              <a:sym typeface="Arial" panose="020B0604020202020204" pitchFamily="34" charset="0"/>
            </a:endParaRPr>
          </a:p>
          <a:p>
            <a:pPr fontAlgn="auto">
              <a:lnSpc>
                <a:spcPct val="150000"/>
              </a:lnSpc>
              <a:spcBef>
                <a:spcPct val="0"/>
              </a:spcBef>
              <a:spcAft>
                <a:spcPct val="0"/>
              </a:spcAft>
            </a:pPr>
            <a:r>
              <a:rPr lang="zh-CN" altLang="en-US" sz="2400" dirty="0">
                <a:solidFill>
                  <a:prstClr val="black"/>
                </a:solidFill>
                <a:latin typeface="黑体" panose="02010609060101010101" pitchFamily="49" charset="-122"/>
                <a:ea typeface="黑体" panose="02010609060101010101" pitchFamily="49" charset="-122"/>
                <a:cs typeface="Arial" panose="020B0604020202020204"/>
                <a:sym typeface="Arial" panose="020B0604020202020204" pitchFamily="34" charset="0"/>
              </a:rPr>
              <a:t>☆民主就是少数服从多数。</a:t>
            </a:r>
            <a:endParaRPr lang="zh-CN" altLang="en-US" sz="2400" dirty="0">
              <a:solidFill>
                <a:prstClr val="black"/>
              </a:solidFill>
              <a:latin typeface="黑体" panose="02010609060101010101" pitchFamily="49" charset="-122"/>
              <a:ea typeface="黑体" panose="02010609060101010101" pitchFamily="49" charset="-122"/>
              <a:cs typeface="Arial" panose="020B0604020202020204"/>
              <a:sym typeface="Arial" panose="020B0604020202020204" pitchFamily="34" charset="0"/>
            </a:endParaRPr>
          </a:p>
          <a:p>
            <a:pPr fontAlgn="auto">
              <a:lnSpc>
                <a:spcPct val="150000"/>
              </a:lnSpc>
              <a:spcBef>
                <a:spcPct val="0"/>
              </a:spcBef>
              <a:spcAft>
                <a:spcPct val="0"/>
              </a:spcAft>
            </a:pPr>
            <a:r>
              <a:rPr lang="en-US" altLang="zh-CN" sz="2400" dirty="0">
                <a:solidFill>
                  <a:prstClr val="black"/>
                </a:solidFill>
                <a:latin typeface="黑体" panose="02010609060101010101" pitchFamily="49" charset="-122"/>
                <a:ea typeface="黑体" panose="02010609060101010101" pitchFamily="49" charset="-122"/>
                <a:cs typeface="Arial" panose="020B0604020202020204"/>
                <a:sym typeface="Arial" panose="020B0604020202020204" pitchFamily="34" charset="0"/>
              </a:rPr>
              <a:t>☆……</a:t>
            </a:r>
            <a:endParaRPr lang="zh-CN" altLang="en-US" sz="2400" dirty="0">
              <a:solidFill>
                <a:prstClr val="black"/>
              </a:solidFill>
              <a:latin typeface="黑体" panose="02010609060101010101" pitchFamily="49" charset="-122"/>
              <a:ea typeface="黑体" panose="02010609060101010101" pitchFamily="49" charset="-122"/>
              <a:cs typeface="Arial" panose="020B0604020202020204"/>
              <a:sym typeface="Arial" panose="020B0604020202020204" pitchFamily="34" charset="0"/>
            </a:endParaRPr>
          </a:p>
        </p:txBody>
      </p:sp>
      <p:sp>
        <p:nvSpPr>
          <p:cNvPr id="18" name="Freeform 5"/>
          <p:cNvSpPr/>
          <p:nvPr>
            <p:custDataLst>
              <p:tags r:id="rId2"/>
            </p:custDataLst>
          </p:nvPr>
        </p:nvSpPr>
        <p:spPr bwMode="auto">
          <a:xfrm rot="16200000">
            <a:off x="2390861" y="-469968"/>
            <a:ext cx="3095539" cy="6585359"/>
          </a:xfrm>
          <a:custGeom>
            <a:avLst/>
            <a:gdLst>
              <a:gd name="T0" fmla="*/ 3357 w 3357"/>
              <a:gd name="T1" fmla="*/ 514 h 3187"/>
              <a:gd name="T2" fmla="*/ 3357 w 3357"/>
              <a:gd name="T3" fmla="*/ 0 h 3187"/>
              <a:gd name="T4" fmla="*/ 0 w 3357"/>
              <a:gd name="T5" fmla="*/ 0 h 3187"/>
              <a:gd name="T6" fmla="*/ 0 w 3357"/>
              <a:gd name="T7" fmla="*/ 3187 h 3187"/>
              <a:gd name="T8" fmla="*/ 3357 w 3357"/>
              <a:gd name="T9" fmla="*/ 3187 h 3187"/>
              <a:gd name="T10" fmla="*/ 3357 w 3357"/>
              <a:gd name="T11" fmla="*/ 2673 h 3187"/>
            </a:gdLst>
            <a:ahLst/>
            <a:cxnLst>
              <a:cxn ang="0">
                <a:pos x="T0" y="T1"/>
              </a:cxn>
              <a:cxn ang="0">
                <a:pos x="T2" y="T3"/>
              </a:cxn>
              <a:cxn ang="0">
                <a:pos x="T4" y="T5"/>
              </a:cxn>
              <a:cxn ang="0">
                <a:pos x="T6" y="T7"/>
              </a:cxn>
              <a:cxn ang="0">
                <a:pos x="T8" y="T9"/>
              </a:cxn>
              <a:cxn ang="0">
                <a:pos x="T10" y="T11"/>
              </a:cxn>
            </a:cxnLst>
            <a:rect l="0" t="0" r="r" b="b"/>
            <a:pathLst>
              <a:path w="3357" h="3187">
                <a:moveTo>
                  <a:pt x="3357" y="514"/>
                </a:moveTo>
                <a:lnTo>
                  <a:pt x="3357" y="0"/>
                </a:lnTo>
                <a:lnTo>
                  <a:pt x="0" y="0"/>
                </a:lnTo>
                <a:lnTo>
                  <a:pt x="0" y="3187"/>
                </a:lnTo>
                <a:lnTo>
                  <a:pt x="3357" y="3187"/>
                </a:lnTo>
                <a:lnTo>
                  <a:pt x="3357" y="2673"/>
                </a:lnTo>
              </a:path>
            </a:pathLst>
          </a:custGeom>
          <a:noFill/>
          <a:ln w="31750" cap="flat">
            <a:solidFill>
              <a:srgbClr val="C00000"/>
            </a:solidFill>
            <a:prstDash val="sys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fontAlgn="auto">
              <a:spcBef>
                <a:spcPct val="0"/>
              </a:spcBef>
              <a:spcAft>
                <a:spcPct val="0"/>
              </a:spcAft>
              <a:defRPr/>
            </a:pPr>
            <a:endParaRPr lang="zh-CN" altLang="en-US" kern="0">
              <a:solidFill>
                <a:srgbClr val="FFFFFF"/>
              </a:solidFill>
              <a:ea typeface="思源黑体 CN Regular" panose="020B0500000000000000" pitchFamily="34" charset="-122"/>
              <a:cs typeface="+mn-ea"/>
              <a:sym typeface="Arial" panose="020B0604020202020204" pitchFamily="34" charset="0"/>
            </a:endParaRPr>
          </a:p>
        </p:txBody>
      </p:sp>
      <p:sp>
        <p:nvSpPr>
          <p:cNvPr id="27" name="矩形 26"/>
          <p:cNvSpPr>
            <a:spLocks noChangeArrowheads="1"/>
          </p:cNvSpPr>
          <p:nvPr>
            <p:custDataLst>
              <p:tags r:id="rId3"/>
            </p:custDataLst>
          </p:nvPr>
        </p:nvSpPr>
        <p:spPr bwMode="auto">
          <a:xfrm>
            <a:off x="1792601" y="1066015"/>
            <a:ext cx="4530407" cy="461665"/>
          </a:xfrm>
          <a:prstGeom prst="rect">
            <a:avLst/>
          </a:prstGeom>
          <a:noFill/>
          <a:ln w="28575">
            <a:noFill/>
            <a:miter lim="800000"/>
          </a:ln>
        </p:spPr>
        <p:txBody>
          <a:bodyPr wrap="none">
            <a:spAutoFit/>
          </a:bodyPr>
          <a:lstStyle/>
          <a:p>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☆小调查：你心目中的“民主” </a:t>
            </a:r>
            <a:endParaRPr lang="zh-CN" altLang="en-US" sz="2400" b="1"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28" name="横卷形 1"/>
          <p:cNvSpPr/>
          <p:nvPr>
            <p:custDataLst>
              <p:tags r:id="rId4"/>
            </p:custDataLst>
          </p:nvPr>
        </p:nvSpPr>
        <p:spPr>
          <a:xfrm>
            <a:off x="581194" y="5019569"/>
            <a:ext cx="7376626" cy="909427"/>
          </a:xfrm>
          <a:prstGeom prst="horizontalScroll">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2800" b="1" dirty="0">
                <a:solidFill>
                  <a:schemeClr val="bg2">
                    <a:lumMod val="20000"/>
                    <a:lumOff val="80000"/>
                  </a:schemeClr>
                </a:solidFill>
                <a:latin typeface="微软雅黑" panose="020B0503020204020204" charset="-122"/>
                <a:ea typeface="微软雅黑" panose="020B0503020204020204" charset="-122"/>
                <a:cs typeface="微软雅黑" panose="020B0503020204020204" charset="-122"/>
              </a:rPr>
              <a:t>讨论：你心目中的“民主”是什么样的？</a:t>
            </a:r>
            <a:endParaRPr lang="zh-CN" altLang="en-US" sz="2800" b="1" dirty="0">
              <a:solidFill>
                <a:schemeClr val="bg2">
                  <a:lumMod val="20000"/>
                  <a:lumOff val="80000"/>
                </a:schemeClr>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7957819" y="1066305"/>
            <a:ext cx="4028771" cy="3046988"/>
          </a:xfrm>
          <a:prstGeom prst="rect">
            <a:avLst/>
          </a:prstGeom>
          <a:solidFill>
            <a:srgbClr val="C00000"/>
          </a:solidFill>
        </p:spPr>
        <p:txBody>
          <a:bodyPr wrap="square" rtlCol="0">
            <a:spAutoFit/>
          </a:bodyPr>
          <a:lstStyle/>
          <a:p>
            <a:r>
              <a:rPr lang="zh-CN" altLang="en-US" sz="3200" dirty="0">
                <a:solidFill>
                  <a:srgbClr val="FFFF00"/>
                </a:solidFill>
                <a:latin typeface="黑体" panose="02010609060101010101" pitchFamily="49" charset="-122"/>
                <a:ea typeface="黑体" panose="02010609060101010101" pitchFamily="49" charset="-122"/>
              </a:rPr>
              <a:t>民主的要求：</a:t>
            </a:r>
            <a:endParaRPr lang="zh-CN" altLang="en-US" sz="3200" dirty="0">
              <a:solidFill>
                <a:srgbClr val="FFFF00"/>
              </a:solidFill>
              <a:latin typeface="黑体" panose="02010609060101010101" pitchFamily="49" charset="-122"/>
              <a:ea typeface="黑体" panose="02010609060101010101" pitchFamily="49" charset="-122"/>
            </a:endParaRPr>
          </a:p>
          <a:p>
            <a:r>
              <a:rPr lang="zh-CN" altLang="en-US" sz="3200" dirty="0" smtClean="0">
                <a:solidFill>
                  <a:schemeClr val="bg1"/>
                </a:solidFill>
                <a:latin typeface="黑体" panose="02010609060101010101" pitchFamily="49" charset="-122"/>
                <a:ea typeface="黑体" panose="02010609060101010101" pitchFamily="49" charset="-122"/>
              </a:rPr>
              <a:t>    一般来说</a:t>
            </a:r>
            <a:r>
              <a:rPr lang="zh-CN" altLang="en-US" sz="3200" dirty="0">
                <a:solidFill>
                  <a:schemeClr val="bg1"/>
                </a:solidFill>
                <a:latin typeface="黑体" panose="02010609060101010101" pitchFamily="49" charset="-122"/>
                <a:ea typeface="黑体" panose="02010609060101010101" pitchFamily="49" charset="-122"/>
              </a:rPr>
              <a:t>，民主在价值上要求</a:t>
            </a:r>
            <a:r>
              <a:rPr lang="zh-CN" altLang="en-US" sz="3200" b="1" u="sng" dirty="0">
                <a:solidFill>
                  <a:schemeClr val="bg1"/>
                </a:solidFill>
                <a:latin typeface="黑体" panose="02010609060101010101" pitchFamily="49" charset="-122"/>
                <a:ea typeface="黑体" panose="02010609060101010101" pitchFamily="49" charset="-122"/>
              </a:rPr>
              <a:t>大多数人当家作主</a:t>
            </a:r>
            <a:r>
              <a:rPr lang="zh-CN" altLang="en-US" sz="3200" dirty="0">
                <a:solidFill>
                  <a:schemeClr val="bg1"/>
                </a:solidFill>
                <a:latin typeface="黑体" panose="02010609060101010101" pitchFamily="49" charset="-122"/>
                <a:ea typeface="黑体" panose="02010609060101010101" pitchFamily="49" charset="-122"/>
              </a:rPr>
              <a:t>，民主价值的实现要靠民主形式和民主制度的建立。</a:t>
            </a:r>
            <a:endParaRPr lang="zh-CN" altLang="en-US" sz="3600" dirty="0">
              <a:solidFill>
                <a:schemeClr val="bg1"/>
              </a:solidFill>
              <a:latin typeface="黑体" panose="02010609060101010101" pitchFamily="49" charset="-122"/>
              <a:ea typeface="黑体" panose="02010609060101010101" pitchFamily="49" charset="-122"/>
            </a:endParaRPr>
          </a:p>
        </p:txBody>
      </p:sp>
      <p:sp>
        <p:nvSpPr>
          <p:cNvPr id="9" name="文本框 25"/>
          <p:cNvSpPr txBox="1"/>
          <p:nvPr/>
        </p:nvSpPr>
        <p:spPr>
          <a:xfrm>
            <a:off x="813233" y="145730"/>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民主的足音</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10" name="直接连接符 9"/>
          <p:cNvCxnSpPr/>
          <p:nvPr/>
        </p:nvCxnSpPr>
        <p:spPr>
          <a:xfrm>
            <a:off x="813233" y="510762"/>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5"/>
          <a:stretch>
            <a:fillRect/>
          </a:stretch>
        </p:blipFill>
        <p:spPr>
          <a:xfrm>
            <a:off x="223047" y="145730"/>
            <a:ext cx="482625" cy="3619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amond(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bldLvl="0" animBg="1"/>
      <p:bldP spid="1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custDataLst>
              <p:tags r:id="rId1"/>
            </p:custDataLst>
          </p:nvPr>
        </p:nvSpPr>
        <p:spPr>
          <a:xfrm>
            <a:off x="1159653" y="697232"/>
            <a:ext cx="2580804" cy="540049"/>
          </a:xfrm>
          <a:prstGeom prst="rect">
            <a:avLst/>
          </a:prstGeom>
        </p:spPr>
        <p:txBody>
          <a:bodyPr lIns="91416" tIns="45707" rIns="91416" bIns="45707">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defTabSz="914400">
              <a:spcBef>
                <a:spcPct val="0"/>
              </a:spcBef>
            </a:pPr>
            <a:r>
              <a:rPr lang="zh-CN" altLang="en-US" sz="2500" b="1">
                <a:solidFill>
                  <a:srgbClr val="FFFFFF"/>
                </a:solidFill>
                <a:latin typeface="微软雅黑" panose="020B0503020204020204" charset="-122"/>
                <a:ea typeface="微软雅黑" panose="020B0503020204020204" charset="-122"/>
                <a:cs typeface="+mn-cs"/>
              </a:rPr>
              <a:t>民主的内涵</a:t>
            </a:r>
            <a:endParaRPr lang="zh-CN" altLang="en-US" sz="2500" b="1">
              <a:solidFill>
                <a:srgbClr val="FFFFFF"/>
              </a:solidFill>
              <a:latin typeface="微软雅黑" panose="020B0503020204020204" charset="-122"/>
              <a:ea typeface="微软雅黑" panose="020B0503020204020204" charset="-122"/>
              <a:cs typeface="+mn-cs"/>
            </a:endParaRPr>
          </a:p>
        </p:txBody>
      </p:sp>
      <p:sp>
        <p:nvSpPr>
          <p:cNvPr id="63" name="文本框 62"/>
          <p:cNvSpPr txBox="1"/>
          <p:nvPr>
            <p:custDataLst>
              <p:tags r:id="rId2"/>
            </p:custDataLst>
          </p:nvPr>
        </p:nvSpPr>
        <p:spPr>
          <a:xfrm>
            <a:off x="529009" y="763083"/>
            <a:ext cx="11456670" cy="737235"/>
          </a:xfrm>
          <a:prstGeom prst="rect">
            <a:avLst/>
          </a:prstGeom>
          <a:noFill/>
        </p:spPr>
        <p:txBody>
          <a:bodyPr wrap="square" rtlCol="0" anchor="t">
            <a:spAutoFit/>
          </a:bodyPr>
          <a:lstStyle/>
          <a:p>
            <a:pPr fontAlgn="auto">
              <a:lnSpc>
                <a:spcPct val="150000"/>
              </a:lnSpc>
              <a:spcBef>
                <a:spcPct val="0"/>
              </a:spcBef>
              <a:spcAft>
                <a:spcPct val="0"/>
              </a:spcAft>
            </a:pPr>
            <a:r>
              <a:rPr lang="zh-CN" sz="2800" b="1" dirty="0">
                <a:solidFill>
                  <a:prstClr val="black"/>
                </a:solidFill>
                <a:latin typeface="微软雅黑" panose="020B0503020204020204" charset="-122"/>
                <a:ea typeface="微软雅黑" panose="020B0503020204020204" charset="-122"/>
                <a:cs typeface="微软雅黑" panose="020B0503020204020204" charset="-122"/>
                <a:sym typeface="+mn-ea"/>
              </a:rPr>
              <a:t>中华优秀传统文化中的</a:t>
            </a:r>
            <a:r>
              <a:rPr lang="zh-CN" sz="2800" b="1" dirty="0">
                <a:solidFill>
                  <a:srgbClr val="FF0000"/>
                </a:solidFill>
                <a:latin typeface="微软雅黑" panose="020B0503020204020204" charset="-122"/>
                <a:ea typeface="微软雅黑" panose="020B0503020204020204" charset="-122"/>
                <a:cs typeface="微软雅黑" panose="020B0503020204020204" charset="-122"/>
                <a:sym typeface="+mn-ea"/>
              </a:rPr>
              <a:t>民本思想</a:t>
            </a:r>
            <a:r>
              <a:rPr lang="zh-CN" sz="2800" b="1" dirty="0">
                <a:solidFill>
                  <a:prstClr val="black"/>
                </a:solidFill>
                <a:latin typeface="微软雅黑" panose="020B0503020204020204" charset="-122"/>
                <a:ea typeface="微软雅黑" panose="020B0503020204020204" charset="-122"/>
                <a:cs typeface="微软雅黑" panose="020B0503020204020204" charset="-122"/>
                <a:sym typeface="+mn-ea"/>
              </a:rPr>
              <a:t>：</a:t>
            </a:r>
            <a:endParaRPr lang="zh-CN" sz="2800" b="1"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pic>
        <p:nvPicPr>
          <p:cNvPr id="66" name="图片 65"/>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223047" y="1866087"/>
            <a:ext cx="1263105" cy="1610170"/>
          </a:xfrm>
          <a:prstGeom prst="rect">
            <a:avLst/>
          </a:prstGeom>
          <a:noFill/>
          <a:ln w="9525">
            <a:noFill/>
          </a:ln>
        </p:spPr>
      </p:pic>
      <p:sp>
        <p:nvSpPr>
          <p:cNvPr id="67" name="文本框 66"/>
          <p:cNvSpPr txBox="1"/>
          <p:nvPr>
            <p:custDataLst>
              <p:tags r:id="rId5"/>
            </p:custDataLst>
          </p:nvPr>
        </p:nvSpPr>
        <p:spPr>
          <a:xfrm>
            <a:off x="2553335" y="1550670"/>
            <a:ext cx="6195695" cy="737235"/>
          </a:xfrm>
          <a:prstGeom prst="rect">
            <a:avLst/>
          </a:prstGeom>
          <a:noFill/>
        </p:spPr>
        <p:txBody>
          <a:bodyPr wrap="square" rtlCol="0" anchor="t">
            <a:spAutoFit/>
          </a:bodyPr>
          <a:lstStyle/>
          <a:p>
            <a:pPr fontAlgn="auto">
              <a:lnSpc>
                <a:spcPct val="150000"/>
              </a:lnSpc>
              <a:spcBef>
                <a:spcPct val="0"/>
              </a:spcBef>
              <a:spcAft>
                <a:spcPct val="0"/>
              </a:spcAft>
            </a:pPr>
            <a:r>
              <a:rPr lang="zh-CN" sz="2800" b="1" dirty="0">
                <a:solidFill>
                  <a:prstClr val="black"/>
                </a:solidFill>
                <a:latin typeface="微软雅黑" panose="020B0503020204020204" charset="-122"/>
                <a:ea typeface="微软雅黑" panose="020B0503020204020204" charset="-122"/>
                <a:cs typeface="微软雅黑" panose="020B0503020204020204" charset="-122"/>
                <a:sym typeface="+mn-ea"/>
              </a:rPr>
              <a:t>（</a:t>
            </a:r>
            <a:r>
              <a:rPr sz="2800" b="1" dirty="0" err="1">
                <a:solidFill>
                  <a:prstClr val="black"/>
                </a:solidFill>
                <a:latin typeface="微软雅黑" panose="020B0503020204020204" charset="-122"/>
                <a:ea typeface="微软雅黑" panose="020B0503020204020204" charset="-122"/>
                <a:cs typeface="微软雅黑" panose="020B0503020204020204" charset="-122"/>
                <a:sym typeface="+mn-ea"/>
              </a:rPr>
              <a:t>中国民主价值追求的重要思想源头</a:t>
            </a:r>
            <a:r>
              <a:rPr lang="zh-CN" sz="2800" b="1" dirty="0">
                <a:solidFill>
                  <a:prstClr val="black"/>
                </a:solidFill>
                <a:latin typeface="微软雅黑" panose="020B0503020204020204" charset="-122"/>
                <a:ea typeface="微软雅黑" panose="020B0503020204020204" charset="-122"/>
                <a:cs typeface="微软雅黑" panose="020B0503020204020204" charset="-122"/>
                <a:sym typeface="+mn-ea"/>
              </a:rPr>
              <a:t>）</a:t>
            </a:r>
            <a:endParaRPr lang="zh-CN" sz="2800" b="1"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69" name="文本框 68"/>
          <p:cNvSpPr txBox="1"/>
          <p:nvPr>
            <p:custDataLst>
              <p:tags r:id="rId6"/>
            </p:custDataLst>
          </p:nvPr>
        </p:nvSpPr>
        <p:spPr>
          <a:xfrm>
            <a:off x="1733851" y="2379849"/>
            <a:ext cx="9436426" cy="537763"/>
          </a:xfrm>
          <a:prstGeom prst="rect">
            <a:avLst/>
          </a:prstGeom>
          <a:solidFill>
            <a:srgbClr val="E7C8B5"/>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b="1" strike="noStrike">
                <a:solidFill>
                  <a:schemeClr val="lt1"/>
                </a:solidFill>
                <a:latin typeface="微软雅黑" panose="020B0503020204020204" charset="-122"/>
                <a:ea typeface="微软雅黑" panose="020B0503020204020204" charset="-122"/>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CN" altLang="en-US" sz="2400" b="0" dirty="0" smtClean="0">
                <a:solidFill>
                  <a:prstClr val="black"/>
                </a:solidFill>
                <a:latin typeface="Calibri" panose="020F0502020204030204"/>
                <a:cs typeface="Arial" panose="020B0604020202020204"/>
              </a:rPr>
              <a:t>《尚书·五子之歌》：皇</a:t>
            </a:r>
            <a:r>
              <a:rPr lang="zh-CN" altLang="en-US" sz="2400" b="0" dirty="0">
                <a:solidFill>
                  <a:prstClr val="black"/>
                </a:solidFill>
                <a:latin typeface="Calibri" panose="020F0502020204030204"/>
                <a:cs typeface="Arial" panose="020B0604020202020204"/>
              </a:rPr>
              <a:t>祖有训，民可近不可下，</a:t>
            </a:r>
            <a:r>
              <a:rPr lang="zh-CN" altLang="en-US" sz="2400" dirty="0">
                <a:solidFill>
                  <a:prstClr val="black"/>
                </a:solidFill>
                <a:latin typeface="Calibri" panose="020F0502020204030204"/>
                <a:cs typeface="Arial" panose="020B0604020202020204"/>
              </a:rPr>
              <a:t>民惟邦本，本固邦宁。</a:t>
            </a:r>
            <a:endParaRPr lang="zh-CN" altLang="en-US" sz="2400" dirty="0">
              <a:solidFill>
                <a:prstClr val="black"/>
              </a:solidFill>
              <a:latin typeface="Calibri" panose="020F0502020204030204"/>
              <a:cs typeface="Arial" panose="020B0604020202020204"/>
            </a:endParaRPr>
          </a:p>
        </p:txBody>
      </p:sp>
      <p:pic>
        <p:nvPicPr>
          <p:cNvPr id="76" name="图片 75"/>
          <p:cNvPicPr>
            <a:picLocks noChangeAspect="1"/>
          </p:cNvPicPr>
          <p:nvPr>
            <p:custDataLst>
              <p:tags r:id="rId7"/>
            </p:custDataLst>
          </p:nvPr>
        </p:nvPicPr>
        <p:blipFill rotWithShape="1">
          <a:blip r:embed="rId8">
            <a:extLst>
              <a:ext uri="{28A0092B-C50C-407E-A947-70E740481C1C}">
                <a14:useLocalDpi xmlns:a14="http://schemas.microsoft.com/office/drawing/2010/main" val="0"/>
              </a:ext>
            </a:extLst>
          </a:blip>
          <a:srcRect r="6335"/>
          <a:stretch>
            <a:fillRect/>
          </a:stretch>
        </p:blipFill>
        <p:spPr>
          <a:xfrm>
            <a:off x="10645427" y="3261242"/>
            <a:ext cx="1192077" cy="1678506"/>
          </a:xfrm>
          <a:prstGeom prst="rect">
            <a:avLst/>
          </a:prstGeom>
          <a:ln>
            <a:noFill/>
          </a:ln>
          <a:effectLst>
            <a:outerShdw blurRad="292100" dist="139700" dir="2700000" algn="tl" rotWithShape="0">
              <a:srgbClr val="333333">
                <a:alpha val="65000"/>
              </a:srgbClr>
            </a:outerShdw>
          </a:effectLst>
        </p:spPr>
      </p:pic>
      <p:pic>
        <p:nvPicPr>
          <p:cNvPr id="77" name="图片 76"/>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449851" y="4648453"/>
            <a:ext cx="1232529" cy="1688255"/>
          </a:xfrm>
          <a:prstGeom prst="rect">
            <a:avLst/>
          </a:prstGeom>
          <a:ln>
            <a:noFill/>
          </a:ln>
          <a:effectLst>
            <a:outerShdw blurRad="292100" dist="139700" dir="2700000" algn="tl" rotWithShape="0">
              <a:srgbClr val="333333">
                <a:alpha val="65000"/>
              </a:srgbClr>
            </a:outerShdw>
          </a:effectLst>
        </p:spPr>
      </p:pic>
      <p:sp>
        <p:nvSpPr>
          <p:cNvPr id="80" name="文本框 79"/>
          <p:cNvSpPr txBox="1"/>
          <p:nvPr>
            <p:custDataLst>
              <p:tags r:id="rId11"/>
            </p:custDataLst>
          </p:nvPr>
        </p:nvSpPr>
        <p:spPr>
          <a:xfrm>
            <a:off x="2018205" y="3618665"/>
            <a:ext cx="8478279" cy="830997"/>
          </a:xfrm>
          <a:prstGeom prst="rect">
            <a:avLst/>
          </a:prstGeom>
          <a:solidFill>
            <a:srgbClr val="CEDEE4"/>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400" b="0" strike="noStrike">
                <a:solidFill>
                  <a:prstClr val="black"/>
                </a:solidFill>
                <a:latin typeface="Calibri" panose="020F0502020204030204"/>
                <a:ea typeface="微软雅黑" panose="020B0503020204020204" charset="-122"/>
                <a:cs typeface="Arial" panose="020B0604020202020204"/>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l"/>
            <a:r>
              <a:rPr lang="en-US" altLang="zh-CN" dirty="0" smtClean="0"/>
              <a:t>        《</a:t>
            </a:r>
            <a:r>
              <a:rPr lang="zh-CN" altLang="en-US" dirty="0"/>
              <a:t>孟子</a:t>
            </a:r>
            <a:r>
              <a:rPr lang="en-US" altLang="zh-CN" dirty="0"/>
              <a:t>·</a:t>
            </a:r>
            <a:r>
              <a:rPr lang="zh-CN" altLang="en-US" dirty="0"/>
              <a:t>离娄上</a:t>
            </a:r>
            <a:r>
              <a:rPr lang="en-US" altLang="zh-CN" dirty="0"/>
              <a:t>》</a:t>
            </a:r>
            <a:r>
              <a:rPr lang="zh-CN" altLang="en-US" dirty="0"/>
              <a:t>：得天下有道：得其民，斯得天下矣。得其民有道：得其心，斯得民矣。（</a:t>
            </a:r>
            <a:r>
              <a:rPr lang="zh-CN" altLang="en-US" b="1" dirty="0"/>
              <a:t>政得其民）</a:t>
            </a:r>
            <a:r>
              <a:rPr lang="zh-CN" altLang="en-US" dirty="0"/>
              <a:t> </a:t>
            </a:r>
            <a:endParaRPr lang="zh-CN" altLang="en-US" dirty="0"/>
          </a:p>
        </p:txBody>
      </p:sp>
      <p:sp>
        <p:nvSpPr>
          <p:cNvPr id="81" name="文本框 80"/>
          <p:cNvSpPr txBox="1"/>
          <p:nvPr>
            <p:custDataLst>
              <p:tags r:id="rId12"/>
            </p:custDataLst>
          </p:nvPr>
        </p:nvSpPr>
        <p:spPr>
          <a:xfrm>
            <a:off x="2109194" y="5150715"/>
            <a:ext cx="5937185" cy="461665"/>
          </a:xfrm>
          <a:prstGeom prst="rect">
            <a:avLst/>
          </a:prstGeom>
          <a:solidFill>
            <a:srgbClr val="F6F1C3"/>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defRPr sz="2400" b="0" strike="noStrike">
                <a:solidFill>
                  <a:prstClr val="black"/>
                </a:solidFill>
                <a:latin typeface="Calibri" panose="020F0502020204030204"/>
                <a:ea typeface="微软雅黑" panose="020B0503020204020204" charset="-122"/>
                <a:cs typeface="Arial" panose="020B0604020202020204"/>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zh-CN" dirty="0"/>
              <a:t>《</a:t>
            </a:r>
            <a:r>
              <a:rPr lang="zh-CN" altLang="en-US" dirty="0"/>
              <a:t>老子</a:t>
            </a:r>
            <a:r>
              <a:rPr lang="en-US" altLang="zh-CN" dirty="0" smtClean="0"/>
              <a:t>》</a:t>
            </a:r>
            <a:r>
              <a:rPr lang="zh-CN" altLang="en-US" dirty="0" smtClean="0"/>
              <a:t>：圣人</a:t>
            </a:r>
            <a:r>
              <a:rPr lang="zh-CN" altLang="en-US" dirty="0"/>
              <a:t>常无心，</a:t>
            </a:r>
            <a:r>
              <a:rPr lang="zh-CN" altLang="en-US" b="1" dirty="0"/>
              <a:t>以百姓心为心</a:t>
            </a:r>
            <a:r>
              <a:rPr lang="zh-CN" altLang="en-US" dirty="0"/>
              <a:t>。</a:t>
            </a:r>
            <a:endParaRPr lang="zh-CN" altLang="en-US" dirty="0"/>
          </a:p>
        </p:txBody>
      </p:sp>
      <p:grpSp>
        <p:nvGrpSpPr>
          <p:cNvPr id="6" name="组合 5"/>
          <p:cNvGrpSpPr/>
          <p:nvPr/>
        </p:nvGrpSpPr>
        <p:grpSpPr>
          <a:xfrm>
            <a:off x="8331256" y="134278"/>
            <a:ext cx="3982085" cy="1826895"/>
            <a:chOff x="7933690" y="133985"/>
            <a:chExt cx="3982085" cy="1826895"/>
          </a:xfrm>
        </p:grpSpPr>
        <p:sp>
          <p:nvSpPr>
            <p:cNvPr id="2" name="云形标注 1"/>
            <p:cNvSpPr/>
            <p:nvPr/>
          </p:nvSpPr>
          <p:spPr>
            <a:xfrm>
              <a:off x="7933690" y="133985"/>
              <a:ext cx="3982085" cy="1826895"/>
            </a:xfrm>
            <a:prstGeom prst="cloudCallout">
              <a:avLst>
                <a:gd name="adj1" fmla="val -33812"/>
                <a:gd name="adj2" fmla="val 6141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 name="文本框 2"/>
            <p:cNvSpPr txBox="1"/>
            <p:nvPr/>
          </p:nvSpPr>
          <p:spPr>
            <a:xfrm>
              <a:off x="8502650" y="573405"/>
              <a:ext cx="2944495" cy="954107"/>
            </a:xfrm>
            <a:prstGeom prst="rect">
              <a:avLst/>
            </a:prstGeom>
            <a:noFill/>
            <a:ln w="9525">
              <a:noFill/>
            </a:ln>
          </p:spPr>
          <p:txBody>
            <a:bodyPr wrap="square">
              <a:spAutoFit/>
            </a:bodyPr>
            <a:lstStyle/>
            <a:p>
              <a:pPr marL="0" indent="0" algn="l"/>
              <a:r>
                <a:rPr lang="en-US" altLang="zh-CN" sz="2800" b="0" dirty="0" smtClean="0">
                  <a:latin typeface="黑体" panose="02010609060101010101" pitchFamily="49" charset="-122"/>
                  <a:ea typeface="黑体" panose="02010609060101010101" pitchFamily="49" charset="-122"/>
                  <a:cs typeface="宋体" panose="02010600030101010101" pitchFamily="2" charset="-122"/>
                </a:rPr>
                <a:t>    </a:t>
              </a:r>
              <a:r>
                <a:rPr lang="zh-CN" sz="2800" b="0" dirty="0" smtClean="0">
                  <a:latin typeface="黑体" panose="02010609060101010101" pitchFamily="49" charset="-122"/>
                  <a:ea typeface="黑体" panose="02010609060101010101" pitchFamily="49" charset="-122"/>
                  <a:cs typeface="宋体" panose="02010600030101010101" pitchFamily="2" charset="-122"/>
                </a:rPr>
                <a:t>请</a:t>
              </a:r>
              <a:r>
                <a:rPr lang="zh-CN" sz="2800" b="0" dirty="0">
                  <a:latin typeface="黑体" panose="02010609060101010101" pitchFamily="49" charset="-122"/>
                  <a:ea typeface="黑体" panose="02010609060101010101" pitchFamily="49" charset="-122"/>
                  <a:cs typeface="宋体" panose="02010600030101010101" pitchFamily="2" charset="-122"/>
                </a:rPr>
                <a:t>你</a:t>
              </a:r>
              <a:r>
                <a:rPr lang="zh-CN" sz="2800" b="0" dirty="0" smtClean="0">
                  <a:latin typeface="黑体" panose="02010609060101010101" pitchFamily="49" charset="-122"/>
                  <a:ea typeface="黑体" panose="02010609060101010101" pitchFamily="49" charset="-122"/>
                  <a:cs typeface="宋体" panose="02010600030101010101" pitchFamily="2" charset="-122"/>
                </a:rPr>
                <a:t>解释</a:t>
              </a:r>
              <a:r>
                <a:rPr lang="zh-CN" altLang="en-US" sz="2800" b="0" dirty="0" smtClean="0">
                  <a:latin typeface="黑体" panose="02010609060101010101" pitchFamily="49" charset="-122"/>
                  <a:ea typeface="黑体" panose="02010609060101010101" pitchFamily="49" charset="-122"/>
                  <a:cs typeface="宋体" panose="02010600030101010101" pitchFamily="2" charset="-122"/>
                </a:rPr>
                <a:t>这些</a:t>
              </a:r>
              <a:r>
                <a:rPr lang="zh-CN" sz="2800" b="0" dirty="0" smtClean="0">
                  <a:latin typeface="黑体" panose="02010609060101010101" pitchFamily="49" charset="-122"/>
                  <a:ea typeface="黑体" panose="02010609060101010101" pitchFamily="49" charset="-122"/>
                  <a:cs typeface="宋体" panose="02010600030101010101" pitchFamily="2" charset="-122"/>
                </a:rPr>
                <a:t>古语</a:t>
              </a:r>
              <a:r>
                <a:rPr lang="zh-CN" sz="2800" b="0" dirty="0">
                  <a:latin typeface="黑体" panose="02010609060101010101" pitchFamily="49" charset="-122"/>
                  <a:ea typeface="黑体" panose="02010609060101010101" pitchFamily="49" charset="-122"/>
                  <a:cs typeface="宋体" panose="02010600030101010101" pitchFamily="2" charset="-122"/>
                </a:rPr>
                <a:t>的</a:t>
              </a:r>
              <a:r>
                <a:rPr lang="zh-CN" sz="2800" b="0" dirty="0" smtClean="0">
                  <a:latin typeface="黑体" panose="02010609060101010101" pitchFamily="49" charset="-122"/>
                  <a:ea typeface="黑体" panose="02010609060101010101" pitchFamily="49" charset="-122"/>
                  <a:cs typeface="宋体" panose="02010600030101010101" pitchFamily="2" charset="-122"/>
                </a:rPr>
                <a:t>意思</a:t>
              </a:r>
              <a:r>
                <a:rPr lang="zh-CN" altLang="en-US" sz="2800" b="0" dirty="0" smtClean="0">
                  <a:latin typeface="黑体" panose="02010609060101010101" pitchFamily="49" charset="-122"/>
                  <a:ea typeface="黑体" panose="02010609060101010101" pitchFamily="49" charset="-122"/>
                  <a:cs typeface="宋体" panose="02010600030101010101" pitchFamily="2" charset="-122"/>
                </a:rPr>
                <a:t>。</a:t>
              </a:r>
              <a:endParaRPr lang="zh-CN" altLang="en-US" sz="2800" b="0" dirty="0">
                <a:latin typeface="黑体" panose="02010609060101010101" pitchFamily="49" charset="-122"/>
                <a:ea typeface="黑体" panose="02010609060101010101" pitchFamily="49" charset="-122"/>
                <a:cs typeface="宋体" panose="02010600030101010101" pitchFamily="2" charset="-122"/>
              </a:endParaRPr>
            </a:p>
          </p:txBody>
        </p:sp>
      </p:grpSp>
      <p:sp>
        <p:nvSpPr>
          <p:cNvPr id="15" name="文本框 25"/>
          <p:cNvSpPr txBox="1"/>
          <p:nvPr/>
        </p:nvSpPr>
        <p:spPr>
          <a:xfrm>
            <a:off x="813233" y="145730"/>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民主的足音</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16" name="直接连接符 15"/>
          <p:cNvCxnSpPr/>
          <p:nvPr/>
        </p:nvCxnSpPr>
        <p:spPr>
          <a:xfrm>
            <a:off x="813233" y="510762"/>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13"/>
          <a:stretch>
            <a:fillRect/>
          </a:stretch>
        </p:blipFill>
        <p:spPr>
          <a:xfrm>
            <a:off x="223047" y="145730"/>
            <a:ext cx="482625" cy="36196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left)">
                                      <p:cBhvr>
                                        <p:cTn id="12" dur="500"/>
                                        <p:tgtEl>
                                          <p:spTgt spid="6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left)">
                                      <p:cBhvr>
                                        <p:cTn id="15" dur="500"/>
                                        <p:tgtEl>
                                          <p:spTgt spid="69"/>
                                        </p:tgtEl>
                                      </p:cBhvr>
                                    </p:animEffect>
                                  </p:childTnLst>
                                </p:cTn>
                              </p:par>
                              <p:par>
                                <p:cTn id="16" presetID="22" presetClass="entr" presetSubtype="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right)">
                                      <p:cBhvr>
                                        <p:cTn id="23" dur="500"/>
                                        <p:tgtEl>
                                          <p:spTgt spid="80"/>
                                        </p:tgtEl>
                                      </p:cBhvr>
                                    </p:animEffect>
                                  </p:childTnLst>
                                </p:cTn>
                              </p:par>
                              <p:par>
                                <p:cTn id="24" presetID="22" presetClass="entr" presetSubtype="2" fill="hold" nodeType="with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wipe(right)">
                                      <p:cBhvr>
                                        <p:cTn id="26" dur="5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wipe(left)">
                                      <p:cBhvr>
                                        <p:cTn id="31" dur="500"/>
                                        <p:tgtEl>
                                          <p:spTgt spid="81"/>
                                        </p:tgtEl>
                                      </p:cBhvr>
                                    </p:animEffect>
                                  </p:childTnLst>
                                </p:cTn>
                              </p:par>
                              <p:par>
                                <p:cTn id="32" presetID="22" presetClass="entr" presetSubtype="8"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left)">
                                      <p:cBhvr>
                                        <p:cTn id="3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animBg="1"/>
      <p:bldP spid="80" grpId="0" animBg="1"/>
      <p:bldP spid="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874395" y="5270500"/>
            <a:ext cx="8423910" cy="645160"/>
          </a:xfrm>
          <a:prstGeom prst="rect">
            <a:avLst/>
          </a:prstGeom>
          <a:noFill/>
        </p:spPr>
        <p:txBody>
          <a:bodyPr wrap="none" rtlCol="0" anchor="t">
            <a:spAutoFit/>
          </a:bodyPr>
          <a:lstStyle/>
          <a:p>
            <a:r>
              <a:rPr lang="zh-CN" altLang="en-US" sz="3600" b="1">
                <a:solidFill>
                  <a:schemeClr val="tx1"/>
                </a:solidFill>
                <a:latin typeface="微软雅黑" panose="020B0503020204020204" charset="-122"/>
                <a:ea typeface="微软雅黑" panose="020B0503020204020204" charset="-122"/>
                <a:cs typeface="微软雅黑" panose="020B0503020204020204" charset="-122"/>
                <a:sym typeface="+mn-ea"/>
              </a:rPr>
              <a:t>民主道路的选择</a:t>
            </a:r>
            <a:r>
              <a:rPr lang="zh-CN" altLang="en-US" sz="3600" b="1">
                <a:solidFill>
                  <a:srgbClr val="FF0000"/>
                </a:solidFill>
                <a:latin typeface="微软雅黑" panose="020B0503020204020204" charset="-122"/>
                <a:ea typeface="微软雅黑" panose="020B0503020204020204" charset="-122"/>
                <a:cs typeface="微软雅黑" panose="020B0503020204020204" charset="-122"/>
                <a:sym typeface="+mn-ea"/>
              </a:rPr>
              <a:t>取决于本国的具体国情。</a:t>
            </a:r>
            <a:endParaRPr lang="zh-CN" altLang="en-US" sz="36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横卷形 1"/>
          <p:cNvSpPr/>
          <p:nvPr>
            <p:custDataLst>
              <p:tags r:id="rId1"/>
            </p:custDataLst>
          </p:nvPr>
        </p:nvSpPr>
        <p:spPr>
          <a:xfrm>
            <a:off x="367030" y="4103370"/>
            <a:ext cx="6217285" cy="909320"/>
          </a:xfrm>
          <a:prstGeom prst="horizontalScroll">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2800" b="1" dirty="0">
                <a:solidFill>
                  <a:schemeClr val="bg2">
                    <a:lumMod val="20000"/>
                    <a:lumOff val="80000"/>
                  </a:schemeClr>
                </a:solidFill>
                <a:latin typeface="微软雅黑" panose="020B0503020204020204" charset="-122"/>
                <a:ea typeface="微软雅黑" panose="020B0503020204020204" charset="-122"/>
                <a:cs typeface="微软雅黑" panose="020B0503020204020204" charset="-122"/>
              </a:rPr>
              <a:t>思考：上图说明了什么道理？</a:t>
            </a:r>
            <a:endParaRPr lang="zh-CN" altLang="en-US" sz="2800" b="1" dirty="0">
              <a:solidFill>
                <a:schemeClr val="bg2">
                  <a:lumMod val="20000"/>
                  <a:lumOff val="80000"/>
                </a:schemeClr>
              </a:solidFill>
              <a:latin typeface="微软雅黑" panose="020B0503020204020204" charset="-122"/>
              <a:ea typeface="微软雅黑" panose="020B0503020204020204" charset="-122"/>
              <a:cs typeface="微软雅黑" panose="020B0503020204020204" charset="-122"/>
            </a:endParaRPr>
          </a:p>
        </p:txBody>
      </p:sp>
      <p:sp>
        <p:nvSpPr>
          <p:cNvPr id="14" name="文本框 25"/>
          <p:cNvSpPr txBox="1"/>
          <p:nvPr/>
        </p:nvSpPr>
        <p:spPr>
          <a:xfrm>
            <a:off x="813233" y="145730"/>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民主的足音</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15" name="直接连接符 14"/>
          <p:cNvCxnSpPr/>
          <p:nvPr/>
        </p:nvCxnSpPr>
        <p:spPr>
          <a:xfrm>
            <a:off x="813233" y="510762"/>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2"/>
          <a:stretch>
            <a:fillRect/>
          </a:stretch>
        </p:blipFill>
        <p:spPr>
          <a:xfrm>
            <a:off x="223047" y="145730"/>
            <a:ext cx="482625" cy="361969"/>
          </a:xfrm>
          <a:prstGeom prst="rect">
            <a:avLst/>
          </a:prstGeom>
        </p:spPr>
      </p:pic>
      <p:grpSp>
        <p:nvGrpSpPr>
          <p:cNvPr id="5" name="组合 4"/>
          <p:cNvGrpSpPr/>
          <p:nvPr/>
        </p:nvGrpSpPr>
        <p:grpSpPr>
          <a:xfrm>
            <a:off x="367030" y="1200034"/>
            <a:ext cx="11683027" cy="2640330"/>
            <a:chOff x="367030" y="1200034"/>
            <a:chExt cx="11683027" cy="2640330"/>
          </a:xfrm>
        </p:grpSpPr>
        <p:pic>
          <p:nvPicPr>
            <p:cNvPr id="34" name="图片 33"/>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9321495" y="1291286"/>
              <a:ext cx="2728562" cy="1875155"/>
            </a:xfrm>
            <a:prstGeom prst="rect">
              <a:avLst/>
            </a:prstGeom>
            <a:noFill/>
            <a:ln w="9525">
              <a:noFill/>
            </a:ln>
          </p:spPr>
        </p:pic>
        <p:grpSp>
          <p:nvGrpSpPr>
            <p:cNvPr id="4" name="组合 3"/>
            <p:cNvGrpSpPr/>
            <p:nvPr/>
          </p:nvGrpSpPr>
          <p:grpSpPr>
            <a:xfrm>
              <a:off x="367030" y="1200034"/>
              <a:ext cx="11661140" cy="2640330"/>
              <a:chOff x="367030" y="1200034"/>
              <a:chExt cx="11661140" cy="2640330"/>
            </a:xfrm>
          </p:grpSpPr>
          <p:pic>
            <p:nvPicPr>
              <p:cNvPr id="3" name="图片 2"/>
              <p:cNvPicPr/>
              <p:nvPr>
                <p:custDataLst>
                  <p:tags r:id="rId5"/>
                </p:custDataLst>
              </p:nvPr>
            </p:nvPicPr>
            <p:blipFill>
              <a:blip r:embed="rId6" r:link="rId7"/>
              <a:stretch>
                <a:fillRect/>
              </a:stretch>
            </p:blipFill>
            <p:spPr>
              <a:xfrm>
                <a:off x="423545" y="1200034"/>
                <a:ext cx="2581275" cy="1976755"/>
              </a:xfrm>
              <a:prstGeom prst="rect">
                <a:avLst/>
              </a:prstGeom>
              <a:noFill/>
              <a:ln w="9525">
                <a:noFill/>
              </a:ln>
            </p:spPr>
          </p:pic>
          <p:sp>
            <p:nvSpPr>
              <p:cNvPr id="7" name="文本框 6"/>
              <p:cNvSpPr txBox="1"/>
              <p:nvPr>
                <p:custDataLst>
                  <p:tags r:id="rId8"/>
                </p:custDataLst>
              </p:nvPr>
            </p:nvSpPr>
            <p:spPr>
              <a:xfrm>
                <a:off x="367030" y="3379989"/>
                <a:ext cx="2693670" cy="460375"/>
              </a:xfrm>
              <a:prstGeom prst="rect">
                <a:avLst/>
              </a:prstGeom>
              <a:solidFill>
                <a:sysClr val="window" lastClr="FFFFFF"/>
              </a:solidFill>
            </p:spPr>
            <p:txBody>
              <a:bodyPr wrap="square" rtlCol="0" anchor="t">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a:ln>
                      <a:noFill/>
                    </a:ln>
                    <a:solidFill>
                      <a:prstClr val="black"/>
                    </a:solidFill>
                    <a:effectLst/>
                    <a:uLnTx/>
                    <a:uFillTx/>
                    <a:latin typeface="Calibri" panose="020F0502020204030204"/>
                    <a:ea typeface="微软雅黑" panose="020B0503020204020204" charset="-122"/>
                    <a:cs typeface="Arial" panose="020B0604020202020204"/>
                  </a:rPr>
                  <a:t>人民代表大会制度</a:t>
                </a:r>
                <a:endParaRPr kumimoji="0" lang="zh-CN" altLang="en-US" sz="2400" b="1" i="0" u="none" strike="noStrike" kern="0" cap="none" spc="0" normalizeH="0" baseline="0" noProof="0">
                  <a:ln>
                    <a:noFill/>
                  </a:ln>
                  <a:solidFill>
                    <a:prstClr val="black"/>
                  </a:solidFill>
                  <a:effectLst/>
                  <a:uLnTx/>
                  <a:uFillTx/>
                  <a:latin typeface="Calibri" panose="020F0502020204030204"/>
                  <a:ea typeface="微软雅黑" panose="020B0503020204020204" charset="-122"/>
                  <a:cs typeface="Arial" panose="020B0604020202020204"/>
                </a:endParaRPr>
              </a:p>
            </p:txBody>
          </p:sp>
          <p:sp>
            <p:nvSpPr>
              <p:cNvPr id="8" name="文本框 7"/>
              <p:cNvSpPr txBox="1"/>
              <p:nvPr>
                <p:custDataLst>
                  <p:tags r:id="rId9"/>
                </p:custDataLst>
              </p:nvPr>
            </p:nvSpPr>
            <p:spPr>
              <a:xfrm>
                <a:off x="3197860" y="3364114"/>
                <a:ext cx="2999740" cy="460375"/>
              </a:xfrm>
              <a:prstGeom prst="rect">
                <a:avLst/>
              </a:prstGeom>
              <a:solidFill>
                <a:sysClr val="window" lastClr="FFFFFF"/>
              </a:solidFill>
            </p:spPr>
            <p:txBody>
              <a:bodyPr wrap="square" rtlCol="0" anchor="t">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a:ln>
                      <a:noFill/>
                    </a:ln>
                    <a:solidFill>
                      <a:prstClr val="black"/>
                    </a:solidFill>
                    <a:effectLst/>
                    <a:uLnTx/>
                    <a:uFillTx/>
                    <a:latin typeface="Calibri" panose="020F0502020204030204"/>
                    <a:ea typeface="微软雅黑" panose="020B0503020204020204" charset="-122"/>
                    <a:cs typeface="Arial" panose="020B0604020202020204"/>
                  </a:rPr>
                  <a:t>总统共和制</a:t>
                </a:r>
                <a:endParaRPr kumimoji="0" lang="zh-CN" altLang="en-US" sz="2400" b="1" i="0" u="none" strike="noStrike" kern="0" cap="none" spc="0" normalizeH="0" baseline="0" noProof="0">
                  <a:ln>
                    <a:noFill/>
                  </a:ln>
                  <a:solidFill>
                    <a:prstClr val="black"/>
                  </a:solidFill>
                  <a:effectLst/>
                  <a:uLnTx/>
                  <a:uFillTx/>
                  <a:latin typeface="Calibri" panose="020F0502020204030204"/>
                  <a:ea typeface="微软雅黑" panose="020B0503020204020204" charset="-122"/>
                  <a:cs typeface="Arial" panose="020B0604020202020204"/>
                </a:endParaRPr>
              </a:p>
            </p:txBody>
          </p:sp>
          <p:pic>
            <p:nvPicPr>
              <p:cNvPr id="29" name="图片 28"/>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3243897" y="1243502"/>
                <a:ext cx="2907665" cy="1933287"/>
              </a:xfrm>
              <a:prstGeom prst="rect">
                <a:avLst/>
              </a:prstGeom>
              <a:noFill/>
              <a:ln w="9525">
                <a:noFill/>
              </a:ln>
            </p:spPr>
          </p:pic>
          <p:sp>
            <p:nvSpPr>
              <p:cNvPr id="31" name="文本框 30"/>
              <p:cNvSpPr txBox="1"/>
              <p:nvPr>
                <p:custDataLst>
                  <p:tags r:id="rId12"/>
                </p:custDataLst>
              </p:nvPr>
            </p:nvSpPr>
            <p:spPr>
              <a:xfrm>
                <a:off x="6340475" y="3366654"/>
                <a:ext cx="2661920" cy="460375"/>
              </a:xfrm>
              <a:prstGeom prst="rect">
                <a:avLst/>
              </a:prstGeom>
              <a:solidFill>
                <a:sysClr val="window" lastClr="FFFFFF"/>
              </a:solidFill>
            </p:spPr>
            <p:txBody>
              <a:bodyPr wrap="square" rtlCol="0" anchor="t">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a:ln>
                      <a:noFill/>
                    </a:ln>
                    <a:solidFill>
                      <a:prstClr val="black"/>
                    </a:solidFill>
                    <a:effectLst/>
                    <a:uLnTx/>
                    <a:uFillTx/>
                    <a:latin typeface="Calibri" panose="020F0502020204030204"/>
                    <a:ea typeface="微软雅黑" panose="020B0503020204020204" charset="-122"/>
                    <a:cs typeface="Arial" panose="020B0604020202020204"/>
                  </a:rPr>
                  <a:t>君主立宪制</a:t>
                </a:r>
                <a:endParaRPr kumimoji="0" lang="zh-CN" altLang="en-US" sz="2400" b="1" i="0" u="none" strike="noStrike" kern="0" cap="none" spc="0" normalizeH="0" baseline="0" noProof="0">
                  <a:ln>
                    <a:noFill/>
                  </a:ln>
                  <a:solidFill>
                    <a:prstClr val="black"/>
                  </a:solidFill>
                  <a:effectLst/>
                  <a:uLnTx/>
                  <a:uFillTx/>
                  <a:latin typeface="Calibri" panose="020F0502020204030204"/>
                  <a:ea typeface="微软雅黑" panose="020B0503020204020204" charset="-122"/>
                  <a:cs typeface="Arial" panose="020B0604020202020204"/>
                </a:endParaRPr>
              </a:p>
            </p:txBody>
          </p:sp>
          <p:pic>
            <p:nvPicPr>
              <p:cNvPr id="32" name="图片 31"/>
              <p:cNvPicPr/>
              <p:nvPr>
                <p:custDataLst>
                  <p:tags r:id="rId13"/>
                </p:custDataLst>
              </p:nvPr>
            </p:nvPicPr>
            <p:blipFill>
              <a:blip r:embed="rId14" cstate="print">
                <a:extLst>
                  <a:ext uri="{28A0092B-C50C-407E-A947-70E740481C1C}">
                    <a14:useLocalDpi xmlns:a14="http://schemas.microsoft.com/office/drawing/2010/main" val="0"/>
                  </a:ext>
                </a:extLst>
              </a:blip>
              <a:stretch>
                <a:fillRect/>
              </a:stretch>
            </p:blipFill>
            <p:spPr>
              <a:xfrm>
                <a:off x="6438558" y="1292303"/>
                <a:ext cx="2780941" cy="1835683"/>
              </a:xfrm>
              <a:prstGeom prst="rect">
                <a:avLst/>
              </a:prstGeom>
              <a:noFill/>
              <a:ln w="9525">
                <a:noFill/>
              </a:ln>
            </p:spPr>
          </p:pic>
          <p:sp>
            <p:nvSpPr>
              <p:cNvPr id="35" name="文本框 34"/>
              <p:cNvSpPr txBox="1"/>
              <p:nvPr>
                <p:custDataLst>
                  <p:tags r:id="rId15"/>
                </p:custDataLst>
              </p:nvPr>
            </p:nvSpPr>
            <p:spPr>
              <a:xfrm>
                <a:off x="9179560" y="3364114"/>
                <a:ext cx="2848610" cy="460375"/>
              </a:xfrm>
              <a:prstGeom prst="rect">
                <a:avLst/>
              </a:prstGeom>
              <a:solidFill>
                <a:sysClr val="window" lastClr="FFFFFF"/>
              </a:solidFill>
            </p:spPr>
            <p:txBody>
              <a:bodyPr wrap="square" rtlCol="0" anchor="t">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a:ln>
                      <a:noFill/>
                    </a:ln>
                    <a:solidFill>
                      <a:prstClr val="black"/>
                    </a:solidFill>
                    <a:effectLst/>
                    <a:uLnTx/>
                    <a:uFillTx/>
                    <a:latin typeface="Calibri" panose="020F0502020204030204"/>
                    <a:ea typeface="微软雅黑" panose="020B0503020204020204" charset="-122"/>
                    <a:cs typeface="Arial" panose="020B0604020202020204"/>
                  </a:rPr>
                  <a:t>民主共和制</a:t>
                </a:r>
                <a:endParaRPr kumimoji="0" lang="zh-CN" altLang="en-US" sz="2400" b="1" i="0" u="none" strike="noStrike" kern="0" cap="none" spc="0" normalizeH="0" baseline="0" noProof="0">
                  <a:ln>
                    <a:noFill/>
                  </a:ln>
                  <a:solidFill>
                    <a:prstClr val="black"/>
                  </a:solidFill>
                  <a:effectLst/>
                  <a:uLnTx/>
                  <a:uFillTx/>
                  <a:latin typeface="Calibri" panose="020F0502020204030204"/>
                  <a:ea typeface="微软雅黑" panose="020B0503020204020204" charset="-122"/>
                  <a:cs typeface="Arial" panose="020B0604020202020204"/>
                </a:endParaRPr>
              </a:p>
            </p:txBody>
          </p:sp>
          <p:sp>
            <p:nvSpPr>
              <p:cNvPr id="2" name="矩形 1"/>
              <p:cNvSpPr/>
              <p:nvPr/>
            </p:nvSpPr>
            <p:spPr>
              <a:xfrm>
                <a:off x="5421972" y="1243502"/>
                <a:ext cx="646331" cy="369332"/>
              </a:xfrm>
              <a:prstGeom prst="rect">
                <a:avLst/>
              </a:prstGeom>
            </p:spPr>
            <p:txBody>
              <a:bodyPr wrap="none">
                <a:spAutoFit/>
              </a:bodyPr>
              <a:lstStyle/>
              <a:p>
                <a:r>
                  <a:rPr lang="zh-CN" altLang="en-US" dirty="0" smtClean="0">
                    <a:solidFill>
                      <a:schemeClr val="bg2">
                        <a:lumMod val="20000"/>
                        <a:lumOff val="80000"/>
                      </a:schemeClr>
                    </a:solidFill>
                    <a:latin typeface="楷体" panose="02010609060101010101" pitchFamily="49" charset="-122"/>
                    <a:ea typeface="楷体" panose="02010609060101010101" pitchFamily="49" charset="-122"/>
                    <a:cs typeface="微软雅黑" panose="020B0503020204020204" charset="-122"/>
                  </a:rPr>
                  <a:t>美国</a:t>
                </a:r>
                <a:endParaRPr lang="zh-CN" altLang="en-US" dirty="0">
                  <a:latin typeface="楷体" panose="02010609060101010101" pitchFamily="49" charset="-122"/>
                  <a:ea typeface="楷体" panose="02010609060101010101" pitchFamily="49" charset="-122"/>
                </a:endParaRPr>
              </a:p>
            </p:txBody>
          </p:sp>
          <p:sp>
            <p:nvSpPr>
              <p:cNvPr id="18" name="矩形 17"/>
              <p:cNvSpPr/>
              <p:nvPr/>
            </p:nvSpPr>
            <p:spPr>
              <a:xfrm>
                <a:off x="8080291" y="1200034"/>
                <a:ext cx="646331" cy="369332"/>
              </a:xfrm>
              <a:prstGeom prst="rect">
                <a:avLst/>
              </a:prstGeom>
            </p:spPr>
            <p:txBody>
              <a:bodyPr wrap="none">
                <a:spAutoFit/>
              </a:bodyPr>
              <a:lstStyle/>
              <a:p>
                <a:r>
                  <a:rPr lang="zh-CN" altLang="en-US" dirty="0" smtClean="0">
                    <a:solidFill>
                      <a:schemeClr val="bg2">
                        <a:lumMod val="20000"/>
                        <a:lumOff val="80000"/>
                      </a:schemeClr>
                    </a:solidFill>
                    <a:latin typeface="楷体" panose="02010609060101010101" pitchFamily="49" charset="-122"/>
                    <a:ea typeface="楷体" panose="02010609060101010101" pitchFamily="49" charset="-122"/>
                    <a:cs typeface="微软雅黑" panose="020B0503020204020204" charset="-122"/>
                  </a:rPr>
                  <a:t>日本</a:t>
                </a:r>
                <a:endParaRPr lang="zh-CN" altLang="en-US" dirty="0">
                  <a:latin typeface="楷体" panose="02010609060101010101" pitchFamily="49" charset="-122"/>
                  <a:ea typeface="楷体" panose="02010609060101010101" pitchFamily="49" charset="-122"/>
                </a:endParaRPr>
              </a:p>
            </p:txBody>
          </p:sp>
          <p:sp>
            <p:nvSpPr>
              <p:cNvPr id="19" name="矩形 18"/>
              <p:cNvSpPr/>
              <p:nvPr/>
            </p:nvSpPr>
            <p:spPr>
              <a:xfrm>
                <a:off x="11352087" y="1243502"/>
                <a:ext cx="646331" cy="369332"/>
              </a:xfrm>
              <a:prstGeom prst="rect">
                <a:avLst/>
              </a:prstGeom>
            </p:spPr>
            <p:txBody>
              <a:bodyPr wrap="none">
                <a:spAutoFit/>
              </a:bodyPr>
              <a:lstStyle/>
              <a:p>
                <a:r>
                  <a:rPr lang="zh-CN" altLang="en-US" dirty="0" smtClean="0">
                    <a:solidFill>
                      <a:schemeClr val="bg2">
                        <a:lumMod val="20000"/>
                        <a:lumOff val="80000"/>
                      </a:schemeClr>
                    </a:solidFill>
                    <a:latin typeface="楷体" panose="02010609060101010101" pitchFamily="49" charset="-122"/>
                    <a:ea typeface="楷体" panose="02010609060101010101" pitchFamily="49" charset="-122"/>
                    <a:cs typeface="微软雅黑" panose="020B0503020204020204" charset="-122"/>
                  </a:rPr>
                  <a:t>德国</a:t>
                </a:r>
                <a:endParaRPr lang="zh-CN" altLang="en-US" dirty="0">
                  <a:latin typeface="楷体" panose="02010609060101010101" pitchFamily="49" charset="-122"/>
                  <a:ea typeface="楷体" panose="02010609060101010101" pitchFamily="49"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881380" y="2745740"/>
            <a:ext cx="5953760" cy="3933384"/>
          </a:xfrm>
          <a:prstGeom prst="rect">
            <a:avLst/>
          </a:prstGeom>
          <a:noFill/>
          <a:ln w="9525">
            <a:noFill/>
            <a:miter lim="800000"/>
          </a:ln>
        </p:spPr>
        <p:txBody>
          <a:bodyPr wrap="square" lIns="91440" tIns="45720" rIns="91440" bIns="45720">
            <a:spAutoFit/>
          </a:bodyPr>
          <a:lstStyle/>
          <a:p>
            <a:pPr>
              <a:lnSpc>
                <a:spcPct val="130000"/>
              </a:lnSpc>
            </a:pPr>
            <a:r>
              <a:rPr lang="zh-CN" altLang="en-US" sz="3200" dirty="0" smtClean="0">
                <a:latin typeface="微软雅黑" panose="020B0503020204020204" charset="-122"/>
                <a:ea typeface="微软雅黑" panose="020B0503020204020204" charset="-122"/>
                <a:cs typeface="宋体" panose="02010600030101010101" pitchFamily="2" charset="-122"/>
                <a:sym typeface="微软雅黑" panose="020B0503020204020204" charset="-122"/>
              </a:rPr>
              <a:t>（</a:t>
            </a:r>
            <a:r>
              <a:rPr lang="en-US" altLang="zh-CN" sz="3200" dirty="0" smtClean="0">
                <a:latin typeface="微软雅黑" panose="020B0503020204020204" charset="-122"/>
                <a:ea typeface="微软雅黑" panose="020B0503020204020204" charset="-122"/>
                <a:cs typeface="宋体" panose="02010600030101010101" pitchFamily="2" charset="-122"/>
                <a:sym typeface="微软雅黑" panose="020B0503020204020204" charset="-122"/>
              </a:rPr>
              <a:t>1</a:t>
            </a:r>
            <a:r>
              <a:rPr lang="zh-CN" altLang="en-US" sz="3200" dirty="0" smtClean="0">
                <a:latin typeface="微软雅黑" panose="020B0503020204020204" charset="-122"/>
                <a:ea typeface="微软雅黑" panose="020B0503020204020204" charset="-122"/>
                <a:cs typeface="宋体" panose="02010600030101010101" pitchFamily="2" charset="-122"/>
                <a:sym typeface="微软雅黑" panose="020B0503020204020204" charset="-122"/>
              </a:rPr>
              <a:t>）</a:t>
            </a:r>
            <a:r>
              <a:rPr lang="en-US" altLang="zh-CN" sz="3200" dirty="0" smtClean="0">
                <a:solidFill>
                  <a:srgbClr val="FF0000"/>
                </a:solidFill>
                <a:latin typeface="微软雅黑" panose="020B0503020204020204" charset="-122"/>
                <a:ea typeface="微软雅黑" panose="020B0503020204020204" charset="-122"/>
                <a:cs typeface="宋体" panose="02010600030101010101" pitchFamily="2" charset="-122"/>
                <a:sym typeface="微软雅黑" panose="020B0503020204020204" charset="-122"/>
              </a:rPr>
              <a:t>1840</a:t>
            </a:r>
            <a:r>
              <a:rPr lang="zh-CN" altLang="zh-CN" sz="3200" dirty="0" smtClean="0">
                <a:solidFill>
                  <a:srgbClr val="FF0000"/>
                </a:solidFill>
                <a:latin typeface="微软雅黑" panose="020B0503020204020204" charset="-122"/>
                <a:ea typeface="微软雅黑" panose="020B0503020204020204" charset="-122"/>
                <a:cs typeface="宋体" panose="02010600030101010101" pitchFamily="2" charset="-122"/>
                <a:sym typeface="微软雅黑" panose="020B0503020204020204" charset="-122"/>
              </a:rPr>
              <a:t>年</a:t>
            </a:r>
            <a:r>
              <a:rPr lang="zh-CN" altLang="zh-CN" sz="3200" dirty="0">
                <a:latin typeface="微软雅黑" panose="020B0503020204020204" charset="-122"/>
                <a:ea typeface="微软雅黑" panose="020B0503020204020204" charset="-122"/>
                <a:cs typeface="宋体" panose="02010600030101010101" pitchFamily="2" charset="-122"/>
                <a:sym typeface="微软雅黑" panose="020B0503020204020204" charset="-122"/>
              </a:rPr>
              <a:t>以来的近代中国饱受</a:t>
            </a:r>
            <a:r>
              <a:rPr lang="zh-CN" altLang="zh-CN" sz="3200" dirty="0" smtClean="0">
                <a:latin typeface="微软雅黑" panose="020B0503020204020204" charset="-122"/>
                <a:ea typeface="微软雅黑" panose="020B0503020204020204" charset="-122"/>
                <a:cs typeface="宋体" panose="02010600030101010101" pitchFamily="2" charset="-122"/>
                <a:sym typeface="微软雅黑" panose="020B0503020204020204" charset="-122"/>
              </a:rPr>
              <a:t>封建</a:t>
            </a:r>
            <a:r>
              <a:rPr lang="zh-CN" altLang="zh-CN" sz="3200" dirty="0">
                <a:latin typeface="微软雅黑" panose="020B0503020204020204" charset="-122"/>
                <a:ea typeface="微软雅黑" panose="020B0503020204020204" charset="-122"/>
                <a:cs typeface="宋体" panose="02010600030101010101" pitchFamily="2" charset="-122"/>
                <a:sym typeface="微软雅黑" panose="020B0503020204020204" charset="-122"/>
              </a:rPr>
              <a:t>专制压迫和外敌入侵的屈辱。抗击侵略、反对专制、救亡图存、争取民族独立、伸张人民权利，成为当时中国人民的最强心声。</a:t>
            </a:r>
            <a:endParaRPr lang="zh-CN" altLang="zh-CN" sz="3200" dirty="0">
              <a:latin typeface="微软雅黑" panose="020B0503020204020204" charset="-122"/>
              <a:ea typeface="微软雅黑" panose="020B0503020204020204" charset="-122"/>
              <a:cs typeface="宋体" panose="02010600030101010101" pitchFamily="2" charset="-122"/>
              <a:sym typeface="微软雅黑" panose="020B0503020204020204" charset="-122"/>
            </a:endParaRPr>
          </a:p>
        </p:txBody>
      </p:sp>
      <p:sp>
        <p:nvSpPr>
          <p:cNvPr id="89093" name="文本框 2"/>
          <p:cNvSpPr txBox="1">
            <a:spLocks noChangeArrowheads="1"/>
          </p:cNvSpPr>
          <p:nvPr/>
        </p:nvSpPr>
        <p:spPr bwMode="auto">
          <a:xfrm>
            <a:off x="691045" y="1316024"/>
            <a:ext cx="6334429" cy="1077218"/>
          </a:xfrm>
          <a:prstGeom prst="rect">
            <a:avLst/>
          </a:prstGeom>
          <a:solidFill>
            <a:srgbClr val="FF0000"/>
          </a:solidFill>
          <a:ln w="9525">
            <a:noFill/>
            <a:miter lim="800000"/>
          </a:ln>
        </p:spPr>
        <p:txBody>
          <a:bodyPr wrap="square" lIns="91440" tIns="45720" rIns="91440" bIns="45720">
            <a:spAutoFit/>
          </a:bodyPr>
          <a:lstStyle/>
          <a:p>
            <a:r>
              <a:rPr lang="zh-CN" altLang="en-US" sz="3200" dirty="0">
                <a:solidFill>
                  <a:schemeClr val="bg1"/>
                </a:solidFill>
                <a:latin typeface="微软雅黑" panose="020B0503020204020204" charset="-122"/>
                <a:ea typeface="微软雅黑" panose="020B0503020204020204" charset="-122"/>
                <a:sym typeface="微软雅黑" panose="020B0503020204020204" charset="-122"/>
              </a:rPr>
              <a:t>学生分享</a:t>
            </a:r>
            <a:r>
              <a:rPr lang="zh-CN" altLang="en-US" sz="3200" dirty="0" smtClean="0">
                <a:solidFill>
                  <a:schemeClr val="bg1"/>
                </a:solidFill>
                <a:latin typeface="微软雅黑" panose="020B0503020204020204" charset="-122"/>
                <a:ea typeface="微软雅黑" panose="020B0503020204020204" charset="-122"/>
                <a:sym typeface="微软雅黑" panose="020B0503020204020204" charset="-122"/>
              </a:rPr>
              <a:t>：讲述</a:t>
            </a:r>
            <a:r>
              <a:rPr lang="zh-CN" altLang="en-US" sz="3200" dirty="0">
                <a:solidFill>
                  <a:schemeClr val="bg1"/>
                </a:solidFill>
                <a:latin typeface="微软雅黑" panose="020B0503020204020204" charset="-122"/>
                <a:ea typeface="微软雅黑" panose="020B0503020204020204" charset="-122"/>
                <a:sym typeface="微软雅黑" panose="020B0503020204020204" charset="-122"/>
              </a:rPr>
              <a:t>我国民主建设历程的故事</a:t>
            </a:r>
            <a:endParaRPr lang="zh-CN" altLang="en-US" sz="32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8" name="文本框 25"/>
          <p:cNvSpPr txBox="1"/>
          <p:nvPr/>
        </p:nvSpPr>
        <p:spPr>
          <a:xfrm>
            <a:off x="813233" y="145730"/>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民主的足音</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9" name="直接连接符 8"/>
          <p:cNvCxnSpPr/>
          <p:nvPr/>
        </p:nvCxnSpPr>
        <p:spPr>
          <a:xfrm>
            <a:off x="813233" y="510762"/>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1"/>
          <a:stretch>
            <a:fillRect/>
          </a:stretch>
        </p:blipFill>
        <p:spPr>
          <a:xfrm>
            <a:off x="223047" y="145730"/>
            <a:ext cx="482625" cy="361969"/>
          </a:xfrm>
          <a:prstGeom prst="rect">
            <a:avLst/>
          </a:prstGeom>
        </p:spPr>
      </p:pic>
      <p:grpSp>
        <p:nvGrpSpPr>
          <p:cNvPr id="3" name="组合 2"/>
          <p:cNvGrpSpPr/>
          <p:nvPr/>
        </p:nvGrpSpPr>
        <p:grpSpPr>
          <a:xfrm>
            <a:off x="7454346" y="1500811"/>
            <a:ext cx="4535875" cy="4520174"/>
            <a:chOff x="7454346" y="1500811"/>
            <a:chExt cx="4535875" cy="4520174"/>
          </a:xfrm>
        </p:grpSpPr>
        <p:sp>
          <p:nvSpPr>
            <p:cNvPr id="11" name="Freeform 5"/>
            <p:cNvSpPr/>
            <p:nvPr/>
          </p:nvSpPr>
          <p:spPr bwMode="auto">
            <a:xfrm rot="5400000">
              <a:off x="7923302" y="1031855"/>
              <a:ext cx="3597963" cy="4535875"/>
            </a:xfrm>
            <a:prstGeom prst="ellipse">
              <a:avLst/>
            </a:prstGeom>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4" name="圆角矩形 13"/>
            <p:cNvSpPr/>
            <p:nvPr/>
          </p:nvSpPr>
          <p:spPr>
            <a:xfrm>
              <a:off x="8847728" y="5312464"/>
              <a:ext cx="2146674" cy="708521"/>
            </a:xfrm>
            <a:prstGeom prst="roundRect">
              <a:avLst>
                <a:gd name="adj" fmla="val 50000"/>
              </a:avLst>
            </a:prstGeom>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prstClr val="black"/>
                  </a:solidFill>
                  <a:latin typeface="楷体" panose="02010609060101010101" pitchFamily="49" charset="-122"/>
                  <a:ea typeface="楷体" panose="02010609060101010101" pitchFamily="49" charset="-122"/>
                  <a:sym typeface="字魂105号-简雅黑" panose="00000500000000000000" pitchFamily="2" charset="-122"/>
                </a:rPr>
                <a:t> </a:t>
              </a:r>
              <a:r>
                <a:rPr lang="zh-CN" altLang="en-US" sz="2800" b="1" dirty="0">
                  <a:solidFill>
                    <a:schemeClr val="bg1"/>
                  </a:solidFill>
                  <a:latin typeface="楷体" panose="02010609060101010101" pitchFamily="49" charset="-122"/>
                  <a:ea typeface="楷体" panose="02010609060101010101" pitchFamily="49" charset="-122"/>
                  <a:sym typeface="字魂105号-简雅黑" panose="00000500000000000000" pitchFamily="2" charset="-122"/>
                </a:rPr>
                <a:t>鸦片战争</a:t>
              </a:r>
              <a:endParaRPr lang="zh-CN" altLang="en-US" sz="2800" b="1" dirty="0">
                <a:solidFill>
                  <a:schemeClr val="bg1"/>
                </a:solidFill>
                <a:latin typeface="楷体" panose="02010609060101010101" pitchFamily="49" charset="-122"/>
                <a:ea typeface="楷体" panose="02010609060101010101" pitchFamily="49" charset="-122"/>
                <a:sym typeface="字魂105号-简雅黑" panose="00000500000000000000" pitchFamily="2" charset="-122"/>
              </a:endParaRPr>
            </a:p>
          </p:txBody>
        </p:sp>
        <p:pic>
          <p:nvPicPr>
            <p:cNvPr id="20484" name="Picture 4" descr="https://img03.sogoucdn.com/app/a/100520093/e222e3d1e5293cd2-9685eaa5a8c7a5fb-b502ceb7cdfc54101d9bba70e5d91521.jpg"/>
            <p:cNvPicPr>
              <a:picLocks noChangeAspect="1" noChangeArrowheads="1"/>
            </p:cNvPicPr>
            <p:nvPr/>
          </p:nvPicPr>
          <p:blipFill>
            <a:blip r:embed="rId2" cstate="email"/>
            <a:srcRect l="4838" r="10838" b="4933"/>
            <a:stretch>
              <a:fillRect/>
            </a:stretch>
          </p:blipFill>
          <p:spPr bwMode="auto">
            <a:xfrm>
              <a:off x="7580428" y="1714501"/>
              <a:ext cx="4283710" cy="3170582"/>
            </a:xfrm>
            <a:prstGeom prst="ellipse">
              <a:avLst/>
            </a:prstGeom>
            <a:ln>
              <a:noFill/>
            </a:ln>
            <a:effectLst>
              <a:outerShdw blurRad="190500" algn="tl" rotWithShape="0">
                <a:srgbClr val="000000">
                  <a:alpha val="70000"/>
                </a:srgb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文本框 7"/>
          <p:cNvSpPr txBox="1">
            <a:spLocks noChangeArrowheads="1"/>
          </p:cNvSpPr>
          <p:nvPr/>
        </p:nvSpPr>
        <p:spPr bwMode="auto">
          <a:xfrm>
            <a:off x="4197379" y="340317"/>
            <a:ext cx="3736975" cy="584775"/>
          </a:xfrm>
          <a:prstGeom prst="rect">
            <a:avLst/>
          </a:prstGeom>
          <a:noFill/>
          <a:ln w="9525">
            <a:noFill/>
            <a:miter lim="800000"/>
          </a:ln>
        </p:spPr>
        <p:txBody>
          <a:bodyPr lIns="91440" tIns="45720" rIns="91440" bIns="45720">
            <a:spAutoFit/>
          </a:bodyPr>
          <a:lstStyle/>
          <a:p>
            <a:r>
              <a:rPr lang="zh-CN" altLang="en-US" sz="3200" b="1" dirty="0">
                <a:solidFill>
                  <a:srgbClr val="404040"/>
                </a:solidFill>
                <a:latin typeface="微软雅黑" panose="020B0503020204020204" charset="-122"/>
                <a:ea typeface="微软雅黑" panose="020B0503020204020204" charset="-122"/>
                <a:sym typeface="微软雅黑" panose="020B0503020204020204" charset="-122"/>
              </a:rPr>
              <a:t>近代先贤的民主路</a:t>
            </a:r>
            <a:endParaRPr lang="zh-CN" altLang="en-US" sz="3200" b="1" dirty="0">
              <a:solidFill>
                <a:srgbClr val="404040"/>
              </a:solidFill>
              <a:latin typeface="微软雅黑" panose="020B0503020204020204" charset="-122"/>
              <a:ea typeface="微软雅黑" panose="020B0503020204020204" charset="-122"/>
              <a:sym typeface="微软雅黑" panose="020B0503020204020204" charset="-122"/>
            </a:endParaRPr>
          </a:p>
        </p:txBody>
      </p:sp>
      <p:grpSp>
        <p:nvGrpSpPr>
          <p:cNvPr id="91140" name="组合 13"/>
          <p:cNvGrpSpPr/>
          <p:nvPr/>
        </p:nvGrpSpPr>
        <p:grpSpPr>
          <a:xfrm>
            <a:off x="2164521" y="1025103"/>
            <a:ext cx="7993269" cy="4119563"/>
            <a:chOff x="1229" y="2798"/>
            <a:chExt cx="16218" cy="6488"/>
          </a:xfrm>
        </p:grpSpPr>
        <p:pic>
          <p:nvPicPr>
            <p:cNvPr id="91141" name="图片 4"/>
            <p:cNvPicPr>
              <a:picLocks noChangeAspect="1"/>
            </p:cNvPicPr>
            <p:nvPr/>
          </p:nvPicPr>
          <p:blipFill>
            <a:blip r:embed="rId1"/>
            <a:stretch>
              <a:fillRect/>
            </a:stretch>
          </p:blipFill>
          <p:spPr bwMode="auto">
            <a:xfrm>
              <a:off x="12041" y="6050"/>
              <a:ext cx="5406" cy="3226"/>
            </a:xfrm>
            <a:prstGeom prst="rect">
              <a:avLst/>
            </a:prstGeom>
            <a:noFill/>
            <a:ln w="9525">
              <a:noFill/>
              <a:miter lim="800000"/>
              <a:headEnd/>
              <a:tailEnd/>
            </a:ln>
          </p:spPr>
        </p:pic>
        <p:pic>
          <p:nvPicPr>
            <p:cNvPr id="91142" name="图片 3"/>
            <p:cNvPicPr>
              <a:picLocks noChangeAspect="1"/>
            </p:cNvPicPr>
            <p:nvPr/>
          </p:nvPicPr>
          <p:blipFill>
            <a:blip r:embed="rId2"/>
            <a:stretch>
              <a:fillRect/>
            </a:stretch>
          </p:blipFill>
          <p:spPr bwMode="auto">
            <a:xfrm>
              <a:off x="6635" y="2798"/>
              <a:ext cx="5406" cy="3252"/>
            </a:xfrm>
            <a:prstGeom prst="rect">
              <a:avLst/>
            </a:prstGeom>
            <a:noFill/>
            <a:ln w="9525">
              <a:noFill/>
              <a:miter lim="800000"/>
              <a:headEnd/>
              <a:tailEnd/>
            </a:ln>
          </p:spPr>
        </p:pic>
        <p:pic>
          <p:nvPicPr>
            <p:cNvPr id="91143" name="图片 1"/>
            <p:cNvPicPr>
              <a:picLocks noChangeAspect="1"/>
            </p:cNvPicPr>
            <p:nvPr/>
          </p:nvPicPr>
          <p:blipFill>
            <a:blip r:embed="rId3"/>
            <a:stretch>
              <a:fillRect/>
            </a:stretch>
          </p:blipFill>
          <p:spPr bwMode="auto">
            <a:xfrm>
              <a:off x="1229" y="6049"/>
              <a:ext cx="5406" cy="3237"/>
            </a:xfrm>
            <a:prstGeom prst="rect">
              <a:avLst/>
            </a:prstGeom>
            <a:noFill/>
            <a:ln w="9525">
              <a:noFill/>
              <a:miter lim="800000"/>
              <a:headEnd/>
              <a:tailEnd/>
            </a:ln>
          </p:spPr>
        </p:pic>
        <p:sp>
          <p:nvSpPr>
            <p:cNvPr id="38" name="矩形 37"/>
            <p:cNvSpPr/>
            <p:nvPr/>
          </p:nvSpPr>
          <p:spPr>
            <a:xfrm>
              <a:off x="1229" y="2801"/>
              <a:ext cx="5405" cy="32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2400">
                <a:latin typeface="微软雅黑" panose="020B0503020204020204" charset="-122"/>
                <a:ea typeface="微软雅黑" panose="020B0503020204020204" charset="-122"/>
                <a:sym typeface="微软雅黑" panose="020B0503020204020204" charset="-122"/>
              </a:endParaRPr>
            </a:p>
          </p:txBody>
        </p:sp>
        <p:sp>
          <p:nvSpPr>
            <p:cNvPr id="40" name="矩形 39"/>
            <p:cNvSpPr/>
            <p:nvPr/>
          </p:nvSpPr>
          <p:spPr>
            <a:xfrm>
              <a:off x="12042" y="2808"/>
              <a:ext cx="5405" cy="32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2400">
                <a:latin typeface="微软雅黑" panose="020B0503020204020204" charset="-122"/>
                <a:ea typeface="微软雅黑" panose="020B0503020204020204" charset="-122"/>
                <a:sym typeface="微软雅黑" panose="020B0503020204020204" charset="-122"/>
              </a:endParaRPr>
            </a:p>
          </p:txBody>
        </p:sp>
        <p:sp>
          <p:nvSpPr>
            <p:cNvPr id="45" name="矩形 44"/>
            <p:cNvSpPr/>
            <p:nvPr/>
          </p:nvSpPr>
          <p:spPr>
            <a:xfrm>
              <a:off x="6634" y="6041"/>
              <a:ext cx="5408" cy="32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2400">
                <a:latin typeface="微软雅黑" panose="020B0503020204020204" charset="-122"/>
                <a:ea typeface="微软雅黑" panose="020B0503020204020204" charset="-122"/>
                <a:sym typeface="微软雅黑" panose="020B0503020204020204" charset="-122"/>
              </a:endParaRPr>
            </a:p>
          </p:txBody>
        </p:sp>
        <p:sp>
          <p:nvSpPr>
            <p:cNvPr id="91147" name="文本框 56"/>
            <p:cNvSpPr txBox="1">
              <a:spLocks noChangeArrowheads="1"/>
            </p:cNvSpPr>
            <p:nvPr/>
          </p:nvSpPr>
          <p:spPr bwMode="auto">
            <a:xfrm>
              <a:off x="1229" y="2798"/>
              <a:ext cx="5405" cy="2472"/>
            </a:xfrm>
            <a:prstGeom prst="rect">
              <a:avLst/>
            </a:prstGeom>
            <a:noFill/>
            <a:ln w="9525">
              <a:noFill/>
              <a:miter lim="800000"/>
            </a:ln>
          </p:spPr>
          <p:txBody>
            <a:bodyPr wrap="square">
              <a:spAutoFit/>
            </a:bodyPr>
            <a:lstStyle/>
            <a:p>
              <a:r>
                <a:rPr lang="zh-CN" altLang="en-US" sz="2400" b="1" dirty="0">
                  <a:solidFill>
                    <a:schemeClr val="bg1"/>
                  </a:solidFill>
                  <a:latin typeface="微软雅黑" panose="020B0503020204020204" charset="-122"/>
                  <a:ea typeface="微软雅黑" panose="020B0503020204020204" charset="-122"/>
                  <a:sym typeface="微软雅黑" panose="020B0503020204020204" charset="-122"/>
                </a:rPr>
                <a:t>郑观应：他是中国近代最早具有完整维新思想体系的理论家，拥护君主立宪。</a:t>
              </a:r>
              <a:endParaRPr lang="zh-CN" altLang="en-US" sz="24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1148" name="文本框 5"/>
            <p:cNvSpPr txBox="1">
              <a:spLocks noChangeArrowheads="1"/>
            </p:cNvSpPr>
            <p:nvPr/>
          </p:nvSpPr>
          <p:spPr bwMode="auto">
            <a:xfrm>
              <a:off x="7268" y="6426"/>
              <a:ext cx="4140" cy="1890"/>
            </a:xfrm>
            <a:prstGeom prst="rect">
              <a:avLst/>
            </a:prstGeom>
            <a:noFill/>
            <a:ln w="9525">
              <a:noFill/>
              <a:miter lim="800000"/>
            </a:ln>
          </p:spPr>
          <p:txBody>
            <a:bodyPr>
              <a:spAutoFit/>
            </a:bodyPr>
            <a:lstStyle/>
            <a:p>
              <a:r>
                <a:rPr lang="zh-CN" altLang="en-US" sz="2400" b="1" dirty="0">
                  <a:solidFill>
                    <a:schemeClr val="bg1"/>
                  </a:solidFill>
                  <a:latin typeface="微软雅黑" panose="020B0503020204020204" charset="-122"/>
                  <a:ea typeface="微软雅黑" panose="020B0503020204020204" charset="-122"/>
                  <a:sym typeface="微软雅黑" panose="020B0503020204020204" charset="-122"/>
                </a:rPr>
                <a:t>康有为：主张变法革新，实行</a:t>
              </a:r>
              <a:r>
                <a:rPr lang="zh-CN" altLang="en-US" sz="2400" b="1" dirty="0" smtClean="0">
                  <a:solidFill>
                    <a:schemeClr val="bg1"/>
                  </a:solidFill>
                  <a:latin typeface="微软雅黑" panose="020B0503020204020204" charset="-122"/>
                  <a:ea typeface="微软雅黑" panose="020B0503020204020204" charset="-122"/>
                  <a:sym typeface="微软雅黑" panose="020B0503020204020204" charset="-122"/>
                </a:rPr>
                <a:t>君主立宪制。</a:t>
              </a:r>
              <a:endParaRPr lang="zh-CN" altLang="en-US" sz="24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1149" name="文本框 12"/>
            <p:cNvSpPr txBox="1">
              <a:spLocks noChangeArrowheads="1"/>
            </p:cNvSpPr>
            <p:nvPr/>
          </p:nvSpPr>
          <p:spPr bwMode="auto">
            <a:xfrm>
              <a:off x="12042" y="2808"/>
              <a:ext cx="5405" cy="3054"/>
            </a:xfrm>
            <a:prstGeom prst="rect">
              <a:avLst/>
            </a:prstGeom>
            <a:noFill/>
            <a:ln w="9525">
              <a:noFill/>
              <a:miter lim="800000"/>
            </a:ln>
          </p:spPr>
          <p:txBody>
            <a:bodyPr wrap="square">
              <a:spAutoFit/>
            </a:bodyPr>
            <a:lstStyle/>
            <a:p>
              <a:r>
                <a:rPr lang="zh-CN" altLang="en-US" sz="2400" b="1" dirty="0">
                  <a:solidFill>
                    <a:schemeClr val="bg1"/>
                  </a:solidFill>
                  <a:latin typeface="微软雅黑" panose="020B0503020204020204" charset="-122"/>
                  <a:ea typeface="微软雅黑" panose="020B0503020204020204" charset="-122"/>
                  <a:sym typeface="微软雅黑" panose="020B0503020204020204" charset="-122"/>
                </a:rPr>
                <a:t>孙中山：推翻了封建专制，建立了中华民国，提出三民主义，建立资本主义制度。</a:t>
              </a:r>
              <a:endParaRPr lang="zh-CN" altLang="en-US" sz="24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15" name="文本框 14"/>
          <p:cNvSpPr txBox="1"/>
          <p:nvPr/>
        </p:nvSpPr>
        <p:spPr>
          <a:xfrm>
            <a:off x="2928939" y="5390833"/>
            <a:ext cx="4835525" cy="583565"/>
          </a:xfrm>
          <a:prstGeom prst="rect">
            <a:avLst/>
          </a:prstGeom>
        </p:spPr>
        <p:txBody>
          <a:bodyPr lIns="91440" tIns="45720" rIns="91440" bIns="45720">
            <a:spAutoFit/>
          </a:bodyPr>
          <a:lstStyle/>
          <a:p>
            <a:pPr fontAlgn="auto">
              <a:spcBef>
                <a:spcPct val="0"/>
              </a:spcBef>
              <a:spcAft>
                <a:spcPct val="0"/>
              </a:spcAft>
              <a:defRPr/>
            </a:pPr>
            <a:r>
              <a:rPr lang="zh-CN" altLang="en-US" sz="3200" b="1">
                <a:solidFill>
                  <a:schemeClr val="tx1"/>
                </a:solidFill>
                <a:latin typeface="微软雅黑" panose="020B0503020204020204" charset="-122"/>
                <a:ea typeface="微软雅黑" panose="020B0503020204020204" charset="-122"/>
                <a:sym typeface="微软雅黑" panose="020B0503020204020204" charset="-122"/>
              </a:rPr>
              <a:t>他们的结局都是什么？</a:t>
            </a:r>
            <a:endParaRPr lang="zh-CN" altLang="en-US" sz="3200" b="1">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16" name="文本框 15"/>
          <p:cNvSpPr txBox="1">
            <a:spLocks noChangeArrowheads="1"/>
          </p:cNvSpPr>
          <p:nvPr/>
        </p:nvSpPr>
        <p:spPr bwMode="auto">
          <a:xfrm>
            <a:off x="7474269" y="5374643"/>
            <a:ext cx="1620837" cy="583565"/>
          </a:xfrm>
          <a:prstGeom prst="rect">
            <a:avLst/>
          </a:prstGeom>
          <a:noFill/>
          <a:ln w="9525">
            <a:noFill/>
            <a:miter lim="800000"/>
          </a:ln>
        </p:spPr>
        <p:txBody>
          <a:bodyPr lIns="91440" tIns="45720" rIns="91440" bIns="45720">
            <a:spAutoFit/>
          </a:bodyPr>
          <a:lstStyle/>
          <a:p>
            <a:r>
              <a:rPr lang="zh-CN" altLang="en-US" sz="3200" b="1">
                <a:solidFill>
                  <a:srgbClr val="C00000"/>
                </a:solidFill>
                <a:latin typeface="微软雅黑" panose="020B0503020204020204" charset="-122"/>
                <a:ea typeface="微软雅黑" panose="020B0503020204020204" charset="-122"/>
                <a:sym typeface="微软雅黑" panose="020B0503020204020204" charset="-122"/>
              </a:rPr>
              <a:t>失败</a:t>
            </a:r>
            <a:endParaRPr lang="zh-CN" altLang="en-US" sz="3200" b="1">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4" name="矩形 3"/>
          <p:cNvSpPr/>
          <p:nvPr/>
        </p:nvSpPr>
        <p:spPr>
          <a:xfrm>
            <a:off x="704215" y="6058219"/>
            <a:ext cx="9855200" cy="583565"/>
          </a:xfrm>
          <a:prstGeom prst="rect">
            <a:avLst/>
          </a:prstGeom>
        </p:spPr>
        <p:txBody>
          <a:bodyPr lIns="91440" tIns="45720" rIns="91440" bIns="45720">
            <a:spAutoFit/>
          </a:bodyPr>
          <a:lstStyle/>
          <a:p>
            <a:pPr fontAlgn="auto">
              <a:spcBef>
                <a:spcPct val="0"/>
              </a:spcBef>
              <a:spcAft>
                <a:spcPct val="0"/>
              </a:spcAft>
              <a:defRPr/>
            </a:pPr>
            <a:r>
              <a:rPr lang="zh-CN" altLang="zh-CN" sz="3200" b="1">
                <a:latin typeface="微软雅黑" panose="020B0503020204020204" charset="-122"/>
                <a:ea typeface="微软雅黑" panose="020B0503020204020204" charset="-122"/>
                <a:sym typeface="微软雅黑" panose="020B0503020204020204" charset="-122"/>
              </a:rPr>
              <a:t>（</a:t>
            </a:r>
            <a:r>
              <a:rPr lang="en-US" altLang="zh-CN" sz="3200" b="1">
                <a:latin typeface="微软雅黑" panose="020B0503020204020204" charset="-122"/>
                <a:ea typeface="微软雅黑" panose="020B0503020204020204" charset="-122"/>
                <a:sym typeface="微软雅黑" panose="020B0503020204020204" charset="-122"/>
              </a:rPr>
              <a:t>2</a:t>
            </a:r>
            <a:r>
              <a:rPr lang="zh-CN" altLang="en-US" sz="3200" b="1">
                <a:latin typeface="微软雅黑" panose="020B0503020204020204" charset="-122"/>
                <a:ea typeface="微软雅黑" panose="020B0503020204020204" charset="-122"/>
                <a:sym typeface="微软雅黑" panose="020B0503020204020204" charset="-122"/>
              </a:rPr>
              <a:t>）</a:t>
            </a:r>
            <a:r>
              <a:rPr lang="zh-CN" altLang="zh-CN" sz="3200" b="1">
                <a:latin typeface="微软雅黑" panose="020B0503020204020204" charset="-122"/>
                <a:ea typeface="微软雅黑" panose="020B0503020204020204" charset="-122"/>
                <a:sym typeface="微软雅黑" panose="020B0503020204020204" charset="-122"/>
              </a:rPr>
              <a:t>民族独立，国家富强的愿望</a:t>
            </a:r>
            <a:r>
              <a:rPr lang="zh-CN" altLang="zh-CN" sz="3200" b="1">
                <a:solidFill>
                  <a:srgbClr val="CC0000"/>
                </a:solidFill>
                <a:latin typeface="微软雅黑" panose="020B0503020204020204" charset="-122"/>
                <a:ea typeface="微软雅黑" panose="020B0503020204020204" charset="-122"/>
                <a:sym typeface="微软雅黑" panose="020B0503020204020204" charset="-122"/>
              </a:rPr>
              <a:t>在近代没能实现</a:t>
            </a:r>
            <a:r>
              <a:rPr lang="zh-CN" altLang="zh-CN" sz="3200" b="1">
                <a:latin typeface="微软雅黑" panose="020B0503020204020204" charset="-122"/>
                <a:ea typeface="微软雅黑" panose="020B0503020204020204" charset="-122"/>
                <a:sym typeface="微软雅黑" panose="020B0503020204020204" charset="-122"/>
              </a:rPr>
              <a:t>。</a:t>
            </a:r>
            <a:endParaRPr lang="zh-CN" altLang="zh-CN" sz="3200" b="1">
              <a:latin typeface="微软雅黑" panose="020B0503020204020204" charset="-122"/>
              <a:ea typeface="微软雅黑" panose="020B0503020204020204" charset="-122"/>
              <a:sym typeface="微软雅黑" panose="020B0503020204020204" charset="-122"/>
            </a:endParaRPr>
          </a:p>
        </p:txBody>
      </p:sp>
      <p:sp>
        <p:nvSpPr>
          <p:cNvPr id="18" name="文本框 25"/>
          <p:cNvSpPr txBox="1"/>
          <p:nvPr/>
        </p:nvSpPr>
        <p:spPr>
          <a:xfrm>
            <a:off x="813233" y="145730"/>
            <a:ext cx="1490437"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2000" dirty="0" smtClean="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rPr>
              <a:t>民主的足音</a:t>
            </a:r>
            <a:endParaRPr lang="zh-CN" altLang="en-US" sz="2000" dirty="0">
              <a:solidFill>
                <a:schemeClr val="accent1">
                  <a:lumMod val="60000"/>
                  <a:lumOff val="40000"/>
                </a:schemeClr>
              </a:solidFill>
              <a:latin typeface="楷体" panose="02010609060101010101" pitchFamily="49" charset="-122"/>
              <a:ea typeface="楷体" panose="02010609060101010101" pitchFamily="49" charset="-122"/>
              <a:cs typeface="微软雅黑" panose="020B0503020204020204" charset="-122"/>
            </a:endParaRPr>
          </a:p>
        </p:txBody>
      </p:sp>
      <p:cxnSp>
        <p:nvCxnSpPr>
          <p:cNvPr id="19" name="直接连接符 18"/>
          <p:cNvCxnSpPr/>
          <p:nvPr/>
        </p:nvCxnSpPr>
        <p:spPr>
          <a:xfrm>
            <a:off x="813233" y="510762"/>
            <a:ext cx="1700644"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4"/>
          <a:stretch>
            <a:fillRect/>
          </a:stretch>
        </p:blipFill>
        <p:spPr>
          <a:xfrm>
            <a:off x="223047" y="145730"/>
            <a:ext cx="482625" cy="3619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tags/tag1.xml><?xml version="1.0" encoding="utf-8"?>
<p:tagLst xmlns:p="http://schemas.openxmlformats.org/presentationml/2006/main">
  <p:tag name="AS_UNIQUEID" val="4415"/>
</p:tagLst>
</file>

<file path=ppt/tags/tag10.xml><?xml version="1.0" encoding="utf-8"?>
<p:tagLst xmlns:p="http://schemas.openxmlformats.org/presentationml/2006/main">
  <p:tag name="AS_UNIQUEID" val="4416"/>
</p:tagLst>
</file>

<file path=ppt/tags/tag100.xml><?xml version="1.0" encoding="utf-8"?>
<p:tagLst xmlns:p="http://schemas.openxmlformats.org/presentationml/2006/main">
  <p:tag name="AS_UNIQUEID" val="4400"/>
</p:tagLst>
</file>

<file path=ppt/tags/tag101.xml><?xml version="1.0" encoding="utf-8"?>
<p:tagLst xmlns:p="http://schemas.openxmlformats.org/presentationml/2006/main">
  <p:tag name="AS_UNIQUEID" val="4401"/>
</p:tagLst>
</file>

<file path=ppt/tags/tag102.xml><?xml version="1.0" encoding="utf-8"?>
<p:tagLst xmlns:p="http://schemas.openxmlformats.org/presentationml/2006/main">
  <p:tag name="AS_UNIQUEID" val="4402"/>
</p:tagLst>
</file>

<file path=ppt/tags/tag103.xml><?xml version="1.0" encoding="utf-8"?>
<p:tagLst xmlns:p="http://schemas.openxmlformats.org/presentationml/2006/main">
  <p:tag name="AS_UNIQUEID" val="4403"/>
</p:tagLst>
</file>

<file path=ppt/tags/tag104.xml><?xml version="1.0" encoding="utf-8"?>
<p:tagLst xmlns:p="http://schemas.openxmlformats.org/presentationml/2006/main">
  <p:tag name="AS_UNIQUEID" val="4404"/>
</p:tagLst>
</file>

<file path=ppt/tags/tag105.xml><?xml version="1.0" encoding="utf-8"?>
<p:tagLst xmlns:p="http://schemas.openxmlformats.org/presentationml/2006/main">
  <p:tag name="AS_UNIQUEID" val="4405"/>
</p:tagLst>
</file>

<file path=ppt/tags/tag106.xml><?xml version="1.0" encoding="utf-8"?>
<p:tagLst xmlns:p="http://schemas.openxmlformats.org/presentationml/2006/main">
  <p:tag name="AS_UNIQUEID" val="4406"/>
</p:tagLst>
</file>

<file path=ppt/tags/tag107.xml><?xml version="1.0" encoding="utf-8"?>
<p:tagLst xmlns:p="http://schemas.openxmlformats.org/presentationml/2006/main">
  <p:tag name="AS_UNIQUEID" val="4407"/>
</p:tagLst>
</file>

<file path=ppt/tags/tag108.xml><?xml version="1.0" encoding="utf-8"?>
<p:tagLst xmlns:p="http://schemas.openxmlformats.org/presentationml/2006/main">
  <p:tag name="AS_UNIQUEID" val="4408"/>
</p:tagLst>
</file>

<file path=ppt/tags/tag109.xml><?xml version="1.0" encoding="utf-8"?>
<p:tagLst xmlns:p="http://schemas.openxmlformats.org/presentationml/2006/main">
  <p:tag name="AS_UNIQUEID" val="4409"/>
</p:tagLst>
</file>

<file path=ppt/tags/tag11.xml><?xml version="1.0" encoding="utf-8"?>
<p:tagLst xmlns:p="http://schemas.openxmlformats.org/presentationml/2006/main">
  <p:tag name="AS_UNIQUEID" val="4417"/>
</p:tagLst>
</file>

<file path=ppt/tags/tag110.xml><?xml version="1.0" encoding="utf-8"?>
<p:tagLst xmlns:p="http://schemas.openxmlformats.org/presentationml/2006/main">
  <p:tag name="AS_UNIQUEID" val="4410"/>
</p:tagLst>
</file>

<file path=ppt/tags/tag111.xml><?xml version="1.0" encoding="utf-8"?>
<p:tagLst xmlns:p="http://schemas.openxmlformats.org/presentationml/2006/main">
  <p:tag name="AS_UNIQUEID" val="4411"/>
</p:tagLst>
</file>

<file path=ppt/tags/tag112.xml><?xml version="1.0" encoding="utf-8"?>
<p:tagLst xmlns:p="http://schemas.openxmlformats.org/presentationml/2006/main">
  <p:tag name="AS_UNIQUEID" val="4412"/>
</p:tagLst>
</file>

<file path=ppt/tags/tag113.xml><?xml version="1.0" encoding="utf-8"?>
<p:tagLst xmlns:p="http://schemas.openxmlformats.org/presentationml/2006/main">
  <p:tag name="AS_UNIQUEID" val="4413"/>
</p:tagLst>
</file>

<file path=ppt/tags/tag114.xml><?xml version="1.0" encoding="utf-8"?>
<p:tagLst xmlns:p="http://schemas.openxmlformats.org/presentationml/2006/main">
  <p:tag name="AS_UNIQUEID" val="4385"/>
</p:tagLst>
</file>

<file path=ppt/tags/tag115.xml><?xml version="1.0" encoding="utf-8"?>
<p:tagLst xmlns:p="http://schemas.openxmlformats.org/presentationml/2006/main">
  <p:tag name="AS_UNIQUEID" val="4386"/>
</p:tagLst>
</file>

<file path=ppt/tags/tag116.xml><?xml version="1.0" encoding="utf-8"?>
<p:tagLst xmlns:p="http://schemas.openxmlformats.org/presentationml/2006/main">
  <p:tag name="AS_UNIQUEID" val="4387"/>
</p:tagLst>
</file>

<file path=ppt/tags/tag117.xml><?xml version="1.0" encoding="utf-8"?>
<p:tagLst xmlns:p="http://schemas.openxmlformats.org/presentationml/2006/main">
  <p:tag name="AS_UNIQUEID" val="4343"/>
</p:tagLst>
</file>

<file path=ppt/tags/tag118.xml><?xml version="1.0" encoding="utf-8"?>
<p:tagLst xmlns:p="http://schemas.openxmlformats.org/presentationml/2006/main">
  <p:tag name="AS_UNIQUEID" val="4344"/>
</p:tagLst>
</file>

<file path=ppt/tags/tag119.xml><?xml version="1.0" encoding="utf-8"?>
<p:tagLst xmlns:p="http://schemas.openxmlformats.org/presentationml/2006/main">
  <p:tag name="AS_UNIQUEID" val="4346"/>
</p:tagLst>
</file>

<file path=ppt/tags/tag12.xml><?xml version="1.0" encoding="utf-8"?>
<p:tagLst xmlns:p="http://schemas.openxmlformats.org/presentationml/2006/main">
  <p:tag name="AS_UNIQUEID" val="4418"/>
</p:tagLst>
</file>

<file path=ppt/tags/tag120.xml><?xml version="1.0" encoding="utf-8"?>
<p:tagLst xmlns:p="http://schemas.openxmlformats.org/presentationml/2006/main">
  <p:tag name="AS_UNIQUEID" val="4347"/>
</p:tagLst>
</file>

<file path=ppt/tags/tag121.xml><?xml version="1.0" encoding="utf-8"?>
<p:tagLst xmlns:p="http://schemas.openxmlformats.org/presentationml/2006/main">
  <p:tag name="AS_UNIQUEID" val="4349"/>
</p:tagLst>
</file>

<file path=ppt/tags/tag122.xml><?xml version="1.0" encoding="utf-8"?>
<p:tagLst xmlns:p="http://schemas.openxmlformats.org/presentationml/2006/main">
  <p:tag name="AS_UNIQUEID" val="4350"/>
</p:tagLst>
</file>

<file path=ppt/tags/tag123.xml><?xml version="1.0" encoding="utf-8"?>
<p:tagLst xmlns:p="http://schemas.openxmlformats.org/presentationml/2006/main">
  <p:tag name="AS_UNIQUEID" val="4352"/>
</p:tagLst>
</file>

<file path=ppt/tags/tag124.xml><?xml version="1.0" encoding="utf-8"?>
<p:tagLst xmlns:p="http://schemas.openxmlformats.org/presentationml/2006/main">
  <p:tag name="AS_UNIQUEID" val="4353"/>
</p:tagLst>
</file>

<file path=ppt/tags/tag125.xml><?xml version="1.0" encoding="utf-8"?>
<p:tagLst xmlns:p="http://schemas.openxmlformats.org/presentationml/2006/main">
  <p:tag name="AS_UNIQUEID" val="4355"/>
</p:tagLst>
</file>

<file path=ppt/tags/tag126.xml><?xml version="1.0" encoding="utf-8"?>
<p:tagLst xmlns:p="http://schemas.openxmlformats.org/presentationml/2006/main">
  <p:tag name="AS_UNIQUEID" val="4356"/>
</p:tagLst>
</file>

<file path=ppt/tags/tag127.xml><?xml version="1.0" encoding="utf-8"?>
<p:tagLst xmlns:p="http://schemas.openxmlformats.org/presentationml/2006/main">
  <p:tag name="AS_UNIQUEID" val="4343"/>
</p:tagLst>
</file>

<file path=ppt/tags/tag128.xml><?xml version="1.0" encoding="utf-8"?>
<p:tagLst xmlns:p="http://schemas.openxmlformats.org/presentationml/2006/main">
  <p:tag name="AS_UNIQUEID" val="4343"/>
</p:tagLst>
</file>

<file path=ppt/tags/tag129.xml><?xml version="1.0" encoding="utf-8"?>
<p:tagLst xmlns:p="http://schemas.openxmlformats.org/presentationml/2006/main">
  <p:tag name="AS_UNIQUEID" val="4343"/>
</p:tagLst>
</file>

<file path=ppt/tags/tag13.xml><?xml version="1.0" encoding="utf-8"?>
<p:tagLst xmlns:p="http://schemas.openxmlformats.org/presentationml/2006/main">
  <p:tag name="AS_UNIQUEID" val="4415"/>
</p:tagLst>
</file>

<file path=ppt/tags/tag130.xml><?xml version="1.0" encoding="utf-8"?>
<p:tagLst xmlns:p="http://schemas.openxmlformats.org/presentationml/2006/main">
  <p:tag name="AS_UNIQUEID" val="4343"/>
</p:tagLst>
</file>

<file path=ppt/tags/tag131.xml><?xml version="1.0" encoding="utf-8"?>
<p:tagLst xmlns:p="http://schemas.openxmlformats.org/presentationml/2006/main">
  <p:tag name="AS_UNIQUEID" val="4349"/>
</p:tagLst>
</file>

<file path=ppt/tags/tag132.xml><?xml version="1.0" encoding="utf-8"?>
<p:tagLst xmlns:p="http://schemas.openxmlformats.org/presentationml/2006/main">
  <p:tag name="AS_UNIQUEID" val="4350"/>
</p:tagLst>
</file>

<file path=ppt/tags/tag133.xml><?xml version="1.0" encoding="utf-8"?>
<p:tagLst xmlns:p="http://schemas.openxmlformats.org/presentationml/2006/main">
  <p:tag name="AS_UNIQUEID" val="4343"/>
</p:tagLst>
</file>

<file path=ppt/tags/tag134.xml><?xml version="1.0" encoding="utf-8"?>
<p:tagLst xmlns:p="http://schemas.openxmlformats.org/presentationml/2006/main">
  <p:tag name="AS_UNIQUEID" val="5412"/>
</p:tagLst>
</file>

<file path=ppt/tags/tag135.xml><?xml version="1.0" encoding="utf-8"?>
<p:tagLst xmlns:p="http://schemas.openxmlformats.org/presentationml/2006/main">
  <p:tag name="AS_UNIQUEID" val="179"/>
</p:tagLst>
</file>

<file path=ppt/tags/tag136.xml><?xml version="1.0" encoding="utf-8"?>
<p:tagLst xmlns:p="http://schemas.openxmlformats.org/presentationml/2006/main">
  <p:tag name="AS_UNIQUEID" val="805"/>
</p:tagLst>
</file>

<file path=ppt/tags/tag137.xml><?xml version="1.0" encoding="utf-8"?>
<p:tagLst xmlns:p="http://schemas.openxmlformats.org/presentationml/2006/main">
  <p:tag name="AS_UNIQUEID" val="5896"/>
  <p:tag name="KSO_WM_BEAUTIFY_FLAG" val=""/>
</p:tagLst>
</file>

<file path=ppt/tags/tag138.xml><?xml version="1.0" encoding="utf-8"?>
<p:tagLst xmlns:p="http://schemas.openxmlformats.org/presentationml/2006/main">
  <p:tag name="AS_UNIQUEID" val="1907"/>
  <p:tag name="KSO_WM_BEAUTIFY_FLAG" val=""/>
</p:tagLst>
</file>

<file path=ppt/tags/tag139.xml><?xml version="1.0" encoding="utf-8"?>
<p:tagLst xmlns:p="http://schemas.openxmlformats.org/presentationml/2006/main">
  <p:tag name="AS_UNIQUEID" val="4582"/>
</p:tagLst>
</file>

<file path=ppt/tags/tag14.xml><?xml version="1.0" encoding="utf-8"?>
<p:tagLst xmlns:p="http://schemas.openxmlformats.org/presentationml/2006/main">
  <p:tag name="AS_UNIQUEID" val="4416"/>
</p:tagLst>
</file>

<file path=ppt/tags/tag140.xml><?xml version="1.0" encoding="utf-8"?>
<p:tagLst xmlns:p="http://schemas.openxmlformats.org/presentationml/2006/main">
  <p:tag name="AS_UNIQUEID" val="4583"/>
</p:tagLst>
</file>

<file path=ppt/tags/tag141.xml><?xml version="1.0" encoding="utf-8"?>
<p:tagLst xmlns:p="http://schemas.openxmlformats.org/presentationml/2006/main">
  <p:tag name="AS_UNIQUEID" val="4584"/>
</p:tagLst>
</file>

<file path=ppt/tags/tag142.xml><?xml version="1.0" encoding="utf-8"?>
<p:tagLst xmlns:p="http://schemas.openxmlformats.org/presentationml/2006/main">
  <p:tag name="AS_UNIQUEID" val="4583"/>
</p:tagLst>
</file>

<file path=ppt/tags/tag143.xml><?xml version="1.0" encoding="utf-8"?>
<p:tagLst xmlns:p="http://schemas.openxmlformats.org/presentationml/2006/main">
  <p:tag name="AS_UNIQUEID" val="4583"/>
</p:tagLst>
</file>

<file path=ppt/tags/tag144.xml><?xml version="1.0" encoding="utf-8"?>
<p:tagLst xmlns:p="http://schemas.openxmlformats.org/presentationml/2006/main">
  <p:tag name="AS_UNIQUEID" val="4583"/>
</p:tagLst>
</file>

<file path=ppt/tags/tag145.xml><?xml version="1.0" encoding="utf-8"?>
<p:tagLst xmlns:p="http://schemas.openxmlformats.org/presentationml/2006/main">
  <p:tag name="AS_UNIQUEID" val="4583"/>
</p:tagLst>
</file>

<file path=ppt/tags/tag146.xml><?xml version="1.0" encoding="utf-8"?>
<p:tagLst xmlns:p="http://schemas.openxmlformats.org/presentationml/2006/main">
  <p:tag name="KSO_WPP_MARK_KEY" val="d46a6317-01b8-4151-92cc-d894e23ad2ae"/>
  <p:tag name="COMMONDATA" val="eyJoZGlkIjoiNjlkYjZmZWQ5ZGViMTQxZWRlNmNlM2Y1N2MxNGNiM2EifQ=="/>
</p:tagLst>
</file>

<file path=ppt/tags/tag15.xml><?xml version="1.0" encoding="utf-8"?>
<p:tagLst xmlns:p="http://schemas.openxmlformats.org/presentationml/2006/main">
  <p:tag name="AS_UNIQUEID" val="4417"/>
</p:tagLst>
</file>

<file path=ppt/tags/tag16.xml><?xml version="1.0" encoding="utf-8"?>
<p:tagLst xmlns:p="http://schemas.openxmlformats.org/presentationml/2006/main">
  <p:tag name="AS_UNIQUEID" val="4418"/>
</p:tagLst>
</file>

<file path=ppt/tags/tag17.xml><?xml version="1.0" encoding="utf-8"?>
<p:tagLst xmlns:p="http://schemas.openxmlformats.org/presentationml/2006/main">
  <p:tag name="AS_UNIQUEID" val="4415"/>
</p:tagLst>
</file>

<file path=ppt/tags/tag18.xml><?xml version="1.0" encoding="utf-8"?>
<p:tagLst xmlns:p="http://schemas.openxmlformats.org/presentationml/2006/main">
  <p:tag name="AS_UNIQUEID" val="4416"/>
</p:tagLst>
</file>

<file path=ppt/tags/tag19.xml><?xml version="1.0" encoding="utf-8"?>
<p:tagLst xmlns:p="http://schemas.openxmlformats.org/presentationml/2006/main">
  <p:tag name="AS_UNIQUEID" val="4417"/>
</p:tagLst>
</file>

<file path=ppt/tags/tag2.xml><?xml version="1.0" encoding="utf-8"?>
<p:tagLst xmlns:p="http://schemas.openxmlformats.org/presentationml/2006/main">
  <p:tag name="AS_UNIQUEID" val="4416"/>
</p:tagLst>
</file>

<file path=ppt/tags/tag20.xml><?xml version="1.0" encoding="utf-8"?>
<p:tagLst xmlns:p="http://schemas.openxmlformats.org/presentationml/2006/main">
  <p:tag name="AS_UNIQUEID" val="4418"/>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AS_UNIQUEID" val="4214"/>
</p:tagLst>
</file>

<file path=ppt/tags/tag28.xml><?xml version="1.0" encoding="utf-8"?>
<p:tagLst xmlns:p="http://schemas.openxmlformats.org/presentationml/2006/main">
  <p:tag name="AS_UNIQUEID" val="4215"/>
</p:tagLst>
</file>

<file path=ppt/tags/tag29.xml><?xml version="1.0" encoding="utf-8"?>
<p:tagLst xmlns:p="http://schemas.openxmlformats.org/presentationml/2006/main">
  <p:tag name="AS_UNIQUEID" val="4216"/>
</p:tagLst>
</file>

<file path=ppt/tags/tag3.xml><?xml version="1.0" encoding="utf-8"?>
<p:tagLst xmlns:p="http://schemas.openxmlformats.org/presentationml/2006/main">
  <p:tag name="AS_UNIQUEID" val="4417"/>
</p:tagLst>
</file>

<file path=ppt/tags/tag30.xml><?xml version="1.0" encoding="utf-8"?>
<p:tagLst xmlns:p="http://schemas.openxmlformats.org/presentationml/2006/main">
  <p:tag name="AS_UNIQUEID" val="4207"/>
</p:tagLst>
</file>

<file path=ppt/tags/tag31.xml><?xml version="1.0" encoding="utf-8"?>
<p:tagLst xmlns:p="http://schemas.openxmlformats.org/presentationml/2006/main">
  <p:tag name="AS_UNIQUEID" val="4208"/>
</p:tagLst>
</file>

<file path=ppt/tags/tag32.xml><?xml version="1.0" encoding="utf-8"?>
<p:tagLst xmlns:p="http://schemas.openxmlformats.org/presentationml/2006/main">
  <p:tag name="AS_UNIQUEID" val="2314"/>
</p:tagLst>
</file>

<file path=ppt/tags/tag33.xml><?xml version="1.0" encoding="utf-8"?>
<p:tagLst xmlns:p="http://schemas.openxmlformats.org/presentationml/2006/main">
  <p:tag name="AS_UNIQUEID" val="2312"/>
</p:tagLst>
</file>

<file path=ppt/tags/tag34.xml><?xml version="1.0" encoding="utf-8"?>
<p:tagLst xmlns:p="http://schemas.openxmlformats.org/presentationml/2006/main">
  <p:tag name="AS_UNIQUEID" val="4221"/>
</p:tagLst>
</file>

<file path=ppt/tags/tag35.xml><?xml version="1.0" encoding="utf-8"?>
<p:tagLst xmlns:p="http://schemas.openxmlformats.org/presentationml/2006/main">
  <p:tag name="AS_UNIQUEID" val="250"/>
</p:tagLst>
</file>

<file path=ppt/tags/tag36.xml><?xml version="1.0" encoding="utf-8"?>
<p:tagLst xmlns:p="http://schemas.openxmlformats.org/presentationml/2006/main">
  <p:tag name="AS_UNIQUEID" val="345"/>
</p:tagLst>
</file>

<file path=ppt/tags/tag37.xml><?xml version="1.0" encoding="utf-8"?>
<p:tagLst xmlns:p="http://schemas.openxmlformats.org/presentationml/2006/main">
  <p:tag name="AS_UNIQUEID" val="250"/>
</p:tagLst>
</file>

<file path=ppt/tags/tag38.xml><?xml version="1.0" encoding="utf-8"?>
<p:tagLst xmlns:p="http://schemas.openxmlformats.org/presentationml/2006/main">
  <p:tag name="AS_UNIQUEID" val="347"/>
</p:tagLst>
</file>

<file path=ppt/tags/tag39.xml><?xml version="1.0" encoding="utf-8"?>
<p:tagLst xmlns:p="http://schemas.openxmlformats.org/presentationml/2006/main">
  <p:tag name="AS_UNIQUEID" val="2327"/>
</p:tagLst>
</file>

<file path=ppt/tags/tag4.xml><?xml version="1.0" encoding="utf-8"?>
<p:tagLst xmlns:p="http://schemas.openxmlformats.org/presentationml/2006/main">
  <p:tag name="AS_UNIQUEID" val="4418"/>
</p:tagLst>
</file>

<file path=ppt/tags/tag40.xml><?xml version="1.0" encoding="utf-8"?>
<p:tagLst xmlns:p="http://schemas.openxmlformats.org/presentationml/2006/main">
  <p:tag name="AS_UNIQUEID" val="2328"/>
</p:tagLst>
</file>

<file path=ppt/tags/tag41.xml><?xml version="1.0" encoding="utf-8"?>
<p:tagLst xmlns:p="http://schemas.openxmlformats.org/presentationml/2006/main">
  <p:tag name="AS_UNIQUEID" val="347"/>
</p:tagLst>
</file>

<file path=ppt/tags/tag42.xml><?xml version="1.0" encoding="utf-8"?>
<p:tagLst xmlns:p="http://schemas.openxmlformats.org/presentationml/2006/main">
  <p:tag name="AS_UNIQUEID" val="347"/>
</p:tagLst>
</file>

<file path=ppt/tags/tag43.xml><?xml version="1.0" encoding="utf-8"?>
<p:tagLst xmlns:p="http://schemas.openxmlformats.org/presentationml/2006/main">
  <p:tag name="AS_UNIQUEID" val="4214"/>
</p:tagLst>
</file>

<file path=ppt/tags/tag44.xml><?xml version="1.0" encoding="utf-8"?>
<p:tagLst xmlns:p="http://schemas.openxmlformats.org/presentationml/2006/main">
  <p:tag name="AS_UNIQUEID" val="4215"/>
</p:tagLst>
</file>

<file path=ppt/tags/tag45.xml><?xml version="1.0" encoding="utf-8"?>
<p:tagLst xmlns:p="http://schemas.openxmlformats.org/presentationml/2006/main">
  <p:tag name="AS_UNIQUEID" val="4216"/>
</p:tagLst>
</file>

<file path=ppt/tags/tag46.xml><?xml version="1.0" encoding="utf-8"?>
<p:tagLst xmlns:p="http://schemas.openxmlformats.org/presentationml/2006/main">
  <p:tag name="AS_UNIQUEID" val="2312"/>
</p:tagLst>
</file>

<file path=ppt/tags/tag47.xml><?xml version="1.0" encoding="utf-8"?>
<p:tagLst xmlns:p="http://schemas.openxmlformats.org/presentationml/2006/main">
  <p:tag name="AS_UNIQUEID" val="360"/>
</p:tagLst>
</file>

<file path=ppt/tags/tag48.xml><?xml version="1.0" encoding="utf-8"?>
<p:tagLst xmlns:p="http://schemas.openxmlformats.org/presentationml/2006/main">
  <p:tag name="AS_UNIQUEID" val="352"/>
</p:tagLst>
</file>

<file path=ppt/tags/tag49.xml><?xml version="1.0" encoding="utf-8"?>
<p:tagLst xmlns:p="http://schemas.openxmlformats.org/presentationml/2006/main">
  <p:tag name="AS_UNIQUEID" val="353"/>
</p:tagLst>
</file>

<file path=ppt/tags/tag5.xml><?xml version="1.0" encoding="utf-8"?>
<p:tagLst xmlns:p="http://schemas.openxmlformats.org/presentationml/2006/main">
  <p:tag name="AS_UNIQUEID" val="4415"/>
</p:tagLst>
</file>

<file path=ppt/tags/tag50.xml><?xml version="1.0" encoding="utf-8"?>
<p:tagLst xmlns:p="http://schemas.openxmlformats.org/presentationml/2006/main">
  <p:tag name="AS_UNIQUEID" val="354"/>
</p:tagLst>
</file>

<file path=ppt/tags/tag51.xml><?xml version="1.0" encoding="utf-8"?>
<p:tagLst xmlns:p="http://schemas.openxmlformats.org/presentationml/2006/main">
  <p:tag name="AS_UNIQUEID" val="355"/>
</p:tagLst>
</file>

<file path=ppt/tags/tag52.xml><?xml version="1.0" encoding="utf-8"?>
<p:tagLst xmlns:p="http://schemas.openxmlformats.org/presentationml/2006/main">
  <p:tag name="AS_UNIQUEID" val="357"/>
</p:tagLst>
</file>

<file path=ppt/tags/tag53.xml><?xml version="1.0" encoding="utf-8"?>
<p:tagLst xmlns:p="http://schemas.openxmlformats.org/presentationml/2006/main">
  <p:tag name="AS_UNIQUEID" val="358"/>
</p:tagLst>
</file>

<file path=ppt/tags/tag54.xml><?xml version="1.0" encoding="utf-8"?>
<p:tagLst xmlns:p="http://schemas.openxmlformats.org/presentationml/2006/main">
  <p:tag name="AS_UNIQUEID" val="361"/>
</p:tagLst>
</file>

<file path=ppt/tags/tag55.xml><?xml version="1.0" encoding="utf-8"?>
<p:tagLst xmlns:p="http://schemas.openxmlformats.org/presentationml/2006/main">
  <p:tag name="AS_UNIQUEID" val="24"/>
</p:tagLst>
</file>

<file path=ppt/tags/tag56.xml><?xml version="1.0" encoding="utf-8"?>
<p:tagLst xmlns:p="http://schemas.openxmlformats.org/presentationml/2006/main">
  <p:tag name="AS_UNIQUEID" val="250"/>
</p:tagLst>
</file>

<file path=ppt/tags/tag57.xml><?xml version="1.0" encoding="utf-8"?>
<p:tagLst xmlns:p="http://schemas.openxmlformats.org/presentationml/2006/main">
  <p:tag name="AS_UNIQUEID" val="25"/>
</p:tagLst>
</file>

<file path=ppt/tags/tag58.xml><?xml version="1.0" encoding="utf-8"?>
<p:tagLst xmlns:p="http://schemas.openxmlformats.org/presentationml/2006/main">
  <p:tag name="AS_UNIQUEID" val="4553"/>
</p:tagLst>
</file>

<file path=ppt/tags/tag59.xml><?xml version="1.0" encoding="utf-8"?>
<p:tagLst xmlns:p="http://schemas.openxmlformats.org/presentationml/2006/main">
  <p:tag name="AS_UNIQUEID" val="250"/>
</p:tagLst>
</file>

<file path=ppt/tags/tag6.xml><?xml version="1.0" encoding="utf-8"?>
<p:tagLst xmlns:p="http://schemas.openxmlformats.org/presentationml/2006/main">
  <p:tag name="AS_UNIQUEID" val="4416"/>
</p:tagLst>
</file>

<file path=ppt/tags/tag60.xml><?xml version="1.0" encoding="utf-8"?>
<p:tagLst xmlns:p="http://schemas.openxmlformats.org/presentationml/2006/main">
  <p:tag name="AS_UNIQUEID" val="394"/>
</p:tagLst>
</file>

<file path=ppt/tags/tag61.xml><?xml version="1.0" encoding="utf-8"?>
<p:tagLst xmlns:p="http://schemas.openxmlformats.org/presentationml/2006/main">
  <p:tag name="AS_UNIQUEID" val="396"/>
</p:tagLst>
</file>

<file path=ppt/tags/tag62.xml><?xml version="1.0" encoding="utf-8"?>
<p:tagLst xmlns:p="http://schemas.openxmlformats.org/presentationml/2006/main">
  <p:tag name="AS_UNIQUEID" val="397"/>
</p:tagLst>
</file>

<file path=ppt/tags/tag63.xml><?xml version="1.0" encoding="utf-8"?>
<p:tagLst xmlns:p="http://schemas.openxmlformats.org/presentationml/2006/main">
  <p:tag name="AS_UNIQUEID" val="398"/>
</p:tagLst>
</file>

<file path=ppt/tags/tag64.xml><?xml version="1.0" encoding="utf-8"?>
<p:tagLst xmlns:p="http://schemas.openxmlformats.org/presentationml/2006/main">
  <p:tag name="AS_UNIQUEID" val="401"/>
</p:tagLst>
</file>

<file path=ppt/tags/tag65.xml><?xml version="1.0" encoding="utf-8"?>
<p:tagLst xmlns:p="http://schemas.openxmlformats.org/presentationml/2006/main">
  <p:tag name="AS_UNIQUEID" val="402"/>
</p:tagLst>
</file>

<file path=ppt/tags/tag66.xml><?xml version="1.0" encoding="utf-8"?>
<p:tagLst xmlns:p="http://schemas.openxmlformats.org/presentationml/2006/main">
  <p:tag name="AS_UNIQUEID" val="403"/>
</p:tagLst>
</file>

<file path=ppt/tags/tag67.xml><?xml version="1.0" encoding="utf-8"?>
<p:tagLst xmlns:p="http://schemas.openxmlformats.org/presentationml/2006/main">
  <p:tag name="AS_UNIQUEID" val="4365"/>
</p:tagLst>
</file>

<file path=ppt/tags/tag68.xml><?xml version="1.0" encoding="utf-8"?>
<p:tagLst xmlns:p="http://schemas.openxmlformats.org/presentationml/2006/main">
  <p:tag name="AS_UNIQUEID" val="4367"/>
</p:tagLst>
</file>

<file path=ppt/tags/tag69.xml><?xml version="1.0" encoding="utf-8"?>
<p:tagLst xmlns:p="http://schemas.openxmlformats.org/presentationml/2006/main">
  <p:tag name="AS_UNIQUEID" val="4368"/>
</p:tagLst>
</file>

<file path=ppt/tags/tag7.xml><?xml version="1.0" encoding="utf-8"?>
<p:tagLst xmlns:p="http://schemas.openxmlformats.org/presentationml/2006/main">
  <p:tag name="AS_UNIQUEID" val="4417"/>
</p:tagLst>
</file>

<file path=ppt/tags/tag70.xml><?xml version="1.0" encoding="utf-8"?>
<p:tagLst xmlns:p="http://schemas.openxmlformats.org/presentationml/2006/main">
  <p:tag name="AS_UNIQUEID" val="4369"/>
</p:tagLst>
</file>

<file path=ppt/tags/tag71.xml><?xml version="1.0" encoding="utf-8"?>
<p:tagLst xmlns:p="http://schemas.openxmlformats.org/presentationml/2006/main">
  <p:tag name="AS_UNIQUEID" val="4371"/>
</p:tagLst>
</file>

<file path=ppt/tags/tag72.xml><?xml version="1.0" encoding="utf-8"?>
<p:tagLst xmlns:p="http://schemas.openxmlformats.org/presentationml/2006/main">
  <p:tag name="AS_UNIQUEID" val="4372"/>
</p:tagLst>
</file>

<file path=ppt/tags/tag73.xml><?xml version="1.0" encoding="utf-8"?>
<p:tagLst xmlns:p="http://schemas.openxmlformats.org/presentationml/2006/main">
  <p:tag name="AS_UNIQUEID" val="4373"/>
</p:tagLst>
</file>

<file path=ppt/tags/tag74.xml><?xml version="1.0" encoding="utf-8"?>
<p:tagLst xmlns:p="http://schemas.openxmlformats.org/presentationml/2006/main">
  <p:tag name="AS_UNIQUEID" val="4374"/>
</p:tagLst>
</file>

<file path=ppt/tags/tag75.xml><?xml version="1.0" encoding="utf-8"?>
<p:tagLst xmlns:p="http://schemas.openxmlformats.org/presentationml/2006/main">
  <p:tag name="AS_UNIQUEID" val="4375"/>
</p:tagLst>
</file>

<file path=ppt/tags/tag76.xml><?xml version="1.0" encoding="utf-8"?>
<p:tagLst xmlns:p="http://schemas.openxmlformats.org/presentationml/2006/main">
  <p:tag name="AS_UNIQUEID" val="4376"/>
</p:tagLst>
</file>

<file path=ppt/tags/tag77.xml><?xml version="1.0" encoding="utf-8"?>
<p:tagLst xmlns:p="http://schemas.openxmlformats.org/presentationml/2006/main">
  <p:tag name="AS_UNIQUEID" val="4377"/>
</p:tagLst>
</file>

<file path=ppt/tags/tag78.xml><?xml version="1.0" encoding="utf-8"?>
<p:tagLst xmlns:p="http://schemas.openxmlformats.org/presentationml/2006/main">
  <p:tag name="AS_UNIQUEID" val="4378"/>
</p:tagLst>
</file>

<file path=ppt/tags/tag79.xml><?xml version="1.0" encoding="utf-8"?>
<p:tagLst xmlns:p="http://schemas.openxmlformats.org/presentationml/2006/main">
  <p:tag name="AS_UNIQUEID" val="4379"/>
</p:tagLst>
</file>

<file path=ppt/tags/tag8.xml><?xml version="1.0" encoding="utf-8"?>
<p:tagLst xmlns:p="http://schemas.openxmlformats.org/presentationml/2006/main">
  <p:tag name="AS_UNIQUEID" val="4418"/>
</p:tagLst>
</file>

<file path=ppt/tags/tag80.xml><?xml version="1.0" encoding="utf-8"?>
<p:tagLst xmlns:p="http://schemas.openxmlformats.org/presentationml/2006/main">
  <p:tag name="AS_UNIQUEID" val="4380"/>
</p:tagLst>
</file>

<file path=ppt/tags/tag81.xml><?xml version="1.0" encoding="utf-8"?>
<p:tagLst xmlns:p="http://schemas.openxmlformats.org/presentationml/2006/main">
  <p:tag name="AS_UNIQUEID" val="4381"/>
</p:tagLst>
</file>

<file path=ppt/tags/tag82.xml><?xml version="1.0" encoding="utf-8"?>
<p:tagLst xmlns:p="http://schemas.openxmlformats.org/presentationml/2006/main">
  <p:tag name="AS_UNIQUEID" val="250"/>
</p:tagLst>
</file>

<file path=ppt/tags/tag83.xml><?xml version="1.0" encoding="utf-8"?>
<p:tagLst xmlns:p="http://schemas.openxmlformats.org/presentationml/2006/main">
  <p:tag name="AS_UNIQUEID" val="4383"/>
</p:tagLst>
</file>

<file path=ppt/tags/tag84.xml><?xml version="1.0" encoding="utf-8"?>
<p:tagLst xmlns:p="http://schemas.openxmlformats.org/presentationml/2006/main">
  <p:tag name="AS_UNIQUEID" val="4381"/>
</p:tagLst>
</file>

<file path=ppt/tags/tag85.xml><?xml version="1.0" encoding="utf-8"?>
<p:tagLst xmlns:p="http://schemas.openxmlformats.org/presentationml/2006/main">
  <p:tag name="AS_UNIQUEID" val="4367"/>
</p:tagLst>
</file>

<file path=ppt/tags/tag86.xml><?xml version="1.0" encoding="utf-8"?>
<p:tagLst xmlns:p="http://schemas.openxmlformats.org/presentationml/2006/main">
  <p:tag name="AS_UNIQUEID" val="4368"/>
</p:tagLst>
</file>

<file path=ppt/tags/tag87.xml><?xml version="1.0" encoding="utf-8"?>
<p:tagLst xmlns:p="http://schemas.openxmlformats.org/presentationml/2006/main">
  <p:tag name="AS_UNIQUEID" val="4369"/>
</p:tagLst>
</file>

<file path=ppt/tags/tag8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409_1*f*1"/>
  <p:tag name="KSO_WM_TEMPLATE_CATEGORY" val="diagram"/>
  <p:tag name="KSO_WM_TEMPLATE_INDEX" val="20211409"/>
  <p:tag name="KSO_WM_UNIT_LAYERLEVEL" val="1"/>
  <p:tag name="KSO_WM_TAG_VERSION" val="1.0"/>
  <p:tag name="KSO_WM_BEAUTIFY_FLAG" val="#wm#"/>
  <p:tag name="KSO_WM_UNIT_DEFAULT_FONT" val="14;20;2"/>
  <p:tag name="KSO_WM_UNIT_BLOCK" val="0"/>
  <p:tag name="KSO_WM_UNIT_VALUE" val="138"/>
  <p:tag name="KSO_WM_UNIT_SHOW_EDIT_AREA_INDICATION" val="1"/>
  <p:tag name="KSO_WM_CHIP_GROUPID" val="5e6b05596848fb12bee65ac8"/>
  <p:tag name="KSO_WM_CHIP_XID" val="5e6b05596848fb12bee65aca"/>
  <p:tag name="KSO_WM_UNIT_DEC_AREA_ID" val="fd53251e7e414f83ac878e7cd600613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e430ebf881b2414a9efc78f22c2a95fd"/>
  <p:tag name="KSO_WM_UNIT_TEXT_FILL_FORE_SCHEMECOLOR_INDEX_BRIGHTNESS" val="0.25"/>
  <p:tag name="KSO_WM_UNIT_TEXT_FILL_FORE_SCHEMECOLOR_INDEX" val="13"/>
  <p:tag name="KSO_WM_UNIT_TEXT_FILL_TYPE" val="1"/>
  <p:tag name="KSO_WM_TEMPLATE_ASSEMBLE_XID" val="60656f004054ed1e2fb80211"/>
  <p:tag name="KSO_WM_TEMPLATE_ASSEMBLE_GROUPID" val="60656f004054ed1e2fb80211"/>
</p:tagLst>
</file>

<file path=ppt/tags/tag89.xml><?xml version="1.0" encoding="utf-8"?>
<p:tagLst xmlns:p="http://schemas.openxmlformats.org/presentationml/2006/main">
  <p:tag name="AS_UNIQUEID" val="4389"/>
</p:tagLst>
</file>

<file path=ppt/tags/tag9.xml><?xml version="1.0" encoding="utf-8"?>
<p:tagLst xmlns:p="http://schemas.openxmlformats.org/presentationml/2006/main">
  <p:tag name="AS_UNIQUEID" val="4415"/>
</p:tagLst>
</file>

<file path=ppt/tags/tag90.xml><?xml version="1.0" encoding="utf-8"?>
<p:tagLst xmlns:p="http://schemas.openxmlformats.org/presentationml/2006/main">
  <p:tag name="AS_UNIQUEID" val="4390"/>
</p:tagLst>
</file>

<file path=ppt/tags/tag91.xml><?xml version="1.0" encoding="utf-8"?>
<p:tagLst xmlns:p="http://schemas.openxmlformats.org/presentationml/2006/main">
  <p:tag name="AS_UNIQUEID" val="4391"/>
</p:tagLst>
</file>

<file path=ppt/tags/tag92.xml><?xml version="1.0" encoding="utf-8"?>
<p:tagLst xmlns:p="http://schemas.openxmlformats.org/presentationml/2006/main">
  <p:tag name="AS_UNIQUEID" val="4392"/>
</p:tagLst>
</file>

<file path=ppt/tags/tag93.xml><?xml version="1.0" encoding="utf-8"?>
<p:tagLst xmlns:p="http://schemas.openxmlformats.org/presentationml/2006/main">
  <p:tag name="AS_UNIQUEID" val="4393"/>
</p:tagLst>
</file>

<file path=ppt/tags/tag94.xml><?xml version="1.0" encoding="utf-8"?>
<p:tagLst xmlns:p="http://schemas.openxmlformats.org/presentationml/2006/main">
  <p:tag name="AS_UNIQUEID" val="4394"/>
</p:tagLst>
</file>

<file path=ppt/tags/tag95.xml><?xml version="1.0" encoding="utf-8"?>
<p:tagLst xmlns:p="http://schemas.openxmlformats.org/presentationml/2006/main">
  <p:tag name="AS_UNIQUEID" val="4395"/>
</p:tagLst>
</file>

<file path=ppt/tags/tag96.xml><?xml version="1.0" encoding="utf-8"?>
<p:tagLst xmlns:p="http://schemas.openxmlformats.org/presentationml/2006/main">
  <p:tag name="AS_UNIQUEID" val="4396"/>
</p:tagLst>
</file>

<file path=ppt/tags/tag97.xml><?xml version="1.0" encoding="utf-8"?>
<p:tagLst xmlns:p="http://schemas.openxmlformats.org/presentationml/2006/main">
  <p:tag name="AS_UNIQUEID" val="4397"/>
</p:tagLst>
</file>

<file path=ppt/tags/tag98.xml><?xml version="1.0" encoding="utf-8"?>
<p:tagLst xmlns:p="http://schemas.openxmlformats.org/presentationml/2006/main">
  <p:tag name="AS_UNIQUEID" val="4398"/>
</p:tagLst>
</file>

<file path=ppt/tags/tag99.xml><?xml version="1.0" encoding="utf-8"?>
<p:tagLst xmlns:p="http://schemas.openxmlformats.org/presentationml/2006/main">
  <p:tag name="AS_UNIQUEID" val="439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3857</Words>
  <Application>WPS 演示</Application>
  <PresentationFormat>宽屏</PresentationFormat>
  <Paragraphs>408</Paragraphs>
  <Slides>29</Slides>
  <Notes>26</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29</vt:i4>
      </vt:variant>
    </vt:vector>
  </HeadingPairs>
  <TitlesOfParts>
    <vt:vector size="49" baseType="lpstr">
      <vt:lpstr>Arial</vt:lpstr>
      <vt:lpstr>宋体</vt:lpstr>
      <vt:lpstr>Wingdings</vt:lpstr>
      <vt:lpstr>黑体</vt:lpstr>
      <vt:lpstr>微软雅黑</vt:lpstr>
      <vt:lpstr>楷体</vt:lpstr>
      <vt:lpstr>Arial</vt:lpstr>
      <vt:lpstr>思源黑体 CN Regular</vt:lpstr>
      <vt:lpstr>Calibri</vt:lpstr>
      <vt:lpstr>字魂105号-简雅黑</vt:lpstr>
      <vt:lpstr>Arial Unicode MS</vt:lpstr>
      <vt:lpstr>等线</vt:lpstr>
      <vt:lpstr>Calibri</vt:lpstr>
      <vt:lpstr>微软雅黑</vt:lpstr>
      <vt:lpstr>Impact</vt:lpstr>
      <vt:lpstr>Segoe UI</vt:lpstr>
      <vt:lpstr>Microsoft YaHei UI</vt:lpstr>
      <vt:lpstr>华文宋体</vt:lpstr>
      <vt:lpstr>华文仿宋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sczx8</cp:lastModifiedBy>
  <cp:revision>95</cp:revision>
  <dcterms:created xsi:type="dcterms:W3CDTF">2023-03-07T00:42:00Z</dcterms:created>
  <dcterms:modified xsi:type="dcterms:W3CDTF">2023-11-20T01:57:32Z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2052-11.8.2.11718</vt:lpwstr>
  </property>
  <property fmtid="{D5CDD505-2E9C-101B-9397-08002B2CF9AE}" pid="3" name="ICV">
    <vt:lpwstr>33EA50B5EBA77B9E9B22036483FBA6CB_43</vt:lpwstr>
  </property>
</Properties>
</file>