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  <p:sldMasterId id="2147483676" r:id="rId4"/>
    <p:sldMasterId id="2147483689" r:id="rId5"/>
  </p:sldMasterIdLst>
  <p:notesMasterIdLst>
    <p:notesMasterId r:id="rId7"/>
  </p:notesMasterIdLst>
  <p:sldIdLst>
    <p:sldId id="485" r:id="rId6"/>
    <p:sldId id="445" r:id="rId8"/>
    <p:sldId id="461" r:id="rId9"/>
    <p:sldId id="402" r:id="rId10"/>
    <p:sldId id="258" r:id="rId11"/>
    <p:sldId id="417" r:id="rId12"/>
    <p:sldId id="447" r:id="rId13"/>
    <p:sldId id="435" r:id="rId14"/>
    <p:sldId id="463" r:id="rId15"/>
    <p:sldId id="448" r:id="rId16"/>
    <p:sldId id="454" r:id="rId17"/>
    <p:sldId id="436" r:id="rId18"/>
    <p:sldId id="478" r:id="rId19"/>
    <p:sldId id="480" r:id="rId20"/>
    <p:sldId id="483" r:id="rId21"/>
    <p:sldId id="296" r:id="rId22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新课标第一网" initials="新" lastIdx="1" clrIdx="0"/>
  <p:cmAuthor id="3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BADD"/>
    <a:srgbClr val="D57229"/>
    <a:srgbClr val="FFC000"/>
    <a:srgbClr val="F9B0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2A4B713-E4EE-46E5-9F0D-2DDC4A763010}" styleName="{8a66bb80-9744-4b8f-8381-e690ed832dd5}">
    <a:wholeTbl>
      <a:tcTxStyle>
        <a:fontRef idx="none">
          <a:prstClr val="black"/>
        </a:fontRef>
      </a:tcTxStyle>
      <a:tcStyle>
        <a:tcBdr>
          <a:left>
            <a:ln w="12700" cmpd="sng">
              <a:solidFill>
                <a:srgbClr val="DDB37C"/>
              </a:solidFill>
            </a:ln>
          </a:left>
          <a:right>
            <a:ln w="12700" cmpd="sng">
              <a:solidFill>
                <a:srgbClr val="DDB37C"/>
              </a:solidFill>
            </a:ln>
          </a:right>
          <a:top>
            <a:ln w="12700" cmpd="sng">
              <a:solidFill>
                <a:srgbClr val="DDB37C"/>
              </a:solidFill>
            </a:ln>
          </a:top>
          <a:bottom>
            <a:ln w="12700" cmpd="sng">
              <a:solidFill>
                <a:srgbClr val="DDB37C"/>
              </a:solidFill>
            </a:ln>
          </a:bottom>
          <a:insideH>
            <a:ln w="12700" cmpd="sng">
              <a:solidFill>
                <a:srgbClr val="DDB37C"/>
              </a:solidFill>
            </a:ln>
          </a:insideH>
          <a:insideV>
            <a:ln w="12700" cmpd="sng">
              <a:solidFill>
                <a:srgbClr val="DDB37C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TxStyle>
        <a:fontRef idx="none">
          <a:prstClr val="black"/>
        </a:fontRef>
      </a:tcTxStyle>
      <a:tcStyle>
        <a:tcBdr/>
        <a:fill>
          <a:solidFill>
            <a:srgbClr val="FFFFFF"/>
          </a:solidFill>
        </a:fill>
      </a:tcStyle>
    </a:band1H>
    <a:band2H>
      <a:tcTxStyle>
        <a:fontRef idx="none">
          <a:prstClr val="black"/>
        </a:fontRef>
      </a:tcTxStyle>
      <a:tcStyle>
        <a:tcBdr/>
        <a:fill>
          <a:solidFill>
            <a:srgbClr val="F4E3D2"/>
          </a:solidFill>
        </a:fill>
      </a:tcStyle>
    </a:band2H>
    <a:firstRow>
      <a:tcTxStyle>
        <a:fontRef idx="none">
          <a:prstClr val="black"/>
        </a:fontRef>
      </a:tcTxStyle>
      <a:tcStyle>
        <a:tcBdr/>
        <a:fill>
          <a:solidFill>
            <a:srgbClr val="DDB37C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gs" Target="tags/tag43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EC530858-BF76-453D-8D3B-E94317EF6EAB}" type="slidenum">
              <a:rPr lang="zh-CN" altLang="en-US" smtClean="0">
                <a:latin typeface="Calibri" panose="020F0502020204030204" charset="0"/>
              </a:rPr>
            </a:fld>
            <a:endParaRPr lang="zh-CN" altLang="en-US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2" Type="http://schemas.openxmlformats.org/officeDocument/2006/relationships/image" Target="../media/image20.png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419" y="6357140"/>
            <a:ext cx="2742543" cy="36429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553" y="6357140"/>
            <a:ext cx="4115319" cy="36429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465" y="6357140"/>
            <a:ext cx="2742543" cy="36429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484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EBD55BC-838F-42A0-9E8F-A3D0807BFF1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BDA8AA2B-63AC-4870-BEFD-7CD32B244E9A}" type="slidenum">
              <a:rPr lang="en-US" smtClean="0"/>
            </a:fld>
            <a:endParaRPr lang="en-US"/>
          </a:p>
        </p:txBody>
      </p:sp>
      <p:sp>
        <p:nvSpPr>
          <p:cNvPr id="7" name="矩形 42"/>
          <p:cNvSpPr/>
          <p:nvPr userDrawn="1"/>
        </p:nvSpPr>
        <p:spPr>
          <a:xfrm>
            <a:off x="0" y="0"/>
            <a:ext cx="12192000" cy="1295400"/>
          </a:xfrm>
          <a:prstGeom prst="rect">
            <a:avLst/>
          </a:prstGeom>
          <a:solidFill>
            <a:srgbClr val="195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8" name="图片 4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2967" y="198217"/>
            <a:ext cx="1404233" cy="2365691"/>
          </a:xfrm>
          <a:prstGeom prst="rect">
            <a:avLst/>
          </a:prstGeom>
        </p:spPr>
      </p:pic>
      <p:pic>
        <p:nvPicPr>
          <p:cNvPr id="9" name="图片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69" y="-55420"/>
            <a:ext cx="5495253" cy="5495253"/>
          </a:xfrm>
          <a:prstGeom prst="rect">
            <a:avLst/>
          </a:prstGeom>
        </p:spPr>
      </p:pic>
      <p:cxnSp>
        <p:nvCxnSpPr>
          <p:cNvPr id="10" name="直接连接符 43"/>
          <p:cNvCxnSpPr/>
          <p:nvPr userDrawn="1"/>
        </p:nvCxnSpPr>
        <p:spPr>
          <a:xfrm>
            <a:off x="0" y="1193800"/>
            <a:ext cx="12192000" cy="0"/>
          </a:xfrm>
          <a:prstGeom prst="line">
            <a:avLst/>
          </a:prstGeom>
          <a:ln w="158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0" y="1295400"/>
            <a:ext cx="12192000" cy="55626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14400" y="2131484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EBD55BC-838F-42A0-9E8F-A3D0807BFF12}" type="datetimeFigureOut">
              <a:rPr lang="en-US" smtClean="0"/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BDA8AA2B-63AC-4870-BEFD-7CD32B244E9A}" type="slidenum">
              <a:rPr lang="en-US" smtClean="0"/>
            </a:fld>
            <a:endParaRPr lang="en-US"/>
          </a:p>
        </p:txBody>
      </p:sp>
      <p:sp>
        <p:nvSpPr>
          <p:cNvPr id="12" name="矩形 42"/>
          <p:cNvSpPr/>
          <p:nvPr userDrawn="1"/>
        </p:nvSpPr>
        <p:spPr>
          <a:xfrm>
            <a:off x="0" y="0"/>
            <a:ext cx="12192000" cy="1295400"/>
          </a:xfrm>
          <a:prstGeom prst="rect">
            <a:avLst/>
          </a:prstGeom>
          <a:solidFill>
            <a:srgbClr val="195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15" name="直接连接符 43"/>
          <p:cNvCxnSpPr/>
          <p:nvPr userDrawn="1"/>
        </p:nvCxnSpPr>
        <p:spPr>
          <a:xfrm>
            <a:off x="0" y="1193800"/>
            <a:ext cx="12192000" cy="0"/>
          </a:xfrm>
          <a:prstGeom prst="line">
            <a:avLst/>
          </a:prstGeom>
          <a:ln w="158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2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3" t="21998" r="21443" b="22866"/>
          <a:stretch>
            <a:fillRect/>
          </a:stretch>
        </p:blipFill>
        <p:spPr>
          <a:xfrm>
            <a:off x="9591165" y="0"/>
            <a:ext cx="1686435" cy="1634547"/>
          </a:xfrm>
          <a:prstGeom prst="rect">
            <a:avLst/>
          </a:prstGeom>
        </p:spPr>
      </p:pic>
      <p:pic>
        <p:nvPicPr>
          <p:cNvPr id="19" name="图片 3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37" b="30895"/>
          <a:stretch>
            <a:fillRect/>
          </a:stretch>
        </p:blipFill>
        <p:spPr>
          <a:xfrm>
            <a:off x="2235200" y="76200"/>
            <a:ext cx="10210800" cy="198196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1295400"/>
            <a:ext cx="12192000" cy="55626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1" dur="200" fill="hold"/>
                                        <p:tgtEl>
                                          <p:spTgt spid="1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0800000">
                                      <p:cBhvr>
                                        <p:cTn id="13" dur="5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14400" y="2131484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EBD55BC-838F-42A0-9E8F-A3D0807BFF12}" type="datetimeFigureOut">
              <a:rPr lang="en-US" smtClean="0"/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BDA8AA2B-63AC-4870-BEFD-7CD32B244E9A}" type="slidenum">
              <a:rPr lang="en-US" smtClean="0"/>
            </a:fld>
            <a:endParaRPr lang="en-US"/>
          </a:p>
        </p:txBody>
      </p:sp>
      <p:sp>
        <p:nvSpPr>
          <p:cNvPr id="12" name="矩形 42"/>
          <p:cNvSpPr/>
          <p:nvPr userDrawn="1"/>
        </p:nvSpPr>
        <p:spPr>
          <a:xfrm>
            <a:off x="0" y="0"/>
            <a:ext cx="12192000" cy="1295400"/>
          </a:xfrm>
          <a:prstGeom prst="rect">
            <a:avLst/>
          </a:prstGeom>
          <a:solidFill>
            <a:srgbClr val="195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13" name="直接连接符 43"/>
          <p:cNvCxnSpPr/>
          <p:nvPr userDrawn="1"/>
        </p:nvCxnSpPr>
        <p:spPr>
          <a:xfrm>
            <a:off x="0" y="1193800"/>
            <a:ext cx="12192000" cy="0"/>
          </a:xfrm>
          <a:prstGeom prst="line">
            <a:avLst/>
          </a:prstGeom>
          <a:ln w="158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 userDrawn="1"/>
        </p:nvSpPr>
        <p:spPr>
          <a:xfrm>
            <a:off x="0" y="1295400"/>
            <a:ext cx="12192000" cy="55626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EBD55BC-838F-42A0-9E8F-A3D0807BFF1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BDA8AA2B-63AC-4870-BEFD-7CD32B244E9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3"/>
            <a:ext cx="5386917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4584"/>
            <a:ext cx="5389033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5933"/>
            <a:ext cx="5389033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EBD55BC-838F-42A0-9E8F-A3D0807BFF1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BDA8AA2B-63AC-4870-BEFD-7CD32B244E9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EBD55BC-838F-42A0-9E8F-A3D0807BFF1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BDA8AA2B-63AC-4870-BEFD-7CD32B244E9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EBD55BC-838F-42A0-9E8F-A3D0807BFF1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BDA8AA2B-63AC-4870-BEFD-7CD32B244E9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4011084" cy="116204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258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0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EBD55BC-838F-42A0-9E8F-A3D0807BFF1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BDA8AA2B-63AC-4870-BEFD-7CD32B244E9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7267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EBD55BC-838F-42A0-9E8F-A3D0807BFF1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BDA8AA2B-63AC-4870-BEFD-7CD32B244E9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4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EBD55BC-838F-42A0-9E8F-A3D0807BFF1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BDA8AA2B-63AC-4870-BEFD-7CD32B244E9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26400" cy="585046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EBD55BC-838F-42A0-9E8F-A3D0807BFF1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BDA8AA2B-63AC-4870-BEFD-7CD32B244E9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09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6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0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421"/>
            <a:ext cx="9144000" cy="2387723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223"/>
            <a:ext cx="9144000" cy="1655848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5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26"/>
            <a:ext cx="10515600" cy="2852884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699"/>
            <a:ext cx="10515600" cy="1500264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82"/>
            <a:ext cx="5376672" cy="4526196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82"/>
            <a:ext cx="5376672" cy="4526196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44"/>
            <a:ext cx="10515600" cy="1325631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530"/>
            <a:ext cx="4873575" cy="82395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5"/>
            </a:lvl4pPr>
            <a:lvl5pPr marL="1371600" indent="0">
              <a:buNone/>
              <a:defRPr sz="1355"/>
            </a:lvl5pPr>
            <a:lvl6pPr marL="1714500" indent="0">
              <a:buNone/>
              <a:defRPr sz="1355"/>
            </a:lvl6pPr>
            <a:lvl7pPr marL="2057400" indent="0">
              <a:buNone/>
              <a:defRPr sz="1355"/>
            </a:lvl7pPr>
            <a:lvl8pPr marL="2400300" indent="0">
              <a:buNone/>
              <a:defRPr sz="1355"/>
            </a:lvl8pPr>
            <a:lvl9pPr marL="2743835" indent="0">
              <a:buNone/>
              <a:defRPr sz="135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516"/>
            <a:ext cx="4873575" cy="352446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530"/>
            <a:ext cx="4897576" cy="82395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5"/>
            </a:lvl4pPr>
            <a:lvl5pPr marL="1371600" indent="0">
              <a:buNone/>
              <a:defRPr sz="1355"/>
            </a:lvl5pPr>
            <a:lvl6pPr marL="1714500" indent="0">
              <a:buNone/>
              <a:defRPr sz="1355"/>
            </a:lvl6pPr>
            <a:lvl7pPr marL="2057400" indent="0">
              <a:buNone/>
              <a:defRPr sz="1355"/>
            </a:lvl7pPr>
            <a:lvl8pPr marL="2400300" indent="0">
              <a:buNone/>
              <a:defRPr sz="1355"/>
            </a:lvl8pPr>
            <a:lvl9pPr marL="2743835" indent="0">
              <a:buNone/>
              <a:defRPr sz="135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516"/>
            <a:ext cx="4897576" cy="352446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24"/>
            <a:ext cx="3932237" cy="1600282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75"/>
            <a:ext cx="6172200" cy="487387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506"/>
            <a:ext cx="3932237" cy="381178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5"/>
            </a:lvl2pPr>
            <a:lvl3pPr marL="685800" indent="0">
              <a:buNone/>
              <a:defRPr sz="900"/>
            </a:lvl3pPr>
            <a:lvl4pPr marL="1028700" indent="0">
              <a:buNone/>
              <a:defRPr sz="755"/>
            </a:lvl4pPr>
            <a:lvl5pPr marL="1371600" indent="0">
              <a:buNone/>
              <a:defRPr sz="755"/>
            </a:lvl5pPr>
            <a:lvl6pPr marL="1714500" indent="0">
              <a:buNone/>
              <a:defRPr sz="755"/>
            </a:lvl6pPr>
            <a:lvl7pPr marL="2057400" indent="0">
              <a:buNone/>
              <a:defRPr sz="755"/>
            </a:lvl7pPr>
            <a:lvl8pPr marL="2400300" indent="0">
              <a:buNone/>
              <a:defRPr sz="755"/>
            </a:lvl8pPr>
            <a:lvl9pPr marL="2743835" indent="0">
              <a:buNone/>
              <a:defRPr sz="75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24"/>
            <a:ext cx="4165349" cy="1600282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25"/>
            <a:ext cx="6172200" cy="540412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506"/>
            <a:ext cx="4165349" cy="3811784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5"/>
            </a:lvl2pPr>
            <a:lvl3pPr marL="685800" indent="0">
              <a:buNone/>
              <a:defRPr sz="1200"/>
            </a:lvl3pPr>
            <a:lvl4pPr marL="1028700" indent="0">
              <a:buNone/>
              <a:defRPr sz="1055"/>
            </a:lvl4pPr>
            <a:lvl5pPr marL="1371600" indent="0">
              <a:buNone/>
              <a:defRPr sz="1055"/>
            </a:lvl5pPr>
            <a:lvl6pPr marL="1714500" indent="0">
              <a:buNone/>
              <a:defRPr sz="1055"/>
            </a:lvl6pPr>
            <a:lvl7pPr marL="2057400" indent="0">
              <a:buNone/>
              <a:defRPr sz="1055"/>
            </a:lvl7pPr>
            <a:lvl8pPr marL="2400300" indent="0">
              <a:buNone/>
              <a:defRPr sz="1055"/>
            </a:lvl8pPr>
            <a:lvl9pPr marL="2743835" indent="0">
              <a:buNone/>
              <a:defRPr sz="105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826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70573" cy="5851826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6309" y="265373"/>
            <a:ext cx="10515600" cy="565900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3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2.jpe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5" Type="http://schemas.openxmlformats.org/officeDocument/2006/relationships/image" Target="../media/image5.png"/><Relationship Id="rId14" Type="http://schemas.openxmlformats.org/officeDocument/2006/relationships/image" Target="../media/image4.png"/><Relationship Id="rId13" Type="http://schemas.openxmlformats.org/officeDocument/2006/relationships/image" Target="../media/image3.jpeg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4" Type="http://schemas.openxmlformats.org/officeDocument/2006/relationships/theme" Target="../theme/theme3.xml"/><Relationship Id="rId13" Type="http://schemas.openxmlformats.org/officeDocument/2006/relationships/image" Target="../media/image7.png"/><Relationship Id="rId12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9" y="0"/>
            <a:ext cx="122245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3" t="77829"/>
          <a:stretch>
            <a:fillRect/>
          </a:stretch>
        </p:blipFill>
        <p:spPr>
          <a:xfrm>
            <a:off x="10576011" y="5829267"/>
            <a:ext cx="1594279" cy="10404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9" t="85" b="58997"/>
          <a:stretch>
            <a:fillRect/>
          </a:stretch>
        </p:blipFill>
        <p:spPr>
          <a:xfrm>
            <a:off x="9936427" y="0"/>
            <a:ext cx="2233863" cy="192021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t="85" r="46650" b="58997"/>
          <a:stretch>
            <a:fillRect/>
          </a:stretch>
        </p:blipFill>
        <p:spPr>
          <a:xfrm>
            <a:off x="-6548" y="993"/>
            <a:ext cx="4400195" cy="19202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t="66663" r="67693" b="1588"/>
          <a:stretch>
            <a:fillRect/>
          </a:stretch>
        </p:blipFill>
        <p:spPr>
          <a:xfrm>
            <a:off x="0" y="5349212"/>
            <a:ext cx="2646164" cy="14899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69" y="-55420"/>
            <a:ext cx="5495253" cy="54952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609600" y="274653"/>
            <a:ext cx="10972800" cy="114305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609600" y="1600282"/>
            <a:ext cx="10972800" cy="4526196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546"/>
            <a:ext cx="2844800" cy="4762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546"/>
            <a:ext cx="3860800" cy="4762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546"/>
            <a:ext cx="2844800" cy="4762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3585" lvl="1" indent="-286385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5235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2435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635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835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835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1035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8235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openxmlformats.org/officeDocument/2006/relationships/slide" Target="slide10.xml"/><Relationship Id="rId2" Type="http://schemas.openxmlformats.org/officeDocument/2006/relationships/image" Target="../media/image21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5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28.jpeg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29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" Target="slide4.xml"/><Relationship Id="rId8" Type="http://schemas.openxmlformats.org/officeDocument/2006/relationships/tags" Target="../tags/tag33.xml"/><Relationship Id="rId7" Type="http://schemas.openxmlformats.org/officeDocument/2006/relationships/image" Target="../media/image22.png"/><Relationship Id="rId6" Type="http://schemas.openxmlformats.org/officeDocument/2006/relationships/tags" Target="../tags/tag32.xml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hyperlink" Target="&#25968;&#25454;&#27719;&#24635;&#34920;.xls" TargetMode="External"/><Relationship Id="rId2" Type="http://schemas.openxmlformats.org/officeDocument/2006/relationships/tags" Target="../tags/tag31.xml"/><Relationship Id="rId14" Type="http://schemas.openxmlformats.org/officeDocument/2006/relationships/slideLayout" Target="../slideLayouts/slideLayout15.xml"/><Relationship Id="rId13" Type="http://schemas.openxmlformats.org/officeDocument/2006/relationships/image" Target="../media/image28.jpeg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slide" Target="slide11.xml"/><Relationship Id="rId1" Type="http://schemas.openxmlformats.org/officeDocument/2006/relationships/tags" Target="../tags/tag30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5.xml"/><Relationship Id="rId6" Type="http://schemas.openxmlformats.org/officeDocument/2006/relationships/image" Target="../media/image28.jpeg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hyperlink" Target="&#25968;&#25454;&#27719;&#24635;&#34920;.xls" TargetMode="Externa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.xml"/><Relationship Id="rId8" Type="http://schemas.openxmlformats.org/officeDocument/2006/relationships/tags" Target="../tags/tag40.xml"/><Relationship Id="rId7" Type="http://schemas.openxmlformats.org/officeDocument/2006/relationships/image" Target="../media/image22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28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9.xml"/><Relationship Id="rId5" Type="http://schemas.openxmlformats.org/officeDocument/2006/relationships/tags" Target="../tags/tag41.xml"/><Relationship Id="rId4" Type="http://schemas.openxmlformats.org/officeDocument/2006/relationships/image" Target="../media/image28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6.xml"/><Relationship Id="rId2" Type="http://schemas.openxmlformats.org/officeDocument/2006/relationships/tags" Target="../tags/tag42.xml"/><Relationship Id="rId1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23.png"/><Relationship Id="rId3" Type="http://schemas.openxmlformats.org/officeDocument/2006/relationships/tags" Target="../tags/tag7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slide" Target="slide11.xml"/><Relationship Id="rId2" Type="http://schemas.openxmlformats.org/officeDocument/2006/relationships/image" Target="../media/image21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5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tags" Target="../tags/tag15.xml"/><Relationship Id="rId4" Type="http://schemas.openxmlformats.org/officeDocument/2006/relationships/image" Target="../media/image26.png"/><Relationship Id="rId3" Type="http://schemas.openxmlformats.org/officeDocument/2006/relationships/tags" Target="../tags/tag14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7" Type="http://schemas.openxmlformats.org/officeDocument/2006/relationships/image" Target="../media/image28.jpeg"/><Relationship Id="rId6" Type="http://schemas.openxmlformats.org/officeDocument/2006/relationships/tags" Target="../tags/tag18.xml"/><Relationship Id="rId5" Type="http://schemas.openxmlformats.org/officeDocument/2006/relationships/image" Target="../media/image27.png"/><Relationship Id="rId4" Type="http://schemas.microsoft.com/office/2007/relationships/media" Target="../media/media3.mp4"/><Relationship Id="rId3" Type="http://schemas.openxmlformats.org/officeDocument/2006/relationships/video" Target="../media/media3.mp4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image" Target="../media/image28.jpeg"/><Relationship Id="rId7" Type="http://schemas.openxmlformats.org/officeDocument/2006/relationships/tags" Target="../tags/tag22.xml"/><Relationship Id="rId6" Type="http://schemas.openxmlformats.org/officeDocument/2006/relationships/image" Target="../media/image22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28.jpeg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9" y="0"/>
            <a:ext cx="12224588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1" y="-59835"/>
            <a:ext cx="12181172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4093" y="1462617"/>
            <a:ext cx="11457093" cy="13220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indent="0" algn="ctr"/>
            <a:r>
              <a:rPr lang="zh-CN" sz="8000" b="1">
                <a:ln w="9525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欢迎来到科学课堂</a:t>
            </a:r>
            <a:endParaRPr lang="zh-CN" sz="8000" b="1">
              <a:ln w="9525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93105" y="4375785"/>
            <a:ext cx="53060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引领者</a:t>
            </a:r>
            <a:r>
              <a:rPr lang="en-US" altLang="zh-CN" sz="320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320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嵊州市</a:t>
            </a:r>
            <a:r>
              <a:rPr lang="zh-CN" altLang="en-US" sz="320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爱德小学</a:t>
            </a:r>
            <a:r>
              <a:rPr lang="en-US" altLang="zh-CN" sz="3600">
                <a:solidFill>
                  <a:schemeClr val="accent1"/>
                </a:solidFill>
              </a:rPr>
              <a:t>        </a:t>
            </a:r>
            <a:endParaRPr lang="zh-CN" altLang="en-US" sz="3600">
              <a:solidFill>
                <a:schemeClr val="accent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97900" y="5110480"/>
            <a:ext cx="19608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李</a:t>
            </a:r>
            <a:r>
              <a:rPr lang="en-US" altLang="zh-CN" sz="320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晨</a:t>
            </a:r>
            <a:endParaRPr lang="zh-CN" altLang="en-US" sz="3200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五角星 14">
            <a:hlinkClick r:id="rId3" action="ppaction://hlinksldjump"/>
          </p:cNvPr>
          <p:cNvSpPr/>
          <p:nvPr>
            <p:custDataLst>
              <p:tags r:id="rId4"/>
            </p:custDataLst>
          </p:nvPr>
        </p:nvSpPr>
        <p:spPr>
          <a:xfrm>
            <a:off x="8027035" y="3137535"/>
            <a:ext cx="516255" cy="490220"/>
          </a:xfrm>
          <a:prstGeom prst="star5">
            <a:avLst/>
          </a:prstGeom>
          <a:gradFill>
            <a:gsLst>
              <a:gs pos="64000">
                <a:srgbClr val="9DCF97"/>
              </a:gs>
              <a:gs pos="5195">
                <a:srgbClr val="E57F86"/>
              </a:gs>
              <a:gs pos="28000">
                <a:srgbClr val="F09D7C"/>
              </a:gs>
              <a:gs pos="100000">
                <a:srgbClr val="D2DEA6"/>
              </a:gs>
            </a:gsLst>
            <a:lin ang="2700000" scaled="1"/>
          </a:gradFill>
          <a:ln>
            <a:gradFill>
              <a:gsLst>
                <a:gs pos="64000">
                  <a:srgbClr val="9DCF97"/>
                </a:gs>
                <a:gs pos="5195">
                  <a:srgbClr val="E57F86"/>
                </a:gs>
                <a:gs pos="28000">
                  <a:srgbClr val="F09D7C"/>
                </a:gs>
                <a:gs pos="100000">
                  <a:srgbClr val="D2DEA6"/>
                </a:gs>
              </a:gsLst>
              <a:lin ang="2700000" scaled="0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597900" y="3137535"/>
            <a:ext cx="153352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chemeClr val="accent1"/>
                </a:solidFill>
                <a:sym typeface="+mn-ea"/>
              </a:rPr>
              <a:t>会思考</a:t>
            </a:r>
            <a:r>
              <a:rPr lang="en-US" altLang="zh-CN" sz="3200">
                <a:solidFill>
                  <a:schemeClr val="accent1"/>
                </a:solidFill>
                <a:sym typeface="+mn-ea"/>
              </a:rPr>
              <a:t> </a:t>
            </a:r>
            <a:endParaRPr lang="en-US" altLang="zh-CN" sz="3200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10" name="五角星 9">
            <a:hlinkClick r:id="rId3" action="ppaction://hlinksldjump"/>
          </p:cNvPr>
          <p:cNvSpPr/>
          <p:nvPr>
            <p:custDataLst>
              <p:tags r:id="rId5"/>
            </p:custDataLst>
          </p:nvPr>
        </p:nvSpPr>
        <p:spPr>
          <a:xfrm>
            <a:off x="5119370" y="3077845"/>
            <a:ext cx="537845" cy="490220"/>
          </a:xfrm>
          <a:prstGeom prst="star5">
            <a:avLst/>
          </a:prstGeom>
          <a:gradFill>
            <a:gsLst>
              <a:gs pos="64000">
                <a:srgbClr val="9DCF97"/>
              </a:gs>
              <a:gs pos="5195">
                <a:srgbClr val="E57F86"/>
              </a:gs>
              <a:gs pos="28000">
                <a:srgbClr val="F09D7C"/>
              </a:gs>
              <a:gs pos="100000">
                <a:srgbClr val="D2DEA6"/>
              </a:gs>
            </a:gsLst>
            <a:lin ang="2700000" scaled="1"/>
          </a:gradFill>
          <a:ln>
            <a:gradFill>
              <a:gsLst>
                <a:gs pos="64000">
                  <a:srgbClr val="9DCF97"/>
                </a:gs>
                <a:gs pos="5195">
                  <a:srgbClr val="E57F86"/>
                </a:gs>
                <a:gs pos="28000">
                  <a:srgbClr val="F09D7C"/>
                </a:gs>
                <a:gs pos="100000">
                  <a:srgbClr val="D2DEA6"/>
                </a:gs>
              </a:gsLst>
              <a:lin ang="2700000" scaled="0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五角星 11">
            <a:hlinkClick r:id="rId3" action="ppaction://hlinksldjump"/>
          </p:cNvPr>
          <p:cNvSpPr/>
          <p:nvPr>
            <p:custDataLst>
              <p:tags r:id="rId6"/>
            </p:custDataLst>
          </p:nvPr>
        </p:nvSpPr>
        <p:spPr>
          <a:xfrm>
            <a:off x="2003425" y="3077845"/>
            <a:ext cx="537845" cy="490220"/>
          </a:xfrm>
          <a:prstGeom prst="star5">
            <a:avLst/>
          </a:prstGeom>
          <a:gradFill>
            <a:gsLst>
              <a:gs pos="64000">
                <a:srgbClr val="9DCF97"/>
              </a:gs>
              <a:gs pos="5195">
                <a:srgbClr val="E57F86"/>
              </a:gs>
              <a:gs pos="28000">
                <a:srgbClr val="F09D7C"/>
              </a:gs>
              <a:gs pos="100000">
                <a:srgbClr val="D2DEA6"/>
              </a:gs>
            </a:gsLst>
            <a:lin ang="2700000" scaled="1"/>
          </a:gradFill>
          <a:ln>
            <a:gradFill>
              <a:gsLst>
                <a:gs pos="64000">
                  <a:srgbClr val="9DCF97"/>
                </a:gs>
                <a:gs pos="5195">
                  <a:srgbClr val="E57F86"/>
                </a:gs>
                <a:gs pos="28000">
                  <a:srgbClr val="F09D7C"/>
                </a:gs>
                <a:gs pos="100000">
                  <a:srgbClr val="D2DEA6"/>
                </a:gs>
              </a:gsLst>
              <a:lin ang="2700000" scaled="0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2541270" y="3077845"/>
            <a:ext cx="14909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chemeClr val="accent1"/>
                </a:solidFill>
                <a:sym typeface="+mn-ea"/>
              </a:rPr>
              <a:t>会倾听</a:t>
            </a:r>
            <a:r>
              <a:rPr lang="en-US" altLang="zh-CN" sz="3200">
                <a:solidFill>
                  <a:schemeClr val="accent1"/>
                </a:solidFill>
                <a:sym typeface="+mn-ea"/>
              </a:rPr>
              <a:t> </a:t>
            </a:r>
            <a:endParaRPr lang="en-US" altLang="zh-CN" sz="3200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5657215" y="3077845"/>
            <a:ext cx="155067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chemeClr val="accent1"/>
                </a:solidFill>
                <a:sym typeface="+mn-ea"/>
              </a:rPr>
              <a:t>会合作</a:t>
            </a:r>
            <a:r>
              <a:rPr lang="en-US" altLang="zh-CN" sz="3200">
                <a:solidFill>
                  <a:schemeClr val="accent1"/>
                </a:solidFill>
                <a:sym typeface="+mn-ea"/>
              </a:rPr>
              <a:t> </a:t>
            </a:r>
            <a:endParaRPr lang="en-US" altLang="zh-CN" sz="3200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2541905" y="3077845"/>
            <a:ext cx="14909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chemeClr val="accent1"/>
                </a:solidFill>
                <a:sym typeface="+mn-ea"/>
              </a:rPr>
              <a:t>会倾听</a:t>
            </a:r>
            <a:r>
              <a:rPr lang="en-US" altLang="zh-CN" sz="3200">
                <a:solidFill>
                  <a:schemeClr val="accent1"/>
                </a:solidFill>
                <a:sym typeface="+mn-ea"/>
              </a:rPr>
              <a:t> </a:t>
            </a:r>
            <a:endParaRPr lang="en-US" altLang="zh-CN" sz="3200">
              <a:solidFill>
                <a:schemeClr val="accent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4" grpId="1"/>
      <p:bldP spid="5" grpId="1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1395811" y="2640762"/>
            <a:ext cx="9542886" cy="787976"/>
            <a:chOff x="6958" y="939"/>
            <a:chExt cx="14753" cy="1645"/>
          </a:xfrm>
        </p:grpSpPr>
        <p:sp>
          <p:nvSpPr>
            <p:cNvPr id="2" name="文本框 1"/>
            <p:cNvSpPr txBox="1"/>
            <p:nvPr>
              <p:custDataLst>
                <p:tags r:id="rId1"/>
              </p:custDataLst>
            </p:nvPr>
          </p:nvSpPr>
          <p:spPr>
            <a:xfrm>
              <a:off x="6958" y="939"/>
              <a:ext cx="14753" cy="1645"/>
            </a:xfrm>
            <a:prstGeom prst="roundRect">
              <a:avLst/>
            </a:prstGeom>
            <a:solidFill>
              <a:srgbClr val="56CA95">
                <a:lumMod val="20000"/>
                <a:lumOff val="80000"/>
              </a:srgbClr>
            </a:solidFill>
            <a:ln w="76200">
              <a:solidFill>
                <a:sysClr val="window" lastClr="FFFFF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noAutofit/>
            </a:bodyPr>
            <a:p>
              <a:pPr algn="l" fontAlgn="base">
                <a:lnSpc>
                  <a:spcPts val="3840"/>
                </a:lnSpc>
              </a:pPr>
              <a:endParaRPr lang="zh-CN" altLang="en-US" sz="2800" b="1" dirty="0" smtClean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微软雅黑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2"/>
              </p:custDataLst>
            </p:nvPr>
          </p:nvSpPr>
          <p:spPr>
            <a:xfrm>
              <a:off x="7206" y="1086"/>
              <a:ext cx="14258" cy="135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3600" b="1">
                  <a:solidFill>
                    <a:schemeClr val="accent1"/>
                  </a:solidFill>
                </a:rPr>
                <a:t>探究</a:t>
              </a:r>
              <a:r>
                <a:rPr lang="zh-CN" altLang="en-US" sz="3600" b="1">
                  <a:solidFill>
                    <a:schemeClr val="accent1"/>
                  </a:solidFill>
                  <a:sym typeface="+mn-ea"/>
                </a:rPr>
                <a:t>小车运动距离</a:t>
              </a:r>
              <a:r>
                <a:rPr lang="zh-CN" altLang="en-US" sz="3600" b="1">
                  <a:solidFill>
                    <a:schemeClr val="accent1"/>
                  </a:solidFill>
                </a:rPr>
                <a:t>与</a:t>
              </a:r>
              <a:r>
                <a:rPr lang="zh-CN" altLang="en-US" sz="3600" b="1">
                  <a:solidFill>
                    <a:schemeClr val="accent1"/>
                  </a:solidFill>
                  <a:sym typeface="+mn-ea"/>
                </a:rPr>
                <a:t>橡皮筋缠绕圈数</a:t>
              </a:r>
              <a:r>
                <a:rPr lang="zh-CN" altLang="en-US" sz="3600" b="1">
                  <a:solidFill>
                    <a:schemeClr val="accent1"/>
                  </a:solidFill>
                </a:rPr>
                <a:t>的</a:t>
              </a:r>
              <a:r>
                <a:rPr lang="zh-CN" altLang="en-US" sz="3600" b="1">
                  <a:solidFill>
                    <a:schemeClr val="accent1"/>
                  </a:solidFill>
                </a:rPr>
                <a:t>关系</a:t>
              </a:r>
              <a:endParaRPr lang="zh-CN" altLang="en-US" sz="3600" b="1">
                <a:solidFill>
                  <a:schemeClr val="accent1"/>
                </a:solidFill>
              </a:endParaRPr>
            </a:p>
          </p:txBody>
        </p:sp>
      </p:grpSp>
      <p:pic>
        <p:nvPicPr>
          <p:cNvPr id="100" name="图片 99"/>
          <p:cNvPicPr/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35540" y="3216910"/>
            <a:ext cx="1250950" cy="6902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缠绕圈数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49705" y="473075"/>
            <a:ext cx="9585960" cy="5602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8562975" y="1597025"/>
            <a:ext cx="2304415" cy="715645"/>
            <a:chOff x="6147" y="840"/>
            <a:chExt cx="5147" cy="1494"/>
          </a:xfrm>
        </p:grpSpPr>
        <p:sp>
          <p:nvSpPr>
            <p:cNvPr id="10" name="文本框 9"/>
            <p:cNvSpPr txBox="1"/>
            <p:nvPr>
              <p:custDataLst>
                <p:tags r:id="rId1"/>
              </p:custDataLst>
            </p:nvPr>
          </p:nvSpPr>
          <p:spPr>
            <a:xfrm>
              <a:off x="6147" y="840"/>
              <a:ext cx="5147" cy="1494"/>
            </a:xfrm>
            <a:prstGeom prst="roundRect">
              <a:avLst/>
            </a:prstGeom>
            <a:solidFill>
              <a:srgbClr val="56CA95">
                <a:lumMod val="20000"/>
                <a:lumOff val="80000"/>
              </a:srgbClr>
            </a:solidFill>
            <a:ln w="76200">
              <a:solidFill>
                <a:sysClr val="window" lastClr="FFFFF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noAutofit/>
            </a:bodyPr>
            <a:p>
              <a:pPr algn="l" fontAlgn="base">
                <a:lnSpc>
                  <a:spcPts val="3840"/>
                </a:lnSpc>
              </a:pPr>
              <a:endParaRPr lang="zh-CN" altLang="en-US" sz="2800" b="1" dirty="0" smtClean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微软雅黑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2"/>
              </p:custDataLst>
            </p:nvPr>
          </p:nvSpPr>
          <p:spPr>
            <a:xfrm>
              <a:off x="6514" y="939"/>
              <a:ext cx="4770" cy="135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3600" b="1">
                  <a:solidFill>
                    <a:schemeClr val="accent1"/>
                  </a:solidFill>
                </a:rPr>
                <a:t>温馨提示</a:t>
              </a:r>
              <a:endParaRPr lang="zh-CN" altLang="en-US" sz="3600" b="1">
                <a:solidFill>
                  <a:schemeClr val="accent1"/>
                </a:solidFill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7722870" y="2567305"/>
            <a:ext cx="4330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800" b="1">
                <a:solidFill>
                  <a:schemeClr val="bg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分工合作</a:t>
            </a:r>
            <a:r>
              <a:rPr lang="en-US" altLang="zh-CN" sz="2800" b="1">
                <a:solidFill>
                  <a:schemeClr val="bg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altLang="en-US" sz="2800" b="1">
                <a:solidFill>
                  <a:schemeClr val="bg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及时记录。</a:t>
            </a:r>
            <a:endParaRPr lang="zh-CN" altLang="en-US" sz="2800" b="1">
              <a:solidFill>
                <a:schemeClr val="bg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文本框 5">
            <a:hlinkClick r:id="rId3" action="ppaction://hlinkfile"/>
          </p:cNvPr>
          <p:cNvSpPr txBox="1"/>
          <p:nvPr/>
        </p:nvSpPr>
        <p:spPr>
          <a:xfrm>
            <a:off x="7722870" y="3455035"/>
            <a:ext cx="3792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2800" b="1">
                <a:solidFill>
                  <a:schemeClr val="bg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实验完成，汇报</a:t>
            </a:r>
            <a:r>
              <a:rPr lang="zh-CN" altLang="en-US" sz="2800" b="1">
                <a:solidFill>
                  <a:schemeClr val="bg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数据。</a:t>
            </a:r>
            <a:endParaRPr lang="zh-CN" altLang="en-US" sz="2800" b="1">
              <a:solidFill>
                <a:schemeClr val="bg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722870" y="4286885"/>
            <a:ext cx="3792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2800" b="1">
                <a:solidFill>
                  <a:schemeClr val="bg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音乐响起，活动结束。</a:t>
            </a:r>
            <a:endParaRPr lang="zh-CN" altLang="en-US" sz="2800" b="1">
              <a:solidFill>
                <a:schemeClr val="bg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2890" y="1049020"/>
            <a:ext cx="7219315" cy="5367655"/>
          </a:xfrm>
          <a:prstGeom prst="rect">
            <a:avLst/>
          </a:prstGeom>
          <a:solidFill>
            <a:schemeClr val="tx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47090" y="465455"/>
            <a:ext cx="62160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accent1"/>
                </a:solidFill>
              </a:rPr>
              <a:t>实验记录表</a:t>
            </a:r>
            <a:endParaRPr lang="zh-CN" altLang="en-US" sz="3200" b="1">
              <a:solidFill>
                <a:schemeClr val="accent1"/>
              </a:solidFill>
            </a:endParaRPr>
          </a:p>
        </p:txBody>
      </p:sp>
      <p:pic>
        <p:nvPicPr>
          <p:cNvPr id="7" name="K.Williams - 菊次郎的夏天(2)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163935" y="4954270"/>
            <a:ext cx="495300" cy="495300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8"/>
            </p:custDataLst>
          </p:nvPr>
        </p:nvGraphicFramePr>
        <p:xfrm>
          <a:off x="577850" y="1370330"/>
          <a:ext cx="6502400" cy="4705350"/>
        </p:xfrm>
        <a:graphic>
          <a:graphicData uri="http://schemas.openxmlformats.org/drawingml/2006/table">
            <a:tbl>
              <a:tblPr/>
              <a:tblGrid>
                <a:gridCol w="1105535"/>
                <a:gridCol w="1065530"/>
                <a:gridCol w="2275205"/>
                <a:gridCol w="2056130"/>
              </a:tblGrid>
              <a:tr h="7086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橡皮筋缠绕的圈数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实验次数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测量距离（厘米）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取中间值</a:t>
                      </a:r>
                      <a:endParaRPr 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（厘米）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220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2</a:t>
                      </a:r>
                      <a:r>
                        <a:rPr lang="zh-CN" alt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圈</a:t>
                      </a:r>
                      <a:endParaRPr lang="zh-CN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220">
                <a:tc vMerge="1">
                  <a:tcPr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</a:tcPr>
                </a:tc>
              </a:tr>
              <a:tr h="363220">
                <a:tc vMerge="1">
                  <a:tcPr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B w="12700">
                      <a:solidFill>
                        <a:schemeClr val="accent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B w="12700">
                      <a:solidFill>
                        <a:schemeClr val="accent1"/>
                      </a:solidFill>
                      <a:prstDash val="solid"/>
                    </a:lnB>
                  </a:tcPr>
                </a:tc>
              </a:tr>
              <a:tr h="363220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5</a:t>
                      </a:r>
                      <a:r>
                        <a:rPr lang="zh-CN" alt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圈</a:t>
                      </a:r>
                      <a:endParaRPr lang="zh-CN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855">
                <a:tc vMerge="1">
                  <a:tcPr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</a:tcPr>
                </a:tc>
              </a:tr>
              <a:tr h="363220">
                <a:tc vMerge="1">
                  <a:tcPr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B w="12700">
                      <a:solidFill>
                        <a:schemeClr val="accent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B w="12700">
                      <a:solidFill>
                        <a:schemeClr val="accent1"/>
                      </a:solidFill>
                      <a:prstDash val="solid"/>
                    </a:lnB>
                  </a:tcPr>
                </a:tc>
              </a:tr>
              <a:tr h="36385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8</a:t>
                      </a:r>
                      <a:r>
                        <a:rPr lang="zh-CN" alt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圈</a:t>
                      </a:r>
                      <a:endParaRPr lang="zh-CN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855">
                <a:tc vMerge="1">
                  <a:tcPr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</a:tcPr>
                </a:tc>
              </a:tr>
              <a:tr h="361950">
                <a:tc vMerge="1">
                  <a:tcPr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B w="12700">
                      <a:solidFill>
                        <a:schemeClr val="accent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B w="12700">
                      <a:solidFill>
                        <a:schemeClr val="accent1"/>
                      </a:solidFill>
                      <a:prstDash val="solid"/>
                    </a:lnB>
                  </a:tcPr>
                </a:tc>
              </a:tr>
              <a:tr h="7270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我们</a:t>
                      </a:r>
                      <a:r>
                        <a:rPr lang="zh-CN" alt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结论</a:t>
                      </a:r>
                      <a:endParaRPr lang="zh-CN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橡皮筋缠绕圈数越</a:t>
                      </a:r>
                      <a:r>
                        <a:rPr lang="en-US" sz="1800" b="0" u="sng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</a:t>
                      </a:r>
                      <a:r>
                        <a:rPr lang="en-US" sz="18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，小车行驶的距离越</a:t>
                      </a:r>
                      <a:r>
                        <a:rPr lang="en-US" sz="1800" b="0" u="sng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</a:t>
                      </a:r>
                      <a:r>
                        <a:rPr lang="en-US" sz="18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。</a:t>
                      </a:r>
                      <a:endParaRPr lang="en-US" altLang="en-US" sz="18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五角星 3">
            <a:hlinkClick r:id="rId9" action="ppaction://hlinksldjump"/>
          </p:cNvPr>
          <p:cNvSpPr/>
          <p:nvPr/>
        </p:nvSpPr>
        <p:spPr>
          <a:xfrm>
            <a:off x="4873625" y="6075680"/>
            <a:ext cx="537845" cy="432435"/>
          </a:xfrm>
          <a:prstGeom prst="star5">
            <a:avLst/>
          </a:prstGeom>
          <a:gradFill>
            <a:gsLst>
              <a:gs pos="64000">
                <a:srgbClr val="9DCF97"/>
              </a:gs>
              <a:gs pos="5195">
                <a:srgbClr val="E57F86"/>
              </a:gs>
              <a:gs pos="28000">
                <a:srgbClr val="F09D7C"/>
              </a:gs>
              <a:gs pos="100000">
                <a:srgbClr val="D2DEA6"/>
              </a:gs>
            </a:gsLst>
            <a:lin ang="2700000" scaled="1"/>
          </a:gradFill>
          <a:ln>
            <a:gradFill>
              <a:gsLst>
                <a:gs pos="64000">
                  <a:srgbClr val="9DCF97"/>
                </a:gs>
                <a:gs pos="5195">
                  <a:srgbClr val="E57F86"/>
                </a:gs>
                <a:gs pos="28000">
                  <a:srgbClr val="F09D7C"/>
                </a:gs>
                <a:gs pos="100000">
                  <a:srgbClr val="D2DEA6"/>
                </a:gs>
              </a:gsLst>
              <a:lin ang="2700000" scaled="0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五角星 14">
            <a:hlinkClick r:id="rId10" action="ppaction://hlinksldjump"/>
          </p:cNvPr>
          <p:cNvSpPr/>
          <p:nvPr>
            <p:custDataLst>
              <p:tags r:id="rId11"/>
            </p:custDataLst>
          </p:nvPr>
        </p:nvSpPr>
        <p:spPr>
          <a:xfrm>
            <a:off x="2614930" y="6075680"/>
            <a:ext cx="537845" cy="432435"/>
          </a:xfrm>
          <a:prstGeom prst="star5">
            <a:avLst/>
          </a:prstGeom>
          <a:gradFill>
            <a:gsLst>
              <a:gs pos="64000">
                <a:srgbClr val="9DCF97"/>
              </a:gs>
              <a:gs pos="5195">
                <a:srgbClr val="E57F86"/>
              </a:gs>
              <a:gs pos="28000">
                <a:srgbClr val="F09D7C"/>
              </a:gs>
              <a:gs pos="100000">
                <a:srgbClr val="D2DEA6"/>
              </a:gs>
            </a:gsLst>
            <a:lin ang="2700000" scaled="1"/>
          </a:gradFill>
          <a:ln>
            <a:gradFill>
              <a:gsLst>
                <a:gs pos="64000">
                  <a:srgbClr val="9DCF97"/>
                </a:gs>
                <a:gs pos="5195">
                  <a:srgbClr val="E57F86"/>
                </a:gs>
                <a:gs pos="28000">
                  <a:srgbClr val="F09D7C"/>
                </a:gs>
                <a:gs pos="100000">
                  <a:srgbClr val="D2DEA6"/>
                </a:gs>
              </a:gsLst>
              <a:lin ang="2700000" scaled="0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0" name="图片 99"/>
          <p:cNvPicPr/>
          <p:nvPr>
            <p:custDataLst>
              <p:tags r:id="rId12"/>
            </p:custDataLst>
          </p:nvPr>
        </p:nvPicPr>
        <p:blipFill>
          <a:blip r:embed="rId1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73625" y="603885"/>
            <a:ext cx="1250950" cy="6902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4" dur="indefinite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1"/>
      <p:bldP spid="8" grpId="1" animBg="1"/>
      <p:bldP spid="5" grpId="0"/>
      <p:bldP spid="6" grpId="0"/>
      <p:bldP spid="9" grpId="0"/>
      <p:bldP spid="5" grpId="1"/>
      <p:bldP spid="6" grpId="1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8562975" y="1597025"/>
            <a:ext cx="2304415" cy="715645"/>
            <a:chOff x="6147" y="840"/>
            <a:chExt cx="5147" cy="1494"/>
          </a:xfrm>
        </p:grpSpPr>
        <p:sp>
          <p:nvSpPr>
            <p:cNvPr id="10" name="文本框 9"/>
            <p:cNvSpPr txBox="1"/>
            <p:nvPr>
              <p:custDataLst>
                <p:tags r:id="rId1"/>
              </p:custDataLst>
            </p:nvPr>
          </p:nvSpPr>
          <p:spPr>
            <a:xfrm>
              <a:off x="6147" y="840"/>
              <a:ext cx="5147" cy="1494"/>
            </a:xfrm>
            <a:prstGeom prst="roundRect">
              <a:avLst/>
            </a:prstGeom>
            <a:solidFill>
              <a:srgbClr val="56CA95">
                <a:lumMod val="20000"/>
                <a:lumOff val="80000"/>
              </a:srgbClr>
            </a:solidFill>
            <a:ln w="76200">
              <a:solidFill>
                <a:sysClr val="window" lastClr="FFFFF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noAutofit/>
            </a:bodyPr>
            <a:p>
              <a:pPr algn="l" fontAlgn="base">
                <a:lnSpc>
                  <a:spcPts val="3840"/>
                </a:lnSpc>
              </a:pPr>
              <a:endParaRPr lang="zh-CN" altLang="en-US" sz="2800" b="1" dirty="0" smtClean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微软雅黑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2"/>
              </p:custDataLst>
            </p:nvPr>
          </p:nvSpPr>
          <p:spPr>
            <a:xfrm>
              <a:off x="6514" y="939"/>
              <a:ext cx="4770" cy="135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3600" b="1">
                  <a:solidFill>
                    <a:schemeClr val="accent1"/>
                  </a:solidFill>
                </a:rPr>
                <a:t>温馨提示</a:t>
              </a:r>
              <a:endParaRPr lang="zh-CN" altLang="en-US" sz="3600" b="1">
                <a:solidFill>
                  <a:schemeClr val="accent1"/>
                </a:solidFill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7722870" y="2567305"/>
            <a:ext cx="4330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800" b="1">
                <a:solidFill>
                  <a:schemeClr val="bg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分工合作</a:t>
            </a:r>
            <a:r>
              <a:rPr lang="en-US" altLang="zh-CN" sz="2800" b="1">
                <a:solidFill>
                  <a:schemeClr val="bg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altLang="en-US" sz="2800" b="1">
                <a:solidFill>
                  <a:schemeClr val="bg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及时记录。</a:t>
            </a:r>
            <a:endParaRPr lang="zh-CN" altLang="en-US" sz="2800" b="1">
              <a:solidFill>
                <a:schemeClr val="bg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文本框 5">
            <a:hlinkClick r:id="rId3" action="ppaction://hlinkfile"/>
          </p:cNvPr>
          <p:cNvSpPr txBox="1"/>
          <p:nvPr/>
        </p:nvSpPr>
        <p:spPr>
          <a:xfrm>
            <a:off x="7722870" y="3455035"/>
            <a:ext cx="3792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2800" b="1">
                <a:solidFill>
                  <a:schemeClr val="bg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实验完成，汇报</a:t>
            </a:r>
            <a:r>
              <a:rPr lang="zh-CN" altLang="en-US" sz="2800" b="1">
                <a:solidFill>
                  <a:schemeClr val="bg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数据。</a:t>
            </a:r>
            <a:endParaRPr lang="zh-CN" altLang="en-US" sz="2800" b="1">
              <a:solidFill>
                <a:schemeClr val="bg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722870" y="4286885"/>
            <a:ext cx="3792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2800" b="1">
                <a:solidFill>
                  <a:schemeClr val="bg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音乐响起，活动结束。</a:t>
            </a:r>
            <a:endParaRPr lang="zh-CN" altLang="en-US" sz="2800" b="1">
              <a:solidFill>
                <a:schemeClr val="bg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2890" y="1049020"/>
            <a:ext cx="7219315" cy="5367655"/>
          </a:xfrm>
          <a:prstGeom prst="rect">
            <a:avLst/>
          </a:prstGeom>
          <a:solidFill>
            <a:schemeClr val="tx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47090" y="465455"/>
            <a:ext cx="62160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accent1"/>
                </a:solidFill>
              </a:rPr>
              <a:t>实验记录表</a:t>
            </a:r>
            <a:endParaRPr lang="zh-CN" altLang="en-US" sz="3200" b="1">
              <a:solidFill>
                <a:schemeClr val="accent1"/>
              </a:solidFill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4"/>
            </p:custDataLst>
          </p:nvPr>
        </p:nvGraphicFramePr>
        <p:xfrm>
          <a:off x="577850" y="1370330"/>
          <a:ext cx="6502400" cy="4705350"/>
        </p:xfrm>
        <a:graphic>
          <a:graphicData uri="http://schemas.openxmlformats.org/drawingml/2006/table">
            <a:tbl>
              <a:tblPr/>
              <a:tblGrid>
                <a:gridCol w="1105535"/>
                <a:gridCol w="1065530"/>
                <a:gridCol w="2275205"/>
                <a:gridCol w="2056130"/>
              </a:tblGrid>
              <a:tr h="7086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橡皮筋缠绕的圈数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实验次数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测量距离（厘米）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取中间值</a:t>
                      </a:r>
                      <a:endParaRPr 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（厘米）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220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2</a:t>
                      </a:r>
                      <a:r>
                        <a:rPr lang="zh-CN" alt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圈</a:t>
                      </a:r>
                      <a:endParaRPr lang="zh-CN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220">
                <a:tc vMerge="1">
                  <a:tcPr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</a:tcPr>
                </a:tc>
              </a:tr>
              <a:tr h="363220">
                <a:tc vMerge="1">
                  <a:tcPr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B w="12700">
                      <a:solidFill>
                        <a:schemeClr val="accent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B w="12700">
                      <a:solidFill>
                        <a:schemeClr val="accent1"/>
                      </a:solidFill>
                      <a:prstDash val="solid"/>
                    </a:lnB>
                  </a:tcPr>
                </a:tc>
              </a:tr>
              <a:tr h="363220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5</a:t>
                      </a:r>
                      <a:r>
                        <a:rPr lang="zh-CN" alt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圈</a:t>
                      </a:r>
                      <a:endParaRPr lang="zh-CN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855">
                <a:tc vMerge="1">
                  <a:tcPr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</a:tcPr>
                </a:tc>
              </a:tr>
              <a:tr h="363220">
                <a:tc vMerge="1">
                  <a:tcPr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B w="12700">
                      <a:solidFill>
                        <a:schemeClr val="accent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B w="12700">
                      <a:solidFill>
                        <a:schemeClr val="accent1"/>
                      </a:solidFill>
                      <a:prstDash val="solid"/>
                    </a:lnB>
                  </a:tcPr>
                </a:tc>
              </a:tr>
              <a:tr h="36385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8</a:t>
                      </a:r>
                      <a:r>
                        <a:rPr lang="zh-CN" alt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圈</a:t>
                      </a:r>
                      <a:endParaRPr lang="zh-CN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855">
                <a:tc vMerge="1">
                  <a:tcPr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</a:tcPr>
                </a:tc>
              </a:tr>
              <a:tr h="361950">
                <a:tc vMerge="1">
                  <a:tcPr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B w="12700">
                      <a:solidFill>
                        <a:schemeClr val="accent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B w="12700">
                      <a:solidFill>
                        <a:schemeClr val="accent1"/>
                      </a:solidFill>
                      <a:prstDash val="solid"/>
                    </a:lnB>
                  </a:tcPr>
                </a:tc>
              </a:tr>
              <a:tr h="7270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我们</a:t>
                      </a:r>
                      <a:r>
                        <a:rPr lang="zh-CN" altLang="en-US" sz="16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结论</a:t>
                      </a:r>
                      <a:endParaRPr lang="zh-CN" altLang="en-US" sz="16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橡皮筋缠绕圈数越</a:t>
                      </a:r>
                      <a:r>
                        <a:rPr lang="en-US" sz="1800" b="0" u="sng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</a:t>
                      </a:r>
                      <a:r>
                        <a:rPr lang="en-US" sz="18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，小车行驶的距离越</a:t>
                      </a:r>
                      <a:r>
                        <a:rPr lang="en-US" sz="1800" b="0" u="sng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</a:t>
                      </a:r>
                      <a:r>
                        <a:rPr lang="en-US" sz="1800" b="0">
                          <a:solidFill>
                            <a:schemeClr val="accent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。</a:t>
                      </a:r>
                      <a:endParaRPr lang="en-US" altLang="en-US" sz="1800" b="0">
                        <a:solidFill>
                          <a:schemeClr val="accent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/>
                      </a:solidFill>
                      <a:prstDash val="solid"/>
                    </a:lnL>
                    <a:lnR w="12700">
                      <a:solidFill>
                        <a:schemeClr val="accent1"/>
                      </a:solidFill>
                      <a:prstDash val="solid"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100" name="图片 99"/>
          <p:cNvPicPr/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45050" y="603885"/>
            <a:ext cx="1250950" cy="6902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12" grpId="1"/>
      <p:bldP spid="8" grpId="1" animBg="1"/>
      <p:bldP spid="5" grpId="1"/>
      <p:bldP spid="6" grpId="1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1453061" y="-54630"/>
            <a:ext cx="9909857" cy="1487410"/>
          </a:xfrm>
        </p:spPr>
        <p:txBody>
          <a:bodyPr anchor="ctr" anchorCtr="0">
            <a:scene3d>
              <a:camera prst="orthographicFront"/>
              <a:lightRig rig="threePt" dir="t"/>
            </a:scene3d>
          </a:bodyPr>
          <a:p>
            <a:pPr defTabSz="914400" fontAlgn="base">
              <a:buClrTx/>
              <a:buSzTx/>
              <a:buFontTx/>
              <a:buNone/>
            </a:pPr>
            <a:r>
              <a:rPr lang="zh-CN" altLang="en-US" sz="4800" b="1" strike="noStrike" kern="1200" baseline="0" noProof="1"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小车精准到达停车场</a:t>
            </a:r>
            <a:endParaRPr lang="zh-CN" altLang="en-US" sz="4800" b="1" strike="noStrike" kern="1200" baseline="0" noProof="1"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pic>
        <p:nvPicPr>
          <p:cNvPr id="102" name="图片 101"/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3174"/>
          <a:stretch>
            <a:fillRect/>
          </a:stretch>
        </p:blipFill>
        <p:spPr>
          <a:xfrm flipH="1">
            <a:off x="0" y="6208395"/>
            <a:ext cx="1325245" cy="5353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14"/>
          <p:cNvSpPr txBox="1"/>
          <p:nvPr/>
        </p:nvSpPr>
        <p:spPr>
          <a:xfrm>
            <a:off x="768350" y="1233805"/>
            <a:ext cx="10784205" cy="5510530"/>
          </a:xfrm>
          <a:prstGeom prst="roundRect">
            <a:avLst>
              <a:gd name="adj" fmla="val 9824"/>
            </a:avLst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pPr indent="0" algn="l" defTabSz="1218565" fontAlgn="base">
              <a:lnSpc>
                <a:spcPts val="4000"/>
              </a:lnSpc>
              <a:defRPr/>
            </a:pPr>
            <a:r>
              <a:rPr lang="zh-CN" sz="2800" b="1" dirty="0" smtClean="0">
                <a:solidFill>
                  <a:sysClr val="windowText" lastClr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omic Sans MS" panose="030F0702030302020204" pitchFamily="66" charset="0"/>
                <a:sym typeface="微软雅黑" panose="020B0503020204020204" charset="-122"/>
              </a:rPr>
              <a:t>要求：</a:t>
            </a:r>
            <a:endParaRPr lang="zh-CN" sz="2800" b="1" dirty="0" smtClean="0">
              <a:solidFill>
                <a:sysClr val="windowText" lastClr="000000"/>
              </a:solidFill>
              <a:latin typeface="宋体" panose="02010600030101010101" pitchFamily="2" charset="-122"/>
              <a:ea typeface="宋体" panose="02010600030101010101" pitchFamily="2" charset="-122"/>
              <a:cs typeface="Comic Sans MS" panose="030F0702030302020204" pitchFamily="66" charset="0"/>
              <a:sym typeface="微软雅黑" panose="020B0503020204020204" charset="-122"/>
            </a:endParaRPr>
          </a:p>
          <a:p>
            <a:pPr indent="0" algn="l" defTabSz="1218565" fontAlgn="base">
              <a:lnSpc>
                <a:spcPts val="4000"/>
              </a:lnSpc>
              <a:defRPr/>
            </a:pPr>
            <a:r>
              <a:rPr sz="2800" b="1" dirty="0" smtClean="0">
                <a:solidFill>
                  <a:sysClr val="windowText" lastClr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omic Sans MS" panose="030F0702030302020204" pitchFamily="66" charset="0"/>
                <a:sym typeface="微软雅黑" panose="020B0503020204020204" charset="-122"/>
              </a:rPr>
              <a:t>（1）</a:t>
            </a:r>
            <a:r>
              <a:rPr lang="en-US" sz="2800" b="1" dirty="0" smtClean="0">
                <a:solidFill>
                  <a:sysClr val="windowText" lastClr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omic Sans MS" panose="030F0702030302020204" pitchFamily="66" charset="0"/>
                <a:sym typeface="微软雅黑" panose="020B0503020204020204" charset="-122"/>
              </a:rPr>
              <a:t> </a:t>
            </a:r>
            <a:r>
              <a:rPr sz="2800" b="1" dirty="0" smtClean="0">
                <a:solidFill>
                  <a:sysClr val="windowText" lastClr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omic Sans MS" panose="030F0702030302020204" pitchFamily="66" charset="0"/>
                <a:sym typeface="微软雅黑" panose="020B0503020204020204" charset="-122"/>
              </a:rPr>
              <a:t>小车在跑道上调试，从起点线出发，记录橡皮筋缠绕圈数和相应分数。</a:t>
            </a:r>
            <a:endParaRPr sz="2800" b="1" dirty="0" smtClean="0">
              <a:solidFill>
                <a:sysClr val="windowText" lastClr="000000"/>
              </a:solidFill>
              <a:latin typeface="宋体" panose="02010600030101010101" pitchFamily="2" charset="-122"/>
              <a:ea typeface="宋体" panose="02010600030101010101" pitchFamily="2" charset="-122"/>
              <a:cs typeface="Comic Sans MS" panose="030F0702030302020204" pitchFamily="66" charset="0"/>
              <a:sym typeface="微软雅黑" panose="020B0503020204020204" charset="-122"/>
            </a:endParaRPr>
          </a:p>
          <a:p>
            <a:pPr indent="0" algn="l" defTabSz="1218565" fontAlgn="base">
              <a:lnSpc>
                <a:spcPts val="4000"/>
              </a:lnSpc>
              <a:defRPr/>
            </a:pPr>
            <a:r>
              <a:rPr sz="2800" b="1" dirty="0" smtClean="0">
                <a:solidFill>
                  <a:sysClr val="windowText" lastClr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omic Sans MS" panose="030F0702030302020204" pitchFamily="66" charset="0"/>
                <a:sym typeface="微软雅黑" panose="020B0503020204020204" charset="-122"/>
              </a:rPr>
              <a:t>（2）进入停车场离中心越近，分值越高，成绩以小车轮出现在的低分数线为准。</a:t>
            </a:r>
            <a:endParaRPr sz="2800" b="1" dirty="0" smtClean="0">
              <a:solidFill>
                <a:sysClr val="windowText" lastClr="000000"/>
              </a:solidFill>
              <a:latin typeface="宋体" panose="02010600030101010101" pitchFamily="2" charset="-122"/>
              <a:ea typeface="宋体" panose="02010600030101010101" pitchFamily="2" charset="-122"/>
              <a:cs typeface="Comic Sans MS" panose="030F0702030302020204" pitchFamily="66" charset="0"/>
              <a:sym typeface="微软雅黑" panose="020B0503020204020204" charset="-122"/>
            </a:endParaRPr>
          </a:p>
          <a:p>
            <a:pPr indent="0" algn="l" defTabSz="1218565" fontAlgn="base">
              <a:lnSpc>
                <a:spcPts val="4000"/>
              </a:lnSpc>
              <a:defRPr/>
            </a:pPr>
            <a:r>
              <a:rPr sz="2800" b="1" dirty="0" smtClean="0">
                <a:solidFill>
                  <a:sysClr val="windowText" lastClr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omic Sans MS" panose="030F0702030302020204" pitchFamily="66" charset="0"/>
                <a:sym typeface="微软雅黑" panose="020B0503020204020204" charset="-122"/>
              </a:rPr>
              <a:t>（3）音乐响起，挑战结束，汇报最高成绩。</a:t>
            </a:r>
            <a:endParaRPr sz="2800" b="1" dirty="0" smtClean="0">
              <a:solidFill>
                <a:sysClr val="windowText" lastClr="000000"/>
              </a:solidFill>
              <a:latin typeface="宋体" panose="02010600030101010101" pitchFamily="2" charset="-122"/>
              <a:ea typeface="宋体" panose="02010600030101010101" pitchFamily="2" charset="-122"/>
              <a:cs typeface="Comic Sans MS" panose="030F0702030302020204" pitchFamily="66" charset="0"/>
              <a:sym typeface="微软雅黑" panose="020B0503020204020204" charset="-122"/>
            </a:endParaRPr>
          </a:p>
        </p:txBody>
      </p:sp>
      <p:sp>
        <p:nvSpPr>
          <p:cNvPr id="9" name="爆炸形 1 8"/>
          <p:cNvSpPr/>
          <p:nvPr/>
        </p:nvSpPr>
        <p:spPr>
          <a:xfrm rot="21360000">
            <a:off x="-320675" y="-43815"/>
            <a:ext cx="3955415" cy="1589405"/>
          </a:xfrm>
          <a:prstGeom prst="irregularSeal1">
            <a:avLst/>
          </a:prstGeom>
          <a:solidFill>
            <a:srgbClr val="C00000"/>
          </a:solidFill>
          <a:ln w="34925">
            <a:solidFill>
              <a:srgbClr val="FFC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4" name="矩形 3"/>
          <p:cNvSpPr/>
          <p:nvPr/>
        </p:nvSpPr>
        <p:spPr>
          <a:xfrm>
            <a:off x="506755" y="336105"/>
            <a:ext cx="273558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挑战任务：</a:t>
            </a:r>
            <a:endParaRPr lang="zh-CN" altLang="en-US" sz="40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1" name="图片 100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10165" y="5692140"/>
            <a:ext cx="1670050" cy="1165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图片 99"/>
          <p:cNvPicPr/>
          <p:nvPr/>
        </p:nvPicPr>
        <p:blipFill>
          <a:blip r:embed="rId4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59215" y="991235"/>
            <a:ext cx="1250950" cy="690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K.Williams - 菊次郎的夏天(2)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2690" y="6144260"/>
            <a:ext cx="495300" cy="495300"/>
          </a:xfrm>
          <a:prstGeom prst="rect">
            <a:avLst/>
          </a:prstGeom>
        </p:spPr>
      </p:pic>
      <p:graphicFrame>
        <p:nvGraphicFramePr>
          <p:cNvPr id="3" name="表格 2"/>
          <p:cNvGraphicFramePr/>
          <p:nvPr>
            <p:custDataLst>
              <p:tags r:id="rId8"/>
            </p:custDataLst>
          </p:nvPr>
        </p:nvGraphicFramePr>
        <p:xfrm>
          <a:off x="1278255" y="4627245"/>
          <a:ext cx="8776970" cy="1924050"/>
        </p:xfrm>
        <a:graphic>
          <a:graphicData uri="http://schemas.openxmlformats.org/drawingml/2006/table">
            <a:tbl>
              <a:tblPr firstRow="1" bandRow="1">
                <a:tableStyleId>{42A4B713-E4EE-46E5-9F0D-2DDC4A763010}</a:tableStyleId>
              </a:tblPr>
              <a:tblGrid>
                <a:gridCol w="1400810"/>
                <a:gridCol w="923925"/>
                <a:gridCol w="1075690"/>
                <a:gridCol w="1073150"/>
                <a:gridCol w="1075690"/>
                <a:gridCol w="1075690"/>
                <a:gridCol w="1076325"/>
                <a:gridCol w="1075690"/>
              </a:tblGrid>
              <a:tr h="6248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试车次数</a:t>
                      </a:r>
                      <a:endParaRPr lang="en-US" altLang="en-US" sz="2400"/>
                    </a:p>
                  </a:txBody>
                  <a:tcPr marL="68580" marR="68580" marT="0" marB="0" vert="horz" anchor="ctr" anchorCtr="0"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1</a:t>
                      </a:r>
                      <a:endParaRPr lang="en-US" altLang="en-US" sz="2400"/>
                    </a:p>
                  </a:txBody>
                  <a:tcPr marL="68580" marR="68580" marT="0" marB="0" vert="horz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2</a:t>
                      </a:r>
                      <a:endParaRPr lang="en-US" altLang="en-US" sz="2400"/>
                    </a:p>
                  </a:txBody>
                  <a:tcPr marL="68580" marR="68580" marT="0" marB="0" vert="horz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3</a:t>
                      </a:r>
                      <a:endParaRPr lang="en-US" altLang="en-US" sz="2400"/>
                    </a:p>
                  </a:txBody>
                  <a:tcPr marL="68580" marR="68580" marT="0" marB="0" vert="horz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4</a:t>
                      </a:r>
                      <a:endParaRPr lang="en-US" altLang="en-US" sz="2400"/>
                    </a:p>
                  </a:txBody>
                  <a:tcPr marL="68580" marR="68580" marT="0" marB="0" vert="horz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5</a:t>
                      </a:r>
                      <a:endParaRPr lang="en-US" altLang="en-US" sz="2400"/>
                    </a:p>
                  </a:txBody>
                  <a:tcPr marL="68580" marR="68580" marT="0" marB="0" vert="horz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6</a:t>
                      </a:r>
                      <a:endParaRPr lang="en-US" altLang="en-US" sz="2400"/>
                    </a:p>
                  </a:txBody>
                  <a:tcPr marL="68580" marR="68580" marT="0" marB="0" vert="horz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7</a:t>
                      </a:r>
                      <a:endParaRPr lang="en-US" altLang="en-US" sz="2400"/>
                    </a:p>
                  </a:txBody>
                  <a:tcPr marL="68580" marR="68580" marT="0" marB="0" vert="horz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</a:tcPr>
                </a:tc>
              </a:tr>
              <a:tr h="6248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分</a:t>
                      </a:r>
                      <a:r>
                        <a:rPr lang="en-US" sz="2400"/>
                        <a:t>数</a:t>
                      </a: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 </a:t>
                      </a: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 </a:t>
                      </a: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 </a:t>
                      </a: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 </a:t>
                      </a: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 </a:t>
                      </a: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 </a:t>
                      </a: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 </a:t>
                      </a: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</a:tr>
              <a:tr h="6743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圈</a:t>
                      </a:r>
                      <a:r>
                        <a:rPr lang="en-US" sz="2400"/>
                        <a:t>数</a:t>
                      </a: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 </a:t>
                      </a: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 </a:t>
                      </a: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 </a:t>
                      </a: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 </a:t>
                      </a: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 </a:t>
                      </a: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 </a:t>
                      </a: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0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4" grpId="1"/>
      <p:bldP spid="4" grpId="1"/>
      <p:bldP spid="9" grpId="1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1453061" y="-54630"/>
            <a:ext cx="9909857" cy="1487410"/>
          </a:xfrm>
        </p:spPr>
        <p:txBody>
          <a:bodyPr anchor="ctr" anchorCtr="0">
            <a:scene3d>
              <a:camera prst="orthographicFront"/>
              <a:lightRig rig="threePt" dir="t"/>
            </a:scene3d>
          </a:bodyPr>
          <a:p>
            <a:pPr defTabSz="914400" fontAlgn="base">
              <a:buClrTx/>
              <a:buSzTx/>
              <a:buFontTx/>
              <a:buNone/>
            </a:pPr>
            <a:r>
              <a:rPr lang="zh-CN" altLang="en-US" sz="4800" b="1" strike="noStrike" kern="1200" baseline="0" noProof="1"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小车精准到达停车场</a:t>
            </a:r>
            <a:endParaRPr lang="zh-CN" altLang="en-US" sz="4800" b="1" strike="noStrike" kern="1200" baseline="0" noProof="1"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pic>
        <p:nvPicPr>
          <p:cNvPr id="102" name="图片 101"/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3174"/>
          <a:stretch>
            <a:fillRect/>
          </a:stretch>
        </p:blipFill>
        <p:spPr>
          <a:xfrm flipH="1">
            <a:off x="0" y="6208395"/>
            <a:ext cx="1325245" cy="5353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14"/>
          <p:cNvSpPr txBox="1"/>
          <p:nvPr/>
        </p:nvSpPr>
        <p:spPr>
          <a:xfrm>
            <a:off x="768350" y="1233805"/>
            <a:ext cx="10784205" cy="5510530"/>
          </a:xfrm>
          <a:prstGeom prst="roundRect">
            <a:avLst>
              <a:gd name="adj" fmla="val 9824"/>
            </a:avLst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pPr indent="0" algn="l" defTabSz="1218565" fontAlgn="base">
              <a:lnSpc>
                <a:spcPts val="4000"/>
              </a:lnSpc>
              <a:defRPr/>
            </a:pPr>
            <a:r>
              <a:rPr lang="zh-CN" sz="2800" b="1" dirty="0" smtClean="0">
                <a:solidFill>
                  <a:sysClr val="windowText" lastClr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omic Sans MS" panose="030F0702030302020204" pitchFamily="66" charset="0"/>
                <a:sym typeface="微软雅黑" panose="020B0503020204020204" charset="-122"/>
              </a:rPr>
              <a:t>要求：</a:t>
            </a:r>
            <a:endParaRPr lang="zh-CN" sz="2800" b="1" dirty="0" smtClean="0">
              <a:solidFill>
                <a:sysClr val="windowText" lastClr="000000"/>
              </a:solidFill>
              <a:latin typeface="宋体" panose="02010600030101010101" pitchFamily="2" charset="-122"/>
              <a:ea typeface="宋体" panose="02010600030101010101" pitchFamily="2" charset="-122"/>
              <a:cs typeface="Comic Sans MS" panose="030F0702030302020204" pitchFamily="66" charset="0"/>
              <a:sym typeface="微软雅黑" panose="020B0503020204020204" charset="-122"/>
            </a:endParaRPr>
          </a:p>
          <a:p>
            <a:pPr indent="0" algn="l" defTabSz="1218565" fontAlgn="base">
              <a:lnSpc>
                <a:spcPts val="4000"/>
              </a:lnSpc>
              <a:defRPr/>
            </a:pPr>
            <a:r>
              <a:rPr sz="2800" b="1" dirty="0" smtClean="0">
                <a:solidFill>
                  <a:sysClr val="windowText" lastClr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omic Sans MS" panose="030F0702030302020204" pitchFamily="66" charset="0"/>
                <a:sym typeface="微软雅黑" panose="020B0503020204020204" charset="-122"/>
              </a:rPr>
              <a:t>（1）</a:t>
            </a:r>
            <a:r>
              <a:rPr lang="en-US" sz="2800" b="1" dirty="0" smtClean="0">
                <a:solidFill>
                  <a:sysClr val="windowText" lastClr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omic Sans MS" panose="030F0702030302020204" pitchFamily="66" charset="0"/>
                <a:sym typeface="微软雅黑" panose="020B0503020204020204" charset="-122"/>
              </a:rPr>
              <a:t> </a:t>
            </a:r>
            <a:r>
              <a:rPr sz="2800" b="1" dirty="0" smtClean="0">
                <a:solidFill>
                  <a:sysClr val="windowText" lastClr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omic Sans MS" panose="030F0702030302020204" pitchFamily="66" charset="0"/>
                <a:sym typeface="微软雅黑" panose="020B0503020204020204" charset="-122"/>
              </a:rPr>
              <a:t>小车在跑道上调试，从起点线出发，记录橡皮筋缠绕圈数和相应分数。</a:t>
            </a:r>
            <a:endParaRPr sz="2800" b="1" dirty="0" smtClean="0">
              <a:solidFill>
                <a:sysClr val="windowText" lastClr="000000"/>
              </a:solidFill>
              <a:latin typeface="宋体" panose="02010600030101010101" pitchFamily="2" charset="-122"/>
              <a:ea typeface="宋体" panose="02010600030101010101" pitchFamily="2" charset="-122"/>
              <a:cs typeface="Comic Sans MS" panose="030F0702030302020204" pitchFamily="66" charset="0"/>
              <a:sym typeface="微软雅黑" panose="020B0503020204020204" charset="-122"/>
            </a:endParaRPr>
          </a:p>
          <a:p>
            <a:pPr indent="0" algn="l" defTabSz="1218565" fontAlgn="base">
              <a:lnSpc>
                <a:spcPts val="4000"/>
              </a:lnSpc>
              <a:defRPr/>
            </a:pPr>
            <a:r>
              <a:rPr sz="2800" b="1" dirty="0" smtClean="0">
                <a:solidFill>
                  <a:sysClr val="windowText" lastClr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omic Sans MS" panose="030F0702030302020204" pitchFamily="66" charset="0"/>
                <a:sym typeface="微软雅黑" panose="020B0503020204020204" charset="-122"/>
              </a:rPr>
              <a:t>（2）进入停车场离中心越近，分值越高，成绩以小车轮出现在的低分数线为准。</a:t>
            </a:r>
            <a:endParaRPr sz="2800" b="1" dirty="0" smtClean="0">
              <a:solidFill>
                <a:sysClr val="windowText" lastClr="000000"/>
              </a:solidFill>
              <a:latin typeface="宋体" panose="02010600030101010101" pitchFamily="2" charset="-122"/>
              <a:ea typeface="宋体" panose="02010600030101010101" pitchFamily="2" charset="-122"/>
              <a:cs typeface="Comic Sans MS" panose="030F0702030302020204" pitchFamily="66" charset="0"/>
              <a:sym typeface="微软雅黑" panose="020B0503020204020204" charset="-122"/>
            </a:endParaRPr>
          </a:p>
          <a:p>
            <a:pPr indent="0" algn="l" defTabSz="1218565" fontAlgn="base">
              <a:lnSpc>
                <a:spcPts val="4000"/>
              </a:lnSpc>
              <a:defRPr/>
            </a:pPr>
            <a:r>
              <a:rPr sz="2800" b="1" dirty="0" smtClean="0">
                <a:solidFill>
                  <a:sysClr val="windowText" lastClr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omic Sans MS" panose="030F0702030302020204" pitchFamily="66" charset="0"/>
                <a:sym typeface="微软雅黑" panose="020B0503020204020204" charset="-122"/>
              </a:rPr>
              <a:t>（3）音乐响起，挑战结束，汇报最高成绩。</a:t>
            </a:r>
            <a:endParaRPr sz="2800" b="1" dirty="0" smtClean="0">
              <a:solidFill>
                <a:sysClr val="windowText" lastClr="000000"/>
              </a:solidFill>
              <a:latin typeface="宋体" panose="02010600030101010101" pitchFamily="2" charset="-122"/>
              <a:ea typeface="宋体" panose="02010600030101010101" pitchFamily="2" charset="-122"/>
              <a:cs typeface="Comic Sans MS" panose="030F0702030302020204" pitchFamily="66" charset="0"/>
              <a:sym typeface="微软雅黑" panose="020B0503020204020204" charset="-122"/>
            </a:endParaRPr>
          </a:p>
        </p:txBody>
      </p:sp>
      <p:sp>
        <p:nvSpPr>
          <p:cNvPr id="9" name="爆炸形 1 8"/>
          <p:cNvSpPr/>
          <p:nvPr/>
        </p:nvSpPr>
        <p:spPr>
          <a:xfrm rot="21360000">
            <a:off x="-320675" y="-43815"/>
            <a:ext cx="3955415" cy="1589405"/>
          </a:xfrm>
          <a:prstGeom prst="irregularSeal1">
            <a:avLst/>
          </a:prstGeom>
          <a:solidFill>
            <a:srgbClr val="C00000"/>
          </a:solidFill>
          <a:ln w="34925">
            <a:solidFill>
              <a:srgbClr val="FFC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4" name="矩形 3"/>
          <p:cNvSpPr/>
          <p:nvPr/>
        </p:nvSpPr>
        <p:spPr>
          <a:xfrm>
            <a:off x="506755" y="336105"/>
            <a:ext cx="273558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挑战任务：</a:t>
            </a:r>
            <a:endParaRPr lang="zh-CN" altLang="en-US" sz="40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1" name="图片 100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10165" y="5692140"/>
            <a:ext cx="1670050" cy="1165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图片 99"/>
          <p:cNvPicPr/>
          <p:nvPr/>
        </p:nvPicPr>
        <p:blipFill>
          <a:blip r:embed="rId4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59215" y="991235"/>
            <a:ext cx="1250950" cy="69024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" name="表格 2"/>
          <p:cNvGraphicFramePr/>
          <p:nvPr>
            <p:custDataLst>
              <p:tags r:id="rId5"/>
            </p:custDataLst>
          </p:nvPr>
        </p:nvGraphicFramePr>
        <p:xfrm>
          <a:off x="1278255" y="4627245"/>
          <a:ext cx="8776970" cy="1924050"/>
        </p:xfrm>
        <a:graphic>
          <a:graphicData uri="http://schemas.openxmlformats.org/drawingml/2006/table">
            <a:tbl>
              <a:tblPr firstRow="1" bandRow="1">
                <a:tableStyleId>{42A4B713-E4EE-46E5-9F0D-2DDC4A763010}</a:tableStyleId>
              </a:tblPr>
              <a:tblGrid>
                <a:gridCol w="1400810"/>
                <a:gridCol w="923925"/>
                <a:gridCol w="1075690"/>
                <a:gridCol w="1073150"/>
                <a:gridCol w="1075690"/>
                <a:gridCol w="1075690"/>
                <a:gridCol w="1076325"/>
                <a:gridCol w="1075690"/>
              </a:tblGrid>
              <a:tr h="6248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试车次数</a:t>
                      </a:r>
                      <a:endParaRPr lang="en-US" altLang="en-US" sz="2400"/>
                    </a:p>
                  </a:txBody>
                  <a:tcPr marL="68580" marR="68580" marT="0" marB="0" vert="horz" anchor="ctr" anchorCtr="0"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1</a:t>
                      </a:r>
                      <a:endParaRPr lang="en-US" altLang="en-US" sz="2400"/>
                    </a:p>
                  </a:txBody>
                  <a:tcPr marL="68580" marR="68580" marT="0" marB="0" vert="horz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2</a:t>
                      </a:r>
                      <a:endParaRPr lang="en-US" altLang="en-US" sz="2400"/>
                    </a:p>
                  </a:txBody>
                  <a:tcPr marL="68580" marR="68580" marT="0" marB="0" vert="horz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3</a:t>
                      </a:r>
                      <a:endParaRPr lang="en-US" altLang="en-US" sz="2400"/>
                    </a:p>
                  </a:txBody>
                  <a:tcPr marL="68580" marR="68580" marT="0" marB="0" vert="horz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4</a:t>
                      </a:r>
                      <a:endParaRPr lang="en-US" altLang="en-US" sz="2400"/>
                    </a:p>
                  </a:txBody>
                  <a:tcPr marL="68580" marR="68580" marT="0" marB="0" vert="horz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5</a:t>
                      </a:r>
                      <a:endParaRPr lang="en-US" altLang="en-US" sz="2400"/>
                    </a:p>
                  </a:txBody>
                  <a:tcPr marL="68580" marR="68580" marT="0" marB="0" vert="horz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6</a:t>
                      </a:r>
                      <a:endParaRPr lang="en-US" altLang="en-US" sz="2400"/>
                    </a:p>
                  </a:txBody>
                  <a:tcPr marL="68580" marR="68580" marT="0" marB="0" vert="horz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7</a:t>
                      </a:r>
                      <a:endParaRPr lang="en-US" altLang="en-US" sz="2400"/>
                    </a:p>
                  </a:txBody>
                  <a:tcPr marL="68580" marR="68580" marT="0" marB="0" vert="horz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</a:tcPr>
                </a:tc>
              </a:tr>
              <a:tr h="6248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分</a:t>
                      </a:r>
                      <a:r>
                        <a:rPr lang="en-US" sz="2400"/>
                        <a:t>数</a:t>
                      </a: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 </a:t>
                      </a: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 </a:t>
                      </a: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 </a:t>
                      </a: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 </a:t>
                      </a: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 </a:t>
                      </a: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 </a:t>
                      </a: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 </a:t>
                      </a: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</a:tr>
              <a:tr h="6743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圈</a:t>
                      </a:r>
                      <a:r>
                        <a:rPr lang="en-US" sz="2400"/>
                        <a:t>数</a:t>
                      </a: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 </a:t>
                      </a: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 </a:t>
                      </a: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 </a:t>
                      </a: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 </a:t>
                      </a: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 </a:t>
                      </a: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/>
                        <a:t> </a:t>
                      </a: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en-US" sz="2400"/>
                    </a:p>
                  </a:txBody>
                  <a:tcPr marL="68580" marR="68580" marT="0" marB="0" vert="horz" anchor="ctr" anchorCtr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3074" grpId="1"/>
      <p:bldP spid="4" grpId="1"/>
      <p:bldP spid="9" grpId="1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Administrator\Desktop\新建文件夹 (3)\875869dd1e1549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49107" y="-98213"/>
            <a:ext cx="12237720" cy="6951133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4190365" y="2644775"/>
            <a:ext cx="4406900" cy="15684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9600" b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下课！</a:t>
            </a:r>
            <a:r>
              <a:rPr lang="en-US" altLang="zh-CN" sz="9600" b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endParaRPr lang="en-US" altLang="zh-CN" sz="9600" b="1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063240" y="1616075"/>
            <a:ext cx="55549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accent1"/>
                </a:solidFill>
              </a:rPr>
              <a:t>1.</a:t>
            </a:r>
            <a:r>
              <a:rPr lang="zh-CN" altLang="en-US" sz="4800">
                <a:solidFill>
                  <a:schemeClr val="accent1"/>
                </a:solidFill>
                <a:sym typeface="+mn-ea"/>
              </a:rPr>
              <a:t>倾听：学会倾听</a:t>
            </a:r>
            <a:endParaRPr lang="zh-CN" altLang="en-US" sz="4800">
              <a:solidFill>
                <a:schemeClr val="accent1"/>
              </a:solidFill>
            </a:endParaRPr>
          </a:p>
          <a:p>
            <a:endParaRPr lang="zh-CN" altLang="en-US" sz="4800">
              <a:solidFill>
                <a:schemeClr val="accent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38475" y="2750820"/>
            <a:ext cx="55549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accent1"/>
                </a:solidFill>
              </a:rPr>
              <a:t>2.</a:t>
            </a:r>
            <a:r>
              <a:rPr lang="zh-CN" altLang="en-US" sz="4800">
                <a:solidFill>
                  <a:schemeClr val="accent1"/>
                </a:solidFill>
                <a:sym typeface="+mn-ea"/>
              </a:rPr>
              <a:t>分组：分工合作</a:t>
            </a:r>
            <a:r>
              <a:rPr lang="en-US" altLang="zh-CN" sz="4800">
                <a:solidFill>
                  <a:schemeClr val="accent1"/>
                </a:solidFill>
              </a:rPr>
              <a:t> </a:t>
            </a:r>
            <a:endParaRPr lang="zh-CN" altLang="en-US" sz="4800">
              <a:solidFill>
                <a:schemeClr val="accent1"/>
              </a:solidFill>
            </a:endParaRPr>
          </a:p>
        </p:txBody>
      </p:sp>
      <p:pic>
        <p:nvPicPr>
          <p:cNvPr id="5" name="K.Williams - 菊次郎的夏天(2)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696700" y="5642610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200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147060" y="1479550"/>
            <a:ext cx="55549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accent1"/>
                </a:solidFill>
              </a:rPr>
              <a:t>1.  </a:t>
            </a:r>
            <a:r>
              <a:rPr lang="zh-CN" altLang="en-US" sz="4800">
                <a:solidFill>
                  <a:schemeClr val="accent1"/>
                </a:solidFill>
                <a:sym typeface="+mn-ea"/>
              </a:rPr>
              <a:t>倾听：学会倾听</a:t>
            </a:r>
            <a:r>
              <a:rPr lang="en-US" altLang="zh-CN" sz="4800">
                <a:solidFill>
                  <a:schemeClr val="accent1"/>
                </a:solidFill>
              </a:rPr>
              <a:t> </a:t>
            </a:r>
            <a:endParaRPr lang="zh-CN" altLang="en-US" sz="4800">
              <a:solidFill>
                <a:schemeClr val="accent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15005" y="3909695"/>
            <a:ext cx="83197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accent1"/>
                </a:solidFill>
              </a:rPr>
              <a:t>3.  </a:t>
            </a:r>
            <a:r>
              <a:rPr lang="zh-CN" altLang="en-US" sz="4800">
                <a:solidFill>
                  <a:schemeClr val="accent1"/>
                </a:solidFill>
              </a:rPr>
              <a:t>思考：积极动脑</a:t>
            </a:r>
            <a:endParaRPr lang="zh-CN" altLang="en-US" sz="4800">
              <a:solidFill>
                <a:schemeClr val="accent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15005" y="2750820"/>
            <a:ext cx="58432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accent1"/>
                </a:solidFill>
              </a:rPr>
              <a:t>2.  </a:t>
            </a:r>
            <a:r>
              <a:rPr lang="zh-CN" altLang="en-US" sz="4800">
                <a:solidFill>
                  <a:schemeClr val="accent1"/>
                </a:solidFill>
                <a:sym typeface="+mn-ea"/>
              </a:rPr>
              <a:t>分组：分工合作</a:t>
            </a:r>
            <a:endParaRPr lang="zh-CN" altLang="en-US" sz="480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4" grpId="1"/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射箭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5405" y="0"/>
            <a:ext cx="1212723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repeatCount="indefinite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9" y="0"/>
            <a:ext cx="12224588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1" y="-59835"/>
            <a:ext cx="12181172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4093" y="1462617"/>
            <a:ext cx="11457093" cy="13220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indent="0" algn="ctr"/>
            <a:r>
              <a:rPr lang="zh-CN" sz="8000" b="1">
                <a:ln w="9525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欢迎来到科学课堂</a:t>
            </a:r>
            <a:endParaRPr lang="zh-CN" sz="8000" b="1">
              <a:ln w="9525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93105" y="4375785"/>
            <a:ext cx="53060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引领者</a:t>
            </a:r>
            <a:r>
              <a:rPr lang="en-US" altLang="zh-CN" sz="320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320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嵊州市</a:t>
            </a:r>
            <a:r>
              <a:rPr lang="zh-CN" altLang="en-US" sz="320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爱德小学</a:t>
            </a:r>
            <a:r>
              <a:rPr lang="en-US" altLang="zh-CN" sz="3600">
                <a:solidFill>
                  <a:schemeClr val="accent1"/>
                </a:solidFill>
              </a:rPr>
              <a:t>        </a:t>
            </a:r>
            <a:endParaRPr lang="zh-CN" altLang="en-US" sz="3600">
              <a:solidFill>
                <a:schemeClr val="accent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97900" y="5110480"/>
            <a:ext cx="19608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李</a:t>
            </a:r>
            <a:r>
              <a:rPr lang="en-US" altLang="zh-CN" sz="320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晨</a:t>
            </a:r>
            <a:endParaRPr lang="zh-CN" altLang="en-US" sz="3200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五角星 14">
            <a:hlinkClick r:id="rId3" action="ppaction://hlinksldjump"/>
          </p:cNvPr>
          <p:cNvSpPr/>
          <p:nvPr>
            <p:custDataLst>
              <p:tags r:id="rId4"/>
            </p:custDataLst>
          </p:nvPr>
        </p:nvSpPr>
        <p:spPr>
          <a:xfrm>
            <a:off x="8060055" y="3137535"/>
            <a:ext cx="483235" cy="490220"/>
          </a:xfrm>
          <a:prstGeom prst="star5">
            <a:avLst/>
          </a:prstGeom>
          <a:gradFill>
            <a:gsLst>
              <a:gs pos="64000">
                <a:srgbClr val="9DCF97"/>
              </a:gs>
              <a:gs pos="5195">
                <a:srgbClr val="E57F86"/>
              </a:gs>
              <a:gs pos="28000">
                <a:srgbClr val="F09D7C"/>
              </a:gs>
              <a:gs pos="100000">
                <a:srgbClr val="D2DEA6"/>
              </a:gs>
            </a:gsLst>
            <a:lin ang="2700000" scaled="1"/>
          </a:gradFill>
          <a:ln>
            <a:gradFill>
              <a:gsLst>
                <a:gs pos="64000">
                  <a:srgbClr val="9DCF97"/>
                </a:gs>
                <a:gs pos="5195">
                  <a:srgbClr val="E57F86"/>
                </a:gs>
                <a:gs pos="28000">
                  <a:srgbClr val="F09D7C"/>
                </a:gs>
                <a:gs pos="100000">
                  <a:srgbClr val="D2DEA6"/>
                </a:gs>
              </a:gsLst>
              <a:lin ang="2700000" scaled="0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597900" y="3137535"/>
            <a:ext cx="153352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chemeClr val="accent1"/>
                </a:solidFill>
                <a:sym typeface="+mn-ea"/>
              </a:rPr>
              <a:t>会思考</a:t>
            </a:r>
            <a:r>
              <a:rPr lang="en-US" altLang="zh-CN" sz="3200">
                <a:solidFill>
                  <a:schemeClr val="accent1"/>
                </a:solidFill>
                <a:sym typeface="+mn-ea"/>
              </a:rPr>
              <a:t> </a:t>
            </a:r>
            <a:endParaRPr lang="en-US" altLang="zh-CN" sz="3200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10" name="五角星 9">
            <a:hlinkClick r:id="rId3" action="ppaction://hlinksldjump"/>
          </p:cNvPr>
          <p:cNvSpPr/>
          <p:nvPr>
            <p:custDataLst>
              <p:tags r:id="rId5"/>
            </p:custDataLst>
          </p:nvPr>
        </p:nvSpPr>
        <p:spPr>
          <a:xfrm>
            <a:off x="5119370" y="3077845"/>
            <a:ext cx="537845" cy="490220"/>
          </a:xfrm>
          <a:prstGeom prst="star5">
            <a:avLst/>
          </a:prstGeom>
          <a:gradFill>
            <a:gsLst>
              <a:gs pos="64000">
                <a:srgbClr val="9DCF97"/>
              </a:gs>
              <a:gs pos="5195">
                <a:srgbClr val="E57F86"/>
              </a:gs>
              <a:gs pos="28000">
                <a:srgbClr val="F09D7C"/>
              </a:gs>
              <a:gs pos="100000">
                <a:srgbClr val="D2DEA6"/>
              </a:gs>
            </a:gsLst>
            <a:lin ang="2700000" scaled="1"/>
          </a:gradFill>
          <a:ln>
            <a:gradFill>
              <a:gsLst>
                <a:gs pos="64000">
                  <a:srgbClr val="9DCF97"/>
                </a:gs>
                <a:gs pos="5195">
                  <a:srgbClr val="E57F86"/>
                </a:gs>
                <a:gs pos="28000">
                  <a:srgbClr val="F09D7C"/>
                </a:gs>
                <a:gs pos="100000">
                  <a:srgbClr val="D2DEA6"/>
                </a:gs>
              </a:gsLst>
              <a:lin ang="2700000" scaled="0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五角星 11">
            <a:hlinkClick r:id="rId3" action="ppaction://hlinksldjump"/>
          </p:cNvPr>
          <p:cNvSpPr/>
          <p:nvPr>
            <p:custDataLst>
              <p:tags r:id="rId6"/>
            </p:custDataLst>
          </p:nvPr>
        </p:nvSpPr>
        <p:spPr>
          <a:xfrm>
            <a:off x="2003425" y="3077845"/>
            <a:ext cx="537845" cy="490220"/>
          </a:xfrm>
          <a:prstGeom prst="star5">
            <a:avLst/>
          </a:prstGeom>
          <a:gradFill>
            <a:gsLst>
              <a:gs pos="64000">
                <a:srgbClr val="9DCF97"/>
              </a:gs>
              <a:gs pos="5195">
                <a:srgbClr val="E57F86"/>
              </a:gs>
              <a:gs pos="28000">
                <a:srgbClr val="F09D7C"/>
              </a:gs>
              <a:gs pos="100000">
                <a:srgbClr val="D2DEA6"/>
              </a:gs>
            </a:gsLst>
            <a:lin ang="2700000" scaled="1"/>
          </a:gradFill>
          <a:ln>
            <a:gradFill>
              <a:gsLst>
                <a:gs pos="64000">
                  <a:srgbClr val="9DCF97"/>
                </a:gs>
                <a:gs pos="5195">
                  <a:srgbClr val="E57F86"/>
                </a:gs>
                <a:gs pos="28000">
                  <a:srgbClr val="F09D7C"/>
                </a:gs>
                <a:gs pos="100000">
                  <a:srgbClr val="D2DEA6"/>
                </a:gs>
              </a:gsLst>
              <a:lin ang="2700000" scaled="0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2541270" y="3077845"/>
            <a:ext cx="14909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chemeClr val="accent1"/>
                </a:solidFill>
                <a:sym typeface="+mn-ea"/>
              </a:rPr>
              <a:t>会倾听</a:t>
            </a:r>
            <a:r>
              <a:rPr lang="en-US" altLang="zh-CN" sz="3200">
                <a:solidFill>
                  <a:schemeClr val="accent1"/>
                </a:solidFill>
                <a:sym typeface="+mn-ea"/>
              </a:rPr>
              <a:t> </a:t>
            </a:r>
            <a:endParaRPr lang="en-US" altLang="zh-CN" sz="3200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5657215" y="3077845"/>
            <a:ext cx="155067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chemeClr val="accent1"/>
                </a:solidFill>
                <a:sym typeface="+mn-ea"/>
              </a:rPr>
              <a:t>会合作</a:t>
            </a:r>
            <a:r>
              <a:rPr lang="en-US" altLang="zh-CN" sz="3200">
                <a:solidFill>
                  <a:schemeClr val="accent1"/>
                </a:solidFill>
                <a:sym typeface="+mn-ea"/>
              </a:rPr>
              <a:t> </a:t>
            </a:r>
            <a:endParaRPr lang="en-US" altLang="zh-CN" sz="3200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2541905" y="3077845"/>
            <a:ext cx="14909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chemeClr val="accent1"/>
                </a:solidFill>
                <a:sym typeface="+mn-ea"/>
              </a:rPr>
              <a:t>会倾听</a:t>
            </a:r>
            <a:r>
              <a:rPr lang="en-US" altLang="zh-CN" sz="3200">
                <a:solidFill>
                  <a:schemeClr val="accent1"/>
                </a:solidFill>
                <a:sym typeface="+mn-ea"/>
              </a:rPr>
              <a:t> </a:t>
            </a:r>
            <a:endParaRPr lang="en-US" altLang="zh-CN" sz="3200">
              <a:solidFill>
                <a:schemeClr val="accent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4" grpId="1"/>
      <p:bldP spid="5" grpId="1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/>
        </p:nvGrpSpPr>
        <p:grpSpPr>
          <a:xfrm>
            <a:off x="5934075" y="317500"/>
            <a:ext cx="3752850" cy="2814955"/>
            <a:chOff x="9298" y="5718"/>
            <a:chExt cx="5910" cy="4433"/>
          </a:xfrm>
        </p:grpSpPr>
        <p:pic>
          <p:nvPicPr>
            <p:cNvPr id="2" name="图片 1" descr="8aca885695ab5ffa6a986563cdb7db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298" y="5718"/>
              <a:ext cx="5910" cy="4433"/>
            </a:xfrm>
            <a:prstGeom prst="round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1596" y="9102"/>
              <a:ext cx="2219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chemeClr val="accent1"/>
                  </a:solidFill>
                  <a:highlight>
                    <a:srgbClr val="FFFF00"/>
                  </a:highlight>
                </a:rPr>
                <a:t>侧面</a:t>
              </a:r>
              <a:endParaRPr lang="zh-CN" altLang="en-US" sz="3200">
                <a:solidFill>
                  <a:schemeClr val="accent1"/>
                </a:solidFill>
                <a:highlight>
                  <a:srgbClr val="FFFF00"/>
                </a:highlight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934075" y="3485515"/>
            <a:ext cx="3751200" cy="2813400"/>
            <a:chOff x="9552" y="860"/>
            <a:chExt cx="5907" cy="4431"/>
          </a:xfrm>
        </p:grpSpPr>
        <p:pic>
          <p:nvPicPr>
            <p:cNvPr id="4" name="图片 3" descr="3854a0eb19a8cd43d4104285ff9c6a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52" y="860"/>
              <a:ext cx="5907" cy="4431"/>
            </a:xfrm>
            <a:prstGeom prst="round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11639" y="4371"/>
              <a:ext cx="1637" cy="9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3200">
                  <a:solidFill>
                    <a:schemeClr val="accent1"/>
                  </a:solidFill>
                  <a:highlight>
                    <a:srgbClr val="FFFF00"/>
                  </a:highlight>
                </a:rPr>
                <a:t>底部</a:t>
              </a:r>
              <a:endParaRPr lang="zh-CN" altLang="en-US" sz="3200">
                <a:solidFill>
                  <a:schemeClr val="accent1"/>
                </a:solidFill>
                <a:highlight>
                  <a:srgbClr val="FFFF00"/>
                </a:highlight>
              </a:endParaRPr>
            </a:p>
          </p:txBody>
        </p:sp>
      </p:grpSp>
      <p:pic>
        <p:nvPicPr>
          <p:cNvPr id="11" name="图片 10" descr="35c0986e1509c6e3883648a35623e19"/>
          <p:cNvPicPr>
            <a:picLocks noChangeAspect="1"/>
          </p:cNvPicPr>
          <p:nvPr/>
        </p:nvPicPr>
        <p:blipFill>
          <a:blip r:embed="rId4"/>
          <a:srcRect l="17713" t="26184" r="23463" b="15194"/>
          <a:stretch>
            <a:fillRect/>
          </a:stretch>
        </p:blipFill>
        <p:spPr>
          <a:xfrm rot="10800000">
            <a:off x="1248410" y="1353185"/>
            <a:ext cx="4033520" cy="301498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2505075" y="4538980"/>
            <a:ext cx="23348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chemeClr val="accent1"/>
                </a:solidFill>
                <a:highlight>
                  <a:srgbClr val="FFFF00"/>
                </a:highlight>
              </a:rPr>
              <a:t>橡皮筋</a:t>
            </a:r>
            <a:endParaRPr lang="zh-CN" altLang="en-US" sz="400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4117322" y="357505"/>
            <a:ext cx="3729701" cy="715645"/>
            <a:chOff x="11078" y="840"/>
            <a:chExt cx="5766" cy="1494"/>
          </a:xfrm>
        </p:grpSpPr>
        <p:sp>
          <p:nvSpPr>
            <p:cNvPr id="2" name="文本框 1"/>
            <p:cNvSpPr txBox="1"/>
            <p:nvPr>
              <p:custDataLst>
                <p:tags r:id="rId1"/>
              </p:custDataLst>
            </p:nvPr>
          </p:nvSpPr>
          <p:spPr>
            <a:xfrm>
              <a:off x="11078" y="840"/>
              <a:ext cx="5766" cy="1494"/>
            </a:xfrm>
            <a:prstGeom prst="roundRect">
              <a:avLst/>
            </a:prstGeom>
            <a:solidFill>
              <a:srgbClr val="56CA95">
                <a:lumMod val="20000"/>
                <a:lumOff val="80000"/>
              </a:srgbClr>
            </a:solidFill>
            <a:ln w="76200">
              <a:solidFill>
                <a:sysClr val="window" lastClr="FFFFF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noAutofit/>
            </a:bodyPr>
            <a:p>
              <a:pPr algn="l" fontAlgn="base">
                <a:lnSpc>
                  <a:spcPts val="3840"/>
                </a:lnSpc>
              </a:pPr>
              <a:endParaRPr lang="zh-CN" altLang="en-US" sz="2800" b="1" dirty="0" smtClean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微软雅黑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2"/>
              </p:custDataLst>
            </p:nvPr>
          </p:nvSpPr>
          <p:spPr>
            <a:xfrm>
              <a:off x="11078" y="939"/>
              <a:ext cx="5513" cy="135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3600" b="1">
                  <a:solidFill>
                    <a:schemeClr val="accent1"/>
                  </a:solidFill>
                </a:rPr>
                <a:t>组装橡皮筋小</a:t>
              </a:r>
              <a:r>
                <a:rPr lang="zh-CN" altLang="en-US" sz="3600" b="1">
                  <a:solidFill>
                    <a:schemeClr val="accent1"/>
                  </a:solidFill>
                </a:rPr>
                <a:t>车</a:t>
              </a:r>
              <a:endParaRPr lang="zh-CN" altLang="en-US" sz="3600" b="1">
                <a:solidFill>
                  <a:schemeClr val="accent1"/>
                </a:solidFill>
              </a:endParaRPr>
            </a:p>
          </p:txBody>
        </p:sp>
      </p:grpSp>
      <p:pic>
        <p:nvPicPr>
          <p:cNvPr id="5" name="组装微课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1915" y="1353820"/>
            <a:ext cx="9487535" cy="4961890"/>
          </a:xfrm>
          <a:prstGeom prst="rect">
            <a:avLst/>
          </a:prstGeom>
        </p:spPr>
      </p:pic>
      <p:pic>
        <p:nvPicPr>
          <p:cNvPr id="100" name="图片 99"/>
          <p:cNvPicPr/>
          <p:nvPr>
            <p:custDataLst>
              <p:tags r:id="rId6"/>
            </p:custDataLst>
          </p:nvPr>
        </p:nvPicPr>
        <p:blipFill>
          <a:blip r:embed="rId7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6645" y="579755"/>
            <a:ext cx="1250950" cy="6902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01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1592580" y="781050"/>
            <a:ext cx="8973820" cy="5053330"/>
          </a:xfrm>
          <a:prstGeom prst="roundRect">
            <a:avLst/>
          </a:prstGeom>
          <a:solidFill>
            <a:srgbClr val="56CA95">
              <a:lumMod val="20000"/>
              <a:lumOff val="80000"/>
            </a:srgbClr>
          </a:solidFill>
          <a:ln w="76200"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pPr algn="l" fontAlgn="base">
              <a:lnSpc>
                <a:spcPts val="3840"/>
              </a:lnSpc>
            </a:pPr>
            <a:endParaRPr lang="zh-CN" altLang="en-US" sz="2800" b="1" dirty="0" smtClean="0">
              <a:solidFill>
                <a:srgbClr val="000000"/>
              </a:solidFill>
              <a:latin typeface="Comic Sans MS" panose="030F0702030302020204" pitchFamily="66" charset="0"/>
              <a:cs typeface="Comic Sans MS" panose="030F0702030302020204" pitchFamily="66" charset="0"/>
              <a:sym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90750" y="932815"/>
            <a:ext cx="2552065" cy="7969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000" b="1">
                <a:solidFill>
                  <a:schemeClr val="accent1"/>
                </a:solidFill>
              </a:rPr>
              <a:t>活动要求：</a:t>
            </a:r>
            <a:endParaRPr lang="zh-CN" altLang="en-US" sz="4000" b="1">
              <a:solidFill>
                <a:schemeClr val="accent1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2190115" y="1856740"/>
            <a:ext cx="7503160" cy="34404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chemeClr val="accent1"/>
                </a:solidFill>
              </a:rPr>
              <a:t>（1）</a:t>
            </a:r>
            <a:r>
              <a:rPr lang="zh-CN" altLang="en-US" sz="2800" b="1">
                <a:solidFill>
                  <a:schemeClr val="tx1"/>
                </a:solidFill>
              </a:rPr>
              <a:t>组装：</a:t>
            </a:r>
            <a:r>
              <a:rPr lang="zh-CN" altLang="en-US" sz="2800">
                <a:solidFill>
                  <a:schemeClr val="accent1"/>
                </a:solidFill>
              </a:rPr>
              <a:t>利用橡皮筋让小车跑起来。</a:t>
            </a:r>
            <a:endParaRPr lang="zh-CN" altLang="en-US" sz="2800">
              <a:solidFill>
                <a:schemeClr val="accent1"/>
              </a:solidFill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2800">
              <a:solidFill>
                <a:schemeClr val="accent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chemeClr val="accent1"/>
                </a:solidFill>
              </a:rPr>
              <a:t>（2）</a:t>
            </a:r>
            <a:r>
              <a:rPr lang="zh-CN" altLang="en-US" sz="2800" b="1">
                <a:solidFill>
                  <a:schemeClr val="tx1"/>
                </a:solidFill>
              </a:rPr>
              <a:t>思考：</a:t>
            </a:r>
            <a:r>
              <a:rPr lang="zh-CN" altLang="en-US" sz="2800">
                <a:solidFill>
                  <a:schemeClr val="accent1"/>
                </a:solidFill>
              </a:rPr>
              <a:t>橡皮筋是怎样使小车跑起来的？</a:t>
            </a:r>
            <a:endParaRPr lang="zh-CN" altLang="en-US" sz="2800">
              <a:solidFill>
                <a:schemeClr val="accent1"/>
              </a:solidFill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2800">
              <a:solidFill>
                <a:schemeClr val="accent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chemeClr val="accent1"/>
                </a:solidFill>
              </a:rPr>
              <a:t>（3）</a:t>
            </a:r>
            <a:r>
              <a:rPr lang="zh-CN" altLang="en-US" sz="2800" b="1">
                <a:solidFill>
                  <a:schemeClr val="tx1"/>
                </a:solidFill>
              </a:rPr>
              <a:t>整理：</a:t>
            </a:r>
            <a:r>
              <a:rPr lang="zh-CN" altLang="en-US" sz="2800">
                <a:solidFill>
                  <a:schemeClr val="accent1"/>
                </a:solidFill>
              </a:rPr>
              <a:t>音乐响起，活动结束，整理器材</a:t>
            </a:r>
            <a:r>
              <a:rPr lang="zh-CN" altLang="en-US" sz="2400">
                <a:solidFill>
                  <a:schemeClr val="accent1"/>
                </a:solidFill>
              </a:rPr>
              <a:t>。</a:t>
            </a:r>
            <a:endParaRPr lang="zh-CN" altLang="en-US" sz="2400">
              <a:solidFill>
                <a:schemeClr val="accent1"/>
              </a:solidFill>
            </a:endParaRPr>
          </a:p>
        </p:txBody>
      </p:sp>
      <p:pic>
        <p:nvPicPr>
          <p:cNvPr id="3" name="K.Williams - 菊次郎的夏天(2)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2715" y="5834380"/>
            <a:ext cx="495300" cy="495300"/>
          </a:xfrm>
          <a:prstGeom prst="rect">
            <a:avLst/>
          </a:prstGeom>
        </p:spPr>
      </p:pic>
      <p:pic>
        <p:nvPicPr>
          <p:cNvPr id="100" name="图片 99"/>
          <p:cNvPicPr/>
          <p:nvPr>
            <p:custDataLst>
              <p:tags r:id="rId7"/>
            </p:custDataLst>
          </p:nvPr>
        </p:nvPicPr>
        <p:blipFill>
          <a:blip r:embed="rId8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15450" y="5038090"/>
            <a:ext cx="1250950" cy="6902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0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1592580" y="781050"/>
            <a:ext cx="8973820" cy="5053330"/>
          </a:xfrm>
          <a:prstGeom prst="roundRect">
            <a:avLst/>
          </a:prstGeom>
          <a:solidFill>
            <a:srgbClr val="56CA95">
              <a:lumMod val="20000"/>
              <a:lumOff val="80000"/>
            </a:srgbClr>
          </a:solidFill>
          <a:ln w="76200"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pPr algn="l" fontAlgn="base">
              <a:lnSpc>
                <a:spcPts val="3840"/>
              </a:lnSpc>
            </a:pPr>
            <a:endParaRPr lang="zh-CN" altLang="en-US" sz="2800" b="1" dirty="0" smtClean="0">
              <a:solidFill>
                <a:srgbClr val="000000"/>
              </a:solidFill>
              <a:latin typeface="Comic Sans MS" panose="030F0702030302020204" pitchFamily="66" charset="0"/>
              <a:cs typeface="Comic Sans MS" panose="030F0702030302020204" pitchFamily="66" charset="0"/>
              <a:sym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90750" y="932815"/>
            <a:ext cx="2552065" cy="7969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000" b="1">
                <a:solidFill>
                  <a:schemeClr val="accent1"/>
                </a:solidFill>
              </a:rPr>
              <a:t>活动要求：</a:t>
            </a:r>
            <a:endParaRPr lang="zh-CN" altLang="en-US" sz="4000" b="1">
              <a:solidFill>
                <a:schemeClr val="accent1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2190115" y="1856740"/>
            <a:ext cx="7503160" cy="34404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chemeClr val="accent1"/>
                </a:solidFill>
              </a:rPr>
              <a:t>（1）</a:t>
            </a:r>
            <a:r>
              <a:rPr lang="zh-CN" altLang="en-US" sz="2800" b="1">
                <a:solidFill>
                  <a:schemeClr val="tx1"/>
                </a:solidFill>
              </a:rPr>
              <a:t>组装：</a:t>
            </a:r>
            <a:r>
              <a:rPr lang="zh-CN" altLang="en-US" sz="2800">
                <a:solidFill>
                  <a:schemeClr val="accent1"/>
                </a:solidFill>
              </a:rPr>
              <a:t>利用橡皮筋让小车跑起来。</a:t>
            </a:r>
            <a:endParaRPr lang="zh-CN" altLang="en-US" sz="2800">
              <a:solidFill>
                <a:schemeClr val="accent1"/>
              </a:solidFill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2800">
              <a:solidFill>
                <a:schemeClr val="accent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chemeClr val="accent1"/>
                </a:solidFill>
              </a:rPr>
              <a:t>（2）</a:t>
            </a:r>
            <a:r>
              <a:rPr lang="zh-CN" altLang="en-US" sz="2800" b="1">
                <a:solidFill>
                  <a:schemeClr val="tx1"/>
                </a:solidFill>
              </a:rPr>
              <a:t>思考：</a:t>
            </a:r>
            <a:r>
              <a:rPr lang="zh-CN" altLang="en-US" sz="2800">
                <a:solidFill>
                  <a:schemeClr val="accent1"/>
                </a:solidFill>
              </a:rPr>
              <a:t>橡皮筋是怎样使小车跑起来的？</a:t>
            </a:r>
            <a:endParaRPr lang="zh-CN" altLang="en-US" sz="2800">
              <a:solidFill>
                <a:schemeClr val="accent1"/>
              </a:solidFill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2800">
              <a:solidFill>
                <a:schemeClr val="accent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chemeClr val="accent1"/>
                </a:solidFill>
              </a:rPr>
              <a:t>（3）</a:t>
            </a:r>
            <a:r>
              <a:rPr lang="zh-CN" altLang="en-US" sz="2800" b="1">
                <a:solidFill>
                  <a:schemeClr val="tx1"/>
                </a:solidFill>
              </a:rPr>
              <a:t>整理：</a:t>
            </a:r>
            <a:r>
              <a:rPr lang="zh-CN" altLang="en-US" sz="2800">
                <a:solidFill>
                  <a:schemeClr val="accent1"/>
                </a:solidFill>
              </a:rPr>
              <a:t>音乐响起，活动结束，整理器材</a:t>
            </a:r>
            <a:r>
              <a:rPr lang="zh-CN" altLang="en-US" sz="2400">
                <a:solidFill>
                  <a:schemeClr val="accent1"/>
                </a:solidFill>
              </a:rPr>
              <a:t>。</a:t>
            </a:r>
            <a:endParaRPr lang="zh-CN" altLang="en-US" sz="2400">
              <a:solidFill>
                <a:schemeClr val="accent1"/>
              </a:solidFill>
            </a:endParaRPr>
          </a:p>
        </p:txBody>
      </p:sp>
      <p:pic>
        <p:nvPicPr>
          <p:cNvPr id="100" name="图片 99"/>
          <p:cNvPicPr/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15450" y="5038090"/>
            <a:ext cx="1250950" cy="6902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TABLE_ENDDRAG_ORIGIN_RECT" val="530*370"/>
  <p:tag name="TABLE_ENDDRAG_RECT" val="45*107*530*370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TABLE_ENDDRAG_ORIGIN_RECT" val="530*370"/>
  <p:tag name="TABLE_ENDDRAG_RECT" val="45*107*530*370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TABLE_ENDDRAG_ORIGIN_RECT" val="677*151"/>
  <p:tag name="TABLE_ENDDRAG_RECT" val="114*364*677*151"/>
</p:tagLst>
</file>

<file path=ppt/tags/tag41.xml><?xml version="1.0" encoding="utf-8"?>
<p:tagLst xmlns:p="http://schemas.openxmlformats.org/presentationml/2006/main">
  <p:tag name="TABLE_ENDDRAG_ORIGIN_RECT" val="677*151"/>
  <p:tag name="TABLE_ENDDRAG_RECT" val="114*364*677*151"/>
</p:tagLst>
</file>

<file path=ppt/tags/tag42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"/>
  <p:tag name="MH" val="20161022203400"/>
  <p:tag name="MH_LIBRARY" val="GRAPHIC"/>
</p:tagLst>
</file>

<file path=ppt/tags/tag43.xml><?xml version="1.0" encoding="utf-8"?>
<p:tagLst xmlns:p="http://schemas.openxmlformats.org/presentationml/2006/main">
  <p:tag name="KSO_WPP_MARK_KEY" val="7b871264-da81-4b46-a4bf-269268cab0ef"/>
  <p:tag name="COMMONDATA" val="eyJoZGlkIjoiNWM2YWQzNWJlN2VlOGViNzlhNDZjZDUxOWFkY2I4MTAifQ=="/>
  <p:tag name="commondata" val="eyJoZGlkIjoiM2FiZDIzMjBhYjY3YjcwYmIxYWI1NjM4YzVmYjEyMDMifQ=="/>
  <p:tag name="resource_record_key" val="{&quot;13&quot;:[19951196,20419716,4519457,4712330,20025432,4364878,4695722,4676802],&quot;29&quot;:[20742492,20426305]}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244*5095*608*608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主题">
  <a:themeElements>
    <a:clrScheme name="自定义 246">
      <a:dk1>
        <a:sysClr val="windowText" lastClr="000000"/>
      </a:dk1>
      <a:lt1>
        <a:srgbClr val="FFFFFF"/>
      </a:lt1>
      <a:dk2>
        <a:srgbClr val="FDB733"/>
      </a:dk2>
      <a:lt2>
        <a:srgbClr val="048299"/>
      </a:lt2>
      <a:accent1>
        <a:srgbClr val="F84060"/>
      </a:accent1>
      <a:accent2>
        <a:srgbClr val="00B095"/>
      </a:accent2>
      <a:accent3>
        <a:srgbClr val="048299"/>
      </a:accent3>
      <a:accent4>
        <a:srgbClr val="FDB733"/>
      </a:accent4>
      <a:accent5>
        <a:srgbClr val="F84060"/>
      </a:accent5>
      <a:accent6>
        <a:srgbClr val="00B095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974">
      <a:dk1>
        <a:srgbClr val="F50401"/>
      </a:dk1>
      <a:lt1>
        <a:srgbClr val="0E8BD6"/>
      </a:lt1>
      <a:dk2>
        <a:srgbClr val="F9B310"/>
      </a:dk2>
      <a:lt2>
        <a:srgbClr val="4EC92D"/>
      </a:lt2>
      <a:accent1>
        <a:srgbClr val="000000"/>
      </a:accent1>
      <a:accent2>
        <a:srgbClr val="FFFFFF"/>
      </a:accent2>
      <a:accent3>
        <a:srgbClr val="5F5F5F"/>
      </a:accent3>
      <a:accent4>
        <a:srgbClr val="080808"/>
      </a:accent4>
      <a:accent5>
        <a:srgbClr val="080808"/>
      </a:accent5>
      <a:accent6>
        <a:srgbClr val="080808"/>
      </a:accent6>
      <a:hlink>
        <a:srgbClr val="080808"/>
      </a:hlink>
      <a:folHlink>
        <a:srgbClr val="0808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亮亮图文旗舰店https://liangliangtuwen.tmall.com">
  <a:themeElements>
    <a:clrScheme name="橙彩飞扬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9900"/>
      </a:accent1>
      <a:accent2>
        <a:srgbClr val="31859C"/>
      </a:accent2>
      <a:accent3>
        <a:srgbClr val="E74C2E"/>
      </a:accent3>
      <a:accent4>
        <a:srgbClr val="17375E"/>
      </a:accent4>
      <a:accent5>
        <a:srgbClr val="909698"/>
      </a:accent5>
      <a:accent6>
        <a:srgbClr val="09918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1017</Words>
  <Application>WPS 演示</Application>
  <PresentationFormat>宽屏</PresentationFormat>
  <Paragraphs>375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16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楷体</vt:lpstr>
      <vt:lpstr>Comic Sans MS</vt:lpstr>
      <vt:lpstr>方正粗黑宋简体</vt:lpstr>
      <vt:lpstr>Arial Narrow</vt:lpstr>
      <vt:lpstr>Calibri</vt:lpstr>
      <vt:lpstr>Arial Unicode MS</vt:lpstr>
      <vt:lpstr>Arial Black</vt:lpstr>
      <vt:lpstr>1_Office 主题</vt:lpstr>
      <vt:lpstr>Office 主题​​</vt:lpstr>
      <vt:lpstr>亮亮图文旗舰店https://liangliangtuwen.tmall.com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小车精准到达停车场</vt:lpstr>
      <vt:lpstr>小车精准到达停车场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李晨</cp:lastModifiedBy>
  <cp:revision>247</cp:revision>
  <dcterms:created xsi:type="dcterms:W3CDTF">2021-09-23T11:56:00Z</dcterms:created>
  <dcterms:modified xsi:type="dcterms:W3CDTF">2023-12-05T04:02:18Z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317EB646C1F44FD4BF0D17162BEB063B_13</vt:lpwstr>
  </property>
  <property fmtid="{D5CDD505-2E9C-101B-9397-08002B2CF9AE}" pid="3" name="KSOProductBuildVer">
    <vt:lpwstr>2052-12.1.0.15712</vt:lpwstr>
  </property>
</Properties>
</file>