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226" r:id="rId2"/>
    <p:sldId id="779" r:id="rId3"/>
    <p:sldId id="1268" r:id="rId4"/>
    <p:sldId id="886" r:id="rId5"/>
    <p:sldId id="887" r:id="rId6"/>
    <p:sldId id="1276" r:id="rId7"/>
    <p:sldId id="1277" r:id="rId8"/>
    <p:sldId id="883" r:id="rId9"/>
    <p:sldId id="1278" r:id="rId10"/>
    <p:sldId id="888" r:id="rId11"/>
    <p:sldId id="1266" r:id="rId12"/>
    <p:sldId id="878" r:id="rId13"/>
    <p:sldId id="1279" r:id="rId14"/>
    <p:sldId id="1280" r:id="rId15"/>
    <p:sldId id="1281" r:id="rId16"/>
    <p:sldId id="123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>
          <p15:clr>
            <a:srgbClr val="A4A3A4"/>
          </p15:clr>
        </p15:guide>
        <p15:guide id="2" orient="horz" pos="5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7D0"/>
    <a:srgbClr val="BDD7EE"/>
    <a:srgbClr val="0062AC"/>
    <a:srgbClr val="CC0066"/>
    <a:srgbClr val="745800"/>
    <a:srgbClr val="73C9CD"/>
    <a:srgbClr val="35849D"/>
    <a:srgbClr val="228EB0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5023" autoAdjust="0"/>
  </p:normalViewPr>
  <p:slideViewPr>
    <p:cSldViewPr>
      <p:cViewPr varScale="1">
        <p:scale>
          <a:sx n="113" d="100"/>
          <a:sy n="113" d="100"/>
        </p:scale>
        <p:origin x="432" y="96"/>
      </p:cViewPr>
      <p:guideLst>
        <p:guide pos="438"/>
        <p:guide orient="horz" pos="572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1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9922-5606-4F1B-BD8A-120054264D07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5536F-9C79-438F-9C99-8AE1538D43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91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80AA8D0C-770A-4291-871B-6BE2B93C72A2}" type="slidenum">
              <a:rPr lang="zh-CN" altLang="en-US">
                <a:solidFill>
                  <a:prstClr val="black"/>
                </a:solidFill>
              </a:rPr>
              <a:t>2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81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80AA8D0C-770A-4291-871B-6BE2B93C72A2}" type="slidenum">
              <a:rPr lang="zh-CN" altLang="en-US">
                <a:solidFill>
                  <a:prstClr val="black"/>
                </a:solidFill>
              </a:rPr>
              <a:t>11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1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80AA8D0C-770A-4291-871B-6BE2B93C72A2}" type="slidenum">
              <a:rPr lang="zh-CN" altLang="en-US">
                <a:solidFill>
                  <a:prstClr val="black"/>
                </a:solidFill>
              </a:rPr>
              <a:t>12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09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80AA8D0C-770A-4291-871B-6BE2B93C72A2}" type="slidenum">
              <a:rPr lang="zh-CN" altLang="en-US">
                <a:solidFill>
                  <a:prstClr val="black"/>
                </a:solidFill>
              </a:rPr>
              <a:t>13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34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80AA8D0C-770A-4291-871B-6BE2B93C72A2}" type="slidenum">
              <a:rPr lang="zh-CN" altLang="en-US">
                <a:solidFill>
                  <a:prstClr val="black"/>
                </a:solidFill>
              </a:rPr>
              <a:t>14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91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80AA8D0C-770A-4291-871B-6BE2B93C72A2}" type="slidenum">
              <a:rPr lang="zh-CN" altLang="en-US">
                <a:solidFill>
                  <a:prstClr val="black"/>
                </a:solidFill>
              </a:rPr>
              <a:t>15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6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80AA8D0C-770A-4291-871B-6BE2B93C72A2}" type="slidenum">
              <a:rPr lang="zh-CN" altLang="en-US">
                <a:solidFill>
                  <a:prstClr val="black"/>
                </a:solidFill>
              </a:rPr>
              <a:t>3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0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80AA8D0C-770A-4291-871B-6BE2B93C72A2}" type="slidenum">
              <a:rPr lang="zh-CN" altLang="en-US">
                <a:solidFill>
                  <a:prstClr val="black"/>
                </a:solidFill>
              </a:rPr>
              <a:t>4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7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80AA8D0C-770A-4291-871B-6BE2B93C72A2}" type="slidenum">
              <a:rPr lang="zh-CN" altLang="en-US">
                <a:solidFill>
                  <a:prstClr val="black"/>
                </a:solidFill>
              </a:rPr>
              <a:t>5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39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80AA8D0C-770A-4291-871B-6BE2B93C72A2}" type="slidenum">
              <a:rPr lang="zh-CN" altLang="en-US">
                <a:solidFill>
                  <a:prstClr val="black"/>
                </a:solidFill>
              </a:rPr>
              <a:t>6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8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80AA8D0C-770A-4291-871B-6BE2B93C72A2}" type="slidenum">
              <a:rPr lang="zh-CN" altLang="en-US">
                <a:solidFill>
                  <a:prstClr val="black"/>
                </a:solidFill>
              </a:rPr>
              <a:t>7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49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80AA8D0C-770A-4291-871B-6BE2B93C72A2}" type="slidenum">
              <a:rPr lang="zh-CN" altLang="en-US">
                <a:solidFill>
                  <a:prstClr val="black"/>
                </a:solidFill>
              </a:rPr>
              <a:t>8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77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80AA8D0C-770A-4291-871B-6BE2B93C72A2}" type="slidenum">
              <a:rPr lang="zh-CN" altLang="en-US">
                <a:solidFill>
                  <a:prstClr val="black"/>
                </a:solidFill>
              </a:rPr>
              <a:t>9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24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80AA8D0C-770A-4291-871B-6BE2B93C72A2}" type="slidenum">
              <a:rPr lang="zh-CN" altLang="en-US">
                <a:solidFill>
                  <a:prstClr val="black"/>
                </a:solidFill>
              </a:rPr>
              <a:t>10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2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3427200"/>
            <a:ext cx="12192000" cy="3430800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3717032"/>
            <a:ext cx="12192000" cy="3140968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879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3861048"/>
            <a:ext cx="12192000" cy="2996952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4147200"/>
            <a:ext cx="12192000" cy="2710800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4365104"/>
            <a:ext cx="12192000" cy="2492896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270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4581128"/>
            <a:ext cx="12192000" cy="2276872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4867200"/>
            <a:ext cx="12192000" cy="1990800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5157192"/>
            <a:ext cx="12192000" cy="1700808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209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5373216"/>
            <a:ext cx="12192000" cy="1484784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5587200"/>
            <a:ext cx="12192000" cy="1270800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5805264"/>
            <a:ext cx="12192000" cy="1052736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349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6021288"/>
            <a:ext cx="12192000" cy="836712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带标题的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1" y="1268761"/>
            <a:ext cx="12192000" cy="5589240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-3175" y="1628800"/>
            <a:ext cx="12192000" cy="5229200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1987200"/>
            <a:ext cx="12192000" cy="4870800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2347200"/>
            <a:ext cx="12192000" cy="4510800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2707200"/>
            <a:ext cx="12192000" cy="4150800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2924944"/>
            <a:ext cx="12192000" cy="3933056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912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-3175" y="3140968"/>
            <a:ext cx="12192000" cy="3717032"/>
          </a:xfrm>
          <a:prstGeom prst="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56" r:id="rId9"/>
    <p:sldLayoutId id="2147483657" r:id="rId10"/>
    <p:sldLayoutId id="2147483671" r:id="rId11"/>
    <p:sldLayoutId id="2147483658" r:id="rId12"/>
    <p:sldLayoutId id="2147483659" r:id="rId13"/>
    <p:sldLayoutId id="2147483670" r:id="rId14"/>
    <p:sldLayoutId id="2147483660" r:id="rId15"/>
    <p:sldLayoutId id="2147483661" r:id="rId16"/>
    <p:sldLayoutId id="2147483669" r:id="rId17"/>
    <p:sldLayoutId id="2147483662" r:id="rId18"/>
    <p:sldLayoutId id="2147483663" r:id="rId19"/>
    <p:sldLayoutId id="2147483668" r:id="rId20"/>
    <p:sldLayoutId id="2147483664" r:id="rId21"/>
    <p:sldLayoutId id="2147483667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0"/>
          <a:stretch/>
        </p:blipFill>
        <p:spPr>
          <a:xfrm>
            <a:off x="4583831" y="0"/>
            <a:ext cx="7608169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90A73AB-1828-4933-BA02-C8C7D0AA8B99}"/>
              </a:ext>
            </a:extLst>
          </p:cNvPr>
          <p:cNvSpPr/>
          <p:nvPr/>
        </p:nvSpPr>
        <p:spPr>
          <a:xfrm>
            <a:off x="0" y="1781064"/>
            <a:ext cx="12192000" cy="3295873"/>
          </a:xfrm>
          <a:prstGeom prst="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5229200"/>
            <a:ext cx="4295774" cy="72008"/>
          </a:xfrm>
          <a:prstGeom prst="rect">
            <a:avLst/>
          </a:prstGeom>
          <a:solidFill>
            <a:srgbClr val="006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B1D843D-5CC1-014D-B28A-E640E43BCB2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934576" y="260648"/>
            <a:ext cx="820127" cy="978134"/>
          </a:xfrm>
          <a:prstGeom prst="rect">
            <a:avLst/>
          </a:prstGeom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1718610" y="2757431"/>
            <a:ext cx="7303591" cy="1343138"/>
          </a:xfrm>
          <a:prstGeom prst="rect">
            <a:avLst/>
          </a:prstGeom>
        </p:spPr>
        <p:txBody>
          <a:bodyPr anchor="t">
            <a:noAutofit/>
          </a:bodyPr>
          <a:lstStyle>
            <a:lvl1pPr algn="di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spc="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50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zh-CN" sz="5500" b="1" kern="100" spc="0" dirty="0">
                <a:solidFill>
                  <a:schemeClr val="bg1"/>
                </a:solidFill>
                <a:cs typeface="Times New Roman"/>
              </a:rPr>
              <a:t>综合提升练</a:t>
            </a:r>
            <a:r>
              <a:rPr lang="en-US" altLang="zh-CN" sz="5500" b="1" kern="100" spc="0" dirty="0">
                <a:solidFill>
                  <a:schemeClr val="bg1"/>
                </a:solidFill>
                <a:cs typeface="Times New Roman"/>
              </a:rPr>
              <a:t>11</a:t>
            </a:r>
            <a:endParaRPr lang="zh-CN" altLang="en-US" sz="5500" b="1" kern="100" spc="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22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9" name="矩形 18"/>
          <p:cNvSpPr/>
          <p:nvPr/>
        </p:nvSpPr>
        <p:spPr>
          <a:xfrm>
            <a:off x="390000" y="970850"/>
            <a:ext cx="4913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为了保护和发展该全球重要农业文化遗产，可以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培育枣树新品种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扩大枣树种植规模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提高红枣商品率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发展生态文化旅游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718" y="419024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8" name="Picture 2" descr="59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00" y="960812"/>
            <a:ext cx="6169545" cy="412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1" name="矩形 20"/>
          <p:cNvSpPr/>
          <p:nvPr/>
        </p:nvSpPr>
        <p:spPr>
          <a:xfrm>
            <a:off x="390000" y="63674"/>
            <a:ext cx="50357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培育枣树新品种，对于古枣园保护不利，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扩大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枣树种植规模，会导致古枣园生态环境破坏，对农业文化遗产保护不利，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提高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红枣商品率，也会促使种植规模扩大，破坏生态环境，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2" descr="59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00" y="548680"/>
            <a:ext cx="6169545" cy="412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390000" y="5131109"/>
            <a:ext cx="11412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发展生态文化旅游，有利于扩大知名度，有利于保护这里的生态环境，保护这一重要农业文化遗产，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正确。故选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8" name="矩形 17"/>
          <p:cNvSpPr/>
          <p:nvPr/>
        </p:nvSpPr>
        <p:spPr>
          <a:xfrm>
            <a:off x="390000" y="54149"/>
            <a:ext cx="7177834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6.(2021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浙江宁波十校联考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阅读材料，完成下列问题。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(10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材料一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智利是世界上最狭长的国家。车厘子是智利重要农产品，得天独厚的位置和相对封闭的环境，使智利的车厘子很少受到外来病虫害侵袭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zh-CN" altLang="en-US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为南美洲部分地区略图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6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材料二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车厘子口感脆甜，营养价值丰富，颗粒状又让它具有社交和分享的功能，车厘子一般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月份在中国上市。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2017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年，中国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智利自贸区达成协议，车厘子实现零关税，智利车厘子畅销中国市场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 descr="59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67" y="416749"/>
            <a:ext cx="4144790" cy="593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8" name="矩形 17"/>
          <p:cNvSpPr/>
          <p:nvPr/>
        </p:nvSpPr>
        <p:spPr>
          <a:xfrm>
            <a:off x="390000" y="620688"/>
            <a:ext cx="61380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智利中北部气候干旱，却能大面积种植车厘子，其主要灌溉水源为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和地下水。若灌溉不合理可能引发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环境问题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，并说出其形成过程。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 descr="59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78" y="373316"/>
            <a:ext cx="4144790" cy="593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36078" y="2021071"/>
            <a:ext cx="3515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高山冰雪融水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/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河流水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3854227" y="267003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土壤盐碱化</a:t>
            </a:r>
            <a:endParaRPr lang="zh-CN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390000" y="4025338"/>
            <a:ext cx="6138048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过度灌溉，地下水位上升；温度高，蒸发旺盛，盐分在地表积聚。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8" name="矩形 17"/>
          <p:cNvSpPr/>
          <p:nvPr/>
        </p:nvSpPr>
        <p:spPr>
          <a:xfrm>
            <a:off x="390000" y="994607"/>
            <a:ext cx="6138048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从地理位置角度，简述智利车厘子产区很少受到外来病虫害侵袭的原因。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 descr="59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78" y="373316"/>
            <a:ext cx="4144790" cy="593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90000" y="3010831"/>
            <a:ext cx="6138048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东部有高大山脉；西部为浩瀚海洋；北部为干旱沙漠；环境封闭性较好。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0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8" name="矩形 17"/>
          <p:cNvSpPr/>
          <p:nvPr/>
        </p:nvSpPr>
        <p:spPr>
          <a:xfrm>
            <a:off x="390000" y="908720"/>
            <a:ext cx="613804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从市场角度，分析中国从智利大量进口车厘子的原因。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 descr="59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78" y="373316"/>
            <a:ext cx="4144790" cy="593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90000" y="2335001"/>
            <a:ext cx="6138048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智利车厘子产量大但本地需求少；上市季节为中国冬季，水果产量小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错峰上市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；恰逢中国春节，市场需求大；中国市场对智利车厘子开放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实现零关税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0"/>
          <a:stretch/>
        </p:blipFill>
        <p:spPr>
          <a:xfrm>
            <a:off x="4583831" y="0"/>
            <a:ext cx="7608169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90A73AB-1828-4933-BA02-C8C7D0AA8B99}"/>
              </a:ext>
            </a:extLst>
          </p:cNvPr>
          <p:cNvSpPr/>
          <p:nvPr/>
        </p:nvSpPr>
        <p:spPr>
          <a:xfrm>
            <a:off x="0" y="1781064"/>
            <a:ext cx="12192000" cy="3295873"/>
          </a:xfrm>
          <a:prstGeom prst="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5229200"/>
            <a:ext cx="4295774" cy="72008"/>
          </a:xfrm>
          <a:prstGeom prst="rect">
            <a:avLst/>
          </a:prstGeom>
          <a:solidFill>
            <a:srgbClr val="006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B1D843D-5CC1-014D-B28A-E640E43BCB2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934576" y="260648"/>
            <a:ext cx="820127" cy="97813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15880" y="2470657"/>
            <a:ext cx="2031326" cy="74231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3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本课结束</a:t>
            </a: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3036686" y="2996952"/>
            <a:ext cx="6805782" cy="1345140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</a:rPr>
              <a:t>更多精彩内容请登录：</a:t>
            </a:r>
            <a:r>
              <a:rPr lang="en-US" altLang="zh-CN" sz="2700" b="1" dirty="0" smtClean="0">
                <a:solidFill>
                  <a:schemeClr val="bg1"/>
                </a:solidFill>
              </a:rPr>
              <a:t>www.xinjiaoyu.com</a:t>
            </a:r>
            <a:endParaRPr lang="zh-CN" alt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90000" y="279502"/>
            <a:ext cx="114120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(2021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浙江绍兴月考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文冠果属于落叶灌木或小乔木植物，在中国已有一千多年的栽培历史。自然状态下，文冠果整体呈零散分布，部分呈片状分布，最适宜生长在年降水量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600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、年平均气温约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、海拔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1 800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的地区，具有较强的抗旱、抗寒、抗盐碱能力和适应性，是药食两用的油料植物和生物质能源物种，也是优良的水土保持树种。据此完成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文冠果的最适宜种植区可能是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青藏高原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内蒙古高原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黄土高原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云贵高原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3925" y="538512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90000" y="836712"/>
            <a:ext cx="11412000" cy="453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据材料可知，青藏高原年平均气温低，海拔过高，不是文冠果的最适宜种植区；内蒙古高原纬度较高，年平均气温大多低于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7 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，且西部降水少于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200mm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，不是文冠果的最适宜种植区；黄土高原位于我国地势第二级阶梯、暖温带地区、属于季风区，在地势、气温和降水方面均符合文冠果生长的要求，因此是文冠果的最适宜种植区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正确；云贵高原位于南方地区，年平均气温一般超过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11 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，降水量一般超过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600 mm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，因此不是文冠果的最适宜种植区。故选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1544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90000" y="836712"/>
            <a:ext cx="11412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世纪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年代以来，文冠果种植规模显著扩大，根本上是由于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科学技术进步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自然条件改善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地区适应性强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市场需求扩大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893384" y="212130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90000" y="3409950"/>
            <a:ext cx="11412000" cy="194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市场需求的大小往往决定农业生产的规模，材料信息表明，文冠果是药食两用的油料植物和生物质能源物种，用途广泛，受市场欢迎，因此文冠果种植规模不断扩大的根本原因是市场需求扩大，故选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8" name="矩形 17"/>
          <p:cNvSpPr/>
          <p:nvPr/>
        </p:nvSpPr>
        <p:spPr>
          <a:xfrm>
            <a:off x="390000" y="405130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广东佛山市西樵高中月考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陕西榆林市佳县十年九旱，该县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泥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26" name="Picture 2" descr="59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249710"/>
            <a:ext cx="6786500" cy="453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390000" y="1012289"/>
            <a:ext cx="4481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河沟村栽培枣树有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3 000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多年历史，红枣文化已融入当地民俗传统文化中。村民几乎将所有土地种上耐瘠薄的枣树。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2014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年，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泥河沟村</a:t>
            </a:r>
            <a:r>
              <a:rPr lang="en-US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36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亩千年古枣园被联合国列入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全球重要农业文化遗产。读图回答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8" name="矩形 17"/>
          <p:cNvSpPr/>
          <p:nvPr/>
        </p:nvSpPr>
        <p:spPr>
          <a:xfrm>
            <a:off x="390000" y="971850"/>
            <a:ext cx="4913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泥河沟村先民选在此处建村落的突出优势是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平原地形，土层深厚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气候温和，降水丰沛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靠近河流，取水方便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河运发达，便于出行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7455" y="353491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2" name="Picture 2" descr="59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00" y="960812"/>
            <a:ext cx="6169545" cy="412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7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8" name="矩形 17"/>
          <p:cNvSpPr/>
          <p:nvPr/>
        </p:nvSpPr>
        <p:spPr>
          <a:xfrm>
            <a:off x="390000" y="253615"/>
            <a:ext cx="49139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据材料可知，村民几乎将所有的土地种上耐瘠薄的枣树，可见这里的土层并不深厚，且陕西榆林位于黄土高原，并非平原，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河沟村位于温带季风气候区，降水较少，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" descr="59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00" y="548680"/>
            <a:ext cx="6169545" cy="412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390000" y="4744194"/>
            <a:ext cx="11412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泥河沟村位于河谷地带，靠近黄河，取水方便，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en-US" altLang="zh-CN" sz="28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黄河水量较小，且泥沙含量大，水运不发达，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错误。故选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9" name="矩形 18"/>
          <p:cNvSpPr/>
          <p:nvPr/>
        </p:nvSpPr>
        <p:spPr>
          <a:xfrm>
            <a:off x="390000" y="1042858"/>
            <a:ext cx="4913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泥河沟村几乎将所有的土地只种植枣树，主要是为了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适应自然环境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满足市场需求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遵循饮食偏好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防治水土流失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0828" y="241136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8" name="Picture 2" descr="59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00" y="960812"/>
            <a:ext cx="6169545" cy="412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9" name="矩形 18"/>
          <p:cNvSpPr/>
          <p:nvPr/>
        </p:nvSpPr>
        <p:spPr>
          <a:xfrm>
            <a:off x="390000" y="764704"/>
            <a:ext cx="4913912" cy="5181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据材料可知，村民几乎将所有的土地种上耐瘠薄的枣树，可见只种植枣树是为了适应土壤贫瘠的自然环境；材料中没有涉及市场信息和饮食偏好信息；防治水土流失不是枣树独有的作用，其他森林树种也有该作用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" name="Picture 2" descr="59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00" y="960812"/>
            <a:ext cx="6169545" cy="412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8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2_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清晰兼容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610</Words>
  <Application>Microsoft Office PowerPoint</Application>
  <PresentationFormat>宽屏</PresentationFormat>
  <Paragraphs>152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方正中等线简体</vt:lpstr>
      <vt:lpstr>黑体</vt:lpstr>
      <vt:lpstr>华文细黑</vt:lpstr>
      <vt:lpstr>经典繁仿黑</vt:lpstr>
      <vt:lpstr>楷体</vt:lpstr>
      <vt:lpstr>楷体_GB2312</vt:lpstr>
      <vt:lpstr>宋体</vt:lpstr>
      <vt:lpstr>微软雅黑</vt:lpstr>
      <vt:lpstr>Arial</vt:lpstr>
      <vt:lpstr>Broadway</vt:lpstr>
      <vt:lpstr>Calibri</vt:lpstr>
      <vt:lpstr>Courier New</vt:lpstr>
      <vt:lpstr>Times New Roman</vt:lpstr>
      <vt:lpstr>12_Office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广东梅县东山中学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大地的</dc:title>
  <dc:creator>冰蝴蝶</dc:creator>
  <cp:lastModifiedBy>Administrator</cp:lastModifiedBy>
  <cp:revision>1319</cp:revision>
  <dcterms:created xsi:type="dcterms:W3CDTF">2012-11-09T02:28:00Z</dcterms:created>
  <dcterms:modified xsi:type="dcterms:W3CDTF">2021-10-05T03:44:59Z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