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27"/>
  </p:handoutMasterIdLst>
  <p:sldIdLst>
    <p:sldId id="373" r:id="rId3"/>
    <p:sldId id="481" r:id="rId4"/>
    <p:sldId id="502" r:id="rId5"/>
    <p:sldId id="503" r:id="rId6"/>
    <p:sldId id="506" r:id="rId7"/>
    <p:sldId id="504" r:id="rId8"/>
    <p:sldId id="525" r:id="rId9"/>
    <p:sldId id="526" r:id="rId10"/>
    <p:sldId id="374" r:id="rId11"/>
    <p:sldId id="364" r:id="rId12"/>
    <p:sldId id="465" r:id="rId13"/>
    <p:sldId id="382" r:id="rId14"/>
    <p:sldId id="370" r:id="rId16"/>
    <p:sldId id="371" r:id="rId17"/>
    <p:sldId id="419" r:id="rId18"/>
    <p:sldId id="365" r:id="rId19"/>
    <p:sldId id="422" r:id="rId20"/>
    <p:sldId id="423" r:id="rId21"/>
    <p:sldId id="424" r:id="rId22"/>
    <p:sldId id="421" r:id="rId23"/>
    <p:sldId id="426" r:id="rId24"/>
    <p:sldId id="461" r:id="rId25"/>
    <p:sldId id="462" r:id="rId26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ABD2EF"/>
    <a:srgbClr val="7FBAE7"/>
    <a:srgbClr val="55C0CC"/>
    <a:srgbClr val="66CCFF"/>
    <a:srgbClr val="0062AC"/>
    <a:srgbClr val="E84633"/>
    <a:srgbClr val="008000"/>
    <a:srgbClr val="F5C632"/>
    <a:srgbClr val="119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82" autoAdjust="0"/>
    <p:restoredTop sz="93883" autoAdjust="0"/>
  </p:normalViewPr>
  <p:slideViewPr>
    <p:cSldViewPr>
      <p:cViewPr varScale="1">
        <p:scale>
          <a:sx n="60" d="100"/>
          <a:sy n="60" d="100"/>
        </p:scale>
        <p:origin x="1036" y="52"/>
      </p:cViewPr>
      <p:guideLst>
        <p:guide orient="horz" pos="2089"/>
        <p:guide pos="28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78"/>
      </p:cViewPr>
      <p:guideLst>
        <p:guide orient="horz" pos="2846"/>
        <p:guide pos="2146"/>
        <p:guide orient="horz" pos="3117"/>
        <p:guide pos="21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9858D68-FB26-46C0-B082-4DBB2A3384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684D86B-DC95-4795-AE2A-BE973A76C9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B80649E-DB1F-42C5-A5A9-09862E6D6D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85A9100-E2CD-4DE1-94A6-3B34C09CB22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5A9100-E2CD-4DE1-94A6-3B34C09CB22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5A9100-E2CD-4DE1-94A6-3B34C09CB22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1544-A4C5-4AB2-9308-2FC91FC41A8C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F3D3-0A76-48F5-A736-2F15DE2D7A23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7DED-FF4D-43D8-BCD0-980B035FC1C6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039605"/>
            <a:ext cx="8620302" cy="851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8096"/>
            <a:ext cx="1656184" cy="40013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1176" y="356659"/>
            <a:ext cx="4618856" cy="466064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ea typeface="冬青黑体简体中文 W6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039605"/>
            <a:ext cx="8620302" cy="851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8096"/>
            <a:ext cx="1656184" cy="40013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1176" y="356659"/>
            <a:ext cx="4618856" cy="466064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ea typeface="冬青黑体简体中文 W6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039605"/>
            <a:ext cx="8620302" cy="851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8096"/>
            <a:ext cx="1656184" cy="40013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1176" y="356659"/>
            <a:ext cx="4618856" cy="466064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ea typeface="冬青黑体简体中文 W6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039605"/>
            <a:ext cx="8620302" cy="851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8096"/>
            <a:ext cx="1656184" cy="40013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1176" y="356659"/>
            <a:ext cx="4618856" cy="466064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ea typeface="冬青黑体简体中文 W6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039605"/>
            <a:ext cx="8620302" cy="851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8096"/>
            <a:ext cx="1656184" cy="40013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1176" y="356659"/>
            <a:ext cx="4618856" cy="466064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ea typeface="冬青黑体简体中文 W6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039605"/>
            <a:ext cx="8620302" cy="851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8096"/>
            <a:ext cx="1656184" cy="40013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1176" y="356659"/>
            <a:ext cx="4618856" cy="466064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ea typeface="冬青黑体简体中文 W6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039605"/>
            <a:ext cx="8620302" cy="851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8096"/>
            <a:ext cx="1656184" cy="40013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1176" y="356659"/>
            <a:ext cx="4618856" cy="466064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ea typeface="冬青黑体简体中文 W6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039605"/>
            <a:ext cx="8620302" cy="851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8096"/>
            <a:ext cx="1656184" cy="40013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1176" y="356659"/>
            <a:ext cx="4618856" cy="466064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ea typeface="冬青黑体简体中文 W6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61D2-2C08-41EE-A06D-D33E4E91A1C7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D02E-46B3-4DD9-AA4C-64278910488C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28EF-200B-4C3B-8D10-66590FB2A621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0AAF-411E-433F-8A96-BA9CEC091C86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4EB6-302B-4B2B-85DC-6F01F8BCBBF5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7EA2-F91E-4E9F-9D16-F133D35E06AF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BB0E-8877-4958-A043-AE06AB6A48FF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F21F-9463-4B05-9148-AFD3401AB31F}" type="slidenum">
              <a:rPr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fld id="{CDBE5242-7498-464F-A07D-49B71452FD92}" type="slidenum">
              <a:rPr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9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9144001" cy="6858000"/>
            <a:chOff x="-1" y="0"/>
            <a:chExt cx="12170736" cy="6858000"/>
          </a:xfrm>
        </p:grpSpPr>
        <p:sp>
          <p:nvSpPr>
            <p:cNvPr id="7" name="矩形 6"/>
            <p:cNvSpPr/>
            <p:nvPr/>
          </p:nvSpPr>
          <p:spPr>
            <a:xfrm>
              <a:off x="-1" y="0"/>
              <a:ext cx="2437200" cy="6858000"/>
            </a:xfrm>
            <a:prstGeom prst="rect">
              <a:avLst/>
            </a:prstGeom>
            <a:solidFill>
              <a:srgbClr val="F5C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422310" y="0"/>
              <a:ext cx="2437200" cy="6858000"/>
            </a:xfrm>
            <a:prstGeom prst="rect">
              <a:avLst/>
            </a:prstGeom>
            <a:solidFill>
              <a:srgbClr val="185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859510" y="0"/>
              <a:ext cx="2437200" cy="6858000"/>
            </a:xfrm>
            <a:prstGeom prst="rect">
              <a:avLst/>
            </a:prstGeom>
            <a:solidFill>
              <a:srgbClr val="64B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296335" y="0"/>
              <a:ext cx="2437200" cy="6858000"/>
            </a:xfrm>
            <a:prstGeom prst="rect">
              <a:avLst/>
            </a:prstGeom>
            <a:solidFill>
              <a:srgbClr val="E84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9733535" y="0"/>
              <a:ext cx="2437200" cy="6858000"/>
            </a:xfrm>
            <a:prstGeom prst="rect">
              <a:avLst/>
            </a:prstGeom>
            <a:solidFill>
              <a:srgbClr val="55C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0" y="0"/>
            <a:ext cx="9144001" cy="6858000"/>
            <a:chOff x="-1" y="0"/>
            <a:chExt cx="12170736" cy="6858000"/>
          </a:xfrm>
        </p:grpSpPr>
        <p:sp>
          <p:nvSpPr>
            <p:cNvPr id="35" name="矩形 34"/>
            <p:cNvSpPr/>
            <p:nvPr/>
          </p:nvSpPr>
          <p:spPr>
            <a:xfrm>
              <a:off x="-1" y="0"/>
              <a:ext cx="2437200" cy="6858000"/>
            </a:xfrm>
            <a:prstGeom prst="rect">
              <a:avLst/>
            </a:prstGeom>
            <a:solidFill>
              <a:srgbClr val="0062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422310" y="0"/>
              <a:ext cx="2437200" cy="6858000"/>
            </a:xfrm>
            <a:prstGeom prst="rect">
              <a:avLst/>
            </a:prstGeom>
            <a:solidFill>
              <a:srgbClr val="55C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859510" y="0"/>
              <a:ext cx="2437200" cy="6858000"/>
            </a:xfrm>
            <a:prstGeom prst="rect">
              <a:avLst/>
            </a:prstGeom>
            <a:solidFill>
              <a:srgbClr val="64B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7296335" y="0"/>
              <a:ext cx="2437200" cy="6858000"/>
            </a:xfrm>
            <a:prstGeom prst="rect">
              <a:avLst/>
            </a:prstGeom>
            <a:solidFill>
              <a:srgbClr val="F5C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9733535" y="0"/>
              <a:ext cx="2437200" cy="6858000"/>
            </a:xfrm>
            <a:prstGeom prst="rect">
              <a:avLst/>
            </a:prstGeom>
            <a:solidFill>
              <a:srgbClr val="E84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5576" y="764704"/>
            <a:ext cx="7704856" cy="4464496"/>
            <a:chOff x="755576" y="1412776"/>
            <a:chExt cx="7704856" cy="4139345"/>
          </a:xfrm>
        </p:grpSpPr>
        <p:sp>
          <p:nvSpPr>
            <p:cNvPr id="13" name="矩形 12"/>
            <p:cNvSpPr/>
            <p:nvPr/>
          </p:nvSpPr>
          <p:spPr>
            <a:xfrm>
              <a:off x="755576" y="1412776"/>
              <a:ext cx="7704856" cy="41393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829871" y="1852574"/>
              <a:ext cx="7350125" cy="239033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7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7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造</a:t>
              </a:r>
              <a:r>
                <a:rPr lang="zh-CN" altLang="zh-CN" sz="7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一艘</a:t>
              </a:r>
              <a:r>
                <a:rPr lang="en-US" altLang="zh-CN" sz="7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</a:t>
              </a:r>
              <a:r>
                <a:rPr lang="zh-CN" altLang="zh-CN" sz="7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船</a:t>
              </a:r>
              <a:r>
                <a:rPr lang="en-US" altLang="zh-CN" sz="7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”》</a:t>
              </a:r>
              <a:endPara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fontAlgn="auto">
                <a:lnSpc>
                  <a:spcPct val="150000"/>
                </a:lnSpc>
              </a:pPr>
              <a:r>
                <a:rPr lang="zh-CN" alt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课程介绍及进度汇报   </a:t>
              </a:r>
              <a:endPara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902624" y="3817548"/>
            <a:ext cx="5328592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64B8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喻伯军名师工作室黄国胜团队</a:t>
            </a:r>
            <a:endParaRPr lang="zh-CN" altLang="en-US" sz="1600" dirty="0">
              <a:solidFill>
                <a:srgbClr val="64B8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64B8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第一小组</a:t>
            </a:r>
            <a:endParaRPr lang="zh-CN" altLang="en-US" sz="1600" dirty="0">
              <a:solidFill>
                <a:srgbClr val="64B8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500"/>
              </a:lnSpc>
            </a:pPr>
            <a:r>
              <a:rPr lang="en-US" altLang="zh-CN" sz="1600" dirty="0">
                <a:solidFill>
                  <a:srgbClr val="64B8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2018.10 .16</a:t>
            </a:r>
            <a:endParaRPr lang="zh-CN" altLang="en-US" sz="1600" dirty="0">
              <a:solidFill>
                <a:srgbClr val="64B8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编写依据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48005" y="1334135"/>
            <a:ext cx="8164830" cy="4495897"/>
            <a:chOff x="257408" y="3048769"/>
            <a:chExt cx="8704802" cy="2818999"/>
          </a:xfrm>
        </p:grpSpPr>
        <p:sp>
          <p:nvSpPr>
            <p:cNvPr id="30" name="矩形 29"/>
            <p:cNvSpPr/>
            <p:nvPr/>
          </p:nvSpPr>
          <p:spPr>
            <a:xfrm>
              <a:off x="290866" y="5000188"/>
              <a:ext cx="8466669" cy="867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lang="zh-CN" altLang="en-US" sz="2800" b="1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项目化学习</a:t>
              </a:r>
              <a:r>
                <a:rPr lang="zh-CN" altLang="en-US" sz="28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已成为我们目前最主要的STEM学习形式。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57408" y="3048769"/>
              <a:ext cx="8704802" cy="1814113"/>
              <a:chOff x="568511" y="2125540"/>
              <a:chExt cx="8704802" cy="1814113"/>
            </a:xfrm>
          </p:grpSpPr>
          <p:sp>
            <p:nvSpPr>
              <p:cNvPr id="36" name="内容占位符 2"/>
              <p:cNvSpPr txBox="1"/>
              <p:nvPr/>
            </p:nvSpPr>
            <p:spPr>
              <a:xfrm>
                <a:off x="568511" y="2125540"/>
                <a:ext cx="8656736" cy="94655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just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符合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《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义务教育小学科学课程标准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(2017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年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) 》</a:t>
                </a: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技术与工程 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教学内容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85618" y="3072073"/>
                <a:ext cx="8687695" cy="867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符合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《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中国学生发展核心素养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》</a:t>
                </a: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实践创新 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· </a:t>
                </a: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科学精神 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· </a:t>
                </a: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学会学习 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要求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48260" y="6259335"/>
            <a:ext cx="919607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0435" y="4446270"/>
            <a:ext cx="7772400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sz="28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</a:t>
            </a:r>
            <a:r>
              <a:rPr lang="zh-CN" sz="28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</a:t>
            </a:r>
            <a:r>
              <a:rPr sz="28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</a:t>
            </a:r>
            <a:r>
              <a:rPr 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通过展示现实情景，运用S\T\E\</a:t>
            </a:r>
            <a:r>
              <a:rPr sz="280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M诸学科的知识技能，来解决真实的问题，这是目前已为人们公认的STEM学习方案</a:t>
            </a:r>
            <a:r>
              <a:rPr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8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" y="3000375"/>
            <a:ext cx="8237855" cy="2809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482090"/>
            <a:ext cx="5085080" cy="4347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编写依据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6" name="内容占位符 2"/>
          <p:cNvSpPr txBox="1"/>
          <p:nvPr/>
        </p:nvSpPr>
        <p:spPr>
          <a:xfrm>
            <a:off x="548005" y="1334135"/>
            <a:ext cx="8119745" cy="44843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项目化学习是指基于学生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现实问题情境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，并以学生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自主设计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并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解决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一系列现实问题为活动主题的学习过程。</a:t>
            </a:r>
            <a:endParaRPr kumimoji="0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项目化学习作为一种基于真实问题的探究性学习，有利于学生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高阶思维能力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的发展和提高，因而被广泛的运用到STEM教学中。与探究式学习相比较，项目化学习更加强调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驱动性问题的开放性和思维的高阶要求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；更加突出参与团队的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协作性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；更加强调问题运用的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情境性</a:t>
            </a:r>
            <a:r>
              <a:rPr kumimoji="0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。因此也更适合跨学科的STEM学习。</a:t>
            </a:r>
            <a:endParaRPr kumimoji="0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48260" y="6259335"/>
            <a:ext cx="919607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课程性质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 14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矩形 16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-48260" y="6259195"/>
            <a:ext cx="919607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8790" y="1612180"/>
            <a:ext cx="467550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STEM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课程的性质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587" y="2420888"/>
            <a:ext cx="7968853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是小学科学课程的有机组成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，填补了小学新课标要求的 “技术与工程”教学内容缺失；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STEM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通识性课程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，帮助学生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掌握解决问题的基本思维方法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，是</a:t>
            </a: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PBL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课程开展的基础。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17946" y="260648"/>
            <a:ext cx="7494414" cy="873352"/>
            <a:chOff x="317946" y="260648"/>
            <a:chExt cx="7494414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731946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4800" b="1" dirty="0">
                  <a:solidFill>
                    <a:srgbClr val="262626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课程性质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52" name="矩形 51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矩形 52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矩形 54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矩形 55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72" name="矩形 71"/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94195" y="2367241"/>
            <a:ext cx="30386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科学方法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科学家研究和寻找问题答案的过程。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r="3567" b="1759"/>
          <a:stretch>
            <a:fillRect/>
          </a:stretch>
        </p:blipFill>
        <p:spPr>
          <a:xfrm>
            <a:off x="5495290" y="935990"/>
            <a:ext cx="2665730" cy="52127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25042" y="467668"/>
            <a:ext cx="272382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解决问题的基本思维方法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985520" y="2413635"/>
            <a:ext cx="3993515" cy="276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设计过程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找到解决工程问题的一系列步骤。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7946" y="342000"/>
            <a:ext cx="4071169" cy="792000"/>
            <a:chOff x="317946" y="342000"/>
            <a:chExt cx="4071169" cy="792000"/>
          </a:xfrm>
        </p:grpSpPr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52" name="矩形 51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矩形 52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矩形 54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矩形 55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72" name="矩形 71"/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5" y="883285"/>
            <a:ext cx="2766695" cy="5327015"/>
          </a:xfrm>
          <a:prstGeom prst="rect">
            <a:avLst/>
          </a:prstGeom>
        </p:spPr>
      </p:pic>
      <p:sp>
        <p:nvSpPr>
          <p:cNvPr id="34" name="TextBox 6"/>
          <p:cNvSpPr>
            <a:spLocks noChangeArrowheads="1"/>
          </p:cNvSpPr>
          <p:nvPr/>
        </p:nvSpPr>
        <p:spPr bwMode="auto">
          <a:xfrm>
            <a:off x="492894" y="260648"/>
            <a:ext cx="71034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rgbClr val="262626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课程性质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Impact" panose="020B080603090205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5042" y="467668"/>
            <a:ext cx="272382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解决问题的基本思维方法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课程定位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 14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矩形 16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-48260" y="6259195"/>
            <a:ext cx="919607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4035" y="1595670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明确本课程的定位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7077" y="2332623"/>
            <a:ext cx="7968853" cy="3322955"/>
          </a:xfrm>
          <a:prstGeom prst="rect">
            <a:avLst/>
          </a:prstGeom>
        </p:spPr>
        <p:txBody>
          <a:bodyPr wrap="square">
            <a:spAutoFit/>
          </a:bodyPr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教材内容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的拓展课程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项目化学习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STEM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案例研发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以提高学生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核心素养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为目标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以探索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项目化学习在STEM案例研发中的深度实践策略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为目标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585" y="1134110"/>
            <a:ext cx="2992755" cy="4232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340" y="1134110"/>
            <a:ext cx="2990850" cy="4232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190" y="1090295"/>
            <a:ext cx="2933700" cy="4166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课程框架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6085" y="1588135"/>
            <a:ext cx="850138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科学（</a:t>
            </a: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通过了解船的</a:t>
            </a:r>
            <a:r>
              <a:rPr lang="zh-CN" altLang="en-US"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发展史</a:t>
            </a: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认识船的</a:t>
            </a:r>
            <a:r>
              <a:rPr lang="zh-CN" altLang="en-US"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类型</a:t>
            </a: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及造船的</a:t>
            </a:r>
            <a:r>
              <a:rPr lang="zh-CN" altLang="en-US"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技艺</a:t>
            </a: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知道船的</a:t>
            </a:r>
            <a:r>
              <a:rPr lang="zh-CN" altLang="en-US"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大小、形状、材料、动力</a:t>
            </a: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会影响船的运行速度、方向、稳定性等。</a:t>
            </a:r>
            <a:endParaRPr lang="zh-CN" alt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知道船是利用</a:t>
            </a:r>
            <a:r>
              <a:rPr lang="zh-CN" altLang="en-US"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力的相互作用</a:t>
            </a: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来前进的。</a:t>
            </a:r>
            <a:endParaRPr lang="zh-CN" alt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知道船的沉浮及承重与船的</a:t>
            </a:r>
            <a:r>
              <a:rPr lang="zh-CN" altLang="en-US"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材料、排开的水量</a:t>
            </a:r>
            <a:r>
              <a:rPr lang="zh-CN" alt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有关。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426085" y="1134110"/>
            <a:ext cx="373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课程目标：</a:t>
            </a:r>
            <a:endParaRPr lang="zh-CN" altLang="en-US" sz="28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课程框架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6085" y="1298575"/>
            <a:ext cx="850138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技术（T）</a:t>
            </a:r>
            <a:endParaRPr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·会设计实验研究</a:t>
            </a:r>
            <a:r>
              <a:rPr sz="24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船前进的影响因素</a:t>
            </a: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，如形状，材料，承重等。</a:t>
            </a:r>
            <a:endParaRPr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·能够合理</a:t>
            </a:r>
            <a:r>
              <a:rPr sz="24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利用</a:t>
            </a: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身边的</a:t>
            </a:r>
            <a:r>
              <a:rPr sz="24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物品</a:t>
            </a: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如木材、塑料、胶带纸等完成小船的</a:t>
            </a:r>
            <a:r>
              <a:rPr sz="24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工程设计</a:t>
            </a: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·能掌握小船的</a:t>
            </a:r>
            <a:r>
              <a:rPr sz="24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制作技巧</a:t>
            </a: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，如防漏水措施、材料间的连接、各零部件的安装等。</a:t>
            </a:r>
            <a:endParaRPr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·掌握</a:t>
            </a:r>
            <a:r>
              <a:rPr sz="24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驱动</a:t>
            </a: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小船的</a:t>
            </a:r>
            <a:r>
              <a:rPr sz="24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并了解其</a:t>
            </a:r>
            <a:r>
              <a:rPr sz="24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原理</a:t>
            </a: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·能够绘制小船的</a:t>
            </a:r>
            <a:r>
              <a:rPr sz="24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结构图</a:t>
            </a:r>
            <a:r>
              <a:rPr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，标明各部分尺寸及所用材料。</a:t>
            </a:r>
            <a:endParaRPr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课程框架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6085" y="1588135"/>
            <a:ext cx="850138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工程（E）</a:t>
            </a:r>
            <a:endParaRPr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·按照图纸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完成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小船的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制作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，并在制作过程中针对遇到的问题调整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改进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·能够通过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迭代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的方法，不断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优化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小船的制作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方案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·能够用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合适的方法</a:t>
            </a:r>
            <a:r>
              <a:rPr sz="28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搜集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所需的材料。</a:t>
            </a:r>
            <a:endParaRPr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课程框架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6085" y="1588135"/>
            <a:ext cx="850138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数学（M）</a:t>
            </a:r>
            <a:endParaRPr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·能够根据数学中的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比例知识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并利用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测量工具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准确测量，制作出比例正确的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模型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·能够根据实验中所获得的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进行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统计分析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·能够合理地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预算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控制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制作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成本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·能够根据相应的</a:t>
            </a:r>
            <a:r>
              <a:rPr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公式计算</a:t>
            </a:r>
            <a:r>
              <a:rPr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船的核定载重量。</a:t>
            </a:r>
            <a:endParaRPr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图片 2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260" y="1884680"/>
            <a:ext cx="9195435" cy="345249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研发时间轴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" name="矩形 1">
            <a:hlinkClick r:id="rId2" tooltip="" action="ppaction://hlinksldjump"/>
          </p:cNvPr>
          <p:cNvSpPr/>
          <p:nvPr/>
        </p:nvSpPr>
        <p:spPr>
          <a:xfrm>
            <a:off x="-48260" y="6259335"/>
            <a:ext cx="919607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563880" y="4749800"/>
            <a:ext cx="298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2017.07.17</a:t>
            </a:r>
            <a:r>
              <a:rPr lang="zh-CN" altLang="en-US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团队组建</a:t>
            </a:r>
            <a:endParaRPr lang="zh-CN" altLang="en-US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190500" y="5475605"/>
            <a:ext cx="85337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一年级教案、课件设计；一年级公益课堂；微课制作；三期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STEM</a:t>
            </a:r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主题线上研修（云江之声科学大讲坛）；户外公益课堂（秋叶物语）等。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4912995" y="4749800"/>
            <a:ext cx="1503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2017.12.03</a:t>
            </a:r>
            <a:endParaRPr lang="zh-CN" altLang="en-US"/>
          </a:p>
        </p:txBody>
      </p:sp>
      <p:sp>
        <p:nvSpPr>
          <p:cNvPr id="208" name="文本框 207"/>
          <p:cNvSpPr txBox="1"/>
          <p:nvPr/>
        </p:nvSpPr>
        <p:spPr>
          <a:xfrm>
            <a:off x="2840990" y="4109720"/>
            <a:ext cx="1793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2017.12.</a:t>
            </a:r>
            <a:r>
              <a:rPr lang="en-US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26</a:t>
            </a:r>
            <a:endParaRPr lang="zh-CN" altLang="en-US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1" name="文本框 210"/>
          <p:cNvSpPr txBox="1"/>
          <p:nvPr/>
        </p:nvSpPr>
        <p:spPr>
          <a:xfrm>
            <a:off x="2906395" y="2223135"/>
            <a:ext cx="1482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2018.07.13</a:t>
            </a:r>
            <a:endParaRPr lang="zh-CN" altLang="en-US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5046980" y="2223135"/>
            <a:ext cx="1369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2018.07.28</a:t>
            </a:r>
            <a:endParaRPr lang="zh-CN" altLang="en-US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4813935" y="3498850"/>
            <a:ext cx="1953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2018.01-2017.07</a:t>
            </a:r>
            <a:endParaRPr lang="en-US" altLang="zh-CN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98995" y="4225925"/>
            <a:ext cx="1203960" cy="7067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确定主题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设计课例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8380" y="3590925"/>
            <a:ext cx="1203960" cy="7067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完成初稿</a:t>
            </a:r>
            <a:endParaRPr lang="en-US" altLang="zh-CN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en-US" altLang="zh-CN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确定框架</a:t>
            </a:r>
            <a:endParaRPr lang="en-US" altLang="zh-CN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9" name="矩形 8">
            <a:hlinkClick r:id="" action="ppaction://hlinkshowjump?jump=nextslide"/>
          </p:cNvPr>
          <p:cNvSpPr/>
          <p:nvPr/>
        </p:nvSpPr>
        <p:spPr>
          <a:xfrm>
            <a:off x="7198995" y="2963545"/>
            <a:ext cx="1203960" cy="7067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自主下水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完成二稿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2500630" y="1263650"/>
            <a:ext cx="1714500" cy="7067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公益课堂</a:t>
            </a:r>
            <a:endParaRPr lang="en-US" altLang="zh-CN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二次下水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endParaRPr lang="zh-CN" altLang="en-US" sz="2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4956810" y="1263650"/>
            <a:ext cx="1459230" cy="7067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下水后调查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完成三稿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2" name="文本框 11">
            <a:hlinkClick r:id="rId5" action="ppaction://hlinksldjump"/>
          </p:cNvPr>
          <p:cNvSpPr txBox="1"/>
          <p:nvPr/>
        </p:nvSpPr>
        <p:spPr>
          <a:xfrm>
            <a:off x="7033895" y="2223135"/>
            <a:ext cx="843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10.16</a:t>
            </a:r>
            <a:endParaRPr lang="en-US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36240" y="2882265"/>
            <a:ext cx="1482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2018.05.18</a:t>
            </a:r>
            <a:endParaRPr lang="zh-CN" altLang="en-US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14" name="矩形 13">
            <a:hlinkClick r:id="rId6" action="ppaction://hlinksldjump"/>
          </p:cNvPr>
          <p:cNvSpPr/>
          <p:nvPr/>
        </p:nvSpPr>
        <p:spPr>
          <a:xfrm>
            <a:off x="190500" y="2223135"/>
            <a:ext cx="2021840" cy="10147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90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学时</a:t>
            </a:r>
            <a:endParaRPr lang="zh-CN" altLang="en-US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观摩课</a:t>
            </a:r>
            <a:endParaRPr lang="zh-CN" altLang="en-US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完成评价标准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endParaRPr lang="zh-CN" altLang="en-US" sz="2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49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49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49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49"/>
                            </p:stCondLst>
                            <p:childTnLst>
                              <p:par>
                                <p:cTn id="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6" grpId="0" bldLvl="0" animBg="1"/>
      <p:bldP spid="208" grpId="0"/>
      <p:bldP spid="7" grpId="0" bldLvl="0" animBg="1"/>
      <p:bldP spid="214" grpId="0"/>
      <p:bldP spid="9" grpId="0" bldLvl="0" animBg="1"/>
      <p:bldP spid="211" grpId="0"/>
      <p:bldP spid="10" grpId="0" bldLvl="0" animBg="1"/>
      <p:bldP spid="213" grpId="0"/>
      <p:bldP spid="11" grpId="0" bldLvl="0" animBg="1"/>
      <p:bldP spid="12" grpId="0"/>
      <p:bldP spid="13" grpId="0"/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课程框架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3880" y="1382395"/>
            <a:ext cx="77247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课时安排：</a:t>
            </a:r>
            <a:r>
              <a:rPr lang="zh-CN" altLang="en-US" sz="36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共</a:t>
            </a:r>
            <a:r>
              <a:rPr lang="en-US" altLang="zh-CN" sz="3600" b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4</a:t>
            </a:r>
            <a:r>
              <a:rPr lang="zh-CN" altLang="en-US" sz="36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课，每课</a:t>
            </a:r>
            <a:r>
              <a:rPr lang="en-US" altLang="zh-CN" sz="3600" b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</a:rPr>
              <a:t>2</a:t>
            </a:r>
            <a:r>
              <a:rPr lang="zh-CN" altLang="en-US" sz="36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课时</a:t>
            </a:r>
            <a:endParaRPr lang="zh-CN" altLang="en-US" sz="3600" b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95325" y="2089785"/>
          <a:ext cx="7411720" cy="388874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{0660B408-B3CF-4A94-85FC-2B1E0A45F4A2}</a:tableStyleId>
              </a:tblPr>
              <a:tblGrid>
                <a:gridCol w="946150"/>
                <a:gridCol w="1496060"/>
                <a:gridCol w="4969510"/>
              </a:tblGrid>
              <a:tr h="828040"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课时</a:t>
                      </a:r>
                      <a:endParaRPr lang="zh-CN" altLang="en-US" sz="28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结构</a:t>
                      </a:r>
                      <a:endParaRPr lang="zh-CN" altLang="en-US" sz="28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内容</a:t>
                      </a:r>
                      <a:endParaRPr lang="zh-CN" altLang="en-US" sz="28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</a:tr>
              <a:tr h="697865">
                <a:tc rowSpan="3"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1-2</a:t>
                      </a:r>
                      <a:endParaRPr lang="en-US" altLang="zh-CN" sz="2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知识积累</a:t>
                      </a:r>
                      <a:endParaRPr lang="zh-CN" altLang="en-US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课前搜集有关船的资料。</a:t>
                      </a:r>
                      <a:endParaRPr lang="zh-CN" altLang="en-US" sz="20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67740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根据搜集到的资料，选择喜欢的船在班级进行介绍。</a:t>
                      </a:r>
                      <a:endParaRPr lang="zh-CN" altLang="en-US" sz="20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095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b="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教师结合学生的讲解，带领学生了解船的历史以及有关船的知识。（类型、动力、结构等）</a:t>
                      </a:r>
                      <a:endParaRPr lang="zh-CN" altLang="en-US" sz="2000" b="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课程框架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695325" y="1384300"/>
          <a:ext cx="7752715" cy="4684395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{0660B408-B3CF-4A94-85FC-2B1E0A45F4A2}</a:tableStyleId>
              </a:tblPr>
              <a:tblGrid>
                <a:gridCol w="989965"/>
                <a:gridCol w="1564640"/>
                <a:gridCol w="5198110"/>
              </a:tblGrid>
              <a:tr h="978535"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课时</a:t>
                      </a:r>
                      <a:endParaRPr lang="zh-CN" altLang="en-US" sz="28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结构</a:t>
                      </a:r>
                      <a:endParaRPr lang="zh-CN" altLang="en-US" sz="28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内容</a:t>
                      </a:r>
                      <a:endParaRPr lang="zh-CN" altLang="en-US" sz="28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</a:tr>
              <a:tr h="824230">
                <a:tc rowSpan="6"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3-4</a:t>
                      </a:r>
                      <a:endParaRPr lang="en-US" altLang="zh-CN" sz="2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algn="l">
                        <a:buNone/>
                      </a:pPr>
                      <a:r>
                        <a:rPr lang="zh-CN" altLang="zh-CN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明确问题</a:t>
                      </a:r>
                      <a:endParaRPr lang="zh-CN" altLang="zh-CN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zh-CN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 </a:t>
                      </a:r>
                      <a:r>
                        <a:rPr lang="en-US" altLang="zh-CN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↓</a:t>
                      </a:r>
                      <a:endParaRPr lang="en-US" altLang="zh-CN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zh-CN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选择材料</a:t>
                      </a:r>
                      <a:endParaRPr lang="zh-CN" altLang="zh-CN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 ↓</a:t>
                      </a:r>
                      <a:endParaRPr lang="zh-CN" altLang="zh-CN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zh-CN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方案设计</a:t>
                      </a:r>
                      <a:endParaRPr lang="zh-CN" altLang="zh-CN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思考船的沉浮、承重、速度、稳定性等方面与哪些因素有关。</a:t>
                      </a:r>
                      <a:endParaRPr lang="zh-CN" altLang="en-US" sz="20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1500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测试不同材料的性能并选择制作小船的材料。</a:t>
                      </a:r>
                      <a:endParaRPr lang="zh-CN" altLang="en-US" sz="20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讨论哪些动力可以用来驱动小船。</a:t>
                      </a:r>
                      <a:endParaRPr lang="zh-CN" altLang="en-US" sz="20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115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小组讨论并设计小船的制作方案，对设计所需材料进行预算。</a:t>
                      </a:r>
                      <a:endParaRPr lang="zh-CN" altLang="en-US" sz="20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115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交流展示设计图。</a:t>
                      </a:r>
                      <a:endParaRPr lang="zh-CN" altLang="en-US" sz="20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24230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根据讨论结果，小组修改设计方案。</a:t>
                      </a:r>
                      <a:endParaRPr lang="zh-CN" altLang="en-US" sz="20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课程框架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695325" y="1384300"/>
          <a:ext cx="7752715" cy="4834255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{0660B408-B3CF-4A94-85FC-2B1E0A45F4A2}</a:tableStyleId>
              </a:tblPr>
              <a:tblGrid>
                <a:gridCol w="989965"/>
                <a:gridCol w="1564640"/>
                <a:gridCol w="5198110"/>
              </a:tblGrid>
              <a:tr h="978535"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课时</a:t>
                      </a:r>
                      <a:endParaRPr lang="zh-CN" altLang="en-US" sz="28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结构</a:t>
                      </a:r>
                      <a:endParaRPr lang="zh-CN" altLang="en-US" sz="28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内容</a:t>
                      </a:r>
                      <a:endParaRPr lang="zh-CN" altLang="en-US" sz="28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</a:tr>
              <a:tr h="824230">
                <a:tc rowSpan="5"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5-6</a:t>
                      </a:r>
                      <a:endParaRPr lang="en-US" altLang="zh-CN" sz="2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制作模型</a:t>
                      </a:r>
                      <a:endParaRPr lang="zh-CN" altLang="en-US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 </a:t>
                      </a:r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↓</a:t>
                      </a:r>
                      <a:endParaRPr lang="zh-CN" altLang="en-US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测试模型</a:t>
                      </a:r>
                      <a:endParaRPr lang="zh-CN" altLang="en-US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 </a:t>
                      </a:r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↓</a:t>
                      </a:r>
                      <a:endParaRPr lang="zh-CN" altLang="en-US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优化方案</a:t>
                      </a:r>
                      <a:endParaRPr lang="zh-CN" altLang="en-US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通过讨论确定按比例缩小后的小船模型的制作方案。</a:t>
                      </a:r>
                      <a:endParaRPr lang="zh-CN" altLang="en-US" sz="20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8800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根据方案制作小船。</a:t>
                      </a:r>
                      <a:endParaRPr lang="zh-CN" altLang="en-US" sz="20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230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b="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对小船进行测试</a:t>
                      </a:r>
                      <a:endParaRPr lang="zh-CN" altLang="en-US" sz="2000" b="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24230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对制作和测试中发现的问题进行讨论和解决。</a:t>
                      </a:r>
                      <a:endParaRPr lang="zh-CN" altLang="en-US" sz="20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230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根据讨论优化制作方案。</a:t>
                      </a:r>
                      <a:endParaRPr lang="zh-CN" altLang="en-US" sz="20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课程框架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695325" y="1384300"/>
          <a:ext cx="7752715" cy="4459605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{0660B408-B3CF-4A94-85FC-2B1E0A45F4A2}</a:tableStyleId>
              </a:tblPr>
              <a:tblGrid>
                <a:gridCol w="989965"/>
                <a:gridCol w="1564640"/>
                <a:gridCol w="5198110"/>
              </a:tblGrid>
              <a:tr h="1088390"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课时</a:t>
                      </a:r>
                      <a:endParaRPr lang="zh-CN" altLang="en-US" sz="28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结构</a:t>
                      </a:r>
                      <a:endParaRPr lang="zh-CN" altLang="en-US" sz="28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1" i="0" u="none" kern="1200" baseline="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YaHei Light" charset="-122"/>
                        </a:rPr>
                        <a:t>内容</a:t>
                      </a:r>
                      <a:endParaRPr lang="zh-CN" altLang="en-US" sz="28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YaHei Light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</a:tr>
              <a:tr h="916305">
                <a:tc rowSpan="4"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7-8</a:t>
                      </a:r>
                      <a:endParaRPr lang="en-US" altLang="zh-CN" sz="2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制作小船</a:t>
                      </a:r>
                      <a:endParaRPr lang="zh-CN" altLang="en-US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 ↓</a:t>
                      </a:r>
                      <a:endParaRPr lang="zh-CN" altLang="en-US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展示</a:t>
                      </a:r>
                      <a:endParaRPr lang="zh-CN" altLang="en-US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 ↓</a:t>
                      </a:r>
                      <a:endParaRPr lang="zh-CN" altLang="en-US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比赛</a:t>
                      </a:r>
                      <a:endParaRPr lang="zh-CN" altLang="en-US" sz="24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制作真正的小船。</a:t>
                      </a:r>
                      <a:endParaRPr lang="zh-CN" altLang="en-US" sz="20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1665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展示并介绍最终的设计方案和成品。</a:t>
                      </a:r>
                      <a:endParaRPr lang="zh-CN" altLang="en-US" sz="20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05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b="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在充气水池中进行比赛。</a:t>
                      </a:r>
                      <a:endParaRPr lang="zh-CN" altLang="en-US" sz="2000" b="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16940"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indent="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CN" altLang="en-US" sz="200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评价、总结活动经验，反思不足。</a:t>
                      </a:r>
                      <a:endParaRPr lang="zh-CN" altLang="en-US" sz="200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8135" y="260350"/>
            <a:ext cx="8136255" cy="873760"/>
            <a:chOff x="317946" y="260648"/>
            <a:chExt cx="6422390" cy="873760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3206" y="260648"/>
              <a:ext cx="6247130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成员自主下水</a:t>
              </a:r>
              <a:endParaRPr kumimoji="0" lang="zh-C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691" y="1116628"/>
              <a:ext cx="5412105" cy="1778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>
            <a:hlinkClick r:id="rId1" action="ppaction://hlinksldjump"/>
          </p:cNvPr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 descr="微信图片_201810151918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30" y="1205865"/>
            <a:ext cx="3638550" cy="2728595"/>
          </a:xfrm>
          <a:prstGeom prst="rect">
            <a:avLst/>
          </a:prstGeom>
        </p:spPr>
      </p:pic>
      <p:pic>
        <p:nvPicPr>
          <p:cNvPr id="5" name="图片 4" descr="微信图片_201810151918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16170" y="2043430"/>
            <a:ext cx="4476115" cy="3357245"/>
          </a:xfrm>
          <a:prstGeom prst="rect">
            <a:avLst/>
          </a:prstGeom>
        </p:spPr>
      </p:pic>
      <p:pic>
        <p:nvPicPr>
          <p:cNvPr id="7" name="图片 6" descr="微信图片_2018101519183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3208020"/>
            <a:ext cx="3638550" cy="2729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8101519225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4255" y="3043555"/>
            <a:ext cx="4125595" cy="309372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17946" y="260648"/>
            <a:ext cx="6422390" cy="873760"/>
            <a:chOff x="317946" y="260648"/>
            <a:chExt cx="6422390" cy="873760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3206" y="260648"/>
              <a:ext cx="6247130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90</a:t>
              </a: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学时观摩课（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05.18</a:t>
              </a: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）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691" y="1116628"/>
              <a:ext cx="5412105" cy="1778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>
            <a:hlinkClick r:id="rId2" action="ppaction://hlinksldjump"/>
          </p:cNvPr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 descr="微信图片_201810151922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195" y="1259840"/>
            <a:ext cx="3595370" cy="2696845"/>
          </a:xfrm>
          <a:prstGeom prst="rect">
            <a:avLst/>
          </a:prstGeom>
        </p:spPr>
      </p:pic>
      <p:pic>
        <p:nvPicPr>
          <p:cNvPr id="5" name="图片 4" descr="微信图片_20181015192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48285" y="1860550"/>
            <a:ext cx="4805680" cy="36042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6422390" cy="873760"/>
            <a:chOff x="317946" y="260648"/>
            <a:chExt cx="6422390" cy="873760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3206" y="260648"/>
              <a:ext cx="6247130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团队公益课堂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691" y="1116628"/>
              <a:ext cx="5412105" cy="1778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>
            <a:hlinkClick r:id="rId1" action="ppaction://hlinksldjump"/>
          </p:cNvPr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微信图片_20181015193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" y="3342005"/>
            <a:ext cx="3622040" cy="2716530"/>
          </a:xfrm>
          <a:prstGeom prst="rect">
            <a:avLst/>
          </a:prstGeom>
        </p:spPr>
      </p:pic>
      <p:pic>
        <p:nvPicPr>
          <p:cNvPr id="8" name="图片 7" descr="微信图片_201810151932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50" y="1305560"/>
            <a:ext cx="3867150" cy="2900680"/>
          </a:xfrm>
          <a:prstGeom prst="rect">
            <a:avLst/>
          </a:prstGeom>
        </p:spPr>
      </p:pic>
      <p:pic>
        <p:nvPicPr>
          <p:cNvPr id="9" name="图片 8" descr="微信图片_201810151932282"/>
          <p:cNvPicPr>
            <a:picLocks noChangeAspect="1"/>
          </p:cNvPicPr>
          <p:nvPr/>
        </p:nvPicPr>
        <p:blipFill>
          <a:blip r:embed="rId4"/>
          <a:srcRect t="9773"/>
          <a:stretch>
            <a:fillRect/>
          </a:stretch>
        </p:blipFill>
        <p:spPr>
          <a:xfrm>
            <a:off x="5324475" y="260350"/>
            <a:ext cx="3612515" cy="57981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6422390" cy="873760"/>
            <a:chOff x="317946" y="260648"/>
            <a:chExt cx="6422390" cy="873760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3206" y="260648"/>
              <a:ext cx="6247130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下水后调查</a:t>
              </a:r>
              <a:endParaRPr kumimoji="0" lang="zh-C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691" y="1116628"/>
              <a:ext cx="5412105" cy="1778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>
            <a:hlinkClick r:id="rId1" action="ppaction://hlinksldjump"/>
          </p:cNvPr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287780"/>
            <a:ext cx="4512945" cy="4958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295" y="1134110"/>
            <a:ext cx="4370705" cy="51123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目前进度</a:t>
              </a:r>
              <a:endParaRPr kumimoji="0" lang="zh-C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0" y="62458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440690" y="1536700"/>
            <a:ext cx="8639175" cy="3784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marL="857250" indent="0" algn="l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4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课例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目标、框架</a:t>
            </a:r>
            <a:r>
              <a:rPr lang="zh-CN" altLang="en-US" sz="4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等已确定</a:t>
            </a:r>
            <a:endParaRPr lang="zh-CN" altLang="en-US" sz="4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857250" indent="0" algn="l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4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设计经过了两次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下水</a:t>
            </a:r>
            <a:r>
              <a:rPr lang="zh-CN" altLang="en-US" sz="4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、三次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修改</a:t>
            </a:r>
            <a:endParaRPr lang="zh-CN" altLang="en-US" sz="4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857250" indent="0" algn="l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4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初步完成评价标准</a:t>
            </a:r>
            <a:endParaRPr lang="zh-CN" altLang="en-US" sz="4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857250" indent="0" algn="l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4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下水后调查完成</a:t>
            </a:r>
            <a:endParaRPr lang="zh-CN" altLang="en-US" sz="4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9200" y="3456305"/>
            <a:ext cx="2096770" cy="19646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7946" y="260648"/>
            <a:ext cx="5048566" cy="873352"/>
            <a:chOff x="317946" y="260648"/>
            <a:chExt cx="5048566" cy="873352"/>
          </a:xfrm>
        </p:grpSpPr>
        <p:sp>
          <p:nvSpPr>
            <p:cNvPr id="43" name="TextBox 6"/>
            <p:cNvSpPr>
              <a:spLocks noChangeArrowheads="1"/>
            </p:cNvSpPr>
            <p:nvPr/>
          </p:nvSpPr>
          <p:spPr bwMode="auto">
            <a:xfrm>
              <a:off x="492894" y="260648"/>
              <a:ext cx="4873618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Impact" panose="020B0806030902050204" pitchFamily="34" charset="0"/>
                </a:rPr>
                <a:t>下一阶段计划</a:t>
              </a:r>
              <a:endParaRPr kumimoji="0" lang="zh-C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Impact" panose="020B0806030902050204" pitchFamily="34" charset="0"/>
              </a:endParaRPr>
            </a:p>
          </p:txBody>
        </p:sp>
        <p:sp>
          <p:nvSpPr>
            <p:cNvPr id="44" name="矩形 11"/>
            <p:cNvSpPr>
              <a:spLocks noChangeArrowheads="1"/>
            </p:cNvSpPr>
            <p:nvPr/>
          </p:nvSpPr>
          <p:spPr bwMode="auto">
            <a:xfrm>
              <a:off x="518790" y="565918"/>
              <a:ext cx="38703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直接连接符 7"/>
            <p:cNvSpPr>
              <a:spLocks noChangeShapeType="1"/>
            </p:cNvSpPr>
            <p:nvPr/>
          </p:nvSpPr>
          <p:spPr bwMode="auto">
            <a:xfrm>
              <a:off x="563587" y="1116433"/>
              <a:ext cx="3825527" cy="0"/>
            </a:xfrm>
            <a:prstGeom prst="line">
              <a:avLst/>
            </a:prstGeom>
            <a:noFill/>
            <a:ln w="9525" cap="flat" cmpd="sng">
              <a:solidFill>
                <a:srgbClr val="D8D8D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5400000" flipV="1">
              <a:off x="-24054" y="684000"/>
              <a:ext cx="792000" cy="108000"/>
              <a:chOff x="1816534" y="4400904"/>
              <a:chExt cx="5496371" cy="72000"/>
            </a:xfrm>
          </p:grpSpPr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1816534" y="4400904"/>
                <a:ext cx="1374093" cy="72000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3190627" y="4400904"/>
                <a:ext cx="1374093" cy="72000"/>
              </a:xfrm>
              <a:prstGeom prst="rect">
                <a:avLst/>
              </a:prstGeom>
              <a:solidFill>
                <a:srgbClr val="64B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4564720" y="4400904"/>
                <a:ext cx="1374093" cy="72000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>
                <a:spLocks noChangeArrowheads="1"/>
              </p:cNvSpPr>
              <p:nvPr/>
            </p:nvSpPr>
            <p:spPr bwMode="auto">
              <a:xfrm>
                <a:off x="5938812" y="4400904"/>
                <a:ext cx="1374093" cy="72000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-12700" y="6233160"/>
            <a:ext cx="9144000" cy="612140"/>
          </a:xfrm>
          <a:prstGeom prst="rect">
            <a:avLst/>
          </a:prstGeom>
          <a:solidFill>
            <a:srgbClr val="55C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353695" y="1063625"/>
            <a:ext cx="8989695" cy="51695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marL="857250" indent="0" algn="l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4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根据调查结果进行讨论对设计等进行</a:t>
            </a:r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再次修改</a:t>
            </a:r>
            <a:endParaRPr lang="zh-CN" altLang="en-US" sz="44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857250" indent="0" algn="l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4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继续探讨可行的课程评价标准</a:t>
            </a:r>
            <a:endParaRPr lang="zh-CN" altLang="en-US" sz="44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857250" indent="0" algn="l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4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继续下水实践</a:t>
            </a:r>
            <a:r>
              <a:rPr lang="en-US" altLang="zh-CN" sz="4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&amp;</a:t>
            </a:r>
            <a:r>
              <a:rPr lang="zh-CN" altLang="en-US" sz="4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修改设计</a:t>
            </a:r>
            <a:endParaRPr lang="zh-CN" altLang="en-US" sz="44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857250" indent="0" algn="l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4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总结经验，形成研发策略</a:t>
            </a:r>
            <a:endParaRPr lang="zh-CN" altLang="en-US" sz="44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C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254959" y="260648"/>
            <a:ext cx="8637521" cy="6336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534035" y="537210"/>
            <a:ext cx="8124825" cy="1371600"/>
            <a:chOff x="845840" y="2769379"/>
            <a:chExt cx="8298160" cy="1371608"/>
          </a:xfrm>
        </p:grpSpPr>
        <p:grpSp>
          <p:nvGrpSpPr>
            <p:cNvPr id="5" name="组合 4"/>
            <p:cNvGrpSpPr/>
            <p:nvPr/>
          </p:nvGrpSpPr>
          <p:grpSpPr>
            <a:xfrm>
              <a:off x="2286000" y="2796164"/>
              <a:ext cx="6858000" cy="1344034"/>
              <a:chOff x="2286000" y="2796164"/>
              <a:chExt cx="6858000" cy="1344034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2286000" y="2796164"/>
                <a:ext cx="6858000" cy="99434"/>
                <a:chOff x="5914058" y="5886268"/>
                <a:chExt cx="2535363" cy="124435"/>
              </a:xfrm>
            </p:grpSpPr>
            <p:sp>
              <p:nvSpPr>
                <p:cNvPr id="22" name="矩形 20"/>
                <p:cNvSpPr>
                  <a:spLocks noChangeArrowheads="1"/>
                </p:cNvSpPr>
                <p:nvPr/>
              </p:nvSpPr>
              <p:spPr bwMode="auto">
                <a:xfrm>
                  <a:off x="5914058" y="5886268"/>
                  <a:ext cx="845121" cy="124435"/>
                </a:xfrm>
                <a:prstGeom prst="rect">
                  <a:avLst/>
                </a:prstGeom>
                <a:solidFill>
                  <a:srgbClr val="64B8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" name="矩形 21"/>
                <p:cNvSpPr>
                  <a:spLocks noChangeArrowheads="1"/>
                </p:cNvSpPr>
                <p:nvPr/>
              </p:nvSpPr>
              <p:spPr bwMode="auto">
                <a:xfrm>
                  <a:off x="6759179" y="5886268"/>
                  <a:ext cx="845121" cy="124435"/>
                </a:xfrm>
                <a:prstGeom prst="rect">
                  <a:avLst/>
                </a:prstGeom>
                <a:solidFill>
                  <a:srgbClr val="F5C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矩形 22"/>
                <p:cNvSpPr>
                  <a:spLocks noChangeArrowheads="1"/>
                </p:cNvSpPr>
                <p:nvPr/>
              </p:nvSpPr>
              <p:spPr bwMode="auto">
                <a:xfrm>
                  <a:off x="7604300" y="5886268"/>
                  <a:ext cx="845121" cy="124435"/>
                </a:xfrm>
                <a:prstGeom prst="rect">
                  <a:avLst/>
                </a:prstGeom>
                <a:solidFill>
                  <a:srgbClr val="E84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2286000" y="4040764"/>
                <a:ext cx="6858000" cy="99434"/>
                <a:chOff x="5914058" y="5886268"/>
                <a:chExt cx="2535363" cy="124435"/>
              </a:xfrm>
            </p:grpSpPr>
            <p:sp>
              <p:nvSpPr>
                <p:cNvPr id="18" name="矩形 20"/>
                <p:cNvSpPr>
                  <a:spLocks noChangeArrowheads="1"/>
                </p:cNvSpPr>
                <p:nvPr/>
              </p:nvSpPr>
              <p:spPr bwMode="auto">
                <a:xfrm>
                  <a:off x="5914058" y="5886268"/>
                  <a:ext cx="845121" cy="12443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" name="矩形 21"/>
                <p:cNvSpPr>
                  <a:spLocks noChangeArrowheads="1"/>
                </p:cNvSpPr>
                <p:nvPr/>
              </p:nvSpPr>
              <p:spPr bwMode="auto">
                <a:xfrm>
                  <a:off x="6759179" y="5886268"/>
                  <a:ext cx="845121" cy="124435"/>
                </a:xfrm>
                <a:prstGeom prst="rect">
                  <a:avLst/>
                </a:prstGeom>
                <a:solidFill>
                  <a:srgbClr val="F5C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22"/>
                <p:cNvSpPr>
                  <a:spLocks noChangeArrowheads="1"/>
                </p:cNvSpPr>
                <p:nvPr/>
              </p:nvSpPr>
              <p:spPr bwMode="auto">
                <a:xfrm>
                  <a:off x="7604300" y="5886268"/>
                  <a:ext cx="845121" cy="124435"/>
                </a:xfrm>
                <a:prstGeom prst="rect">
                  <a:avLst/>
                </a:prstGeom>
                <a:solidFill>
                  <a:srgbClr val="E84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6" name="矩形 5"/>
            <p:cNvSpPr/>
            <p:nvPr/>
          </p:nvSpPr>
          <p:spPr>
            <a:xfrm>
              <a:off x="845840" y="2996952"/>
              <a:ext cx="7453390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84633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286000" y="2769379"/>
              <a:ext cx="6858000" cy="1371608"/>
              <a:chOff x="2438400" y="2948564"/>
              <a:chExt cx="6858000" cy="99434"/>
            </a:xfrm>
          </p:grpSpPr>
          <p:sp>
            <p:nvSpPr>
              <p:cNvPr id="11" name="矩形 20"/>
              <p:cNvSpPr>
                <a:spLocks noChangeArrowheads="1"/>
              </p:cNvSpPr>
              <p:nvPr/>
            </p:nvSpPr>
            <p:spPr bwMode="auto">
              <a:xfrm>
                <a:off x="2438400" y="2948564"/>
                <a:ext cx="2286000" cy="99434"/>
              </a:xfrm>
              <a:prstGeom prst="rect">
                <a:avLst/>
              </a:prstGeom>
              <a:solidFill>
                <a:srgbClr val="7EC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矩形 21"/>
              <p:cNvSpPr>
                <a:spLocks noChangeArrowheads="1"/>
              </p:cNvSpPr>
              <p:nvPr/>
            </p:nvSpPr>
            <p:spPr bwMode="auto">
              <a:xfrm>
                <a:off x="4724400" y="2948564"/>
                <a:ext cx="2286000" cy="99434"/>
              </a:xfrm>
              <a:prstGeom prst="rect">
                <a:avLst/>
              </a:prstGeom>
              <a:solidFill>
                <a:srgbClr val="F5C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矩形 22"/>
              <p:cNvSpPr>
                <a:spLocks noChangeArrowheads="1"/>
              </p:cNvSpPr>
              <p:nvPr/>
            </p:nvSpPr>
            <p:spPr bwMode="auto">
              <a:xfrm>
                <a:off x="7010400" y="2948564"/>
                <a:ext cx="2286000" cy="99434"/>
              </a:xfrm>
              <a:prstGeom prst="rect">
                <a:avLst/>
              </a:prstGeom>
              <a:solidFill>
                <a:srgbClr val="E84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2555775" y="3030051"/>
              <a:ext cx="6336705" cy="829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课程 </a:t>
              </a:r>
              <a:r>
                <a:rPr lang="zh-CN" altLang="en-US" sz="4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体系</a:t>
              </a: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介绍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619672" y="3356992"/>
            <a:ext cx="60486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619672" y="5229200"/>
            <a:ext cx="60486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145308" y="2564904"/>
            <a:ext cx="531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、编写依据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145308" y="3517342"/>
            <a:ext cx="53103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、课程性质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145308" y="4469780"/>
            <a:ext cx="4298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3</a:t>
            </a:r>
            <a:r>
              <a:rPr lang="zh-CN" altLang="en-US" sz="3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课程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定位</a:t>
            </a:r>
            <a:endParaRPr lang="en-US" altLang="zh-CN" sz="3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45308" y="5422219"/>
            <a:ext cx="53103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4</a:t>
            </a:r>
            <a:r>
              <a:rPr lang="zh-CN" altLang="en-US" sz="3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课程框架</a:t>
            </a:r>
            <a:endParaRPr lang="en-US" altLang="zh-CN" sz="3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619672" y="4279900"/>
            <a:ext cx="604867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默认设计模板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A03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2335</Words>
  <Application>WPS 演示</Application>
  <PresentationFormat>全屏显示(4:3)</PresentationFormat>
  <Paragraphs>394</Paragraphs>
  <Slides>23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冬青黑体简体中文 W6</vt:lpstr>
      <vt:lpstr>黑体</vt:lpstr>
      <vt:lpstr>微软雅黑</vt:lpstr>
      <vt:lpstr>Impact</vt:lpstr>
      <vt:lpstr>Arial</vt:lpstr>
      <vt:lpstr>楷体</vt:lpstr>
      <vt:lpstr>幼圆</vt:lpstr>
      <vt:lpstr>等线</vt:lpstr>
      <vt:lpstr>Arial Unicode MS</vt:lpstr>
      <vt:lpstr>Calibri</vt:lpstr>
      <vt:lpstr>Calibri</vt:lpstr>
      <vt:lpstr>Microsoft YaHei Light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小学科学学习与评价资源包</dc:title>
  <dc:creator>dell</dc:creator>
  <cp:lastModifiedBy>忠=￣ω￣=华</cp:lastModifiedBy>
  <cp:revision>487</cp:revision>
  <dcterms:created xsi:type="dcterms:W3CDTF">2017-08-24T10:07:00Z</dcterms:created>
  <dcterms:modified xsi:type="dcterms:W3CDTF">2018-10-15T13:43:40Z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  <property fmtid="{D5CDD505-2E9C-101B-9397-08002B2CF9AE}" pid="3" name="KSORubyTemplateID">
    <vt:lpwstr>2</vt:lpwstr>
  </property>
</Properties>
</file>