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57" r:id="rId3"/>
    <p:sldId id="358" r:id="rId4"/>
    <p:sldId id="359" r:id="rId5"/>
    <p:sldId id="360" r:id="rId6"/>
    <p:sldId id="371" r:id="rId7"/>
    <p:sldId id="372" r:id="rId8"/>
    <p:sldId id="373" r:id="rId9"/>
    <p:sldId id="374" r:id="rId10"/>
    <p:sldId id="375" r:id="rId11"/>
    <p:sldId id="361" r:id="rId12"/>
    <p:sldId id="362" r:id="rId13"/>
    <p:sldId id="363" r:id="rId14"/>
    <p:sldId id="364" r:id="rId15"/>
    <p:sldId id="365" r:id="rId16"/>
    <p:sldId id="366" r:id="rId17"/>
    <p:sldId id="368" r:id="rId18"/>
    <p:sldId id="370" r:id="rId19"/>
    <p:sldId id="299" r:id="rId20"/>
    <p:sldId id="300" r:id="rId21"/>
    <p:sldId id="301" r:id="rId22"/>
    <p:sldId id="302" r:id="rId23"/>
    <p:sldId id="303" r:id="rId24"/>
    <p:sldId id="304" r:id="rId25"/>
    <p:sldId id="426" r:id="rId26"/>
    <p:sldId id="427" r:id="rId27"/>
    <p:sldId id="428" r:id="rId28"/>
    <p:sldId id="425" r:id="rId29"/>
    <p:sldId id="318" r:id="rId30"/>
    <p:sldId id="331" r:id="rId31"/>
    <p:sldId id="337" r:id="rId32"/>
    <p:sldId id="339" r:id="rId33"/>
    <p:sldId id="338" r:id="rId34"/>
    <p:sldId id="317" r:id="rId35"/>
  </p:sldIdLst>
  <p:sldSz cx="9144000" cy="6858000" type="screen4x3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474" y="-96"/>
      </p:cViewPr>
      <p:guideLst>
        <p:guide orient="horz" pos="2160"/>
        <p:guide pos="28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森林</a:t>
            </a:r>
            <a:endParaRPr lang="zh-CN" altLang="en-US" b="1" dirty="0"/>
          </a:p>
        </p:txBody>
      </p:sp>
      <p:pic>
        <p:nvPicPr>
          <p:cNvPr id="8195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rcRect b="4343"/>
          <a:stretch>
            <a:fillRect/>
          </a:stretch>
        </p:blipFill>
        <p:spPr>
          <a:xfrm>
            <a:off x="539750" y="1274763"/>
            <a:ext cx="7920038" cy="5557837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西溪湿地</a:t>
            </a:r>
            <a:endParaRPr lang="zh-CN" altLang="en-US" b="1" dirty="0"/>
          </a:p>
        </p:txBody>
      </p:sp>
      <p:pic>
        <p:nvPicPr>
          <p:cNvPr id="12291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rcRect b="3983"/>
          <a:stretch>
            <a:fillRect/>
          </a:stretch>
        </p:blipFill>
        <p:spPr>
          <a:xfrm>
            <a:off x="673100" y="1420813"/>
            <a:ext cx="7653338" cy="517683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西溪湿地</a:t>
            </a:r>
            <a:endParaRPr lang="zh-CN" altLang="en-US" b="1" dirty="0"/>
          </a:p>
        </p:txBody>
      </p:sp>
      <p:pic>
        <p:nvPicPr>
          <p:cNvPr id="13315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rcRect b="8434"/>
          <a:stretch>
            <a:fillRect/>
          </a:stretch>
        </p:blipFill>
        <p:spPr>
          <a:xfrm>
            <a:off x="619125" y="1420813"/>
            <a:ext cx="7762875" cy="510381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西溪湿地</a:t>
            </a:r>
            <a:endParaRPr lang="zh-CN" altLang="en-US" b="1" dirty="0"/>
          </a:p>
        </p:txBody>
      </p:sp>
      <p:pic>
        <p:nvPicPr>
          <p:cNvPr id="14339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19125" y="1422400"/>
            <a:ext cx="7762875" cy="509905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西溪湿地</a:t>
            </a:r>
            <a:endParaRPr lang="zh-CN" altLang="en-US" b="1" dirty="0"/>
          </a:p>
        </p:txBody>
      </p:sp>
      <p:pic>
        <p:nvPicPr>
          <p:cNvPr id="15363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7550" y="1420813"/>
            <a:ext cx="7564438" cy="510381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西湖</a:t>
            </a:r>
            <a:endParaRPr lang="zh-CN" altLang="en-US" b="1" dirty="0"/>
          </a:p>
        </p:txBody>
      </p:sp>
      <p:pic>
        <p:nvPicPr>
          <p:cNvPr id="16387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rcRect b="10876"/>
          <a:stretch>
            <a:fillRect/>
          </a:stretch>
        </p:blipFill>
        <p:spPr>
          <a:xfrm>
            <a:off x="730250" y="1493838"/>
            <a:ext cx="7539038" cy="481488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西湖</a:t>
            </a:r>
            <a:endParaRPr lang="zh-CN" altLang="en-US" b="1" dirty="0"/>
          </a:p>
        </p:txBody>
      </p:sp>
      <p:pic>
        <p:nvPicPr>
          <p:cNvPr id="17411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7550" y="1458913"/>
            <a:ext cx="7564438" cy="502761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西湖</a:t>
            </a:r>
            <a:endParaRPr lang="zh-CN" altLang="en-US" b="1" dirty="0"/>
          </a:p>
        </p:txBody>
      </p:sp>
      <p:pic>
        <p:nvPicPr>
          <p:cNvPr id="19459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30250" y="1458913"/>
            <a:ext cx="7539038" cy="502761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03755" y="2536825"/>
            <a:ext cx="51263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 dirty="0"/>
              <a:t>自然形成的</a:t>
            </a:r>
            <a:r>
              <a:rPr lang="zh-CN" altLang="en-US" sz="2800" b="1" dirty="0">
                <a:solidFill>
                  <a:srgbClr val="FF0000"/>
                </a:solidFill>
              </a:rPr>
              <a:t>生态系统</a:t>
            </a:r>
            <a:r>
              <a:rPr lang="zh-CN" altLang="en-US" sz="2800" b="1" dirty="0"/>
              <a:t>。</a:t>
            </a:r>
            <a:endParaRPr lang="en-US" altLang="zh-CN" sz="2800" b="1" dirty="0"/>
          </a:p>
        </p:txBody>
      </p:sp>
      <p:pic>
        <p:nvPicPr>
          <p:cNvPr id="5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00113" y="163513"/>
            <a:ext cx="3240087" cy="2025650"/>
          </a:xfrm>
        </p:spPr>
      </p:pic>
      <p:pic>
        <p:nvPicPr>
          <p:cNvPr id="6" name="内容占位符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363" y="125413"/>
            <a:ext cx="3095625" cy="206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内容占位符 5"/>
          <p:cNvPicPr>
            <a:picLocks noChangeAspect="1"/>
          </p:cNvPicPr>
          <p:nvPr/>
        </p:nvPicPr>
        <p:blipFill>
          <a:blip r:embed="rId3"/>
          <a:srcRect l="6050" t="4524" r="6456" b="7339"/>
          <a:stretch>
            <a:fillRect/>
          </a:stretch>
        </p:blipFill>
        <p:spPr>
          <a:xfrm>
            <a:off x="4932680" y="3475038"/>
            <a:ext cx="3197225" cy="2239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内容占位符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88" y="3475355"/>
            <a:ext cx="3284537" cy="2157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103755" y="5930900"/>
            <a:ext cx="51263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 dirty="0"/>
              <a:t>人工干预调整</a:t>
            </a:r>
            <a:r>
              <a:rPr lang="zh-CN" altLang="en-US" sz="2800" b="1" dirty="0"/>
              <a:t>形成的</a:t>
            </a:r>
            <a:r>
              <a:rPr lang="zh-CN" altLang="en-US" sz="2800" b="1" dirty="0">
                <a:solidFill>
                  <a:srgbClr val="FF0000"/>
                </a:solidFill>
              </a:rPr>
              <a:t>生态系统</a:t>
            </a:r>
            <a:r>
              <a:rPr lang="zh-CN" altLang="en-US" sz="2800" b="1" dirty="0"/>
              <a:t>。</a:t>
            </a:r>
            <a:endParaRPr lang="en-US" altLang="zh-CN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IMG_322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0880" y="1018540"/>
            <a:ext cx="7824470" cy="5868670"/>
          </a:xfrm>
          <a:prstGeom prst="rect">
            <a:avLst/>
          </a:prstGeom>
        </p:spPr>
      </p:pic>
      <p:pic>
        <p:nvPicPr>
          <p:cNvPr id="3" name="图片 2" descr="斑马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155" y="3206115"/>
            <a:ext cx="2277745" cy="972185"/>
          </a:xfrm>
          <a:prstGeom prst="rect">
            <a:avLst/>
          </a:prstGeom>
        </p:spPr>
      </p:pic>
      <p:pic>
        <p:nvPicPr>
          <p:cNvPr id="5" name="图片 4" descr="浮萍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090" y="4355465"/>
            <a:ext cx="465455" cy="292735"/>
          </a:xfrm>
          <a:prstGeom prst="rect">
            <a:avLst/>
          </a:prstGeom>
        </p:spPr>
      </p:pic>
      <p:pic>
        <p:nvPicPr>
          <p:cNvPr id="6" name="图片 5" descr="金鱼藻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00000">
            <a:off x="4733925" y="2644775"/>
            <a:ext cx="1994535" cy="1320165"/>
          </a:xfrm>
          <a:prstGeom prst="rect">
            <a:avLst/>
          </a:prstGeom>
        </p:spPr>
      </p:pic>
      <p:pic>
        <p:nvPicPr>
          <p:cNvPr id="7" name="图片 6" descr="青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300" y="2836545"/>
            <a:ext cx="1228090" cy="744220"/>
          </a:xfrm>
          <a:prstGeom prst="rect">
            <a:avLst/>
          </a:prstGeom>
        </p:spPr>
      </p:pic>
      <p:pic>
        <p:nvPicPr>
          <p:cNvPr id="9" name="图片 8" descr="虾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4355465"/>
            <a:ext cx="1186180" cy="84582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88005" y="260985"/>
            <a:ext cx="30302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和 家 园 生 态 池</a:t>
            </a:r>
            <a:endParaRPr lang="zh-CN" alt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IMG_321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8785" y="263525"/>
            <a:ext cx="8439785" cy="6330950"/>
          </a:xfrm>
          <a:prstGeom prst="rect">
            <a:avLst/>
          </a:prstGeom>
        </p:spPr>
      </p:pic>
      <p:sp>
        <p:nvSpPr>
          <p:cNvPr id="6" name="流程图: 联系 5"/>
          <p:cNvSpPr/>
          <p:nvPr/>
        </p:nvSpPr>
        <p:spPr>
          <a:xfrm>
            <a:off x="3369945" y="2515870"/>
            <a:ext cx="656590" cy="638810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森林</a:t>
            </a:r>
            <a:endParaRPr lang="zh-CN" altLang="en-US" b="1" dirty="0"/>
          </a:p>
        </p:txBody>
      </p:sp>
      <p:pic>
        <p:nvPicPr>
          <p:cNvPr id="9219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11188" y="1628775"/>
            <a:ext cx="7921625" cy="497681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 descr="IMG_321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8650" y="451485"/>
            <a:ext cx="7940040" cy="59556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IMG_320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17855" y="467360"/>
            <a:ext cx="7897495" cy="5923280"/>
          </a:xfrm>
          <a:prstGeom prst="rect">
            <a:avLst/>
          </a:prstGeom>
        </p:spPr>
      </p:pic>
      <p:sp>
        <p:nvSpPr>
          <p:cNvPr id="6" name="流程图: 联系 5"/>
          <p:cNvSpPr/>
          <p:nvPr/>
        </p:nvSpPr>
        <p:spPr>
          <a:xfrm>
            <a:off x="3681095" y="3109595"/>
            <a:ext cx="869315" cy="697865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IMG_320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49910" y="365125"/>
            <a:ext cx="8295005" cy="6221730"/>
          </a:xfrm>
          <a:prstGeom prst="rect">
            <a:avLst/>
          </a:prstGeom>
        </p:spPr>
      </p:pic>
      <p:pic>
        <p:nvPicPr>
          <p:cNvPr id="5" name="图片 4" descr="IMG_32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075" y="1885950"/>
            <a:ext cx="3715385" cy="4955540"/>
          </a:xfrm>
          <a:prstGeom prst="rect">
            <a:avLst/>
          </a:prstGeom>
        </p:spPr>
      </p:pic>
      <p:sp>
        <p:nvSpPr>
          <p:cNvPr id="6" name="流程图: 可选过程 5"/>
          <p:cNvSpPr/>
          <p:nvPr/>
        </p:nvSpPr>
        <p:spPr>
          <a:xfrm>
            <a:off x="810260" y="255270"/>
            <a:ext cx="7419340" cy="775335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rgbClr val="FF0000"/>
                </a:solidFill>
              </a:rPr>
              <a:t>鱼死掉的原因可能是什么？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082675"/>
            <a:ext cx="7886700" cy="1325563"/>
          </a:xfrm>
        </p:spPr>
        <p:txBody>
          <a:bodyPr/>
          <a:lstStyle/>
          <a:p>
            <a:pPr algn="ctr"/>
            <a:r>
              <a:rPr lang="zh-CN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做一个生态瓶</a:t>
            </a:r>
            <a:endParaRPr lang="zh-CN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5855" y="3913505"/>
            <a:ext cx="2933065" cy="29330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8650" y="295910"/>
            <a:ext cx="3992245" cy="6052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185" y="365125"/>
            <a:ext cx="3712845" cy="3124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120" y="3615690"/>
            <a:ext cx="3597910" cy="27330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940" y="953135"/>
            <a:ext cx="7720965" cy="485521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810" y="410845"/>
            <a:ext cx="7948295" cy="60426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/>
              <a:t>生态瓶可能会发生哪些</a:t>
            </a:r>
            <a:r>
              <a:rPr lang="zh-CN" altLang="en-US"/>
              <a:t>的变化？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73742853" name="同侧圆角矩形 3"/>
          <p:cNvSpPr/>
          <p:nvPr/>
        </p:nvSpPr>
        <p:spPr>
          <a:xfrm rot="10800000">
            <a:off x="791845" y="1691005"/>
            <a:ext cx="5039995" cy="4779010"/>
          </a:xfrm>
          <a:custGeom>
            <a:avLst/>
            <a:gdLst/>
            <a:ahLst/>
            <a:cxnLst>
              <a:cxn ang="0">
                <a:pos x="576076" y="0"/>
              </a:cxn>
              <a:cxn ang="0">
                <a:pos x="4824524" y="0"/>
              </a:cxn>
              <a:cxn ang="0">
                <a:pos x="5400600" y="576076"/>
              </a:cxn>
              <a:cxn ang="0">
                <a:pos x="5400600" y="3456384"/>
              </a:cxn>
              <a:cxn ang="0">
                <a:pos x="5400600" y="3456384"/>
              </a:cxn>
              <a:cxn ang="0">
                <a:pos x="0" y="3456384"/>
              </a:cxn>
              <a:cxn ang="0">
                <a:pos x="0" y="3456384"/>
              </a:cxn>
              <a:cxn ang="0">
                <a:pos x="0" y="576076"/>
              </a:cxn>
              <a:cxn ang="0">
                <a:pos x="576076" y="0"/>
              </a:cxn>
            </a:cxnLst>
            <a:pathLst>
              <a:path w="5400600" h="3456384">
                <a:moveTo>
                  <a:pt x="576076" y="0"/>
                </a:moveTo>
                <a:lnTo>
                  <a:pt x="4824524" y="0"/>
                </a:lnTo>
                <a:cubicBezTo>
                  <a:pt x="5142682" y="0"/>
                  <a:pt x="5400600" y="257918"/>
                  <a:pt x="5400600" y="576076"/>
                </a:cubicBezTo>
                <a:lnTo>
                  <a:pt x="5400600" y="3456384"/>
                </a:lnTo>
                <a:lnTo>
                  <a:pt x="5400600" y="3456384"/>
                </a:lnTo>
                <a:lnTo>
                  <a:pt x="0" y="3456384"/>
                </a:lnTo>
                <a:lnTo>
                  <a:pt x="0" y="3456384"/>
                </a:lnTo>
                <a:lnTo>
                  <a:pt x="0" y="576076"/>
                </a:lnTo>
                <a:cubicBezTo>
                  <a:pt x="0" y="257918"/>
                  <a:pt x="257918" y="0"/>
                  <a:pt x="576076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25400" cap="flat" cmpd="sng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264910" y="2075180"/>
            <a:ext cx="24244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200000"/>
              </a:lnSpc>
            </a:pPr>
            <a:r>
              <a:rPr lang="zh-CN" altLang="en-US" b="1"/>
              <a:t>温馨提示</a:t>
            </a:r>
            <a:r>
              <a:rPr lang="zh-CN" altLang="en-US"/>
              <a:t>：</a:t>
            </a:r>
            <a:endParaRPr lang="zh-CN" altLang="en-US"/>
          </a:p>
          <a:p>
            <a:pPr fontAlgn="auto">
              <a:lnSpc>
                <a:spcPct val="200000"/>
              </a:lnSpc>
            </a:pPr>
            <a:r>
              <a:rPr lang="zh-CN" altLang="en-US"/>
              <a:t>小组合作，</a:t>
            </a:r>
            <a:r>
              <a:rPr lang="zh-CN" altLang="en-US"/>
              <a:t>用图文结合的方式表达出来。</a:t>
            </a:r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QQ图片2017032921453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81860" y="10795"/>
            <a:ext cx="5134610" cy="68478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/>
              <a:t>生态瓶的观察记录表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40" y="2576830"/>
            <a:ext cx="9011920" cy="24212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森林</a:t>
            </a:r>
            <a:endParaRPr lang="zh-CN" altLang="en-US" b="1" dirty="0"/>
          </a:p>
        </p:txBody>
      </p:sp>
      <p:pic>
        <p:nvPicPr>
          <p:cNvPr id="10243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rcRect t="5891" b="5110"/>
          <a:stretch>
            <a:fillRect/>
          </a:stretch>
        </p:blipFill>
        <p:spPr>
          <a:xfrm>
            <a:off x="539750" y="1608138"/>
            <a:ext cx="7920038" cy="493395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3250" y="4727575"/>
            <a:ext cx="1625600" cy="1325880"/>
          </a:xfrm>
        </p:spPr>
        <p:txBody>
          <a:bodyPr/>
          <a:lstStyle/>
          <a:p>
            <a:r>
              <a:rPr lang="en-US" altLang="zh-CN" b="1"/>
              <a:t>6.63</a:t>
            </a:r>
            <a:endParaRPr lang="en-US" altLang="zh-CN" b="1"/>
          </a:p>
        </p:txBody>
      </p:sp>
      <p:pic>
        <p:nvPicPr>
          <p:cNvPr id="4" name="内容占位符 3" descr="微信图片_2017040421565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1532255" y="857250"/>
            <a:ext cx="69088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1195" y="5042535"/>
            <a:ext cx="1540510" cy="1325880"/>
          </a:xfrm>
        </p:spPr>
        <p:txBody>
          <a:bodyPr/>
          <a:lstStyle/>
          <a:p>
            <a:r>
              <a:rPr lang="en-US" altLang="zh-CN" b="1"/>
              <a:t>5.39</a:t>
            </a:r>
            <a:endParaRPr lang="en-US" altLang="zh-CN" b="1"/>
          </a:p>
        </p:txBody>
      </p:sp>
      <p:pic>
        <p:nvPicPr>
          <p:cNvPr id="4" name="内容占位符 3" descr="微信图片_2017040421570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1535430" y="847725"/>
            <a:ext cx="6883400" cy="51625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0580" y="4914265"/>
            <a:ext cx="1710055" cy="1325880"/>
          </a:xfrm>
        </p:spPr>
        <p:txBody>
          <a:bodyPr/>
          <a:lstStyle/>
          <a:p>
            <a:r>
              <a:rPr lang="en-US" altLang="zh-CN" b="1"/>
              <a:t>5.74</a:t>
            </a:r>
            <a:endParaRPr lang="en-US" altLang="zh-CN" b="1"/>
          </a:p>
        </p:txBody>
      </p:sp>
      <p:pic>
        <p:nvPicPr>
          <p:cNvPr id="4" name="内容占位符 3" descr="微信图片_2017040421570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1532255" y="857250"/>
            <a:ext cx="69088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IMG_321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51990" y="2540"/>
            <a:ext cx="5154295" cy="6873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森林</a:t>
            </a:r>
            <a:endParaRPr lang="zh-CN" altLang="en-US" b="1" dirty="0"/>
          </a:p>
        </p:txBody>
      </p:sp>
      <p:pic>
        <p:nvPicPr>
          <p:cNvPr id="11267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9750" y="1420813"/>
            <a:ext cx="7920038" cy="52673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海洋</a:t>
            </a:r>
            <a:endParaRPr lang="zh-CN" altLang="en-US" b="1" dirty="0"/>
          </a:p>
        </p:txBody>
      </p:sp>
      <p:pic>
        <p:nvPicPr>
          <p:cNvPr id="3075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6225" y="1412875"/>
            <a:ext cx="8562975" cy="54451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海洋</a:t>
            </a:r>
            <a:endParaRPr lang="zh-CN" altLang="en-US" b="1" dirty="0"/>
          </a:p>
        </p:txBody>
      </p:sp>
      <p:pic>
        <p:nvPicPr>
          <p:cNvPr id="4099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9750" y="1412875"/>
            <a:ext cx="7993063" cy="54451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海洋</a:t>
            </a:r>
            <a:endParaRPr lang="zh-CN" altLang="en-US" b="1" dirty="0"/>
          </a:p>
        </p:txBody>
      </p:sp>
      <p:pic>
        <p:nvPicPr>
          <p:cNvPr id="5123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1412875"/>
            <a:ext cx="8202613" cy="544512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海洋</a:t>
            </a:r>
            <a:endParaRPr lang="zh-CN" altLang="en-US" b="1" dirty="0"/>
          </a:p>
        </p:txBody>
      </p:sp>
      <p:pic>
        <p:nvPicPr>
          <p:cNvPr id="6147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1613" y="1412875"/>
            <a:ext cx="8712200" cy="544512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b="1" dirty="0"/>
              <a:t>海洋</a:t>
            </a:r>
            <a:endParaRPr lang="zh-CN" altLang="en-US" b="1" dirty="0"/>
          </a:p>
        </p:txBody>
      </p:sp>
      <p:pic>
        <p:nvPicPr>
          <p:cNvPr id="7171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9613" y="1412875"/>
            <a:ext cx="7696200" cy="544512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WPS 演示</Application>
  <PresentationFormat>全屏显示(4:3)</PresentationFormat>
  <Paragraphs>55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1" baseType="lpstr">
      <vt:lpstr>Arial</vt:lpstr>
      <vt:lpstr>宋体</vt:lpstr>
      <vt:lpstr>Wingdings</vt:lpstr>
      <vt:lpstr>Calibri Light</vt:lpstr>
      <vt:lpstr>微软雅黑</vt:lpstr>
      <vt:lpstr>Arial Unicode MS</vt:lpstr>
      <vt:lpstr>Calibri</vt:lpstr>
      <vt:lpstr>Office 主题</vt:lpstr>
      <vt:lpstr>森林</vt:lpstr>
      <vt:lpstr>森林</vt:lpstr>
      <vt:lpstr>森林</vt:lpstr>
      <vt:lpstr>森林</vt:lpstr>
      <vt:lpstr>海洋</vt:lpstr>
      <vt:lpstr>海洋</vt:lpstr>
      <vt:lpstr>海洋</vt:lpstr>
      <vt:lpstr>海洋</vt:lpstr>
      <vt:lpstr>海洋</vt:lpstr>
      <vt:lpstr>西溪湿地</vt:lpstr>
      <vt:lpstr>西溪湿地</vt:lpstr>
      <vt:lpstr>西溪湿地</vt:lpstr>
      <vt:lpstr>西溪湿地</vt:lpstr>
      <vt:lpstr>西湖</vt:lpstr>
      <vt:lpstr>西湖</vt:lpstr>
      <vt:lpstr>西湖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做一个生态瓶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生态瓶的观察记录表</vt:lpstr>
      <vt:lpstr>6.63</vt:lpstr>
      <vt:lpstr>5.39</vt:lpstr>
      <vt:lpstr>5.74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wx</cp:lastModifiedBy>
  <cp:revision>29</cp:revision>
  <dcterms:created xsi:type="dcterms:W3CDTF">2017-03-19T13:09:00Z</dcterms:created>
  <dcterms:modified xsi:type="dcterms:W3CDTF">2017-11-09T14:43:16Z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