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3"/>
  </p:sldMasterIdLst>
  <p:notesMasterIdLst>
    <p:notesMasterId r:id="rId13"/>
  </p:notesMasterIdLst>
  <p:sldIdLst>
    <p:sldId id="397" r:id="rId4"/>
    <p:sldId id="406" r:id="rId5"/>
    <p:sldId id="409" r:id="rId6"/>
    <p:sldId id="407" r:id="rId7"/>
    <p:sldId id="408" r:id="rId8"/>
    <p:sldId id="412" r:id="rId9"/>
    <p:sldId id="416" r:id="rId10"/>
    <p:sldId id="413" r:id="rId11"/>
    <p:sldId id="398" r:id="rId12"/>
    <p:sldId id="419" r:id="rId14"/>
  </p:sldIdLst>
  <p:sldSz cx="12192000" cy="6858000"/>
  <p:notesSz cx="6889750" cy="9671050"/>
  <p:embeddedFontLst>
    <p:embeddedFont>
      <p:font typeface="华文中宋" panose="02010600040101010101" pitchFamily="2" charset="-122"/>
      <p:regular r:id="rId19"/>
    </p:embeddedFont>
    <p:embeddedFont>
      <p:font typeface="微软雅黑" panose="020B0503020204020204" pitchFamily="34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D46"/>
    <a:srgbClr val="1D8B69"/>
    <a:srgbClr val="25C9AA"/>
    <a:srgbClr val="1FA9A9"/>
    <a:srgbClr val="FF5050"/>
    <a:srgbClr val="FE4532"/>
    <a:srgbClr val="0070C0"/>
    <a:srgbClr val="F2F2F2"/>
    <a:srgbClr val="EAEF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424" autoAdjust="0"/>
  </p:normalViewPr>
  <p:slideViewPr>
    <p:cSldViewPr snapToGrid="0">
      <p:cViewPr>
        <p:scale>
          <a:sx n="69" d="100"/>
          <a:sy n="69" d="100"/>
        </p:scale>
        <p:origin x="-1050" y="-450"/>
      </p:cViewPr>
      <p:guideLst>
        <p:guide orient="horz" pos="217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1BB92949-903F-45D4-BFA5-821F563142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0801084F-51A6-4C17-9D10-D137A9715E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62050" y="320548"/>
            <a:ext cx="11029950" cy="573482"/>
            <a:chOff x="1162050" y="320548"/>
            <a:chExt cx="11029950" cy="573482"/>
          </a:xfrm>
        </p:grpSpPr>
        <p:cxnSp>
          <p:nvCxnSpPr>
            <p:cNvPr id="4" name="直接连接符 3"/>
            <p:cNvCxnSpPr/>
            <p:nvPr userDrawn="1"/>
          </p:nvCxnSpPr>
          <p:spPr>
            <a:xfrm>
              <a:off x="6198504" y="360218"/>
              <a:ext cx="5993496" cy="0"/>
            </a:xfrm>
            <a:prstGeom prst="line">
              <a:avLst/>
            </a:prstGeom>
            <a:ln w="76200">
              <a:solidFill>
                <a:srgbClr val="1D8B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任意多边形 9"/>
            <p:cNvSpPr/>
            <p:nvPr userDrawn="1"/>
          </p:nvSpPr>
          <p:spPr>
            <a:xfrm flipV="1">
              <a:off x="1162050" y="320548"/>
              <a:ext cx="5924550" cy="573482"/>
            </a:xfrm>
            <a:custGeom>
              <a:avLst/>
              <a:gdLst>
                <a:gd name="connsiteX0" fmla="*/ 0 w 5277992"/>
                <a:gd name="connsiteY0" fmla="*/ 573482 h 573482"/>
                <a:gd name="connsiteX1" fmla="*/ 5277992 w 5277992"/>
                <a:gd name="connsiteY1" fmla="*/ 573482 h 573482"/>
                <a:gd name="connsiteX2" fmla="*/ 4621896 w 5277992"/>
                <a:gd name="connsiteY2" fmla="*/ 0 h 573482"/>
                <a:gd name="connsiteX3" fmla="*/ 0 w 5277992"/>
                <a:gd name="connsiteY3" fmla="*/ 0 h 57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992" h="573482">
                  <a:moveTo>
                    <a:pt x="0" y="573482"/>
                  </a:moveTo>
                  <a:lnTo>
                    <a:pt x="5277992" y="573482"/>
                  </a:lnTo>
                  <a:lnTo>
                    <a:pt x="4621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44FFF-31E7-4ABF-998B-44D43C5AB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5D83-F057-4B8C-9B3A-E027949B134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file:///D:\Users\Administrator\Desktop\f8ce7f5c62240e6a411475a7cdff2fb4.mp4" TargetMode="External"/><Relationship Id="rId2" Type="http://schemas.openxmlformats.org/officeDocument/2006/relationships/video" Target="file:///D:\Users\Administrator\Desktop\f8ce7f5c62240e6a411475a7cdff2fb4.mp4" TargetMode="Externa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17325" y="2676389"/>
            <a:ext cx="9212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康新综艺W7(P)" panose="040B0700000000000000" pitchFamily="82" charset="-122"/>
                <a:ea typeface="华康新综艺W7(P)" panose="040B0700000000000000" pitchFamily="82" charset="-122"/>
              </a:rPr>
              <a:t>欢迎来到科学课堂</a:t>
            </a:r>
            <a:endParaRPr lang="zh-CN" altLang="en-US" sz="880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康新综艺W7(P)" panose="040B0700000000000000" pitchFamily="82" charset="-122"/>
              <a:ea typeface="华康新综艺W7(P)" panose="040B0700000000000000" pitchFamily="82" charset="-122"/>
            </a:endParaRPr>
          </a:p>
        </p:txBody>
      </p:sp>
      <p:pic>
        <p:nvPicPr>
          <p:cNvPr id="6" name="图片 5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5346" y="241840"/>
            <a:ext cx="600298" cy="5342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0935" y="4740718"/>
            <a:ext cx="4940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康新综艺W7(P)" panose="040B0700000000000000" pitchFamily="82" charset="-122"/>
                <a:ea typeface="华康新综艺W7(P)" panose="040B0700000000000000" pitchFamily="82" charset="-122"/>
              </a:rPr>
              <a:t>崧厦街道中心小学 </a:t>
            </a:r>
            <a:r>
              <a:rPr lang="en-US" altLang="zh-CN" sz="2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康新综艺W7(P)" panose="040B0700000000000000" pitchFamily="82" charset="-122"/>
                <a:ea typeface="华康新综艺W7(P)" panose="040B0700000000000000" pitchFamily="82" charset="-122"/>
              </a:rPr>
              <a:t>              </a:t>
            </a:r>
            <a:r>
              <a:rPr lang="zh-CN" altLang="en-US" sz="240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康新综艺W7(P)" panose="040B0700000000000000" pitchFamily="82" charset="-122"/>
                <a:ea typeface="华康新综艺W7(P)" panose="040B0700000000000000" pitchFamily="82" charset="-122"/>
              </a:rPr>
              <a:t>王家东</a:t>
            </a:r>
            <a:endParaRPr lang="zh-CN" altLang="en-US" sz="240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康新综艺W7(P)" panose="040B0700000000000000" pitchFamily="82" charset="-122"/>
              <a:ea typeface="华康新综艺W7(P)" panose="040B07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23" y="1238313"/>
            <a:ext cx="5449177" cy="45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52742" y="348575"/>
            <a:ext cx="323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模拟安装照明电路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9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79964"/>
            <a:ext cx="12192000" cy="1676400"/>
          </a:xfrm>
          <a:prstGeom prst="rect">
            <a:avLst/>
          </a:prstGeom>
          <a:solidFill>
            <a:srgbClr val="1D8B69"/>
          </a:solidFill>
          <a:ln>
            <a:solidFill>
              <a:srgbClr val="25C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FA9A9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094510" y="2653925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8.</a:t>
            </a:r>
            <a:r>
              <a:rPr lang="zh-CN" altLang="en-US" sz="6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模拟安装照明电路</a:t>
            </a:r>
            <a:endParaRPr lang="zh-CN" altLang="en-US" sz="66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2172" y="354714"/>
            <a:ext cx="247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四年级下册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" descr="251054260076bcce505b05359a2f3e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8195" y="242283"/>
            <a:ext cx="9071207" cy="6405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7241" r="12624" b="23331"/>
          <a:stretch>
            <a:fillRect/>
          </a:stretch>
        </p:blipFill>
        <p:spPr>
          <a:xfrm>
            <a:off x="9739630" y="4572751"/>
            <a:ext cx="2331085" cy="207518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1072172" y="354714"/>
            <a:ext cx="247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设计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f8ce7f5c62240e6a411475a7cdff2fb4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32363" y="1097972"/>
            <a:ext cx="6978073" cy="523355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4965" y="3924905"/>
            <a:ext cx="97243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汉仪圆叠体简" charset="-122"/>
                <a:ea typeface="汉仪圆叠体简" charset="-122"/>
                <a:cs typeface="+mn-cs"/>
              </a:rPr>
              <a:t>温馨提醒</a:t>
            </a:r>
            <a:r>
              <a:rPr lang="en-US" altLang="zh-CN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汉仪圆叠体简" charset="-122"/>
                <a:ea typeface="汉仪圆叠体简" charset="-122"/>
                <a:cs typeface="+mn-cs"/>
              </a:rPr>
              <a:t>:</a:t>
            </a:r>
            <a:endParaRPr lang="en-US" altLang="zh-CN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汉仪圆叠体简" charset="-122"/>
              <a:ea typeface="汉仪圆叠体简" charset="-122"/>
              <a:cs typeface="+mn-cs"/>
            </a:endParaRPr>
          </a:p>
        </p:txBody>
      </p:sp>
      <p:sp>
        <p:nvSpPr>
          <p:cNvPr id="11266" name="文本框 1"/>
          <p:cNvSpPr txBox="1"/>
          <p:nvPr/>
        </p:nvSpPr>
        <p:spPr>
          <a:xfrm>
            <a:off x="969328" y="4878218"/>
            <a:ext cx="10814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汉仪圆叠体简" charset="-122"/>
                <a:ea typeface="汉仪圆叠体简" charset="-122"/>
              </a:rPr>
              <a:t>1.</a:t>
            </a:r>
            <a:r>
              <a:rPr lang="zh-CN" altLang="en-US" sz="3200" dirty="0">
                <a:latin typeface="汉仪圆叠体简" charset="-122"/>
                <a:ea typeface="汉仪圆叠体简" charset="-122"/>
              </a:rPr>
              <a:t>先</a:t>
            </a:r>
            <a:r>
              <a:rPr lang="zh-CN" altLang="en-US" sz="3200" dirty="0" smtClean="0">
                <a:latin typeface="汉仪圆叠体简" charset="-122"/>
                <a:ea typeface="汉仪圆叠体简" charset="-122"/>
              </a:rPr>
              <a:t>画出灯</a:t>
            </a:r>
            <a:r>
              <a:rPr lang="zh-CN" altLang="en-US" sz="3200" dirty="0" smtClean="0">
                <a:latin typeface="汉仪圆叠体简" charset="-122"/>
                <a:ea typeface="汉仪圆叠体简" charset="-122"/>
                <a:sym typeface="+mn-ea"/>
              </a:rPr>
              <a:t>和</a:t>
            </a:r>
            <a:r>
              <a:rPr lang="zh-CN" altLang="en-US" sz="3200" dirty="0">
                <a:latin typeface="汉仪圆叠体简" charset="-122"/>
                <a:ea typeface="汉仪圆叠体简" charset="-122"/>
              </a:rPr>
              <a:t>开</a:t>
            </a:r>
            <a:r>
              <a:rPr lang="zh-CN" altLang="en-US" sz="3200" dirty="0" smtClean="0">
                <a:latin typeface="汉仪圆叠体简" charset="-122"/>
                <a:ea typeface="汉仪圆叠体简" charset="-122"/>
              </a:rPr>
              <a:t>关的</a:t>
            </a:r>
            <a:r>
              <a:rPr lang="zh-CN" altLang="en-US" sz="3200" dirty="0">
                <a:latin typeface="汉仪圆叠体简" charset="-122"/>
                <a:ea typeface="汉仪圆叠体简" charset="-122"/>
              </a:rPr>
              <a:t>位置。</a:t>
            </a:r>
            <a:endParaRPr lang="zh-CN" altLang="en-US" sz="3200" dirty="0">
              <a:latin typeface="汉仪圆叠体简" charset="-122"/>
              <a:ea typeface="汉仪圆叠体简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9328" y="5708101"/>
            <a:ext cx="10253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汉仪圆叠体简" charset="-122"/>
                <a:ea typeface="汉仪圆叠体简" charset="-122"/>
              </a:rPr>
              <a:t>2.</a:t>
            </a:r>
            <a:r>
              <a:rPr lang="zh-CN" altLang="zh-CN" sz="3200" dirty="0">
                <a:latin typeface="汉仪圆叠体简" charset="-122"/>
                <a:ea typeface="汉仪圆叠体简" charset="-122"/>
              </a:rPr>
              <a:t>再</a:t>
            </a:r>
            <a:r>
              <a:rPr lang="zh-CN" altLang="en-US" sz="3200" dirty="0" smtClean="0">
                <a:latin typeface="汉仪圆叠体简" charset="-122"/>
                <a:ea typeface="汉仪圆叠体简" charset="-122"/>
              </a:rPr>
              <a:t>连接导线完善电</a:t>
            </a:r>
            <a:r>
              <a:rPr lang="zh-CN" altLang="en-US" sz="3200" dirty="0">
                <a:latin typeface="汉仪圆叠体简" charset="-122"/>
                <a:ea typeface="汉仪圆叠体简" charset="-122"/>
              </a:rPr>
              <a:t>路</a:t>
            </a:r>
            <a:r>
              <a:rPr lang="zh-CN" altLang="en-US" sz="3200" dirty="0" smtClean="0">
                <a:latin typeface="汉仪圆叠体简" charset="-122"/>
                <a:ea typeface="汉仪圆叠体简" charset="-122"/>
              </a:rPr>
              <a:t>图。（借助尺子）</a:t>
            </a:r>
            <a:endParaRPr lang="zh-CN" altLang="en-US" sz="3200" dirty="0">
              <a:latin typeface="汉仪圆叠体简" charset="-122"/>
              <a:ea typeface="汉仪圆叠体简" charset="-122"/>
            </a:endParaRPr>
          </a:p>
        </p:txBody>
      </p:sp>
      <p:pic>
        <p:nvPicPr>
          <p:cNvPr id="6" name="图片 5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1072172" y="354714"/>
            <a:ext cx="247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设计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15" y="1225758"/>
            <a:ext cx="281655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汉仪圆叠体简" charset="-122"/>
                <a:ea typeface="汉仪圆叠体简" charset="-122"/>
                <a:cs typeface="+mn-cs"/>
              </a:rPr>
              <a:t>需求：</a:t>
            </a:r>
            <a:endParaRPr lang="zh-CN" altLang="zh-CN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汉仪圆叠体简" charset="-122"/>
              <a:ea typeface="汉仪圆叠体简" charset="-122"/>
              <a:cs typeface="+mn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880" y="2012950"/>
            <a:ext cx="1081405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1.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两个开关分别控制两盏灯（照明灯和阅读灯）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汉仪圆叠体简" charset="-122"/>
              <a:ea typeface="汉仪圆叠体简" charset="-122"/>
              <a:cs typeface="宋体" panose="02010600030101010101" pitchFamily="2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1880" y="2872105"/>
            <a:ext cx="787146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2.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灯、开关位置合理，使用方便。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汉仪圆叠体简" charset="-122"/>
              <a:ea typeface="汉仪圆叠体简" charset="-122"/>
              <a:cs typeface="宋体" panose="02010600030101010101" pitchFamily="2" charset="-122"/>
            </a:endParaRPr>
          </a:p>
        </p:txBody>
      </p:sp>
      <p:pic>
        <p:nvPicPr>
          <p:cNvPr id="9" name="图片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-459" t="1469" r="8628" b="5716"/>
          <a:stretch>
            <a:fillRect/>
          </a:stretch>
        </p:blipFill>
        <p:spPr bwMode="auto">
          <a:xfrm>
            <a:off x="8300085" y="3776345"/>
            <a:ext cx="366522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266" grpId="0"/>
      <p:bldP spid="11266" grpId="1"/>
      <p:bldP spid="2" grpId="0"/>
      <p:bldP spid="2" grpId="1"/>
      <p:bldP spid="5" grpId="0"/>
      <p:bldP spid="5" grpId="1"/>
      <p:bldP spid="4097" grpId="0" bldLvl="0" animBg="1"/>
      <p:bldP spid="409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47309" y="1787237"/>
            <a:ext cx="3297382" cy="3089563"/>
            <a:chOff x="4447309" y="1787237"/>
            <a:chExt cx="3297382" cy="3089563"/>
          </a:xfrm>
        </p:grpSpPr>
        <p:sp>
          <p:nvSpPr>
            <p:cNvPr id="6" name="矩形 5"/>
            <p:cNvSpPr/>
            <p:nvPr/>
          </p:nvSpPr>
          <p:spPr>
            <a:xfrm>
              <a:off x="4870344" y="2670810"/>
              <a:ext cx="245131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8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1D8B6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交流</a:t>
              </a:r>
              <a:endParaRPr lang="zh-CN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8B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447309" y="1787237"/>
              <a:ext cx="3297382" cy="3089563"/>
            </a:xfrm>
            <a:prstGeom prst="ellipse">
              <a:avLst/>
            </a:prstGeom>
            <a:noFill/>
            <a:ln w="69850">
              <a:solidFill>
                <a:srgbClr val="135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4"/>
          <p:cNvSpPr txBox="1"/>
          <p:nvPr/>
        </p:nvSpPr>
        <p:spPr>
          <a:xfrm>
            <a:off x="1072172" y="354714"/>
            <a:ext cx="247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交流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47309" y="1787237"/>
            <a:ext cx="3297382" cy="3089563"/>
            <a:chOff x="4447309" y="1787237"/>
            <a:chExt cx="3297382" cy="3089563"/>
          </a:xfrm>
        </p:grpSpPr>
        <p:sp>
          <p:nvSpPr>
            <p:cNvPr id="9" name="矩形 8"/>
            <p:cNvSpPr/>
            <p:nvPr/>
          </p:nvSpPr>
          <p:spPr>
            <a:xfrm>
              <a:off x="4882517" y="2670810"/>
              <a:ext cx="2426970" cy="1445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1D8B6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安装</a:t>
              </a:r>
              <a:endParaRPr lang="zh-CN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8B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447309" y="1787237"/>
              <a:ext cx="3297382" cy="3089563"/>
            </a:xfrm>
            <a:prstGeom prst="ellipse">
              <a:avLst/>
            </a:prstGeom>
            <a:noFill/>
            <a:ln w="69850">
              <a:solidFill>
                <a:srgbClr val="135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4"/>
          <p:cNvSpPr txBox="1"/>
          <p:nvPr/>
        </p:nvSpPr>
        <p:spPr>
          <a:xfrm>
            <a:off x="1072172" y="354714"/>
            <a:ext cx="24745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安装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8884" y="2019012"/>
            <a:ext cx="3297382" cy="3089563"/>
            <a:chOff x="4447309" y="1787237"/>
            <a:chExt cx="3297382" cy="3089563"/>
          </a:xfrm>
        </p:grpSpPr>
        <p:sp>
          <p:nvSpPr>
            <p:cNvPr id="9" name="矩形 8"/>
            <p:cNvSpPr/>
            <p:nvPr/>
          </p:nvSpPr>
          <p:spPr>
            <a:xfrm>
              <a:off x="4870344" y="2670810"/>
              <a:ext cx="245131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8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1D8B6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验收</a:t>
              </a:r>
              <a:endParaRPr lang="zh-CN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8B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447309" y="1787237"/>
              <a:ext cx="3297382" cy="3089563"/>
            </a:xfrm>
            <a:prstGeom prst="ellipse">
              <a:avLst/>
            </a:prstGeom>
            <a:noFill/>
            <a:ln w="69850">
              <a:solidFill>
                <a:srgbClr val="135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4"/>
          <p:cNvSpPr txBox="1"/>
          <p:nvPr/>
        </p:nvSpPr>
        <p:spPr>
          <a:xfrm>
            <a:off x="1072172" y="354714"/>
            <a:ext cx="247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验收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52010" y="2319020"/>
            <a:ext cx="1081405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1.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两个开关分别控制两盏灯。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汉仪圆叠体简" charset="-122"/>
              <a:ea typeface="汉仪圆叠体简" charset="-122"/>
              <a:cs typeface="宋体" panose="02010600030101010101" pitchFamily="2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52010" y="3896360"/>
            <a:ext cx="787146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2.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汉仪圆叠体简" charset="-122"/>
                <a:ea typeface="汉仪圆叠体简" charset="-122"/>
                <a:cs typeface="宋体" panose="02010600030101010101" pitchFamily="2" charset="-122"/>
              </a:rPr>
              <a:t>灯、开关位置合理，使用方便。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汉仪圆叠体简" charset="-122"/>
              <a:ea typeface="汉仪圆叠体简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ldLvl="0" animBg="1"/>
      <p:bldP spid="4097" grpId="1" animBg="1"/>
      <p:bldP spid="2" grpId="0" bldLvl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C:\Users\hp\Desktop\极昼和极夜\IMG_4078.JPGIMG_407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836" y="376007"/>
            <a:ext cx="600298" cy="5342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47620" y="2963545"/>
            <a:ext cx="691515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8B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等你来告诉我</a:t>
            </a:r>
            <a:endParaRPr lang="zh-CN" altLang="zh-CN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D8B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9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模板084.pptx"/>
  <p:tag name="ISPRING_FIRST_PUBLISH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演示</Application>
  <PresentationFormat>自定义</PresentationFormat>
  <Paragraphs>44</Paragraphs>
  <Slides>10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华康新综艺W7(P)</vt:lpstr>
      <vt:lpstr>华文中宋</vt:lpstr>
      <vt:lpstr>微软雅黑</vt:lpstr>
      <vt:lpstr>汉仪圆叠体简</vt:lpstr>
      <vt:lpstr>Calibri</vt:lpstr>
      <vt:lpstr>Arial Unicode MS</vt:lpstr>
      <vt:lpstr>Calibri Light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模板084.pptx</dc:title>
  <dc:creator/>
  <cp:lastModifiedBy>Administrator</cp:lastModifiedBy>
  <cp:revision>5</cp:revision>
  <dcterms:created xsi:type="dcterms:W3CDTF">2016-11-27T11:06:00Z</dcterms:created>
  <dcterms:modified xsi:type="dcterms:W3CDTF">2021-03-11T13:39:36Z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