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42" r:id="rId3"/>
    <p:sldId id="266" r:id="rId5"/>
    <p:sldId id="259" r:id="rId6"/>
    <p:sldId id="261" r:id="rId7"/>
    <p:sldId id="386" r:id="rId8"/>
    <p:sldId id="263" r:id="rId9"/>
    <p:sldId id="387" r:id="rId10"/>
    <p:sldId id="303" r:id="rId11"/>
    <p:sldId id="293" r:id="rId12"/>
    <p:sldId id="313" r:id="rId13"/>
    <p:sldId id="323" r:id="rId14"/>
    <p:sldId id="388" r:id="rId15"/>
    <p:sldId id="389" r:id="rId16"/>
    <p:sldId id="391" r:id="rId17"/>
    <p:sldId id="392" r:id="rId18"/>
    <p:sldId id="400" r:id="rId19"/>
    <p:sldId id="394" r:id="rId20"/>
    <p:sldId id="324" r:id="rId21"/>
    <p:sldId id="395" r:id="rId22"/>
    <p:sldId id="399" r:id="rId23"/>
    <p:sldId id="397" r:id="rId24"/>
    <p:sldId id="315" r:id="rId25"/>
    <p:sldId id="320" r:id="rId26"/>
    <p:sldId id="398" r:id="rId27"/>
    <p:sldId id="401" r:id="rId28"/>
    <p:sldId id="419" r:id="rId29"/>
    <p:sldId id="406" r:id="rId30"/>
    <p:sldId id="407" r:id="rId31"/>
    <p:sldId id="423" r:id="rId32"/>
    <p:sldId id="408" r:id="rId33"/>
    <p:sldId id="421" r:id="rId34"/>
    <p:sldId id="422" r:id="rId35"/>
    <p:sldId id="424" r:id="rId36"/>
    <p:sldId id="425" r:id="rId37"/>
    <p:sldId id="426" r:id="rId38"/>
    <p:sldId id="427" r:id="rId39"/>
    <p:sldId id="409" r:id="rId40"/>
    <p:sldId id="333" r:id="rId41"/>
    <p:sldId id="410" r:id="rId42"/>
    <p:sldId id="411" r:id="rId43"/>
    <p:sldId id="428" r:id="rId44"/>
    <p:sldId id="412" r:id="rId45"/>
    <p:sldId id="413" r:id="rId46"/>
    <p:sldId id="414" r:id="rId47"/>
    <p:sldId id="415" r:id="rId48"/>
    <p:sldId id="416" r:id="rId49"/>
    <p:sldId id="431" r:id="rId50"/>
    <p:sldId id="417" r:id="rId51"/>
    <p:sldId id="420" r:id="rId52"/>
    <p:sldId id="430" r:id="rId53"/>
    <p:sldId id="340" r:id="rId54"/>
    <p:sldId id="418" r:id="rId55"/>
    <p:sldId id="327" r:id="rId56"/>
    <p:sldId id="328" r:id="rId57"/>
    <p:sldId id="335" r:id="rId58"/>
    <p:sldId id="337" r:id="rId59"/>
    <p:sldId id="339" r:id="rId60"/>
    <p:sldId id="331" r:id="rId61"/>
    <p:sldId id="332" r:id="rId62"/>
    <p:sldId id="336" r:id="rId63"/>
  </p:sldIdLst>
  <p:sldSz cx="12192000" cy="6858000"/>
  <p:notesSz cx="6858000" cy="9144000"/>
  <p:custDataLst>
    <p:tags r:id="rId67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43"/>
    <p:restoredTop sz="94660"/>
  </p:normalViewPr>
  <p:slideViewPr>
    <p:cSldViewPr snapToGrid="0" showGuides="1">
      <p:cViewPr varScale="1">
        <p:scale>
          <a:sx n="86" d="100"/>
          <a:sy n="86" d="100"/>
        </p:scale>
        <p:origin x="557" y="62"/>
      </p:cViewPr>
      <p:guideLst>
        <p:guide orient="horz" pos="214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7" Type="http://schemas.openxmlformats.org/officeDocument/2006/relationships/tags" Target="tags/tag8.xml"/><Relationship Id="rId66" Type="http://schemas.openxmlformats.org/officeDocument/2006/relationships/tableStyles" Target="tableStyles.xml"/><Relationship Id="rId65" Type="http://schemas.openxmlformats.org/officeDocument/2006/relationships/viewProps" Target="viewProps.xml"/><Relationship Id="rId64" Type="http://schemas.openxmlformats.org/officeDocument/2006/relationships/presProps" Target="presProps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58827C-8265-47A1-A153-0A22D2AF01AC}" type="doc">
      <dgm:prSet loTypeId="urn:microsoft.com/office/officeart/2008/layout/AlternatingHexagons" loCatId="list" qsTypeId="urn:microsoft.com/office/officeart/2005/8/quickstyle/simple3#2" qsCatId="simple" csTypeId="urn:microsoft.com/office/officeart/2005/8/colors/accent1_2#3" csCatId="accent1" phldr="1"/>
      <dgm:spPr/>
      <dgm:t>
        <a:bodyPr/>
        <a:lstStyle/>
        <a:p>
          <a:endParaRPr lang="zh-CN" altLang="en-US"/>
        </a:p>
      </dgm:t>
    </dgm:pt>
    <dgm:pt modelId="{7205F858-852E-4CE8-B285-220298AC5B4A}" cxnId="{8789D7A6-F2CF-4709-9911-3815FBCBA1DE}" type="parTrans">
      <dgm:prSet/>
      <dgm:spPr/>
      <dgm:t>
        <a:bodyPr/>
        <a:lstStyle/>
        <a:p>
          <a:endParaRPr lang="zh-CN" altLang="en-US"/>
        </a:p>
      </dgm:t>
    </dgm:pt>
    <dgm:pt modelId="{3E35C704-AADC-43E1-8C40-EF0FCFE1487B}">
      <dgm:prSet phldrT="[文本]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zh-CN" altLang="en-US" smtClean="0"/>
            <a:t>湿度</a:t>
          </a:r>
          <a:endParaRPr lang="zh-CN" altLang="en-US"/>
        </a:p>
      </dgm:t>
    </dgm:pt>
    <dgm:pt modelId="{96301F06-2852-4CD4-B8BB-7FFDF6BCD88A}" cxnId="{8789D7A6-F2CF-4709-9911-3815FBCBA1DE}" type="sibTrans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zh-CN" altLang="en-US" smtClean="0"/>
            <a:t>振动</a:t>
          </a:r>
          <a:endParaRPr lang="zh-CN" altLang="en-US"/>
        </a:p>
      </dgm:t>
    </dgm:pt>
    <dgm:pt modelId="{A6654FC5-A1FF-4E5F-902D-71FD51D6160F}" cxnId="{B004AE8F-78F8-4FBE-8ABF-57835A4EE166}" type="parTrans">
      <dgm:prSet/>
      <dgm:spPr/>
      <dgm:t>
        <a:bodyPr/>
        <a:lstStyle/>
        <a:p>
          <a:endParaRPr lang="zh-CN" altLang="en-US"/>
        </a:p>
      </dgm:t>
    </dgm:pt>
    <dgm:pt modelId="{820A5029-59CB-4A79-886D-B7D3F96DACBA}">
      <dgm:prSet phldrT="[文本]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zh-CN" altLang="en-US" smtClean="0"/>
            <a:t>温度</a:t>
          </a:r>
          <a:endParaRPr lang="zh-CN" altLang="en-US"/>
        </a:p>
      </dgm:t>
    </dgm:pt>
    <dgm:pt modelId="{9424FC29-C4F8-4819-AE74-216FF1511B98}" cxnId="{B004AE8F-78F8-4FBE-8ABF-57835A4EE166}" type="sibTrans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zh-CN" altLang="en-US" smtClean="0"/>
            <a:t>噪声</a:t>
          </a:r>
          <a:endParaRPr lang="zh-CN" altLang="en-US"/>
        </a:p>
      </dgm:t>
    </dgm:pt>
    <dgm:pt modelId="{1150E6FF-E23C-4D86-8A51-C2EB228D11BC}" cxnId="{130C82BC-BD02-4B6E-8B92-E7699DA8CE86}" type="parTrans">
      <dgm:prSet/>
      <dgm:spPr/>
      <dgm:t>
        <a:bodyPr/>
        <a:lstStyle/>
        <a:p>
          <a:endParaRPr lang="zh-CN" altLang="en-US"/>
        </a:p>
      </dgm:t>
    </dgm:pt>
    <dgm:pt modelId="{B49E338B-AF81-4215-8183-CF8D5EAF8C09}">
      <dgm:prSet phldrT="[文本]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zh-CN" altLang="en-US" smtClean="0"/>
            <a:t>照明</a:t>
          </a:r>
          <a:endParaRPr lang="zh-CN" altLang="en-US"/>
        </a:p>
      </dgm:t>
    </dgm:pt>
    <dgm:pt modelId="{7E7F016C-476B-471F-A8B4-A5103E20CD8A}" cxnId="{130C82BC-BD02-4B6E-8B92-E7699DA8CE86}" type="sibTrans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zh-CN" altLang="en-US" smtClean="0"/>
            <a:t>污染</a:t>
          </a:r>
          <a:endParaRPr lang="zh-CN" altLang="en-US"/>
        </a:p>
      </dgm:t>
    </dgm:pt>
    <dgm:pt modelId="{BF6F8659-D9A5-4D9B-8F88-A6F3B6E1BE9D}" cxnId="{026A5908-AA39-42E1-BB11-33FB282C70CA}" type="parTrans">
      <dgm:prSet/>
      <dgm:spPr/>
      <dgm:t>
        <a:bodyPr/>
        <a:lstStyle/>
        <a:p>
          <a:endParaRPr lang="zh-CN" altLang="en-US"/>
        </a:p>
      </dgm:t>
    </dgm:pt>
    <dgm:pt modelId="{B6B11F9C-268B-4B96-BB7A-AF81CD8DEAC6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zh-CN" altLang="en-US" smtClean="0"/>
            <a:t>失重</a:t>
          </a:r>
          <a:endParaRPr lang="zh-CN" altLang="en-US"/>
        </a:p>
      </dgm:t>
    </dgm:pt>
    <dgm:pt modelId="{BCAB252C-A8E2-4540-8796-5D15896CAE81}" cxnId="{026A5908-AA39-42E1-BB11-33FB282C70CA}" type="sibTrans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 altLang="zh-CN" smtClean="0"/>
            <a:t>……</a:t>
          </a:r>
          <a:endParaRPr lang="zh-CN" altLang="en-US"/>
        </a:p>
      </dgm:t>
    </dgm:pt>
    <dgm:pt modelId="{B99F775D-CC2D-4474-8A1F-239770E58266}" type="pres">
      <dgm:prSet presAssocID="{1A58827C-8265-47A1-A153-0A22D2AF01AC}" presName="Name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AAFF4D18-0B6F-46D5-BEEA-A58A95BA2FAC}" type="pres">
      <dgm:prSet presAssocID="{3E35C704-AADC-43E1-8C40-EF0FCFE1487B}" presName="composite"/>
      <dgm:spPr/>
      <dgm:t>
        <a:bodyPr/>
        <a:lstStyle/>
        <a:p/>
      </dgm:t>
    </dgm:pt>
    <dgm:pt modelId="{7E5896BA-C5D3-44ED-A34D-3C2481698099}" type="pres">
      <dgm:prSet presAssocID="{3E35C704-AADC-43E1-8C40-EF0FCFE1487B}" presName="Parent1" presStyleLbl="node1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E5D000B-97AB-4BCA-81C1-4D1F184E5017}" type="pres">
      <dgm:prSet presAssocID="{3E35C704-AADC-43E1-8C40-EF0FCFE1487B}" presName="Childtext1" presStyleLbl="revTx" presStyleCnt="4">
        <dgm:presLayoutVars>
          <dgm:chMax val="0"/>
          <dgm:chPref val="0"/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zh-CN" altLang="en-US"/>
        </a:p>
      </dgm:t>
    </dgm:pt>
    <dgm:pt modelId="{E6DF1D94-6BF1-4A67-8DF2-95B25397801A}" type="pres">
      <dgm:prSet presAssocID="{3E35C704-AADC-43E1-8C40-EF0FCFE1487B}" presName="BalanceSpacing"/>
      <dgm:spPr/>
      <dgm:t>
        <a:bodyPr/>
        <a:lstStyle/>
        <a:p/>
      </dgm:t>
    </dgm:pt>
    <dgm:pt modelId="{3C247D45-0F4F-42B6-8FEF-475993A11A89}" type="pres">
      <dgm:prSet presAssocID="{3E35C704-AADC-43E1-8C40-EF0FCFE1487B}" presName="BalanceSpacing1"/>
      <dgm:spPr/>
      <dgm:t>
        <a:bodyPr/>
        <a:lstStyle/>
        <a:p/>
      </dgm:t>
    </dgm:pt>
    <dgm:pt modelId="{F71159E6-CFA1-4B93-908A-0D82DA4A9413}" type="pres">
      <dgm:prSet presAssocID="{96301F06-2852-4CD4-B8BB-7FFDF6BCD88A}" presName="Accent1Text" presStyleLbl="node1" presStyleIdx="1" presStyleCnt="8"/>
      <dgm:spPr/>
      <dgm:t>
        <a:bodyPr/>
        <a:lstStyle/>
        <a:p>
          <a:endParaRPr lang="zh-CN" altLang="en-US"/>
        </a:p>
      </dgm:t>
    </dgm:pt>
    <dgm:pt modelId="{3A390AFB-9264-4ED8-9CD7-50E105C95EAA}" type="pres">
      <dgm:prSet presAssocID="{96301F06-2852-4CD4-B8BB-7FFDF6BCD88A}" presName="spaceBetweenRectangles"/>
      <dgm:spPr/>
      <dgm:t>
        <a:bodyPr/>
        <a:lstStyle/>
        <a:p/>
      </dgm:t>
    </dgm:pt>
    <dgm:pt modelId="{C932AA68-4CF0-416A-B086-1E4BA6EBA37A}" type="pres">
      <dgm:prSet presAssocID="{820A5029-59CB-4A79-886D-B7D3F96DACBA}" presName="composite"/>
      <dgm:spPr/>
      <dgm:t>
        <a:bodyPr/>
        <a:lstStyle/>
        <a:p/>
      </dgm:t>
    </dgm:pt>
    <dgm:pt modelId="{EA7B82B9-BFB0-4E72-BE69-1F6158707B13}" type="pres">
      <dgm:prSet presAssocID="{820A5029-59CB-4A79-886D-B7D3F96DACBA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25B991C-14D4-4ADD-BB48-67E7A51211C9}" type="pres">
      <dgm:prSet presAssocID="{820A5029-59CB-4A79-886D-B7D3F96DACBA}" presName="Childtext1" presStyleLbl="revTx" presStyleIdx="1" presStyleCnt="4">
        <dgm:presLayoutVars>
          <dgm:chMax val="0"/>
          <dgm:chPref val="0"/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zh-CN" altLang="en-US"/>
        </a:p>
      </dgm:t>
    </dgm:pt>
    <dgm:pt modelId="{07D915EE-40DB-4A54-AA80-96853F094634}" type="pres">
      <dgm:prSet presAssocID="{820A5029-59CB-4A79-886D-B7D3F96DACBA}" presName="BalanceSpacing"/>
      <dgm:spPr/>
      <dgm:t>
        <a:bodyPr/>
        <a:lstStyle/>
        <a:p/>
      </dgm:t>
    </dgm:pt>
    <dgm:pt modelId="{060BAAB1-5344-4073-B599-06319AD3A5DD}" type="pres">
      <dgm:prSet presAssocID="{820A5029-59CB-4A79-886D-B7D3F96DACBA}" presName="BalanceSpacing1"/>
      <dgm:spPr/>
      <dgm:t>
        <a:bodyPr/>
        <a:lstStyle/>
        <a:p/>
      </dgm:t>
    </dgm:pt>
    <dgm:pt modelId="{2B0D3BC4-117E-4FA7-9F8F-C0889B7D0856}" type="pres">
      <dgm:prSet presAssocID="{9424FC29-C4F8-4819-AE74-216FF1511B98}" presName="Accent1Text" presStyleLbl="node1" presStyleIdx="3" presStyleCnt="8"/>
      <dgm:spPr/>
      <dgm:t>
        <a:bodyPr/>
        <a:lstStyle/>
        <a:p>
          <a:endParaRPr lang="zh-CN" altLang="en-US"/>
        </a:p>
      </dgm:t>
    </dgm:pt>
    <dgm:pt modelId="{A83773C8-0073-45C6-BF28-DC36C8383C01}" type="pres">
      <dgm:prSet presAssocID="{9424FC29-C4F8-4819-AE74-216FF1511B98}" presName="spaceBetweenRectangles"/>
      <dgm:spPr/>
      <dgm:t>
        <a:bodyPr/>
        <a:lstStyle/>
        <a:p/>
      </dgm:t>
    </dgm:pt>
    <dgm:pt modelId="{45C526D0-1388-4B95-A597-4795CBE59E8C}" type="pres">
      <dgm:prSet presAssocID="{B49E338B-AF81-4215-8183-CF8D5EAF8C09}" presName="composite"/>
      <dgm:spPr/>
      <dgm:t>
        <a:bodyPr/>
        <a:lstStyle/>
        <a:p/>
      </dgm:t>
    </dgm:pt>
    <dgm:pt modelId="{EC835E42-A487-4C77-BC11-4C7D10A3EFD2}" type="pres">
      <dgm:prSet presAssocID="{B49E338B-AF81-4215-8183-CF8D5EAF8C09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FDA3215-DFDB-456A-9901-049B5D24E069}" type="pres">
      <dgm:prSet presAssocID="{B49E338B-AF81-4215-8183-CF8D5EAF8C09}" presName="Childtext1" presStyleLbl="revTx" presStyleIdx="2" presStyleCnt="4">
        <dgm:presLayoutVars>
          <dgm:chMax val="0"/>
          <dgm:chPref val="0"/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zh-CN" altLang="en-US"/>
        </a:p>
      </dgm:t>
    </dgm:pt>
    <dgm:pt modelId="{814DBE59-5CF3-4CBE-8816-9A0C5681C598}" type="pres">
      <dgm:prSet presAssocID="{B49E338B-AF81-4215-8183-CF8D5EAF8C09}" presName="BalanceSpacing"/>
      <dgm:spPr/>
      <dgm:t>
        <a:bodyPr/>
        <a:lstStyle/>
        <a:p/>
      </dgm:t>
    </dgm:pt>
    <dgm:pt modelId="{AAEBD838-8C8F-4118-9547-DBE215CD9C68}" type="pres">
      <dgm:prSet presAssocID="{B49E338B-AF81-4215-8183-CF8D5EAF8C09}" presName="BalanceSpacing1"/>
      <dgm:spPr/>
      <dgm:t>
        <a:bodyPr/>
        <a:lstStyle/>
        <a:p/>
      </dgm:t>
    </dgm:pt>
    <dgm:pt modelId="{42918544-3E2D-4F1E-B7B1-B7A164F1DBC6}" type="pres">
      <dgm:prSet presAssocID="{7E7F016C-476B-471F-A8B4-A5103E20CD8A}" presName="Accent1Text" presStyleLbl="node1" presStyleIdx="5" presStyleCnt="8"/>
      <dgm:spPr/>
      <dgm:t>
        <a:bodyPr/>
        <a:lstStyle/>
        <a:p>
          <a:endParaRPr lang="zh-CN" altLang="en-US"/>
        </a:p>
      </dgm:t>
    </dgm:pt>
    <dgm:pt modelId="{A28772A1-1B62-4A52-8DB3-50762E7D7D6D}" type="pres">
      <dgm:prSet presAssocID="{7E7F016C-476B-471F-A8B4-A5103E20CD8A}" presName="spaceBetweenRectangles"/>
      <dgm:spPr/>
      <dgm:t>
        <a:bodyPr/>
        <a:lstStyle/>
        <a:p/>
      </dgm:t>
    </dgm:pt>
    <dgm:pt modelId="{97AFA73E-2D77-4A36-B068-AF6E928431BB}" type="pres">
      <dgm:prSet presAssocID="{B6B11F9C-268B-4B96-BB7A-AF81CD8DEAC6}" presName="composite"/>
      <dgm:spPr/>
      <dgm:t>
        <a:bodyPr/>
        <a:lstStyle/>
        <a:p/>
      </dgm:t>
    </dgm:pt>
    <dgm:pt modelId="{D60EDA15-04C3-4B1B-A14D-6CCB45515B83}" type="pres">
      <dgm:prSet presAssocID="{B6B11F9C-268B-4B96-BB7A-AF81CD8DEAC6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FE71099-EABE-4BB1-868C-37C5090AD8A7}" type="pres">
      <dgm:prSet presAssocID="{B6B11F9C-268B-4B96-BB7A-AF81CD8DEAC6}" presName="Childtext1" presStyleLbl="revTx" presStyleIdx="3" presStyleCnt="4">
        <dgm:presLayoutVars>
          <dgm:chMax val="0"/>
          <dgm:chPref val="0"/>
          <dgm:bulletEnabled val="1"/>
        </dgm:presLayoutVars>
      </dgm:prSet>
      <dgm:spPr>
        <a:noFill/>
        <a:ln>
          <a:noFill/>
        </a:ln>
      </dgm:spPr>
      <dgm:t>
        <a:bodyPr/>
        <a:lstStyle/>
        <a:p/>
      </dgm:t>
    </dgm:pt>
    <dgm:pt modelId="{388B8943-A7C3-4D41-A0AF-65974CBFF1DC}" type="pres">
      <dgm:prSet presAssocID="{B6B11F9C-268B-4B96-BB7A-AF81CD8DEAC6}" presName="BalanceSpacing"/>
      <dgm:spPr/>
      <dgm:t>
        <a:bodyPr/>
        <a:lstStyle/>
        <a:p/>
      </dgm:t>
    </dgm:pt>
    <dgm:pt modelId="{449AD35D-0EB0-4E51-B745-A3EBA39DB9A5}" type="pres">
      <dgm:prSet presAssocID="{B6B11F9C-268B-4B96-BB7A-AF81CD8DEAC6}" presName="BalanceSpacing1"/>
      <dgm:spPr/>
      <dgm:t>
        <a:bodyPr/>
        <a:lstStyle/>
        <a:p/>
      </dgm:t>
    </dgm:pt>
    <dgm:pt modelId="{FC2DEC61-9505-4975-A1EF-53C945D0DD6B}" type="pres">
      <dgm:prSet presAssocID="{BCAB252C-A8E2-4540-8796-5D15896CAE81}" presName="Accent1Text" presStyleLbl="node1" presStyleIdx="7" presStyleCnt="8"/>
      <dgm:spPr/>
      <dgm:t>
        <a:bodyPr/>
        <a:lstStyle/>
        <a:p>
          <a:endParaRPr lang="zh-CN" altLang="en-US"/>
        </a:p>
      </dgm:t>
    </dgm:pt>
  </dgm:ptLst>
  <dgm:cxnLst>
    <dgm:cxn modelId="{8789D7A6-F2CF-4709-9911-3815FBCBA1DE}" srcId="{1A58827C-8265-47A1-A153-0A22D2AF01AC}" destId="{3E35C704-AADC-43E1-8C40-EF0FCFE1487B}" srcOrd="0" destOrd="0" parTransId="{7205F858-852E-4CE8-B285-220298AC5B4A}" sibTransId="{96301F06-2852-4CD4-B8BB-7FFDF6BCD88A}"/>
    <dgm:cxn modelId="{B004AE8F-78F8-4FBE-8ABF-57835A4EE166}" srcId="{1A58827C-8265-47A1-A153-0A22D2AF01AC}" destId="{820A5029-59CB-4A79-886D-B7D3F96DACBA}" srcOrd="1" destOrd="0" parTransId="{A6654FC5-A1FF-4E5F-902D-71FD51D6160F}" sibTransId="{9424FC29-C4F8-4819-AE74-216FF1511B98}"/>
    <dgm:cxn modelId="{130C82BC-BD02-4B6E-8B92-E7699DA8CE86}" srcId="{1A58827C-8265-47A1-A153-0A22D2AF01AC}" destId="{B49E338B-AF81-4215-8183-CF8D5EAF8C09}" srcOrd="2" destOrd="0" parTransId="{1150E6FF-E23C-4D86-8A51-C2EB228D11BC}" sibTransId="{7E7F016C-476B-471F-A8B4-A5103E20CD8A}"/>
    <dgm:cxn modelId="{026A5908-AA39-42E1-BB11-33FB282C70CA}" srcId="{1A58827C-8265-47A1-A153-0A22D2AF01AC}" destId="{B6B11F9C-268B-4B96-BB7A-AF81CD8DEAC6}" srcOrd="3" destOrd="0" parTransId="{BF6F8659-D9A5-4D9B-8F88-A6F3B6E1BE9D}" sibTransId="{BCAB252C-A8E2-4540-8796-5D15896CAE81}"/>
    <dgm:cxn modelId="{5E972958-D415-48CF-A0F4-40587DD794EF}" type="presOf" srcId="{1A58827C-8265-47A1-A153-0A22D2AF01AC}" destId="{B99F775D-CC2D-4474-8A1F-239770E58266}" srcOrd="0" destOrd="0" presId="urn:microsoft.com/office/officeart/2008/layout/AlternatingHexagons"/>
    <dgm:cxn modelId="{F583A17C-1940-4C15-A66B-1B76D1608A0F}" type="presParOf" srcId="{B99F775D-CC2D-4474-8A1F-239770E58266}" destId="{AAFF4D18-0B6F-46D5-BEEA-A58A95BA2FAC}" srcOrd="0" destOrd="0" presId="urn:microsoft.com/office/officeart/2008/layout/AlternatingHexagons"/>
    <dgm:cxn modelId="{50738F05-0259-411D-96F9-530C8071F4BF}" type="presParOf" srcId="{AAFF4D18-0B6F-46D5-BEEA-A58A95BA2FAC}" destId="{7E5896BA-C5D3-44ED-A34D-3C2481698099}" srcOrd="0" destOrd="0" presId="urn:microsoft.com/office/officeart/2008/layout/AlternatingHexagons"/>
    <dgm:cxn modelId="{DD808452-5F6E-4D22-BAAA-97D3EF44887F}" type="presOf" srcId="{3E35C704-AADC-43E1-8C40-EF0FCFE1487B}" destId="{7E5896BA-C5D3-44ED-A34D-3C2481698099}" srcOrd="0" destOrd="0" presId="urn:microsoft.com/office/officeart/2008/layout/AlternatingHexagons"/>
    <dgm:cxn modelId="{01089FA8-BD2B-4132-AF3E-28A97D8BDAD7}" type="presParOf" srcId="{AAFF4D18-0B6F-46D5-BEEA-A58A95BA2FAC}" destId="{2E5D000B-97AB-4BCA-81C1-4D1F184E5017}" srcOrd="1" destOrd="0" presId="urn:microsoft.com/office/officeart/2008/layout/AlternatingHexagons"/>
    <dgm:cxn modelId="{C34DF57A-6FDC-4C4C-BFBB-82965AA8B97B}" type="presParOf" srcId="{AAFF4D18-0B6F-46D5-BEEA-A58A95BA2FAC}" destId="{E6DF1D94-6BF1-4A67-8DF2-95B25397801A}" srcOrd="2" destOrd="0" presId="urn:microsoft.com/office/officeart/2008/layout/AlternatingHexagons"/>
    <dgm:cxn modelId="{1352705D-637E-4F04-B88C-2A07CE4C2EE3}" type="presParOf" srcId="{AAFF4D18-0B6F-46D5-BEEA-A58A95BA2FAC}" destId="{3C247D45-0F4F-42B6-8FEF-475993A11A89}" srcOrd="3" destOrd="0" presId="urn:microsoft.com/office/officeart/2008/layout/AlternatingHexagons"/>
    <dgm:cxn modelId="{5C1B3F8B-456C-4822-BAB7-3DAD1668CCE1}" type="presParOf" srcId="{AAFF4D18-0B6F-46D5-BEEA-A58A95BA2FAC}" destId="{F71159E6-CFA1-4B93-908A-0D82DA4A9413}" srcOrd="4" destOrd="0" presId="urn:microsoft.com/office/officeart/2008/layout/AlternatingHexagons"/>
    <dgm:cxn modelId="{D46E060C-FE1C-402C-8A81-09D8F10A7B14}" type="presOf" srcId="{96301F06-2852-4CD4-B8BB-7FFDF6BCD88A}" destId="{F71159E6-CFA1-4B93-908A-0D82DA4A9413}" srcOrd="0" destOrd="0" presId="urn:microsoft.com/office/officeart/2008/layout/AlternatingHexagons"/>
    <dgm:cxn modelId="{556E12F0-3817-4F4F-A30F-E88F38DD9D10}" type="presParOf" srcId="{B99F775D-CC2D-4474-8A1F-239770E58266}" destId="{3A390AFB-9264-4ED8-9CD7-50E105C95EAA}" srcOrd="1" destOrd="0" presId="urn:microsoft.com/office/officeart/2008/layout/AlternatingHexagons"/>
    <dgm:cxn modelId="{B046FC4B-7E04-4B9E-8BF0-F0CF27BEA808}" type="presParOf" srcId="{B99F775D-CC2D-4474-8A1F-239770E58266}" destId="{C932AA68-4CF0-416A-B086-1E4BA6EBA37A}" srcOrd="2" destOrd="0" presId="urn:microsoft.com/office/officeart/2008/layout/AlternatingHexagons"/>
    <dgm:cxn modelId="{1CF36F19-F15E-4C94-9355-88B7D7C40202}" type="presParOf" srcId="{C932AA68-4CF0-416A-B086-1E4BA6EBA37A}" destId="{EA7B82B9-BFB0-4E72-BE69-1F6158707B13}" srcOrd="0" destOrd="0" presId="urn:microsoft.com/office/officeart/2008/layout/AlternatingHexagons"/>
    <dgm:cxn modelId="{0CEAEE57-88DB-4576-AF29-BA8172B99A97}" type="presOf" srcId="{820A5029-59CB-4A79-886D-B7D3F96DACBA}" destId="{EA7B82B9-BFB0-4E72-BE69-1F6158707B13}" srcOrd="0" destOrd="0" presId="urn:microsoft.com/office/officeart/2008/layout/AlternatingHexagons"/>
    <dgm:cxn modelId="{FA9F8519-6F75-4821-A557-6FCC2B1629C9}" type="presParOf" srcId="{C932AA68-4CF0-416A-B086-1E4BA6EBA37A}" destId="{A25B991C-14D4-4ADD-BB48-67E7A51211C9}" srcOrd="1" destOrd="0" presId="urn:microsoft.com/office/officeart/2008/layout/AlternatingHexagons"/>
    <dgm:cxn modelId="{D24C19C1-B59A-417B-A15B-71470FDFBAB5}" type="presParOf" srcId="{C932AA68-4CF0-416A-B086-1E4BA6EBA37A}" destId="{07D915EE-40DB-4A54-AA80-96853F094634}" srcOrd="2" destOrd="0" presId="urn:microsoft.com/office/officeart/2008/layout/AlternatingHexagons"/>
    <dgm:cxn modelId="{786FA29F-9629-43BC-8CE0-5868607E7449}" type="presParOf" srcId="{C932AA68-4CF0-416A-B086-1E4BA6EBA37A}" destId="{060BAAB1-5344-4073-B599-06319AD3A5DD}" srcOrd="3" destOrd="0" presId="urn:microsoft.com/office/officeart/2008/layout/AlternatingHexagons"/>
    <dgm:cxn modelId="{4E22C17C-8163-43F0-9A7D-8F50D038A19E}" type="presParOf" srcId="{C932AA68-4CF0-416A-B086-1E4BA6EBA37A}" destId="{2B0D3BC4-117E-4FA7-9F8F-C0889B7D0856}" srcOrd="4" destOrd="0" presId="urn:microsoft.com/office/officeart/2008/layout/AlternatingHexagons"/>
    <dgm:cxn modelId="{02F67BA7-46B6-400A-B728-87AAE1F97CFD}" type="presOf" srcId="{9424FC29-C4F8-4819-AE74-216FF1511B98}" destId="{2B0D3BC4-117E-4FA7-9F8F-C0889B7D0856}" srcOrd="0" destOrd="0" presId="urn:microsoft.com/office/officeart/2008/layout/AlternatingHexagons"/>
    <dgm:cxn modelId="{1B557398-D64B-4853-A57B-3A57A49D39D9}" type="presParOf" srcId="{B99F775D-CC2D-4474-8A1F-239770E58266}" destId="{A83773C8-0073-45C6-BF28-DC36C8383C01}" srcOrd="3" destOrd="0" presId="urn:microsoft.com/office/officeart/2008/layout/AlternatingHexagons"/>
    <dgm:cxn modelId="{4E2857DD-A3DC-482D-92FF-97D075331DC9}" type="presParOf" srcId="{B99F775D-CC2D-4474-8A1F-239770E58266}" destId="{45C526D0-1388-4B95-A597-4795CBE59E8C}" srcOrd="4" destOrd="0" presId="urn:microsoft.com/office/officeart/2008/layout/AlternatingHexagons"/>
    <dgm:cxn modelId="{8865C859-9478-448B-8ED1-31C7E74AAF6C}" type="presParOf" srcId="{45C526D0-1388-4B95-A597-4795CBE59E8C}" destId="{EC835E42-A487-4C77-BC11-4C7D10A3EFD2}" srcOrd="0" destOrd="0" presId="urn:microsoft.com/office/officeart/2008/layout/AlternatingHexagons"/>
    <dgm:cxn modelId="{B942A26E-97DA-4B53-B360-74FD66B7413A}" type="presOf" srcId="{B49E338B-AF81-4215-8183-CF8D5EAF8C09}" destId="{EC835E42-A487-4C77-BC11-4C7D10A3EFD2}" srcOrd="0" destOrd="0" presId="urn:microsoft.com/office/officeart/2008/layout/AlternatingHexagons"/>
    <dgm:cxn modelId="{F415CFAD-BF4B-4AF6-B358-36BB964D7725}" type="presParOf" srcId="{45C526D0-1388-4B95-A597-4795CBE59E8C}" destId="{5FDA3215-DFDB-456A-9901-049B5D24E069}" srcOrd="1" destOrd="0" presId="urn:microsoft.com/office/officeart/2008/layout/AlternatingHexagons"/>
    <dgm:cxn modelId="{3B440673-6EA1-42C6-8F7D-F44074473718}" type="presParOf" srcId="{45C526D0-1388-4B95-A597-4795CBE59E8C}" destId="{814DBE59-5CF3-4CBE-8816-9A0C5681C598}" srcOrd="2" destOrd="0" presId="urn:microsoft.com/office/officeart/2008/layout/AlternatingHexagons"/>
    <dgm:cxn modelId="{FD69379A-2992-4D76-94DB-EE08A0F28BF9}" type="presParOf" srcId="{45C526D0-1388-4B95-A597-4795CBE59E8C}" destId="{AAEBD838-8C8F-4118-9547-DBE215CD9C68}" srcOrd="3" destOrd="0" presId="urn:microsoft.com/office/officeart/2008/layout/AlternatingHexagons"/>
    <dgm:cxn modelId="{85CB6CE8-CE6D-473C-820D-97E2070463F5}" type="presParOf" srcId="{45C526D0-1388-4B95-A597-4795CBE59E8C}" destId="{42918544-3E2D-4F1E-B7B1-B7A164F1DBC6}" srcOrd="4" destOrd="0" presId="urn:microsoft.com/office/officeart/2008/layout/AlternatingHexagons"/>
    <dgm:cxn modelId="{F04B70B7-4636-4598-A8C1-133FF573FE02}" type="presOf" srcId="{7E7F016C-476B-471F-A8B4-A5103E20CD8A}" destId="{42918544-3E2D-4F1E-B7B1-B7A164F1DBC6}" srcOrd="0" destOrd="0" presId="urn:microsoft.com/office/officeart/2008/layout/AlternatingHexagons"/>
    <dgm:cxn modelId="{2BEF4E57-4351-4709-862E-7642D02275F5}" type="presParOf" srcId="{B99F775D-CC2D-4474-8A1F-239770E58266}" destId="{A28772A1-1B62-4A52-8DB3-50762E7D7D6D}" srcOrd="5" destOrd="0" presId="urn:microsoft.com/office/officeart/2008/layout/AlternatingHexagons"/>
    <dgm:cxn modelId="{93B9DDD6-C362-471D-8533-CE899FAAF141}" type="presParOf" srcId="{B99F775D-CC2D-4474-8A1F-239770E58266}" destId="{97AFA73E-2D77-4A36-B068-AF6E928431BB}" srcOrd="6" destOrd="0" presId="urn:microsoft.com/office/officeart/2008/layout/AlternatingHexagons"/>
    <dgm:cxn modelId="{6EE1A530-2272-4420-AAD0-4CB9777F9556}" type="presParOf" srcId="{97AFA73E-2D77-4A36-B068-AF6E928431BB}" destId="{D60EDA15-04C3-4B1B-A14D-6CCB45515B83}" srcOrd="0" destOrd="0" presId="urn:microsoft.com/office/officeart/2008/layout/AlternatingHexagons"/>
    <dgm:cxn modelId="{6ED56D61-660F-459E-9C93-F9D302CF8E44}" type="presOf" srcId="{B6B11F9C-268B-4B96-BB7A-AF81CD8DEAC6}" destId="{D60EDA15-04C3-4B1B-A14D-6CCB45515B83}" srcOrd="0" destOrd="0" presId="urn:microsoft.com/office/officeart/2008/layout/AlternatingHexagons"/>
    <dgm:cxn modelId="{B5FF3D40-91D4-43C9-AD4C-6A0F5AE31C85}" type="presParOf" srcId="{97AFA73E-2D77-4A36-B068-AF6E928431BB}" destId="{3FE71099-EABE-4BB1-868C-37C5090AD8A7}" srcOrd="1" destOrd="0" presId="urn:microsoft.com/office/officeart/2008/layout/AlternatingHexagons"/>
    <dgm:cxn modelId="{65A15D80-802E-4F24-B070-D47CA9C04A50}" type="presParOf" srcId="{97AFA73E-2D77-4A36-B068-AF6E928431BB}" destId="{388B8943-A7C3-4D41-A0AF-65974CBFF1DC}" srcOrd="2" destOrd="0" presId="urn:microsoft.com/office/officeart/2008/layout/AlternatingHexagons"/>
    <dgm:cxn modelId="{A941C9D3-5C0D-4D0D-B1B4-12758BFF32A6}" type="presParOf" srcId="{97AFA73E-2D77-4A36-B068-AF6E928431BB}" destId="{449AD35D-0EB0-4E51-B745-A3EBA39DB9A5}" srcOrd="3" destOrd="0" presId="urn:microsoft.com/office/officeart/2008/layout/AlternatingHexagons"/>
    <dgm:cxn modelId="{ABF0314E-37A3-4338-8498-7F5863116071}" type="presParOf" srcId="{97AFA73E-2D77-4A36-B068-AF6E928431BB}" destId="{FC2DEC61-9505-4975-A1EF-53C945D0DD6B}" srcOrd="4" destOrd="0" presId="urn:microsoft.com/office/officeart/2008/layout/AlternatingHexagons"/>
    <dgm:cxn modelId="{D9270501-0FEC-4AA2-A38B-AD30380C958D}" type="presOf" srcId="{BCAB252C-A8E2-4540-8796-5D15896CAE81}" destId="{FC2DEC61-9505-4975-A1EF-53C945D0DD6B}" srcOrd="0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1C80C4-3C37-4B06-AC2A-25F05322FDE0}" type="doc">
      <dgm:prSet loTypeId="urn:microsoft.com/office/officeart/2005/8/layout/list1#2" loCatId="list" qsTypeId="urn:microsoft.com/office/officeart/2005/8/quickstyle/simple1#2" qsCatId="simple" csTypeId="urn:microsoft.com/office/officeart/2005/8/colors/accent1_2#4" csCatId="accent1" phldr="0"/>
      <dgm:spPr/>
      <dgm:t>
        <a:bodyPr/>
        <a:lstStyle/>
        <a:p>
          <a:endParaRPr lang="zh-CN" altLang="en-US"/>
        </a:p>
      </dgm:t>
    </dgm:pt>
    <dgm:pt modelId="{702F6268-E14C-45D5-8115-297DAA4B759C}" cxnId="{6233CC4A-5B00-40E7-8A6D-0D31CC9A09CA}" type="parTrans">
      <dgm:prSet/>
      <dgm:spPr/>
      <dgm:t>
        <a:bodyPr/>
        <a:lstStyle/>
        <a:p>
          <a:endParaRPr lang="zh-CN" altLang="en-US"/>
        </a:p>
      </dgm:t>
    </dgm:pt>
    <dgm:pt modelId="{79F64CC5-B0A0-473A-A647-A8DB6562D23B}">
      <dgm:prSet phldrT="[文本]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rPr>
            <a:t>普通人群与特殊人群</a:t>
          </a:r>
        </a:p>
      </dgm:t>
    </dgm:pt>
    <dgm:pt modelId="{981E424B-A63B-4DF7-BC97-1D5B2B7044B1}" cxnId="{6233CC4A-5B00-40E7-8A6D-0D31CC9A09CA}" type="sibTrans">
      <dgm:prSet/>
      <dgm:spPr/>
      <dgm:t>
        <a:bodyPr/>
        <a:lstStyle/>
        <a:p>
          <a:endParaRPr lang="zh-CN" altLang="en-US"/>
        </a:p>
      </dgm:t>
    </dgm:pt>
    <dgm:pt modelId="{DCA1BD93-FD98-4A06-8ECE-28E6935BECED}" cxnId="{41C09551-3EE1-4F2C-89C2-6425059783A8}" type="parTrans">
      <dgm:prSet/>
      <dgm:spPr/>
      <dgm:t>
        <a:bodyPr/>
        <a:lstStyle/>
        <a:p>
          <a:endParaRPr lang="zh-CN" altLang="en-US"/>
        </a:p>
      </dgm:t>
    </dgm:pt>
    <dgm:pt modelId="{D4AB1542-9F74-4E45-B615-57F5DFDC43EE}">
      <dgm:prSet phldrT="[文本]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rPr>
            <a:t>静态的人与动态的人</a:t>
          </a:r>
        </a:p>
      </dgm:t>
    </dgm:pt>
    <dgm:pt modelId="{69748832-ECC5-4F63-A6AC-8504A7E906B9}" cxnId="{41C09551-3EE1-4F2C-89C2-6425059783A8}" type="sibTrans">
      <dgm:prSet/>
      <dgm:spPr/>
      <dgm:t>
        <a:bodyPr/>
        <a:lstStyle/>
        <a:p>
          <a:endParaRPr lang="zh-CN" altLang="en-US"/>
        </a:p>
      </dgm:t>
    </dgm:pt>
    <dgm:pt modelId="{0D3844BD-A934-4ADF-8CEC-4B7101CACCC9}" cxnId="{1E6B15B2-2A4B-4354-B63F-E6BC38EC3C48}" type="parTrans">
      <dgm:prSet/>
      <dgm:spPr/>
      <dgm:t>
        <a:bodyPr/>
        <a:lstStyle/>
        <a:p>
          <a:endParaRPr lang="zh-CN" altLang="en-US"/>
        </a:p>
      </dgm:t>
    </dgm:pt>
    <dgm:pt modelId="{E484A0DB-ADE2-41BB-B1F9-A397557174FE}">
      <dgm:prSet phldrT="[文本]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rPr>
            <a:t>人的生理需求与心理需求</a:t>
          </a:r>
        </a:p>
      </dgm:t>
    </dgm:pt>
    <dgm:pt modelId="{B809FCC3-21F9-4179-8D0B-AA590B9C2530}" cxnId="{7449D30B-E4EF-4155-8A64-D6CFE8DD38C3}" type="parTrans">
      <dgm:prSet/>
      <dgm:spPr/>
      <dgm:t>
        <a:bodyPr/>
        <a:lstStyle/>
        <a:p/>
      </dgm:t>
    </dgm:pt>
    <dgm:pt modelId="{748F2235-2F71-4493-9B26-522A4DD5C082}">
      <dgm:prSet/>
      <dgm:spPr/>
      <dgm:t>
        <a:bodyPr/>
        <a:lstStyle/>
        <a:p>
          <a:endParaRPr altLang="en-US"/>
        </a:p>
      </dgm:t>
    </dgm:pt>
    <dgm:pt modelId="{D5BCAFC7-04A9-4A65-BB0F-EF5C850109BD}" cxnId="{7449D30B-E4EF-4155-8A64-D6CFE8DD38C3}" type="sibTrans">
      <dgm:prSet/>
      <dgm:spPr/>
      <dgm:t>
        <a:bodyPr/>
        <a:lstStyle/>
        <a:p/>
      </dgm:t>
    </dgm:pt>
    <dgm:pt modelId="{FC59B45A-A616-4E16-B98F-7EBC1D5DDF85}" cxnId="{1E6B15B2-2A4B-4354-B63F-E6BC38EC3C48}" type="sibTrans">
      <dgm:prSet/>
      <dgm:spPr/>
      <dgm:t>
        <a:bodyPr/>
        <a:lstStyle/>
        <a:p>
          <a:endParaRPr lang="zh-CN" altLang="en-US"/>
        </a:p>
      </dgm:t>
    </dgm:pt>
    <dgm:pt modelId="{FAB40364-4494-4480-93D0-C2B8FDD1D9C8}" cxnId="{C83AD874-81CB-421C-AFE9-D31035E380C3}" type="parTrans">
      <dgm:prSet/>
      <dgm:spPr/>
      <dgm:t>
        <a:bodyPr/>
        <a:lstStyle/>
        <a:p/>
      </dgm:t>
    </dgm:pt>
    <dgm:pt modelId="{0B30C310-5DF5-403F-AB07-4CCF6B782C9E}">
      <dgm:prSet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rPr>
            <a:t>信息的交互</a:t>
          </a:r>
        </a:p>
      </dgm:t>
    </dgm:pt>
    <dgm:pt modelId="{C7CC0DF5-8AA4-4A69-B4FA-E7835DA9D97A}" cxnId="{C83AD874-81CB-421C-AFE9-D31035E380C3}" type="sibTrans">
      <dgm:prSet/>
      <dgm:spPr/>
      <dgm:t>
        <a:bodyPr/>
        <a:lstStyle/>
        <a:p/>
      </dgm:t>
    </dgm:pt>
    <dgm:pt modelId="{EE3CB678-3AF3-48EB-A9A3-4C9B3B638DF4}" type="pres">
      <dgm:prSet presAssocID="{501C80C4-3C37-4B06-AC2A-25F05322FDE0}" presName="linear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787D67B-DDA1-4988-8415-DCD48FC3EA83}" type="pres">
      <dgm:prSet presAssocID="{79F64CC5-B0A0-473A-A647-A8DB6562D23B}" presName="parentLin"/>
      <dgm:spPr/>
      <dgm:t>
        <a:bodyPr/>
        <a:lstStyle/>
        <a:p/>
      </dgm:t>
    </dgm:pt>
    <dgm:pt modelId="{0797CEA2-9F9D-4159-A8DC-2F0D60611F3B}" type="pres">
      <dgm:prSet presAssocID="{79F64CC5-B0A0-473A-A647-A8DB6562D23B}" presName="parentLeftMargin" presStyleLbl="node1" presStyleCnt="4"/>
      <dgm:spPr/>
      <dgm:t>
        <a:bodyPr/>
        <a:lstStyle/>
        <a:p>
          <a:endParaRPr lang="zh-CN" altLang="en-US"/>
        </a:p>
      </dgm:t>
    </dgm:pt>
    <dgm:pt modelId="{2968AA41-C1D3-4EDF-9DB3-378F66B2FD39}" type="pres">
      <dgm:prSet presAssocID="{79F64CC5-B0A0-473A-A647-A8DB6562D23B}" presName="parentText" presStyleLbl="node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61417B3-60F3-4BE3-8E8F-9CEC27ECBCDA}" type="pres">
      <dgm:prSet presAssocID="{79F64CC5-B0A0-473A-A647-A8DB6562D23B}" presName="negativeSpace"/>
      <dgm:spPr/>
      <dgm:t>
        <a:bodyPr/>
        <a:lstStyle/>
        <a:p/>
      </dgm:t>
    </dgm:pt>
    <dgm:pt modelId="{D167D85B-ED5F-4134-9F18-E6B4BAE0C614}" type="pres">
      <dgm:prSet presAssocID="{79F64CC5-B0A0-473A-A647-A8DB6562D23B}" presName="childText" presStyleLbl="conFgAcc1" presStyleCnt="4">
        <dgm:presLayoutVars>
          <dgm:bulletEnabled val="1"/>
        </dgm:presLayoutVars>
      </dgm:prSet>
      <dgm:spPr/>
      <dgm:t>
        <a:bodyPr/>
        <a:lstStyle/>
        <a:p/>
      </dgm:t>
    </dgm:pt>
    <dgm:pt modelId="{6402558A-B637-4118-8793-2FA57B2393DA}" type="pres">
      <dgm:prSet presAssocID="{981E424B-A63B-4DF7-BC97-1D5B2B7044B1}" presName="spaceBetweenRectangles"/>
      <dgm:spPr/>
      <dgm:t>
        <a:bodyPr/>
        <a:lstStyle/>
        <a:p/>
      </dgm:t>
    </dgm:pt>
    <dgm:pt modelId="{8E561E53-8519-43F2-B9E7-546C3EB01970}" type="pres">
      <dgm:prSet presAssocID="{D4AB1542-9F74-4E45-B615-57F5DFDC43EE}" presName="parentLin"/>
      <dgm:spPr/>
      <dgm:t>
        <a:bodyPr/>
        <a:lstStyle/>
        <a:p/>
      </dgm:t>
    </dgm:pt>
    <dgm:pt modelId="{3559B5A5-3E91-49F5-A868-297DBB575668}" type="pres">
      <dgm:prSet presAssocID="{D4AB1542-9F74-4E45-B615-57F5DFDC43EE}" presName="parentLeftMargin" presStyleLbl="node1" presStyleIdx="1" presStyleCnt="4"/>
      <dgm:spPr/>
      <dgm:t>
        <a:bodyPr/>
        <a:lstStyle/>
        <a:p>
          <a:endParaRPr lang="zh-CN" altLang="en-US"/>
        </a:p>
      </dgm:t>
    </dgm:pt>
    <dgm:pt modelId="{48FABA9F-C289-434B-8864-E8FC1B5C2F60}" type="pres">
      <dgm:prSet presAssocID="{D4AB1542-9F74-4E45-B615-57F5DFDC43E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2F65D9D-7898-4EE1-ADBC-A6F5139DEC13}" type="pres">
      <dgm:prSet presAssocID="{D4AB1542-9F74-4E45-B615-57F5DFDC43EE}" presName="negativeSpace"/>
      <dgm:spPr/>
      <dgm:t>
        <a:bodyPr/>
        <a:lstStyle/>
        <a:p/>
      </dgm:t>
    </dgm:pt>
    <dgm:pt modelId="{6B4B0D2A-F76A-4881-A678-1599A9C1764F}" type="pres">
      <dgm:prSet presAssocID="{D4AB1542-9F74-4E45-B615-57F5DFDC43EE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/>
      </dgm:t>
    </dgm:pt>
    <dgm:pt modelId="{4CCA9E30-BEB2-4B5D-BA10-E5FCB43776E3}" type="pres">
      <dgm:prSet presAssocID="{69748832-ECC5-4F63-A6AC-8504A7E906B9}" presName="spaceBetweenRectangles"/>
      <dgm:spPr/>
      <dgm:t>
        <a:bodyPr/>
        <a:lstStyle/>
        <a:p/>
      </dgm:t>
    </dgm:pt>
    <dgm:pt modelId="{E366F1EF-FE80-457B-9C6A-8A0AC673FB1B}" type="pres">
      <dgm:prSet presAssocID="{E484A0DB-ADE2-41BB-B1F9-A397557174FE}" presName="parentLin"/>
      <dgm:spPr/>
      <dgm:t>
        <a:bodyPr/>
        <a:lstStyle/>
        <a:p/>
      </dgm:t>
    </dgm:pt>
    <dgm:pt modelId="{06AA40BB-9886-4B46-8ECB-F4B42996D2E4}" type="pres">
      <dgm:prSet presAssocID="{E484A0DB-ADE2-41BB-B1F9-A397557174FE}" presName="parentLeftMargin" presStyleLbl="node1" presStyleIdx="2" presStyleCnt="4"/>
      <dgm:spPr/>
      <dgm:t>
        <a:bodyPr/>
        <a:lstStyle/>
        <a:p>
          <a:endParaRPr lang="zh-CN" altLang="en-US"/>
        </a:p>
      </dgm:t>
    </dgm:pt>
    <dgm:pt modelId="{E2F3FA2F-E1C7-4C05-8B05-C32B42A9A930}" type="pres">
      <dgm:prSet presAssocID="{E484A0DB-ADE2-41BB-B1F9-A397557174F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36A5161-621C-488B-95ED-161DD8C18700}" type="pres">
      <dgm:prSet presAssocID="{E484A0DB-ADE2-41BB-B1F9-A397557174FE}" presName="negativeSpace"/>
      <dgm:spPr/>
      <dgm:t>
        <a:bodyPr/>
        <a:lstStyle/>
        <a:p/>
      </dgm:t>
    </dgm:pt>
    <dgm:pt modelId="{F2D507D6-5CB7-4C81-896F-18FAF0126329}" type="pres">
      <dgm:prSet presAssocID="{E484A0DB-ADE2-41BB-B1F9-A397557174FE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B629826-0A6D-4FCF-8AD1-8EDF595136FB}" type="pres">
      <dgm:prSet presAssocID="{FC59B45A-A616-4E16-B98F-7EBC1D5DDF85}" presName="spaceBetweenRectangles"/>
      <dgm:spPr/>
      <dgm:t>
        <a:bodyPr/>
        <a:lstStyle/>
        <a:p/>
      </dgm:t>
    </dgm:pt>
    <dgm:pt modelId="{1D1F122A-04BF-42BB-AD2D-48C23B6FC1BD}" type="pres">
      <dgm:prSet presAssocID="{0B30C310-5DF5-403F-AB07-4CCF6B782C9E}" presName="parentLin"/>
      <dgm:spPr/>
      <dgm:t>
        <a:bodyPr/>
        <a:lstStyle/>
        <a:p/>
      </dgm:t>
    </dgm:pt>
    <dgm:pt modelId="{0672C105-9C56-4D1C-A85A-D9656DDD3EC7}" type="pres">
      <dgm:prSet presAssocID="{0B30C310-5DF5-403F-AB07-4CCF6B782C9E}" presName="parentLeftMargin" presStyleLbl="node1" presStyleIdx="3" presStyleCnt="4"/>
      <dgm:spPr/>
      <dgm:t>
        <a:bodyPr/>
        <a:lstStyle/>
        <a:p>
          <a:endParaRPr lang="zh-CN" altLang="en-US"/>
        </a:p>
      </dgm:t>
    </dgm:pt>
    <dgm:pt modelId="{35B77093-F3CA-41B3-B71B-58DB5EB70273}" type="pres">
      <dgm:prSet presAssocID="{0B30C310-5DF5-403F-AB07-4CCF6B782C9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C7066CD-21CF-4E89-B988-46B52CB940CD}" type="pres">
      <dgm:prSet presAssocID="{0B30C310-5DF5-403F-AB07-4CCF6B782C9E}" presName="negativeSpace"/>
      <dgm:spPr/>
      <dgm:t>
        <a:bodyPr/>
        <a:lstStyle/>
        <a:p/>
      </dgm:t>
    </dgm:pt>
    <dgm:pt modelId="{17F73F01-87B7-467E-AA50-4078F2561A27}" type="pres">
      <dgm:prSet presAssocID="{0B30C310-5DF5-403F-AB07-4CCF6B782C9E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/>
      </dgm:t>
    </dgm:pt>
  </dgm:ptLst>
  <dgm:cxnLst>
    <dgm:cxn modelId="{6233CC4A-5B00-40E7-8A6D-0D31CC9A09CA}" srcId="{501C80C4-3C37-4B06-AC2A-25F05322FDE0}" destId="{79F64CC5-B0A0-473A-A647-A8DB6562D23B}" srcOrd="0" destOrd="0" parTransId="{702F6268-E14C-45D5-8115-297DAA4B759C}" sibTransId="{981E424B-A63B-4DF7-BC97-1D5B2B7044B1}"/>
    <dgm:cxn modelId="{41C09551-3EE1-4F2C-89C2-6425059783A8}" srcId="{501C80C4-3C37-4B06-AC2A-25F05322FDE0}" destId="{D4AB1542-9F74-4E45-B615-57F5DFDC43EE}" srcOrd="1" destOrd="0" parTransId="{DCA1BD93-FD98-4A06-8ECE-28E6935BECED}" sibTransId="{69748832-ECC5-4F63-A6AC-8504A7E906B9}"/>
    <dgm:cxn modelId="{1E6B15B2-2A4B-4354-B63F-E6BC38EC3C48}" srcId="{501C80C4-3C37-4B06-AC2A-25F05322FDE0}" destId="{E484A0DB-ADE2-41BB-B1F9-A397557174FE}" srcOrd="2" destOrd="0" parTransId="{0D3844BD-A934-4ADF-8CEC-4B7101CACCC9}" sibTransId="{FC59B45A-A616-4E16-B98F-7EBC1D5DDF85}"/>
    <dgm:cxn modelId="{7449D30B-E4EF-4155-8A64-D6CFE8DD38C3}" srcId="{E484A0DB-ADE2-41BB-B1F9-A397557174FE}" destId="{748F2235-2F71-4493-9B26-522A4DD5C082}" srcOrd="0" destOrd="0" parTransId="{B809FCC3-21F9-4179-8D0B-AA590B9C2530}" sibTransId="{D5BCAFC7-04A9-4A65-BB0F-EF5C850109BD}"/>
    <dgm:cxn modelId="{C83AD874-81CB-421C-AFE9-D31035E380C3}" srcId="{501C80C4-3C37-4B06-AC2A-25F05322FDE0}" destId="{0B30C310-5DF5-403F-AB07-4CCF6B782C9E}" srcOrd="3" destOrd="0" parTransId="{FAB40364-4494-4480-93D0-C2B8FDD1D9C8}" sibTransId="{C7CC0DF5-8AA4-4A69-B4FA-E7835DA9D97A}"/>
    <dgm:cxn modelId="{3A41971E-12BE-495D-B735-DE20B956F71E}" type="presOf" srcId="{501C80C4-3C37-4B06-AC2A-25F05322FDE0}" destId="{EE3CB678-3AF3-48EB-A9A3-4C9B3B638DF4}" srcOrd="0" destOrd="0" presId="urn:microsoft.com/office/officeart/2005/8/layout/list1#2"/>
    <dgm:cxn modelId="{E179777A-0BB2-4B75-BADD-07179016320D}" type="presParOf" srcId="{EE3CB678-3AF3-48EB-A9A3-4C9B3B638DF4}" destId="{A787D67B-DDA1-4988-8415-DCD48FC3EA83}" srcOrd="0" destOrd="0" presId="urn:microsoft.com/office/officeart/2005/8/layout/list1#2"/>
    <dgm:cxn modelId="{FA857428-2F04-4CD8-B2D6-FBFFDCCCBCDC}" type="presParOf" srcId="{A787D67B-DDA1-4988-8415-DCD48FC3EA83}" destId="{0797CEA2-9F9D-4159-A8DC-2F0D60611F3B}" srcOrd="0" destOrd="0" presId="urn:microsoft.com/office/officeart/2005/8/layout/list1#2"/>
    <dgm:cxn modelId="{18175032-D08A-4388-95B0-F439CF47A2C1}" type="presOf" srcId="{79F64CC5-B0A0-473A-A647-A8DB6562D23B}" destId="{0797CEA2-9F9D-4159-A8DC-2F0D60611F3B}" srcOrd="0" destOrd="0" presId="urn:microsoft.com/office/officeart/2005/8/layout/list1#2"/>
    <dgm:cxn modelId="{77AF75BA-4FE9-43B3-834F-2D0C214BC5FD}" type="presParOf" srcId="{A787D67B-DDA1-4988-8415-DCD48FC3EA83}" destId="{2968AA41-C1D3-4EDF-9DB3-378F66B2FD39}" srcOrd="1" destOrd="0" presId="urn:microsoft.com/office/officeart/2005/8/layout/list1#2"/>
    <dgm:cxn modelId="{4F65FD10-DE1C-421F-BF05-694423BFF880}" type="presOf" srcId="{79F64CC5-B0A0-473A-A647-A8DB6562D23B}" destId="{2968AA41-C1D3-4EDF-9DB3-378F66B2FD39}" srcOrd="1" destOrd="0" presId="urn:microsoft.com/office/officeart/2005/8/layout/list1#2"/>
    <dgm:cxn modelId="{F97D4EDB-A00E-403C-8184-373AA987468C}" type="presParOf" srcId="{EE3CB678-3AF3-48EB-A9A3-4C9B3B638DF4}" destId="{D61417B3-60F3-4BE3-8E8F-9CEC27ECBCDA}" srcOrd="1" destOrd="0" presId="urn:microsoft.com/office/officeart/2005/8/layout/list1#2"/>
    <dgm:cxn modelId="{53B940EA-D5B2-4370-8F0E-F80AA425EC51}" type="presParOf" srcId="{EE3CB678-3AF3-48EB-A9A3-4C9B3B638DF4}" destId="{D167D85B-ED5F-4134-9F18-E6B4BAE0C614}" srcOrd="2" destOrd="0" presId="urn:microsoft.com/office/officeart/2005/8/layout/list1#2"/>
    <dgm:cxn modelId="{AA1E07F7-6E11-4503-A19D-64F9ACD32C67}" type="presParOf" srcId="{EE3CB678-3AF3-48EB-A9A3-4C9B3B638DF4}" destId="{6402558A-B637-4118-8793-2FA57B2393DA}" srcOrd="3" destOrd="0" presId="urn:microsoft.com/office/officeart/2005/8/layout/list1#2"/>
    <dgm:cxn modelId="{3953977D-5800-4125-999B-6D50F6E651F0}" type="presParOf" srcId="{EE3CB678-3AF3-48EB-A9A3-4C9B3B638DF4}" destId="{8E561E53-8519-43F2-B9E7-546C3EB01970}" srcOrd="4" destOrd="0" presId="urn:microsoft.com/office/officeart/2005/8/layout/list1#2"/>
    <dgm:cxn modelId="{3C81F381-D0E5-44FA-B696-5868FE4DD42C}" type="presParOf" srcId="{8E561E53-8519-43F2-B9E7-546C3EB01970}" destId="{3559B5A5-3E91-49F5-A868-297DBB575668}" srcOrd="0" destOrd="0" presId="urn:microsoft.com/office/officeart/2005/8/layout/list1#2"/>
    <dgm:cxn modelId="{875530C2-C20C-4BCF-AF85-7052E508F605}" type="presOf" srcId="{D4AB1542-9F74-4E45-B615-57F5DFDC43EE}" destId="{3559B5A5-3E91-49F5-A868-297DBB575668}" srcOrd="0" destOrd="0" presId="urn:microsoft.com/office/officeart/2005/8/layout/list1#2"/>
    <dgm:cxn modelId="{A1BD23FE-44D7-4DFF-971E-F8A88AA44AED}" type="presParOf" srcId="{8E561E53-8519-43F2-B9E7-546C3EB01970}" destId="{48FABA9F-C289-434B-8864-E8FC1B5C2F60}" srcOrd="1" destOrd="0" presId="urn:microsoft.com/office/officeart/2005/8/layout/list1#2"/>
    <dgm:cxn modelId="{25910F8C-24F5-4D77-8A30-25A2A2E80516}" type="presOf" srcId="{D4AB1542-9F74-4E45-B615-57F5DFDC43EE}" destId="{48FABA9F-C289-434B-8864-E8FC1B5C2F60}" srcOrd="1" destOrd="0" presId="urn:microsoft.com/office/officeart/2005/8/layout/list1#2"/>
    <dgm:cxn modelId="{828035BD-76B8-4A4D-8DD9-4EB013E7EEB7}" type="presParOf" srcId="{EE3CB678-3AF3-48EB-A9A3-4C9B3B638DF4}" destId="{72F65D9D-7898-4EE1-ADBC-A6F5139DEC13}" srcOrd="5" destOrd="0" presId="urn:microsoft.com/office/officeart/2005/8/layout/list1#2"/>
    <dgm:cxn modelId="{7989D0B8-93DC-470C-AA5D-2C63E187BE98}" type="presParOf" srcId="{EE3CB678-3AF3-48EB-A9A3-4C9B3B638DF4}" destId="{6B4B0D2A-F76A-4881-A678-1599A9C1764F}" srcOrd="6" destOrd="0" presId="urn:microsoft.com/office/officeart/2005/8/layout/list1#2"/>
    <dgm:cxn modelId="{7490571E-4A11-4B96-8465-F7450AADE1B0}" type="presParOf" srcId="{EE3CB678-3AF3-48EB-A9A3-4C9B3B638DF4}" destId="{4CCA9E30-BEB2-4B5D-BA10-E5FCB43776E3}" srcOrd="7" destOrd="0" presId="urn:microsoft.com/office/officeart/2005/8/layout/list1#2"/>
    <dgm:cxn modelId="{4F65198E-0953-4FE7-BC5D-5D82B9A453EB}" type="presParOf" srcId="{EE3CB678-3AF3-48EB-A9A3-4C9B3B638DF4}" destId="{E366F1EF-FE80-457B-9C6A-8A0AC673FB1B}" srcOrd="8" destOrd="0" presId="urn:microsoft.com/office/officeart/2005/8/layout/list1#2"/>
    <dgm:cxn modelId="{BB36BA19-BF93-4A7A-BE15-BBAA3805A8D6}" type="presParOf" srcId="{E366F1EF-FE80-457B-9C6A-8A0AC673FB1B}" destId="{06AA40BB-9886-4B46-8ECB-F4B42996D2E4}" srcOrd="0" destOrd="0" presId="urn:microsoft.com/office/officeart/2005/8/layout/list1#2"/>
    <dgm:cxn modelId="{207134DF-B707-42B9-9E80-A62D92FBA7C7}" type="presOf" srcId="{E484A0DB-ADE2-41BB-B1F9-A397557174FE}" destId="{06AA40BB-9886-4B46-8ECB-F4B42996D2E4}" srcOrd="0" destOrd="0" presId="urn:microsoft.com/office/officeart/2005/8/layout/list1#2"/>
    <dgm:cxn modelId="{77ACE5A0-08DB-49DD-84FE-DFCFB6072FF1}" type="presParOf" srcId="{E366F1EF-FE80-457B-9C6A-8A0AC673FB1B}" destId="{E2F3FA2F-E1C7-4C05-8B05-C32B42A9A930}" srcOrd="1" destOrd="0" presId="urn:microsoft.com/office/officeart/2005/8/layout/list1#2"/>
    <dgm:cxn modelId="{41C0966C-6824-4468-9E71-40BD70F48B44}" type="presOf" srcId="{E484A0DB-ADE2-41BB-B1F9-A397557174FE}" destId="{E2F3FA2F-E1C7-4C05-8B05-C32B42A9A930}" srcOrd="1" destOrd="0" presId="urn:microsoft.com/office/officeart/2005/8/layout/list1#2"/>
    <dgm:cxn modelId="{3CCFE4E5-2669-4C05-A5E3-918B3C6959A3}" type="presParOf" srcId="{EE3CB678-3AF3-48EB-A9A3-4C9B3B638DF4}" destId="{C36A5161-621C-488B-95ED-161DD8C18700}" srcOrd="9" destOrd="0" presId="urn:microsoft.com/office/officeart/2005/8/layout/list1#2"/>
    <dgm:cxn modelId="{9B8A5856-8BE6-40A5-96A3-B5ACF2946304}" type="presParOf" srcId="{EE3CB678-3AF3-48EB-A9A3-4C9B3B638DF4}" destId="{F2D507D6-5CB7-4C81-896F-18FAF0126329}" srcOrd="10" destOrd="0" presId="urn:microsoft.com/office/officeart/2005/8/layout/list1#2"/>
    <dgm:cxn modelId="{00997A8B-8039-4574-B08D-C587C06CDC52}" type="presOf" srcId="{748F2235-2F71-4493-9B26-522A4DD5C082}" destId="{F2D507D6-5CB7-4C81-896F-18FAF0126329}" srcOrd="0" destOrd="0" presId="urn:microsoft.com/office/officeart/2005/8/layout/list1#2"/>
    <dgm:cxn modelId="{E21EB252-A648-4F1F-B4E7-B90245A9A9E2}" type="presParOf" srcId="{EE3CB678-3AF3-48EB-A9A3-4C9B3B638DF4}" destId="{7B629826-0A6D-4FCF-8AD1-8EDF595136FB}" srcOrd="11" destOrd="0" presId="urn:microsoft.com/office/officeart/2005/8/layout/list1#2"/>
    <dgm:cxn modelId="{5EC03F14-6C1C-468C-BF17-12C5928E11D5}" type="presParOf" srcId="{EE3CB678-3AF3-48EB-A9A3-4C9B3B638DF4}" destId="{1D1F122A-04BF-42BB-AD2D-48C23B6FC1BD}" srcOrd="12" destOrd="0" presId="urn:microsoft.com/office/officeart/2005/8/layout/list1#2"/>
    <dgm:cxn modelId="{F610D350-A142-4315-A98A-77CF38B6B8C7}" type="presParOf" srcId="{1D1F122A-04BF-42BB-AD2D-48C23B6FC1BD}" destId="{0672C105-9C56-4D1C-A85A-D9656DDD3EC7}" srcOrd="0" destOrd="0" presId="urn:microsoft.com/office/officeart/2005/8/layout/list1#2"/>
    <dgm:cxn modelId="{6F688527-2B74-420E-AFA4-17165571F220}" type="presOf" srcId="{0B30C310-5DF5-403F-AB07-4CCF6B782C9E}" destId="{0672C105-9C56-4D1C-A85A-D9656DDD3EC7}" srcOrd="0" destOrd="0" presId="urn:microsoft.com/office/officeart/2005/8/layout/list1#2"/>
    <dgm:cxn modelId="{460EE3A5-A02D-41B4-8A98-D1AD7C7BB06D}" type="presParOf" srcId="{1D1F122A-04BF-42BB-AD2D-48C23B6FC1BD}" destId="{35B77093-F3CA-41B3-B71B-58DB5EB70273}" srcOrd="1" destOrd="0" presId="urn:microsoft.com/office/officeart/2005/8/layout/list1#2"/>
    <dgm:cxn modelId="{065C26D6-C155-42AB-A9C5-087E12EC6DB7}" type="presOf" srcId="{0B30C310-5DF5-403F-AB07-4CCF6B782C9E}" destId="{35B77093-F3CA-41B3-B71B-58DB5EB70273}" srcOrd="1" destOrd="0" presId="urn:microsoft.com/office/officeart/2005/8/layout/list1#2"/>
    <dgm:cxn modelId="{9D81F0EF-AC50-4A57-A81B-7EA5983D6719}" type="presParOf" srcId="{EE3CB678-3AF3-48EB-A9A3-4C9B3B638DF4}" destId="{EC7066CD-21CF-4E89-B988-46B52CB940CD}" srcOrd="13" destOrd="0" presId="urn:microsoft.com/office/officeart/2005/8/layout/list1#2"/>
    <dgm:cxn modelId="{DB841480-8365-48BA-BF89-8A86AD73ED30}" type="presParOf" srcId="{EE3CB678-3AF3-48EB-A9A3-4C9B3B638DF4}" destId="{17F73F01-87B7-467E-AA50-4078F2561A27}" srcOrd="14" destOrd="0" presId="urn:microsoft.com/office/officeart/2005/8/layout/list1#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="http://schemas.openxmlformats.org/presentationml/2006/main" xmlns:dsp="http://schemas.microsoft.com/office/drawing/2008/diagram">
  <dsp:spTree>
    <dsp:nvGrpSpPr>
      <dsp:cNvPr id="36" name=""/>
      <dsp:cNvGrpSpPr/>
    </dsp:nvGrpSpPr>
    <dsp:grpSpPr/>
    <dsp:sp modelId="{7E5896BA-C5D3-44ED-A34D-3C2481698099}">
      <dsp:nvSpPr>
        <dsp:cNvPr id="37" name=""/>
        <dsp:cNvSpPr/>
      </dsp:nvSpPr>
      <dsp:spPr>
        <a:xfrm rot="5400000">
          <a:off x="2291685" y="63517"/>
          <a:ext cx="955752" cy="83150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kern="1200" smtClean="0"/>
            <a:t>湿度</a:t>
          </a:r>
          <a:endParaRPr lang="zh-CN" altLang="en-US" sz="1700" kern="1200"/>
        </a:p>
      </dsp:txBody>
      <dsp:txXfrm rot="-5400000">
        <a:off x="2483385" y="150331"/>
        <a:ext cx="572352" cy="657876"/>
      </dsp:txXfrm>
    </dsp:sp>
    <dsp:sp modelId="{2E5D000B-97AB-4BCA-81C1-4D1F184E5017}">
      <dsp:nvSpPr>
        <dsp:cNvPr id="38" name=""/>
        <dsp:cNvSpPr/>
      </dsp:nvSpPr>
      <dsp:spPr>
        <a:xfrm>
          <a:off x="3210546" y="192544"/>
          <a:ext cx="1066619" cy="573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/>
        <a:lstStyle/>
        <a:p/>
      </dsp:txBody>
    </dsp:sp>
    <dsp:sp modelId="{F71159E6-CFA1-4B93-908A-0D82DA4A9413}">
      <dsp:nvSpPr>
        <dsp:cNvPr id="39" name=""/>
        <dsp:cNvSpPr/>
      </dsp:nvSpPr>
      <dsp:spPr>
        <a:xfrm rot="5400000">
          <a:off x="1393660" y="63517"/>
          <a:ext cx="955752" cy="83150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kern="1200" smtClean="0"/>
            <a:t>振动</a:t>
          </a:r>
          <a:endParaRPr lang="zh-CN" altLang="en-US" sz="2200" kern="1200"/>
        </a:p>
      </dsp:txBody>
      <dsp:txXfrm rot="-5400000">
        <a:off x="1585360" y="150331"/>
        <a:ext cx="572352" cy="657876"/>
      </dsp:txXfrm>
    </dsp:sp>
    <dsp:sp modelId="{EA7B82B9-BFB0-4E72-BE69-1F6158707B13}">
      <dsp:nvSpPr>
        <dsp:cNvPr id="40" name=""/>
        <dsp:cNvSpPr/>
      </dsp:nvSpPr>
      <dsp:spPr>
        <a:xfrm rot="5400000">
          <a:off x="1840952" y="874760"/>
          <a:ext cx="955752" cy="83150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kern="1200" smtClean="0"/>
            <a:t>温度</a:t>
          </a:r>
          <a:endParaRPr lang="zh-CN" altLang="en-US" sz="1700" kern="1200"/>
        </a:p>
      </dsp:txBody>
      <dsp:txXfrm rot="-5400000">
        <a:off x="2032652" y="961574"/>
        <a:ext cx="572352" cy="657876"/>
      </dsp:txXfrm>
    </dsp:sp>
    <dsp:sp modelId="{A25B991C-14D4-4ADD-BB48-67E7A51211C9}">
      <dsp:nvSpPr>
        <dsp:cNvPr id="41" name=""/>
        <dsp:cNvSpPr/>
      </dsp:nvSpPr>
      <dsp:spPr>
        <a:xfrm>
          <a:off x="836456" y="1003786"/>
          <a:ext cx="1032212" cy="573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/>
        <a:lstStyle/>
        <a:p/>
      </dsp:txBody>
    </dsp:sp>
    <dsp:sp modelId="{2B0D3BC4-117E-4FA7-9F8F-C0889B7D0856}">
      <dsp:nvSpPr>
        <dsp:cNvPr id="42" name=""/>
        <dsp:cNvSpPr/>
      </dsp:nvSpPr>
      <dsp:spPr>
        <a:xfrm rot="5400000">
          <a:off x="2738977" y="874760"/>
          <a:ext cx="955752" cy="83150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kern="1200" smtClean="0"/>
            <a:t>噪声</a:t>
          </a:r>
          <a:endParaRPr lang="zh-CN" altLang="en-US" sz="2200" kern="1200"/>
        </a:p>
      </dsp:txBody>
      <dsp:txXfrm rot="-5400000">
        <a:off x="2930677" y="961574"/>
        <a:ext cx="572352" cy="657876"/>
      </dsp:txXfrm>
    </dsp:sp>
    <dsp:sp modelId="{EC835E42-A487-4C77-BC11-4C7D10A3EFD2}">
      <dsp:nvSpPr>
        <dsp:cNvPr id="43" name=""/>
        <dsp:cNvSpPr/>
      </dsp:nvSpPr>
      <dsp:spPr>
        <a:xfrm rot="5400000">
          <a:off x="2291685" y="1686003"/>
          <a:ext cx="955752" cy="83150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kern="1200" smtClean="0"/>
            <a:t>照明</a:t>
          </a:r>
          <a:endParaRPr lang="zh-CN" altLang="en-US" sz="1700" kern="1200"/>
        </a:p>
      </dsp:txBody>
      <dsp:txXfrm rot="-5400000">
        <a:off x="2483385" y="1772817"/>
        <a:ext cx="572352" cy="657876"/>
      </dsp:txXfrm>
    </dsp:sp>
    <dsp:sp modelId="{5FDA3215-DFDB-456A-9901-049B5D24E069}">
      <dsp:nvSpPr>
        <dsp:cNvPr id="44" name=""/>
        <dsp:cNvSpPr/>
      </dsp:nvSpPr>
      <dsp:spPr>
        <a:xfrm>
          <a:off x="3210546" y="1815029"/>
          <a:ext cx="1066619" cy="573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/>
        <a:lstStyle/>
        <a:p/>
      </dsp:txBody>
    </dsp:sp>
    <dsp:sp modelId="{42918544-3E2D-4F1E-B7B1-B7A164F1DBC6}">
      <dsp:nvSpPr>
        <dsp:cNvPr id="45" name=""/>
        <dsp:cNvSpPr/>
      </dsp:nvSpPr>
      <dsp:spPr>
        <a:xfrm rot="5400000">
          <a:off x="1393660" y="1686003"/>
          <a:ext cx="955752" cy="83150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kern="1200" smtClean="0"/>
            <a:t>污染</a:t>
          </a:r>
          <a:endParaRPr lang="zh-CN" altLang="en-US" sz="2200" kern="1200"/>
        </a:p>
      </dsp:txBody>
      <dsp:txXfrm rot="-5400000">
        <a:off x="1585360" y="1772817"/>
        <a:ext cx="572352" cy="657876"/>
      </dsp:txXfrm>
    </dsp:sp>
    <dsp:sp modelId="{D60EDA15-04C3-4B1B-A14D-6CCB45515B83}">
      <dsp:nvSpPr>
        <dsp:cNvPr id="46" name=""/>
        <dsp:cNvSpPr/>
      </dsp:nvSpPr>
      <dsp:spPr>
        <a:xfrm rot="5400000">
          <a:off x="1840952" y="2497245"/>
          <a:ext cx="955752" cy="83150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kern="1200" smtClean="0"/>
            <a:t>失重</a:t>
          </a:r>
          <a:endParaRPr lang="zh-CN" altLang="en-US" sz="1700" kern="1200"/>
        </a:p>
      </dsp:txBody>
      <dsp:txXfrm rot="-5400000">
        <a:off x="2032652" y="2584059"/>
        <a:ext cx="572352" cy="657876"/>
      </dsp:txXfrm>
    </dsp:sp>
    <dsp:sp modelId="{3FE71099-EABE-4BB1-868C-37C5090AD8A7}">
      <dsp:nvSpPr>
        <dsp:cNvPr id="47" name=""/>
        <dsp:cNvSpPr/>
      </dsp:nvSpPr>
      <dsp:spPr>
        <a:xfrm>
          <a:off x="836456" y="2626272"/>
          <a:ext cx="1032212" cy="573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/>
        <a:lstStyle/>
        <a:p/>
      </dsp:txBody>
    </dsp:sp>
    <dsp:sp modelId="{FC2DEC61-9505-4975-A1EF-53C945D0DD6B}">
      <dsp:nvSpPr>
        <dsp:cNvPr id="48" name=""/>
        <dsp:cNvSpPr/>
      </dsp:nvSpPr>
      <dsp:spPr>
        <a:xfrm rot="5400000">
          <a:off x="2738977" y="2497245"/>
          <a:ext cx="955752" cy="83150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kern="1200" smtClean="0"/>
            <a:t>……</a:t>
          </a:r>
          <a:endParaRPr lang="zh-CN" altLang="en-US" sz="3200" kern="1200"/>
        </a:p>
      </dsp:txBody>
      <dsp:txXfrm rot="-5400000">
        <a:off x="2930677" y="2584059"/>
        <a:ext cx="572352" cy="657876"/>
      </dsp:txXfrm>
    </dsp:sp>
  </dsp:spTree>
</dsp:drawing>
</file>

<file path=ppt/diagrams/drawing2.xml><?xml version="1.0" encoding="utf-8"?>
<dsp:drawing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="http://schemas.openxmlformats.org/presentationml/2006/main" xmlns:dsp="http://schemas.microsoft.com/office/drawing/2008/diagram">
  <dsp:spTree>
    <dsp:nvGrpSpPr>
      <dsp:cNvPr id="2" name="组合 1"/>
      <dsp:cNvGrpSpPr/>
    </dsp:nvGrpSpPr>
    <dsp:grpSpPr>
      <a:xfrm>
        <a:off x="0" y="0"/>
        <a:ext cx="6526530" cy="3110230"/>
        <a:chExt cx="6526530" cy="3110230"/>
      </a:xfrm>
    </dsp:grpSpPr>
    <dsp:sp modelId="{D167D85B-ED5F-4134-9F18-E6B4BAE0C614}">
      <dsp:nvSpPr>
        <dsp:cNvPr id="5" name="矩形 4"/>
        <dsp:cNvSpPr/>
      </dsp:nvSpPr>
      <dsp:spPr bwMode="white">
        <a:xfrm>
          <a:off x="0" y="309695"/>
          <a:ext cx="6526530" cy="428400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506531" tIns="354076" rIns="506531" bIns="120904" anchor="t"/>
        <a:lstStyle>
          <a:lvl1pPr algn="l">
            <a:defRPr sz="17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309695"/>
        <a:ext cx="6526530" cy="428400"/>
      </dsp:txXfrm>
    </dsp:sp>
    <dsp:sp modelId="{2968AA41-C1D3-4EDF-9DB3-378F66B2FD39}">
      <dsp:nvSpPr>
        <dsp:cNvPr id="4" name="圆角矩形 3"/>
        <dsp:cNvSpPr/>
      </dsp:nvSpPr>
      <dsp:spPr bwMode="white">
        <a:xfrm>
          <a:off x="326327" y="58775"/>
          <a:ext cx="4568571" cy="50184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72681" tIns="0" rIns="172681" bIns="0" anchor="ctr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普通人群与特殊人群</a:t>
          </a:r>
          <a:endParaRPr lang="zh-CN" altLang="en-US" b="1" smtClean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  <a:sym typeface="+mn-ea"/>
          </a:endParaRPr>
        </a:p>
      </dsp:txBody>
      <dsp:txXfrm>
        <a:off x="326327" y="58775"/>
        <a:ext cx="4568571" cy="501840"/>
      </dsp:txXfrm>
    </dsp:sp>
    <dsp:sp modelId="{6B4B0D2A-F76A-4881-A678-1599A9C1764F}">
      <dsp:nvSpPr>
        <dsp:cNvPr id="8" name="矩形 7"/>
        <dsp:cNvSpPr/>
      </dsp:nvSpPr>
      <dsp:spPr bwMode="white">
        <a:xfrm>
          <a:off x="0" y="1080815"/>
          <a:ext cx="6526530" cy="428400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506531" tIns="354076" rIns="506531" bIns="120904" anchor="t"/>
        <a:lstStyle>
          <a:lvl1pPr algn="l">
            <a:defRPr sz="17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1080815"/>
        <a:ext cx="6526530" cy="428400"/>
      </dsp:txXfrm>
    </dsp:sp>
    <dsp:sp modelId="{48FABA9F-C289-434B-8864-E8FC1B5C2F60}">
      <dsp:nvSpPr>
        <dsp:cNvPr id="7" name="圆角矩形 6"/>
        <dsp:cNvSpPr/>
      </dsp:nvSpPr>
      <dsp:spPr bwMode="white">
        <a:xfrm>
          <a:off x="326327" y="829895"/>
          <a:ext cx="4568571" cy="50184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72681" tIns="0" rIns="172681" bIns="0" anchor="ctr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静态的人与动态的人</a:t>
          </a:r>
          <a:endParaRPr lang="zh-CN" altLang="en-US" b="1" smtClean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  <a:sym typeface="+mn-ea"/>
          </a:endParaRPr>
        </a:p>
      </dsp:txBody>
      <dsp:txXfrm>
        <a:off x="326327" y="829895"/>
        <a:ext cx="4568571" cy="501840"/>
      </dsp:txXfrm>
    </dsp:sp>
    <dsp:sp modelId="{F2D507D6-5CB7-4C81-896F-18FAF0126329}">
      <dsp:nvSpPr>
        <dsp:cNvPr id="11" name="矩形 10"/>
        <dsp:cNvSpPr/>
      </dsp:nvSpPr>
      <dsp:spPr bwMode="white">
        <a:xfrm>
          <a:off x="0" y="1851935"/>
          <a:ext cx="6526530" cy="428400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506531" tIns="354076" rIns="506531" bIns="120904" anchor="t"/>
        <a:lstStyle>
          <a:lvl1pPr algn="l">
            <a:defRPr sz="17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altLang="en-US">
            <a:solidFill>
              <a:schemeClr val="dk1"/>
            </a:solidFill>
          </a:endParaRPr>
        </a:p>
      </dsp:txBody>
      <dsp:txXfrm>
        <a:off x="0" y="1851935"/>
        <a:ext cx="6526530" cy="428400"/>
      </dsp:txXfrm>
    </dsp:sp>
    <dsp:sp modelId="{E2F3FA2F-E1C7-4C05-8B05-C32B42A9A930}">
      <dsp:nvSpPr>
        <dsp:cNvPr id="10" name="圆角矩形 9"/>
        <dsp:cNvSpPr/>
      </dsp:nvSpPr>
      <dsp:spPr bwMode="white">
        <a:xfrm>
          <a:off x="326327" y="1601015"/>
          <a:ext cx="4568571" cy="50184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72681" tIns="0" rIns="172681" bIns="0" anchor="ctr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rPr>
            <a:t>人的生理需求与心理需求</a:t>
          </a:r>
          <a:endParaRPr lang="zh-CN" altLang="en-US" b="1" smtClean="0">
            <a:solidFill>
              <a:schemeClr val="bg1"/>
            </a:solidFill>
            <a:latin typeface="Arial" panose="020b0604020202020204" pitchFamily="34" charset="0"/>
            <a:ea typeface="微软雅黑" panose="020b0503020204020204" pitchFamily="34" charset="-122"/>
            <a:cs typeface="Arial" panose="020b0604020202020204" pitchFamily="34" charset="0"/>
            <a:sym typeface="+mn-ea"/>
          </a:endParaRPr>
        </a:p>
      </dsp:txBody>
      <dsp:txXfrm>
        <a:off x="326327" y="1601015"/>
        <a:ext cx="4568571" cy="501840"/>
      </dsp:txXfrm>
    </dsp:sp>
    <dsp:sp modelId="{17F73F01-87B7-467E-AA50-4078F2561A27}">
      <dsp:nvSpPr>
        <dsp:cNvPr id="14" name="矩形 13"/>
        <dsp:cNvSpPr/>
      </dsp:nvSpPr>
      <dsp:spPr bwMode="white">
        <a:xfrm>
          <a:off x="0" y="2623055"/>
          <a:ext cx="6526530" cy="428400"/>
        </a:xfrm>
        <a:prstGeom prst="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506531" tIns="354076" rIns="506531" bIns="120904" anchor="t"/>
        <a:lstStyle>
          <a:lvl1pPr algn="l">
            <a:defRPr sz="17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2623055"/>
        <a:ext cx="6526530" cy="428400"/>
      </dsp:txXfrm>
    </dsp:sp>
    <dsp:sp modelId="{35B77093-F3CA-41B3-B71B-58DB5EB70273}">
      <dsp:nvSpPr>
        <dsp:cNvPr id="13" name="圆角矩形 12"/>
        <dsp:cNvSpPr/>
      </dsp:nvSpPr>
      <dsp:spPr bwMode="white">
        <a:xfrm>
          <a:off x="326327" y="2372135"/>
          <a:ext cx="4568571" cy="50184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72681" tIns="0" rIns="172681" bIns="0" anchor="ctr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rPr>
            <a:t>信息的交互</a:t>
          </a:r>
          <a:endParaRPr lang="zh-CN" altLang="en-US" b="1" smtClean="0">
            <a:solidFill>
              <a:schemeClr val="bg1"/>
            </a:solidFill>
            <a:latin typeface="Arial" panose="020b0604020202020204" pitchFamily="34" charset="0"/>
            <a:ea typeface="微软雅黑" panose="020b0503020204020204" pitchFamily="34" charset="-122"/>
            <a:cs typeface="Arial" panose="020b0604020202020204" pitchFamily="34" charset="0"/>
            <a:sym typeface="+mn-ea"/>
          </a:endParaRPr>
        </a:p>
      </dsp:txBody>
      <dsp:txXfrm>
        <a:off x="326327" y="2372135"/>
        <a:ext cx="4568571" cy="501840"/>
      </dsp:txXfrm>
    </dsp:sp>
    <dsp:sp modelId="{0797CEA2-9F9D-4159-A8DC-2F0D60611F3B}">
      <dsp:nvSpPr>
        <dsp:cNvPr id="3" name="矩形 2" hidden="1"/>
        <dsp:cNvSpPr/>
      </dsp:nvSpPr>
      <dsp:spPr>
        <a:xfrm>
          <a:off x="0" y="58775"/>
          <a:ext cx="326327" cy="501840"/>
        </a:xfrm>
        <a:prstGeom prst="rect">
          <a:avLst/>
        </a:prstGeom>
      </dsp:spPr>
      <dsp:txBody>
        <a:bodyPr/>
        <a:lstStyle/>
        <a:p/>
      </dsp:txBody>
      <dsp:txXfrm>
        <a:off x="0" y="58775"/>
        <a:ext cx="326327" cy="501840"/>
      </dsp:txXfrm>
    </dsp:sp>
    <dsp:sp modelId="{3559B5A5-3E91-49F5-A868-297DBB575668}">
      <dsp:nvSpPr>
        <dsp:cNvPr id="6" name="矩形 5" hidden="1"/>
        <dsp:cNvSpPr/>
      </dsp:nvSpPr>
      <dsp:spPr>
        <a:xfrm>
          <a:off x="0" y="829895"/>
          <a:ext cx="326327" cy="501840"/>
        </a:xfrm>
        <a:prstGeom prst="rect">
          <a:avLst/>
        </a:prstGeom>
      </dsp:spPr>
      <dsp:txBody>
        <a:bodyPr/>
        <a:lstStyle/>
        <a:p/>
      </dsp:txBody>
      <dsp:txXfrm>
        <a:off x="0" y="829895"/>
        <a:ext cx="326327" cy="501840"/>
      </dsp:txXfrm>
    </dsp:sp>
    <dsp:sp modelId="{06AA40BB-9886-4B46-8ECB-F4B42996D2E4}">
      <dsp:nvSpPr>
        <dsp:cNvPr id="9" name="矩形 8" hidden="1"/>
        <dsp:cNvSpPr/>
      </dsp:nvSpPr>
      <dsp:spPr>
        <a:xfrm>
          <a:off x="0" y="1601015"/>
          <a:ext cx="326327" cy="501840"/>
        </a:xfrm>
        <a:prstGeom prst="rect">
          <a:avLst/>
        </a:prstGeom>
      </dsp:spPr>
      <dsp:txBody>
        <a:bodyPr/>
        <a:lstStyle/>
        <a:p/>
      </dsp:txBody>
      <dsp:txXfrm>
        <a:off x="0" y="1601015"/>
        <a:ext cx="326327" cy="501840"/>
      </dsp:txXfrm>
    </dsp:sp>
    <dsp:sp modelId="{0672C105-9C56-4D1C-A85A-D9656DDD3EC7}">
      <dsp:nvSpPr>
        <dsp:cNvPr id="12" name="矩形 11" hidden="1"/>
        <dsp:cNvSpPr/>
      </dsp:nvSpPr>
      <dsp:spPr>
        <a:xfrm>
          <a:off x="0" y="2372135"/>
          <a:ext cx="326327" cy="501840"/>
        </a:xfrm>
        <a:prstGeom prst="rect">
          <a:avLst/>
        </a:prstGeom>
      </dsp:spPr>
      <dsp:txBody>
        <a:bodyPr/>
        <a:lstStyle/>
        <a:p/>
      </dsp:txBody>
      <dsp:txXfrm>
        <a:off x="0" y="2372135"/>
        <a:ext cx="326327" cy="501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hexagon" r:blip="" rot="90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type="hexagon" r:blip="" rot="90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#2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2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F10F20-C08A-4EF0-B58F-092C7CAA956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4B94B-3943-4D83-B90E-9CDA77096D88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4B94B-3943-4D83-B90E-9CDA77096D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4B94B-3943-4D83-B90E-9CDA77096D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4B94B-3943-4D83-B90E-9CDA77096D88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5BFCE53-0450-4D30-AB86-326E25A6068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4B94B-3943-4D83-B90E-9CDA77096D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5BFCE53-0450-4D30-AB86-326E25A6068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5BFCE53-0450-4D30-AB86-326E25A6068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4B94B-3943-4D83-B90E-9CDA77096D88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4B94B-3943-4D83-B90E-9CDA77096D88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FD02-B9A2-40B7-909D-39F269DA23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4B94B-3943-4D83-B90E-9CDA77096D88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4B94B-3943-4D83-B90E-9CDA77096D88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4B94B-3943-4D83-B90E-9CDA77096D88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4B94B-3943-4D83-B90E-9CDA77096D88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4B94B-3943-4D83-B90E-9CDA77096D88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102AFC-06F5-4221-9EAB-35F784DCD2E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4B94B-3943-4D83-B90E-9CDA77096D88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102AFC-06F5-4221-9EAB-35F784DCD2E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4B94B-3943-4D83-B90E-9CDA77096D88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5BFCE53-0450-4D30-AB86-326E25A6068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4B94B-3943-4D83-B90E-9CDA77096D88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4B94B-3943-4D83-B90E-9CDA77096D88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A0DF95-3A5C-410E-9440-A27941199B6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编辑母版文本样式
第二级
第三级
第四级
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A0DF95-3A5C-410E-9440-A27941199B6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编辑母版文本样式
第二级
第三级
第四级
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A0DF95-3A5C-410E-9440-A27941199B6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标题和图表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表占位符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3700463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>
              <a:buNone/>
            </a:pPr>
            <a:fld id="{9A0DB2DC-4C9A-4742-B13C-FB6460FD3503}" type="slidenum">
              <a:rPr lang="en-US" altLang="en-US" strike="noStrike" noProof="1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编辑母版文本样式
第二级
第三级
第四级
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A0DF95-3A5C-410E-9440-A27941199B6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编辑母版文本样式
第二级
第三级
第四级
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A0DF95-3A5C-410E-9440-A27941199B6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
第二级
第三级
第四级
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
第二级
第三级
第四级
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A0DF95-3A5C-410E-9440-A27941199B6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编辑母版文本样式
第二级
第三级
第四级
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
第二级
第三级
第四级
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编辑母版文本样式
第二级
第三级
第四级
第五级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
第二级
第三级
第四级
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A0DF95-3A5C-410E-9440-A27941199B6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A0DF95-3A5C-410E-9440-A27941199B6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A0DF95-3A5C-410E-9440-A27941199B6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编辑母版文本样式
第二级
第三级
第四级
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编辑母版文本样式
第二级
第三级
第四级
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A0DF95-3A5C-410E-9440-A27941199B6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编辑母版文本样式
第二级
第三级
第四级
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A0DF95-3A5C-410E-9440-A27941199B6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1.jpe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A0DF95-3A5C-410E-9440-A27941199B6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jpeg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3" Type="http://schemas.openxmlformats.org/officeDocument/2006/relationships/oleObject" Target="../embeddings/oleObject1.bin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GIF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3.jpeg"/><Relationship Id="rId3" Type="http://schemas.openxmlformats.org/officeDocument/2006/relationships/tags" Target="../tags/tag6.xml"/><Relationship Id="rId2" Type="http://schemas.openxmlformats.org/officeDocument/2006/relationships/image" Target="../media/image52.png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6.jpeg"/><Relationship Id="rId7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tags" Target="../tags/tag3.xml"/><Relationship Id="rId4" Type="http://schemas.openxmlformats.org/officeDocument/2006/relationships/image" Target="../media/image14.jpeg"/><Relationship Id="rId3" Type="http://schemas.openxmlformats.org/officeDocument/2006/relationships/tags" Target="../tags/tag2.xml"/><Relationship Id="rId2" Type="http://schemas.openxmlformats.org/officeDocument/2006/relationships/image" Target="../media/image13.jpeg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0.jpeg"/><Relationship Id="rId1" Type="http://schemas.openxmlformats.org/officeDocument/2006/relationships/image" Target="../media/image48.GIF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2.jpeg"/><Relationship Id="rId2" Type="http://schemas.openxmlformats.org/officeDocument/2006/relationships/image" Target="../media/image3.png"/><Relationship Id="rId1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8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8.GIF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image" Target="../media/image48.GIF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87.jpeg"/><Relationship Id="rId7" Type="http://schemas.openxmlformats.org/officeDocument/2006/relationships/image" Target="../media/image86.jpeg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3" Type="http://schemas.openxmlformats.org/officeDocument/2006/relationships/image" Target="../media/image82.jpeg"/><Relationship Id="rId2" Type="http://schemas.openxmlformats.org/officeDocument/2006/relationships/tags" Target="../tags/tag7.xml"/><Relationship Id="rId10" Type="http://schemas.openxmlformats.org/officeDocument/2006/relationships/notesSlide" Target="../notesSlides/notesSlide21.xml"/><Relationship Id="rId1" Type="http://schemas.openxmlformats.org/officeDocument/2006/relationships/image" Target="../media/image48.GIF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48.GIF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1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90.jpe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92.jpeg"/><Relationship Id="rId1" Type="http://schemas.openxmlformats.org/officeDocument/2006/relationships/image" Target="../media/image48.GIF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6.jpeg"/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image" Target="../media/image93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image" Target="../media/image9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10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104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10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181441" y="618786"/>
            <a:ext cx="622427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第四章</a:t>
            </a:r>
            <a:r>
              <a:rPr lang="en-US" altLang="zh-CN" sz="40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40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方案的构思及方法</a:t>
            </a:r>
            <a:endParaRPr lang="zh-CN" altLang="en-US" sz="4000" b="1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矩形 55"/>
          <p:cNvSpPr/>
          <p:nvPr/>
        </p:nvSpPr>
        <p:spPr>
          <a:xfrm>
            <a:off x="2851150" y="2343150"/>
            <a:ext cx="8279765" cy="1088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5400" b="1" smtClean="0"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rPr>
              <a:t>第一节</a:t>
            </a:r>
            <a:r>
              <a:rPr lang="en-US" altLang="zh-CN" sz="5400" b="1" smtClean="0"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rPr>
              <a:t>  </a:t>
            </a:r>
            <a:r>
              <a:rPr lang="zh-CN" altLang="en-US" sz="5400" b="1" smtClean="0"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rPr>
              <a:t>设计中的人际关系</a:t>
            </a:r>
            <a:endParaRPr lang="zh-CN" altLang="en-US" sz="5400" b="1" smtClean="0">
              <a:latin typeface="微软雅黑" panose="020B0503020204020204" charset="-122"/>
              <a:ea typeface="微软雅黑" panose="020B0503020204020204" charset="-122"/>
              <a:cs typeface="Open Sans" panose="020B0606030504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2279" y="185531"/>
            <a:ext cx="11847443" cy="64803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6" name="矩形 45"/>
          <p:cNvSpPr/>
          <p:nvPr/>
        </p:nvSpPr>
        <p:spPr>
          <a:xfrm>
            <a:off x="271467" y="280971"/>
            <a:ext cx="11642236" cy="62894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文本框 2"/>
          <p:cNvSpPr txBox="1"/>
          <p:nvPr/>
        </p:nvSpPr>
        <p:spPr>
          <a:xfrm>
            <a:off x="1163638" y="350838"/>
            <a:ext cx="4902200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000" b="1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>
                <a:latin typeface="黑体" panose="02010609060101010101" pitchFamily="49" charset="-122"/>
                <a:ea typeface="黑体" panose="02010609060101010101" pitchFamily="49" charset="-122"/>
              </a:rPr>
              <a:t>一　设计中的人机关系</a:t>
            </a:r>
            <a:endParaRPr lang="zh-CN" altLang="en-US" sz="36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14" name="文本框 2"/>
          <p:cNvSpPr txBox="1"/>
          <p:nvPr/>
        </p:nvSpPr>
        <p:spPr>
          <a:xfrm>
            <a:off x="3080703" y="1654175"/>
            <a:ext cx="6889750" cy="5826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任务二　理解人机关系要实现的目标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Freeform 9"/>
          <p:cNvSpPr/>
          <p:nvPr/>
        </p:nvSpPr>
        <p:spPr bwMode="auto">
          <a:xfrm>
            <a:off x="2106613" y="2798446"/>
            <a:ext cx="8740775" cy="552450"/>
          </a:xfrm>
          <a:custGeom>
            <a:avLst/>
            <a:gdLst>
              <a:gd name="T0" fmla="*/ 2 w 4909"/>
              <a:gd name="T1" fmla="*/ 0 h 310"/>
              <a:gd name="T2" fmla="*/ 609 w 4909"/>
              <a:gd name="T3" fmla="*/ 115 h 310"/>
              <a:gd name="T4" fmla="*/ 1222 w 4909"/>
              <a:gd name="T5" fmla="*/ 195 h 310"/>
              <a:gd name="T6" fmla="*/ 1838 w 4909"/>
              <a:gd name="T7" fmla="*/ 245 h 310"/>
              <a:gd name="T8" fmla="*/ 2456 w 4909"/>
              <a:gd name="T9" fmla="*/ 264 h 310"/>
              <a:gd name="T10" fmla="*/ 3073 w 4909"/>
              <a:gd name="T11" fmla="*/ 252 h 310"/>
              <a:gd name="T12" fmla="*/ 3382 w 4909"/>
              <a:gd name="T13" fmla="*/ 233 h 310"/>
              <a:gd name="T14" fmla="*/ 3535 w 4909"/>
              <a:gd name="T15" fmla="*/ 220 h 310"/>
              <a:gd name="T16" fmla="*/ 3689 w 4909"/>
              <a:gd name="T17" fmla="*/ 205 h 310"/>
              <a:gd name="T18" fmla="*/ 3996 w 4909"/>
              <a:gd name="T19" fmla="*/ 168 h 310"/>
              <a:gd name="T20" fmla="*/ 4302 w 4909"/>
              <a:gd name="T21" fmla="*/ 122 h 310"/>
              <a:gd name="T22" fmla="*/ 4606 w 4909"/>
              <a:gd name="T23" fmla="*/ 66 h 310"/>
              <a:gd name="T24" fmla="*/ 4757 w 4909"/>
              <a:gd name="T25" fmla="*/ 34 h 310"/>
              <a:gd name="T26" fmla="*/ 4908 w 4909"/>
              <a:gd name="T27" fmla="*/ 0 h 310"/>
              <a:gd name="T28" fmla="*/ 4909 w 4909"/>
              <a:gd name="T29" fmla="*/ 6 h 310"/>
              <a:gd name="T30" fmla="*/ 4760 w 4909"/>
              <a:gd name="T31" fmla="*/ 46 h 310"/>
              <a:gd name="T32" fmla="*/ 4609 w 4909"/>
              <a:gd name="T33" fmla="*/ 82 h 310"/>
              <a:gd name="T34" fmla="*/ 4306 w 4909"/>
              <a:gd name="T35" fmla="*/ 146 h 310"/>
              <a:gd name="T36" fmla="*/ 4001 w 4909"/>
              <a:gd name="T37" fmla="*/ 199 h 310"/>
              <a:gd name="T38" fmla="*/ 3693 w 4909"/>
              <a:gd name="T39" fmla="*/ 241 h 310"/>
              <a:gd name="T40" fmla="*/ 3075 w 4909"/>
              <a:gd name="T41" fmla="*/ 294 h 310"/>
              <a:gd name="T42" fmla="*/ 2455 w 4909"/>
              <a:gd name="T43" fmla="*/ 309 h 310"/>
              <a:gd name="T44" fmla="*/ 1836 w 4909"/>
              <a:gd name="T45" fmla="*/ 288 h 310"/>
              <a:gd name="T46" fmla="*/ 1218 w 4909"/>
              <a:gd name="T47" fmla="*/ 231 h 310"/>
              <a:gd name="T48" fmla="*/ 605 w 4909"/>
              <a:gd name="T49" fmla="*/ 140 h 310"/>
              <a:gd name="T50" fmla="*/ 301 w 4909"/>
              <a:gd name="T51" fmla="*/ 79 h 310"/>
              <a:gd name="T52" fmla="*/ 150 w 4909"/>
              <a:gd name="T53" fmla="*/ 45 h 310"/>
              <a:gd name="T54" fmla="*/ 0 w 4909"/>
              <a:gd name="T55" fmla="*/ 6 h 310"/>
              <a:gd name="T56" fmla="*/ 2 w 4909"/>
              <a:gd name="T57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909" h="310">
                <a:moveTo>
                  <a:pt x="2" y="0"/>
                </a:moveTo>
                <a:cubicBezTo>
                  <a:pt x="203" y="46"/>
                  <a:pt x="406" y="83"/>
                  <a:pt x="609" y="115"/>
                </a:cubicBezTo>
                <a:cubicBezTo>
                  <a:pt x="813" y="147"/>
                  <a:pt x="1017" y="173"/>
                  <a:pt x="1222" y="195"/>
                </a:cubicBezTo>
                <a:cubicBezTo>
                  <a:pt x="1427" y="217"/>
                  <a:pt x="1633" y="234"/>
                  <a:pt x="1838" y="245"/>
                </a:cubicBezTo>
                <a:cubicBezTo>
                  <a:pt x="2044" y="257"/>
                  <a:pt x="2250" y="264"/>
                  <a:pt x="2456" y="264"/>
                </a:cubicBezTo>
                <a:cubicBezTo>
                  <a:pt x="2662" y="266"/>
                  <a:pt x="2868" y="262"/>
                  <a:pt x="3073" y="252"/>
                </a:cubicBezTo>
                <a:cubicBezTo>
                  <a:pt x="3176" y="247"/>
                  <a:pt x="3279" y="241"/>
                  <a:pt x="3382" y="233"/>
                </a:cubicBezTo>
                <a:cubicBezTo>
                  <a:pt x="3433" y="229"/>
                  <a:pt x="3484" y="225"/>
                  <a:pt x="3535" y="220"/>
                </a:cubicBezTo>
                <a:cubicBezTo>
                  <a:pt x="3587" y="215"/>
                  <a:pt x="3638" y="210"/>
                  <a:pt x="3689" y="205"/>
                </a:cubicBezTo>
                <a:cubicBezTo>
                  <a:pt x="3792" y="194"/>
                  <a:pt x="3894" y="182"/>
                  <a:pt x="3996" y="168"/>
                </a:cubicBezTo>
                <a:cubicBezTo>
                  <a:pt x="4098" y="154"/>
                  <a:pt x="4200" y="139"/>
                  <a:pt x="4302" y="122"/>
                </a:cubicBezTo>
                <a:cubicBezTo>
                  <a:pt x="4403" y="105"/>
                  <a:pt x="4505" y="86"/>
                  <a:pt x="4606" y="66"/>
                </a:cubicBezTo>
                <a:cubicBezTo>
                  <a:pt x="4656" y="56"/>
                  <a:pt x="4707" y="45"/>
                  <a:pt x="4757" y="34"/>
                </a:cubicBezTo>
                <a:cubicBezTo>
                  <a:pt x="4807" y="23"/>
                  <a:pt x="4858" y="12"/>
                  <a:pt x="4908" y="0"/>
                </a:cubicBezTo>
                <a:cubicBezTo>
                  <a:pt x="4909" y="6"/>
                  <a:pt x="4909" y="6"/>
                  <a:pt x="4909" y="6"/>
                </a:cubicBezTo>
                <a:cubicBezTo>
                  <a:pt x="4860" y="20"/>
                  <a:pt x="4810" y="33"/>
                  <a:pt x="4760" y="46"/>
                </a:cubicBezTo>
                <a:cubicBezTo>
                  <a:pt x="4710" y="58"/>
                  <a:pt x="4659" y="70"/>
                  <a:pt x="4609" y="82"/>
                </a:cubicBezTo>
                <a:cubicBezTo>
                  <a:pt x="4508" y="105"/>
                  <a:pt x="4407" y="127"/>
                  <a:pt x="4306" y="146"/>
                </a:cubicBezTo>
                <a:cubicBezTo>
                  <a:pt x="4204" y="166"/>
                  <a:pt x="4103" y="183"/>
                  <a:pt x="4001" y="199"/>
                </a:cubicBezTo>
                <a:cubicBezTo>
                  <a:pt x="3898" y="215"/>
                  <a:pt x="3796" y="229"/>
                  <a:pt x="3693" y="241"/>
                </a:cubicBezTo>
                <a:cubicBezTo>
                  <a:pt x="3488" y="266"/>
                  <a:pt x="3282" y="283"/>
                  <a:pt x="3075" y="294"/>
                </a:cubicBezTo>
                <a:cubicBezTo>
                  <a:pt x="2869" y="305"/>
                  <a:pt x="2662" y="310"/>
                  <a:pt x="2455" y="309"/>
                </a:cubicBezTo>
                <a:cubicBezTo>
                  <a:pt x="2249" y="308"/>
                  <a:pt x="2042" y="301"/>
                  <a:pt x="1836" y="288"/>
                </a:cubicBezTo>
                <a:cubicBezTo>
                  <a:pt x="1629" y="274"/>
                  <a:pt x="1423" y="256"/>
                  <a:pt x="1218" y="231"/>
                </a:cubicBezTo>
                <a:cubicBezTo>
                  <a:pt x="1013" y="207"/>
                  <a:pt x="809" y="176"/>
                  <a:pt x="605" y="140"/>
                </a:cubicBezTo>
                <a:cubicBezTo>
                  <a:pt x="504" y="121"/>
                  <a:pt x="402" y="101"/>
                  <a:pt x="301" y="79"/>
                </a:cubicBezTo>
                <a:cubicBezTo>
                  <a:pt x="251" y="68"/>
                  <a:pt x="200" y="57"/>
                  <a:pt x="150" y="45"/>
                </a:cubicBezTo>
                <a:cubicBezTo>
                  <a:pt x="100" y="33"/>
                  <a:pt x="50" y="20"/>
                  <a:pt x="0" y="6"/>
                </a:cubicBezTo>
                <a:lnTo>
                  <a:pt x="2" y="0"/>
                </a:lnTo>
                <a:close/>
              </a:path>
            </a:pathLst>
          </a:custGeom>
          <a:solidFill>
            <a:srgbClr val="BDBB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30625" y="3028950"/>
            <a:ext cx="1239520" cy="1851660"/>
            <a:chOff x="2875" y="2610"/>
            <a:chExt cx="1952" cy="2916"/>
          </a:xfrm>
        </p:grpSpPr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2875" y="3292"/>
              <a:ext cx="1953" cy="2235"/>
            </a:xfrm>
            <a:custGeom>
              <a:avLst/>
              <a:gdLst>
                <a:gd name="T0" fmla="*/ 123 w 696"/>
                <a:gd name="T1" fmla="*/ 224 h 796"/>
                <a:gd name="T2" fmla="*/ 123 w 696"/>
                <a:gd name="T3" fmla="*/ 673 h 796"/>
                <a:gd name="T4" fmla="*/ 572 w 696"/>
                <a:gd name="T5" fmla="*/ 673 h 796"/>
                <a:gd name="T6" fmla="*/ 572 w 696"/>
                <a:gd name="T7" fmla="*/ 224 h 796"/>
                <a:gd name="T8" fmla="*/ 348 w 696"/>
                <a:gd name="T9" fmla="*/ 0 h 796"/>
                <a:gd name="T10" fmla="*/ 123 w 696"/>
                <a:gd name="T11" fmla="*/ 224 h 796"/>
                <a:gd name="T12" fmla="*/ 361 w 696"/>
                <a:gd name="T13" fmla="*/ 101 h 796"/>
                <a:gd name="T14" fmla="*/ 328 w 696"/>
                <a:gd name="T15" fmla="*/ 101 h 796"/>
                <a:gd name="T16" fmla="*/ 328 w 696"/>
                <a:gd name="T17" fmla="*/ 67 h 796"/>
                <a:gd name="T18" fmla="*/ 361 w 696"/>
                <a:gd name="T19" fmla="*/ 67 h 796"/>
                <a:gd name="T20" fmla="*/ 361 w 696"/>
                <a:gd name="T21" fmla="*/ 101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796">
                  <a:moveTo>
                    <a:pt x="123" y="224"/>
                  </a:moveTo>
                  <a:cubicBezTo>
                    <a:pt x="0" y="348"/>
                    <a:pt x="0" y="549"/>
                    <a:pt x="123" y="673"/>
                  </a:cubicBezTo>
                  <a:cubicBezTo>
                    <a:pt x="247" y="796"/>
                    <a:pt x="448" y="796"/>
                    <a:pt x="572" y="673"/>
                  </a:cubicBezTo>
                  <a:cubicBezTo>
                    <a:pt x="696" y="549"/>
                    <a:pt x="696" y="348"/>
                    <a:pt x="572" y="224"/>
                  </a:cubicBezTo>
                  <a:cubicBezTo>
                    <a:pt x="348" y="0"/>
                    <a:pt x="348" y="0"/>
                    <a:pt x="348" y="0"/>
                  </a:cubicBezTo>
                  <a:lnTo>
                    <a:pt x="123" y="224"/>
                  </a:lnTo>
                  <a:close/>
                  <a:moveTo>
                    <a:pt x="361" y="101"/>
                  </a:moveTo>
                  <a:cubicBezTo>
                    <a:pt x="352" y="110"/>
                    <a:pt x="337" y="110"/>
                    <a:pt x="328" y="101"/>
                  </a:cubicBezTo>
                  <a:cubicBezTo>
                    <a:pt x="318" y="92"/>
                    <a:pt x="318" y="76"/>
                    <a:pt x="328" y="67"/>
                  </a:cubicBezTo>
                  <a:cubicBezTo>
                    <a:pt x="337" y="58"/>
                    <a:pt x="352" y="58"/>
                    <a:pt x="361" y="67"/>
                  </a:cubicBezTo>
                  <a:cubicBezTo>
                    <a:pt x="371" y="76"/>
                    <a:pt x="371" y="92"/>
                    <a:pt x="361" y="10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3530" y="2610"/>
              <a:ext cx="528" cy="985"/>
            </a:xfrm>
            <a:custGeom>
              <a:avLst/>
              <a:gdLst>
                <a:gd name="T0" fmla="*/ 107 w 188"/>
                <a:gd name="T1" fmla="*/ 336 h 351"/>
                <a:gd name="T2" fmla="*/ 179 w 188"/>
                <a:gd name="T3" fmla="*/ 161 h 351"/>
                <a:gd name="T4" fmla="*/ 129 w 188"/>
                <a:gd name="T5" fmla="*/ 20 h 351"/>
                <a:gd name="T6" fmla="*/ 10 w 188"/>
                <a:gd name="T7" fmla="*/ 91 h 351"/>
                <a:gd name="T8" fmla="*/ 61 w 188"/>
                <a:gd name="T9" fmla="*/ 279 h 351"/>
                <a:gd name="T10" fmla="*/ 85 w 188"/>
                <a:gd name="T11" fmla="*/ 260 h 351"/>
                <a:gd name="T12" fmla="*/ 34 w 188"/>
                <a:gd name="T13" fmla="*/ 120 h 351"/>
                <a:gd name="T14" fmla="*/ 51 w 188"/>
                <a:gd name="T15" fmla="*/ 54 h 351"/>
                <a:gd name="T16" fmla="*/ 123 w 188"/>
                <a:gd name="T17" fmla="*/ 51 h 351"/>
                <a:gd name="T18" fmla="*/ 150 w 188"/>
                <a:gd name="T19" fmla="*/ 185 h 351"/>
                <a:gd name="T20" fmla="*/ 90 w 188"/>
                <a:gd name="T21" fmla="*/ 322 h 351"/>
                <a:gd name="T22" fmla="*/ 107 w 188"/>
                <a:gd name="T23" fmla="*/ 33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8" h="351">
                  <a:moveTo>
                    <a:pt x="107" y="336"/>
                  </a:moveTo>
                  <a:cubicBezTo>
                    <a:pt x="146" y="287"/>
                    <a:pt x="168" y="223"/>
                    <a:pt x="179" y="161"/>
                  </a:cubicBezTo>
                  <a:cubicBezTo>
                    <a:pt x="188" y="110"/>
                    <a:pt x="186" y="41"/>
                    <a:pt x="129" y="20"/>
                  </a:cubicBezTo>
                  <a:cubicBezTo>
                    <a:pt x="74" y="0"/>
                    <a:pt x="20" y="36"/>
                    <a:pt x="10" y="91"/>
                  </a:cubicBezTo>
                  <a:cubicBezTo>
                    <a:pt x="0" y="151"/>
                    <a:pt x="26" y="230"/>
                    <a:pt x="61" y="279"/>
                  </a:cubicBezTo>
                  <a:cubicBezTo>
                    <a:pt x="70" y="292"/>
                    <a:pt x="93" y="271"/>
                    <a:pt x="85" y="260"/>
                  </a:cubicBezTo>
                  <a:cubicBezTo>
                    <a:pt x="58" y="222"/>
                    <a:pt x="38" y="166"/>
                    <a:pt x="34" y="120"/>
                  </a:cubicBezTo>
                  <a:cubicBezTo>
                    <a:pt x="32" y="98"/>
                    <a:pt x="34" y="70"/>
                    <a:pt x="51" y="54"/>
                  </a:cubicBezTo>
                  <a:cubicBezTo>
                    <a:pt x="70" y="37"/>
                    <a:pt x="103" y="41"/>
                    <a:pt x="123" y="51"/>
                  </a:cubicBezTo>
                  <a:cubicBezTo>
                    <a:pt x="169" y="71"/>
                    <a:pt x="158" y="146"/>
                    <a:pt x="150" y="185"/>
                  </a:cubicBezTo>
                  <a:cubicBezTo>
                    <a:pt x="140" y="232"/>
                    <a:pt x="121" y="283"/>
                    <a:pt x="90" y="322"/>
                  </a:cubicBezTo>
                  <a:cubicBezTo>
                    <a:pt x="78" y="337"/>
                    <a:pt x="95" y="351"/>
                    <a:pt x="107" y="336"/>
                  </a:cubicBezTo>
                  <a:close/>
                </a:path>
              </a:pathLst>
            </a:custGeom>
            <a:solidFill>
              <a:srgbClr val="BDB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3002" y="4071"/>
              <a:ext cx="1745" cy="1018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600" smtClean="0">
                  <a:solidFill>
                    <a:prstClr val="white"/>
                  </a:solidFill>
                </a:rPr>
                <a:t>高效</a:t>
              </a:r>
              <a:endParaRPr lang="zh-CN" altLang="en-US" sz="360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200650" y="3133725"/>
            <a:ext cx="1239520" cy="1863725"/>
            <a:chOff x="5190" y="2775"/>
            <a:chExt cx="1952" cy="2935"/>
          </a:xfrm>
        </p:grpSpPr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5190" y="3472"/>
              <a:ext cx="1953" cy="2238"/>
            </a:xfrm>
            <a:custGeom>
              <a:avLst/>
              <a:gdLst>
                <a:gd name="T0" fmla="*/ 572 w 696"/>
                <a:gd name="T1" fmla="*/ 225 h 797"/>
                <a:gd name="T2" fmla="*/ 572 w 696"/>
                <a:gd name="T3" fmla="*/ 673 h 797"/>
                <a:gd name="T4" fmla="*/ 123 w 696"/>
                <a:gd name="T5" fmla="*/ 673 h 797"/>
                <a:gd name="T6" fmla="*/ 123 w 696"/>
                <a:gd name="T7" fmla="*/ 225 h 797"/>
                <a:gd name="T8" fmla="*/ 348 w 696"/>
                <a:gd name="T9" fmla="*/ 0 h 797"/>
                <a:gd name="T10" fmla="*/ 572 w 696"/>
                <a:gd name="T11" fmla="*/ 225 h 797"/>
                <a:gd name="T12" fmla="*/ 334 w 696"/>
                <a:gd name="T13" fmla="*/ 101 h 797"/>
                <a:gd name="T14" fmla="*/ 368 w 696"/>
                <a:gd name="T15" fmla="*/ 101 h 797"/>
                <a:gd name="T16" fmla="*/ 368 w 696"/>
                <a:gd name="T17" fmla="*/ 68 h 797"/>
                <a:gd name="T18" fmla="*/ 334 w 696"/>
                <a:gd name="T19" fmla="*/ 68 h 797"/>
                <a:gd name="T20" fmla="*/ 334 w 696"/>
                <a:gd name="T21" fmla="*/ 101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797">
                  <a:moveTo>
                    <a:pt x="572" y="225"/>
                  </a:moveTo>
                  <a:cubicBezTo>
                    <a:pt x="696" y="348"/>
                    <a:pt x="696" y="549"/>
                    <a:pt x="572" y="673"/>
                  </a:cubicBezTo>
                  <a:cubicBezTo>
                    <a:pt x="448" y="797"/>
                    <a:pt x="247" y="797"/>
                    <a:pt x="123" y="673"/>
                  </a:cubicBezTo>
                  <a:cubicBezTo>
                    <a:pt x="0" y="549"/>
                    <a:pt x="0" y="348"/>
                    <a:pt x="123" y="225"/>
                  </a:cubicBezTo>
                  <a:cubicBezTo>
                    <a:pt x="348" y="0"/>
                    <a:pt x="348" y="0"/>
                    <a:pt x="348" y="0"/>
                  </a:cubicBezTo>
                  <a:lnTo>
                    <a:pt x="572" y="225"/>
                  </a:lnTo>
                  <a:close/>
                  <a:moveTo>
                    <a:pt x="334" y="101"/>
                  </a:moveTo>
                  <a:cubicBezTo>
                    <a:pt x="343" y="111"/>
                    <a:pt x="358" y="111"/>
                    <a:pt x="368" y="101"/>
                  </a:cubicBezTo>
                  <a:cubicBezTo>
                    <a:pt x="377" y="92"/>
                    <a:pt x="377" y="77"/>
                    <a:pt x="368" y="68"/>
                  </a:cubicBezTo>
                  <a:cubicBezTo>
                    <a:pt x="359" y="58"/>
                    <a:pt x="343" y="58"/>
                    <a:pt x="334" y="68"/>
                  </a:cubicBezTo>
                  <a:cubicBezTo>
                    <a:pt x="325" y="77"/>
                    <a:pt x="325" y="92"/>
                    <a:pt x="334" y="101"/>
                  </a:cubicBezTo>
                  <a:close/>
                </a:path>
              </a:pathLst>
            </a:cu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5893" y="2775"/>
              <a:ext cx="530" cy="988"/>
            </a:xfrm>
            <a:custGeom>
              <a:avLst/>
              <a:gdLst>
                <a:gd name="T0" fmla="*/ 108 w 189"/>
                <a:gd name="T1" fmla="*/ 335 h 351"/>
                <a:gd name="T2" fmla="*/ 180 w 189"/>
                <a:gd name="T3" fmla="*/ 161 h 351"/>
                <a:gd name="T4" fmla="*/ 129 w 189"/>
                <a:gd name="T5" fmla="*/ 19 h 351"/>
                <a:gd name="T6" fmla="*/ 11 w 189"/>
                <a:gd name="T7" fmla="*/ 90 h 351"/>
                <a:gd name="T8" fmla="*/ 56 w 189"/>
                <a:gd name="T9" fmla="*/ 269 h 351"/>
                <a:gd name="T10" fmla="*/ 80 w 189"/>
                <a:gd name="T11" fmla="*/ 250 h 351"/>
                <a:gd name="T12" fmla="*/ 35 w 189"/>
                <a:gd name="T13" fmla="*/ 119 h 351"/>
                <a:gd name="T14" fmla="*/ 52 w 189"/>
                <a:gd name="T15" fmla="*/ 54 h 351"/>
                <a:gd name="T16" fmla="*/ 124 w 189"/>
                <a:gd name="T17" fmla="*/ 50 h 351"/>
                <a:gd name="T18" fmla="*/ 151 w 189"/>
                <a:gd name="T19" fmla="*/ 184 h 351"/>
                <a:gd name="T20" fmla="*/ 91 w 189"/>
                <a:gd name="T21" fmla="*/ 321 h 351"/>
                <a:gd name="T22" fmla="*/ 108 w 189"/>
                <a:gd name="T23" fmla="*/ 33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" h="351">
                  <a:moveTo>
                    <a:pt x="108" y="335"/>
                  </a:moveTo>
                  <a:cubicBezTo>
                    <a:pt x="147" y="286"/>
                    <a:pt x="169" y="222"/>
                    <a:pt x="180" y="161"/>
                  </a:cubicBezTo>
                  <a:cubicBezTo>
                    <a:pt x="189" y="110"/>
                    <a:pt x="187" y="40"/>
                    <a:pt x="129" y="19"/>
                  </a:cubicBezTo>
                  <a:cubicBezTo>
                    <a:pt x="75" y="0"/>
                    <a:pt x="21" y="35"/>
                    <a:pt x="11" y="90"/>
                  </a:cubicBezTo>
                  <a:cubicBezTo>
                    <a:pt x="0" y="150"/>
                    <a:pt x="22" y="220"/>
                    <a:pt x="56" y="269"/>
                  </a:cubicBezTo>
                  <a:cubicBezTo>
                    <a:pt x="66" y="283"/>
                    <a:pt x="90" y="266"/>
                    <a:pt x="80" y="250"/>
                  </a:cubicBezTo>
                  <a:cubicBezTo>
                    <a:pt x="56" y="210"/>
                    <a:pt x="38" y="165"/>
                    <a:pt x="35" y="119"/>
                  </a:cubicBezTo>
                  <a:cubicBezTo>
                    <a:pt x="33" y="97"/>
                    <a:pt x="35" y="69"/>
                    <a:pt x="52" y="54"/>
                  </a:cubicBezTo>
                  <a:cubicBezTo>
                    <a:pt x="70" y="37"/>
                    <a:pt x="103" y="41"/>
                    <a:pt x="124" y="50"/>
                  </a:cubicBezTo>
                  <a:cubicBezTo>
                    <a:pt x="170" y="71"/>
                    <a:pt x="159" y="146"/>
                    <a:pt x="151" y="184"/>
                  </a:cubicBezTo>
                  <a:cubicBezTo>
                    <a:pt x="140" y="232"/>
                    <a:pt x="122" y="283"/>
                    <a:pt x="91" y="321"/>
                  </a:cubicBezTo>
                  <a:cubicBezTo>
                    <a:pt x="79" y="336"/>
                    <a:pt x="96" y="351"/>
                    <a:pt x="108" y="335"/>
                  </a:cubicBezTo>
                  <a:close/>
                </a:path>
              </a:pathLst>
            </a:custGeom>
            <a:solidFill>
              <a:srgbClr val="BDB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373" y="4229"/>
              <a:ext cx="1745" cy="1018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600" smtClean="0">
                  <a:solidFill>
                    <a:prstClr val="white"/>
                  </a:solidFill>
                </a:rPr>
                <a:t>安全</a:t>
              </a:r>
              <a:endParaRPr lang="zh-CN" altLang="en-US" sz="360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672580" y="3144520"/>
            <a:ext cx="1238250" cy="1863090"/>
            <a:chOff x="7508" y="2792"/>
            <a:chExt cx="1950" cy="2934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7508" y="3492"/>
              <a:ext cx="1950" cy="2235"/>
            </a:xfrm>
            <a:custGeom>
              <a:avLst/>
              <a:gdLst>
                <a:gd name="T0" fmla="*/ 572 w 696"/>
                <a:gd name="T1" fmla="*/ 224 h 796"/>
                <a:gd name="T2" fmla="*/ 572 w 696"/>
                <a:gd name="T3" fmla="*/ 672 h 796"/>
                <a:gd name="T4" fmla="*/ 124 w 696"/>
                <a:gd name="T5" fmla="*/ 672 h 796"/>
                <a:gd name="T6" fmla="*/ 124 w 696"/>
                <a:gd name="T7" fmla="*/ 224 h 796"/>
                <a:gd name="T8" fmla="*/ 348 w 696"/>
                <a:gd name="T9" fmla="*/ 0 h 796"/>
                <a:gd name="T10" fmla="*/ 572 w 696"/>
                <a:gd name="T11" fmla="*/ 224 h 796"/>
                <a:gd name="T12" fmla="*/ 334 w 696"/>
                <a:gd name="T13" fmla="*/ 101 h 796"/>
                <a:gd name="T14" fmla="*/ 368 w 696"/>
                <a:gd name="T15" fmla="*/ 101 h 796"/>
                <a:gd name="T16" fmla="*/ 368 w 696"/>
                <a:gd name="T17" fmla="*/ 67 h 796"/>
                <a:gd name="T18" fmla="*/ 334 w 696"/>
                <a:gd name="T19" fmla="*/ 67 h 796"/>
                <a:gd name="T20" fmla="*/ 334 w 696"/>
                <a:gd name="T21" fmla="*/ 101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796">
                  <a:moveTo>
                    <a:pt x="572" y="224"/>
                  </a:moveTo>
                  <a:cubicBezTo>
                    <a:pt x="696" y="348"/>
                    <a:pt x="696" y="548"/>
                    <a:pt x="572" y="672"/>
                  </a:cubicBezTo>
                  <a:cubicBezTo>
                    <a:pt x="448" y="796"/>
                    <a:pt x="247" y="796"/>
                    <a:pt x="124" y="672"/>
                  </a:cubicBezTo>
                  <a:cubicBezTo>
                    <a:pt x="0" y="548"/>
                    <a:pt x="0" y="348"/>
                    <a:pt x="124" y="224"/>
                  </a:cubicBezTo>
                  <a:cubicBezTo>
                    <a:pt x="348" y="0"/>
                    <a:pt x="348" y="0"/>
                    <a:pt x="348" y="0"/>
                  </a:cubicBezTo>
                  <a:lnTo>
                    <a:pt x="572" y="224"/>
                  </a:lnTo>
                  <a:close/>
                  <a:moveTo>
                    <a:pt x="334" y="101"/>
                  </a:moveTo>
                  <a:cubicBezTo>
                    <a:pt x="343" y="110"/>
                    <a:pt x="359" y="110"/>
                    <a:pt x="368" y="101"/>
                  </a:cubicBezTo>
                  <a:cubicBezTo>
                    <a:pt x="377" y="91"/>
                    <a:pt x="377" y="76"/>
                    <a:pt x="368" y="67"/>
                  </a:cubicBezTo>
                  <a:cubicBezTo>
                    <a:pt x="359" y="57"/>
                    <a:pt x="343" y="57"/>
                    <a:pt x="334" y="67"/>
                  </a:cubicBezTo>
                  <a:cubicBezTo>
                    <a:pt x="325" y="76"/>
                    <a:pt x="325" y="91"/>
                    <a:pt x="334" y="101"/>
                  </a:cubicBezTo>
                  <a:close/>
                </a:path>
              </a:pathLst>
            </a:cu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bg2"/>
                </a:solidFill>
              </a:endParaRPr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8210" y="2792"/>
              <a:ext cx="530" cy="985"/>
            </a:xfrm>
            <a:custGeom>
              <a:avLst/>
              <a:gdLst>
                <a:gd name="T0" fmla="*/ 108 w 189"/>
                <a:gd name="T1" fmla="*/ 336 h 351"/>
                <a:gd name="T2" fmla="*/ 180 w 189"/>
                <a:gd name="T3" fmla="*/ 161 h 351"/>
                <a:gd name="T4" fmla="*/ 129 w 189"/>
                <a:gd name="T5" fmla="*/ 19 h 351"/>
                <a:gd name="T6" fmla="*/ 11 w 189"/>
                <a:gd name="T7" fmla="*/ 90 h 351"/>
                <a:gd name="T8" fmla="*/ 56 w 189"/>
                <a:gd name="T9" fmla="*/ 270 h 351"/>
                <a:gd name="T10" fmla="*/ 80 w 189"/>
                <a:gd name="T11" fmla="*/ 250 h 351"/>
                <a:gd name="T12" fmla="*/ 35 w 189"/>
                <a:gd name="T13" fmla="*/ 119 h 351"/>
                <a:gd name="T14" fmla="*/ 52 w 189"/>
                <a:gd name="T15" fmla="*/ 54 h 351"/>
                <a:gd name="T16" fmla="*/ 124 w 189"/>
                <a:gd name="T17" fmla="*/ 50 h 351"/>
                <a:gd name="T18" fmla="*/ 151 w 189"/>
                <a:gd name="T19" fmla="*/ 184 h 351"/>
                <a:gd name="T20" fmla="*/ 91 w 189"/>
                <a:gd name="T21" fmla="*/ 322 h 351"/>
                <a:gd name="T22" fmla="*/ 108 w 189"/>
                <a:gd name="T23" fmla="*/ 33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" h="351">
                  <a:moveTo>
                    <a:pt x="108" y="336"/>
                  </a:moveTo>
                  <a:cubicBezTo>
                    <a:pt x="147" y="286"/>
                    <a:pt x="169" y="222"/>
                    <a:pt x="180" y="161"/>
                  </a:cubicBezTo>
                  <a:cubicBezTo>
                    <a:pt x="189" y="110"/>
                    <a:pt x="187" y="40"/>
                    <a:pt x="129" y="19"/>
                  </a:cubicBezTo>
                  <a:cubicBezTo>
                    <a:pt x="75" y="0"/>
                    <a:pt x="21" y="35"/>
                    <a:pt x="11" y="90"/>
                  </a:cubicBezTo>
                  <a:cubicBezTo>
                    <a:pt x="0" y="150"/>
                    <a:pt x="20" y="222"/>
                    <a:pt x="56" y="270"/>
                  </a:cubicBezTo>
                  <a:cubicBezTo>
                    <a:pt x="69" y="286"/>
                    <a:pt x="88" y="262"/>
                    <a:pt x="80" y="250"/>
                  </a:cubicBezTo>
                  <a:cubicBezTo>
                    <a:pt x="53" y="212"/>
                    <a:pt x="38" y="166"/>
                    <a:pt x="35" y="119"/>
                  </a:cubicBezTo>
                  <a:cubicBezTo>
                    <a:pt x="33" y="98"/>
                    <a:pt x="35" y="70"/>
                    <a:pt x="52" y="54"/>
                  </a:cubicBezTo>
                  <a:cubicBezTo>
                    <a:pt x="70" y="37"/>
                    <a:pt x="103" y="41"/>
                    <a:pt x="124" y="50"/>
                  </a:cubicBezTo>
                  <a:cubicBezTo>
                    <a:pt x="170" y="71"/>
                    <a:pt x="159" y="146"/>
                    <a:pt x="151" y="184"/>
                  </a:cubicBezTo>
                  <a:cubicBezTo>
                    <a:pt x="140" y="232"/>
                    <a:pt x="122" y="283"/>
                    <a:pt x="91" y="322"/>
                  </a:cubicBezTo>
                  <a:cubicBezTo>
                    <a:pt x="79" y="337"/>
                    <a:pt x="96" y="351"/>
                    <a:pt x="108" y="336"/>
                  </a:cubicBezTo>
                  <a:close/>
                </a:path>
              </a:pathLst>
            </a:custGeom>
            <a:solidFill>
              <a:srgbClr val="BDB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713" y="4233"/>
              <a:ext cx="1745" cy="1018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600" smtClean="0">
                  <a:solidFill>
                    <a:prstClr val="white"/>
                  </a:solidFill>
                </a:rPr>
                <a:t>健康</a:t>
              </a:r>
              <a:endParaRPr lang="zh-CN" altLang="en-US" sz="3600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142605" y="3039745"/>
            <a:ext cx="1245870" cy="1854835"/>
            <a:chOff x="9823" y="2627"/>
            <a:chExt cx="1962" cy="2921"/>
          </a:xfrm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9823" y="3310"/>
              <a:ext cx="1953" cy="2238"/>
            </a:xfrm>
            <a:custGeom>
              <a:avLst/>
              <a:gdLst>
                <a:gd name="T0" fmla="*/ 124 w 696"/>
                <a:gd name="T1" fmla="*/ 224 h 797"/>
                <a:gd name="T2" fmla="*/ 124 w 696"/>
                <a:gd name="T3" fmla="*/ 673 h 797"/>
                <a:gd name="T4" fmla="*/ 572 w 696"/>
                <a:gd name="T5" fmla="*/ 673 h 797"/>
                <a:gd name="T6" fmla="*/ 572 w 696"/>
                <a:gd name="T7" fmla="*/ 224 h 797"/>
                <a:gd name="T8" fmla="*/ 348 w 696"/>
                <a:gd name="T9" fmla="*/ 0 h 797"/>
                <a:gd name="T10" fmla="*/ 124 w 696"/>
                <a:gd name="T11" fmla="*/ 224 h 797"/>
                <a:gd name="T12" fmla="*/ 362 w 696"/>
                <a:gd name="T13" fmla="*/ 101 h 797"/>
                <a:gd name="T14" fmla="*/ 328 w 696"/>
                <a:gd name="T15" fmla="*/ 101 h 797"/>
                <a:gd name="T16" fmla="*/ 328 w 696"/>
                <a:gd name="T17" fmla="*/ 67 h 797"/>
                <a:gd name="T18" fmla="*/ 361 w 696"/>
                <a:gd name="T19" fmla="*/ 67 h 797"/>
                <a:gd name="T20" fmla="*/ 362 w 696"/>
                <a:gd name="T21" fmla="*/ 101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797">
                  <a:moveTo>
                    <a:pt x="124" y="224"/>
                  </a:moveTo>
                  <a:cubicBezTo>
                    <a:pt x="0" y="348"/>
                    <a:pt x="0" y="549"/>
                    <a:pt x="124" y="673"/>
                  </a:cubicBezTo>
                  <a:cubicBezTo>
                    <a:pt x="247" y="797"/>
                    <a:pt x="448" y="797"/>
                    <a:pt x="572" y="673"/>
                  </a:cubicBezTo>
                  <a:cubicBezTo>
                    <a:pt x="696" y="549"/>
                    <a:pt x="696" y="348"/>
                    <a:pt x="572" y="224"/>
                  </a:cubicBezTo>
                  <a:cubicBezTo>
                    <a:pt x="348" y="0"/>
                    <a:pt x="348" y="0"/>
                    <a:pt x="348" y="0"/>
                  </a:cubicBezTo>
                  <a:lnTo>
                    <a:pt x="124" y="224"/>
                  </a:lnTo>
                  <a:close/>
                  <a:moveTo>
                    <a:pt x="362" y="101"/>
                  </a:moveTo>
                  <a:cubicBezTo>
                    <a:pt x="352" y="110"/>
                    <a:pt x="337" y="110"/>
                    <a:pt x="328" y="101"/>
                  </a:cubicBezTo>
                  <a:cubicBezTo>
                    <a:pt x="318" y="92"/>
                    <a:pt x="318" y="77"/>
                    <a:pt x="328" y="67"/>
                  </a:cubicBezTo>
                  <a:cubicBezTo>
                    <a:pt x="337" y="58"/>
                    <a:pt x="352" y="58"/>
                    <a:pt x="361" y="67"/>
                  </a:cubicBezTo>
                  <a:cubicBezTo>
                    <a:pt x="371" y="77"/>
                    <a:pt x="371" y="92"/>
                    <a:pt x="362" y="1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10528" y="2627"/>
              <a:ext cx="530" cy="985"/>
            </a:xfrm>
            <a:custGeom>
              <a:avLst/>
              <a:gdLst>
                <a:gd name="T0" fmla="*/ 108 w 189"/>
                <a:gd name="T1" fmla="*/ 336 h 351"/>
                <a:gd name="T2" fmla="*/ 180 w 189"/>
                <a:gd name="T3" fmla="*/ 162 h 351"/>
                <a:gd name="T4" fmla="*/ 129 w 189"/>
                <a:gd name="T5" fmla="*/ 20 h 351"/>
                <a:gd name="T6" fmla="*/ 11 w 189"/>
                <a:gd name="T7" fmla="*/ 91 h 351"/>
                <a:gd name="T8" fmla="*/ 56 w 189"/>
                <a:gd name="T9" fmla="*/ 270 h 351"/>
                <a:gd name="T10" fmla="*/ 80 w 189"/>
                <a:gd name="T11" fmla="*/ 251 h 351"/>
                <a:gd name="T12" fmla="*/ 35 w 189"/>
                <a:gd name="T13" fmla="*/ 120 h 351"/>
                <a:gd name="T14" fmla="*/ 52 w 189"/>
                <a:gd name="T15" fmla="*/ 55 h 351"/>
                <a:gd name="T16" fmla="*/ 124 w 189"/>
                <a:gd name="T17" fmla="*/ 51 h 351"/>
                <a:gd name="T18" fmla="*/ 151 w 189"/>
                <a:gd name="T19" fmla="*/ 185 h 351"/>
                <a:gd name="T20" fmla="*/ 91 w 189"/>
                <a:gd name="T21" fmla="*/ 322 h 351"/>
                <a:gd name="T22" fmla="*/ 108 w 189"/>
                <a:gd name="T23" fmla="*/ 33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" h="351">
                  <a:moveTo>
                    <a:pt x="108" y="336"/>
                  </a:moveTo>
                  <a:cubicBezTo>
                    <a:pt x="147" y="287"/>
                    <a:pt x="169" y="223"/>
                    <a:pt x="180" y="162"/>
                  </a:cubicBezTo>
                  <a:cubicBezTo>
                    <a:pt x="189" y="111"/>
                    <a:pt x="187" y="41"/>
                    <a:pt x="129" y="20"/>
                  </a:cubicBezTo>
                  <a:cubicBezTo>
                    <a:pt x="75" y="0"/>
                    <a:pt x="21" y="36"/>
                    <a:pt x="11" y="91"/>
                  </a:cubicBezTo>
                  <a:cubicBezTo>
                    <a:pt x="0" y="151"/>
                    <a:pt x="22" y="221"/>
                    <a:pt x="56" y="270"/>
                  </a:cubicBezTo>
                  <a:cubicBezTo>
                    <a:pt x="65" y="284"/>
                    <a:pt x="88" y="262"/>
                    <a:pt x="80" y="251"/>
                  </a:cubicBezTo>
                  <a:cubicBezTo>
                    <a:pt x="53" y="213"/>
                    <a:pt x="38" y="166"/>
                    <a:pt x="35" y="120"/>
                  </a:cubicBezTo>
                  <a:cubicBezTo>
                    <a:pt x="33" y="98"/>
                    <a:pt x="35" y="70"/>
                    <a:pt x="52" y="55"/>
                  </a:cubicBezTo>
                  <a:cubicBezTo>
                    <a:pt x="70" y="38"/>
                    <a:pt x="103" y="41"/>
                    <a:pt x="124" y="51"/>
                  </a:cubicBezTo>
                  <a:cubicBezTo>
                    <a:pt x="170" y="72"/>
                    <a:pt x="159" y="147"/>
                    <a:pt x="151" y="185"/>
                  </a:cubicBezTo>
                  <a:cubicBezTo>
                    <a:pt x="140" y="233"/>
                    <a:pt x="122" y="284"/>
                    <a:pt x="91" y="322"/>
                  </a:cubicBezTo>
                  <a:cubicBezTo>
                    <a:pt x="79" y="337"/>
                    <a:pt x="96" y="351"/>
                    <a:pt x="108" y="336"/>
                  </a:cubicBezTo>
                  <a:close/>
                </a:path>
              </a:pathLst>
            </a:custGeom>
            <a:solidFill>
              <a:srgbClr val="BDB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0041" y="4082"/>
              <a:ext cx="1745" cy="1018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600">
                  <a:solidFill>
                    <a:prstClr val="white"/>
                  </a:solidFill>
                </a:rPr>
                <a:t>舒适</a:t>
              </a:r>
              <a:endParaRPr lang="zh-CN" altLang="en-US" sz="36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2"/>
          <p:cNvPicPr>
            <a:picLocks noChangeAspect="1"/>
          </p:cNvPicPr>
          <p:nvPr/>
        </p:nvPicPr>
        <p:blipFill>
          <a:blip r:embed="rId1"/>
          <a:srcRect l="4140" t="34175" r="7875" b="28156"/>
          <a:stretch>
            <a:fillRect/>
          </a:stretch>
        </p:blipFill>
        <p:spPr>
          <a:xfrm>
            <a:off x="3933825" y="703580"/>
            <a:ext cx="6385560" cy="5916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1039495" y="193040"/>
            <a:ext cx="2455545" cy="70675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p>
            <a:r>
              <a:rPr lang="zh-CN" altLang="en-US" sz="4000" b="1">
                <a:solidFill>
                  <a:schemeClr val="tx1">
                    <a:lumMod val="50000"/>
                  </a:schemeClr>
                </a:solidFill>
              </a:rPr>
              <a:t>案例分析</a:t>
            </a:r>
            <a:endParaRPr lang="zh-CN" altLang="en-US" sz="4000" b="1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473" y="162032"/>
            <a:ext cx="6383457" cy="804061"/>
            <a:chOff x="355" y="121524"/>
            <a:chExt cx="4787593" cy="603046"/>
          </a:xfrm>
        </p:grpSpPr>
        <p:sp>
          <p:nvSpPr>
            <p:cNvPr id="34" name="矩形 33"/>
            <p:cNvSpPr/>
            <p:nvPr/>
          </p:nvSpPr>
          <p:spPr>
            <a:xfrm>
              <a:off x="581708" y="185161"/>
              <a:ext cx="4206240" cy="376238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r"/>
              <a:r>
                <a:rPr lang="zh-CN" altLang="en-US" sz="2665" b="1">
                  <a:solidFill>
                    <a:srgbClr val="212E3C"/>
                  </a:solidFill>
                  <a:ea typeface="微软雅黑" panose="020B0503020204020204" charset="-122"/>
                </a:rPr>
                <a:t>任务二：理解人机关系要实现的目标</a:t>
              </a:r>
              <a:endParaRPr lang="zh-CN" altLang="en-US" sz="2665" b="1">
                <a:solidFill>
                  <a:srgbClr val="212E3C"/>
                </a:solidFill>
                <a:ea typeface="微软雅黑" panose="020B0503020204020204" charset="-122"/>
              </a:endParaRPr>
            </a:p>
          </p:txBody>
        </p:sp>
        <p:sp>
          <p:nvSpPr>
            <p:cNvPr id="35" name="等腰三角形 34"/>
            <p:cNvSpPr/>
            <p:nvPr/>
          </p:nvSpPr>
          <p:spPr>
            <a:xfrm rot="5400000">
              <a:off x="-44329" y="166207"/>
              <a:ext cx="603046" cy="51367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rgbClr val="FFFFFF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624271" y="1043809"/>
            <a:ext cx="2072640" cy="122936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zh-CN" altLang="en-US" sz="72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高效</a:t>
            </a:r>
            <a:endParaRPr lang="zh-CN" altLang="en-US" sz="72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127" y="3556996"/>
            <a:ext cx="7470372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在设计中，应把人和机作为一个</a:t>
            </a:r>
            <a:r>
              <a:rPr lang="zh-CN" altLang="en-US" sz="24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整体</a:t>
            </a:r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来考虑，合理或最优地分配人和机的功能，以促进二者的协调 ，提高人的工作效率。</a:t>
            </a:r>
            <a:endParaRPr lang="en-US" altLang="zh-CN" sz="240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同时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，人机所在的环境中的一些因素也影响人的效率和行为</a:t>
            </a:r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4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4" name="图示 3"/>
          <p:cNvGraphicFramePr/>
          <p:nvPr/>
        </p:nvGraphicFramePr>
        <p:xfrm>
          <a:off x="6383501" y="1234973"/>
          <a:ext cx="6818164" cy="4523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" name="矩形 2"/>
          <p:cNvSpPr/>
          <p:nvPr/>
        </p:nvSpPr>
        <p:spPr>
          <a:xfrm>
            <a:off x="1174268" y="2567809"/>
            <a:ext cx="4518660" cy="69659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zh-CN" altLang="en-US" sz="3735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整体优化，提高效率</a:t>
            </a:r>
            <a:endParaRPr lang="zh-CN" altLang="en-US" sz="3735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9" presetClass="entr" presetSubtype="0" ac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标题 12"/>
          <p:cNvSpPr>
            <a:spLocks noGrp="1"/>
          </p:cNvSpPr>
          <p:nvPr>
            <p:ph type="title" idx="4294967295"/>
          </p:nvPr>
        </p:nvSpPr>
        <p:spPr>
          <a:xfrm>
            <a:off x="0" y="366185"/>
            <a:ext cx="10515600" cy="1325033"/>
          </a:xfrm>
          <a:prstGeom prst="rect">
            <a:avLst/>
          </a:prstGeom>
        </p:spPr>
        <p:txBody>
          <a:bodyPr lIns="91440" tIns="45720" rIns="91440" bIns="45720"/>
          <a:lstStyle/>
          <a:p>
            <a:pPr eaLnBrk="1" hangingPunct="1"/>
            <a:r>
              <a:rPr lang="zh-CN" altLang="en-US" smtClean="0"/>
              <a:t> </a:t>
            </a:r>
            <a:endParaRPr lang="zh-CN" altLang="en-US" smtClean="0"/>
          </a:p>
        </p:txBody>
      </p:sp>
      <p:pic>
        <p:nvPicPr>
          <p:cNvPr id="5" name="图片 4" descr="u=2233429892,3980486682&amp;fm=26&amp;gp=0"/>
          <p:cNvPicPr>
            <a:picLocks noChangeAspect="1"/>
          </p:cNvPicPr>
          <p:nvPr/>
        </p:nvPicPr>
        <p:blipFill>
          <a:blip r:embed="rId1"/>
          <a:srcRect t="26042" b="23143"/>
          <a:stretch>
            <a:fillRect/>
          </a:stretch>
        </p:blipFill>
        <p:spPr>
          <a:xfrm>
            <a:off x="362585" y="245110"/>
            <a:ext cx="5321300" cy="2703831"/>
          </a:xfrm>
          <a:prstGeom prst="rect">
            <a:avLst/>
          </a:prstGeom>
        </p:spPr>
      </p:pic>
      <p:pic>
        <p:nvPicPr>
          <p:cNvPr id="6" name="图片 5" descr="u=2792461666,4248180620&amp;fm=26&amp;gp=0"/>
          <p:cNvPicPr/>
          <p:nvPr/>
        </p:nvPicPr>
        <p:blipFill>
          <a:blip r:embed="rId2"/>
          <a:srcRect l="1933" t="3296" r="1208"/>
          <a:stretch>
            <a:fillRect/>
          </a:stretch>
        </p:blipFill>
        <p:spPr>
          <a:xfrm>
            <a:off x="6047105" y="245111"/>
            <a:ext cx="5320031" cy="27057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42604" y="3075941"/>
            <a:ext cx="6106795" cy="70675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4000" b="1">
                <a:solidFill>
                  <a:schemeClr val="tx1">
                    <a:lumMod val="50000"/>
                  </a:schemeClr>
                </a:solidFill>
              </a:rPr>
              <a:t>哪一种牙膏盖设计更高效？</a:t>
            </a:r>
            <a:endParaRPr lang="zh-CN" altLang="en-US" sz="4000" b="1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" name="图片 1" descr="D:\guoyahui\u=3280471279,3320004026&amp;fm=26&amp;gp=0.jpgu=3280471279,3320004026&amp;fm=26&amp;gp=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919" y="3907790"/>
            <a:ext cx="2703831" cy="2703831"/>
          </a:xfrm>
          <a:prstGeom prst="rect">
            <a:avLst/>
          </a:prstGeom>
        </p:spPr>
      </p:pic>
      <p:pic>
        <p:nvPicPr>
          <p:cNvPr id="3" name="图片 2" descr="D:\guoyahui\timg (1).jpgtimg (1)"/>
          <p:cNvPicPr/>
          <p:nvPr/>
        </p:nvPicPr>
        <p:blipFill>
          <a:blip r:embed="rId4"/>
          <a:stretch>
            <a:fillRect/>
          </a:stretch>
        </p:blipFill>
        <p:spPr>
          <a:xfrm>
            <a:off x="7614919" y="3907790"/>
            <a:ext cx="3971291" cy="2705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473" y="162032"/>
            <a:ext cx="6383457" cy="804061"/>
            <a:chOff x="355" y="121524"/>
            <a:chExt cx="4787593" cy="603046"/>
          </a:xfrm>
        </p:grpSpPr>
        <p:sp>
          <p:nvSpPr>
            <p:cNvPr id="34" name="矩形 33"/>
            <p:cNvSpPr/>
            <p:nvPr/>
          </p:nvSpPr>
          <p:spPr>
            <a:xfrm>
              <a:off x="581708" y="185161"/>
              <a:ext cx="4206240" cy="376238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r"/>
              <a:r>
                <a:rPr lang="zh-CN" altLang="en-US" sz="2665" b="1">
                  <a:solidFill>
                    <a:srgbClr val="212E3C"/>
                  </a:solidFill>
                  <a:ea typeface="微软雅黑" panose="020B0503020204020204" charset="-122"/>
                </a:rPr>
                <a:t>任务二：理解人机关系要实现的目标</a:t>
              </a:r>
              <a:endParaRPr lang="zh-CN" altLang="en-US" sz="2665" b="1">
                <a:solidFill>
                  <a:srgbClr val="212E3C"/>
                </a:solidFill>
                <a:ea typeface="微软雅黑" panose="020B0503020204020204" charset="-122"/>
              </a:endParaRPr>
            </a:p>
          </p:txBody>
        </p:sp>
        <p:sp>
          <p:nvSpPr>
            <p:cNvPr id="35" name="等腰三角形 34"/>
            <p:cNvSpPr/>
            <p:nvPr/>
          </p:nvSpPr>
          <p:spPr>
            <a:xfrm rot="5400000">
              <a:off x="-44329" y="166207"/>
              <a:ext cx="603046" cy="51367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rgbClr val="FFFFFF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656443" y="1059049"/>
            <a:ext cx="2072640" cy="122936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zh-CN" altLang="en-US" sz="7200" b="1" cap="all" smtClean="0">
                <a:ln w="9000" cmpd="sng">
                  <a:solidFill>
                    <a:srgbClr val="FF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0000">
                        <a:shade val="20000"/>
                        <a:satMod val="245000"/>
                      </a:srgbClr>
                    </a:gs>
                    <a:gs pos="43000">
                      <a:srgbClr val="FF0000">
                        <a:satMod val="255000"/>
                      </a:srgbClr>
                    </a:gs>
                    <a:gs pos="48000">
                      <a:srgbClr val="FF0000">
                        <a:shade val="85000"/>
                        <a:satMod val="255000"/>
                      </a:srgbClr>
                    </a:gs>
                    <a:gs pos="100000">
                      <a:srgbClr val="FF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安全</a:t>
            </a:r>
            <a:endParaRPr lang="zh-CN" altLang="en-US" sz="7200" b="1" cap="all">
              <a:ln w="9000" cmpd="sng">
                <a:solidFill>
                  <a:srgbClr val="FF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0000">
                      <a:shade val="20000"/>
                      <a:satMod val="245000"/>
                    </a:srgbClr>
                  </a:gs>
                  <a:gs pos="43000">
                    <a:srgbClr val="FF0000">
                      <a:satMod val="255000"/>
                    </a:srgbClr>
                  </a:gs>
                  <a:gs pos="48000">
                    <a:srgbClr val="FF0000">
                      <a:shade val="85000"/>
                      <a:satMod val="255000"/>
                    </a:srgbClr>
                  </a:gs>
                  <a:gs pos="100000">
                    <a:srgbClr val="FF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0108" y="3373120"/>
            <a:ext cx="8415209" cy="2555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665" smtClean="0">
                <a:latin typeface="微软雅黑" panose="020B0503020204020204" charset="-122"/>
                <a:ea typeface="微软雅黑" panose="020B0503020204020204" charset="-122"/>
              </a:rPr>
              <a:t>是指人们在操作和使用产品的过程中，产品对人的身体不构成生理上的伤害，产品与人接触的部分不允许有尖角和锋利的边槽，易产生危险的地方应进行安全保护设计。</a:t>
            </a:r>
            <a:endParaRPr lang="zh-CN" altLang="en-US" sz="2665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55268" y="2567809"/>
            <a:ext cx="4518660" cy="69659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zh-CN" altLang="en-US" sz="3735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生理保护，消除危险</a:t>
            </a:r>
            <a:endParaRPr lang="zh-CN" altLang="en-US" sz="3735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9" presetClass="entr" presetSubtype="0" ac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u=3102443191,2946933515&amp;fm=26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140" y="328296"/>
            <a:ext cx="4884420" cy="3663315"/>
          </a:xfrm>
          <a:prstGeom prst="rect">
            <a:avLst/>
          </a:prstGeom>
        </p:spPr>
      </p:pic>
      <p:pic>
        <p:nvPicPr>
          <p:cNvPr id="7" name="图片 6" descr="u=2927740199,2893257647&amp;fm=26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176" y="328931"/>
            <a:ext cx="4955540" cy="36626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" t="8801" r="7856" b="10503"/>
          <a:stretch>
            <a:fillRect/>
          </a:stretch>
        </p:blipFill>
        <p:spPr>
          <a:xfrm>
            <a:off x="4285827" y="4172797"/>
            <a:ext cx="3621193" cy="25696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67" y="4172851"/>
            <a:ext cx="3894431" cy="25605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 r="5440"/>
          <a:stretch>
            <a:fillRect/>
          </a:stretch>
        </p:blipFill>
        <p:spPr>
          <a:xfrm>
            <a:off x="8271722" y="4172797"/>
            <a:ext cx="3626273" cy="2712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" y="253365"/>
            <a:ext cx="3136900" cy="33896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280" y="253365"/>
            <a:ext cx="2962910" cy="32397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5" y="253365"/>
            <a:ext cx="3474720" cy="34969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" y="3493135"/>
            <a:ext cx="3592830" cy="3284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473" y="162032"/>
            <a:ext cx="6383457" cy="804061"/>
            <a:chOff x="355" y="121524"/>
            <a:chExt cx="4787593" cy="603046"/>
          </a:xfrm>
        </p:grpSpPr>
        <p:sp>
          <p:nvSpPr>
            <p:cNvPr id="34" name="矩形 33"/>
            <p:cNvSpPr/>
            <p:nvPr/>
          </p:nvSpPr>
          <p:spPr>
            <a:xfrm>
              <a:off x="581708" y="185161"/>
              <a:ext cx="4206240" cy="376238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r"/>
              <a:r>
                <a:rPr lang="zh-CN" altLang="en-US" sz="2665" b="1">
                  <a:solidFill>
                    <a:srgbClr val="212E3C"/>
                  </a:solidFill>
                  <a:ea typeface="微软雅黑" panose="020B0503020204020204" charset="-122"/>
                </a:rPr>
                <a:t>任务二：理解人机关系要实现的目标</a:t>
              </a:r>
              <a:endParaRPr lang="zh-CN" altLang="en-US" sz="2665" b="1">
                <a:solidFill>
                  <a:srgbClr val="212E3C"/>
                </a:solidFill>
                <a:ea typeface="微软雅黑" panose="020B0503020204020204" charset="-122"/>
              </a:endParaRPr>
            </a:p>
          </p:txBody>
        </p:sp>
        <p:sp>
          <p:nvSpPr>
            <p:cNvPr id="35" name="等腰三角形 34"/>
            <p:cNvSpPr/>
            <p:nvPr/>
          </p:nvSpPr>
          <p:spPr>
            <a:xfrm rot="5400000">
              <a:off x="-44329" y="166207"/>
              <a:ext cx="603046" cy="51367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rgbClr val="FFFFFF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656446" y="1219069"/>
            <a:ext cx="2072640" cy="122936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zh-CN" altLang="en-US" sz="7200" b="1" cap="all">
                <a:ln w="9000" cmpd="sng">
                  <a:solidFill>
                    <a:srgbClr val="FF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0000">
                        <a:shade val="20000"/>
                        <a:satMod val="245000"/>
                      </a:srgbClr>
                    </a:gs>
                    <a:gs pos="43000">
                      <a:srgbClr val="FF0000">
                        <a:satMod val="255000"/>
                      </a:srgbClr>
                    </a:gs>
                    <a:gs pos="48000">
                      <a:srgbClr val="FF0000">
                        <a:shade val="85000"/>
                        <a:satMod val="255000"/>
                      </a:srgbClr>
                    </a:gs>
                    <a:gs pos="100000">
                      <a:srgbClr val="FF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健康</a:t>
            </a:r>
            <a:endParaRPr lang="zh-CN" altLang="en-US" sz="7200" b="1" cap="all">
              <a:ln w="9000" cmpd="sng">
                <a:solidFill>
                  <a:srgbClr val="FF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0000">
                      <a:shade val="20000"/>
                      <a:satMod val="245000"/>
                    </a:srgbClr>
                  </a:gs>
                  <a:gs pos="43000">
                    <a:srgbClr val="FF0000">
                      <a:satMod val="255000"/>
                    </a:srgbClr>
                  </a:gs>
                  <a:gs pos="48000">
                    <a:srgbClr val="FF0000">
                      <a:shade val="85000"/>
                      <a:satMod val="255000"/>
                    </a:srgbClr>
                  </a:gs>
                  <a:gs pos="100000">
                    <a:srgbClr val="FF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6170" y="3520017"/>
            <a:ext cx="8101753" cy="132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665" smtClean="0">
                <a:latin typeface="微软雅黑" panose="020B0503020204020204" charset="-122"/>
                <a:ea typeface="微软雅黑" panose="020B0503020204020204" charset="-122"/>
              </a:rPr>
              <a:t>是指人在长期操作或使用产品过程中，产品不会对人的健康造成不良影响。</a:t>
            </a:r>
            <a:endParaRPr lang="zh-CN" altLang="en-US" sz="2665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74268" y="2567809"/>
            <a:ext cx="4518660" cy="69659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zh-CN" altLang="en-US" sz="3735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以人为本，保护健康</a:t>
            </a:r>
            <a:endParaRPr lang="zh-CN" altLang="en-US" sz="3735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9" presetClass="entr" presetSubtype="0" ac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图片 4"/>
          <p:cNvPicPr>
            <a:picLocks noChangeAspect="1"/>
          </p:cNvPicPr>
          <p:nvPr/>
        </p:nvPicPr>
        <p:blipFill>
          <a:blip r:embed="rId1"/>
          <a:srcRect l="5057" t="16998" r="3297" b="27451"/>
          <a:stretch>
            <a:fillRect/>
          </a:stretch>
        </p:blipFill>
        <p:spPr>
          <a:xfrm>
            <a:off x="267335" y="1946910"/>
            <a:ext cx="11657330" cy="3265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1224280" y="306070"/>
            <a:ext cx="2416810" cy="70675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p>
            <a:r>
              <a:rPr lang="zh-CN" altLang="en-US" sz="4000" b="1">
                <a:solidFill>
                  <a:schemeClr val="tx1">
                    <a:lumMod val="50000"/>
                  </a:schemeClr>
                </a:solidFill>
              </a:rPr>
              <a:t>马上</a:t>
            </a:r>
            <a:r>
              <a:rPr lang="zh-CN" altLang="en-US" sz="4000" b="1">
                <a:solidFill>
                  <a:schemeClr val="tx1">
                    <a:lumMod val="50000"/>
                  </a:schemeClr>
                </a:solidFill>
              </a:rPr>
              <a:t>行动</a:t>
            </a:r>
            <a:endParaRPr lang="zh-CN" altLang="en-US" sz="4000" b="1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473" y="162032"/>
            <a:ext cx="6383457" cy="804061"/>
            <a:chOff x="355" y="121524"/>
            <a:chExt cx="4787593" cy="603046"/>
          </a:xfrm>
        </p:grpSpPr>
        <p:sp>
          <p:nvSpPr>
            <p:cNvPr id="34" name="矩形 33"/>
            <p:cNvSpPr/>
            <p:nvPr/>
          </p:nvSpPr>
          <p:spPr>
            <a:xfrm>
              <a:off x="581708" y="185161"/>
              <a:ext cx="4206240" cy="376238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r"/>
              <a:r>
                <a:rPr lang="zh-CN" altLang="en-US" sz="2665" b="1">
                  <a:solidFill>
                    <a:srgbClr val="212E3C"/>
                  </a:solidFill>
                  <a:ea typeface="微软雅黑" panose="020B0503020204020204" charset="-122"/>
                </a:rPr>
                <a:t>任务二：理解人机关系要实现的目标</a:t>
              </a:r>
              <a:endParaRPr lang="zh-CN" altLang="en-US" sz="2665" b="1">
                <a:solidFill>
                  <a:srgbClr val="212E3C"/>
                </a:solidFill>
                <a:ea typeface="微软雅黑" panose="020B0503020204020204" charset="-122"/>
              </a:endParaRPr>
            </a:p>
          </p:txBody>
        </p:sp>
        <p:sp>
          <p:nvSpPr>
            <p:cNvPr id="35" name="等腰三角形 34"/>
            <p:cNvSpPr/>
            <p:nvPr/>
          </p:nvSpPr>
          <p:spPr>
            <a:xfrm rot="5400000">
              <a:off x="-44329" y="166207"/>
              <a:ext cx="603046" cy="51367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rgbClr val="FFFFFF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45" y="1229995"/>
            <a:ext cx="9537065" cy="5454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 descr="案例分析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988" y="358775"/>
            <a:ext cx="1412875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3"/>
          <p:cNvPicPr>
            <a:picLocks noChangeAspect="1"/>
          </p:cNvPicPr>
          <p:nvPr/>
        </p:nvPicPr>
        <p:blipFill>
          <a:blip r:embed="rId3"/>
          <a:srcRect r="1181"/>
          <a:stretch>
            <a:fillRect/>
          </a:stretch>
        </p:blipFill>
        <p:spPr>
          <a:xfrm>
            <a:off x="2946400" y="536575"/>
            <a:ext cx="2517129" cy="208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4"/>
          <p:cNvPicPr>
            <a:picLocks noChangeAspect="1"/>
          </p:cNvPicPr>
          <p:nvPr/>
        </p:nvPicPr>
        <p:blipFill>
          <a:blip r:embed="rId4"/>
          <a:srcRect l="381" r="1463" b="972"/>
          <a:stretch>
            <a:fillRect/>
          </a:stretch>
        </p:blipFill>
        <p:spPr>
          <a:xfrm>
            <a:off x="5542280" y="536575"/>
            <a:ext cx="2609850" cy="208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图片 6"/>
          <p:cNvPicPr>
            <a:picLocks noChangeAspect="1"/>
          </p:cNvPicPr>
          <p:nvPr/>
        </p:nvPicPr>
        <p:blipFill>
          <a:blip r:embed="rId5"/>
          <a:srcRect r="3403"/>
          <a:stretch>
            <a:fillRect/>
          </a:stretch>
        </p:blipFill>
        <p:spPr>
          <a:xfrm>
            <a:off x="2946400" y="2687955"/>
            <a:ext cx="2515870" cy="1953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2280" y="2687955"/>
            <a:ext cx="2619375" cy="1958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图片 9"/>
          <p:cNvPicPr>
            <a:picLocks noChangeAspect="1"/>
          </p:cNvPicPr>
          <p:nvPr/>
        </p:nvPicPr>
        <p:blipFill>
          <a:blip r:embed="rId7"/>
          <a:srcRect r="4889"/>
          <a:stretch>
            <a:fillRect/>
          </a:stretch>
        </p:blipFill>
        <p:spPr>
          <a:xfrm>
            <a:off x="2946400" y="4733925"/>
            <a:ext cx="2532063" cy="1960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1963" y="4724400"/>
            <a:ext cx="2595562" cy="1960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rcRect r="757"/>
          <a:stretch>
            <a:fillRect/>
          </a:stretch>
        </p:blipFill>
        <p:spPr>
          <a:xfrm>
            <a:off x="187325" y="522605"/>
            <a:ext cx="2682875" cy="208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325" y="2687955"/>
            <a:ext cx="2682875" cy="1957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325" y="4739005"/>
            <a:ext cx="2682240" cy="195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8218805" y="1016000"/>
            <a:ext cx="385826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/>
              <a:t>漫画《嘟嘟嘴的一天》</a:t>
            </a:r>
            <a:endParaRPr lang="zh-CN" altLang="en-US" sz="2400" b="1"/>
          </a:p>
          <a:p>
            <a:pPr>
              <a:lnSpc>
                <a:spcPct val="150000"/>
              </a:lnSpc>
            </a:pPr>
            <a:r>
              <a:rPr lang="zh-CN" altLang="en-US" sz="2400" b="1"/>
              <a:t>为什么嘟嘟嘴一天都不高兴</a:t>
            </a:r>
            <a:r>
              <a:rPr lang="zh-CN" altLang="en-US" sz="2400" b="1" smtClean="0"/>
              <a:t>？</a:t>
            </a:r>
            <a:endParaRPr lang="en-US" altLang="zh-CN" sz="2400" b="1" smtClean="0"/>
          </a:p>
          <a:p>
            <a:pPr>
              <a:lnSpc>
                <a:spcPct val="150000"/>
              </a:lnSpc>
            </a:pPr>
            <a:r>
              <a:rPr lang="zh-CN" altLang="en-US" sz="2400" b="1" smtClean="0"/>
              <a:t>请</a:t>
            </a:r>
            <a:r>
              <a:rPr lang="zh-CN" altLang="en-US" sz="2400" b="1"/>
              <a:t>指出不高兴的原因</a:t>
            </a:r>
            <a:endParaRPr lang="zh-CN" altLang="en-US" sz="2400" b="1"/>
          </a:p>
        </p:txBody>
      </p:sp>
      <p:sp>
        <p:nvSpPr>
          <p:cNvPr id="6" name="文本框 5"/>
          <p:cNvSpPr txBox="1"/>
          <p:nvPr/>
        </p:nvSpPr>
        <p:spPr>
          <a:xfrm>
            <a:off x="8340090" y="2888615"/>
            <a:ext cx="2780030" cy="39693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售票窗口太低</a:t>
            </a:r>
            <a:endParaRPr lang="zh-CN" altLang="en-US" sz="280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座椅间隔太小</a:t>
            </a:r>
            <a:endParaRPr lang="zh-CN" altLang="en-US" sz="280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房间隔音太差</a:t>
            </a:r>
            <a:endParaRPr lang="zh-CN" altLang="en-US" sz="280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门框太矮</a:t>
            </a:r>
            <a:endParaRPr lang="zh-CN" altLang="en-US" sz="280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地面太滑</a:t>
            </a:r>
            <a:endParaRPr lang="zh-CN" altLang="en-US" sz="280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……</a:t>
            </a:r>
            <a:endParaRPr lang="en-US" altLang="zh-CN" sz="280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573405"/>
            <a:ext cx="5495290" cy="57918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7" b="13019"/>
          <a:stretch>
            <a:fillRect/>
          </a:stretch>
        </p:blipFill>
        <p:spPr>
          <a:xfrm>
            <a:off x="5890895" y="573405"/>
            <a:ext cx="6071235" cy="5792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473" y="162032"/>
            <a:ext cx="6383457" cy="804061"/>
            <a:chOff x="355" y="121524"/>
            <a:chExt cx="4787593" cy="603046"/>
          </a:xfrm>
        </p:grpSpPr>
        <p:sp>
          <p:nvSpPr>
            <p:cNvPr id="34" name="矩形 33"/>
            <p:cNvSpPr/>
            <p:nvPr/>
          </p:nvSpPr>
          <p:spPr>
            <a:xfrm>
              <a:off x="581708" y="185161"/>
              <a:ext cx="4206240" cy="376238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r"/>
              <a:r>
                <a:rPr lang="zh-CN" altLang="en-US" sz="2665" b="1">
                  <a:solidFill>
                    <a:srgbClr val="212E3C"/>
                  </a:solidFill>
                  <a:ea typeface="微软雅黑" panose="020B0503020204020204" charset="-122"/>
                </a:rPr>
                <a:t>任务二：理解人机关系要实现的目标</a:t>
              </a:r>
              <a:endParaRPr lang="zh-CN" altLang="en-US" sz="2665" b="1">
                <a:solidFill>
                  <a:srgbClr val="212E3C"/>
                </a:solidFill>
                <a:ea typeface="微软雅黑" panose="020B0503020204020204" charset="-122"/>
              </a:endParaRPr>
            </a:p>
          </p:txBody>
        </p:sp>
        <p:sp>
          <p:nvSpPr>
            <p:cNvPr id="35" name="等腰三角形 34"/>
            <p:cNvSpPr/>
            <p:nvPr/>
          </p:nvSpPr>
          <p:spPr>
            <a:xfrm rot="5400000">
              <a:off x="-44329" y="166207"/>
              <a:ext cx="603046" cy="51367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rgbClr val="FFFFFF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656442" y="1191976"/>
            <a:ext cx="2072640" cy="122936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zh-CN" altLang="en-US" sz="7200" b="1" cap="all">
                <a:ln w="9000" cmpd="sng">
                  <a:solidFill>
                    <a:srgbClr val="FF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0000">
                        <a:shade val="20000"/>
                        <a:satMod val="245000"/>
                      </a:srgbClr>
                    </a:gs>
                    <a:gs pos="43000">
                      <a:srgbClr val="FF0000">
                        <a:satMod val="255000"/>
                      </a:srgbClr>
                    </a:gs>
                    <a:gs pos="48000">
                      <a:srgbClr val="FF0000">
                        <a:shade val="85000"/>
                        <a:satMod val="255000"/>
                      </a:srgbClr>
                    </a:gs>
                    <a:gs pos="100000">
                      <a:srgbClr val="FF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舒适</a:t>
            </a:r>
            <a:endParaRPr lang="zh-CN" altLang="en-US" sz="7200" b="1" cap="all">
              <a:ln w="9000" cmpd="sng">
                <a:solidFill>
                  <a:srgbClr val="FF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0000">
                      <a:shade val="20000"/>
                      <a:satMod val="245000"/>
                    </a:srgbClr>
                  </a:gs>
                  <a:gs pos="43000">
                    <a:srgbClr val="FF0000">
                      <a:satMod val="255000"/>
                    </a:srgbClr>
                  </a:gs>
                  <a:gs pos="48000">
                    <a:srgbClr val="FF0000">
                      <a:shade val="85000"/>
                      <a:satMod val="255000"/>
                    </a:srgbClr>
                  </a:gs>
                  <a:gs pos="100000">
                    <a:srgbClr val="FF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3310" y="3348355"/>
            <a:ext cx="856869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是指人在使用产品的过程中，人体能处于自然的状态，操作或使用姿势能够在人们自然、正常的肢体活动范围之内，从而使人不会过早的产生疲劳。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心理上的舒适感受</a:t>
            </a:r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也是人机关系应当考虑的目标。</a:t>
            </a:r>
            <a:endParaRPr lang="zh-CN" altLang="en-US" sz="24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74268" y="2567809"/>
            <a:ext cx="4518660" cy="69659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zh-CN" altLang="en-US" sz="3735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自然和谐，身心愉悦</a:t>
            </a:r>
            <a:endParaRPr lang="zh-CN" altLang="en-US" sz="3735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9" presetClass="entr" presetSubtype="0" ac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img5560318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935" y="236220"/>
            <a:ext cx="6496050" cy="433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Picture 7" descr="our_root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445" y="236220"/>
            <a:ext cx="5007610" cy="256730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2345690" y="1651953"/>
          <a:ext cx="5729288" cy="512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" r:id="rId3" imgW="6438900" imgH="4597400" progId="Photoshop.Image.8">
                  <p:embed/>
                </p:oleObj>
              </mc:Choice>
              <mc:Fallback>
                <p:oleObj name="" r:id="rId3" imgW="6438900" imgH="4597400" progId="Photoshop.Image.8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45690" y="1651953"/>
                        <a:ext cx="5729288" cy="51292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4" name="Picture 4" descr="img155243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015" y="3489960"/>
            <a:ext cx="3749040" cy="32912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1"/>
          <a:srcRect t="13138" b="4276"/>
          <a:stretch>
            <a:fillRect/>
          </a:stretch>
        </p:blipFill>
        <p:spPr>
          <a:xfrm>
            <a:off x="263525" y="3200400"/>
            <a:ext cx="752475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5"/>
          <p:cNvPicPr>
            <a:picLocks noChangeAspect="1"/>
          </p:cNvPicPr>
          <p:nvPr/>
        </p:nvPicPr>
        <p:blipFill>
          <a:blip r:embed="rId2"/>
          <a:srcRect t="10893" b="5901"/>
          <a:stretch>
            <a:fillRect/>
          </a:stretch>
        </p:blipFill>
        <p:spPr>
          <a:xfrm>
            <a:off x="263525" y="188595"/>
            <a:ext cx="7524750" cy="279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6" descr="C:\Users\liula\Desktop\2X.jpg2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083" y="3378200"/>
            <a:ext cx="5484812" cy="3327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670539"/>
            <a:ext cx="12098215" cy="4351338"/>
          </a:xfrm>
        </p:spPr>
        <p:txBody>
          <a:bodyPr/>
          <a:lstStyle/>
          <a:p>
            <a:pPr marL="0" indent="0" algn="just">
              <a:spcAft>
                <a:spcPct val="0"/>
              </a:spcAft>
              <a:buNone/>
            </a:pPr>
            <a:r>
              <a:rPr lang="zh-CN" altLang="zh-CN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①高效（关键字）：</a:t>
            </a:r>
            <a:r>
              <a:rPr lang="zh-CN" altLang="zh-CN" b="1" u="sng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快速、便捷、方便、一</a:t>
            </a:r>
            <a:r>
              <a:rPr lang="en-US" altLang="zh-CN" b="1" u="sng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···</a:t>
            </a:r>
            <a:r>
              <a:rPr lang="zh-CN" altLang="zh-CN" b="1" u="sng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就可以了、一键操作等</a:t>
            </a:r>
            <a:r>
              <a:rPr lang="zh-CN" altLang="zh-CN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zh-CN" altLang="zh-CN" b="1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marL="0" indent="0" algn="just">
              <a:spcAft>
                <a:spcPct val="0"/>
              </a:spcAft>
              <a:buNone/>
            </a:pPr>
            <a:r>
              <a:rPr lang="zh-CN" altLang="zh-CN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②安全（关键字）：</a:t>
            </a:r>
            <a:r>
              <a:rPr lang="zh-CN" altLang="zh-CN" b="1" u="sng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瞬间受伤、外因导致、流血、跌落、滑到摔伤、被扎到、被割伤等</a:t>
            </a:r>
            <a:r>
              <a:rPr lang="zh-CN" altLang="zh-CN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zh-CN" altLang="zh-CN" b="1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marL="0" indent="0" algn="just">
              <a:spcAft>
                <a:spcPct val="0"/>
              </a:spcAft>
              <a:buNone/>
            </a:pPr>
            <a:r>
              <a:rPr lang="zh-CN" altLang="zh-CN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③健康（关键字）：</a:t>
            </a:r>
            <a:r>
              <a:rPr lang="zh-CN" altLang="zh-CN" b="1" u="sng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长期、内因导致、疾病、职业病，近视、斜视、驼背等</a:t>
            </a:r>
            <a:r>
              <a:rPr lang="zh-CN" altLang="zh-CN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zh-CN" altLang="zh-CN" b="1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marL="0" indent="0" algn="just">
              <a:spcAft>
                <a:spcPct val="0"/>
              </a:spcAft>
              <a:buNone/>
            </a:pPr>
            <a:r>
              <a:rPr lang="zh-CN" altLang="zh-CN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④舒适（关键字）：</a:t>
            </a:r>
            <a:r>
              <a:rPr lang="zh-CN" altLang="zh-CN" b="1" u="sng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不过早疲劳、生理和心理上舒适，产品防潮、透气，柔软等</a:t>
            </a:r>
            <a:r>
              <a:rPr lang="zh-CN" altLang="zh-CN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b="1" kern="1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/>
          </a:p>
        </p:txBody>
      </p:sp>
      <p:sp>
        <p:nvSpPr>
          <p:cNvPr id="4" name="内容占位符 2"/>
          <p:cNvSpPr txBox="1"/>
          <p:nvPr/>
        </p:nvSpPr>
        <p:spPr>
          <a:xfrm>
            <a:off x="412115" y="321310"/>
            <a:ext cx="7620635" cy="8299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zh-CN" sz="3600" b="1" smtClean="0"/>
              <a:t>归纳人机关系要达到的目标并举例</a:t>
            </a:r>
            <a:endParaRPr lang="zh-CN" altLang="zh-CN" sz="3600" b="1" smtClean="0"/>
          </a:p>
          <a:p>
            <a:endParaRPr lang="zh-CN" altLang="zh-CN" sz="3600" b="1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 rot="10800000" flipV="1">
            <a:off x="0" y="282976"/>
            <a:ext cx="121920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266700" algn="just">
              <a:spcAft>
                <a:spcPct val="0"/>
              </a:spcAft>
            </a:pPr>
            <a:r>
              <a:rPr lang="zh-CN" altLang="en-US" sz="3200" b="1" kern="100" smtClean="0">
                <a:latin typeface="宋体" panose="02010600030101010101" pitchFamily="2" charset="-122"/>
                <a:ea typeface="宋体" panose="02010600030101010101" pitchFamily="2" charset="-122"/>
              </a:rPr>
              <a:t>拓展延伸</a:t>
            </a:r>
            <a:endParaRPr lang="en-US" altLang="zh-CN" sz="3200" b="1" kern="10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266700" algn="just">
              <a:spcAft>
                <a:spcPct val="0"/>
              </a:spcAft>
            </a:pPr>
            <a:r>
              <a:rPr lang="zh-CN" altLang="zh-CN" sz="3200" b="1" kern="100" smtClean="0">
                <a:latin typeface="宋体" panose="02010600030101010101" pitchFamily="2" charset="-122"/>
                <a:ea typeface="宋体" panose="02010600030101010101" pitchFamily="2" charset="-122"/>
              </a:rPr>
              <a:t>辨析</a:t>
            </a:r>
            <a:r>
              <a:rPr lang="zh-CN" altLang="zh-CN" sz="3200" b="1" kern="10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endParaRPr lang="zh-CN" altLang="zh-CN" sz="3200" b="1" kern="1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>
              <a:spcAft>
                <a:spcPct val="0"/>
              </a:spcAft>
            </a:pPr>
            <a:r>
              <a:rPr lang="zh-CN" altLang="zh-CN" sz="3200" b="1" kern="10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3200" b="1" kern="10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zh-CN" sz="3200" b="1" kern="100">
                <a:latin typeface="宋体" panose="02010600030101010101" pitchFamily="2" charset="-122"/>
                <a:ea typeface="宋体" panose="02010600030101010101" pitchFamily="2" charset="-122"/>
              </a:rPr>
              <a:t>）健康</a:t>
            </a:r>
            <a:r>
              <a:rPr lang="en-US" altLang="zh-CN" sz="3200" b="1" kern="100">
                <a:latin typeface="宋体" panose="02010600030101010101" pitchFamily="2" charset="-122"/>
                <a:ea typeface="宋体" panose="02010600030101010101" pitchFamily="2" charset="-122"/>
              </a:rPr>
              <a:t>Vs</a:t>
            </a:r>
            <a:r>
              <a:rPr lang="zh-CN" altLang="zh-CN" sz="3200" b="1" kern="100">
                <a:latin typeface="宋体" panose="02010600030101010101" pitchFamily="2" charset="-122"/>
                <a:ea typeface="宋体" panose="02010600030101010101" pitchFamily="2" charset="-122"/>
              </a:rPr>
              <a:t>安全：</a:t>
            </a:r>
            <a:r>
              <a:rPr lang="zh-CN" altLang="zh-CN" sz="3200" b="1" u="sng" kern="100">
                <a:latin typeface="宋体" panose="02010600030101010101" pitchFamily="2" charset="-122"/>
                <a:ea typeface="宋体" panose="02010600030101010101" pitchFamily="2" charset="-122"/>
              </a:rPr>
              <a:t>安全更加“显性”、健康更加“隐性”，如桌角尖锐的棱角对人来说是不安全的，改为圆润的造型体现人机关系的安全目标，而不是健康的目标；</a:t>
            </a:r>
            <a:endParaRPr lang="zh-CN" altLang="zh-CN" sz="3200" b="1" kern="1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32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（</a:t>
            </a:r>
            <a:r>
              <a:rPr kumimoji="0" lang="en-US" altLang="zh-CN" sz="3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kumimoji="0" lang="zh-CN" altLang="en-US" sz="3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）健康</a:t>
            </a:r>
            <a:r>
              <a:rPr kumimoji="0" lang="en-US" altLang="zh-CN" sz="3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Vs</a:t>
            </a:r>
            <a:r>
              <a:rPr kumimoji="0" lang="zh-CN" altLang="en-US" sz="3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舒适：</a:t>
            </a:r>
            <a:r>
              <a:rPr kumimoji="0" lang="zh-CN" altLang="en-US" sz="3200" b="1" i="0" u="sng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健康表现为内在、而舒适表现为外在，如坐在柔软的沙发对于人来说体现在身体的安逸、惬意，而对人的健康方面没有明显作用；</a:t>
            </a:r>
            <a:r>
              <a:rPr kumimoji="0" lang="zh-CN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kumimoji="0" lang="zh-CN" altLang="en-US" sz="6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473" y="162032"/>
            <a:ext cx="6722569" cy="804061"/>
            <a:chOff x="355" y="121524"/>
            <a:chExt cx="5041927" cy="603046"/>
          </a:xfrm>
        </p:grpSpPr>
        <p:sp>
          <p:nvSpPr>
            <p:cNvPr id="26" name="矩形 25"/>
            <p:cNvSpPr/>
            <p:nvPr/>
          </p:nvSpPr>
          <p:spPr>
            <a:xfrm>
              <a:off x="581724" y="222991"/>
              <a:ext cx="4460558" cy="376238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r"/>
              <a:r>
                <a:rPr lang="zh-CN" altLang="en-US" sz="2665" b="1" smtClean="0">
                  <a:solidFill>
                    <a:srgbClr val="212E3C"/>
                  </a:solidFill>
                  <a:latin typeface="+mj-lt"/>
                  <a:ea typeface="微软雅黑" panose="020B0503020204020204" charset="-122"/>
                </a:rPr>
                <a:t>任务三：探究实现合理人机关系的方式</a:t>
              </a:r>
              <a:endParaRPr lang="zh-CN" altLang="en-US" sz="2665" b="1">
                <a:solidFill>
                  <a:srgbClr val="212E3C"/>
                </a:solidFill>
                <a:latin typeface="+mj-lt"/>
                <a:ea typeface="微软雅黑" panose="020B0503020204020204" charset="-122"/>
              </a:endParaRPr>
            </a:p>
          </p:txBody>
        </p:sp>
        <p:sp>
          <p:nvSpPr>
            <p:cNvPr id="33" name="等腰三角形 32"/>
            <p:cNvSpPr/>
            <p:nvPr/>
          </p:nvSpPr>
          <p:spPr>
            <a:xfrm rot="5400000">
              <a:off x="-44329" y="166207"/>
              <a:ext cx="603046" cy="51367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305560" y="1325880"/>
            <a:ext cx="3249295" cy="4020820"/>
            <a:chOff x="2011" y="1901"/>
            <a:chExt cx="2965" cy="4414"/>
          </a:xfrm>
        </p:grpSpPr>
        <p:grpSp>
          <p:nvGrpSpPr>
            <p:cNvPr id="3" name="组合 2"/>
            <p:cNvGrpSpPr/>
            <p:nvPr/>
          </p:nvGrpSpPr>
          <p:grpSpPr>
            <a:xfrm>
              <a:off x="2011" y="1901"/>
              <a:ext cx="2965" cy="4414"/>
              <a:chOff x="661197" y="1671003"/>
              <a:chExt cx="1882412" cy="2802823"/>
            </a:xfrm>
          </p:grpSpPr>
          <p:sp>
            <p:nvSpPr>
              <p:cNvPr id="11" name="Freeform 11"/>
              <p:cNvSpPr>
                <a:spLocks noEditPoints="1"/>
              </p:cNvSpPr>
              <p:nvPr/>
            </p:nvSpPr>
            <p:spPr bwMode="auto">
              <a:xfrm>
                <a:off x="822326" y="1671003"/>
                <a:ext cx="1717675" cy="2773363"/>
              </a:xfrm>
              <a:custGeom>
                <a:avLst/>
                <a:gdLst>
                  <a:gd name="T0" fmla="*/ 270 w 457"/>
                  <a:gd name="T1" fmla="*/ 79 h 737"/>
                  <a:gd name="T2" fmla="*/ 188 w 457"/>
                  <a:gd name="T3" fmla="*/ 79 h 737"/>
                  <a:gd name="T4" fmla="*/ 188 w 457"/>
                  <a:gd name="T5" fmla="*/ 121 h 737"/>
                  <a:gd name="T6" fmla="*/ 270 w 457"/>
                  <a:gd name="T7" fmla="*/ 121 h 737"/>
                  <a:gd name="T8" fmla="*/ 270 w 457"/>
                  <a:gd name="T9" fmla="*/ 79 h 737"/>
                  <a:gd name="T10" fmla="*/ 236 w 457"/>
                  <a:gd name="T11" fmla="*/ 280 h 737"/>
                  <a:gd name="T12" fmla="*/ 457 w 457"/>
                  <a:gd name="T13" fmla="*/ 509 h 737"/>
                  <a:gd name="T14" fmla="*/ 229 w 457"/>
                  <a:gd name="T15" fmla="*/ 737 h 737"/>
                  <a:gd name="T16" fmla="*/ 0 w 457"/>
                  <a:gd name="T17" fmla="*/ 509 h 737"/>
                  <a:gd name="T18" fmla="*/ 222 w 457"/>
                  <a:gd name="T19" fmla="*/ 280 h 737"/>
                  <a:gd name="T20" fmla="*/ 222 w 457"/>
                  <a:gd name="T21" fmla="*/ 200 h 737"/>
                  <a:gd name="T22" fmla="*/ 129 w 457"/>
                  <a:gd name="T23" fmla="*/ 100 h 737"/>
                  <a:gd name="T24" fmla="*/ 229 w 457"/>
                  <a:gd name="T25" fmla="*/ 0 h 737"/>
                  <a:gd name="T26" fmla="*/ 329 w 457"/>
                  <a:gd name="T27" fmla="*/ 100 h 737"/>
                  <a:gd name="T28" fmla="*/ 236 w 457"/>
                  <a:gd name="T29" fmla="*/ 200 h 737"/>
                  <a:gd name="T30" fmla="*/ 236 w 457"/>
                  <a:gd name="T31" fmla="*/ 280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57" h="737">
                    <a:moveTo>
                      <a:pt x="270" y="79"/>
                    </a:moveTo>
                    <a:cubicBezTo>
                      <a:pt x="234" y="79"/>
                      <a:pt x="224" y="79"/>
                      <a:pt x="188" y="79"/>
                    </a:cubicBezTo>
                    <a:cubicBezTo>
                      <a:pt x="160" y="79"/>
                      <a:pt x="160" y="121"/>
                      <a:pt x="188" y="121"/>
                    </a:cubicBezTo>
                    <a:cubicBezTo>
                      <a:pt x="224" y="121"/>
                      <a:pt x="234" y="121"/>
                      <a:pt x="270" y="121"/>
                    </a:cubicBezTo>
                    <a:cubicBezTo>
                      <a:pt x="297" y="121"/>
                      <a:pt x="297" y="79"/>
                      <a:pt x="270" y="79"/>
                    </a:cubicBezTo>
                    <a:close/>
                    <a:moveTo>
                      <a:pt x="236" y="280"/>
                    </a:moveTo>
                    <a:cubicBezTo>
                      <a:pt x="359" y="284"/>
                      <a:pt x="457" y="385"/>
                      <a:pt x="457" y="509"/>
                    </a:cubicBezTo>
                    <a:cubicBezTo>
                      <a:pt x="457" y="635"/>
                      <a:pt x="355" y="737"/>
                      <a:pt x="229" y="737"/>
                    </a:cubicBezTo>
                    <a:cubicBezTo>
                      <a:pt x="102" y="737"/>
                      <a:pt x="0" y="635"/>
                      <a:pt x="0" y="509"/>
                    </a:cubicBezTo>
                    <a:cubicBezTo>
                      <a:pt x="0" y="385"/>
                      <a:pt x="99" y="284"/>
                      <a:pt x="222" y="280"/>
                    </a:cubicBezTo>
                    <a:cubicBezTo>
                      <a:pt x="222" y="200"/>
                      <a:pt x="222" y="200"/>
                      <a:pt x="222" y="200"/>
                    </a:cubicBezTo>
                    <a:cubicBezTo>
                      <a:pt x="170" y="196"/>
                      <a:pt x="129" y="153"/>
                      <a:pt x="129" y="100"/>
                    </a:cubicBezTo>
                    <a:cubicBezTo>
                      <a:pt x="129" y="45"/>
                      <a:pt x="173" y="0"/>
                      <a:pt x="229" y="0"/>
                    </a:cubicBezTo>
                    <a:cubicBezTo>
                      <a:pt x="284" y="0"/>
                      <a:pt x="329" y="45"/>
                      <a:pt x="329" y="100"/>
                    </a:cubicBezTo>
                    <a:cubicBezTo>
                      <a:pt x="329" y="153"/>
                      <a:pt x="288" y="196"/>
                      <a:pt x="236" y="200"/>
                    </a:cubicBezTo>
                    <a:lnTo>
                      <a:pt x="236" y="28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2"/>
              <p:cNvSpPr>
                <a:spLocks noEditPoints="1"/>
              </p:cNvSpPr>
              <p:nvPr/>
            </p:nvSpPr>
            <p:spPr bwMode="auto">
              <a:xfrm>
                <a:off x="1397000" y="3048953"/>
                <a:ext cx="568325" cy="1093788"/>
              </a:xfrm>
              <a:custGeom>
                <a:avLst/>
                <a:gdLst>
                  <a:gd name="T0" fmla="*/ 114 w 151"/>
                  <a:gd name="T1" fmla="*/ 114 h 291"/>
                  <a:gd name="T2" fmla="*/ 114 w 151"/>
                  <a:gd name="T3" fmla="*/ 270 h 291"/>
                  <a:gd name="T4" fmla="*/ 81 w 151"/>
                  <a:gd name="T5" fmla="*/ 270 h 291"/>
                  <a:gd name="T6" fmla="*/ 81 w 151"/>
                  <a:gd name="T7" fmla="*/ 189 h 291"/>
                  <a:gd name="T8" fmla="*/ 70 w 151"/>
                  <a:gd name="T9" fmla="*/ 189 h 291"/>
                  <a:gd name="T10" fmla="*/ 70 w 151"/>
                  <a:gd name="T11" fmla="*/ 270 h 291"/>
                  <a:gd name="T12" fmla="*/ 38 w 151"/>
                  <a:gd name="T13" fmla="*/ 270 h 291"/>
                  <a:gd name="T14" fmla="*/ 38 w 151"/>
                  <a:gd name="T15" fmla="*/ 114 h 291"/>
                  <a:gd name="T16" fmla="*/ 32 w 151"/>
                  <a:gd name="T17" fmla="*/ 114 h 291"/>
                  <a:gd name="T18" fmla="*/ 32 w 151"/>
                  <a:gd name="T19" fmla="*/ 174 h 291"/>
                  <a:gd name="T20" fmla="*/ 0 w 151"/>
                  <a:gd name="T21" fmla="*/ 174 h 291"/>
                  <a:gd name="T22" fmla="*/ 0 w 151"/>
                  <a:gd name="T23" fmla="*/ 108 h 291"/>
                  <a:gd name="T24" fmla="*/ 47 w 151"/>
                  <a:gd name="T25" fmla="*/ 62 h 291"/>
                  <a:gd name="T26" fmla="*/ 104 w 151"/>
                  <a:gd name="T27" fmla="*/ 62 h 291"/>
                  <a:gd name="T28" fmla="*/ 151 w 151"/>
                  <a:gd name="T29" fmla="*/ 108 h 291"/>
                  <a:gd name="T30" fmla="*/ 151 w 151"/>
                  <a:gd name="T31" fmla="*/ 174 h 291"/>
                  <a:gd name="T32" fmla="*/ 119 w 151"/>
                  <a:gd name="T33" fmla="*/ 174 h 291"/>
                  <a:gd name="T34" fmla="*/ 119 w 151"/>
                  <a:gd name="T35" fmla="*/ 114 h 291"/>
                  <a:gd name="T36" fmla="*/ 114 w 151"/>
                  <a:gd name="T37" fmla="*/ 114 h 291"/>
                  <a:gd name="T38" fmla="*/ 76 w 151"/>
                  <a:gd name="T39" fmla="*/ 0 h 291"/>
                  <a:gd name="T40" fmla="*/ 43 w 151"/>
                  <a:gd name="T41" fmla="*/ 33 h 291"/>
                  <a:gd name="T42" fmla="*/ 76 w 151"/>
                  <a:gd name="T43" fmla="*/ 65 h 291"/>
                  <a:gd name="T44" fmla="*/ 108 w 151"/>
                  <a:gd name="T45" fmla="*/ 33 h 291"/>
                  <a:gd name="T46" fmla="*/ 76 w 151"/>
                  <a:gd name="T47" fmla="*/ 0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1" h="291">
                    <a:moveTo>
                      <a:pt x="114" y="114"/>
                    </a:moveTo>
                    <a:cubicBezTo>
                      <a:pt x="114" y="270"/>
                      <a:pt x="114" y="270"/>
                      <a:pt x="114" y="270"/>
                    </a:cubicBezTo>
                    <a:cubicBezTo>
                      <a:pt x="114" y="291"/>
                      <a:pt x="81" y="291"/>
                      <a:pt x="81" y="270"/>
                    </a:cubicBezTo>
                    <a:cubicBezTo>
                      <a:pt x="81" y="189"/>
                      <a:pt x="81" y="189"/>
                      <a:pt x="81" y="189"/>
                    </a:cubicBezTo>
                    <a:cubicBezTo>
                      <a:pt x="70" y="189"/>
                      <a:pt x="70" y="189"/>
                      <a:pt x="70" y="189"/>
                    </a:cubicBezTo>
                    <a:cubicBezTo>
                      <a:pt x="70" y="270"/>
                      <a:pt x="70" y="270"/>
                      <a:pt x="70" y="270"/>
                    </a:cubicBezTo>
                    <a:cubicBezTo>
                      <a:pt x="70" y="291"/>
                      <a:pt x="38" y="291"/>
                      <a:pt x="38" y="270"/>
                    </a:cubicBezTo>
                    <a:cubicBezTo>
                      <a:pt x="38" y="114"/>
                      <a:pt x="38" y="114"/>
                      <a:pt x="38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74"/>
                      <a:pt x="32" y="174"/>
                      <a:pt x="32" y="174"/>
                    </a:cubicBezTo>
                    <a:cubicBezTo>
                      <a:pt x="32" y="196"/>
                      <a:pt x="0" y="196"/>
                      <a:pt x="0" y="174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0" y="83"/>
                      <a:pt x="24" y="65"/>
                      <a:pt x="47" y="62"/>
                    </a:cubicBezTo>
                    <a:cubicBezTo>
                      <a:pt x="64" y="78"/>
                      <a:pt x="87" y="78"/>
                      <a:pt x="104" y="62"/>
                    </a:cubicBezTo>
                    <a:cubicBezTo>
                      <a:pt x="127" y="65"/>
                      <a:pt x="151" y="83"/>
                      <a:pt x="151" y="108"/>
                    </a:cubicBezTo>
                    <a:cubicBezTo>
                      <a:pt x="151" y="174"/>
                      <a:pt x="151" y="174"/>
                      <a:pt x="151" y="174"/>
                    </a:cubicBezTo>
                    <a:cubicBezTo>
                      <a:pt x="151" y="196"/>
                      <a:pt x="119" y="196"/>
                      <a:pt x="119" y="174"/>
                    </a:cubicBezTo>
                    <a:cubicBezTo>
                      <a:pt x="119" y="114"/>
                      <a:pt x="119" y="114"/>
                      <a:pt x="119" y="114"/>
                    </a:cubicBezTo>
                    <a:cubicBezTo>
                      <a:pt x="114" y="114"/>
                      <a:pt x="114" y="114"/>
                      <a:pt x="114" y="114"/>
                    </a:cubicBezTo>
                    <a:close/>
                    <a:moveTo>
                      <a:pt x="76" y="0"/>
                    </a:moveTo>
                    <a:cubicBezTo>
                      <a:pt x="58" y="0"/>
                      <a:pt x="43" y="15"/>
                      <a:pt x="43" y="33"/>
                    </a:cubicBezTo>
                    <a:cubicBezTo>
                      <a:pt x="43" y="51"/>
                      <a:pt x="58" y="65"/>
                      <a:pt x="76" y="65"/>
                    </a:cubicBezTo>
                    <a:cubicBezTo>
                      <a:pt x="94" y="65"/>
                      <a:pt x="108" y="51"/>
                      <a:pt x="108" y="33"/>
                    </a:cubicBezTo>
                    <a:cubicBezTo>
                      <a:pt x="108" y="15"/>
                      <a:pt x="94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" name="矩形 1"/>
              <p:cNvSpPr/>
              <p:nvPr/>
            </p:nvSpPr>
            <p:spPr>
              <a:xfrm>
                <a:off x="661197" y="2443506"/>
                <a:ext cx="1882412" cy="20303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2071" y="3494"/>
              <a:ext cx="2756" cy="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smtClean="0">
                  <a:latin typeface="微软雅黑" panose="020B0503020204020204" charset="-122"/>
                  <a:ea typeface="微软雅黑" panose="020B0503020204020204" charset="-122"/>
                </a:rPr>
                <a:t>明确设计涉及</a:t>
              </a:r>
              <a:r>
                <a:rPr lang="zh-CN" altLang="en-US" sz="3600" smtClean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哪些人机关系</a:t>
              </a:r>
              <a:endParaRPr lang="zh-CN" altLang="en-US" sz="36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183755" y="1326515"/>
            <a:ext cx="3500120" cy="4020184"/>
            <a:chOff x="8485" y="1901"/>
            <a:chExt cx="4134" cy="4442"/>
          </a:xfrm>
        </p:grpSpPr>
        <p:grpSp>
          <p:nvGrpSpPr>
            <p:cNvPr id="21" name="组合 20"/>
            <p:cNvGrpSpPr/>
            <p:nvPr/>
          </p:nvGrpSpPr>
          <p:grpSpPr>
            <a:xfrm>
              <a:off x="8485" y="1901"/>
              <a:ext cx="4134" cy="4442"/>
              <a:chOff x="4407541" y="1671003"/>
              <a:chExt cx="2624788" cy="2820671"/>
            </a:xfrm>
          </p:grpSpPr>
          <p:sp>
            <p:nvSpPr>
              <p:cNvPr id="9" name="Freeform 9"/>
              <p:cNvSpPr>
                <a:spLocks noEditPoints="1"/>
              </p:cNvSpPr>
              <p:nvPr/>
            </p:nvSpPr>
            <p:spPr bwMode="auto">
              <a:xfrm>
                <a:off x="4702175" y="1671003"/>
                <a:ext cx="1717675" cy="2773363"/>
              </a:xfrm>
              <a:custGeom>
                <a:avLst/>
                <a:gdLst>
                  <a:gd name="T0" fmla="*/ 270 w 457"/>
                  <a:gd name="T1" fmla="*/ 79 h 737"/>
                  <a:gd name="T2" fmla="*/ 249 w 457"/>
                  <a:gd name="T3" fmla="*/ 79 h 737"/>
                  <a:gd name="T4" fmla="*/ 249 w 457"/>
                  <a:gd name="T5" fmla="*/ 59 h 737"/>
                  <a:gd name="T6" fmla="*/ 208 w 457"/>
                  <a:gd name="T7" fmla="*/ 59 h 737"/>
                  <a:gd name="T8" fmla="*/ 208 w 457"/>
                  <a:gd name="T9" fmla="*/ 79 h 737"/>
                  <a:gd name="T10" fmla="*/ 187 w 457"/>
                  <a:gd name="T11" fmla="*/ 79 h 737"/>
                  <a:gd name="T12" fmla="*/ 187 w 457"/>
                  <a:gd name="T13" fmla="*/ 121 h 737"/>
                  <a:gd name="T14" fmla="*/ 208 w 457"/>
                  <a:gd name="T15" fmla="*/ 121 h 737"/>
                  <a:gd name="T16" fmla="*/ 208 w 457"/>
                  <a:gd name="T17" fmla="*/ 141 h 737"/>
                  <a:gd name="T18" fmla="*/ 249 w 457"/>
                  <a:gd name="T19" fmla="*/ 141 h 737"/>
                  <a:gd name="T20" fmla="*/ 249 w 457"/>
                  <a:gd name="T21" fmla="*/ 121 h 737"/>
                  <a:gd name="T22" fmla="*/ 270 w 457"/>
                  <a:gd name="T23" fmla="*/ 121 h 737"/>
                  <a:gd name="T24" fmla="*/ 270 w 457"/>
                  <a:gd name="T25" fmla="*/ 79 h 737"/>
                  <a:gd name="T26" fmla="*/ 236 w 457"/>
                  <a:gd name="T27" fmla="*/ 280 h 737"/>
                  <a:gd name="T28" fmla="*/ 457 w 457"/>
                  <a:gd name="T29" fmla="*/ 509 h 737"/>
                  <a:gd name="T30" fmla="*/ 229 w 457"/>
                  <a:gd name="T31" fmla="*/ 737 h 737"/>
                  <a:gd name="T32" fmla="*/ 0 w 457"/>
                  <a:gd name="T33" fmla="*/ 509 h 737"/>
                  <a:gd name="T34" fmla="*/ 221 w 457"/>
                  <a:gd name="T35" fmla="*/ 280 h 737"/>
                  <a:gd name="T36" fmla="*/ 221 w 457"/>
                  <a:gd name="T37" fmla="*/ 200 h 737"/>
                  <a:gd name="T38" fmla="*/ 129 w 457"/>
                  <a:gd name="T39" fmla="*/ 100 h 737"/>
                  <a:gd name="T40" fmla="*/ 229 w 457"/>
                  <a:gd name="T41" fmla="*/ 0 h 737"/>
                  <a:gd name="T42" fmla="*/ 329 w 457"/>
                  <a:gd name="T43" fmla="*/ 100 h 737"/>
                  <a:gd name="T44" fmla="*/ 236 w 457"/>
                  <a:gd name="T45" fmla="*/ 200 h 737"/>
                  <a:gd name="T46" fmla="*/ 236 w 457"/>
                  <a:gd name="T47" fmla="*/ 280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7" h="737">
                    <a:moveTo>
                      <a:pt x="270" y="79"/>
                    </a:moveTo>
                    <a:cubicBezTo>
                      <a:pt x="249" y="79"/>
                      <a:pt x="249" y="79"/>
                      <a:pt x="249" y="79"/>
                    </a:cubicBezTo>
                    <a:cubicBezTo>
                      <a:pt x="249" y="59"/>
                      <a:pt x="249" y="59"/>
                      <a:pt x="249" y="59"/>
                    </a:cubicBezTo>
                    <a:cubicBezTo>
                      <a:pt x="249" y="32"/>
                      <a:pt x="208" y="32"/>
                      <a:pt x="208" y="59"/>
                    </a:cubicBezTo>
                    <a:cubicBezTo>
                      <a:pt x="208" y="79"/>
                      <a:pt x="208" y="79"/>
                      <a:pt x="208" y="79"/>
                    </a:cubicBezTo>
                    <a:cubicBezTo>
                      <a:pt x="187" y="79"/>
                      <a:pt x="187" y="79"/>
                      <a:pt x="187" y="79"/>
                    </a:cubicBezTo>
                    <a:cubicBezTo>
                      <a:pt x="160" y="79"/>
                      <a:pt x="160" y="121"/>
                      <a:pt x="187" y="121"/>
                    </a:cubicBezTo>
                    <a:cubicBezTo>
                      <a:pt x="208" y="121"/>
                      <a:pt x="208" y="121"/>
                      <a:pt x="208" y="121"/>
                    </a:cubicBezTo>
                    <a:cubicBezTo>
                      <a:pt x="208" y="141"/>
                      <a:pt x="208" y="141"/>
                      <a:pt x="208" y="141"/>
                    </a:cubicBezTo>
                    <a:cubicBezTo>
                      <a:pt x="208" y="168"/>
                      <a:pt x="249" y="168"/>
                      <a:pt x="249" y="141"/>
                    </a:cubicBezTo>
                    <a:cubicBezTo>
                      <a:pt x="249" y="121"/>
                      <a:pt x="249" y="121"/>
                      <a:pt x="249" y="121"/>
                    </a:cubicBezTo>
                    <a:cubicBezTo>
                      <a:pt x="270" y="121"/>
                      <a:pt x="270" y="121"/>
                      <a:pt x="270" y="121"/>
                    </a:cubicBezTo>
                    <a:cubicBezTo>
                      <a:pt x="297" y="121"/>
                      <a:pt x="297" y="79"/>
                      <a:pt x="270" y="79"/>
                    </a:cubicBezTo>
                    <a:close/>
                    <a:moveTo>
                      <a:pt x="236" y="280"/>
                    </a:moveTo>
                    <a:cubicBezTo>
                      <a:pt x="359" y="284"/>
                      <a:pt x="457" y="385"/>
                      <a:pt x="457" y="509"/>
                    </a:cubicBezTo>
                    <a:cubicBezTo>
                      <a:pt x="457" y="635"/>
                      <a:pt x="355" y="737"/>
                      <a:pt x="229" y="737"/>
                    </a:cubicBezTo>
                    <a:cubicBezTo>
                      <a:pt x="102" y="737"/>
                      <a:pt x="0" y="635"/>
                      <a:pt x="0" y="509"/>
                    </a:cubicBezTo>
                    <a:cubicBezTo>
                      <a:pt x="0" y="385"/>
                      <a:pt x="99" y="284"/>
                      <a:pt x="221" y="280"/>
                    </a:cubicBezTo>
                    <a:cubicBezTo>
                      <a:pt x="221" y="200"/>
                      <a:pt x="221" y="200"/>
                      <a:pt x="221" y="200"/>
                    </a:cubicBezTo>
                    <a:cubicBezTo>
                      <a:pt x="169" y="196"/>
                      <a:pt x="129" y="153"/>
                      <a:pt x="129" y="100"/>
                    </a:cubicBezTo>
                    <a:cubicBezTo>
                      <a:pt x="129" y="45"/>
                      <a:pt x="173" y="0"/>
                      <a:pt x="229" y="0"/>
                    </a:cubicBezTo>
                    <a:cubicBezTo>
                      <a:pt x="284" y="0"/>
                      <a:pt x="329" y="45"/>
                      <a:pt x="329" y="100"/>
                    </a:cubicBezTo>
                    <a:cubicBezTo>
                      <a:pt x="329" y="153"/>
                      <a:pt x="288" y="196"/>
                      <a:pt x="236" y="200"/>
                    </a:cubicBezTo>
                    <a:lnTo>
                      <a:pt x="236" y="2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0"/>
              <p:cNvSpPr>
                <a:spLocks noEditPoints="1"/>
              </p:cNvSpPr>
              <p:nvPr/>
            </p:nvSpPr>
            <p:spPr bwMode="auto">
              <a:xfrm>
                <a:off x="5276850" y="3048953"/>
                <a:ext cx="568325" cy="1093788"/>
              </a:xfrm>
              <a:custGeom>
                <a:avLst/>
                <a:gdLst>
                  <a:gd name="T0" fmla="*/ 114 w 151"/>
                  <a:gd name="T1" fmla="*/ 114 h 291"/>
                  <a:gd name="T2" fmla="*/ 114 w 151"/>
                  <a:gd name="T3" fmla="*/ 270 h 291"/>
                  <a:gd name="T4" fmla="*/ 81 w 151"/>
                  <a:gd name="T5" fmla="*/ 270 h 291"/>
                  <a:gd name="T6" fmla="*/ 81 w 151"/>
                  <a:gd name="T7" fmla="*/ 189 h 291"/>
                  <a:gd name="T8" fmla="*/ 70 w 151"/>
                  <a:gd name="T9" fmla="*/ 189 h 291"/>
                  <a:gd name="T10" fmla="*/ 70 w 151"/>
                  <a:gd name="T11" fmla="*/ 270 h 291"/>
                  <a:gd name="T12" fmla="*/ 38 w 151"/>
                  <a:gd name="T13" fmla="*/ 270 h 291"/>
                  <a:gd name="T14" fmla="*/ 38 w 151"/>
                  <a:gd name="T15" fmla="*/ 114 h 291"/>
                  <a:gd name="T16" fmla="*/ 32 w 151"/>
                  <a:gd name="T17" fmla="*/ 114 h 291"/>
                  <a:gd name="T18" fmla="*/ 32 w 151"/>
                  <a:gd name="T19" fmla="*/ 174 h 291"/>
                  <a:gd name="T20" fmla="*/ 0 w 151"/>
                  <a:gd name="T21" fmla="*/ 174 h 291"/>
                  <a:gd name="T22" fmla="*/ 0 w 151"/>
                  <a:gd name="T23" fmla="*/ 108 h 291"/>
                  <a:gd name="T24" fmla="*/ 47 w 151"/>
                  <a:gd name="T25" fmla="*/ 62 h 291"/>
                  <a:gd name="T26" fmla="*/ 104 w 151"/>
                  <a:gd name="T27" fmla="*/ 62 h 291"/>
                  <a:gd name="T28" fmla="*/ 151 w 151"/>
                  <a:gd name="T29" fmla="*/ 108 h 291"/>
                  <a:gd name="T30" fmla="*/ 151 w 151"/>
                  <a:gd name="T31" fmla="*/ 174 h 291"/>
                  <a:gd name="T32" fmla="*/ 119 w 151"/>
                  <a:gd name="T33" fmla="*/ 174 h 291"/>
                  <a:gd name="T34" fmla="*/ 119 w 151"/>
                  <a:gd name="T35" fmla="*/ 114 h 291"/>
                  <a:gd name="T36" fmla="*/ 114 w 151"/>
                  <a:gd name="T37" fmla="*/ 114 h 291"/>
                  <a:gd name="T38" fmla="*/ 76 w 151"/>
                  <a:gd name="T39" fmla="*/ 0 h 291"/>
                  <a:gd name="T40" fmla="*/ 43 w 151"/>
                  <a:gd name="T41" fmla="*/ 33 h 291"/>
                  <a:gd name="T42" fmla="*/ 76 w 151"/>
                  <a:gd name="T43" fmla="*/ 65 h 291"/>
                  <a:gd name="T44" fmla="*/ 108 w 151"/>
                  <a:gd name="T45" fmla="*/ 33 h 291"/>
                  <a:gd name="T46" fmla="*/ 76 w 151"/>
                  <a:gd name="T47" fmla="*/ 0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1" h="291">
                    <a:moveTo>
                      <a:pt x="114" y="114"/>
                    </a:moveTo>
                    <a:cubicBezTo>
                      <a:pt x="114" y="270"/>
                      <a:pt x="114" y="270"/>
                      <a:pt x="114" y="270"/>
                    </a:cubicBezTo>
                    <a:cubicBezTo>
                      <a:pt x="114" y="291"/>
                      <a:pt x="81" y="291"/>
                      <a:pt x="81" y="270"/>
                    </a:cubicBezTo>
                    <a:cubicBezTo>
                      <a:pt x="81" y="189"/>
                      <a:pt x="81" y="189"/>
                      <a:pt x="81" y="189"/>
                    </a:cubicBezTo>
                    <a:cubicBezTo>
                      <a:pt x="70" y="189"/>
                      <a:pt x="70" y="189"/>
                      <a:pt x="70" y="189"/>
                    </a:cubicBezTo>
                    <a:cubicBezTo>
                      <a:pt x="70" y="270"/>
                      <a:pt x="70" y="270"/>
                      <a:pt x="70" y="270"/>
                    </a:cubicBezTo>
                    <a:cubicBezTo>
                      <a:pt x="70" y="291"/>
                      <a:pt x="38" y="291"/>
                      <a:pt x="38" y="270"/>
                    </a:cubicBezTo>
                    <a:cubicBezTo>
                      <a:pt x="38" y="114"/>
                      <a:pt x="38" y="114"/>
                      <a:pt x="38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74"/>
                      <a:pt x="32" y="174"/>
                      <a:pt x="32" y="174"/>
                    </a:cubicBezTo>
                    <a:cubicBezTo>
                      <a:pt x="32" y="196"/>
                      <a:pt x="0" y="196"/>
                      <a:pt x="0" y="174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0" y="83"/>
                      <a:pt x="24" y="65"/>
                      <a:pt x="47" y="62"/>
                    </a:cubicBezTo>
                    <a:cubicBezTo>
                      <a:pt x="64" y="78"/>
                      <a:pt x="87" y="78"/>
                      <a:pt x="104" y="62"/>
                    </a:cubicBezTo>
                    <a:cubicBezTo>
                      <a:pt x="127" y="65"/>
                      <a:pt x="151" y="83"/>
                      <a:pt x="151" y="108"/>
                    </a:cubicBezTo>
                    <a:cubicBezTo>
                      <a:pt x="151" y="174"/>
                      <a:pt x="151" y="174"/>
                      <a:pt x="151" y="174"/>
                    </a:cubicBezTo>
                    <a:cubicBezTo>
                      <a:pt x="151" y="196"/>
                      <a:pt x="119" y="196"/>
                      <a:pt x="119" y="174"/>
                    </a:cubicBezTo>
                    <a:cubicBezTo>
                      <a:pt x="119" y="114"/>
                      <a:pt x="119" y="114"/>
                      <a:pt x="119" y="114"/>
                    </a:cubicBezTo>
                    <a:cubicBezTo>
                      <a:pt x="114" y="114"/>
                      <a:pt x="114" y="114"/>
                      <a:pt x="114" y="114"/>
                    </a:cubicBezTo>
                    <a:close/>
                    <a:moveTo>
                      <a:pt x="76" y="0"/>
                    </a:moveTo>
                    <a:cubicBezTo>
                      <a:pt x="58" y="0"/>
                      <a:pt x="43" y="15"/>
                      <a:pt x="43" y="33"/>
                    </a:cubicBezTo>
                    <a:cubicBezTo>
                      <a:pt x="43" y="51"/>
                      <a:pt x="58" y="65"/>
                      <a:pt x="76" y="65"/>
                    </a:cubicBezTo>
                    <a:cubicBezTo>
                      <a:pt x="94" y="65"/>
                      <a:pt x="108" y="51"/>
                      <a:pt x="108" y="33"/>
                    </a:cubicBezTo>
                    <a:cubicBezTo>
                      <a:pt x="108" y="15"/>
                      <a:pt x="94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4407541" y="2438211"/>
                <a:ext cx="2624788" cy="20534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8798" y="3356"/>
              <a:ext cx="3508" cy="2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3200" smtClean="0">
                  <a:latin typeface="微软雅黑" panose="020B0503020204020204" charset="-122"/>
                  <a:ea typeface="微软雅黑" panose="020B0503020204020204" charset="-122"/>
                </a:rPr>
                <a:t>考虑到这些人机关系涉及到</a:t>
              </a:r>
              <a:r>
                <a:rPr lang="zh-CN" altLang="en-US" sz="3200" smtClean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哪些因素和技术指标</a:t>
              </a:r>
              <a:endParaRPr lang="zh-CN" altLang="en-US" sz="32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118716" y="5949218"/>
            <a:ext cx="10432903" cy="66611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735" b="1">
                <a:solidFill>
                  <a:srgbClr val="373843"/>
                </a:solidFill>
              </a:rPr>
              <a:t>除了</a:t>
            </a:r>
            <a:r>
              <a:rPr lang="zh-CN" altLang="en-US" sz="3735" b="1" smtClean="0">
                <a:solidFill>
                  <a:srgbClr val="373843"/>
                </a:solidFill>
              </a:rPr>
              <a:t>这些，我们还应该注意什么呢？</a:t>
            </a:r>
            <a:endParaRPr lang="zh-CN" altLang="en-US" sz="3735" b="1" smtClean="0">
              <a:solidFill>
                <a:srgbClr val="37384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473" y="162032"/>
            <a:ext cx="6786363" cy="804061"/>
            <a:chOff x="355" y="121524"/>
            <a:chExt cx="5089772" cy="603046"/>
          </a:xfrm>
        </p:grpSpPr>
        <p:sp>
          <p:nvSpPr>
            <p:cNvPr id="34" name="矩形 33"/>
            <p:cNvSpPr/>
            <p:nvPr/>
          </p:nvSpPr>
          <p:spPr>
            <a:xfrm>
              <a:off x="629569" y="207305"/>
              <a:ext cx="4460558" cy="376238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r"/>
              <a:r>
                <a:rPr lang="zh-CN" altLang="en-US" sz="2665" b="1" smtClean="0">
                  <a:solidFill>
                    <a:srgbClr val="212E3C"/>
                  </a:solidFill>
                  <a:latin typeface="+mj-lt"/>
                  <a:ea typeface="微软雅黑" panose="020B0503020204020204" charset="-122"/>
                </a:rPr>
                <a:t>任务三：探究实现合理人机关系的方式</a:t>
              </a:r>
              <a:endParaRPr lang="zh-CN" altLang="en-US" sz="2665" b="1">
                <a:solidFill>
                  <a:srgbClr val="212E3C"/>
                </a:solidFill>
                <a:latin typeface="+mj-lt"/>
                <a:ea typeface="微软雅黑" panose="020B0503020204020204" charset="-122"/>
              </a:endParaRPr>
            </a:p>
          </p:txBody>
        </p:sp>
        <p:sp>
          <p:nvSpPr>
            <p:cNvPr id="35" name="等腰三角形 34"/>
            <p:cNvSpPr/>
            <p:nvPr/>
          </p:nvSpPr>
          <p:spPr>
            <a:xfrm rot="5400000">
              <a:off x="-44329" y="166207"/>
              <a:ext cx="603046" cy="51367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</p:grpSp>
      <p:graphicFrame>
        <p:nvGraphicFramePr>
          <p:cNvPr id="15" name="图示 14"/>
          <p:cNvGraphicFramePr/>
          <p:nvPr/>
        </p:nvGraphicFramePr>
        <p:xfrm>
          <a:off x="1473200" y="1686560"/>
          <a:ext cx="8702040" cy="4146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矩形 91"/>
          <p:cNvSpPr/>
          <p:nvPr/>
        </p:nvSpPr>
        <p:spPr>
          <a:xfrm>
            <a:off x="411220" y="1135267"/>
            <a:ext cx="1147953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Blip>
                <a:blip r:embed="rId1"/>
              </a:buBlip>
            </a:pPr>
            <a:r>
              <a:rPr lang="zh-CN" altLang="en-US" sz="2400" b="1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普通人群与特殊人群</a:t>
            </a:r>
            <a:endParaRPr lang="en-US" altLang="zh-CN" sz="2400" b="1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lvl="1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Blip>
                <a:blip r:embed="rId1"/>
              </a:buBlip>
            </a:pPr>
            <a:r>
              <a:rPr lang="zh-CN" altLang="en-US" sz="24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大多数产品是为普通人群设计的，设计参照的标准是依据普通人群的数据确定的</a:t>
            </a:r>
            <a:endParaRPr lang="zh-CN" altLang="en-US" sz="2400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73" y="162032"/>
            <a:ext cx="6786363" cy="804061"/>
            <a:chOff x="355" y="121524"/>
            <a:chExt cx="5089772" cy="603046"/>
          </a:xfrm>
        </p:grpSpPr>
        <p:sp>
          <p:nvSpPr>
            <p:cNvPr id="34" name="矩形 33"/>
            <p:cNvSpPr/>
            <p:nvPr/>
          </p:nvSpPr>
          <p:spPr>
            <a:xfrm>
              <a:off x="629569" y="207305"/>
              <a:ext cx="4460558" cy="376238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r"/>
              <a:r>
                <a:rPr lang="zh-CN" altLang="en-US" sz="2665" b="1" smtClean="0">
                  <a:solidFill>
                    <a:srgbClr val="212E3C"/>
                  </a:solidFill>
                  <a:ea typeface="微软雅黑" panose="020B0503020204020204" charset="-122"/>
                </a:rPr>
                <a:t>任务三：探究实现合理人机关系的方式</a:t>
              </a:r>
              <a:endParaRPr lang="zh-CN" altLang="en-US" sz="2665" b="1">
                <a:solidFill>
                  <a:srgbClr val="212E3C"/>
                </a:solidFill>
                <a:ea typeface="微软雅黑" panose="020B0503020204020204" charset="-122"/>
              </a:endParaRPr>
            </a:p>
          </p:txBody>
        </p:sp>
        <p:sp>
          <p:nvSpPr>
            <p:cNvPr id="35" name="等腰三角形 34"/>
            <p:cNvSpPr/>
            <p:nvPr/>
          </p:nvSpPr>
          <p:spPr>
            <a:xfrm rot="5400000">
              <a:off x="-44329" y="166207"/>
              <a:ext cx="603046" cy="51367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rgbClr val="FFFFFF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79"/>
          <a:stretch>
            <a:fillRect/>
          </a:stretch>
        </p:blipFill>
        <p:spPr>
          <a:xfrm>
            <a:off x="253365" y="2503805"/>
            <a:ext cx="3348990" cy="41294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022" y="2503832"/>
            <a:ext cx="5494983" cy="3434364"/>
          </a:xfrm>
          <a:prstGeom prst="rect">
            <a:avLst/>
          </a:prstGeom>
        </p:spPr>
      </p:pic>
      <p:pic>
        <p:nvPicPr>
          <p:cNvPr id="6146" name="Picture 2" descr="http://news.hangzhou.com.cn/xwzxhz/images/attachement/jpg/site2/20120315/00256497d57610cb653514.jpg"/>
          <p:cNvPicPr>
            <a:picLocks noChangeAspect="1"/>
          </p:cNvPicPr>
          <p:nvPr/>
        </p:nvPicPr>
        <p:blipFill>
          <a:blip r:embed="rId4"/>
          <a:srcRect r="31010"/>
          <a:stretch>
            <a:fillRect/>
          </a:stretch>
        </p:blipFill>
        <p:spPr>
          <a:xfrm>
            <a:off x="8395970" y="2503805"/>
            <a:ext cx="3796030" cy="3448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5250" y="395654"/>
            <a:ext cx="5829300" cy="6032799"/>
          </a:xfrm>
          <a:prstGeom prst="rect">
            <a:avLst/>
          </a:prstGeom>
        </p:spPr>
      </p:pic>
      <p:pic>
        <p:nvPicPr>
          <p:cNvPr id="2" name="图片 1" descr="t01e14dd8c4d780a8e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63615" y="395605"/>
            <a:ext cx="6033135" cy="6033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文本框 2"/>
          <p:cNvSpPr txBox="1"/>
          <p:nvPr/>
        </p:nvSpPr>
        <p:spPr>
          <a:xfrm>
            <a:off x="1431925" y="273050"/>
            <a:ext cx="4267200" cy="5826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一　设计中的人机关系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75" name="文本框 2"/>
          <p:cNvSpPr txBox="1"/>
          <p:nvPr/>
        </p:nvSpPr>
        <p:spPr>
          <a:xfrm>
            <a:off x="3616325" y="1093788"/>
            <a:ext cx="4959350" cy="5207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000" b="1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任务一　寻找身边的人机关系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099" name="图片 1" descr="舒适安全带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5925" y="2068830"/>
            <a:ext cx="3143250" cy="4464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图片 2" descr="水杯架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726815" y="2071370"/>
            <a:ext cx="4437380" cy="44399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2923" t="700" r="9778" b="9242"/>
          <a:stretch>
            <a:fillRect/>
          </a:stretch>
        </p:blipFill>
        <p:spPr>
          <a:xfrm>
            <a:off x="8331200" y="4577080"/>
            <a:ext cx="3395980" cy="1945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4" descr="自动雨刷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347710" y="2068830"/>
            <a:ext cx="3382010" cy="2536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u=1095459713,2459852903&amp;fm=26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4170" y="1773555"/>
            <a:ext cx="5812790" cy="4359910"/>
          </a:xfrm>
          <a:prstGeom prst="rect">
            <a:avLst/>
          </a:prstGeom>
        </p:spPr>
      </p:pic>
      <p:pic>
        <p:nvPicPr>
          <p:cNvPr id="7" name="图片 6" descr="u=3733100856,3542082360&amp;fm=26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280" y="1823720"/>
            <a:ext cx="5106670" cy="4259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1" y="95132"/>
            <a:ext cx="5001734" cy="56052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998" y="95132"/>
            <a:ext cx="4972178" cy="5605263"/>
          </a:xfrm>
          <a:prstGeom prst="rect">
            <a:avLst/>
          </a:prstGeom>
        </p:spPr>
      </p:pic>
      <p:pic>
        <p:nvPicPr>
          <p:cNvPr id="7170" name="Picture 6" descr="http://pic.58pic.com/58pic/16/46/65/96a58PICNU2_10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153" y="1569720"/>
            <a:ext cx="6867525" cy="5149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354" y="448409"/>
            <a:ext cx="6097465" cy="6207368"/>
          </a:xfr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" y="448409"/>
            <a:ext cx="5565531" cy="6207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1354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282" y="2017486"/>
            <a:ext cx="5607575" cy="3206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57" y="0"/>
            <a:ext cx="6139543" cy="68580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7668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5" y="411996"/>
            <a:ext cx="5213839" cy="58747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30" y="411996"/>
            <a:ext cx="5301762" cy="58812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430"/>
            <a:ext cx="3777760" cy="32267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7" t="13990" r="38315" b="40647"/>
          <a:stretch>
            <a:fillRect/>
          </a:stretch>
        </p:blipFill>
        <p:spPr>
          <a:xfrm>
            <a:off x="3925570" y="1350010"/>
            <a:ext cx="3306445" cy="36512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16" y="967811"/>
            <a:ext cx="4015484" cy="441621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10310" y="340995"/>
            <a:ext cx="49968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smtClean="0"/>
              <a:t>色盲患者傻傻分不清？</a:t>
            </a:r>
            <a:endParaRPr lang="zh-CN" altLang="en-US" sz="4000" b="1" smtClean="0"/>
          </a:p>
        </p:txBody>
      </p:sp>
      <p:sp>
        <p:nvSpPr>
          <p:cNvPr id="6" name="文本框 5"/>
          <p:cNvSpPr txBox="1"/>
          <p:nvPr/>
        </p:nvSpPr>
        <p:spPr>
          <a:xfrm>
            <a:off x="8088923" y="237392"/>
            <a:ext cx="398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/>
              <a:t>这是考虑特殊人群吗？</a:t>
            </a:r>
            <a:endParaRPr lang="zh-CN" altLang="en-US" sz="28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473" y="162032"/>
            <a:ext cx="6700895" cy="804061"/>
            <a:chOff x="355" y="121524"/>
            <a:chExt cx="5025671" cy="603046"/>
          </a:xfrm>
        </p:grpSpPr>
        <p:sp>
          <p:nvSpPr>
            <p:cNvPr id="36" name="矩形 35"/>
            <p:cNvSpPr/>
            <p:nvPr/>
          </p:nvSpPr>
          <p:spPr>
            <a:xfrm>
              <a:off x="565468" y="191884"/>
              <a:ext cx="4460558" cy="376238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r"/>
              <a:r>
                <a:rPr lang="zh-CN" altLang="en-US" sz="2665" b="1">
                  <a:solidFill>
                    <a:srgbClr val="212E3C"/>
                  </a:solidFill>
                  <a:ea typeface="微软雅黑" panose="020B0503020204020204" charset="-122"/>
                </a:rPr>
                <a:t>任务三：探究实现合理人机关系的方式</a:t>
              </a:r>
              <a:endParaRPr lang="zh-CN" altLang="en-US" sz="2665" b="1">
                <a:solidFill>
                  <a:srgbClr val="212E3C"/>
                </a:solidFill>
                <a:ea typeface="微软雅黑" panose="020B0503020204020204" charset="-122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-44329" y="166207"/>
              <a:ext cx="603046" cy="51367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</p:grpSp>
      <p:sp>
        <p:nvSpPr>
          <p:cNvPr id="38" name="矩形 37"/>
          <p:cNvSpPr/>
          <p:nvPr/>
        </p:nvSpPr>
        <p:spPr>
          <a:xfrm>
            <a:off x="641513" y="916192"/>
            <a:ext cx="10057130" cy="2122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Blip>
                <a:blip r:embed="rId1"/>
              </a:buBlip>
            </a:pPr>
            <a:r>
              <a:rPr lang="zh-CN" altLang="en-US" sz="3200" b="1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静态的</a:t>
            </a:r>
            <a:r>
              <a:rPr lang="zh-CN" altLang="en-US" sz="3200" b="1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人与动态的人</a:t>
            </a:r>
            <a:endParaRPr lang="en-US" altLang="zh-CN" sz="3200" b="1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lvl="1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Blip>
                <a:blip r:embed="rId1"/>
              </a:buBlip>
            </a:pPr>
            <a:r>
              <a:rPr lang="zh-CN" altLang="en-US" sz="280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人</a:t>
            </a:r>
            <a:r>
              <a:rPr lang="zh-CN" altLang="en-US" sz="28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使用产品时处于静态和动态两种状态交替之中</a:t>
            </a:r>
            <a:endParaRPr lang="en-US" altLang="zh-CN" sz="2800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lvl="1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Blip>
                <a:blip r:embed="rId1"/>
              </a:buBlip>
            </a:pPr>
            <a:r>
              <a:rPr lang="zh-CN" altLang="en-US" sz="28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设计的产品不仅要符合人体的静态尺寸，还要符合动态尺寸</a:t>
            </a:r>
            <a:endParaRPr lang="zh-CN" altLang="en-US" sz="2800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660" y="3263153"/>
            <a:ext cx="4801255" cy="3594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" y="0"/>
            <a:ext cx="6657975" cy="461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图片 1" descr="案例分析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413" y="508000"/>
            <a:ext cx="1412875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2" descr="C:\Users\del\Desktop\图片X20.jpg图片X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563" y="2353945"/>
            <a:ext cx="6294437" cy="45037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1646941" y="165100"/>
            <a:ext cx="4457700" cy="66611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defRPr/>
            </a:pPr>
            <a:r>
              <a:rPr lang="zh-CN" altLang="en-US" sz="3735" b="1" kern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静态的人和动态的人</a:t>
            </a:r>
            <a:endParaRPr lang="zh-CN" altLang="en-US" sz="3735" b="1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595533"/>
          <p:cNvPicPr>
            <a:picLocks noChangeAspect="1"/>
          </p:cNvPicPr>
          <p:nvPr/>
        </p:nvPicPr>
        <p:blipFill>
          <a:blip r:embed="rId1"/>
          <a:srcRect t="21593"/>
          <a:stretch>
            <a:fillRect/>
          </a:stretch>
        </p:blipFill>
        <p:spPr>
          <a:xfrm>
            <a:off x="393065" y="1186180"/>
            <a:ext cx="5048885" cy="5377180"/>
          </a:xfrm>
          <a:prstGeom prst="rect">
            <a:avLst/>
          </a:prstGeom>
        </p:spPr>
      </p:pic>
      <p:pic>
        <p:nvPicPr>
          <p:cNvPr id="4" name="图片 3" descr="201404092PNJ4HF00B"/>
          <p:cNvPicPr>
            <a:picLocks noChangeAspect="1"/>
          </p:cNvPicPr>
          <p:nvPr/>
        </p:nvPicPr>
        <p:blipFill>
          <a:blip r:embed="rId2"/>
          <a:srcRect l="-8936" t="2645" r="7143" b="2474"/>
          <a:stretch>
            <a:fillRect/>
          </a:stretch>
        </p:blipFill>
        <p:spPr>
          <a:xfrm>
            <a:off x="6176010" y="913765"/>
            <a:ext cx="4470400" cy="5649595"/>
          </a:xfrm>
          <a:prstGeom prst="rect">
            <a:avLst/>
          </a:prstGeom>
        </p:spPr>
      </p:pic>
      <p:pic>
        <p:nvPicPr>
          <p:cNvPr id="5" name="图片 4" descr="view"/>
          <p:cNvPicPr>
            <a:picLocks noChangeAspect="1"/>
          </p:cNvPicPr>
          <p:nvPr/>
        </p:nvPicPr>
        <p:blipFill>
          <a:blip r:embed="rId3"/>
          <a:srcRect t="10731" r="17823"/>
          <a:stretch>
            <a:fillRect/>
          </a:stretch>
        </p:blipFill>
        <p:spPr>
          <a:xfrm>
            <a:off x="5441950" y="735965"/>
            <a:ext cx="6739890" cy="6122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文本框 3"/>
          <p:cNvSpPr txBox="1"/>
          <p:nvPr/>
        </p:nvSpPr>
        <p:spPr>
          <a:xfrm>
            <a:off x="512763" y="169863"/>
            <a:ext cx="6094412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indent="304800" eaLnBrk="0" hangingPunct="0"/>
            <a:r>
              <a:rPr lang="zh-CN" altLang="zh-CN" sz="3600" b="1">
                <a:solidFill>
                  <a:srgbClr val="0D0D0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什么是人机关系</a:t>
            </a:r>
            <a:endParaRPr lang="zh-CN" altLang="zh-CN" sz="3600" b="1">
              <a:solidFill>
                <a:srgbClr val="0D0D0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147" name="文本框 5"/>
          <p:cNvSpPr txBox="1"/>
          <p:nvPr/>
        </p:nvSpPr>
        <p:spPr>
          <a:xfrm>
            <a:off x="279400" y="828675"/>
            <a:ext cx="1159573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812800" algn="just" eaLnBrk="0" hangingPunct="0">
              <a:lnSpc>
                <a:spcPct val="150000"/>
              </a:lnSpc>
            </a:pPr>
            <a:r>
              <a:rPr lang="zh-CN" altLang="zh-CN" sz="3200">
                <a:solidFill>
                  <a:srgbClr val="0D0D0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生活中，每个人时刻都与身边的物品发生联系，当使用这些物品时，物品就与人就产生了一种相互关系，称为人机关系。</a:t>
            </a:r>
            <a:endParaRPr lang="zh-CN" altLang="zh-CN" sz="3200">
              <a:solidFill>
                <a:srgbClr val="0D0D0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530" y="2480310"/>
            <a:ext cx="22459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solidFill>
                  <a:srgbClr val="0D0D0D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机的内涵</a:t>
            </a:r>
            <a:endParaRPr lang="zh-CN" altLang="zh-CN" sz="3600" b="1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729105" y="4742180"/>
            <a:ext cx="1510030" cy="14128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 smtClean="0"/>
              <a:t>仪器</a:t>
            </a:r>
            <a:endParaRPr lang="zh-CN" altLang="en-US" sz="2400" b="1" smtClean="0"/>
          </a:p>
        </p:txBody>
      </p:sp>
      <p:sp>
        <p:nvSpPr>
          <p:cNvPr id="21" name="椭圆 20"/>
          <p:cNvSpPr/>
          <p:nvPr/>
        </p:nvSpPr>
        <p:spPr>
          <a:xfrm>
            <a:off x="4246245" y="4742180"/>
            <a:ext cx="1437005" cy="14128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 smtClean="0"/>
              <a:t>设备</a:t>
            </a:r>
            <a:endParaRPr lang="zh-CN" altLang="en-US" sz="2400" b="1" smtClean="0"/>
          </a:p>
        </p:txBody>
      </p:sp>
      <p:sp>
        <p:nvSpPr>
          <p:cNvPr id="2" name="椭圆 1"/>
          <p:cNvSpPr/>
          <p:nvPr/>
        </p:nvSpPr>
        <p:spPr>
          <a:xfrm>
            <a:off x="456565" y="3305175"/>
            <a:ext cx="1567180" cy="148336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 smtClean="0"/>
              <a:t>工具</a:t>
            </a:r>
            <a:endParaRPr lang="zh-CN" altLang="en-US" sz="2400" b="1" smtClean="0"/>
          </a:p>
        </p:txBody>
      </p:sp>
      <p:sp>
        <p:nvSpPr>
          <p:cNvPr id="5" name="椭圆 4"/>
          <p:cNvSpPr/>
          <p:nvPr/>
        </p:nvSpPr>
        <p:spPr>
          <a:xfrm>
            <a:off x="2944495" y="3304858"/>
            <a:ext cx="1596390" cy="1483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 smtClean="0"/>
              <a:t>仪表</a:t>
            </a:r>
            <a:endParaRPr lang="zh-CN" altLang="en-US" sz="2400" b="1" smtClean="0"/>
          </a:p>
        </p:txBody>
      </p:sp>
      <p:sp>
        <p:nvSpPr>
          <p:cNvPr id="6" name="椭圆 5"/>
          <p:cNvSpPr/>
          <p:nvPr/>
        </p:nvSpPr>
        <p:spPr>
          <a:xfrm>
            <a:off x="5326380" y="3269615"/>
            <a:ext cx="1587500" cy="15544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设施</a:t>
            </a:r>
            <a:endParaRPr lang="zh-CN" altLang="en-US" sz="2400" b="1"/>
          </a:p>
        </p:txBody>
      </p:sp>
      <p:sp>
        <p:nvSpPr>
          <p:cNvPr id="14" name="椭圆 13"/>
          <p:cNvSpPr/>
          <p:nvPr/>
        </p:nvSpPr>
        <p:spPr>
          <a:xfrm>
            <a:off x="6556375" y="4742180"/>
            <a:ext cx="1437005" cy="14128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劳动保护用具</a:t>
            </a:r>
            <a:endParaRPr lang="zh-CN" altLang="en-US" sz="2400" b="1"/>
          </a:p>
        </p:txBody>
      </p:sp>
      <p:sp>
        <p:nvSpPr>
          <p:cNvPr id="3" name="椭圆 2"/>
          <p:cNvSpPr/>
          <p:nvPr/>
        </p:nvSpPr>
        <p:spPr>
          <a:xfrm>
            <a:off x="8483600" y="4764405"/>
            <a:ext cx="1437005" cy="14128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环境</a:t>
            </a:r>
            <a:endParaRPr lang="zh-CN" altLang="en-US" sz="2400" b="1"/>
          </a:p>
        </p:txBody>
      </p:sp>
      <p:sp>
        <p:nvSpPr>
          <p:cNvPr id="4" name="文本框 3"/>
          <p:cNvSpPr txBox="1"/>
          <p:nvPr/>
        </p:nvSpPr>
        <p:spPr>
          <a:xfrm>
            <a:off x="2023745" y="6236335"/>
            <a:ext cx="7650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>
                <a:sym typeface="+mn-ea"/>
              </a:rPr>
              <a:t>人机关系是设计活动必须考虑的核心问题之一。</a:t>
            </a:r>
            <a:endParaRPr lang="zh-CN" altLang="en-US" sz="2800"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bldLvl="0" animBg="1"/>
      <p:bldP spid="21" grpId="0" bldLvl="0" animBg="1"/>
      <p:bldP spid="2" grpId="0" bldLvl="0" animBg="1"/>
      <p:bldP spid="5" grpId="0" bldLvl="0" animBg="1"/>
      <p:bldP spid="6" grpId="0" bldLvl="0" animBg="1"/>
      <p:bldP spid="14" grpId="0" bldLvl="0" animBg="1"/>
      <p:bldP spid="3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1646941" y="165100"/>
            <a:ext cx="4457700" cy="66611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defRPr/>
            </a:pPr>
            <a:r>
              <a:rPr lang="zh-CN" altLang="en-US" sz="3735" b="1" kern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静态的人和动态的人</a:t>
            </a:r>
            <a:endParaRPr lang="zh-CN" altLang="en-US" sz="3735" b="1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descr="u=3635858492,1097364241&amp;fm=26&amp;gp=0"/>
          <p:cNvPicPr>
            <a:picLocks noChangeAspect="1"/>
          </p:cNvPicPr>
          <p:nvPr/>
        </p:nvPicPr>
        <p:blipFill>
          <a:blip r:embed="rId1"/>
          <a:srcRect l="9730" r="15750"/>
          <a:stretch>
            <a:fillRect/>
          </a:stretch>
        </p:blipFill>
        <p:spPr>
          <a:xfrm>
            <a:off x="145415" y="998855"/>
            <a:ext cx="4732020" cy="4267200"/>
          </a:xfrm>
          <a:prstGeom prst="rect">
            <a:avLst/>
          </a:prstGeom>
        </p:spPr>
      </p:pic>
      <p:pic>
        <p:nvPicPr>
          <p:cNvPr id="2" name="图片 1" descr="4566422_095913241001_2"/>
          <p:cNvPicPr>
            <a:picLocks noChangeAspect="1"/>
          </p:cNvPicPr>
          <p:nvPr/>
        </p:nvPicPr>
        <p:blipFill>
          <a:blip r:embed="rId2"/>
          <a:srcRect l="7455" t="37463" r="11176" b="5435"/>
          <a:stretch>
            <a:fillRect/>
          </a:stretch>
        </p:blipFill>
        <p:spPr>
          <a:xfrm>
            <a:off x="3558540" y="2863850"/>
            <a:ext cx="8566785" cy="3916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9" y="288792"/>
            <a:ext cx="5477607" cy="636467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86" y="288791"/>
            <a:ext cx="5600699" cy="63646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473" y="162032"/>
            <a:ext cx="6700895" cy="804061"/>
            <a:chOff x="355" y="121524"/>
            <a:chExt cx="5025671" cy="603046"/>
          </a:xfrm>
        </p:grpSpPr>
        <p:sp>
          <p:nvSpPr>
            <p:cNvPr id="36" name="矩形 35"/>
            <p:cNvSpPr/>
            <p:nvPr/>
          </p:nvSpPr>
          <p:spPr>
            <a:xfrm>
              <a:off x="565468" y="191884"/>
              <a:ext cx="4460558" cy="376238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r"/>
              <a:r>
                <a:rPr lang="zh-CN" altLang="en-US" sz="2665" b="1">
                  <a:solidFill>
                    <a:srgbClr val="212E3C"/>
                  </a:solidFill>
                  <a:ea typeface="微软雅黑" panose="020B0503020204020204" charset="-122"/>
                </a:rPr>
                <a:t>任务三：探究实现合理人机关系的方式</a:t>
              </a:r>
              <a:endParaRPr lang="zh-CN" altLang="en-US" sz="2665" b="1">
                <a:solidFill>
                  <a:srgbClr val="212E3C"/>
                </a:solidFill>
                <a:ea typeface="微软雅黑" panose="020B0503020204020204" charset="-122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-44329" y="166207"/>
              <a:ext cx="603046" cy="51367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rgbClr val="FFFFFF"/>
                </a:solidFill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839633" y="1203000"/>
            <a:ext cx="7062470" cy="1632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1"/>
              </a:buBlip>
            </a:pPr>
            <a:r>
              <a:rPr lang="zh-CN" altLang="en-US" sz="2400" b="1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人的生理需求和心理需求</a:t>
            </a:r>
            <a:endParaRPr lang="en-US" altLang="zh-CN" sz="2400" b="1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lvl="1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1"/>
              </a:buBlip>
            </a:pPr>
            <a:r>
              <a:rPr lang="zh-CN" altLang="en-US" sz="2135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不仅</a:t>
            </a:r>
            <a:r>
              <a:rPr lang="zh-CN" altLang="en-US" sz="2135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要满足人的生理需求（高矮、胖瘦、身体状况）</a:t>
            </a:r>
            <a:endParaRPr lang="en-US" altLang="zh-CN" sz="2135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lvl="1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1"/>
              </a:buBlip>
            </a:pPr>
            <a:r>
              <a:rPr lang="zh-CN" altLang="en-US" sz="2135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还要</a:t>
            </a:r>
            <a:r>
              <a:rPr lang="zh-CN" altLang="en-US" sz="2135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满足人的心理需求（视觉、听觉、触觉等）</a:t>
            </a:r>
            <a:endParaRPr lang="en-US" altLang="zh-CN" sz="2135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46428" y="4045960"/>
            <a:ext cx="2987040" cy="1229360"/>
          </a:xfrm>
          <a:prstGeom prst="rect">
            <a:avLst/>
          </a:prstGeom>
          <a:solidFill>
            <a:srgbClr val="0000FF"/>
          </a:solidFill>
          <a:ln>
            <a:solidFill>
              <a:srgbClr val="92D050"/>
            </a:solidFill>
          </a:ln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zh-CN" altLang="en-US" sz="72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9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你好！</a:t>
            </a:r>
            <a:endParaRPr lang="zh-CN" altLang="en-US" sz="7200" b="1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9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6668048" y="4045960"/>
            <a:ext cx="2987040" cy="1229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72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你好！</a:t>
            </a:r>
            <a:endParaRPr lang="zh-CN" altLang="en-US" sz="72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" grpId="0" bldLvl="0" animBg="1"/>
      <p:bldP spid="4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473" y="162032"/>
            <a:ext cx="6700895" cy="804061"/>
            <a:chOff x="355" y="121524"/>
            <a:chExt cx="5025671" cy="603046"/>
          </a:xfrm>
        </p:grpSpPr>
        <p:sp>
          <p:nvSpPr>
            <p:cNvPr id="36" name="矩形 35"/>
            <p:cNvSpPr/>
            <p:nvPr/>
          </p:nvSpPr>
          <p:spPr>
            <a:xfrm>
              <a:off x="565468" y="191884"/>
              <a:ext cx="4460558" cy="376238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r"/>
              <a:r>
                <a:rPr lang="zh-CN" altLang="en-US" sz="2665" b="1">
                  <a:solidFill>
                    <a:srgbClr val="212E3C"/>
                  </a:solidFill>
                  <a:ea typeface="微软雅黑" panose="020B0503020204020204" charset="-122"/>
                </a:rPr>
                <a:t>任务三：探究实现合理人机关系的方式</a:t>
              </a:r>
              <a:endParaRPr lang="zh-CN" altLang="en-US" sz="2665" b="1">
                <a:solidFill>
                  <a:srgbClr val="212E3C"/>
                </a:solidFill>
                <a:ea typeface="微软雅黑" panose="020B0503020204020204" charset="-122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-44329" y="166207"/>
              <a:ext cx="603046" cy="51367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rgbClr val="FFFFFF"/>
                </a:solidFill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758777" y="1385245"/>
            <a:ext cx="10483215" cy="5077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28650" lvl="1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1"/>
              </a:buBlip>
            </a:pPr>
            <a:r>
              <a:rPr lang="zh-CN" sz="3600" b="1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要满足人的心理需求要考虑五个方面的问题</a:t>
            </a:r>
            <a:endParaRPr lang="zh-CN" sz="3600" b="1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085850" lvl="2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1"/>
              </a:buBlip>
            </a:pPr>
            <a:r>
              <a:rPr lang="zh-CN" altLang="en-US" sz="36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视觉</a:t>
            </a:r>
            <a:r>
              <a:rPr lang="zh-CN" altLang="en-US" sz="36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：对产品的</a:t>
            </a:r>
            <a:r>
              <a:rPr lang="zh-CN" altLang="en-US" sz="36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色彩、形态、空间</a:t>
            </a:r>
            <a:r>
              <a:rPr lang="zh-CN" altLang="en-US" sz="36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关系的感觉</a:t>
            </a:r>
            <a:endParaRPr lang="zh-CN" altLang="en-US" sz="3600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085850" lvl="2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1"/>
              </a:buBlip>
            </a:pPr>
            <a:r>
              <a:rPr lang="zh-CN" altLang="en-US" sz="36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听觉</a:t>
            </a:r>
            <a:r>
              <a:rPr lang="zh-CN" altLang="en-US" sz="36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：对产品</a:t>
            </a:r>
            <a:r>
              <a:rPr lang="zh-CN" altLang="en-US" sz="36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声音</a:t>
            </a:r>
            <a:r>
              <a:rPr lang="zh-CN" altLang="en-US" sz="36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的感觉</a:t>
            </a:r>
            <a:endParaRPr lang="zh-CN" altLang="en-US" sz="3600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085850" lvl="2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1"/>
              </a:buBlip>
            </a:pPr>
            <a:r>
              <a:rPr lang="zh-CN" altLang="en-US" sz="36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味觉</a:t>
            </a:r>
            <a:r>
              <a:rPr lang="zh-CN" altLang="en-US" sz="36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：对产品</a:t>
            </a:r>
            <a:r>
              <a:rPr lang="zh-CN" altLang="en-US" sz="36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口味</a:t>
            </a:r>
            <a:r>
              <a:rPr lang="zh-CN" altLang="en-US" sz="36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的感觉</a:t>
            </a:r>
            <a:endParaRPr lang="zh-CN" altLang="en-US" sz="3600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085850" lvl="2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1"/>
              </a:buBlip>
            </a:pPr>
            <a:r>
              <a:rPr lang="zh-CN" altLang="en-US" sz="36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嗅觉</a:t>
            </a:r>
            <a:r>
              <a:rPr lang="zh-CN" altLang="en-US" sz="36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：对产品</a:t>
            </a:r>
            <a:r>
              <a:rPr lang="zh-CN" altLang="en-US" sz="36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气味</a:t>
            </a:r>
            <a:r>
              <a:rPr lang="zh-CN" altLang="en-US" sz="36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的感觉</a:t>
            </a:r>
            <a:endParaRPr lang="zh-CN" altLang="en-US" sz="3600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1085850" lvl="2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1"/>
              </a:buBlip>
            </a:pPr>
            <a:r>
              <a:rPr lang="zh-CN" altLang="en-US" sz="36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触觉</a:t>
            </a:r>
            <a:r>
              <a:rPr lang="zh-CN" altLang="en-US" sz="36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36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手、足、皮肤</a:t>
            </a:r>
            <a:r>
              <a:rPr lang="zh-CN" altLang="en-US" sz="36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对产品的感觉</a:t>
            </a:r>
            <a:endParaRPr lang="zh-CN" altLang="en-US" sz="3600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473" y="162032"/>
            <a:ext cx="6700895" cy="804061"/>
            <a:chOff x="355" y="121524"/>
            <a:chExt cx="5025671" cy="603046"/>
          </a:xfrm>
        </p:grpSpPr>
        <p:sp>
          <p:nvSpPr>
            <p:cNvPr id="36" name="矩形 35"/>
            <p:cNvSpPr/>
            <p:nvPr/>
          </p:nvSpPr>
          <p:spPr>
            <a:xfrm>
              <a:off x="565468" y="191884"/>
              <a:ext cx="4460558" cy="376238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r"/>
              <a:r>
                <a:rPr lang="zh-CN" altLang="en-US" sz="2665" b="1">
                  <a:solidFill>
                    <a:srgbClr val="212E3C"/>
                  </a:solidFill>
                  <a:ea typeface="微软雅黑" panose="020B0503020204020204" charset="-122"/>
                </a:rPr>
                <a:t>任务三：探究实现合理人机关系的方式</a:t>
              </a:r>
              <a:endParaRPr lang="zh-CN" altLang="en-US" sz="2665" b="1">
                <a:solidFill>
                  <a:srgbClr val="212E3C"/>
                </a:solidFill>
                <a:ea typeface="微软雅黑" panose="020B0503020204020204" charset="-122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-44329" y="166207"/>
              <a:ext cx="603046" cy="51367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rgbClr val="FFFFFF"/>
                </a:solidFill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4743190" y="965722"/>
            <a:ext cx="7269480" cy="4061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1"/>
              </a:buBlip>
            </a:pPr>
            <a:r>
              <a:rPr lang="zh-CN" altLang="en-US" sz="3200" b="1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不同的颜色对人心理的影响</a:t>
            </a:r>
            <a:endParaRPr lang="en-US" altLang="zh-CN" sz="3200" b="1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lvl="1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1"/>
              </a:buBlip>
            </a:pPr>
            <a:r>
              <a:rPr lang="zh-CN" altLang="en-US" sz="28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红色</a:t>
            </a:r>
            <a:r>
              <a:rPr lang="en-US" altLang="zh-CN" sz="28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喜庆、热情、危险、警示、</a:t>
            </a:r>
            <a:endParaRPr lang="zh-CN" altLang="en-US" sz="2800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lvl="1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1"/>
              </a:buBlip>
            </a:pPr>
            <a:r>
              <a:rPr lang="zh-CN" altLang="en-US" sz="28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白色</a:t>
            </a:r>
            <a:r>
              <a:rPr lang="en-US" altLang="zh-CN" sz="28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纯洁、神圣、高雅、轻、飘</a:t>
            </a:r>
            <a:endParaRPr lang="zh-CN" altLang="en-US" sz="2800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lvl="1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1"/>
              </a:buBlip>
            </a:pPr>
            <a:r>
              <a:rPr lang="zh-CN" altLang="en-US" sz="28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黑色</a:t>
            </a:r>
            <a:r>
              <a:rPr lang="en-US" altLang="zh-CN" sz="28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有力、坚固、沉重、神秘、严肃</a:t>
            </a:r>
            <a:endParaRPr lang="zh-CN" altLang="en-US" sz="2800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lvl="1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1"/>
              </a:buBlip>
            </a:pPr>
            <a:r>
              <a:rPr lang="zh-CN" altLang="en-US" sz="28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灰色</a:t>
            </a:r>
            <a:r>
              <a:rPr lang="en-US" altLang="zh-CN" sz="28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平凡、谦和、失意、中庸</a:t>
            </a:r>
            <a:endParaRPr lang="zh-CN" altLang="en-US" sz="2800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lvl="1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1"/>
              </a:buBlip>
            </a:pPr>
            <a:r>
              <a:rPr lang="zh-CN" altLang="en-US" sz="28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蓝色</a:t>
            </a:r>
            <a:r>
              <a:rPr lang="en-US" altLang="zh-CN" sz="28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沉着、冷静、宽敞、高大</a:t>
            </a:r>
            <a:endParaRPr lang="zh-CN" altLang="en-US" sz="2800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" y="1337310"/>
            <a:ext cx="4184650" cy="2590800"/>
          </a:xfrm>
          <a:prstGeom prst="rect">
            <a:avLst/>
          </a:prstGeom>
        </p:spPr>
      </p:pic>
      <p:pic>
        <p:nvPicPr>
          <p:cNvPr id="2" name="图片 1" descr="timg (6)"/>
          <p:cNvPicPr>
            <a:picLocks noChangeAspect="1"/>
          </p:cNvPicPr>
          <p:nvPr/>
        </p:nvPicPr>
        <p:blipFill>
          <a:blip r:embed="rId3"/>
          <a:srcRect l="6027" t="12770" r="8099" b="9038"/>
          <a:stretch>
            <a:fillRect/>
          </a:stretch>
        </p:blipFill>
        <p:spPr>
          <a:xfrm>
            <a:off x="443865" y="4131310"/>
            <a:ext cx="4184650" cy="25412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473" y="162032"/>
            <a:ext cx="6700895" cy="804061"/>
            <a:chOff x="355" y="121524"/>
            <a:chExt cx="5025671" cy="603046"/>
          </a:xfrm>
        </p:grpSpPr>
        <p:sp>
          <p:nvSpPr>
            <p:cNvPr id="36" name="矩形 35"/>
            <p:cNvSpPr/>
            <p:nvPr/>
          </p:nvSpPr>
          <p:spPr>
            <a:xfrm>
              <a:off x="565468" y="191884"/>
              <a:ext cx="4460558" cy="376238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r"/>
              <a:r>
                <a:rPr lang="zh-CN" altLang="en-US" sz="2665" b="1">
                  <a:solidFill>
                    <a:srgbClr val="212E3C"/>
                  </a:solidFill>
                  <a:ea typeface="微软雅黑" panose="020B0503020204020204" charset="-122"/>
                </a:rPr>
                <a:t>任务三：探究实现合理人机关系的方式</a:t>
              </a:r>
              <a:endParaRPr lang="zh-CN" altLang="en-US" sz="2665" b="1">
                <a:solidFill>
                  <a:srgbClr val="212E3C"/>
                </a:solidFill>
                <a:ea typeface="微软雅黑" panose="020B0503020204020204" charset="-122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-44329" y="166207"/>
              <a:ext cx="603046" cy="51367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rgbClr val="FFFFFF"/>
                </a:solidFill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348827" y="966047"/>
            <a:ext cx="4579620" cy="1323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1"/>
              </a:buBlip>
            </a:pPr>
            <a:r>
              <a:rPr lang="zh-CN" altLang="en-US" sz="24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卧室、家居等的设计一般以</a:t>
            </a:r>
            <a:r>
              <a:rPr lang="zh-CN" altLang="en-US" sz="2665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暖色调</a:t>
            </a:r>
            <a:r>
              <a:rPr lang="zh-CN" altLang="en-US" sz="24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为主，以营造</a:t>
            </a:r>
            <a:r>
              <a:rPr lang="zh-CN" altLang="en-US" sz="2665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温馨</a:t>
            </a:r>
            <a:r>
              <a:rPr lang="zh-CN" altLang="en-US" sz="24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的氛围</a:t>
            </a:r>
            <a:endParaRPr lang="zh-CN" altLang="en-US" sz="2400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48827" y="3079327"/>
            <a:ext cx="4697307" cy="1323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1"/>
              </a:buBlip>
            </a:pPr>
            <a:r>
              <a:rPr lang="zh-CN" altLang="en-US" sz="24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办公室一般以</a:t>
            </a:r>
            <a:r>
              <a:rPr lang="zh-CN" altLang="en-US" sz="2665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冷色调</a:t>
            </a:r>
            <a:r>
              <a:rPr lang="zh-CN" altLang="en-US" sz="24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为主，以求</a:t>
            </a:r>
            <a:r>
              <a:rPr lang="zh-CN" altLang="en-US" sz="2665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严谨高效</a:t>
            </a:r>
            <a:r>
              <a:rPr lang="zh-CN" altLang="en-US" sz="24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的工作氛围</a:t>
            </a:r>
            <a:endParaRPr lang="zh-CN" altLang="en-US" sz="2400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48827" y="4700693"/>
            <a:ext cx="4306147" cy="1939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1"/>
              </a:buBlip>
            </a:pPr>
            <a:r>
              <a:rPr lang="zh-CN" altLang="en-US" sz="24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医院病房以</a:t>
            </a:r>
            <a:r>
              <a:rPr lang="zh-CN" altLang="en-US" sz="2665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白色（纯净）、绿色（活力）、浅蓝色（放松、宁静）</a:t>
            </a:r>
            <a:r>
              <a:rPr lang="zh-CN" altLang="en-US" sz="24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为主</a:t>
            </a:r>
            <a:endParaRPr lang="zh-CN" altLang="en-US" sz="2400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descr="timg[1]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792633" y="988060"/>
            <a:ext cx="2598420" cy="1722120"/>
          </a:xfrm>
          <a:prstGeom prst="rect">
            <a:avLst/>
          </a:prstGeom>
        </p:spPr>
      </p:pic>
      <p:pic>
        <p:nvPicPr>
          <p:cNvPr id="6" name="图片 5" descr="timg[7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780" y="988060"/>
            <a:ext cx="2411307" cy="1808480"/>
          </a:xfrm>
          <a:prstGeom prst="rect">
            <a:avLst/>
          </a:prstGeom>
        </p:spPr>
      </p:pic>
      <p:pic>
        <p:nvPicPr>
          <p:cNvPr id="7" name="图片 6" descr="timg[9]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020" y="3086100"/>
            <a:ext cx="2411307" cy="1607820"/>
          </a:xfrm>
          <a:prstGeom prst="rect">
            <a:avLst/>
          </a:prstGeom>
        </p:spPr>
      </p:pic>
      <p:pic>
        <p:nvPicPr>
          <p:cNvPr id="8" name="图片 7" descr="timg[10]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2633" y="3086100"/>
            <a:ext cx="2566247" cy="1750060"/>
          </a:xfrm>
          <a:prstGeom prst="rect">
            <a:avLst/>
          </a:prstGeom>
        </p:spPr>
      </p:pic>
      <p:pic>
        <p:nvPicPr>
          <p:cNvPr id="9" name="图片 8" descr="u=2420148272,1860276718&amp;fm=26&amp;gp=0[1]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2633" y="5049520"/>
            <a:ext cx="2433320" cy="1620520"/>
          </a:xfrm>
          <a:prstGeom prst="rect">
            <a:avLst/>
          </a:prstGeom>
        </p:spPr>
      </p:pic>
      <p:pic>
        <p:nvPicPr>
          <p:cNvPr id="10" name="图片 9" descr="timgZKBC0JHW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7020" y="5049520"/>
            <a:ext cx="2265680" cy="16416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473" y="162032"/>
            <a:ext cx="6700895" cy="804061"/>
            <a:chOff x="355" y="121524"/>
            <a:chExt cx="5025671" cy="603046"/>
          </a:xfrm>
        </p:grpSpPr>
        <p:sp>
          <p:nvSpPr>
            <p:cNvPr id="36" name="矩形 35"/>
            <p:cNvSpPr/>
            <p:nvPr/>
          </p:nvSpPr>
          <p:spPr>
            <a:xfrm>
              <a:off x="565468" y="191884"/>
              <a:ext cx="4460558" cy="376238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r"/>
              <a:r>
                <a:rPr lang="zh-CN" altLang="en-US" sz="2665" b="1">
                  <a:solidFill>
                    <a:srgbClr val="212E3C"/>
                  </a:solidFill>
                  <a:ea typeface="微软雅黑" panose="020B0503020204020204" charset="-122"/>
                </a:rPr>
                <a:t>任务三：探究实现合理人机关系的方式</a:t>
              </a:r>
              <a:endParaRPr lang="zh-CN" altLang="en-US" sz="2665" b="1">
                <a:solidFill>
                  <a:srgbClr val="212E3C"/>
                </a:solidFill>
                <a:ea typeface="微软雅黑" panose="020B0503020204020204" charset="-122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-44329" y="166207"/>
              <a:ext cx="603046" cy="51367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rgbClr val="FFFFFF"/>
                </a:solidFill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-19310" y="1123837"/>
            <a:ext cx="11123930" cy="3415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1"/>
              </a:buBlip>
            </a:pPr>
            <a:r>
              <a:rPr lang="zh-CN" altLang="en-US" sz="3200" b="1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信息的交互</a:t>
            </a:r>
            <a:endParaRPr lang="en-US" altLang="zh-CN" sz="3200" b="1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lvl="1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1"/>
              </a:buBlip>
            </a:pPr>
            <a:r>
              <a:rPr lang="zh-CN" altLang="en-US" sz="280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人</a:t>
            </a:r>
            <a:r>
              <a:rPr lang="zh-CN" altLang="en-US" sz="28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与产品的互动过程就是</a:t>
            </a:r>
            <a:r>
              <a:rPr lang="zh-CN" altLang="en-US" sz="28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人机之间运用信息语言交流的过程</a:t>
            </a:r>
            <a:endParaRPr lang="en-US" altLang="zh-CN" sz="2800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lvl="1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1"/>
              </a:buBlip>
            </a:pPr>
            <a:r>
              <a:rPr lang="zh-CN" altLang="en-US" sz="280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改善</a:t>
            </a:r>
            <a:r>
              <a:rPr lang="zh-CN" altLang="en-US" sz="28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信息传递的途径能够获得更好的人机关系</a:t>
            </a:r>
            <a:endParaRPr lang="en-US" altLang="zh-CN" sz="2800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628650" lvl="1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1"/>
              </a:buBlip>
            </a:pPr>
            <a:r>
              <a:rPr lang="zh-CN" altLang="en-US" sz="280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不同</a:t>
            </a:r>
            <a:r>
              <a:rPr lang="zh-CN" altLang="en-US" sz="28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信息有着不同特征，应该根据设计目的为人机交互选择最佳的</a:t>
            </a:r>
            <a:endParaRPr lang="zh-CN" altLang="en-US" sz="2800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lvl="1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</a:pPr>
            <a:r>
              <a:rPr lang="en-US" altLang="zh-CN" sz="28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2800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信息传递类型</a:t>
            </a:r>
            <a:endParaRPr lang="zh-CN" altLang="en-US" sz="2800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605" y="3881120"/>
            <a:ext cx="2802890" cy="28073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565" y="3880895"/>
            <a:ext cx="4215391" cy="2807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476" y="0"/>
            <a:ext cx="7121769" cy="6858000"/>
          </a:xfrm>
          <a:prstGeom prst="rect">
            <a:avLst/>
          </a:prstGeom>
        </p:spPr>
      </p:pic>
      <p:pic>
        <p:nvPicPr>
          <p:cNvPr id="2" name="de318a915c7d9ad0879791bf3a0d3a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" y="-146"/>
            <a:ext cx="589084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473" y="162032"/>
            <a:ext cx="6700895" cy="804061"/>
            <a:chOff x="355" y="121524"/>
            <a:chExt cx="5025671" cy="603046"/>
          </a:xfrm>
        </p:grpSpPr>
        <p:sp>
          <p:nvSpPr>
            <p:cNvPr id="36" name="矩形 35"/>
            <p:cNvSpPr/>
            <p:nvPr/>
          </p:nvSpPr>
          <p:spPr>
            <a:xfrm>
              <a:off x="565468" y="191884"/>
              <a:ext cx="4460558" cy="376238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r"/>
              <a:r>
                <a:rPr lang="zh-CN" altLang="en-US" sz="2665" b="1">
                  <a:solidFill>
                    <a:srgbClr val="212E3C"/>
                  </a:solidFill>
                  <a:ea typeface="微软雅黑" panose="020B0503020204020204" charset="-122"/>
                </a:rPr>
                <a:t>任务三：探究实现合理人机关系的方式</a:t>
              </a:r>
              <a:endParaRPr lang="zh-CN" altLang="en-US" sz="2665" b="1">
                <a:solidFill>
                  <a:srgbClr val="212E3C"/>
                </a:solidFill>
                <a:ea typeface="微软雅黑" panose="020B0503020204020204" charset="-122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-44329" y="166207"/>
              <a:ext cx="603046" cy="51367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rgbClr val="FFFFFF"/>
                </a:solidFill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773007" y="1160780"/>
            <a:ext cx="10094807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1"/>
              </a:buBlip>
            </a:pPr>
            <a:r>
              <a:rPr lang="zh-CN" altLang="en-US" sz="2400" b="1" smtClean="0">
                <a:solidFill>
                  <a:prstClr val="black">
                    <a:lumMod val="90000"/>
                    <a:lumOff val="10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日常生活中有哪些产品被人使用时，与人能够很好地进行声音、闪灯、提示语等信息的交互？</a:t>
            </a:r>
            <a:endParaRPr lang="zh-CN" altLang="en-US" sz="2400" b="1" smtClean="0">
              <a:solidFill>
                <a:prstClr val="black">
                  <a:lumMod val="90000"/>
                  <a:lumOff val="10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timgCYCB2CY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933" y="2856653"/>
            <a:ext cx="4837007" cy="3874347"/>
          </a:xfrm>
          <a:prstGeom prst="rect">
            <a:avLst/>
          </a:prstGeom>
        </p:spPr>
      </p:pic>
      <p:sp>
        <p:nvSpPr>
          <p:cNvPr id="6" name="矩形标注 5"/>
          <p:cNvSpPr/>
          <p:nvPr/>
        </p:nvSpPr>
        <p:spPr>
          <a:xfrm>
            <a:off x="473287" y="4782820"/>
            <a:ext cx="2274993" cy="1617980"/>
          </a:xfrm>
          <a:prstGeom prst="wedgeRectCallout">
            <a:avLst>
              <a:gd name="adj1" fmla="val 95292"/>
              <a:gd name="adj2" fmla="val 2642"/>
            </a:avLst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135">
                <a:solidFill>
                  <a:schemeClr val="tx1"/>
                </a:solidFill>
              </a:rPr>
              <a:t>利用鼠标键盘输入指令</a:t>
            </a:r>
            <a:endParaRPr lang="zh-CN" altLang="en-US" sz="2135">
              <a:solidFill>
                <a:schemeClr val="tx1"/>
              </a:solidFill>
            </a:endParaRPr>
          </a:p>
        </p:txBody>
      </p:sp>
      <p:sp>
        <p:nvSpPr>
          <p:cNvPr id="7" name="矩形标注 6"/>
          <p:cNvSpPr/>
          <p:nvPr/>
        </p:nvSpPr>
        <p:spPr>
          <a:xfrm>
            <a:off x="695113" y="2762673"/>
            <a:ext cx="2274993" cy="1617980"/>
          </a:xfrm>
          <a:prstGeom prst="wedgeRectCallout">
            <a:avLst>
              <a:gd name="adj1" fmla="val 98418"/>
              <a:gd name="adj2" fmla="val 33254"/>
            </a:avLst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135">
                <a:solidFill>
                  <a:schemeClr val="tx1"/>
                </a:solidFill>
              </a:rPr>
              <a:t>电脑以对话框的形式把信息反馈给电脑操作者</a:t>
            </a:r>
            <a:endParaRPr lang="zh-CN" altLang="en-US" sz="2135">
              <a:solidFill>
                <a:schemeClr val="tx1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8444653" y="3089487"/>
            <a:ext cx="2846493" cy="2391833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>
                <a:solidFill>
                  <a:schemeClr val="tx1"/>
                </a:solidFill>
              </a:rPr>
              <a:t>电脑反馈给操作者的信息可以是多种多样的，比如：图像画面、声音等</a:t>
            </a:r>
            <a:endParaRPr lang="zh-CN" alt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9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9" r="21997"/>
          <a:stretch>
            <a:fillRect/>
          </a:stretch>
        </p:blipFill>
        <p:spPr>
          <a:xfrm>
            <a:off x="19685" y="0"/>
            <a:ext cx="4244340" cy="6858000"/>
          </a:xfrm>
          <a:prstGeom prst="rect">
            <a:avLst/>
          </a:prstGeom>
        </p:spPr>
      </p:pic>
      <p:pic>
        <p:nvPicPr>
          <p:cNvPr id="29699" name="Picture 9" descr="Img326653323"/>
          <p:cNvPicPr>
            <a:picLocks noChangeAspect="1"/>
          </p:cNvPicPr>
          <p:nvPr/>
        </p:nvPicPr>
        <p:blipFill>
          <a:blip r:embed="rId2"/>
          <a:srcRect l="13949" t="8314" r="16084"/>
          <a:stretch>
            <a:fillRect/>
          </a:stretch>
        </p:blipFill>
        <p:spPr>
          <a:xfrm>
            <a:off x="4264025" y="0"/>
            <a:ext cx="4182110" cy="41103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8" t="16947" r="7425" b="7073"/>
          <a:stretch>
            <a:fillRect/>
          </a:stretch>
        </p:blipFill>
        <p:spPr>
          <a:xfrm>
            <a:off x="7219950" y="0"/>
            <a:ext cx="4972050" cy="45294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2" r="39382"/>
          <a:stretch>
            <a:fillRect/>
          </a:stretch>
        </p:blipFill>
        <p:spPr>
          <a:xfrm>
            <a:off x="4264025" y="2861310"/>
            <a:ext cx="3502025" cy="3938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1646943" y="165101"/>
            <a:ext cx="7782560" cy="66611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defRPr/>
            </a:pPr>
            <a:r>
              <a:rPr lang="en-US" altLang="zh-CN" sz="3735" b="1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3735" b="1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人与门</a:t>
            </a:r>
            <a:r>
              <a:rPr lang="en-US" altLang="zh-CN" sz="3735" b="1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3735" b="1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之间存在哪些人机关系？</a:t>
            </a:r>
            <a:endParaRPr lang="zh-CN" altLang="en-US" sz="3735" b="1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D:\guoyahui\QQ图片20201114144700.jpgQQ图片202011141447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085" y="1467624"/>
            <a:ext cx="3751343" cy="2879725"/>
          </a:xfrm>
          <a:prstGeom prst="rect">
            <a:avLst/>
          </a:prstGeom>
        </p:spPr>
      </p:pic>
      <p:pic>
        <p:nvPicPr>
          <p:cNvPr id="3" name="图片 2" descr="D:\guoyahui\QQ图片20201114144718.jpgQQ图片202011141447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696" y="1467624"/>
            <a:ext cx="3751343" cy="2879725"/>
          </a:xfrm>
          <a:prstGeom prst="rect">
            <a:avLst/>
          </a:prstGeom>
        </p:spPr>
      </p:pic>
      <p:pic>
        <p:nvPicPr>
          <p:cNvPr id="4" name="图片 3" descr="QQ图片202011140952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40" y="1467485"/>
            <a:ext cx="3751343" cy="2880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2085" y="4408170"/>
            <a:ext cx="3690620" cy="9302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68580" tIns="34290" rIns="68580" bIns="34290" rtlCol="0">
            <a:spAutoFit/>
          </a:bodyPr>
          <a:p>
            <a:r>
              <a:rPr lang="zh-CN" altLang="en-US" sz="2800" b="1"/>
              <a:t>人靠近门：</a:t>
            </a:r>
            <a:r>
              <a:rPr lang="zh-CN" altLang="en-US" sz="2800" b="1">
                <a:solidFill>
                  <a:srgbClr val="FF0000"/>
                </a:solidFill>
              </a:rPr>
              <a:t>人与门板</a:t>
            </a:r>
            <a:r>
              <a:rPr lang="zh-CN" altLang="en-US" sz="2800" b="1"/>
              <a:t>构成人机关系</a:t>
            </a:r>
            <a:endParaRPr lang="zh-CN" altLang="en-US" sz="2800" b="1"/>
          </a:p>
        </p:txBody>
      </p:sp>
      <p:sp>
        <p:nvSpPr>
          <p:cNvPr id="9" name="文本框 8"/>
          <p:cNvSpPr txBox="1"/>
          <p:nvPr/>
        </p:nvSpPr>
        <p:spPr>
          <a:xfrm>
            <a:off x="4163695" y="4408170"/>
            <a:ext cx="3749040" cy="9302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68580" tIns="34290" rIns="68580" bIns="34290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>
                <a:sym typeface="+mn-ea"/>
              </a:rPr>
              <a:t>人握门把：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人的手与门把手</a:t>
            </a:r>
            <a:r>
              <a:rPr lang="zh-CN" altLang="en-US" sz="2800" b="1">
                <a:sym typeface="+mn-ea"/>
              </a:rPr>
              <a:t>构成人机关系</a:t>
            </a:r>
            <a:endParaRPr lang="zh-CN" altLang="en-US" sz="2800" b="1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155305" y="4408170"/>
            <a:ext cx="3752215" cy="9302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68580" tIns="34290" rIns="68580" bIns="34290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>
                <a:sym typeface="+mn-ea"/>
              </a:rPr>
              <a:t>人通过门：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人与门框</a:t>
            </a:r>
            <a:r>
              <a:rPr lang="zh-CN" altLang="en-US" sz="2800" b="1">
                <a:sym typeface="+mn-ea"/>
              </a:rPr>
              <a:t>构成人机关系</a:t>
            </a:r>
            <a:endParaRPr lang="zh-CN" altLang="en-US" sz="2800" b="1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8625" y="5462905"/>
            <a:ext cx="11151870" cy="136080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wrap="square" lIns="68580" tIns="34290" rIns="68580" bIns="34290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 sz="2800" b="1"/>
              <a:t>人有不同的部位，</a:t>
            </a:r>
            <a:r>
              <a:rPr lang="en-US" altLang="zh-CN" sz="2800" b="1"/>
              <a:t>“</a:t>
            </a:r>
            <a:r>
              <a:rPr lang="zh-CN" altLang="en-US" sz="2800" b="1"/>
              <a:t>机</a:t>
            </a:r>
            <a:r>
              <a:rPr lang="en-US" altLang="zh-CN" sz="2800" b="1"/>
              <a:t>”</a:t>
            </a:r>
            <a:r>
              <a:rPr lang="zh-CN" altLang="en-US" sz="2800" b="1"/>
              <a:t>有不同的部位、不同的层面</a:t>
            </a:r>
            <a:r>
              <a:rPr lang="zh-CN" altLang="en-US" sz="2800" b="1" smtClean="0"/>
              <a:t>。</a:t>
            </a:r>
            <a:endParaRPr lang="en-US" altLang="zh-CN" sz="2800" b="1" smtClean="0"/>
          </a:p>
          <a:p>
            <a:pPr algn="ctr" fontAlgn="auto">
              <a:lnSpc>
                <a:spcPct val="150000"/>
              </a:lnSpc>
            </a:pPr>
            <a:r>
              <a:rPr lang="zh-CN" altLang="en-US" sz="2800" b="1" smtClean="0"/>
              <a:t>人</a:t>
            </a:r>
            <a:r>
              <a:rPr lang="zh-CN" altLang="en-US" sz="2800" b="1"/>
              <a:t>与产品的不同部位有不同的联系，构成不同的人机关系</a:t>
            </a:r>
            <a:endParaRPr lang="zh-CN" altLang="en-US" sz="2800" b="1"/>
          </a:p>
        </p:txBody>
      </p:sp>
      <p:sp>
        <p:nvSpPr>
          <p:cNvPr id="13" name="文本框 23"/>
          <p:cNvSpPr txBox="1"/>
          <p:nvPr/>
        </p:nvSpPr>
        <p:spPr>
          <a:xfrm>
            <a:off x="389257" y="237490"/>
            <a:ext cx="61455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R="0" lvl="0" indent="0" algn="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smtClean="0">
                <a:solidFill>
                  <a:srgbClr val="212E3C"/>
                </a:solidFill>
                <a:latin typeface="+mj-lt"/>
                <a:ea typeface="微软雅黑" panose="020B0503020204020204" charset="-122"/>
              </a:rPr>
              <a:t>“</a:t>
            </a:r>
            <a:r>
              <a:rPr lang="zh-CN" altLang="en-US" sz="3200" b="1" smtClean="0">
                <a:solidFill>
                  <a:srgbClr val="212E3C"/>
                </a:solidFill>
                <a:latin typeface="+mj-lt"/>
                <a:ea typeface="微软雅黑" panose="020B0503020204020204" charset="-122"/>
              </a:rPr>
              <a:t>人与门</a:t>
            </a:r>
            <a:r>
              <a:rPr lang="en-US" altLang="zh-CN" sz="3200" b="1" smtClean="0">
                <a:solidFill>
                  <a:srgbClr val="212E3C"/>
                </a:solidFill>
                <a:latin typeface="+mj-lt"/>
                <a:ea typeface="微软雅黑" panose="020B0503020204020204" charset="-122"/>
              </a:rPr>
              <a:t>”</a:t>
            </a:r>
            <a:r>
              <a:rPr lang="zh-CN" altLang="en-US" sz="3200" b="1" smtClean="0">
                <a:solidFill>
                  <a:srgbClr val="212E3C"/>
                </a:solidFill>
                <a:latin typeface="+mj-lt"/>
                <a:ea typeface="微软雅黑" panose="020B0503020204020204" charset="-122"/>
              </a:rPr>
              <a:t>之间存在哪些人机关系？</a:t>
            </a:r>
            <a:endParaRPr lang="zh-CN" altLang="en-US" sz="3200" b="1" smtClean="0">
              <a:solidFill>
                <a:srgbClr val="212E3C"/>
              </a:solidFill>
              <a:latin typeface="+mj-lt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3" b="50204"/>
          <a:stretch>
            <a:fillRect/>
          </a:stretch>
        </p:blipFill>
        <p:spPr>
          <a:xfrm>
            <a:off x="334010" y="2938780"/>
            <a:ext cx="4745990" cy="34150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0" t="47056" r="24206" b="23741"/>
          <a:stretch>
            <a:fillRect/>
          </a:stretch>
        </p:blipFill>
        <p:spPr>
          <a:xfrm>
            <a:off x="334010" y="123825"/>
            <a:ext cx="4244340" cy="23749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72" b="21855"/>
          <a:stretch>
            <a:fillRect/>
          </a:stretch>
        </p:blipFill>
        <p:spPr>
          <a:xfrm rot="10800000">
            <a:off x="5312410" y="123825"/>
            <a:ext cx="6023610" cy="2599690"/>
          </a:xfrm>
          <a:prstGeom prst="rect">
            <a:avLst/>
          </a:prstGeom>
        </p:spPr>
      </p:pic>
      <p:pic>
        <p:nvPicPr>
          <p:cNvPr id="27649" name="图片 1" descr="timg (8)"/>
          <p:cNvPicPr>
            <a:picLocks noChangeAspect="1"/>
          </p:cNvPicPr>
          <p:nvPr/>
        </p:nvPicPr>
        <p:blipFill>
          <a:blip r:embed="rId4"/>
          <a:srcRect l="19238" t="14352" r="18117"/>
          <a:stretch>
            <a:fillRect/>
          </a:stretch>
        </p:blipFill>
        <p:spPr>
          <a:xfrm>
            <a:off x="5312410" y="2859405"/>
            <a:ext cx="3449320" cy="3687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3" name="图片 3" descr="timg (7)"/>
          <p:cNvPicPr>
            <a:picLocks noChangeAspect="1"/>
          </p:cNvPicPr>
          <p:nvPr/>
        </p:nvPicPr>
        <p:blipFill>
          <a:blip r:embed="rId5"/>
          <a:srcRect l="22066" t="6044" r="25585" b="3016"/>
          <a:stretch>
            <a:fillRect/>
          </a:stretch>
        </p:blipFill>
        <p:spPr>
          <a:xfrm>
            <a:off x="8994140" y="2859405"/>
            <a:ext cx="2849245" cy="3924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文本框 2"/>
          <p:cNvSpPr txBox="1"/>
          <p:nvPr/>
        </p:nvSpPr>
        <p:spPr>
          <a:xfrm>
            <a:off x="1227138" y="1779588"/>
            <a:ext cx="10118725" cy="35077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04800" eaLnBrk="0" hangingPunct="0">
              <a:lnSpc>
                <a:spcPct val="150000"/>
              </a:lnSpc>
            </a:pPr>
            <a:r>
              <a:rPr lang="zh-CN" altLang="en-US" sz="4000">
                <a:solidFill>
                  <a:srgbClr val="0D0D0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zh-CN" sz="3600">
                <a:solidFill>
                  <a:srgbClr val="0D0D0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在实现合理人机关系的设计中，我们应处理好普通人群与特殊人群，静态的人与动态的人，人的生理需求与心理需求，信息的交互等方面的关系。</a:t>
            </a:r>
            <a:endParaRPr lang="zh-CN" altLang="zh-CN" sz="3600">
              <a:solidFill>
                <a:srgbClr val="0D0D0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11" name="文本框 1"/>
          <p:cNvSpPr txBox="1"/>
          <p:nvPr/>
        </p:nvSpPr>
        <p:spPr>
          <a:xfrm>
            <a:off x="635000" y="74613"/>
            <a:ext cx="4862513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>
                <a:solidFill>
                  <a:srgbClr val="0D0D0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</a:t>
            </a:r>
            <a:r>
              <a:rPr lang="zh-CN" altLang="zh-CN" sz="3200">
                <a:solidFill>
                  <a:srgbClr val="0D0D0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实现合理的人机关系</a:t>
            </a:r>
            <a:endParaRPr lang="en-US" altLang="zh-CN" sz="3200">
              <a:solidFill>
                <a:srgbClr val="0D0D0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32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473" y="162032"/>
            <a:ext cx="2583077" cy="804061"/>
            <a:chOff x="355" y="121524"/>
            <a:chExt cx="1937308" cy="603046"/>
          </a:xfrm>
        </p:grpSpPr>
        <p:sp>
          <p:nvSpPr>
            <p:cNvPr id="34" name="矩形 33"/>
            <p:cNvSpPr/>
            <p:nvPr/>
          </p:nvSpPr>
          <p:spPr>
            <a:xfrm>
              <a:off x="783233" y="207305"/>
              <a:ext cx="1154430" cy="376238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r"/>
              <a:r>
                <a:rPr lang="zh-CN" altLang="en-US" sz="2665" b="1">
                  <a:solidFill>
                    <a:srgbClr val="212E3C"/>
                  </a:solidFill>
                  <a:ea typeface="微软雅黑" panose="020B0503020204020204" charset="-122"/>
                </a:rPr>
                <a:t>本节小结</a:t>
              </a:r>
              <a:endParaRPr lang="zh-CN" altLang="en-US" sz="2665" b="1">
                <a:solidFill>
                  <a:srgbClr val="212E3C"/>
                </a:solidFill>
                <a:ea typeface="微软雅黑" panose="020B0503020204020204" charset="-122"/>
              </a:endParaRPr>
            </a:p>
          </p:txBody>
        </p:sp>
        <p:sp>
          <p:nvSpPr>
            <p:cNvPr id="35" name="等腰三角形 34"/>
            <p:cNvSpPr/>
            <p:nvPr/>
          </p:nvSpPr>
          <p:spPr>
            <a:xfrm rot="5400000">
              <a:off x="-44329" y="166207"/>
              <a:ext cx="603046" cy="51367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41027" y="1396153"/>
            <a:ext cx="2554393" cy="911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smtClean="0">
                <a:latin typeface="微软雅黑" panose="020B0503020204020204" charset="-122"/>
                <a:ea typeface="微软雅黑" panose="020B0503020204020204" charset="-122"/>
              </a:rPr>
              <a:t>人机关系中要实现的目标</a:t>
            </a:r>
            <a:endParaRPr lang="zh-CN" altLang="en-US" sz="2665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4148788" y="809887"/>
            <a:ext cx="587672" cy="211386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5" name="TextBox 4"/>
          <p:cNvSpPr txBox="1"/>
          <p:nvPr/>
        </p:nvSpPr>
        <p:spPr>
          <a:xfrm>
            <a:off x="4896171" y="487415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mtClean="0"/>
              <a:t>高效</a:t>
            </a:r>
            <a:endParaRPr lang="zh-CN" altLang="en-US" sz="3200" smtClean="0"/>
          </a:p>
        </p:txBody>
      </p:sp>
      <p:sp>
        <p:nvSpPr>
          <p:cNvPr id="23" name="TextBox 22"/>
          <p:cNvSpPr txBox="1"/>
          <p:nvPr/>
        </p:nvSpPr>
        <p:spPr>
          <a:xfrm>
            <a:off x="4896171" y="1178295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mtClean="0"/>
              <a:t>安全</a:t>
            </a:r>
            <a:endParaRPr lang="zh-CN" altLang="en-US" sz="3200" smtClean="0"/>
          </a:p>
        </p:txBody>
      </p:sp>
      <p:sp>
        <p:nvSpPr>
          <p:cNvPr id="24" name="TextBox 23"/>
          <p:cNvSpPr txBox="1"/>
          <p:nvPr/>
        </p:nvSpPr>
        <p:spPr>
          <a:xfrm>
            <a:off x="4896171" y="1869175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/>
              <a:t>健康</a:t>
            </a:r>
            <a:endParaRPr lang="zh-CN" altLang="en-US" sz="3200"/>
          </a:p>
        </p:txBody>
      </p:sp>
      <p:sp>
        <p:nvSpPr>
          <p:cNvPr id="25" name="TextBox 24"/>
          <p:cNvSpPr txBox="1"/>
          <p:nvPr/>
        </p:nvSpPr>
        <p:spPr>
          <a:xfrm>
            <a:off x="4896171" y="2560055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mtClean="0"/>
              <a:t>舒适</a:t>
            </a:r>
            <a:endParaRPr lang="zh-CN" altLang="en-US" sz="3200" smtClean="0"/>
          </a:p>
        </p:txBody>
      </p:sp>
      <p:sp>
        <p:nvSpPr>
          <p:cNvPr id="6" name="TextBox 5"/>
          <p:cNvSpPr txBox="1"/>
          <p:nvPr/>
        </p:nvSpPr>
        <p:spPr>
          <a:xfrm>
            <a:off x="1236980" y="4278207"/>
            <a:ext cx="2684780" cy="911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smtClean="0">
                <a:latin typeface="微软雅黑" panose="020B0503020204020204" charset="-122"/>
                <a:ea typeface="微软雅黑" panose="020B0503020204020204" charset="-122"/>
              </a:rPr>
              <a:t>实现合理的人机关系应该关注</a:t>
            </a:r>
            <a:endParaRPr lang="zh-CN" altLang="en-US" sz="2665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左大括号 6"/>
          <p:cNvSpPr/>
          <p:nvPr/>
        </p:nvSpPr>
        <p:spPr>
          <a:xfrm>
            <a:off x="4157559" y="3569888"/>
            <a:ext cx="613987" cy="23594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8" name="TextBox 7"/>
          <p:cNvSpPr txBox="1"/>
          <p:nvPr/>
        </p:nvSpPr>
        <p:spPr>
          <a:xfrm>
            <a:off x="4887165" y="3460061"/>
            <a:ext cx="3840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mtClean="0"/>
              <a:t>普通人群和特殊人群</a:t>
            </a:r>
            <a:endParaRPr lang="zh-CN" altLang="en-US" sz="3200" smtClean="0"/>
          </a:p>
        </p:txBody>
      </p:sp>
      <p:sp>
        <p:nvSpPr>
          <p:cNvPr id="9" name="TextBox 8"/>
          <p:cNvSpPr txBox="1"/>
          <p:nvPr/>
        </p:nvSpPr>
        <p:spPr>
          <a:xfrm>
            <a:off x="4887165" y="4181421"/>
            <a:ext cx="45516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mtClean="0"/>
              <a:t>静态的人和动态的人</a:t>
            </a:r>
            <a:endParaRPr lang="zh-CN" altLang="en-US" sz="3200" smtClean="0"/>
          </a:p>
        </p:txBody>
      </p:sp>
      <p:sp>
        <p:nvSpPr>
          <p:cNvPr id="10" name="TextBox 9"/>
          <p:cNvSpPr txBox="1"/>
          <p:nvPr/>
        </p:nvSpPr>
        <p:spPr>
          <a:xfrm>
            <a:off x="4887165" y="4903628"/>
            <a:ext cx="4653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mtClean="0"/>
              <a:t>人的生理需求和心理需求</a:t>
            </a:r>
            <a:endParaRPr lang="zh-CN" altLang="en-US" sz="3200" smtClean="0"/>
          </a:p>
        </p:txBody>
      </p:sp>
      <p:sp>
        <p:nvSpPr>
          <p:cNvPr id="15" name="TextBox 9"/>
          <p:cNvSpPr txBox="1"/>
          <p:nvPr/>
        </p:nvSpPr>
        <p:spPr>
          <a:xfrm>
            <a:off x="4887165" y="5665628"/>
            <a:ext cx="2214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mtClean="0"/>
              <a:t>信息的交互</a:t>
            </a:r>
            <a:endParaRPr lang="zh-CN" altLang="en-US" sz="320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ldLvl="0" animBg="1"/>
      <p:bldP spid="5" grpId="0"/>
      <p:bldP spid="23" grpId="0"/>
      <p:bldP spid="24" grpId="0"/>
      <p:bldP spid="25" grpId="0"/>
      <p:bldP spid="6" grpId="0"/>
      <p:bldP spid="7" grpId="0" bldLvl="0" animBg="1"/>
      <p:bldP spid="8" grpId="0"/>
      <p:bldP spid="9" grpId="0"/>
      <p:bldP spid="10" grpId="0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4988" y="860425"/>
            <a:ext cx="4262437" cy="4733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图片 1" descr="案例分析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413" y="508000"/>
            <a:ext cx="1412875" cy="657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908175" y="2149475"/>
          <a:ext cx="8228012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2114"/>
                <a:gridCol w="2529410"/>
                <a:gridCol w="2956488"/>
              </a:tblGrid>
              <a:tr h="572691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>
                          <a:effectLst/>
                        </a:rPr>
                        <a:t>场  景 </a:t>
                      </a:r>
                      <a:endParaRPr lang="zh-CN" sz="2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5" marR="68585" marT="0" marB="0" vert="horz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>
                          <a:effectLst/>
                        </a:rPr>
                        <a:t>特殊人群</a:t>
                      </a:r>
                      <a:endParaRPr lang="zh-CN" sz="2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5" marR="68585" marT="0" marB="0" vert="horz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>
                          <a:effectLst/>
                        </a:rPr>
                        <a:t>解决方案</a:t>
                      </a:r>
                      <a:endParaRPr lang="zh-CN" sz="2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5" marR="68585" marT="0" marB="0" vert="horz"/>
                </a:tc>
              </a:tr>
              <a:tr h="572691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>
                          <a:effectLst/>
                        </a:rPr>
                        <a:t>餐厅洗手池</a:t>
                      </a:r>
                      <a:endParaRPr lang="zh-CN" sz="2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5" marR="68585" marT="0" marB="0" vert="horz"/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zh-CN" sz="2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5" marR="68585" marT="0" marB="0" vert="horz"/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zh-CN" sz="2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5" marR="68585" marT="0" marB="0" vert="horz"/>
                </a:tc>
              </a:tr>
              <a:tr h="640080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>
                          <a:effectLst/>
                        </a:rPr>
                        <a:t>地铁站楼梯</a:t>
                      </a:r>
                      <a:endParaRPr lang="zh-CN" sz="2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5" marR="68585" marT="0" marB="0" vert="horz"/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zh-CN" sz="2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5" marR="68585" marT="0" marB="0" vert="horz"/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zh-CN" sz="2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5" marR="68585" marT="0" marB="0" vert="horz"/>
                </a:tc>
              </a:tr>
              <a:tr h="572691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>
                          <a:effectLst/>
                        </a:rPr>
                        <a:t>医院挂号排队</a:t>
                      </a:r>
                      <a:endParaRPr lang="zh-CN" sz="2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5" marR="68585" marT="0" marB="0" vert="horz"/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zh-CN" sz="2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5" marR="68585" marT="0" marB="0" vert="horz"/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zh-CN" sz="2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5" marR="68585" marT="0" marB="0" vert="horz"/>
                </a:tc>
              </a:tr>
            </a:tbl>
          </a:graphicData>
        </a:graphic>
      </p:graphicFrame>
      <p:pic>
        <p:nvPicPr>
          <p:cNvPr id="5144" name="图片 1" descr="案例分析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39413" y="508000"/>
            <a:ext cx="1412875" cy="657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220913" y="2149475"/>
          <a:ext cx="8558212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5836"/>
                <a:gridCol w="5732376"/>
              </a:tblGrid>
              <a:tr h="572294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场  景 </a:t>
                      </a:r>
                      <a:endParaRPr lang="zh-CN" sz="28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1" marR="68581" marT="0" marB="0" vert="horz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需要考虑的动态尺寸</a:t>
                      </a:r>
                      <a:endParaRPr lang="zh-CN" sz="28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1" marR="68581" marT="0" marB="0" vert="horz"/>
                </a:tc>
              </a:tr>
              <a:tr h="572294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淋浴房</a:t>
                      </a:r>
                      <a:endParaRPr lang="zh-CN" sz="28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1" marR="68581" marT="0" marB="0" vert="horz"/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0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 </a:t>
                      </a:r>
                      <a:endParaRPr lang="en-US" sz="10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1" marR="68581" marT="0" marB="0" vert="horz"/>
                </a:tc>
              </a:tr>
              <a:tr h="572294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超市货架与通道</a:t>
                      </a:r>
                      <a:endParaRPr lang="zh-CN" sz="28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1" marR="68581" marT="0" marB="0" vert="horz"/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0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 </a:t>
                      </a:r>
                      <a:endParaRPr lang="en-US" sz="10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1" marR="68581" marT="0" marB="0" vert="horz"/>
                </a:tc>
              </a:tr>
              <a:tr h="572294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学生公寓双层床</a:t>
                      </a:r>
                      <a:endParaRPr lang="zh-CN" sz="28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1" marR="68581" marT="0" marB="0" vert="horz"/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0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 </a:t>
                      </a:r>
                      <a:endParaRPr lang="en-US" sz="10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1" marR="68581" marT="0" marB="0" vert="horz"/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590800" y="1982788"/>
          <a:ext cx="7821613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7450"/>
                <a:gridCol w="5224163"/>
              </a:tblGrid>
              <a:tr h="624681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产  品</a:t>
                      </a:r>
                      <a:endParaRPr lang="zh-CN" sz="28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3" marR="68583" marT="0" marB="0" vert="horz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需要考虑的心理需求</a:t>
                      </a:r>
                      <a:endParaRPr lang="zh-CN" sz="28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3" marR="68583" marT="0" marB="0" vert="horz"/>
                </a:tc>
              </a:tr>
              <a:tr h="624681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儿童抱枕</a:t>
                      </a:r>
                      <a:endParaRPr lang="zh-CN" sz="28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3" marR="68583" marT="0" marB="0" vert="horz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 </a:t>
                      </a:r>
                      <a:endParaRPr lang="en-US" sz="28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3" marR="68583" marT="0" marB="0" vert="horz"/>
                </a:tc>
              </a:tr>
              <a:tr h="624681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老年人躺椅</a:t>
                      </a:r>
                      <a:endParaRPr lang="zh-CN" sz="28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3" marR="68583" marT="0" marB="0" vert="horz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 </a:t>
                      </a:r>
                      <a:endParaRPr lang="en-US" sz="28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3" marR="68583" marT="0" marB="0" vert="horz"/>
                </a:tc>
              </a:tr>
              <a:tr h="624681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学生用笔袋</a:t>
                      </a:r>
                      <a:endParaRPr lang="zh-CN" sz="28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3" marR="68583" marT="0" marB="0" vert="horz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 </a:t>
                      </a:r>
                      <a:endParaRPr lang="en-US" sz="28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3" marR="68583" marT="0" marB="0" vert="horz"/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257425" y="2149475"/>
          <a:ext cx="8433808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0751"/>
                <a:gridCol w="5633057"/>
              </a:tblGrid>
              <a:tr h="629920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信息交互方式 </a:t>
                      </a:r>
                      <a:endParaRPr lang="zh-CN" sz="28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vert="horz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28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适合</a:t>
                      </a:r>
                      <a:r>
                        <a:rPr lang="zh-CN" sz="28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应用的产品</a:t>
                      </a:r>
                      <a:endParaRPr lang="zh-CN" sz="28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/>
                </a:tc>
              </a:tr>
              <a:tr h="0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  字</a:t>
                      </a:r>
                      <a:endParaRPr lang="zh-CN" sz="28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 </a:t>
                      </a:r>
                      <a:endParaRPr lang="en-US" sz="28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/>
                </a:tc>
              </a:tr>
              <a:tr h="0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指示灯</a:t>
                      </a:r>
                      <a:endParaRPr lang="zh-CN" sz="28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 </a:t>
                      </a:r>
                      <a:endParaRPr lang="en-US" sz="28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/>
                </a:tc>
              </a:tr>
              <a:tr h="0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  标</a:t>
                      </a:r>
                      <a:endParaRPr lang="zh-CN" sz="28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 </a:t>
                      </a:r>
                      <a:endParaRPr lang="en-US" sz="28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/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4" descr="http://bj.house.sina.com.cn/d/t/2003-04-18/3_62-3-74-408_2003041816454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4450" y="1798638"/>
            <a:ext cx="4697413" cy="4297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" descr="案例分析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413" y="508000"/>
            <a:ext cx="1412875" cy="657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3" descr="http://bj.house.sina.com.cn/d/t/2003-04-18/3_62-3-72-408_2003041816454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4250" y="1385888"/>
            <a:ext cx="5322888" cy="4535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图片 1" descr="案例分析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413" y="508000"/>
            <a:ext cx="1412875" cy="657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1" descr="案例分析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413" y="508000"/>
            <a:ext cx="1412875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图片 1"/>
          <p:cNvPicPr>
            <a:picLocks noChangeAspect="1"/>
          </p:cNvPicPr>
          <p:nvPr/>
        </p:nvPicPr>
        <p:blipFill>
          <a:blip r:embed="rId3"/>
          <a:srcRect l="18750" r="7333"/>
          <a:stretch>
            <a:fillRect/>
          </a:stretch>
        </p:blipFill>
        <p:spPr>
          <a:xfrm>
            <a:off x="4500563" y="1165225"/>
            <a:ext cx="3441700" cy="4654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文本框 21"/>
          <p:cNvSpPr txBox="1"/>
          <p:nvPr/>
        </p:nvSpPr>
        <p:spPr>
          <a:xfrm>
            <a:off x="584588" y="188563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R="0" lvl="0" indent="0" algn="r" defTabSz="6858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smtClean="0">
                <a:solidFill>
                  <a:srgbClr val="212E3C"/>
                </a:solidFill>
                <a:latin typeface="+mj-lt"/>
                <a:ea typeface="微软雅黑" panose="020B0503020204020204" charset="-122"/>
              </a:rPr>
              <a:t>马上行动</a:t>
            </a:r>
            <a:endParaRPr lang="zh-CN" altLang="en-US" sz="3600" b="1" smtClean="0">
              <a:solidFill>
                <a:srgbClr val="212E3C"/>
              </a:solidFill>
              <a:latin typeface="+mj-lt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8550" y="1876425"/>
            <a:ext cx="5135563" cy="384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图片 1" descr="案例分析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413" y="508000"/>
            <a:ext cx="1412875" cy="657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12"/>
          <p:cNvSpPr>
            <a:spLocks noGrp="1"/>
          </p:cNvSpPr>
          <p:nvPr>
            <p:ph type="title" idx="4294967295"/>
          </p:nvPr>
        </p:nvSpPr>
        <p:spPr>
          <a:xfrm>
            <a:off x="0" y="274639"/>
            <a:ext cx="7886700" cy="993775"/>
          </a:xfrm>
          <a:prstGeom prst="rect">
            <a:avLst/>
          </a:prstGeom>
        </p:spPr>
        <p:txBody>
          <a:bodyPr lIns="68580" tIns="34290" rIns="68580" bIns="34290"/>
          <a:p>
            <a:pPr eaLnBrk="1" hangingPunct="1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9" name="文本框 28"/>
          <p:cNvSpPr txBox="1"/>
          <p:nvPr/>
        </p:nvSpPr>
        <p:spPr>
          <a:xfrm>
            <a:off x="1235207" y="129993"/>
            <a:ext cx="1562100" cy="49958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p>
            <a:pPr>
              <a:defRPr/>
            </a:pPr>
            <a:r>
              <a:rPr lang="zh-CN" altLang="en-US" sz="2800" b="1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尝试分析</a:t>
            </a:r>
            <a:endParaRPr lang="zh-CN" altLang="en-US" sz="2800" b="1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890260" y="1163320"/>
            <a:ext cx="5878195" cy="9302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r>
              <a:rPr lang="zh-CN" altLang="en-US" sz="2800" b="1"/>
              <a:t>人坐在椅子上的时候，人的</a:t>
            </a:r>
            <a:r>
              <a:rPr lang="zh-CN" altLang="en-US" sz="2800" b="1">
                <a:solidFill>
                  <a:srgbClr val="FF0000"/>
                </a:solidFill>
              </a:rPr>
              <a:t>一些部位</a:t>
            </a:r>
            <a:r>
              <a:rPr lang="zh-CN" altLang="en-US" sz="2800" b="1"/>
              <a:t>与椅子</a:t>
            </a:r>
            <a:r>
              <a:rPr lang="zh-CN" altLang="en-US" sz="2800" b="1">
                <a:solidFill>
                  <a:srgbClr val="FF0000"/>
                </a:solidFill>
              </a:rPr>
              <a:t>不同部分</a:t>
            </a:r>
            <a:r>
              <a:rPr lang="zh-CN" altLang="en-US" sz="2800" b="1"/>
              <a:t>之间构成的</a:t>
            </a:r>
            <a:r>
              <a:rPr lang="zh-CN" altLang="en-US" sz="2800" b="1">
                <a:solidFill>
                  <a:srgbClr val="FF0000"/>
                </a:solidFill>
              </a:rPr>
              <a:t>人机关系</a:t>
            </a:r>
            <a:r>
              <a:rPr lang="zh-CN" altLang="en-US" sz="2800" b="1"/>
              <a:t>：</a:t>
            </a:r>
            <a:endParaRPr lang="zh-CN" altLang="en-US" sz="2800" b="1"/>
          </a:p>
        </p:txBody>
      </p:sp>
      <p:sp>
        <p:nvSpPr>
          <p:cNvPr id="32" name="文本框 31"/>
          <p:cNvSpPr txBox="1"/>
          <p:nvPr/>
        </p:nvSpPr>
        <p:spPr>
          <a:xfrm>
            <a:off x="5772785" y="2141220"/>
            <a:ext cx="1075055" cy="37617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pPr algn="l" fontAlgn="auto">
              <a:lnSpc>
                <a:spcPct val="200000"/>
              </a:lnSpc>
            </a:pPr>
            <a:r>
              <a:rPr lang="zh-CN" altLang="en-US" sz="2400" b="1"/>
              <a:t>手臂 </a:t>
            </a:r>
            <a:endParaRPr lang="zh-CN" altLang="en-US" sz="2400" b="1"/>
          </a:p>
          <a:p>
            <a:pPr algn="l" fontAlgn="auto">
              <a:lnSpc>
                <a:spcPct val="200000"/>
              </a:lnSpc>
            </a:pPr>
            <a:r>
              <a:rPr lang="zh-CN" altLang="en-US" sz="2400" b="1"/>
              <a:t>背</a:t>
            </a:r>
            <a:endParaRPr lang="zh-CN" altLang="en-US" sz="2400" b="1"/>
          </a:p>
          <a:p>
            <a:pPr algn="l" fontAlgn="auto">
              <a:lnSpc>
                <a:spcPct val="200000"/>
              </a:lnSpc>
            </a:pPr>
            <a:r>
              <a:rPr lang="zh-CN" altLang="en-US" sz="2400" b="1"/>
              <a:t>臀</a:t>
            </a:r>
            <a:endParaRPr lang="zh-CN" altLang="en-US" sz="2400" b="1"/>
          </a:p>
          <a:p>
            <a:pPr algn="l" fontAlgn="auto">
              <a:lnSpc>
                <a:spcPct val="200000"/>
              </a:lnSpc>
            </a:pPr>
            <a:r>
              <a:rPr lang="zh-CN" altLang="en-US" sz="2400" b="1"/>
              <a:t>腿</a:t>
            </a:r>
            <a:endParaRPr lang="zh-CN" altLang="en-US" sz="2400" b="1"/>
          </a:p>
          <a:p>
            <a:pPr algn="l" fontAlgn="auto">
              <a:lnSpc>
                <a:spcPct val="200000"/>
              </a:lnSpc>
            </a:pPr>
            <a:r>
              <a:rPr lang="zh-CN" altLang="en-US" sz="2400" b="1"/>
              <a:t>脚</a:t>
            </a:r>
            <a:endParaRPr lang="zh-CN" altLang="en-US" sz="2400" b="1"/>
          </a:p>
        </p:txBody>
      </p:sp>
      <p:sp>
        <p:nvSpPr>
          <p:cNvPr id="33" name="文本框 32"/>
          <p:cNvSpPr txBox="1"/>
          <p:nvPr/>
        </p:nvSpPr>
        <p:spPr>
          <a:xfrm>
            <a:off x="9399905" y="2141061"/>
            <a:ext cx="1494949" cy="37617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pPr algn="l" fontAlgn="auto">
              <a:lnSpc>
                <a:spcPct val="200000"/>
              </a:lnSpc>
            </a:pPr>
            <a:r>
              <a:rPr lang="zh-CN" altLang="en-US" sz="2400" b="1"/>
              <a:t>扶手</a:t>
            </a:r>
            <a:endParaRPr lang="zh-CN" altLang="en-US" sz="2400" b="1"/>
          </a:p>
          <a:p>
            <a:pPr algn="l" fontAlgn="auto">
              <a:lnSpc>
                <a:spcPct val="200000"/>
              </a:lnSpc>
            </a:pPr>
            <a:r>
              <a:rPr lang="zh-CN" altLang="en-US" sz="2400" b="1"/>
              <a:t>靠背</a:t>
            </a:r>
            <a:endParaRPr lang="zh-CN" altLang="en-US" sz="2400" b="1"/>
          </a:p>
          <a:p>
            <a:pPr algn="l" fontAlgn="auto">
              <a:lnSpc>
                <a:spcPct val="200000"/>
              </a:lnSpc>
            </a:pPr>
            <a:r>
              <a:rPr lang="zh-CN" altLang="en-US" sz="2400" b="1"/>
              <a:t>椅面</a:t>
            </a:r>
            <a:endParaRPr lang="zh-CN" altLang="en-US" sz="2400" b="1"/>
          </a:p>
          <a:p>
            <a:pPr algn="l" fontAlgn="auto">
              <a:lnSpc>
                <a:spcPct val="200000"/>
              </a:lnSpc>
            </a:pPr>
            <a:r>
              <a:rPr lang="zh-CN" altLang="en-US" sz="2400" b="1">
                <a:sym typeface="+mn-ea"/>
              </a:rPr>
              <a:t>椅</a:t>
            </a:r>
            <a:r>
              <a:rPr lang="zh-CN" altLang="en-US" sz="2400" b="1"/>
              <a:t>面</a:t>
            </a:r>
            <a:endParaRPr lang="zh-CN" altLang="en-US" sz="2400" b="1"/>
          </a:p>
          <a:p>
            <a:pPr algn="l" fontAlgn="auto">
              <a:lnSpc>
                <a:spcPct val="200000"/>
              </a:lnSpc>
            </a:pPr>
            <a:r>
              <a:rPr lang="zh-CN" altLang="en-US" sz="2400" b="1"/>
              <a:t>支撑</a:t>
            </a:r>
            <a:endParaRPr lang="zh-CN" altLang="en-US" sz="2400" b="1"/>
          </a:p>
        </p:txBody>
      </p:sp>
      <p:cxnSp>
        <p:nvCxnSpPr>
          <p:cNvPr id="34" name="直接连接符 33"/>
          <p:cNvCxnSpPr/>
          <p:nvPr/>
        </p:nvCxnSpPr>
        <p:spPr>
          <a:xfrm>
            <a:off x="7095807" y="2659380"/>
            <a:ext cx="16735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7095807" y="3410585"/>
            <a:ext cx="16735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7095807" y="4133215"/>
            <a:ext cx="16735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7095807" y="4855845"/>
            <a:ext cx="16735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7095807" y="5559425"/>
            <a:ext cx="16735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21"/>
          <p:cNvSpPr txBox="1"/>
          <p:nvPr/>
        </p:nvSpPr>
        <p:spPr>
          <a:xfrm>
            <a:off x="232163" y="188563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R="0" lvl="0" indent="0" algn="r" defTabSz="6858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smtClean="0">
                <a:solidFill>
                  <a:srgbClr val="212E3C"/>
                </a:solidFill>
                <a:latin typeface="+mj-lt"/>
                <a:ea typeface="微软雅黑" panose="020B0503020204020204" charset="-122"/>
              </a:rPr>
              <a:t>马上行动</a:t>
            </a:r>
            <a:endParaRPr lang="zh-CN" altLang="en-US" sz="3600" b="1" smtClean="0">
              <a:solidFill>
                <a:srgbClr val="212E3C"/>
              </a:solidFill>
              <a:latin typeface="+mj-lt"/>
              <a:ea typeface="微软雅黑" panose="020B0503020204020204" charset="-122"/>
            </a:endParaRPr>
          </a:p>
        </p:txBody>
      </p:sp>
      <p:pic>
        <p:nvPicPr>
          <p:cNvPr id="40" name="图片 39" descr="timg"/>
          <p:cNvPicPr>
            <a:picLocks noChangeAspect="1"/>
          </p:cNvPicPr>
          <p:nvPr/>
        </p:nvPicPr>
        <p:blipFill>
          <a:blip r:embed="rId1"/>
          <a:srcRect l="33582"/>
          <a:stretch>
            <a:fillRect/>
          </a:stretch>
        </p:blipFill>
        <p:spPr>
          <a:xfrm>
            <a:off x="232410" y="1163320"/>
            <a:ext cx="5266690" cy="497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457960" cy="1325880"/>
          </a:xfrm>
        </p:spPr>
        <p:txBody>
          <a:bodyPr/>
          <a:lstStyle/>
          <a:p>
            <a:r>
              <a:rPr lang="zh-CN" altLang="en-US"/>
              <a:t>拓展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3200"/>
              <a:t>展示阿克布罗姆（Bent Akerblom）靠背曲线图：阿克布罗姆，瑞典整形外科医生，曾著有历史上第一本分析坐姿解剖特性的专著——《站与坐的姿势》。这本专著奠定了用人体解剖学理论指导座椅功能设计的基础。该专著发表6年后，他在1954年发表了座椅靠背曲线设计，即阿克布罗姆靠背曲线。之后，各国陆续制定了很多类型的座椅工业标准。在正式开展设计时，设计师不应仅仅局限于找出人机关系，同时还要关注医学、人体结构等多方面的内容。</a:t>
            </a:r>
            <a:endParaRPr lang="zh-CN" altLang="en-US" sz="320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" descr="曲线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563" y="1419225"/>
            <a:ext cx="8778875" cy="3598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图片 1" descr="案例分析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413" y="508000"/>
            <a:ext cx="1412875" cy="657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2" name="文本框 1"/>
          <p:cNvSpPr txBox="1"/>
          <p:nvPr/>
        </p:nvSpPr>
        <p:spPr>
          <a:xfrm>
            <a:off x="2581275" y="4708525"/>
            <a:ext cx="18796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）座椅</a:t>
            </a:r>
            <a:endParaRPr lang="en-US" altLang="zh-CN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93" name="文本框 2"/>
          <p:cNvSpPr txBox="1"/>
          <p:nvPr/>
        </p:nvSpPr>
        <p:spPr>
          <a:xfrm>
            <a:off x="6999288" y="4708525"/>
            <a:ext cx="1878012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）沙发</a:t>
            </a:r>
            <a:endParaRPr lang="en-US" altLang="zh-CN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94" name="文本框 2"/>
          <p:cNvSpPr txBox="1"/>
          <p:nvPr/>
        </p:nvSpPr>
        <p:spPr>
          <a:xfrm>
            <a:off x="3606165" y="5448300"/>
            <a:ext cx="44056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阿克布罗姆靠背曲线图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UNIT_PLACING_PICTURE_USER_VIEWPORT" val="{&quot;height&quot;:5535,&quot;width&quot;:3897.5007874015746}"/>
</p:tagLst>
</file>

<file path=ppt/tags/tag2.xml><?xml version="1.0" encoding="utf-8"?>
<p:tagLst xmlns:p="http://schemas.openxmlformats.org/presentationml/2006/main">
  <p:tag name="KSO_WM_UNIT_PLACING_PICTURE_USER_VIEWPORT" val="{&quot;height&quot;:5505,&quot;width&quot;:5502.500787401575}"/>
</p:tagLst>
</file>

<file path=ppt/tags/tag3.xml><?xml version="1.0" encoding="utf-8"?>
<p:tagLst xmlns:p="http://schemas.openxmlformats.org/presentationml/2006/main">
  <p:tag name="KSO_WM_UNIT_PLACING_PICTURE_USER_VIEWPORT" val="{&quot;height&quot;:2382.499212598425,&quot;width&quot;:4157.500787401575}"/>
</p:tagLst>
</file>

<file path=ppt/tags/tag4.xml><?xml version="1.0" encoding="utf-8"?>
<p:tagLst xmlns:p="http://schemas.openxmlformats.org/presentationml/2006/main">
  <p:tag name="KSO_WM_UNIT_PLACING_PICTURE_USER_VIEWPORT" val="{&quot;height&quot;:3160,&quot;width&quot;:4212.500787401575}"/>
</p:tagLst>
</file>

<file path=ppt/tags/tag5.xml><?xml version="1.0" encoding="utf-8"?>
<p:tagLst xmlns:p="http://schemas.openxmlformats.org/presentationml/2006/main">
  <p:tag name="KSO_WM_UNIT_PLACING_PICTURE_USER_VIEWPORT" val="{&quot;height&quot;:9500.470866141732,&quot;width&quot;:9180}"/>
</p:tagLst>
</file>

<file path=ppt/tags/tag6.xml><?xml version="1.0" encoding="utf-8"?>
<p:tagLst xmlns:p="http://schemas.openxmlformats.org/presentationml/2006/main">
  <p:tag name="KSO_WM_UNIT_PLACING_PICTURE_USER_VIEWPORT" val="{&quot;height&quot;:8000,&quot;width&quot;:8000}"/>
</p:tagLst>
</file>

<file path=ppt/tags/tag7.xml><?xml version="1.0" encoding="utf-8"?>
<p:tagLst xmlns:p="http://schemas.openxmlformats.org/presentationml/2006/main">
  <p:tag name="KSO_WM_UNIT_PLACING_PICTURE_USER_VIEWPORT" val="{&quot;height&quot;:6300,&quot;width&quot;:11310}"/>
</p:tagLst>
</file>

<file path=ppt/tags/tag8.xml><?xml version="1.0" encoding="utf-8"?>
<p:tagLst xmlns:p="http://schemas.openxmlformats.org/presentationml/2006/main">
  <p:tag name="AS_NET" val="4.0.30319.42000"/>
  <p:tag name="AS_OS" val="Unix 3.10 unknown"/>
  <p:tag name="AS_RELEASE_DATE" val="2017.06.20"/>
  <p:tag name="AS_TITLE" val="Aspose.Slides for Java"/>
  <p:tag name="AS_VERSION" val="17.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2541</Words>
  <Application>WPS 演示</Application>
  <PresentationFormat/>
  <Paragraphs>339</Paragraphs>
  <Slides>60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60</vt:i4>
      </vt:variant>
    </vt:vector>
  </HeadingPairs>
  <TitlesOfParts>
    <vt:vector size="76" baseType="lpstr">
      <vt:lpstr>Arial</vt:lpstr>
      <vt:lpstr>宋体</vt:lpstr>
      <vt:lpstr>Wingdings</vt:lpstr>
      <vt:lpstr>等线</vt:lpstr>
      <vt:lpstr>等线 Light</vt:lpstr>
      <vt:lpstr>微软雅黑</vt:lpstr>
      <vt:lpstr>Open Sans</vt:lpstr>
      <vt:lpstr>Segoe Print</vt:lpstr>
      <vt:lpstr>Calibri</vt:lpstr>
      <vt:lpstr>黑体</vt:lpstr>
      <vt:lpstr>Arial Narrow</vt:lpstr>
      <vt:lpstr>Arial Unicode MS</vt:lpstr>
      <vt:lpstr>Times New Roman</vt:lpstr>
      <vt:lpstr>Courier New</vt:lpstr>
      <vt:lpstr>Office 主题​​</vt:lpstr>
      <vt:lpstr>Photoshop.Image.8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拓展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admin</cp:lastModifiedBy>
  <cp:revision>10</cp:revision>
  <cp:lastPrinted>2020-11-04T12:27:00Z</cp:lastPrinted>
  <dcterms:created xsi:type="dcterms:W3CDTF">2020-11-04T12:27:00Z</dcterms:created>
  <dcterms:modified xsi:type="dcterms:W3CDTF">2021-04-12T03:03:26Z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8A0E23B3B2B2471D98521F57E6AB1523</vt:lpwstr>
  </property>
  <property fmtid="{D5CDD505-2E9C-101B-9397-08002B2CF9AE}" pid="7" name="KSOProductBuildVer">
    <vt:lpwstr>2052-11.1.0.10463</vt:lpwstr>
  </property>
</Properties>
</file>