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323" r:id="rId5"/>
    <p:sldId id="431" r:id="rId6"/>
    <p:sldId id="433" r:id="rId7"/>
    <p:sldId id="434" r:id="rId8"/>
    <p:sldId id="435" r:id="rId9"/>
    <p:sldId id="436" r:id="rId10"/>
    <p:sldId id="438" r:id="rId11"/>
    <p:sldId id="439" r:id="rId12"/>
    <p:sldId id="441" r:id="rId13"/>
    <p:sldId id="442" r:id="rId14"/>
    <p:sldId id="443" r:id="rId15"/>
    <p:sldId id="444" r:id="rId16"/>
    <p:sldId id="445" r:id="rId17"/>
    <p:sldId id="437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tags" Target="tags/tag6.xml" /><Relationship Id="rId2" Type="http://schemas.openxmlformats.org/officeDocument/2006/relationships/notesMaster" Target="notesMasters/notesMaster1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图片 1073743875" descr="D:\qq文件\712321467\Image\C2C\Image2\{75232B38-A165-1FB7-499C-2E1C792CACB5}.png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4.png" /><Relationship Id="rId3" Type="http://schemas.openxmlformats.org/officeDocument/2006/relationships/image" Target="../media/image25.png" /><Relationship Id="rId4" Type="http://schemas.openxmlformats.org/officeDocument/2006/relationships/image" Target="../media/image26.png" /><Relationship Id="rId5" Type="http://schemas.openxmlformats.org/officeDocument/2006/relationships/image" Target="../media/image27.png" /><Relationship Id="rId6" Type="http://schemas.openxmlformats.org/officeDocument/2006/relationships/image" Target="../media/image28.png" /><Relationship Id="rId7" Type="http://schemas.openxmlformats.org/officeDocument/2006/relationships/image" Target="../media/image29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0.png" /><Relationship Id="rId3" Type="http://schemas.openxmlformats.org/officeDocument/2006/relationships/image" Target="../media/image31.png" /><Relationship Id="rId4" Type="http://schemas.openxmlformats.org/officeDocument/2006/relationships/image" Target="../media/image32.png" /><Relationship Id="rId5" Type="http://schemas.openxmlformats.org/officeDocument/2006/relationships/image" Target="../media/image33.png" /><Relationship Id="rId6" Type="http://schemas.openxmlformats.org/officeDocument/2006/relationships/image" Target="../media/image34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5.png" /><Relationship Id="rId3" Type="http://schemas.openxmlformats.org/officeDocument/2006/relationships/image" Target="../media/image36.png" /><Relationship Id="rId4" Type="http://schemas.openxmlformats.org/officeDocument/2006/relationships/image" Target="../media/image37.png" /><Relationship Id="rId5" Type="http://schemas.openxmlformats.org/officeDocument/2006/relationships/image" Target="../media/image38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9.png" /><Relationship Id="rId3" Type="http://schemas.openxmlformats.org/officeDocument/2006/relationships/image" Target="../media/image40.png" /><Relationship Id="rId4" Type="http://schemas.openxmlformats.org/officeDocument/2006/relationships/image" Target="../media/image41.png" /><Relationship Id="rId5" Type="http://schemas.openxmlformats.org/officeDocument/2006/relationships/image" Target="../media/image42.png" /><Relationship Id="rId6" Type="http://schemas.openxmlformats.org/officeDocument/2006/relationships/image" Target="../media/image43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4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10" Type="http://schemas.openxmlformats.org/officeDocument/2006/relationships/image" Target="../media/image8.png" /><Relationship Id="rId11" Type="http://schemas.openxmlformats.org/officeDocument/2006/relationships/tags" Target="../tags/tag5.xml" /><Relationship Id="rId12" Type="http://schemas.openxmlformats.org/officeDocument/2006/relationships/image" Target="../media/image9.png" /><Relationship Id="rId2" Type="http://schemas.openxmlformats.org/officeDocument/2006/relationships/image" Target="../media/image4.png" /><Relationship Id="rId3" Type="http://schemas.openxmlformats.org/officeDocument/2006/relationships/tags" Target="../tags/tag1.xml" /><Relationship Id="rId4" Type="http://schemas.openxmlformats.org/officeDocument/2006/relationships/image" Target="../media/image5.png" /><Relationship Id="rId5" Type="http://schemas.openxmlformats.org/officeDocument/2006/relationships/tags" Target="../tags/tag2.xml" /><Relationship Id="rId6" Type="http://schemas.openxmlformats.org/officeDocument/2006/relationships/image" Target="../media/image6.png" /><Relationship Id="rId7" Type="http://schemas.openxmlformats.org/officeDocument/2006/relationships/tags" Target="../tags/tag3.xml" /><Relationship Id="rId8" Type="http://schemas.openxmlformats.org/officeDocument/2006/relationships/image" Target="../media/image7.png" /><Relationship Id="rId9" Type="http://schemas.openxmlformats.org/officeDocument/2006/relationships/tags" Target="../tags/tag4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0.png" /><Relationship Id="rId3" Type="http://schemas.openxmlformats.org/officeDocument/2006/relationships/image" Target="../media/image11.png" /><Relationship Id="rId4" Type="http://schemas.openxmlformats.org/officeDocument/2006/relationships/image" Target="../media/image12.png" /><Relationship Id="rId5" Type="http://schemas.openxmlformats.org/officeDocument/2006/relationships/image" Target="../media/image13.png" /><Relationship Id="rId6" Type="http://schemas.openxmlformats.org/officeDocument/2006/relationships/image" Target="../media/image14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5.png" /><Relationship Id="rId3" Type="http://schemas.openxmlformats.org/officeDocument/2006/relationships/image" Target="../media/image16.png" /><Relationship Id="rId4" Type="http://schemas.openxmlformats.org/officeDocument/2006/relationships/image" Target="../media/image17.png" /><Relationship Id="rId5" Type="http://schemas.openxmlformats.org/officeDocument/2006/relationships/image" Target="../media/image18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9.png" /><Relationship Id="rId3" Type="http://schemas.openxmlformats.org/officeDocument/2006/relationships/image" Target="../media/image20.png" /><Relationship Id="rId4" Type="http://schemas.openxmlformats.org/officeDocument/2006/relationships/image" Target="../media/image21.png" /><Relationship Id="rId5" Type="http://schemas.openxmlformats.org/officeDocument/2006/relationships/image" Target="../media/image22.png" /><Relationship Id="rId6" Type="http://schemas.openxmlformats.org/officeDocument/2006/relationships/image" Target="../media/image23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ï$ľídê"/>
          <p:cNvSpPr/>
          <p:nvPr/>
        </p:nvSpPr>
        <p:spPr>
          <a:xfrm>
            <a:off x="-1" y="-24"/>
            <a:ext cx="4127501" cy="6858024"/>
          </a:xfrm>
          <a:custGeom>
            <a:gdLst>
              <a:gd name="connsiteX0" fmla="*/ 1612667 w 3694176"/>
              <a:gd name="connsiteY0" fmla="*/ 2871216 h 6511925"/>
              <a:gd name="connsiteX1" fmla="*/ 3694176 w 3694176"/>
              <a:gd name="connsiteY1" fmla="*/ 2871216 h 6511925"/>
              <a:gd name="connsiteX2" fmla="*/ 3694176 w 3694176"/>
              <a:gd name="connsiteY2" fmla="*/ 5981574 h 6511925"/>
              <a:gd name="connsiteX3" fmla="*/ 1612667 w 3694176"/>
              <a:gd name="connsiteY3" fmla="*/ 5981574 h 6511925"/>
              <a:gd name="connsiteX4" fmla="*/ 0 w 3694176"/>
              <a:gd name="connsiteY4" fmla="*/ 0 h 6511925"/>
              <a:gd name="connsiteX5" fmla="*/ 2066544 w 3694176"/>
              <a:gd name="connsiteY5" fmla="*/ 0 h 6511925"/>
              <a:gd name="connsiteX6" fmla="*/ 2066544 w 3694176"/>
              <a:gd name="connsiteY6" fmla="*/ 2743201 h 6511925"/>
              <a:gd name="connsiteX7" fmla="*/ 1508760 w 3694176"/>
              <a:gd name="connsiteY7" fmla="*/ 2743201 h 6511925"/>
              <a:gd name="connsiteX8" fmla="*/ 1508760 w 3694176"/>
              <a:gd name="connsiteY8" fmla="*/ 6109589 h 6511925"/>
              <a:gd name="connsiteX9" fmla="*/ 2066544 w 3694176"/>
              <a:gd name="connsiteY9" fmla="*/ 6109589 h 6511925"/>
              <a:gd name="connsiteX10" fmla="*/ 2066544 w 3694176"/>
              <a:gd name="connsiteY10" fmla="*/ 6511925 h 6511925"/>
              <a:gd name="connsiteX11" fmla="*/ 0 w 3694176"/>
              <a:gd name="connsiteY11" fmla="*/ 6511925 h 651192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4176" h="6511925">
                <a:moveTo>
                  <a:pt x="1612667" y="2871216"/>
                </a:moveTo>
                <a:lnTo>
                  <a:pt x="3694176" y="2871216"/>
                </a:lnTo>
                <a:lnTo>
                  <a:pt x="3694176" y="5981574"/>
                </a:lnTo>
                <a:lnTo>
                  <a:pt x="1612667" y="5981574"/>
                </a:lnTo>
                <a:close/>
                <a:moveTo>
                  <a:pt x="0" y="0"/>
                </a:moveTo>
                <a:lnTo>
                  <a:pt x="2066544" y="0"/>
                </a:lnTo>
                <a:lnTo>
                  <a:pt x="2066544" y="2743201"/>
                </a:lnTo>
                <a:lnTo>
                  <a:pt x="1508760" y="2743201"/>
                </a:lnTo>
                <a:lnTo>
                  <a:pt x="1508760" y="6109589"/>
                </a:lnTo>
                <a:lnTo>
                  <a:pt x="2066544" y="6109589"/>
                </a:lnTo>
                <a:lnTo>
                  <a:pt x="2066544" y="6511925"/>
                </a:lnTo>
                <a:lnTo>
                  <a:pt x="0" y="6511925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 l="-101540" r="-47692"/>
            </a:stretch>
          </a:blipFill>
          <a:ln w="571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/>
            <a:endParaRPr lang="zh-CN" altLang="en-US"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86730" y="3096260"/>
            <a:ext cx="5784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第五章  </a:t>
            </a:r>
            <a:r>
              <a:rPr lang="en-US" altLang="zh-CN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  </a:t>
            </a:r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数据结构与算法</a:t>
            </a:r>
            <a:endParaRPr lang="zh-CN" altLang="en-US" sz="3600" smtClean="0">
              <a:solidFill>
                <a:srgbClr val="008CD2"/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313940" y="543560"/>
            <a:ext cx="9878060" cy="80772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2313940" y="6564630"/>
            <a:ext cx="9878060" cy="18034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ctr">
            <a:normAutofit fontScale="2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805170" y="1614170"/>
            <a:ext cx="5827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选修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1《</a:t>
            </a:r>
            <a:r>
              <a:rPr lang="zh-CN" altLang="en-US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数据与数据结构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》</a:t>
            </a:r>
            <a:endParaRPr lang="zh-CN" altLang="en-US" sz="4000"/>
          </a:p>
        </p:txBody>
      </p:sp>
      <p:sp>
        <p:nvSpPr>
          <p:cNvPr id="57" name="矩形 56"/>
          <p:cNvSpPr/>
          <p:nvPr/>
        </p:nvSpPr>
        <p:spPr>
          <a:xfrm>
            <a:off x="5082290" y="1715705"/>
            <a:ext cx="504000" cy="504000"/>
          </a:xfrm>
          <a:prstGeom prst="rect">
            <a:avLst/>
          </a:prstGeom>
          <a:solidFill>
            <a:srgbClr val="007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15510" y="4267743"/>
            <a:ext cx="6917159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5.3 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排序算法</a:t>
            </a:r>
            <a:endParaRPr lang="zh-CN" altLang="en-US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  <a:p>
            <a:pPr algn="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--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选择与冒泡</a:t>
            </a:r>
            <a:endParaRPr lang="zh-CN" altLang="en-US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冒泡排序算法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849755"/>
            <a:ext cx="1061910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altLang="en-US" sz="2800"/>
              <a:t>冒泡</a:t>
            </a:r>
            <a:r>
              <a:rPr lang="zh-CN" sz="2800"/>
              <a:t>排序算法是在一系列数据中对相邻两个数依次进行比较和调整，让较大的数</a:t>
            </a:r>
            <a:r>
              <a:rPr lang="en-US" altLang="zh-CN" sz="2800"/>
              <a:t>“</a:t>
            </a:r>
            <a:r>
              <a:rPr lang="zh-CN" altLang="en-US" sz="2800"/>
              <a:t>下沉（或上冒）</a:t>
            </a:r>
            <a:r>
              <a:rPr lang="en-US" altLang="zh-CN" sz="2800"/>
              <a:t>”</a:t>
            </a:r>
            <a:r>
              <a:rPr lang="zh-CN" altLang="en-US" sz="2800"/>
              <a:t>，较小的数</a:t>
            </a:r>
            <a:r>
              <a:rPr lang="en-US" altLang="zh-CN" sz="2800"/>
              <a:t>“</a:t>
            </a:r>
            <a:r>
              <a:rPr lang="zh-CN" altLang="en-US" sz="2800"/>
              <a:t>上冒（或下沉）</a:t>
            </a:r>
            <a:r>
              <a:rPr lang="en-US" altLang="zh-CN" sz="2800"/>
              <a:t>”</a:t>
            </a:r>
            <a:r>
              <a:rPr lang="zh-CN" altLang="en-US" sz="2800"/>
              <a:t>的一种排序方法。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冒泡排序的基本思路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605155" y="4408805"/>
            <a:ext cx="10619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zh-CN" sz="2800"/>
              <a:t>对长度为</a:t>
            </a:r>
            <a:r>
              <a:rPr lang="en-US" altLang="zh-CN" sz="2800"/>
              <a:t> n </a:t>
            </a:r>
            <a:r>
              <a:rPr lang="zh-CN" altLang="en-US" sz="2800"/>
              <a:t>的数组而言，一共</a:t>
            </a:r>
            <a:r>
              <a:rPr lang="zh-CN" altLang="en-US" sz="2800">
                <a:solidFill>
                  <a:srgbClr val="FF0000"/>
                </a:solidFill>
              </a:rPr>
              <a:t>排序</a:t>
            </a:r>
            <a:r>
              <a:rPr lang="en-US" altLang="zh-CN" sz="2800">
                <a:solidFill>
                  <a:srgbClr val="FF0000"/>
                </a:solidFill>
              </a:rPr>
              <a:t> n-1 </a:t>
            </a:r>
            <a:r>
              <a:rPr lang="zh-CN" altLang="en-US" sz="2800">
                <a:solidFill>
                  <a:srgbClr val="FF0000"/>
                </a:solidFill>
              </a:rPr>
              <a:t>次</a:t>
            </a:r>
            <a:r>
              <a:rPr lang="zh-CN" altLang="en-US" sz="2800"/>
              <a:t>，</a:t>
            </a:r>
            <a:r>
              <a:rPr lang="zh-CN" altLang="en-US" sz="2800">
                <a:solidFill>
                  <a:srgbClr val="FF0000"/>
                </a:solidFill>
              </a:rPr>
              <a:t>比较次数是</a:t>
            </a:r>
            <a:r>
              <a:rPr lang="en-US" altLang="zh-CN" sz="2800">
                <a:solidFill>
                  <a:srgbClr val="FF0000"/>
                </a:solidFill>
              </a:rPr>
              <a:t> n(n-1)/2</a:t>
            </a:r>
            <a:r>
              <a:rPr lang="zh-CN" altLang="en-US" sz="2800"/>
              <a:t>。</a:t>
            </a:r>
            <a:endParaRPr lang="zh-CN" altLang="en-US" sz="28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635" y="3761105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冒泡排序的效率</a:t>
            </a:r>
            <a:endParaRPr lang="zh-CN" alt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952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图解冒泡排序算法</a:t>
            </a:r>
            <a:r>
              <a:rPr lang="en-US" altLang="zh-CN" sz="3200"/>
              <a:t>(</a:t>
            </a:r>
            <a:r>
              <a:rPr lang="zh-CN" altLang="en-US" sz="3200"/>
              <a:t>降序</a:t>
            </a:r>
            <a:r>
              <a:rPr lang="en-US" altLang="zh-CN" sz="3200"/>
              <a:t>)</a:t>
            </a:r>
            <a:endParaRPr lang="en-US" altLang="zh-CN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第一层：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左箭头 16"/>
          <p:cNvSpPr/>
          <p:nvPr/>
        </p:nvSpPr>
        <p:spPr>
          <a:xfrm>
            <a:off x="6809740" y="544131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左箭头 17"/>
          <p:cNvSpPr/>
          <p:nvPr/>
        </p:nvSpPr>
        <p:spPr>
          <a:xfrm>
            <a:off x="3096895" y="540448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10" y="2225675"/>
            <a:ext cx="2242185" cy="2193290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9255" y="2259330"/>
            <a:ext cx="2055495" cy="216027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6100" y="2259330"/>
            <a:ext cx="2092960" cy="215963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1650" y="4419600"/>
            <a:ext cx="2138045" cy="2044700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5285" y="4418965"/>
            <a:ext cx="2084070" cy="2059305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115" y="4419600"/>
            <a:ext cx="1617980" cy="20593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952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图解冒泡排序算法</a:t>
            </a:r>
            <a:r>
              <a:rPr lang="en-US" altLang="zh-CN" sz="3200"/>
              <a:t>(</a:t>
            </a:r>
            <a:r>
              <a:rPr lang="zh-CN" altLang="en-US" sz="3200"/>
              <a:t>降序</a:t>
            </a:r>
            <a:r>
              <a:rPr lang="en-US" altLang="zh-CN" sz="3200"/>
              <a:t>)</a:t>
            </a:r>
            <a:endParaRPr lang="en-US" altLang="zh-CN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第二层：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左箭头 16"/>
          <p:cNvSpPr/>
          <p:nvPr/>
        </p:nvSpPr>
        <p:spPr>
          <a:xfrm>
            <a:off x="6809740" y="544131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59330"/>
            <a:ext cx="2185670" cy="21602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0375" y="2252345"/>
            <a:ext cx="1983740" cy="216725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9750" y="2259330"/>
            <a:ext cx="2100580" cy="216027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1660" y="4419600"/>
            <a:ext cx="2100580" cy="205994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1720" y="4419600"/>
            <a:ext cx="1369060" cy="20605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952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图解冒泡排序算法</a:t>
            </a:r>
            <a:r>
              <a:rPr lang="en-US" altLang="zh-CN" sz="3200"/>
              <a:t>(</a:t>
            </a:r>
            <a:r>
              <a:rPr lang="zh-CN" altLang="en-US" sz="3200"/>
              <a:t>降序</a:t>
            </a:r>
            <a:r>
              <a:rPr lang="en-US" altLang="zh-CN" sz="3200"/>
              <a:t>)</a:t>
            </a:r>
            <a:endParaRPr lang="en-US" altLang="zh-CN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第三层：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230" y="2259330"/>
            <a:ext cx="2094865" cy="21602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860" y="2259330"/>
            <a:ext cx="2061210" cy="2159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7530" y="2259330"/>
            <a:ext cx="2082800" cy="2159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5705" y="4432300"/>
            <a:ext cx="1472565" cy="20599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952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图解冒泡排序算法</a:t>
            </a:r>
            <a:r>
              <a:rPr lang="en-US" altLang="zh-CN" sz="3200"/>
              <a:t>(</a:t>
            </a:r>
            <a:r>
              <a:rPr lang="zh-CN" altLang="en-US" sz="3200"/>
              <a:t>降序</a:t>
            </a:r>
            <a:r>
              <a:rPr lang="en-US" altLang="zh-CN" sz="3200"/>
              <a:t>)</a:t>
            </a:r>
            <a:endParaRPr lang="en-US" altLang="zh-CN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第四层：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05" y="2262505"/>
            <a:ext cx="2132965" cy="215646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5290" y="2259330"/>
            <a:ext cx="2094865" cy="216027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5540" y="2262505"/>
            <a:ext cx="1494155" cy="21558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700" y="4776470"/>
            <a:ext cx="2132330" cy="198310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337820" y="441960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第五层：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3" name="右箭头 12"/>
          <p:cNvSpPr/>
          <p:nvPr/>
        </p:nvSpPr>
        <p:spPr>
          <a:xfrm>
            <a:off x="3023870" y="544131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5050" y="4773295"/>
            <a:ext cx="1475105" cy="199199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0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冒泡排序算法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6064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图解冒泡排序算法</a:t>
            </a:r>
            <a:r>
              <a:rPr lang="en-US" altLang="zh-CN" sz="3200">
                <a:sym typeface="+mn-ea"/>
              </a:rPr>
              <a:t>(</a:t>
            </a:r>
            <a:r>
              <a:rPr lang="zh-CN" altLang="en-US" sz="3200">
                <a:sym typeface="+mn-ea"/>
              </a:rPr>
              <a:t>降序</a:t>
            </a:r>
            <a:r>
              <a:rPr lang="en-US" altLang="zh-CN" sz="3200"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009015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一：相邻之间元素的比较，较大的（或较小的）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上冒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或下沉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)”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二：循环</a:t>
            </a:r>
            <a:endParaRPr lang="en-US" altLang="zh-CN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i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：层数。取值范围：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0 ~ 4 </a:t>
            </a:r>
            <a:endParaRPr lang="en-US" altLang="zh-CN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j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：相互比较的次数。取值范围：</a:t>
            </a:r>
            <a:r>
              <a:rPr 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 ~ 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元素总个数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-1-i</a:t>
            </a:r>
            <a:endParaRPr lang="en-US" altLang="zh-CN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6760" y="3484880"/>
            <a:ext cx="4896485" cy="28613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[3, 8, 2, 5, 4, 7]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print("原列表为：")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range(len(a) - 1):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for j in range(len(a) - 1 - i):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if a[j] &lt; a[j + 1]: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a[j], a[j + 1] = a[j + 1], a[j]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print("冒泡排序后的列表（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降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序）为：")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03290" y="4443095"/>
            <a:ext cx="1692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7328535" y="4917440"/>
            <a:ext cx="4107180" cy="140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原列表为：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[3, 8, 2, 5, 4, 7]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冒泡排序后的列表（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降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序）为：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[8, 7, 5, 4, 3, 2]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冒泡排序算法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冒泡排序算法的优化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676910" y="1905635"/>
            <a:ext cx="687133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现对列表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[4,3,1,2,6,5]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进行升序排序，则需要排序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趟，每趟排序将最小值冒泡到左侧，结果如下：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第一趟：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第二趟：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第三趟：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第四趟：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第五趟：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由上面的排序过程可以发现，从第三趟之后，程序就没有再进行操作，后面的比较操作其实是多余的。所以我们就想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把这些多余的比较操作剔除掉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，从而达到优化程序的目的。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74000" y="1903095"/>
            <a:ext cx="4020820" cy="43999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[4, 3, 1, 2, 6, 5]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print("原列表为：")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range(len(a) - 1):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flag = False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for j in range(len(a) - 1, i, -1):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if a[j] &lt; a[j - 1]: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a[j], a[j - 1] = a[j - 1], a[j]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flag = True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if flag == False: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break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print("冒泡排序后的列表为：")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337800" y="11468100"/>
            <a:ext cx="355600" cy="2540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10" y="1918335"/>
            <a:ext cx="5095875" cy="2319655"/>
          </a:xfrm>
          <a:prstGeom prst="rect">
            <a:avLst/>
          </a:prstGeom>
        </p:spPr>
      </p:pic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3366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 b="1"/>
              <a:t>学习目标</a:t>
            </a:r>
            <a:endParaRPr lang="zh-CN" altLang="en-US" sz="4000" b="1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6" name="组合 5"/>
          <p:cNvGrpSpPr/>
          <p:nvPr/>
        </p:nvGrpSpPr>
        <p:grpSpPr>
          <a:xfrm>
            <a:off x="902335" y="1861820"/>
            <a:ext cx="6785610" cy="706120"/>
            <a:chOff x="1421" y="2932"/>
            <a:chExt cx="10686" cy="1112"/>
          </a:xfrm>
        </p:grpSpPr>
        <p:sp>
          <p:nvSpPr>
            <p:cNvPr id="2" name="菱形 1"/>
            <p:cNvSpPr/>
            <p:nvPr/>
          </p:nvSpPr>
          <p:spPr>
            <a:xfrm>
              <a:off x="1421" y="3133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55" y="2932"/>
              <a:ext cx="9553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4000"/>
                <a:t>选择排序算法</a:t>
              </a:r>
              <a:endParaRPr lang="zh-CN" sz="400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902335" y="2864485"/>
            <a:ext cx="5742940" cy="706120"/>
            <a:chOff x="1421" y="4511"/>
            <a:chExt cx="9044" cy="1112"/>
          </a:xfrm>
        </p:grpSpPr>
        <p:sp>
          <p:nvSpPr>
            <p:cNvPr id="3" name="菱形 2"/>
            <p:cNvSpPr/>
            <p:nvPr/>
          </p:nvSpPr>
          <p:spPr>
            <a:xfrm>
              <a:off x="1421" y="4712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555" y="4511"/>
              <a:ext cx="791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/>
                <a:t>冒泡排序算法</a:t>
              </a:r>
              <a:endParaRPr lang="zh-CN" altLang="en-US" sz="40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849755"/>
            <a:ext cx="1061910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sz="2800"/>
              <a:t>排序就是整理数据的序列，使其中元素按照某个值的递增（或递减）的次序重新排列的操作。</a:t>
            </a:r>
            <a:endParaRPr lang="zh-CN" sz="2800"/>
          </a:p>
          <a:p>
            <a:r>
              <a:rPr lang="en-US" altLang="zh-CN" sz="2800"/>
              <a:t>    </a:t>
            </a:r>
            <a:r>
              <a:rPr lang="zh-CN" altLang="en-US" sz="2800"/>
              <a:t>在排序的过程中，数据元素的</a:t>
            </a:r>
            <a:r>
              <a:rPr lang="zh-CN" altLang="en-US" sz="2800">
                <a:solidFill>
                  <a:srgbClr val="FF0000"/>
                </a:solidFill>
              </a:rPr>
              <a:t>值保持不变</a:t>
            </a:r>
            <a:r>
              <a:rPr lang="zh-CN" altLang="en-US" sz="2800"/>
              <a:t>，但其在序列中的</a:t>
            </a:r>
            <a:r>
              <a:rPr lang="zh-CN" altLang="en-US" sz="2800">
                <a:solidFill>
                  <a:srgbClr val="FF0000"/>
                </a:solidFill>
              </a:rPr>
              <a:t>顺序可能发生变化</a:t>
            </a:r>
            <a:r>
              <a:rPr lang="zh-CN" altLang="en-US" sz="2800"/>
              <a:t>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排序的概念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635" y="3641090"/>
            <a:ext cx="53435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数据的存储方式</a:t>
            </a:r>
            <a:endParaRPr lang="en-US" altLang="zh-CN" sz="3200"/>
          </a:p>
        </p:txBody>
      </p:sp>
      <p:sp>
        <p:nvSpPr>
          <p:cNvPr id="6" name="文本框 5"/>
          <p:cNvSpPr txBox="1"/>
          <p:nvPr/>
        </p:nvSpPr>
        <p:spPr>
          <a:xfrm>
            <a:off x="689610" y="4154805"/>
            <a:ext cx="1061974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altLang="zh-CN" sz="2800"/>
              <a:t>    </a:t>
            </a:r>
            <a:r>
              <a:rPr lang="zh-CN" altLang="en-US" sz="2800"/>
              <a:t>待排序数据的存储方式一般有两种：</a:t>
            </a:r>
            <a:endParaRPr lang="zh-CN" altLang="en-US" sz="2800"/>
          </a:p>
          <a:p>
            <a:pPr indent="0">
              <a:buNone/>
            </a:pPr>
            <a:r>
              <a:rPr lang="en-US" altLang="zh-CN" sz="2800"/>
              <a:t>      1</a:t>
            </a:r>
            <a:r>
              <a:rPr lang="zh-CN" altLang="en-US" sz="2800"/>
              <a:t>、以</a:t>
            </a:r>
            <a:r>
              <a:rPr lang="zh-CN" altLang="en-US" sz="2800">
                <a:solidFill>
                  <a:srgbClr val="FF0000"/>
                </a:solidFill>
              </a:rPr>
              <a:t>数组</a:t>
            </a:r>
            <a:r>
              <a:rPr lang="zh-CN" altLang="en-US" sz="2800"/>
              <a:t>作为存储结构</a:t>
            </a:r>
            <a:endParaRPr lang="zh-CN" altLang="en-US" sz="2800"/>
          </a:p>
          <a:p>
            <a:pPr indent="0">
              <a:buNone/>
            </a:pPr>
            <a:r>
              <a:rPr lang="en-US" altLang="zh-CN" sz="2800"/>
              <a:t>             </a:t>
            </a:r>
            <a:r>
              <a:rPr lang="zh-CN" altLang="en-US" sz="2800"/>
              <a:t>通过关键字之间的比较判断，将数据移到合适的位置</a:t>
            </a:r>
            <a:endParaRPr lang="zh-CN" altLang="en-US" sz="2800"/>
          </a:p>
          <a:p>
            <a:pPr indent="0">
              <a:buNone/>
            </a:pPr>
            <a:r>
              <a:rPr lang="en-US" altLang="zh-CN" sz="2800"/>
              <a:t>       2</a:t>
            </a:r>
            <a:r>
              <a:rPr lang="zh-CN" altLang="en-US" sz="2800"/>
              <a:t>、以</a:t>
            </a:r>
            <a:r>
              <a:rPr lang="zh-CN" altLang="en-US" sz="2800">
                <a:solidFill>
                  <a:srgbClr val="FF0000"/>
                </a:solidFill>
              </a:rPr>
              <a:t>链表</a:t>
            </a:r>
            <a:r>
              <a:rPr lang="zh-CN" altLang="en-US" sz="2800"/>
              <a:t>作为存储结构</a:t>
            </a:r>
            <a:endParaRPr lang="zh-CN" altLang="en-US" sz="2800"/>
          </a:p>
          <a:p>
            <a:pPr indent="0">
              <a:buNone/>
            </a:pPr>
            <a:r>
              <a:rPr lang="en-US" altLang="zh-CN" sz="2800"/>
              <a:t>              </a:t>
            </a:r>
            <a:r>
              <a:rPr lang="zh-CN" altLang="en-US" sz="2800"/>
              <a:t>对链表进行排序无须移动数据，只需修改指针即可。</a:t>
            </a:r>
            <a:endParaRPr lang="zh-CN" altLang="en-US" sz="28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849755"/>
            <a:ext cx="1061910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sz="2800"/>
              <a:t>选择排序算法是对参加排序的数组中所有元素中找出</a:t>
            </a:r>
            <a:r>
              <a:rPr lang="zh-CN" sz="2800">
                <a:solidFill>
                  <a:srgbClr val="FF0000"/>
                </a:solidFill>
              </a:rPr>
              <a:t>最小（或最大</a:t>
            </a:r>
            <a:r>
              <a:rPr lang="zh-CN" sz="2800"/>
              <a:t>）的数据，使它与</a:t>
            </a:r>
            <a:r>
              <a:rPr lang="zh-CN" sz="2800">
                <a:solidFill>
                  <a:srgbClr val="FF0000"/>
                </a:solidFill>
              </a:rPr>
              <a:t>第一个（或最后一个</a:t>
            </a:r>
            <a:r>
              <a:rPr lang="zh-CN" sz="2800"/>
              <a:t>）元素中的数据进行</a:t>
            </a:r>
            <a:r>
              <a:rPr lang="zh-CN" sz="2800">
                <a:solidFill>
                  <a:srgbClr val="FF0000"/>
                </a:solidFill>
              </a:rPr>
              <a:t>相互交换位置</a:t>
            </a:r>
            <a:r>
              <a:rPr lang="zh-CN" sz="2800"/>
              <a:t>。然后在余下的元素中找出最小（或最大）的数据，与第二个（或最后第二个）元素中的数据交换位置。以此类推，直到所有元素称为一个有序的序列。</a:t>
            </a:r>
            <a:endParaRPr lang="zh-CN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选择排序的基本思路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689610" y="4980940"/>
            <a:ext cx="10619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zh-CN" sz="2800"/>
              <a:t>对长度为</a:t>
            </a:r>
            <a:r>
              <a:rPr lang="en-US" altLang="zh-CN" sz="2800"/>
              <a:t> n </a:t>
            </a:r>
            <a:r>
              <a:rPr lang="zh-CN" altLang="en-US" sz="2800"/>
              <a:t>的数组而言，一共</a:t>
            </a:r>
            <a:r>
              <a:rPr lang="zh-CN" altLang="en-US" sz="2800">
                <a:solidFill>
                  <a:srgbClr val="FF0000"/>
                </a:solidFill>
              </a:rPr>
              <a:t>排序</a:t>
            </a:r>
            <a:r>
              <a:rPr lang="en-US" altLang="zh-CN" sz="2800">
                <a:solidFill>
                  <a:srgbClr val="FF0000"/>
                </a:solidFill>
              </a:rPr>
              <a:t> n-1 </a:t>
            </a:r>
            <a:r>
              <a:rPr lang="zh-CN" altLang="en-US" sz="2800">
                <a:solidFill>
                  <a:srgbClr val="FF0000"/>
                </a:solidFill>
              </a:rPr>
              <a:t>次</a:t>
            </a:r>
            <a:r>
              <a:rPr lang="zh-CN" altLang="en-US" sz="2800"/>
              <a:t>，</a:t>
            </a:r>
            <a:r>
              <a:rPr lang="zh-CN" altLang="en-US" sz="2800">
                <a:solidFill>
                  <a:srgbClr val="FF0000"/>
                </a:solidFill>
              </a:rPr>
              <a:t>比较次数是</a:t>
            </a:r>
            <a:r>
              <a:rPr lang="en-US" altLang="zh-CN" sz="2800">
                <a:solidFill>
                  <a:srgbClr val="FF0000"/>
                </a:solidFill>
              </a:rPr>
              <a:t> n(n-1)/2</a:t>
            </a:r>
            <a:r>
              <a:rPr lang="zh-CN" altLang="en-US" sz="2800"/>
              <a:t>。</a:t>
            </a:r>
            <a:endParaRPr lang="zh-CN" altLang="en-US" sz="28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635" y="4354830"/>
            <a:ext cx="4512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选择排序的效率</a:t>
            </a:r>
            <a:endParaRPr lang="zh-CN" altLang="en-US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952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图解选择排序算法</a:t>
            </a:r>
            <a:r>
              <a:rPr lang="en-US" altLang="zh-CN" sz="3200"/>
              <a:t>(</a:t>
            </a:r>
            <a:r>
              <a:rPr lang="zh-CN" altLang="en-US" sz="3200"/>
              <a:t>降序</a:t>
            </a:r>
            <a:r>
              <a:rPr lang="en-US" altLang="zh-CN" sz="3200"/>
              <a:t>)</a:t>
            </a:r>
            <a:endParaRPr lang="en-US" altLang="zh-CN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78790" y="2231390"/>
            <a:ext cx="2233295" cy="220027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第一层：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301490" y="2232025"/>
            <a:ext cx="1983740" cy="220091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73390" y="2246630"/>
            <a:ext cx="2260600" cy="217868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051800" y="4490085"/>
            <a:ext cx="2263140" cy="209613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253230" y="4419600"/>
            <a:ext cx="1988185" cy="205867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7260" y="4433570"/>
            <a:ext cx="1816735" cy="2099310"/>
          </a:xfrm>
          <a:prstGeom prst="rect">
            <a:avLst/>
          </a:prstGeom>
        </p:spPr>
      </p:pic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左箭头 16"/>
          <p:cNvSpPr/>
          <p:nvPr/>
        </p:nvSpPr>
        <p:spPr>
          <a:xfrm>
            <a:off x="6809740" y="544131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左箭头 17"/>
          <p:cNvSpPr/>
          <p:nvPr/>
        </p:nvSpPr>
        <p:spPr>
          <a:xfrm>
            <a:off x="3096895" y="540448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57683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图解选择排序算法</a:t>
            </a:r>
            <a:r>
              <a:rPr lang="en-US" altLang="zh-CN" sz="3200">
                <a:sym typeface="+mn-ea"/>
              </a:rPr>
              <a:t>(</a:t>
            </a:r>
            <a:r>
              <a:rPr lang="zh-CN" altLang="en-US" sz="3200">
                <a:sym typeface="+mn-ea"/>
              </a:rPr>
              <a:t>降序</a:t>
            </a:r>
            <a:r>
              <a:rPr lang="en-US" altLang="zh-CN" sz="3200"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第二层：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左箭头 16"/>
          <p:cNvSpPr/>
          <p:nvPr/>
        </p:nvSpPr>
        <p:spPr>
          <a:xfrm>
            <a:off x="6809740" y="5441315"/>
            <a:ext cx="743585" cy="2679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85" y="2238375"/>
            <a:ext cx="2306955" cy="209613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230" y="2314575"/>
            <a:ext cx="2068195" cy="203390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5460" y="2314575"/>
            <a:ext cx="2090420" cy="2033905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810" y="4524375"/>
            <a:ext cx="2134870" cy="1953895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6795" y="4477385"/>
            <a:ext cx="1483995" cy="20085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6296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图解选择排序算法</a:t>
            </a:r>
            <a:r>
              <a:rPr lang="en-US" altLang="zh-CN" sz="3200">
                <a:sym typeface="+mn-ea"/>
              </a:rPr>
              <a:t>(</a:t>
            </a:r>
            <a:r>
              <a:rPr lang="zh-CN" altLang="en-US" sz="3200">
                <a:sym typeface="+mn-ea"/>
              </a:rPr>
              <a:t>降序</a:t>
            </a:r>
            <a:r>
              <a:rPr lang="en-US" altLang="zh-CN" sz="3200"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第三层：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弧形箭头 18"/>
          <p:cNvSpPr/>
          <p:nvPr/>
        </p:nvSpPr>
        <p:spPr>
          <a:xfrm>
            <a:off x="10653395" y="3439795"/>
            <a:ext cx="578485" cy="182054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15" y="2310130"/>
            <a:ext cx="2226310" cy="210883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830" y="2315210"/>
            <a:ext cx="2069465" cy="21031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2605" y="2315845"/>
            <a:ext cx="2068195" cy="210248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83955" y="4558665"/>
            <a:ext cx="1456690" cy="211899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62966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图解选择排序算法</a:t>
            </a:r>
            <a:r>
              <a:rPr lang="en-US" altLang="zh-CN" sz="3200">
                <a:sym typeface="+mn-ea"/>
              </a:rPr>
              <a:t>(</a:t>
            </a:r>
            <a:r>
              <a:rPr lang="zh-CN" altLang="en-US" sz="3200">
                <a:sym typeface="+mn-ea"/>
              </a:rPr>
              <a:t>降序</a:t>
            </a:r>
            <a:r>
              <a:rPr lang="en-US" altLang="zh-CN" sz="3200"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第四层：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>
            <a:off x="3018790" y="318579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右箭头 14"/>
          <p:cNvSpPr/>
          <p:nvPr/>
        </p:nvSpPr>
        <p:spPr>
          <a:xfrm>
            <a:off x="6805295" y="3204210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940" y="2393315"/>
            <a:ext cx="2180590" cy="20256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485" y="2392680"/>
            <a:ext cx="2036445" cy="208026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1340" y="2376170"/>
            <a:ext cx="1499235" cy="209677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478790" y="4472940"/>
            <a:ext cx="15100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solidFill>
                  <a:srgbClr val="FF0000"/>
                </a:solidFill>
              </a:rPr>
              <a:t>第五层：</a:t>
            </a:r>
            <a:endParaRPr lang="zh-CN" altLang="en-US" sz="2000">
              <a:solidFill>
                <a:srgbClr val="FF0000"/>
              </a:solidFill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790" y="4841875"/>
            <a:ext cx="2110740" cy="1978025"/>
          </a:xfrm>
          <a:prstGeom prst="rect">
            <a:avLst/>
          </a:prstGeom>
        </p:spPr>
      </p:pic>
      <p:sp>
        <p:nvSpPr>
          <p:cNvPr id="18" name="右箭头 17"/>
          <p:cNvSpPr/>
          <p:nvPr/>
        </p:nvSpPr>
        <p:spPr>
          <a:xfrm>
            <a:off x="3018790" y="5704205"/>
            <a:ext cx="74803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0765" y="4685665"/>
            <a:ext cx="1489075" cy="213423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1069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选择排序算法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6064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图解选择排序算法</a:t>
            </a:r>
            <a:r>
              <a:rPr lang="en-US" altLang="zh-CN" sz="3200">
                <a:sym typeface="+mn-ea"/>
              </a:rPr>
              <a:t>(</a:t>
            </a:r>
            <a:r>
              <a:rPr lang="zh-CN" altLang="en-US" sz="3200">
                <a:sym typeface="+mn-ea"/>
              </a:rPr>
              <a:t>降序</a:t>
            </a:r>
            <a:r>
              <a:rPr lang="en-US" altLang="zh-CN" sz="3200"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333990" y="207645"/>
            <a:ext cx="185674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排序算法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78790" y="1860550"/>
            <a:ext cx="1009015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一：选定一个比较的基值，一般取第一个或最后一个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二：循环</a:t>
            </a:r>
            <a:endParaRPr lang="en-US" altLang="zh-CN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i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：层数。取值范围：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0 ~ 4 </a:t>
            </a:r>
            <a:endParaRPr lang="en-US" altLang="zh-CN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j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：查询最大数据的次数。取值范围：</a:t>
            </a:r>
            <a:r>
              <a:rPr lang="en-US" alt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之后所有数据元素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6760" y="3484880"/>
            <a:ext cx="4205605" cy="286131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= [3, 8, 2, 5, 4, 7]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print("原列表为：")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 i in range(len(a) - 1):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for j in range(i + 1, len(a)):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if a[j] &gt; a[i]: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a[i], a[j] = a[j], a[i]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print("选择排序后的列表为：")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print(a)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48910" y="4443095"/>
            <a:ext cx="1692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6574155" y="4917440"/>
            <a:ext cx="4107180" cy="1402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原列表为：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[3, 8, 2, 5, 4, 7]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选择排序后的列表为：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[8, 7, 5, 4, 3, 2]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3007,&quot;width&quot;:3053}"/>
</p:tagLst>
</file>

<file path=ppt/tags/tag2.xml><?xml version="1.0" encoding="utf-8"?>
<p:tagLst xmlns:p="http://schemas.openxmlformats.org/presentationml/2006/main">
  <p:tag name="KSO_WM_UNIT_PLACING_PICTURE_USER_VIEWPORT" val="{&quot;height&quot;:2760,&quot;width&quot;:2865}"/>
</p:tagLst>
</file>

<file path=ppt/tags/tag3.xml><?xml version="1.0" encoding="utf-8"?>
<p:tagLst xmlns:p="http://schemas.openxmlformats.org/presentationml/2006/main">
  <p:tag name="KSO_WM_UNIT_PLACING_PICTURE_USER_VIEWPORT" val="{&quot;height&quot;:2775,&quot;width&quot;:2880}"/>
</p:tagLst>
</file>

<file path=ppt/tags/tag4.xml><?xml version="1.0" encoding="utf-8"?>
<p:tagLst xmlns:p="http://schemas.openxmlformats.org/presentationml/2006/main">
  <p:tag name="KSO_WM_UNIT_PLACING_PICTURE_USER_VIEWPORT" val="{&quot;height&quot;:2745,&quot;width&quot;:2910}"/>
</p:tagLst>
</file>

<file path=ppt/tags/tag5.xml><?xml version="1.0" encoding="utf-8"?>
<p:tagLst xmlns:p="http://schemas.openxmlformats.org/presentationml/2006/main">
  <p:tag name="KSO_WM_UNIT_PLACING_PICTURE_USER_VIEWPORT" val="{&quot;height&quot;:2850,&quot;width&quot;:2790}"/>
</p:tagLst>
</file>

<file path=ppt/tags/tag6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162</Paragraphs>
  <Slides>16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2">
      <vt:lpstr>Arial</vt:lpstr>
      <vt:lpstr>Calibri</vt:lpstr>
      <vt:lpstr>Calibri Light</vt:lpstr>
      <vt:lpstr>微软雅黑</vt:lpstr>
      <vt:lpstr>宋体</vt:lpstr>
      <vt:lpstr>Office 主题</vt:lpstr>
      <vt:lpstr>         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2022-03-11T18:35:32.704</cp:lastPrinted>
  <dcterms:created xsi:type="dcterms:W3CDTF">2022-03-11T18:35:32Z</dcterms:created>
  <dcterms:modified xsi:type="dcterms:W3CDTF">2022-03-11T10:35:33Z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