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256" r:id="rId3"/>
    <p:sldId id="257" r:id="rId4"/>
    <p:sldId id="323" r:id="rId5"/>
    <p:sldId id="372" r:id="rId6"/>
    <p:sldId id="387" r:id="rId7"/>
    <p:sldId id="388" r:id="rId8"/>
    <p:sldId id="389" r:id="rId9"/>
    <p:sldId id="390" r:id="rId10"/>
    <p:sldId id="391" r:id="rId11"/>
    <p:sldId id="392" r:id="rId12"/>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file:///D:\qq&#25991;&#20214;\712321467\Image\C2C\Image2\%7b75232B38-A165-1FB7-499C-2E1C792CACB5%7d.png" TargetMode="External" /><Relationship Id="rId13" Type="http://schemas.openxmlformats.org/officeDocument/2006/relationships/image" Target="../media/image1.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
            </a:fld>
            <a:endParaRPr lang="zh-CN" altLang="en-US"/>
          </a:p>
        </p:txBody>
      </p:sp>
      <p:pic>
        <p:nvPicPr>
          <p:cNvPr id="7" name="图片 1073743875" descr="D:\qq文件\712321467\Image\C2C\Image2\{75232B38-A165-1FB7-499C-2E1C792CACB5}.png"/>
          <p:cNvPicPr>
            <a:picLocks noChangeAspect="1"/>
          </p:cNvPicPr>
          <p:nvPr/>
        </p:nvPicPr>
        <p:blipFill>
          <a:blip r:embed="rId13" r:link="rId12"/>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2" name="ï$ľídê"/>
          <p:cNvSpPr/>
          <p:nvPr/>
        </p:nvSpPr>
        <p:spPr>
          <a:xfrm>
            <a:off x="-1" y="-24"/>
            <a:ext cx="4127501" cy="6858024"/>
          </a:xfrm>
          <a:custGeom>
            <a:gdLst>
              <a:gd name="connsiteX0" fmla="*/ 1612667 w 3694176"/>
              <a:gd name="connsiteY0" fmla="*/ 2871216 h 6511925"/>
              <a:gd name="connsiteX1" fmla="*/ 3694176 w 3694176"/>
              <a:gd name="connsiteY1" fmla="*/ 2871216 h 6511925"/>
              <a:gd name="connsiteX2" fmla="*/ 3694176 w 3694176"/>
              <a:gd name="connsiteY2" fmla="*/ 5981574 h 6511925"/>
              <a:gd name="connsiteX3" fmla="*/ 1612667 w 3694176"/>
              <a:gd name="connsiteY3" fmla="*/ 5981574 h 6511925"/>
              <a:gd name="connsiteX4" fmla="*/ 0 w 3694176"/>
              <a:gd name="connsiteY4" fmla="*/ 0 h 6511925"/>
              <a:gd name="connsiteX5" fmla="*/ 2066544 w 3694176"/>
              <a:gd name="connsiteY5" fmla="*/ 0 h 6511925"/>
              <a:gd name="connsiteX6" fmla="*/ 2066544 w 3694176"/>
              <a:gd name="connsiteY6" fmla="*/ 2743201 h 6511925"/>
              <a:gd name="connsiteX7" fmla="*/ 1508760 w 3694176"/>
              <a:gd name="connsiteY7" fmla="*/ 2743201 h 6511925"/>
              <a:gd name="connsiteX8" fmla="*/ 1508760 w 3694176"/>
              <a:gd name="connsiteY8" fmla="*/ 6109589 h 6511925"/>
              <a:gd name="connsiteX9" fmla="*/ 2066544 w 3694176"/>
              <a:gd name="connsiteY9" fmla="*/ 6109589 h 6511925"/>
              <a:gd name="connsiteX10" fmla="*/ 2066544 w 3694176"/>
              <a:gd name="connsiteY10" fmla="*/ 6511925 h 6511925"/>
              <a:gd name="connsiteX11" fmla="*/ 0 w 3694176"/>
              <a:gd name="connsiteY11" fmla="*/ 6511925 h 65119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94176" h="6511925">
                <a:moveTo>
                  <a:pt x="1612667" y="2871216"/>
                </a:moveTo>
                <a:lnTo>
                  <a:pt x="3694176" y="2871216"/>
                </a:lnTo>
                <a:lnTo>
                  <a:pt x="3694176" y="5981574"/>
                </a:lnTo>
                <a:lnTo>
                  <a:pt x="1612667" y="5981574"/>
                </a:lnTo>
                <a:close/>
                <a:moveTo>
                  <a:pt x="0" y="0"/>
                </a:moveTo>
                <a:lnTo>
                  <a:pt x="2066544" y="0"/>
                </a:lnTo>
                <a:lnTo>
                  <a:pt x="2066544" y="2743201"/>
                </a:lnTo>
                <a:lnTo>
                  <a:pt x="1508760" y="2743201"/>
                </a:lnTo>
                <a:lnTo>
                  <a:pt x="1508760" y="6109589"/>
                </a:lnTo>
                <a:lnTo>
                  <a:pt x="2066544" y="6109589"/>
                </a:lnTo>
                <a:lnTo>
                  <a:pt x="2066544" y="6511925"/>
                </a:lnTo>
                <a:lnTo>
                  <a:pt x="0" y="6511925"/>
                </a:lnTo>
                <a:close/>
              </a:path>
            </a:pathLst>
          </a:custGeom>
          <a:blipFill dpi="0" rotWithShape="1">
            <a:blip r:embed="rId2">
              <a:extLst>
                <a:ext uri="{28A0092B-C50C-407E-A947-70E740481C1C}">
                  <a14:useLocalDpi xmlns:a14="http://schemas.microsoft.com/office/drawing/2010/main" val="0"/>
                </a:ext>
              </a:extLst>
            </a:blip>
            <a:stretch>
              <a:fillRect l="-101540" r="-47692"/>
            </a:stretch>
          </a:blipFill>
          <a:ln w="571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endParaRPr lang="zh-CN" altLang="en-US">
              <a:ea typeface="微软雅黑" panose="020b0503020204020204" charset="-122"/>
              <a:cs typeface="+mn-ea"/>
              <a:sym typeface="+mn-lt"/>
            </a:endParaRPr>
          </a:p>
        </p:txBody>
      </p:sp>
      <p:sp>
        <p:nvSpPr>
          <p:cNvPr id="10" name="文本框 9"/>
          <p:cNvSpPr txBox="1"/>
          <p:nvPr/>
        </p:nvSpPr>
        <p:spPr>
          <a:xfrm>
            <a:off x="5586730" y="3096260"/>
            <a:ext cx="5784215" cy="645160"/>
          </a:xfrm>
          <a:prstGeom prst="rect">
            <a:avLst/>
          </a:prstGeom>
          <a:noFill/>
        </p:spPr>
        <p:txBody>
          <a:bodyPr wrap="square" rtlCol="0">
            <a:spAutoFit/>
          </a:bodyPr>
          <a:lstStyle/>
          <a:p>
            <a:pPr algn="l"/>
            <a:r>
              <a:rPr lang="zh-CN" altLang="en-US" sz="3600" smtClean="0">
                <a:solidFill>
                  <a:srgbClr val="008CD2"/>
                </a:solidFill>
                <a:ea typeface="微软雅黑" panose="020b0503020204020204" charset="-122"/>
                <a:cs typeface="+mn-ea"/>
                <a:sym typeface="+mn-lt"/>
              </a:rPr>
              <a:t>第四章  </a:t>
            </a:r>
            <a:r>
              <a:rPr lang="en-US" altLang="zh-CN" sz="3600" smtClean="0">
                <a:solidFill>
                  <a:srgbClr val="008CD2"/>
                </a:solidFill>
                <a:ea typeface="微软雅黑" panose="020b0503020204020204" charset="-122"/>
                <a:cs typeface="+mn-ea"/>
                <a:sym typeface="+mn-lt"/>
              </a:rPr>
              <a:t>       </a:t>
            </a:r>
            <a:r>
              <a:rPr lang="zh-CN" altLang="en-US" sz="3600" smtClean="0">
                <a:solidFill>
                  <a:srgbClr val="008CD2"/>
                </a:solidFill>
                <a:ea typeface="微软雅黑" panose="020b0503020204020204" charset="-122"/>
                <a:cs typeface="+mn-ea"/>
                <a:sym typeface="+mn-lt"/>
              </a:rPr>
              <a:t>树</a:t>
            </a:r>
            <a:endParaRPr lang="zh-CN" altLang="en-US" sz="3600">
              <a:solidFill>
                <a:srgbClr val="008CD2"/>
              </a:solidFill>
              <a:ea typeface="微软雅黑" panose="020b0503020204020204" charset="-122"/>
              <a:cs typeface="+mn-ea"/>
              <a:sym typeface="+mn-lt"/>
            </a:endParaRPr>
          </a:p>
        </p:txBody>
      </p:sp>
      <p:sp>
        <p:nvSpPr>
          <p:cNvPr id="5" name="标题 4"/>
          <p:cNvSpPr>
            <a:spLocks noGrp="1"/>
          </p:cNvSpPr>
          <p:nvPr>
            <p:ph type="title"/>
          </p:nvPr>
        </p:nvSpPr>
        <p:spPr>
          <a:xfrm>
            <a:off x="2313940" y="543560"/>
            <a:ext cx="9878060" cy="807720"/>
          </a:xfrm>
          <a:solidFill>
            <a:srgbClr val="008CD2"/>
          </a:solidFill>
        </p:spPr>
        <p:txBody>
          <a:bodyPr>
            <a:normAutofit fontScale="90000"/>
          </a:bodyPr>
          <a:lstStyle/>
          <a:p>
            <a:r>
              <a:rPr lang="en-US" altLang="zh-CN"/>
              <a:t>         </a:t>
            </a:r>
            <a:endParaRPr lang="en-US" altLang="zh-CN"/>
          </a:p>
        </p:txBody>
      </p:sp>
      <p:sp>
        <p:nvSpPr>
          <p:cNvPr id="6" name="标题 3"/>
          <p:cNvSpPr>
            <a:spLocks noGrp="1"/>
          </p:cNvSpPr>
          <p:nvPr/>
        </p:nvSpPr>
        <p:spPr>
          <a:xfrm>
            <a:off x="2313940" y="6564630"/>
            <a:ext cx="9878060" cy="180340"/>
          </a:xfrm>
          <a:prstGeom prst="rect">
            <a:avLst/>
          </a:prstGeom>
          <a:solidFill>
            <a:srgbClr val="008CD2"/>
          </a:solidFill>
        </p:spPr>
        <p:txBody>
          <a:bodyPr vert="horz" lIns="91440" tIns="45720" rIns="91440" bIns="45720" rtlCol="0" anchor="ctr">
            <a:normAutofit fontScale="2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endParaRPr lang="en-US" altLang="zh-CN"/>
          </a:p>
        </p:txBody>
      </p:sp>
      <p:sp>
        <p:nvSpPr>
          <p:cNvPr id="3" name="文本框 2"/>
          <p:cNvSpPr txBox="1"/>
          <p:nvPr/>
        </p:nvSpPr>
        <p:spPr>
          <a:xfrm>
            <a:off x="5805170" y="1614170"/>
            <a:ext cx="5827395" cy="706755"/>
          </a:xfrm>
          <a:prstGeom prst="rect">
            <a:avLst/>
          </a:prstGeom>
          <a:noFill/>
        </p:spPr>
        <p:txBody>
          <a:bodyPr wrap="square" rtlCol="0">
            <a:spAutoFit/>
          </a:bodyPr>
          <a:lstStyle/>
          <a:p>
            <a:r>
              <a:rPr lang="zh-CN" altLang="en-US" sz="4000">
                <a:solidFill>
                  <a:srgbClr val="0070A6"/>
                </a:solidFill>
                <a:ea typeface="微软雅黑" panose="020b0503020204020204" charset="-122"/>
                <a:cs typeface="+mn-ea"/>
                <a:sym typeface="+mn-lt"/>
              </a:rPr>
              <a:t>选修</a:t>
            </a:r>
            <a:r>
              <a:rPr lang="en-US" altLang="zh-CN" sz="4000" smtClean="0">
                <a:solidFill>
                  <a:srgbClr val="0070A6"/>
                </a:solidFill>
                <a:ea typeface="微软雅黑" panose="020b0503020204020204" charset="-122"/>
                <a:cs typeface="+mn-ea"/>
                <a:sym typeface="+mn-lt"/>
              </a:rPr>
              <a:t>1《</a:t>
            </a:r>
            <a:r>
              <a:rPr lang="zh-CN" altLang="en-US" sz="4000" smtClean="0">
                <a:solidFill>
                  <a:srgbClr val="0070A6"/>
                </a:solidFill>
                <a:ea typeface="微软雅黑" panose="020b0503020204020204" charset="-122"/>
                <a:cs typeface="+mn-ea"/>
                <a:sym typeface="+mn-lt"/>
              </a:rPr>
              <a:t>数据与数据结构</a:t>
            </a:r>
            <a:r>
              <a:rPr lang="en-US" altLang="zh-CN" sz="4000" smtClean="0">
                <a:solidFill>
                  <a:srgbClr val="0070A6"/>
                </a:solidFill>
                <a:ea typeface="微软雅黑" panose="020b0503020204020204" charset="-122"/>
                <a:cs typeface="+mn-ea"/>
                <a:sym typeface="+mn-lt"/>
              </a:rPr>
              <a:t>》</a:t>
            </a:r>
            <a:endParaRPr lang="zh-CN" altLang="en-US" sz="4000"/>
          </a:p>
        </p:txBody>
      </p:sp>
      <p:sp>
        <p:nvSpPr>
          <p:cNvPr id="57" name="矩形 56"/>
          <p:cNvSpPr/>
          <p:nvPr/>
        </p:nvSpPr>
        <p:spPr>
          <a:xfrm>
            <a:off x="5082290" y="1715705"/>
            <a:ext cx="504000" cy="504000"/>
          </a:xfrm>
          <a:prstGeom prst="rect">
            <a:avLst/>
          </a:prstGeom>
          <a:solidFill>
            <a:srgbClr val="0070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050"/>
              </a:solidFill>
              <a:ea typeface="微软雅黑" panose="020b0503020204020204" charset="-122"/>
            </a:endParaRPr>
          </a:p>
        </p:txBody>
      </p:sp>
      <p:sp>
        <p:nvSpPr>
          <p:cNvPr id="11" name="文本框 10"/>
          <p:cNvSpPr txBox="1"/>
          <p:nvPr/>
        </p:nvSpPr>
        <p:spPr>
          <a:xfrm>
            <a:off x="4715510" y="4267743"/>
            <a:ext cx="6917159" cy="768350"/>
          </a:xfrm>
          <a:prstGeom prst="rect">
            <a:avLst/>
          </a:prstGeom>
          <a:noFill/>
        </p:spPr>
        <p:txBody>
          <a:bodyPr wrap="square" rtlCol="0">
            <a:spAutoFit/>
          </a:bodyPr>
          <a:lstStyle/>
          <a:p>
            <a:pPr algn="ctr"/>
            <a:r>
              <a:rPr lang="en-US" altLang="zh-CN" sz="4400" smtClean="0">
                <a:solidFill>
                  <a:schemeClr val="tx1">
                    <a:lumMod val="95000"/>
                    <a:lumOff val="5000"/>
                  </a:schemeClr>
                </a:solidFill>
                <a:ea typeface="微软雅黑" panose="020b0503020204020204" charset="-122"/>
                <a:cs typeface="+mn-ea"/>
                <a:sym typeface="+mn-lt"/>
              </a:rPr>
              <a:t>4.3 </a:t>
            </a:r>
            <a:r>
              <a:rPr lang="zh-CN" altLang="en-US" sz="4400" smtClean="0">
                <a:solidFill>
                  <a:schemeClr val="tx1">
                    <a:lumMod val="95000"/>
                    <a:lumOff val="5000"/>
                  </a:schemeClr>
                </a:solidFill>
                <a:ea typeface="微软雅黑" panose="020b0503020204020204" charset="-122"/>
                <a:cs typeface="+mn-ea"/>
                <a:sym typeface="+mn-lt"/>
              </a:rPr>
              <a:t>抽象数据类型</a:t>
            </a:r>
            <a:endParaRPr lang="zh-CN" altLang="en-US" sz="4400" smtClean="0">
              <a:solidFill>
                <a:schemeClr val="tx1">
                  <a:lumMod val="95000"/>
                  <a:lumOff val="5000"/>
                </a:schemeClr>
              </a:solidFill>
              <a:ea typeface="微软雅黑" panose="020b0503020204020204" charset="-122"/>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500"/>
                                        <p:tgtEl>
                                          <p:spTgt spid="32"/>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par>
                                <p:cTn id="14" presetID="22" presetClass="entr" presetSubtype="2" fill="hold" grpId="0" nodeType="with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wipe(right)">
                                      <p:cBhvr>
                                        <p:cTn id="16" dur="500"/>
                                        <p:tgtEl>
                                          <p:spTgt spid="57"/>
                                        </p:tgtEl>
                                      </p:cBhvr>
                                    </p:animEffect>
                                  </p:childTnLst>
                                </p:cTn>
                              </p:par>
                            </p:childTnLst>
                          </p:cTn>
                        </p:par>
                        <p:par>
                          <p:cTn id="17" fill="hold" nodeType="afterGroup">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10" grpId="0"/>
      <p:bldP spid="57" grpId="0"/>
      <p:bldP spid="11"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2" name="标题 3"/>
          <p:cNvSpPr>
            <a:spLocks noGrp="1"/>
          </p:cNvSpPr>
          <p:nvPr/>
        </p:nvSpPr>
        <p:spPr>
          <a:xfrm>
            <a:off x="9629775" y="193675"/>
            <a:ext cx="2560955" cy="9017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抽象数据类型</a:t>
            </a:r>
            <a:r>
              <a:rPr lang="en-US" altLang="zh-CN"/>
              <a:t> </a:t>
            </a:r>
            <a:endParaRPr lang="en-US" altLang="zh-CN"/>
          </a:p>
        </p:txBody>
      </p:sp>
      <p:sp>
        <p:nvSpPr>
          <p:cNvPr id="3" name="文本框 2"/>
          <p:cNvSpPr txBox="1"/>
          <p:nvPr/>
        </p:nvSpPr>
        <p:spPr>
          <a:xfrm>
            <a:off x="635" y="514350"/>
            <a:ext cx="7106920" cy="706755"/>
          </a:xfrm>
          <a:prstGeom prst="rect">
            <a:avLst/>
          </a:prstGeom>
          <a:noFill/>
        </p:spPr>
        <p:txBody>
          <a:bodyPr wrap="square" rtlCol="0">
            <a:spAutoFit/>
          </a:bodyPr>
          <a:lstStyle/>
          <a:p>
            <a:r>
              <a:rPr lang="en-US" altLang="zh-CN" sz="4000" b="1"/>
              <a:t>  </a:t>
            </a:r>
            <a:r>
              <a:rPr lang="zh-CN" altLang="en-US" sz="4000">
                <a:sym typeface="+mn-ea"/>
              </a:rPr>
              <a:t>抽象数据类型的应用</a:t>
            </a:r>
            <a:endParaRPr lang="zh-CN" altLang="en-US" sz="4000" b="1">
              <a:sym typeface="+mn-ea"/>
            </a:endParaRPr>
          </a:p>
        </p:txBody>
      </p:sp>
      <p:sp>
        <p:nvSpPr>
          <p:cNvPr id="25" name="文本框 24"/>
          <p:cNvSpPr txBox="1"/>
          <p:nvPr/>
        </p:nvSpPr>
        <p:spPr>
          <a:xfrm>
            <a:off x="267335" y="1331595"/>
            <a:ext cx="5746750" cy="521970"/>
          </a:xfrm>
          <a:prstGeom prst="rect">
            <a:avLst/>
          </a:prstGeom>
          <a:noFill/>
        </p:spPr>
        <p:txBody>
          <a:bodyPr wrap="square" rtlCol="0">
            <a:spAutoFit/>
          </a:bodyPr>
          <a:lstStyle/>
          <a:p>
            <a:r>
              <a:rPr lang="en-US" altLang="ja-JP" sz="2800">
                <a:latin typeface="宋体" panose="02010600030101010101" pitchFamily="2" charset="-122"/>
                <a:ea typeface="宋体" panose="02010600030101010101" pitchFamily="2" charset="-122"/>
                <a:sym typeface="+mn-ea"/>
              </a:rPr>
              <a:t>·</a:t>
            </a:r>
            <a:r>
              <a:rPr lang="zh-CN" sz="2800">
                <a:latin typeface="微软雅黑" panose="020b0503020204020204" charset="-122"/>
                <a:ea typeface="微软雅黑" panose="020b0503020204020204" charset="-122"/>
                <a:cs typeface="微软雅黑" panose="020b0503020204020204" charset="-122"/>
              </a:rPr>
              <a:t>实例（二叉树）</a:t>
            </a:r>
            <a:endParaRPr lang="en-US" altLang="zh-CN" sz="2800">
              <a:latin typeface="微软雅黑" panose="020b0503020204020204" charset="-122"/>
              <a:ea typeface="微软雅黑" panose="020b0503020204020204" charset="-122"/>
              <a:cs typeface="微软雅黑" panose="020b0503020204020204" charset="-122"/>
            </a:endParaRPr>
          </a:p>
        </p:txBody>
      </p:sp>
      <p:sp>
        <p:nvSpPr>
          <p:cNvPr id="12" name="文本框 11"/>
          <p:cNvSpPr txBox="1"/>
          <p:nvPr/>
        </p:nvSpPr>
        <p:spPr>
          <a:xfrm>
            <a:off x="690880" y="1841500"/>
            <a:ext cx="5224145" cy="4707890"/>
          </a:xfrm>
          <a:prstGeom prst="rect">
            <a:avLst/>
          </a:prstGeom>
          <a:noFill/>
          <a:ln w="12700">
            <a:solidFill>
              <a:schemeClr val="tx1"/>
            </a:solidFill>
          </a:ln>
        </p:spPr>
        <p:txBody>
          <a:bodyPr wrap="square" rtlCol="0">
            <a:spAutoFit/>
          </a:bodyPr>
          <a:lstStyle/>
          <a:p>
            <a:r>
              <a:rPr sz="2000">
                <a:latin typeface="微软雅黑" panose="020b0503020204020204" charset="-122"/>
                <a:ea typeface="微软雅黑" panose="020b0503020204020204" charset="-122"/>
              </a:rPr>
              <a:t># 构造二叉树</a:t>
            </a:r>
            <a:endParaRPr sz="2000">
              <a:latin typeface="微软雅黑" panose="020b0503020204020204" charset="-122"/>
              <a:ea typeface="微软雅黑" panose="020b0503020204020204" charset="-122"/>
            </a:endParaRPr>
          </a:p>
          <a:p>
            <a:r>
              <a:rPr sz="2000">
                <a:solidFill>
                  <a:srgbClr val="FF0000"/>
                </a:solidFill>
                <a:latin typeface="微软雅黑" panose="020b0503020204020204" charset="-122"/>
                <a:ea typeface="微软雅黑" panose="020b0503020204020204" charset="-122"/>
              </a:rPr>
              <a:t>right_tree</a:t>
            </a:r>
            <a:r>
              <a:rPr sz="2000">
                <a:latin typeface="微软雅黑" panose="020b0503020204020204" charset="-122"/>
                <a:ea typeface="微软雅黑" panose="020b0503020204020204" charset="-122"/>
              </a:rPr>
              <a:t> = BTree(6)</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right_tree.left = BTree(2)</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right_tree.right = BTree(4)</a:t>
            </a:r>
            <a:endParaRPr sz="2000">
              <a:latin typeface="微软雅黑" panose="020b0503020204020204" charset="-122"/>
              <a:ea typeface="微软雅黑" panose="020b0503020204020204" charset="-122"/>
            </a:endParaRPr>
          </a:p>
          <a:p>
            <a:r>
              <a:rPr sz="2000">
                <a:solidFill>
                  <a:srgbClr val="FF0000"/>
                </a:solidFill>
                <a:latin typeface="微软雅黑" panose="020b0503020204020204" charset="-122"/>
                <a:ea typeface="微软雅黑" panose="020b0503020204020204" charset="-122"/>
              </a:rPr>
              <a:t>left_tree</a:t>
            </a:r>
            <a:r>
              <a:rPr sz="2000">
                <a:latin typeface="微软雅黑" panose="020b0503020204020204" charset="-122"/>
                <a:ea typeface="微软雅黑" panose="020b0503020204020204" charset="-122"/>
              </a:rPr>
              <a:t> = BTree(5)</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left_tree.left = BTree(1)</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left_tree.right = BTree(3)</a:t>
            </a:r>
            <a:endParaRPr sz="2000">
              <a:latin typeface="微软雅黑" panose="020b0503020204020204" charset="-122"/>
              <a:ea typeface="微软雅黑" panose="020b0503020204020204" charset="-122"/>
            </a:endParaRPr>
          </a:p>
          <a:p>
            <a:endParaRPr sz="2000">
              <a:latin typeface="微软雅黑" panose="020b0503020204020204" charset="-122"/>
              <a:ea typeface="微软雅黑" panose="020b0503020204020204" charset="-122"/>
            </a:endParaRPr>
          </a:p>
          <a:p>
            <a:r>
              <a:rPr sz="2000">
                <a:solidFill>
                  <a:srgbClr val="FF0000"/>
                </a:solidFill>
                <a:latin typeface="微软雅黑" panose="020b0503020204020204" charset="-122"/>
                <a:ea typeface="微软雅黑" panose="020b0503020204020204" charset="-122"/>
              </a:rPr>
              <a:t>tree </a:t>
            </a:r>
            <a:r>
              <a:rPr sz="2000">
                <a:latin typeface="微软雅黑" panose="020b0503020204020204" charset="-122"/>
                <a:ea typeface="微软雅黑" panose="020b0503020204020204" charset="-122"/>
              </a:rPr>
              <a:t>= BTree(11)</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tree.left = </a:t>
            </a:r>
            <a:r>
              <a:rPr sz="2000">
                <a:solidFill>
                  <a:srgbClr val="FF0000"/>
                </a:solidFill>
                <a:latin typeface="微软雅黑" panose="020b0503020204020204" charset="-122"/>
                <a:ea typeface="微软雅黑" panose="020b0503020204020204" charset="-122"/>
              </a:rPr>
              <a:t>left_tree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tree.right = </a:t>
            </a:r>
            <a:r>
              <a:rPr sz="2000">
                <a:solidFill>
                  <a:srgbClr val="FF0000"/>
                </a:solidFill>
                <a:latin typeface="微软雅黑" panose="020b0503020204020204" charset="-122"/>
                <a:ea typeface="微软雅黑" panose="020b0503020204020204" charset="-122"/>
              </a:rPr>
              <a:t>right_tree</a:t>
            </a:r>
            <a:endParaRPr sz="2000">
              <a:latin typeface="微软雅黑" panose="020b0503020204020204" charset="-122"/>
              <a:ea typeface="微软雅黑" panose="020b0503020204020204" charset="-122"/>
            </a:endParaRPr>
          </a:p>
          <a:p>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left_tree = BTree(7)</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left_tree.left = BTree(3)</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left_tree.right = BTree(4)</a:t>
            </a:r>
            <a:endParaRPr sz="2000">
              <a:latin typeface="微软雅黑" panose="020b0503020204020204" charset="-122"/>
              <a:ea typeface="微软雅黑" panose="020b0503020204020204" charset="-122"/>
            </a:endParaRPr>
          </a:p>
        </p:txBody>
      </p:sp>
      <p:sp>
        <p:nvSpPr>
          <p:cNvPr id="8" name="文本框 7"/>
          <p:cNvSpPr txBox="1"/>
          <p:nvPr/>
        </p:nvSpPr>
        <p:spPr>
          <a:xfrm>
            <a:off x="6167755" y="1499235"/>
            <a:ext cx="5224145" cy="5015865"/>
          </a:xfrm>
          <a:prstGeom prst="rect">
            <a:avLst/>
          </a:prstGeom>
          <a:noFill/>
          <a:ln w="12700">
            <a:solidFill>
              <a:schemeClr val="tx1"/>
            </a:solidFill>
          </a:ln>
        </p:spPr>
        <p:txBody>
          <a:bodyPr wrap="square" rtlCol="0">
            <a:spAutoFit/>
          </a:bodyPr>
          <a:lstStyle/>
          <a:p>
            <a:r>
              <a:rPr sz="2000">
                <a:latin typeface="微软雅黑" panose="020b0503020204020204" charset="-122"/>
                <a:ea typeface="微软雅黑" panose="020b0503020204020204" charset="-122"/>
              </a:rPr>
              <a:t>right_tree = tree # 增加新的变量</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tree = BTree(18)</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tree.left = left_tree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tree.right = right_tree</a:t>
            </a:r>
            <a:endParaRPr sz="2000">
              <a:latin typeface="微软雅黑" panose="020b0503020204020204" charset="-122"/>
              <a:ea typeface="微软雅黑" panose="020b0503020204020204" charset="-122"/>
            </a:endParaRPr>
          </a:p>
          <a:p>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print('先序遍历为:')</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tree.preorder()</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print()</a:t>
            </a:r>
            <a:endParaRPr sz="2000">
              <a:latin typeface="微软雅黑" panose="020b0503020204020204" charset="-122"/>
              <a:ea typeface="微软雅黑" panose="020b0503020204020204" charset="-122"/>
            </a:endParaRPr>
          </a:p>
          <a:p>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print('中序遍历为:')</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tree.inorder()</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print()</a:t>
            </a:r>
            <a:endParaRPr sz="2000">
              <a:latin typeface="微软雅黑" panose="020b0503020204020204" charset="-122"/>
              <a:ea typeface="微软雅黑" panose="020b0503020204020204" charset="-122"/>
            </a:endParaRPr>
          </a:p>
          <a:p>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print('后序遍历为:')</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tree.postorder()</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print()</a:t>
            </a:r>
            <a:endParaRPr sz="2000">
              <a:latin typeface="微软雅黑" panose="020b0503020204020204" charset="-122"/>
              <a:ea typeface="微软雅黑" panose="020b0503020204020204" charset="-122"/>
            </a:endParaRPr>
          </a:p>
        </p:txBody>
      </p:sp>
      <p:pic>
        <p:nvPicPr>
          <p:cNvPr id="26" name="New picture"/>
          <p:cNvPicPr/>
          <p:nvPr/>
        </p:nvPicPr>
        <p:blipFill>
          <a:blip r:embed="rId2"/>
          <a:stretch>
            <a:fillRect/>
          </a:stretch>
        </p:blipFill>
        <p:spPr>
          <a:xfrm>
            <a:off x="11391900" y="10452100"/>
            <a:ext cx="317500" cy="2286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23" name="图片 22"/>
          <p:cNvPicPr>
            <a:picLocks noChangeAspect="1"/>
          </p:cNvPicPr>
          <p:nvPr/>
        </p:nvPicPr>
        <p:blipFill>
          <a:blip r:embed="rId2"/>
          <a:stretch>
            <a:fillRect/>
          </a:stretch>
        </p:blipFill>
        <p:spPr>
          <a:xfrm>
            <a:off x="6645910" y="1918335"/>
            <a:ext cx="5095875" cy="2319655"/>
          </a:xfrm>
          <a:prstGeom prst="rect">
            <a:avLst/>
          </a:prstGeom>
        </p:spPr>
      </p:pic>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3366770" cy="706755"/>
          </a:xfrm>
          <a:prstGeom prst="rect">
            <a:avLst/>
          </a:prstGeom>
          <a:noFill/>
        </p:spPr>
        <p:txBody>
          <a:bodyPr wrap="square" rtlCol="0">
            <a:spAutoFit/>
          </a:bodyPr>
          <a:lstStyle/>
          <a:p>
            <a:r>
              <a:rPr lang="en-US" altLang="zh-CN" sz="4000" b="1"/>
              <a:t>  </a:t>
            </a:r>
            <a:r>
              <a:rPr lang="zh-CN" altLang="en-US" sz="4000" b="1"/>
              <a:t>学习目标</a:t>
            </a:r>
            <a:endParaRPr lang="zh-CN" altLang="en-US" sz="4000" b="1"/>
          </a:p>
        </p:txBody>
      </p:sp>
      <p:sp>
        <p:nvSpPr>
          <p:cNvPr id="21" name="标题 3"/>
          <p:cNvSpPr>
            <a:spLocks noGrp="1"/>
          </p:cNvSpPr>
          <p:nvPr/>
        </p:nvSpPr>
        <p:spPr>
          <a:xfrm>
            <a:off x="9629775" y="193675"/>
            <a:ext cx="2560955" cy="9017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抽象数据类型</a:t>
            </a:r>
            <a:r>
              <a:rPr lang="en-US" altLang="zh-CN"/>
              <a:t> </a:t>
            </a:r>
            <a:endParaRPr lang="en-US" altLang="zh-CN"/>
          </a:p>
        </p:txBody>
      </p:sp>
      <p:grpSp>
        <p:nvGrpSpPr>
          <p:cNvPr id="6" name="组合 5"/>
          <p:cNvGrpSpPr/>
          <p:nvPr/>
        </p:nvGrpSpPr>
        <p:grpSpPr>
          <a:xfrm>
            <a:off x="902335" y="1861820"/>
            <a:ext cx="6785610" cy="706120"/>
            <a:chOff x="1421" y="2932"/>
            <a:chExt cx="10686" cy="1112"/>
          </a:xfrm>
        </p:grpSpPr>
        <p:sp>
          <p:nvSpPr>
            <p:cNvPr id="2" name="菱形 1"/>
            <p:cNvSpPr/>
            <p:nvPr/>
          </p:nvSpPr>
          <p:spPr>
            <a:xfrm>
              <a:off x="1421" y="3133"/>
              <a:ext cx="689" cy="711"/>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2555" y="2932"/>
              <a:ext cx="9553" cy="1113"/>
            </a:xfrm>
            <a:prstGeom prst="rect">
              <a:avLst/>
            </a:prstGeom>
            <a:noFill/>
          </p:spPr>
          <p:txBody>
            <a:bodyPr wrap="square" rtlCol="0">
              <a:spAutoFit/>
            </a:bodyPr>
            <a:lstStyle/>
            <a:p>
              <a:r>
                <a:rPr lang="zh-CN" sz="4000"/>
                <a:t>数据类型与抽象数据类型</a:t>
              </a:r>
              <a:endParaRPr lang="zh-CN" sz="4000"/>
            </a:p>
          </p:txBody>
        </p:sp>
      </p:grpSp>
      <p:grpSp>
        <p:nvGrpSpPr>
          <p:cNvPr id="9" name="组合 8"/>
          <p:cNvGrpSpPr/>
          <p:nvPr/>
        </p:nvGrpSpPr>
        <p:grpSpPr>
          <a:xfrm>
            <a:off x="902335" y="2864485"/>
            <a:ext cx="5742940" cy="706120"/>
            <a:chOff x="1421" y="4511"/>
            <a:chExt cx="9044" cy="1112"/>
          </a:xfrm>
        </p:grpSpPr>
        <p:sp>
          <p:nvSpPr>
            <p:cNvPr id="3" name="菱形 2"/>
            <p:cNvSpPr/>
            <p:nvPr/>
          </p:nvSpPr>
          <p:spPr>
            <a:xfrm>
              <a:off x="1421" y="4712"/>
              <a:ext cx="689" cy="711"/>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2555" y="4511"/>
              <a:ext cx="7911" cy="1113"/>
            </a:xfrm>
            <a:prstGeom prst="rect">
              <a:avLst/>
            </a:prstGeom>
            <a:noFill/>
          </p:spPr>
          <p:txBody>
            <a:bodyPr wrap="square" rtlCol="0">
              <a:spAutoFit/>
            </a:bodyPr>
            <a:lstStyle/>
            <a:p>
              <a:r>
                <a:rPr lang="zh-CN" altLang="en-US" sz="4000"/>
                <a:t>抽象数据类型的应用</a:t>
              </a:r>
              <a:endParaRPr lang="zh-CN" altLang="en-US" sz="4000"/>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7106920" cy="706755"/>
          </a:xfrm>
          <a:prstGeom prst="rect">
            <a:avLst/>
          </a:prstGeom>
          <a:noFill/>
        </p:spPr>
        <p:txBody>
          <a:bodyPr wrap="square" rtlCol="0">
            <a:spAutoFit/>
          </a:bodyPr>
          <a:lstStyle/>
          <a:p>
            <a:r>
              <a:rPr lang="en-US" altLang="zh-CN" sz="4000" b="1"/>
              <a:t>  </a:t>
            </a:r>
            <a:r>
              <a:rPr lang="zh-CN" altLang="en-US" sz="4000">
                <a:sym typeface="+mn-ea"/>
              </a:rPr>
              <a:t>数据类型与抽象数据类型</a:t>
            </a:r>
            <a:endParaRPr lang="zh-CN" altLang="en-US" sz="4000" b="1">
              <a:sym typeface="+mn-ea"/>
            </a:endParaRPr>
          </a:p>
        </p:txBody>
      </p:sp>
      <p:sp>
        <p:nvSpPr>
          <p:cNvPr id="16" name="文本框 15"/>
          <p:cNvSpPr txBox="1"/>
          <p:nvPr/>
        </p:nvSpPr>
        <p:spPr>
          <a:xfrm>
            <a:off x="690245" y="1989455"/>
            <a:ext cx="10619105" cy="953135"/>
          </a:xfrm>
          <a:prstGeom prst="rect">
            <a:avLst/>
          </a:prstGeom>
          <a:noFill/>
        </p:spPr>
        <p:txBody>
          <a:bodyPr wrap="square" rtlCol="0">
            <a:spAutoFit/>
          </a:bodyPr>
          <a:lstStyle/>
          <a:p>
            <a:r>
              <a:rPr lang="en-US" altLang="zh-CN" sz="2800"/>
              <a:t>    </a:t>
            </a:r>
            <a:r>
              <a:rPr lang="zh-CN" sz="2800"/>
              <a:t>数据类型是指一组性质相同的值的集合及定义在此集合上的一些操作的总称。</a:t>
            </a:r>
            <a:endParaRPr lang="zh-CN" sz="2800"/>
          </a:p>
        </p:txBody>
      </p:sp>
      <p:sp>
        <p:nvSpPr>
          <p:cNvPr id="2" name="文本框 1"/>
          <p:cNvSpPr txBox="1"/>
          <p:nvPr/>
        </p:nvSpPr>
        <p:spPr>
          <a:xfrm>
            <a:off x="635" y="1363980"/>
            <a:ext cx="451294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数据类型的概念</a:t>
            </a:r>
            <a:endParaRPr lang="zh-CN" altLang="en-US" sz="3200"/>
          </a:p>
        </p:txBody>
      </p:sp>
      <p:sp>
        <p:nvSpPr>
          <p:cNvPr id="14" name="文本框 13"/>
          <p:cNvSpPr txBox="1"/>
          <p:nvPr/>
        </p:nvSpPr>
        <p:spPr>
          <a:xfrm>
            <a:off x="690245" y="2896870"/>
            <a:ext cx="10383520" cy="1753235"/>
          </a:xfrm>
          <a:prstGeom prst="rect">
            <a:avLst/>
          </a:prstGeom>
          <a:noFill/>
        </p:spPr>
        <p:txBody>
          <a:bodyPr wrap="square" rtlCol="0">
            <a:spAutoFit/>
          </a:bodyPr>
          <a:lstStyle/>
          <a:p>
            <a:r>
              <a:rPr lang="en-US" altLang="ja-JP" sz="2800">
                <a:latin typeface="宋体" panose="02010600030101010101" pitchFamily="2" charset="-122"/>
                <a:ea typeface="宋体" panose="02010600030101010101" pitchFamily="2" charset="-122"/>
                <a:sym typeface="+mn-ea"/>
              </a:rPr>
              <a:t>·</a:t>
            </a:r>
            <a:r>
              <a:rPr lang="zh-CN" altLang="en-US" sz="2800">
                <a:sym typeface="+mn-ea"/>
              </a:rPr>
              <a:t>基本数据类型</a:t>
            </a:r>
            <a:endParaRPr lang="zh-CN" altLang="en-US" sz="2800">
              <a:sym typeface="+mn-ea"/>
            </a:endParaRPr>
          </a:p>
          <a:p>
            <a:r>
              <a:rPr lang="en-US" altLang="zh-CN" sz="2800"/>
              <a:t>        </a:t>
            </a:r>
            <a:r>
              <a:rPr lang="zh-CN" sz="2400">
                <a:solidFill>
                  <a:srgbClr val="FF0000"/>
                </a:solidFill>
                <a:sym typeface="+mn-ea"/>
              </a:rPr>
              <a:t>整型、实型、布尔型、列表、字符串、字典</a:t>
            </a:r>
            <a:endParaRPr lang="zh-CN" altLang="en-US" sz="2400">
              <a:sym typeface="+mn-ea"/>
            </a:endParaRPr>
          </a:p>
          <a:p>
            <a:r>
              <a:rPr lang="en-US" altLang="ja-JP" sz="2800">
                <a:latin typeface="宋体" panose="02010600030101010101" pitchFamily="2" charset="-122"/>
                <a:ea typeface="宋体" panose="02010600030101010101" pitchFamily="2" charset="-122"/>
                <a:sym typeface="+mn-ea"/>
              </a:rPr>
              <a:t>·</a:t>
            </a:r>
            <a:r>
              <a:rPr lang="zh-CN" altLang="en-US" sz="2800">
                <a:sym typeface="+mn-ea"/>
              </a:rPr>
              <a:t>结构数据类型</a:t>
            </a:r>
            <a:endParaRPr lang="zh-CN" altLang="en-US" sz="2800">
              <a:sym typeface="+mn-ea"/>
            </a:endParaRPr>
          </a:p>
          <a:p>
            <a:r>
              <a:rPr lang="en-US" altLang="zh-CN" sz="2400">
                <a:sym typeface="+mn-ea"/>
              </a:rPr>
              <a:t>         </a:t>
            </a:r>
            <a:r>
              <a:rPr lang="zh-CN" altLang="en-US" sz="2400">
                <a:solidFill>
                  <a:srgbClr val="FF0000"/>
                </a:solidFill>
                <a:sym typeface="+mn-ea"/>
              </a:rPr>
              <a:t>抽象数据类型（类）</a:t>
            </a:r>
            <a:endParaRPr lang="zh-CN" altLang="en-US" sz="2400">
              <a:solidFill>
                <a:srgbClr val="FF0000"/>
              </a:solidFill>
              <a:sym typeface="+mn-ea"/>
            </a:endParaRPr>
          </a:p>
        </p:txBody>
      </p:sp>
      <p:sp>
        <p:nvSpPr>
          <p:cNvPr id="5" name="文本框 4"/>
          <p:cNvSpPr txBox="1"/>
          <p:nvPr/>
        </p:nvSpPr>
        <p:spPr>
          <a:xfrm>
            <a:off x="0" y="4761230"/>
            <a:ext cx="534352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抽象数据类型的概念</a:t>
            </a:r>
            <a:endParaRPr lang="zh-CN" altLang="en-US" sz="3200"/>
          </a:p>
        </p:txBody>
      </p:sp>
      <p:sp>
        <p:nvSpPr>
          <p:cNvPr id="6" name="文本框 5"/>
          <p:cNvSpPr txBox="1"/>
          <p:nvPr/>
        </p:nvSpPr>
        <p:spPr>
          <a:xfrm>
            <a:off x="690245" y="5344795"/>
            <a:ext cx="10619740" cy="953135"/>
          </a:xfrm>
          <a:prstGeom prst="rect">
            <a:avLst/>
          </a:prstGeom>
          <a:noFill/>
        </p:spPr>
        <p:txBody>
          <a:bodyPr wrap="square" rtlCol="0">
            <a:spAutoFit/>
          </a:bodyPr>
          <a:lstStyle/>
          <a:p>
            <a:r>
              <a:rPr lang="en-US" altLang="zh-CN" sz="2800"/>
              <a:t>    </a:t>
            </a:r>
            <a:r>
              <a:rPr lang="zh-CN" sz="2800"/>
              <a:t>抽象数据类型（</a:t>
            </a:r>
            <a:r>
              <a:rPr lang="en-US" altLang="zh-CN" sz="2800"/>
              <a:t>ADT</a:t>
            </a:r>
            <a:r>
              <a:rPr lang="zh-CN" sz="2800"/>
              <a:t>）是指一个数学模型及定义在该模型上的一组操作。</a:t>
            </a:r>
            <a:endParaRPr lang="zh-CN" sz="2800"/>
          </a:p>
        </p:txBody>
      </p:sp>
      <p:sp>
        <p:nvSpPr>
          <p:cNvPr id="3" name="标题 3"/>
          <p:cNvSpPr>
            <a:spLocks noGrp="1"/>
          </p:cNvSpPr>
          <p:nvPr/>
        </p:nvSpPr>
        <p:spPr>
          <a:xfrm>
            <a:off x="9629775" y="193675"/>
            <a:ext cx="2560955" cy="9017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抽象数据类型</a:t>
            </a:r>
            <a:r>
              <a:rPr lang="en-US" altLang="zh-CN"/>
              <a:t> </a:t>
            </a:r>
            <a:endParaRPr lang="en-US" altLang="zh-C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1000"/>
                                        <p:tgtEl>
                                          <p:spTgt spid="16">
                                            <p:txEl>
                                              <p:pRg st="0" end="0"/>
                                            </p:txEl>
                                          </p:spTgt>
                                        </p:tgtEl>
                                      </p:cBhvr>
                                    </p:animEffect>
                                    <p:anim calcmode="lin" valueType="num">
                                      <p:cBhvr>
                                        <p:cTn id="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fade">
                                      <p:cBhvr>
                                        <p:cTn id="14" dur="1000"/>
                                        <p:tgtEl>
                                          <p:spTgt spid="14">
                                            <p:txEl>
                                              <p:pRg st="0" end="0"/>
                                            </p:txEl>
                                          </p:spTgt>
                                        </p:tgtEl>
                                      </p:cBhvr>
                                    </p:animEffect>
                                    <p:anim calcmode="lin" valueType="num">
                                      <p:cBhvr>
                                        <p:cTn id="15"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xEl>
                                              <p:pRg st="1" end="1"/>
                                            </p:txEl>
                                          </p:spTgt>
                                        </p:tgtEl>
                                        <p:attrNameLst>
                                          <p:attrName>style.visibility</p:attrName>
                                        </p:attrNameLst>
                                      </p:cBhvr>
                                      <p:to>
                                        <p:strVal val="visible"/>
                                      </p:to>
                                    </p:set>
                                    <p:animEffect transition="in" filter="fade">
                                      <p:cBhvr>
                                        <p:cTn id="21" dur="1000"/>
                                        <p:tgtEl>
                                          <p:spTgt spid="14">
                                            <p:txEl>
                                              <p:pRg st="1" end="1"/>
                                            </p:txEl>
                                          </p:spTgt>
                                        </p:tgtEl>
                                      </p:cBhvr>
                                    </p:animEffect>
                                    <p:anim calcmode="lin" valueType="num">
                                      <p:cBhvr>
                                        <p:cTn id="22"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xEl>
                                              <p:pRg st="2" end="2"/>
                                            </p:txEl>
                                          </p:spTgt>
                                        </p:tgtEl>
                                        <p:attrNameLst>
                                          <p:attrName>style.visibility</p:attrName>
                                        </p:attrNameLst>
                                      </p:cBhvr>
                                      <p:to>
                                        <p:strVal val="visible"/>
                                      </p:to>
                                    </p:set>
                                    <p:animEffect transition="in" filter="fade">
                                      <p:cBhvr>
                                        <p:cTn id="28" dur="1000"/>
                                        <p:tgtEl>
                                          <p:spTgt spid="14">
                                            <p:txEl>
                                              <p:pRg st="2" end="2"/>
                                            </p:txEl>
                                          </p:spTgt>
                                        </p:tgtEl>
                                      </p:cBhvr>
                                    </p:animEffect>
                                    <p:anim calcmode="lin" valueType="num">
                                      <p:cBhvr>
                                        <p:cTn id="29"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4">
                                            <p:txEl>
                                              <p:pRg st="3" end="3"/>
                                            </p:txEl>
                                          </p:spTgt>
                                        </p:tgtEl>
                                        <p:attrNameLst>
                                          <p:attrName>style.visibility</p:attrName>
                                        </p:attrNameLst>
                                      </p:cBhvr>
                                      <p:to>
                                        <p:strVal val="visible"/>
                                      </p:to>
                                    </p:set>
                                    <p:animEffect transition="in" filter="fade">
                                      <p:cBhvr>
                                        <p:cTn id="35" dur="1000"/>
                                        <p:tgtEl>
                                          <p:spTgt spid="14">
                                            <p:txEl>
                                              <p:pRg st="3" end="3"/>
                                            </p:txEl>
                                          </p:spTgt>
                                        </p:tgtEl>
                                      </p:cBhvr>
                                    </p:animEffect>
                                    <p:anim calcmode="lin" valueType="num">
                                      <p:cBhvr>
                                        <p:cTn id="36"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Effect transition="in" filter="fade">
                                      <p:cBhvr>
                                        <p:cTn id="49" dur="1000"/>
                                        <p:tgtEl>
                                          <p:spTgt spid="6">
                                            <p:txEl>
                                              <p:pRg st="0" end="0"/>
                                            </p:txEl>
                                          </p:spTgt>
                                        </p:tgtEl>
                                      </p:cBhvr>
                                    </p:animEffect>
                                    <p:anim calcmode="lin" valueType="num">
                                      <p:cBhvr>
                                        <p:cTn id="5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27" name="组合 26"/>
          <p:cNvGrpSpPr/>
          <p:nvPr/>
        </p:nvGrpSpPr>
        <p:grpSpPr>
          <a:xfrm>
            <a:off x="5139055" y="1221105"/>
            <a:ext cx="6760210" cy="5161280"/>
            <a:chOff x="8093" y="1923"/>
            <a:chExt cx="10646" cy="8128"/>
          </a:xfrm>
        </p:grpSpPr>
        <p:sp>
          <p:nvSpPr>
            <p:cNvPr id="10" name="椭圆 9"/>
            <p:cNvSpPr/>
            <p:nvPr/>
          </p:nvSpPr>
          <p:spPr>
            <a:xfrm>
              <a:off x="8093" y="1923"/>
              <a:ext cx="10646" cy="8129"/>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8904" y="4416"/>
              <a:ext cx="1063" cy="3673"/>
            </a:xfrm>
            <a:prstGeom prst="rect">
              <a:avLst/>
            </a:prstGeom>
            <a:noFill/>
          </p:spPr>
          <p:txBody>
            <a:bodyPr vert="eaVert" wrap="square" rtlCol="0">
              <a:spAutoFit/>
              <a:scene3d>
                <a:camera prst="orthographicFront"/>
                <a:lightRig rig="threePt" dir="t"/>
              </a:scene3d>
            </a:bodyPr>
            <a:lstStyle/>
            <a:p>
              <a:r>
                <a:rPr lang="zh-CN" altLang="en-US" sz="3200">
                  <a:ln w="13462">
                    <a:solidFill>
                      <a:schemeClr val="bg1"/>
                    </a:solidFill>
                    <a:prstDash val="solid"/>
                  </a:ln>
                  <a:solidFill>
                    <a:srgbClr val="FF0000"/>
                  </a:solidFill>
                  <a:effectLst>
                    <a:outerShdw dist="38100" dir="2700000" algn="bl" rotWithShape="0">
                      <a:schemeClr val="accent5"/>
                    </a:outerShdw>
                  </a:effectLst>
                </a:rPr>
                <a:t>法师</a:t>
              </a:r>
              <a:r>
                <a:rPr lang="en-US" altLang="zh-CN" sz="3200">
                  <a:ln w="13462">
                    <a:solidFill>
                      <a:schemeClr val="bg1"/>
                    </a:solidFill>
                    <a:prstDash val="solid"/>
                  </a:ln>
                  <a:solidFill>
                    <a:srgbClr val="FF0000"/>
                  </a:solidFill>
                  <a:effectLst>
                    <a:outerShdw dist="38100" dir="2700000" algn="bl" rotWithShape="0">
                      <a:schemeClr val="accent5"/>
                    </a:outerShdw>
                  </a:effectLst>
                </a:rPr>
                <a:t> -- </a:t>
              </a:r>
              <a:r>
                <a:rPr lang="zh-CN" altLang="en-US" sz="3200">
                  <a:ln w="13462">
                    <a:solidFill>
                      <a:schemeClr val="bg1"/>
                    </a:solidFill>
                    <a:prstDash val="solid"/>
                  </a:ln>
                  <a:solidFill>
                    <a:srgbClr val="FF0000"/>
                  </a:solidFill>
                  <a:effectLst>
                    <a:outerShdw dist="38100" dir="2700000" algn="bl" rotWithShape="0">
                      <a:schemeClr val="accent5"/>
                    </a:outerShdw>
                  </a:effectLst>
                </a:rPr>
                <a:t>甄姬</a:t>
              </a:r>
              <a:endParaRPr lang="zh-CN" altLang="en-US" sz="3200">
                <a:ln w="13462">
                  <a:solidFill>
                    <a:schemeClr val="bg1"/>
                  </a:solidFill>
                  <a:prstDash val="solid"/>
                </a:ln>
                <a:solidFill>
                  <a:srgbClr val="FF0000"/>
                </a:solidFill>
                <a:effectLst>
                  <a:outerShdw dist="38100" dir="2700000" algn="bl" rotWithShape="0">
                    <a:schemeClr val="accent5"/>
                  </a:outerShdw>
                </a:effectLst>
              </a:endParaRPr>
            </a:p>
          </p:txBody>
        </p:sp>
      </p:grpSp>
      <p:grpSp>
        <p:nvGrpSpPr>
          <p:cNvPr id="29" name="组合 28"/>
          <p:cNvGrpSpPr/>
          <p:nvPr/>
        </p:nvGrpSpPr>
        <p:grpSpPr>
          <a:xfrm>
            <a:off x="7616190" y="1490345"/>
            <a:ext cx="2910840" cy="882650"/>
            <a:chOff x="11994" y="2347"/>
            <a:chExt cx="4584" cy="1390"/>
          </a:xfrm>
        </p:grpSpPr>
        <p:sp>
          <p:nvSpPr>
            <p:cNvPr id="6" name="椭圆 5"/>
            <p:cNvSpPr/>
            <p:nvPr/>
          </p:nvSpPr>
          <p:spPr>
            <a:xfrm>
              <a:off x="11994" y="2347"/>
              <a:ext cx="4584" cy="139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2922" y="2562"/>
              <a:ext cx="3131" cy="1113"/>
            </a:xfrm>
            <a:prstGeom prst="rect">
              <a:avLst/>
            </a:prstGeom>
            <a:noFill/>
          </p:spPr>
          <p:txBody>
            <a:bodyPr wrap="square" rtlCol="0">
              <a:spAutoFit/>
            </a:bodyPr>
            <a:lstStyle/>
            <a:p>
              <a:r>
                <a:rPr lang="zh-CN" altLang="en-US" sz="2000"/>
                <a:t>人物</a:t>
              </a:r>
              <a:r>
                <a:rPr lang="zh-CN" altLang="en-US" sz="2000">
                  <a:solidFill>
                    <a:srgbClr val="FF0000"/>
                  </a:solidFill>
                </a:rPr>
                <a:t>外貌</a:t>
              </a:r>
              <a:r>
                <a:rPr lang="zh-CN" altLang="en-US" sz="2000"/>
                <a:t>：形象，衣服等</a:t>
              </a:r>
              <a:endParaRPr lang="zh-CN" altLang="en-US" sz="2000"/>
            </a:p>
          </p:txBody>
        </p:sp>
      </p:grpSp>
      <p:grpSp>
        <p:nvGrpSpPr>
          <p:cNvPr id="30" name="组合 29"/>
          <p:cNvGrpSpPr/>
          <p:nvPr/>
        </p:nvGrpSpPr>
        <p:grpSpPr>
          <a:xfrm>
            <a:off x="7616190" y="2457450"/>
            <a:ext cx="2910840" cy="852170"/>
            <a:chOff x="11994" y="3870"/>
            <a:chExt cx="4584" cy="1342"/>
          </a:xfrm>
        </p:grpSpPr>
        <p:sp>
          <p:nvSpPr>
            <p:cNvPr id="8" name="椭圆 7"/>
            <p:cNvSpPr/>
            <p:nvPr/>
          </p:nvSpPr>
          <p:spPr>
            <a:xfrm>
              <a:off x="11994" y="3870"/>
              <a:ext cx="4584" cy="134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043" y="4237"/>
              <a:ext cx="2483" cy="628"/>
            </a:xfrm>
            <a:prstGeom prst="rect">
              <a:avLst/>
            </a:prstGeom>
            <a:noFill/>
          </p:spPr>
          <p:txBody>
            <a:bodyPr wrap="square" rtlCol="0">
              <a:spAutoFit/>
            </a:bodyPr>
            <a:lstStyle/>
            <a:p>
              <a:r>
                <a:rPr lang="zh-CN" altLang="en-US" sz="2000"/>
                <a:t>人物</a:t>
              </a:r>
              <a:r>
                <a:rPr lang="zh-CN" altLang="en-US" sz="2000">
                  <a:solidFill>
                    <a:srgbClr val="FF0000"/>
                  </a:solidFill>
                </a:rPr>
                <a:t>皮肤</a:t>
              </a:r>
              <a:endParaRPr lang="zh-CN" altLang="en-US" sz="2000">
                <a:solidFill>
                  <a:srgbClr val="FF0000"/>
                </a:solidFill>
              </a:endParaRPr>
            </a:p>
          </p:txBody>
        </p:sp>
      </p:grpSp>
      <p:grpSp>
        <p:nvGrpSpPr>
          <p:cNvPr id="31" name="组合 30"/>
          <p:cNvGrpSpPr/>
          <p:nvPr/>
        </p:nvGrpSpPr>
        <p:grpSpPr>
          <a:xfrm>
            <a:off x="7615555" y="3375660"/>
            <a:ext cx="2910840" cy="852170"/>
            <a:chOff x="11993" y="5316"/>
            <a:chExt cx="4584" cy="1342"/>
          </a:xfrm>
        </p:grpSpPr>
        <p:sp>
          <p:nvSpPr>
            <p:cNvPr id="9" name="椭圆 8"/>
            <p:cNvSpPr/>
            <p:nvPr/>
          </p:nvSpPr>
          <p:spPr>
            <a:xfrm>
              <a:off x="11993" y="5316"/>
              <a:ext cx="4584" cy="134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3043" y="5697"/>
              <a:ext cx="2483" cy="628"/>
            </a:xfrm>
            <a:prstGeom prst="rect">
              <a:avLst/>
            </a:prstGeom>
            <a:noFill/>
          </p:spPr>
          <p:txBody>
            <a:bodyPr wrap="square" rtlCol="0">
              <a:spAutoFit/>
            </a:bodyPr>
            <a:lstStyle/>
            <a:p>
              <a:r>
                <a:rPr lang="zh-CN" altLang="en-US" sz="2000"/>
                <a:t>人物</a:t>
              </a:r>
              <a:r>
                <a:rPr lang="zh-CN" altLang="en-US" sz="2000">
                  <a:solidFill>
                    <a:srgbClr val="FF0000"/>
                  </a:solidFill>
                </a:rPr>
                <a:t>符文</a:t>
              </a:r>
              <a:endParaRPr lang="zh-CN" altLang="en-US" sz="2000">
                <a:solidFill>
                  <a:srgbClr val="FF0000"/>
                </a:solidFill>
              </a:endParaRPr>
            </a:p>
          </p:txBody>
        </p:sp>
      </p:grpSp>
      <p:grpSp>
        <p:nvGrpSpPr>
          <p:cNvPr id="28" name="组合 27"/>
          <p:cNvGrpSpPr/>
          <p:nvPr/>
        </p:nvGrpSpPr>
        <p:grpSpPr>
          <a:xfrm>
            <a:off x="6685915" y="1540510"/>
            <a:ext cx="1518920" cy="2780030"/>
            <a:chOff x="10529" y="2426"/>
            <a:chExt cx="2392" cy="4378"/>
          </a:xfrm>
        </p:grpSpPr>
        <p:sp>
          <p:nvSpPr>
            <p:cNvPr id="5" name="椭圆 4"/>
            <p:cNvSpPr/>
            <p:nvPr/>
          </p:nvSpPr>
          <p:spPr>
            <a:xfrm>
              <a:off x="10529" y="2426"/>
              <a:ext cx="2393" cy="43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11311" y="3429"/>
              <a:ext cx="869" cy="2388"/>
            </a:xfrm>
            <a:prstGeom prst="rect">
              <a:avLst/>
            </a:prstGeom>
            <a:noFill/>
          </p:spPr>
          <p:txBody>
            <a:bodyPr vert="eaVert" wrap="square" rtlCol="0">
              <a:spAutoFit/>
            </a:bodyPr>
            <a:lstStyle/>
            <a:p>
              <a:r>
                <a:rPr lang="zh-CN" altLang="en-US" sz="2400"/>
                <a:t>人物特征</a:t>
              </a:r>
              <a:endParaRPr lang="zh-CN" altLang="en-US" sz="2400"/>
            </a:p>
          </p:txBody>
        </p:sp>
      </p:grpSp>
      <p:grpSp>
        <p:nvGrpSpPr>
          <p:cNvPr id="32" name="组合 31"/>
          <p:cNvGrpSpPr/>
          <p:nvPr/>
        </p:nvGrpSpPr>
        <p:grpSpPr>
          <a:xfrm>
            <a:off x="6870700" y="4330700"/>
            <a:ext cx="3655060" cy="805180"/>
            <a:chOff x="10820" y="6820"/>
            <a:chExt cx="5756" cy="1268"/>
          </a:xfrm>
        </p:grpSpPr>
        <p:sp>
          <p:nvSpPr>
            <p:cNvPr id="11" name="椭圆 10"/>
            <p:cNvSpPr/>
            <p:nvPr/>
          </p:nvSpPr>
          <p:spPr>
            <a:xfrm>
              <a:off x="10820" y="6820"/>
              <a:ext cx="5756" cy="1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11487" y="6965"/>
              <a:ext cx="5089" cy="1113"/>
            </a:xfrm>
            <a:prstGeom prst="rect">
              <a:avLst/>
            </a:prstGeom>
            <a:noFill/>
          </p:spPr>
          <p:txBody>
            <a:bodyPr wrap="square" rtlCol="0">
              <a:spAutoFit/>
            </a:bodyPr>
            <a:lstStyle/>
            <a:p>
              <a:r>
                <a:rPr lang="zh-CN" altLang="en-US" sz="2000"/>
                <a:t>人物的</a:t>
              </a:r>
              <a:r>
                <a:rPr lang="zh-CN" altLang="en-US" sz="2000">
                  <a:solidFill>
                    <a:srgbClr val="FF0000"/>
                  </a:solidFill>
                </a:rPr>
                <a:t>移动</a:t>
              </a:r>
              <a:r>
                <a:rPr lang="zh-CN" altLang="en-US" sz="2000"/>
                <a:t>：左右，上下，闪现，有无鞋子等</a:t>
              </a:r>
              <a:endParaRPr lang="zh-CN" altLang="en-US" sz="2000"/>
            </a:p>
          </p:txBody>
        </p:sp>
      </p:grpSp>
      <p:grpSp>
        <p:nvGrpSpPr>
          <p:cNvPr id="33" name="组合 32"/>
          <p:cNvGrpSpPr/>
          <p:nvPr/>
        </p:nvGrpSpPr>
        <p:grpSpPr>
          <a:xfrm>
            <a:off x="6870700" y="5231130"/>
            <a:ext cx="3655695" cy="805815"/>
            <a:chOff x="10820" y="8238"/>
            <a:chExt cx="5757" cy="1269"/>
          </a:xfrm>
        </p:grpSpPr>
        <p:sp>
          <p:nvSpPr>
            <p:cNvPr id="14" name="椭圆 13"/>
            <p:cNvSpPr/>
            <p:nvPr/>
          </p:nvSpPr>
          <p:spPr>
            <a:xfrm>
              <a:off x="10820" y="8238"/>
              <a:ext cx="5756" cy="1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11488" y="8373"/>
              <a:ext cx="5089" cy="1113"/>
            </a:xfrm>
            <a:prstGeom prst="rect">
              <a:avLst/>
            </a:prstGeom>
            <a:noFill/>
          </p:spPr>
          <p:txBody>
            <a:bodyPr wrap="square" rtlCol="0">
              <a:spAutoFit/>
            </a:bodyPr>
            <a:lstStyle/>
            <a:p>
              <a:r>
                <a:rPr lang="zh-CN" altLang="en-US" sz="2000"/>
                <a:t>人物</a:t>
              </a:r>
              <a:r>
                <a:rPr lang="zh-CN" altLang="en-US" sz="2000">
                  <a:solidFill>
                    <a:srgbClr val="FF0000"/>
                  </a:solidFill>
                </a:rPr>
                <a:t>施放技能</a:t>
              </a:r>
              <a:r>
                <a:rPr lang="zh-CN" altLang="en-US" sz="2000"/>
                <a:t>：动画，伤害量等</a:t>
              </a:r>
              <a:endParaRPr lang="zh-CN" altLang="en-US" sz="2000"/>
            </a:p>
          </p:txBody>
        </p:sp>
      </p:grpSp>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2" name="标题 3"/>
          <p:cNvSpPr>
            <a:spLocks noGrp="1"/>
          </p:cNvSpPr>
          <p:nvPr/>
        </p:nvSpPr>
        <p:spPr>
          <a:xfrm>
            <a:off x="9629775" y="193675"/>
            <a:ext cx="2560955" cy="9017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抽象数据类型</a:t>
            </a:r>
            <a:r>
              <a:rPr lang="en-US" altLang="zh-CN"/>
              <a:t> </a:t>
            </a:r>
            <a:endParaRPr lang="en-US" altLang="zh-CN"/>
          </a:p>
        </p:txBody>
      </p:sp>
      <p:sp>
        <p:nvSpPr>
          <p:cNvPr id="3" name="文本框 2"/>
          <p:cNvSpPr txBox="1"/>
          <p:nvPr/>
        </p:nvSpPr>
        <p:spPr>
          <a:xfrm>
            <a:off x="635" y="514350"/>
            <a:ext cx="7106920" cy="706755"/>
          </a:xfrm>
          <a:prstGeom prst="rect">
            <a:avLst/>
          </a:prstGeom>
          <a:noFill/>
        </p:spPr>
        <p:txBody>
          <a:bodyPr wrap="square" rtlCol="0">
            <a:spAutoFit/>
          </a:bodyPr>
          <a:lstStyle/>
          <a:p>
            <a:r>
              <a:rPr lang="en-US" altLang="zh-CN" sz="4000" b="1"/>
              <a:t>  </a:t>
            </a:r>
            <a:r>
              <a:rPr lang="zh-CN" altLang="en-US" sz="4000">
                <a:sym typeface="+mn-ea"/>
              </a:rPr>
              <a:t>数据类型与抽象数据类型</a:t>
            </a:r>
            <a:endParaRPr lang="zh-CN" altLang="en-US" sz="4000" b="1">
              <a:sym typeface="+mn-ea"/>
            </a:endParaRPr>
          </a:p>
        </p:txBody>
      </p:sp>
      <p:sp>
        <p:nvSpPr>
          <p:cNvPr id="25" name="文本框 24"/>
          <p:cNvSpPr txBox="1"/>
          <p:nvPr/>
        </p:nvSpPr>
        <p:spPr>
          <a:xfrm>
            <a:off x="267335" y="1471295"/>
            <a:ext cx="4420870" cy="4154170"/>
          </a:xfrm>
          <a:prstGeom prst="rect">
            <a:avLst/>
          </a:prstGeom>
          <a:noFill/>
        </p:spPr>
        <p:txBody>
          <a:bodyPr wrap="square" rtlCol="0">
            <a:spAutoFit/>
          </a:bodyPr>
          <a:lstStyle/>
          <a:p>
            <a:r>
              <a:rPr lang="zh-CN" altLang="en-US" sz="2400"/>
              <a:t>例如：</a:t>
            </a:r>
            <a:endParaRPr lang="zh-CN" altLang="en-US" sz="2400"/>
          </a:p>
          <a:p>
            <a:r>
              <a:rPr lang="zh-CN" altLang="en-US" sz="2400"/>
              <a:t> </a:t>
            </a:r>
            <a:r>
              <a:rPr lang="en-US" altLang="zh-CN" sz="2400"/>
              <a:t>      </a:t>
            </a:r>
            <a:r>
              <a:rPr lang="zh-CN" altLang="en-US" sz="2400"/>
              <a:t>在王者荣耀中，游戏人物的设定，一般都用抽象数据类型来定义人物对象。</a:t>
            </a:r>
            <a:endParaRPr lang="zh-CN" altLang="en-US" sz="2400"/>
          </a:p>
          <a:p>
            <a:r>
              <a:rPr lang="zh-CN" altLang="en-US" sz="2400"/>
              <a:t> </a:t>
            </a:r>
            <a:r>
              <a:rPr lang="en-US" altLang="zh-CN" sz="2400"/>
              <a:t>    </a:t>
            </a:r>
            <a:r>
              <a:rPr lang="zh-CN" altLang="en-US" sz="2400"/>
              <a:t>因为所有的人物都符合几个特征：人物形象</a:t>
            </a:r>
            <a:endParaRPr lang="zh-CN" altLang="en-US" sz="2400"/>
          </a:p>
          <a:p>
            <a:r>
              <a:rPr lang="en-US" altLang="zh-CN" sz="2400"/>
              <a:t>           </a:t>
            </a:r>
            <a:r>
              <a:rPr lang="zh-CN" altLang="en-US" sz="2400"/>
              <a:t>人物的符文</a:t>
            </a:r>
            <a:endParaRPr lang="zh-CN" altLang="en-US" sz="2400"/>
          </a:p>
          <a:p>
            <a:r>
              <a:rPr lang="en-US" altLang="zh-CN" sz="2400"/>
              <a:t>           </a:t>
            </a:r>
            <a:r>
              <a:rPr lang="zh-CN" altLang="en-US" sz="2400"/>
              <a:t>人物的移动</a:t>
            </a:r>
            <a:endParaRPr lang="zh-CN" altLang="en-US" sz="2400"/>
          </a:p>
          <a:p>
            <a:r>
              <a:rPr lang="en-US" altLang="zh-CN" sz="2400"/>
              <a:t>           </a:t>
            </a:r>
            <a:r>
              <a:rPr lang="zh-CN" altLang="en-US" sz="2400"/>
              <a:t>人物有三个技能和被动</a:t>
            </a:r>
            <a:endParaRPr lang="zh-CN" altLang="en-US" sz="2400"/>
          </a:p>
          <a:p>
            <a:r>
              <a:rPr lang="en-US" altLang="zh-CN" sz="2400"/>
              <a:t>           </a:t>
            </a:r>
            <a:r>
              <a:rPr lang="zh-CN" altLang="en-US" sz="2400">
                <a:sym typeface="+mn-ea"/>
              </a:rPr>
              <a:t>人物</a:t>
            </a:r>
            <a:r>
              <a:rPr lang="zh-CN" altLang="en-US" sz="2400"/>
              <a:t>施放技能</a:t>
            </a:r>
            <a:endParaRPr lang="zh-CN" altLang="en-US" sz="2400"/>
          </a:p>
          <a:p>
            <a:r>
              <a:rPr lang="en-US" altLang="zh-CN" sz="2400"/>
              <a:t>          </a:t>
            </a:r>
            <a:r>
              <a:rPr lang="zh-CN" altLang="en-US" sz="2400">
                <a:sym typeface="+mn-ea"/>
              </a:rPr>
              <a:t>人物</a:t>
            </a:r>
            <a:r>
              <a:rPr lang="zh-CN" altLang="en-US" sz="2400"/>
              <a:t>技能的伤害量</a:t>
            </a:r>
            <a:endParaRPr lang="zh-CN" alt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anim calcmode="lin" valueType="num">
                                      <p:cBhvr>
                                        <p:cTn id="29" dur="1000" fill="hold"/>
                                        <p:tgtEl>
                                          <p:spTgt spid="28"/>
                                        </p:tgtEl>
                                        <p:attrNameLst>
                                          <p:attrName>ppt_x</p:attrName>
                                        </p:attrNameLst>
                                      </p:cBhvr>
                                      <p:tavLst>
                                        <p:tav tm="0">
                                          <p:val>
                                            <p:strVal val="#ppt_x"/>
                                          </p:val>
                                        </p:tav>
                                        <p:tav tm="100000">
                                          <p:val>
                                            <p:strVal val="#ppt_x"/>
                                          </p:val>
                                        </p:tav>
                                      </p:tavLst>
                                    </p:anim>
                                    <p:anim calcmode="lin" valueType="num">
                                      <p:cBhvr>
                                        <p:cTn id="3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blinds(horizontal)">
                                      <p:cBhvr>
                                        <p:cTn id="35" dur="500"/>
                                        <p:tgtEl>
                                          <p:spTgt spid="29"/>
                                        </p:tgtEl>
                                      </p:cBhvr>
                                    </p:animEffect>
                                  </p:childTnLst>
                                </p:cTn>
                              </p:par>
                            </p:childTnLst>
                          </p:cTn>
                        </p:par>
                        <p:par>
                          <p:cTn id="36" fill="hold" nodeType="afterGroup">
                            <p:stCondLst>
                              <p:cond delay="500"/>
                            </p:stCondLst>
                            <p:childTnLst>
                              <p:par>
                                <p:cTn id="37" presetID="3" presetClass="entr" presetSubtype="1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blinds(horizontal)">
                                      <p:cBhvr>
                                        <p:cTn id="39" dur="500"/>
                                        <p:tgtEl>
                                          <p:spTgt spid="30"/>
                                        </p:tgtEl>
                                      </p:cBhvr>
                                    </p:animEffect>
                                  </p:childTnLst>
                                </p:cTn>
                              </p:par>
                            </p:childTnLst>
                          </p:cTn>
                        </p:par>
                        <p:par>
                          <p:cTn id="40" fill="hold" nodeType="afterGroup">
                            <p:stCondLst>
                              <p:cond delay="1000"/>
                            </p:stCondLst>
                            <p:childTnLst>
                              <p:par>
                                <p:cTn id="41" presetID="3" presetClass="entr" presetSubtype="10"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blinds(horizontal)">
                                      <p:cBhvr>
                                        <p:cTn id="43" dur="500"/>
                                        <p:tgtEl>
                                          <p:spTgt spid="31"/>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42" presetClass="entr" presetSubtype="0" fill="hold" nodeType="click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1000"/>
                                        <p:tgtEl>
                                          <p:spTgt spid="32"/>
                                        </p:tgtEl>
                                      </p:cBhvr>
                                    </p:animEffect>
                                    <p:anim calcmode="lin" valueType="num">
                                      <p:cBhvr>
                                        <p:cTn id="49" dur="1000" fill="hold"/>
                                        <p:tgtEl>
                                          <p:spTgt spid="32"/>
                                        </p:tgtEl>
                                        <p:attrNameLst>
                                          <p:attrName>ppt_x</p:attrName>
                                        </p:attrNameLst>
                                      </p:cBhvr>
                                      <p:tavLst>
                                        <p:tav tm="0">
                                          <p:val>
                                            <p:strVal val="#ppt_x"/>
                                          </p:val>
                                        </p:tav>
                                        <p:tav tm="100000">
                                          <p:val>
                                            <p:strVal val="#ppt_x"/>
                                          </p:val>
                                        </p:tav>
                                      </p:tavLst>
                                    </p:anim>
                                    <p:anim calcmode="lin" valueType="num">
                                      <p:cBhvr>
                                        <p:cTn id="5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afterGroup">
                            <p:stCondLst>
                              <p:cond delay="0"/>
                            </p:stCondLst>
                            <p:childTnLst>
                              <p:par>
                                <p:cTn id="53" presetID="42" presetClass="entr" presetSubtype="0"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1000"/>
                                        <p:tgtEl>
                                          <p:spTgt spid="33"/>
                                        </p:tgtEl>
                                      </p:cBhvr>
                                    </p:animEffect>
                                    <p:anim calcmode="lin" valueType="num">
                                      <p:cBhvr>
                                        <p:cTn id="56" dur="1000" fill="hold"/>
                                        <p:tgtEl>
                                          <p:spTgt spid="33"/>
                                        </p:tgtEl>
                                        <p:attrNameLst>
                                          <p:attrName>ppt_x</p:attrName>
                                        </p:attrNameLst>
                                      </p:cBhvr>
                                      <p:tavLst>
                                        <p:tav tm="0">
                                          <p:val>
                                            <p:strVal val="#ppt_x"/>
                                          </p:val>
                                        </p:tav>
                                        <p:tav tm="100000">
                                          <p:val>
                                            <p:strVal val="#ppt_x"/>
                                          </p:val>
                                        </p:tav>
                                      </p:tavLst>
                                    </p:anim>
                                    <p:anim calcmode="lin" valueType="num">
                                      <p:cBhvr>
                                        <p:cTn id="5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stCondLst>
                      <p:childTnLst>
                        <p:par>
                          <p:cTn id="59" fill="hold" nodeType="afterGroup">
                            <p:stCondLst>
                              <p:cond delay="0"/>
                            </p:stCondLst>
                            <p:childTnLst>
                              <p:par>
                                <p:cTn id="60" presetID="42" presetClass="entr" presetSubtype="0" fill="hold" nodeType="clickEffect">
                                  <p:stCondLst>
                                    <p:cond delay="0"/>
                                  </p:stCondLst>
                                  <p:childTnLst>
                                    <p:set>
                                      <p:cBhvr>
                                        <p:cTn id="61" dur="1" fill="hold">
                                          <p:stCondLst>
                                            <p:cond delay="0"/>
                                          </p:stCondLst>
                                        </p:cTn>
                                        <p:tgtEl>
                                          <p:spTgt spid="25">
                                            <p:txEl>
                                              <p:pRg st="2" end="2"/>
                                            </p:txEl>
                                          </p:spTgt>
                                        </p:tgtEl>
                                        <p:attrNameLst>
                                          <p:attrName>style.visibility</p:attrName>
                                        </p:attrNameLst>
                                      </p:cBhvr>
                                      <p:to>
                                        <p:strVal val="visible"/>
                                      </p:to>
                                    </p:set>
                                    <p:animEffect transition="in" filter="fade">
                                      <p:cBhvr>
                                        <p:cTn id="62" dur="1000"/>
                                        <p:tgtEl>
                                          <p:spTgt spid="25">
                                            <p:txEl>
                                              <p:pRg st="2" end="2"/>
                                            </p:txEl>
                                          </p:spTgt>
                                        </p:tgtEl>
                                      </p:cBhvr>
                                    </p:animEffect>
                                    <p:anim calcmode="lin" valueType="num">
                                      <p:cBhvr>
                                        <p:cTn id="63"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64" dur="1000" fill="hold"/>
                                        <p:tgtEl>
                                          <p:spTgt spid="25">
                                            <p:txEl>
                                              <p:pRg st="2" end="2"/>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5">
                                            <p:txEl>
                                              <p:pRg st="3" end="3"/>
                                            </p:txEl>
                                          </p:spTgt>
                                        </p:tgtEl>
                                        <p:attrNameLst>
                                          <p:attrName>style.visibility</p:attrName>
                                        </p:attrNameLst>
                                      </p:cBhvr>
                                      <p:to>
                                        <p:strVal val="visible"/>
                                      </p:to>
                                    </p:set>
                                    <p:animEffect transition="in" filter="fade">
                                      <p:cBhvr>
                                        <p:cTn id="67" dur="1000"/>
                                        <p:tgtEl>
                                          <p:spTgt spid="25">
                                            <p:txEl>
                                              <p:pRg st="3" end="3"/>
                                            </p:txEl>
                                          </p:spTgt>
                                        </p:tgtEl>
                                      </p:cBhvr>
                                    </p:animEffect>
                                    <p:anim calcmode="lin" valueType="num">
                                      <p:cBhvr>
                                        <p:cTn id="68"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25">
                                            <p:txEl>
                                              <p:pRg st="3" end="3"/>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25">
                                            <p:txEl>
                                              <p:pRg st="4" end="4"/>
                                            </p:txEl>
                                          </p:spTgt>
                                        </p:tgtEl>
                                        <p:attrNameLst>
                                          <p:attrName>style.visibility</p:attrName>
                                        </p:attrNameLst>
                                      </p:cBhvr>
                                      <p:to>
                                        <p:strVal val="visible"/>
                                      </p:to>
                                    </p:set>
                                    <p:animEffect transition="in" filter="fade">
                                      <p:cBhvr>
                                        <p:cTn id="72" dur="1000"/>
                                        <p:tgtEl>
                                          <p:spTgt spid="25">
                                            <p:txEl>
                                              <p:pRg st="4" end="4"/>
                                            </p:txEl>
                                          </p:spTgt>
                                        </p:tgtEl>
                                      </p:cBhvr>
                                    </p:animEffect>
                                    <p:anim calcmode="lin" valueType="num">
                                      <p:cBhvr>
                                        <p:cTn id="73"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74" dur="1000" fill="hold"/>
                                        <p:tgtEl>
                                          <p:spTgt spid="25">
                                            <p:txEl>
                                              <p:pRg st="4" end="4"/>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5">
                                            <p:txEl>
                                              <p:pRg st="5" end="5"/>
                                            </p:txEl>
                                          </p:spTgt>
                                        </p:tgtEl>
                                        <p:attrNameLst>
                                          <p:attrName>style.visibility</p:attrName>
                                        </p:attrNameLst>
                                      </p:cBhvr>
                                      <p:to>
                                        <p:strVal val="visible"/>
                                      </p:to>
                                    </p:set>
                                    <p:animEffect transition="in" filter="fade">
                                      <p:cBhvr>
                                        <p:cTn id="77" dur="1000"/>
                                        <p:tgtEl>
                                          <p:spTgt spid="25">
                                            <p:txEl>
                                              <p:pRg st="5" end="5"/>
                                            </p:txEl>
                                          </p:spTgt>
                                        </p:tgtEl>
                                      </p:cBhvr>
                                    </p:animEffect>
                                    <p:anim calcmode="lin" valueType="num">
                                      <p:cBhvr>
                                        <p:cTn id="78"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79" dur="1000" fill="hold"/>
                                        <p:tgtEl>
                                          <p:spTgt spid="25">
                                            <p:txEl>
                                              <p:pRg st="5" end="5"/>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25">
                                            <p:txEl>
                                              <p:pRg st="6" end="6"/>
                                            </p:txEl>
                                          </p:spTgt>
                                        </p:tgtEl>
                                        <p:attrNameLst>
                                          <p:attrName>style.visibility</p:attrName>
                                        </p:attrNameLst>
                                      </p:cBhvr>
                                      <p:to>
                                        <p:strVal val="visible"/>
                                      </p:to>
                                    </p:set>
                                    <p:animEffect transition="in" filter="fade">
                                      <p:cBhvr>
                                        <p:cTn id="82" dur="1000"/>
                                        <p:tgtEl>
                                          <p:spTgt spid="25">
                                            <p:txEl>
                                              <p:pRg st="6" end="6"/>
                                            </p:txEl>
                                          </p:spTgt>
                                        </p:tgtEl>
                                      </p:cBhvr>
                                    </p:animEffect>
                                    <p:anim calcmode="lin" valueType="num">
                                      <p:cBhvr>
                                        <p:cTn id="83" dur="1000" fill="hold"/>
                                        <p:tgtEl>
                                          <p:spTgt spid="25">
                                            <p:txEl>
                                              <p:pRg st="6" end="6"/>
                                            </p:txEl>
                                          </p:spTgt>
                                        </p:tgtEl>
                                        <p:attrNameLst>
                                          <p:attrName>ppt_x</p:attrName>
                                        </p:attrNameLst>
                                      </p:cBhvr>
                                      <p:tavLst>
                                        <p:tav tm="0">
                                          <p:val>
                                            <p:strVal val="#ppt_x"/>
                                          </p:val>
                                        </p:tav>
                                        <p:tav tm="100000">
                                          <p:val>
                                            <p:strVal val="#ppt_x"/>
                                          </p:val>
                                        </p:tav>
                                      </p:tavLst>
                                    </p:anim>
                                    <p:anim calcmode="lin" valueType="num">
                                      <p:cBhvr>
                                        <p:cTn id="84" dur="1000" fill="hold"/>
                                        <p:tgtEl>
                                          <p:spTgt spid="25">
                                            <p:txEl>
                                              <p:pRg st="6" end="6"/>
                                            </p:txEl>
                                          </p:spTgt>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25">
                                            <p:txEl>
                                              <p:pRg st="7" end="7"/>
                                            </p:txEl>
                                          </p:spTgt>
                                        </p:tgtEl>
                                        <p:attrNameLst>
                                          <p:attrName>style.visibility</p:attrName>
                                        </p:attrNameLst>
                                      </p:cBhvr>
                                      <p:to>
                                        <p:strVal val="visible"/>
                                      </p:to>
                                    </p:set>
                                    <p:animEffect transition="in" filter="fade">
                                      <p:cBhvr>
                                        <p:cTn id="87" dur="1000"/>
                                        <p:tgtEl>
                                          <p:spTgt spid="25">
                                            <p:txEl>
                                              <p:pRg st="7" end="7"/>
                                            </p:txEl>
                                          </p:spTgt>
                                        </p:tgtEl>
                                      </p:cBhvr>
                                    </p:animEffect>
                                    <p:anim calcmode="lin" valueType="num">
                                      <p:cBhvr>
                                        <p:cTn id="88" dur="1000" fill="hold"/>
                                        <p:tgtEl>
                                          <p:spTgt spid="25">
                                            <p:txEl>
                                              <p:pRg st="7" end="7"/>
                                            </p:txEl>
                                          </p:spTgt>
                                        </p:tgtEl>
                                        <p:attrNameLst>
                                          <p:attrName>ppt_x</p:attrName>
                                        </p:attrNameLst>
                                      </p:cBhvr>
                                      <p:tavLst>
                                        <p:tav tm="0">
                                          <p:val>
                                            <p:strVal val="#ppt_x"/>
                                          </p:val>
                                        </p:tav>
                                        <p:tav tm="100000">
                                          <p:val>
                                            <p:strVal val="#ppt_x"/>
                                          </p:val>
                                        </p:tav>
                                      </p:tavLst>
                                    </p:anim>
                                    <p:anim calcmode="lin" valueType="num">
                                      <p:cBhvr>
                                        <p:cTn id="89" dur="1000" fill="hold"/>
                                        <p:tgtEl>
                                          <p:spTgt spid="2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2" name="标题 3"/>
          <p:cNvSpPr>
            <a:spLocks noGrp="1"/>
          </p:cNvSpPr>
          <p:nvPr/>
        </p:nvSpPr>
        <p:spPr>
          <a:xfrm>
            <a:off x="9629775" y="193675"/>
            <a:ext cx="2560955" cy="9017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抽象数据类型</a:t>
            </a:r>
            <a:r>
              <a:rPr lang="en-US" altLang="zh-CN"/>
              <a:t> </a:t>
            </a:r>
            <a:endParaRPr lang="en-US" altLang="zh-CN"/>
          </a:p>
        </p:txBody>
      </p:sp>
      <p:sp>
        <p:nvSpPr>
          <p:cNvPr id="3" name="文本框 2"/>
          <p:cNvSpPr txBox="1"/>
          <p:nvPr/>
        </p:nvSpPr>
        <p:spPr>
          <a:xfrm>
            <a:off x="635" y="514350"/>
            <a:ext cx="7106920" cy="706755"/>
          </a:xfrm>
          <a:prstGeom prst="rect">
            <a:avLst/>
          </a:prstGeom>
          <a:noFill/>
        </p:spPr>
        <p:txBody>
          <a:bodyPr wrap="square" rtlCol="0">
            <a:spAutoFit/>
          </a:bodyPr>
          <a:lstStyle/>
          <a:p>
            <a:r>
              <a:rPr lang="en-US" altLang="zh-CN" sz="4000" b="1"/>
              <a:t>  </a:t>
            </a:r>
            <a:r>
              <a:rPr lang="zh-CN" altLang="en-US" sz="4000">
                <a:sym typeface="+mn-ea"/>
              </a:rPr>
              <a:t>数据类型与抽象数据类型</a:t>
            </a:r>
            <a:endParaRPr lang="zh-CN" altLang="en-US" sz="4000" b="1">
              <a:sym typeface="+mn-ea"/>
            </a:endParaRPr>
          </a:p>
        </p:txBody>
      </p:sp>
      <p:sp>
        <p:nvSpPr>
          <p:cNvPr id="25" name="文本框 24"/>
          <p:cNvSpPr txBox="1"/>
          <p:nvPr/>
        </p:nvSpPr>
        <p:spPr>
          <a:xfrm>
            <a:off x="267335" y="1373505"/>
            <a:ext cx="5746750" cy="521970"/>
          </a:xfrm>
          <a:prstGeom prst="rect">
            <a:avLst/>
          </a:prstGeom>
          <a:noFill/>
        </p:spPr>
        <p:txBody>
          <a:bodyPr wrap="square" rtlCol="0">
            <a:spAutoFit/>
          </a:bodyPr>
          <a:lstStyle/>
          <a:p>
            <a:r>
              <a:rPr lang="en-US" altLang="ja-JP" sz="2800">
                <a:latin typeface="宋体" panose="02010600030101010101" pitchFamily="2" charset="-122"/>
                <a:ea typeface="宋体" panose="02010600030101010101" pitchFamily="2" charset="-122"/>
                <a:sym typeface="+mn-ea"/>
              </a:rPr>
              <a:t>·</a:t>
            </a:r>
            <a:r>
              <a:rPr lang="zh-CN" sz="2800"/>
              <a:t>抽象数据类型的标准格式：</a:t>
            </a:r>
            <a:endParaRPr lang="zh-CN" sz="2800"/>
          </a:p>
        </p:txBody>
      </p:sp>
      <p:sp>
        <p:nvSpPr>
          <p:cNvPr id="12" name="文本框 11"/>
          <p:cNvSpPr txBox="1"/>
          <p:nvPr/>
        </p:nvSpPr>
        <p:spPr>
          <a:xfrm>
            <a:off x="690880" y="1911350"/>
            <a:ext cx="5799455" cy="4523105"/>
          </a:xfrm>
          <a:prstGeom prst="rect">
            <a:avLst/>
          </a:prstGeom>
          <a:noFill/>
        </p:spPr>
        <p:txBody>
          <a:bodyPr wrap="square" rtlCol="0">
            <a:spAutoFit/>
          </a:bodyPr>
          <a:lstStyle/>
          <a:p>
            <a:r>
              <a:rPr lang="en-US" altLang="zh-CN" sz="2400">
                <a:latin typeface="微软雅黑" panose="020b0503020204020204" charset="-122"/>
                <a:ea typeface="微软雅黑" panose="020b0503020204020204" charset="-122"/>
              </a:rPr>
              <a:t>ADT</a:t>
            </a:r>
            <a:r>
              <a:rPr lang="zh-CN" altLang="en-US" sz="2400">
                <a:latin typeface="微软雅黑" panose="020b0503020204020204" charset="-122"/>
                <a:ea typeface="微软雅黑" panose="020b0503020204020204" charset="-122"/>
              </a:rPr>
              <a:t>抽象数据类型名：</a:t>
            </a:r>
            <a:endParaRPr lang="zh-CN" altLang="en-US"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Data</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a:t>
            </a:r>
            <a:r>
              <a:rPr lang="zh-CN" altLang="en-US" sz="2400">
                <a:latin typeface="微软雅黑" panose="020b0503020204020204" charset="-122"/>
                <a:ea typeface="微软雅黑" panose="020b0503020204020204" charset="-122"/>
              </a:rPr>
              <a:t>数据元素之间逻辑关系的定义</a:t>
            </a:r>
            <a:endParaRPr lang="zh-CN" altLang="en-US"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Operation</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a:t>
            </a:r>
            <a:r>
              <a:rPr lang="zh-CN" altLang="en-US" sz="2400">
                <a:latin typeface="微软雅黑" panose="020b0503020204020204" charset="-122"/>
                <a:ea typeface="微软雅黑" panose="020b0503020204020204" charset="-122"/>
              </a:rPr>
              <a:t>操作</a:t>
            </a:r>
            <a:r>
              <a:rPr lang="en-US" altLang="zh-CN" sz="2400">
                <a:latin typeface="微软雅黑" panose="020b0503020204020204" charset="-122"/>
                <a:ea typeface="微软雅黑" panose="020b0503020204020204" charset="-122"/>
              </a:rPr>
              <a:t>1</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a:t>
            </a:r>
            <a:r>
              <a:rPr lang="zh-CN" altLang="en-US" sz="2400">
                <a:latin typeface="微软雅黑" panose="020b0503020204020204" charset="-122"/>
                <a:ea typeface="微软雅黑" panose="020b0503020204020204" charset="-122"/>
              </a:rPr>
              <a:t>初始条件</a:t>
            </a:r>
            <a:endParaRPr lang="zh-CN" altLang="en-US"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a:t>
            </a:r>
            <a:r>
              <a:rPr lang="zh-CN" altLang="en-US" sz="2400">
                <a:latin typeface="微软雅黑" panose="020b0503020204020204" charset="-122"/>
                <a:ea typeface="微软雅黑" panose="020b0503020204020204" charset="-122"/>
              </a:rPr>
              <a:t>操作结果描述</a:t>
            </a:r>
            <a:endParaRPr lang="zh-CN" altLang="en-US"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sym typeface="+mn-ea"/>
              </a:rPr>
              <a:t>           </a:t>
            </a:r>
            <a:r>
              <a:rPr lang="zh-CN" altLang="en-US" sz="2400">
                <a:latin typeface="微软雅黑" panose="020b0503020204020204" charset="-122"/>
                <a:ea typeface="微软雅黑" panose="020b0503020204020204" charset="-122"/>
                <a:sym typeface="+mn-ea"/>
              </a:rPr>
              <a:t>操作</a:t>
            </a:r>
            <a:r>
              <a:rPr lang="en-US" altLang="zh-CN" sz="2400">
                <a:latin typeface="微软雅黑" panose="020b0503020204020204" charset="-122"/>
                <a:ea typeface="微软雅黑" panose="020b0503020204020204" charset="-122"/>
                <a:sym typeface="+mn-ea"/>
              </a:rPr>
              <a:t>2</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sym typeface="+mn-ea"/>
              </a:rPr>
              <a:t>                   ......</a:t>
            </a:r>
            <a:endParaRPr lang="en-US" altLang="zh-CN" sz="2400">
              <a:latin typeface="微软雅黑" panose="020b0503020204020204" charset="-122"/>
              <a:ea typeface="微软雅黑" panose="020b0503020204020204" charset="-122"/>
              <a:sym typeface="+mn-ea"/>
            </a:endParaRPr>
          </a:p>
          <a:p>
            <a:r>
              <a:rPr lang="en-US" altLang="zh-CN" sz="2400">
                <a:latin typeface="微软雅黑" panose="020b0503020204020204" charset="-122"/>
                <a:ea typeface="微软雅黑" panose="020b0503020204020204" charset="-122"/>
                <a:sym typeface="+mn-ea"/>
              </a:rPr>
              <a:t>           </a:t>
            </a:r>
            <a:r>
              <a:rPr lang="zh-CN" altLang="en-US" sz="2400">
                <a:latin typeface="微软雅黑" panose="020b0503020204020204" charset="-122"/>
                <a:ea typeface="微软雅黑" panose="020b0503020204020204" charset="-122"/>
                <a:sym typeface="+mn-ea"/>
              </a:rPr>
              <a:t>操作</a:t>
            </a:r>
            <a:r>
              <a:rPr lang="en-US" altLang="zh-CN" sz="2400">
                <a:latin typeface="微软雅黑" panose="020b0503020204020204" charset="-122"/>
                <a:ea typeface="微软雅黑" panose="020b0503020204020204" charset="-122"/>
                <a:sym typeface="+mn-ea"/>
              </a:rPr>
              <a:t>n</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sym typeface="+mn-ea"/>
              </a:rPr>
              <a:t>                   ......</a:t>
            </a:r>
            <a:endParaRPr lang="en-US" altLang="zh-CN" sz="2400">
              <a:latin typeface="微软雅黑" panose="020b0503020204020204" charset="-122"/>
              <a:ea typeface="微软雅黑" panose="020b0503020204020204" charset="-122"/>
              <a:sym typeface="+mn-ea"/>
            </a:endParaRPr>
          </a:p>
          <a:p>
            <a:r>
              <a:rPr lang="en-US" altLang="zh-CN" sz="2400">
                <a:latin typeface="微软雅黑" panose="020b0503020204020204" charset="-122"/>
                <a:ea typeface="微软雅黑" panose="020b0503020204020204" charset="-122"/>
              </a:rPr>
              <a:t>endADT</a:t>
            </a:r>
            <a:endParaRPr lang="zh-CN" altLang="en-US" sz="240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1000"/>
                                        <p:tgtEl>
                                          <p:spTgt spid="12">
                                            <p:txEl>
                                              <p:pRg st="1" end="1"/>
                                            </p:txEl>
                                          </p:spTgt>
                                        </p:tgtEl>
                                      </p:cBhvr>
                                    </p:animEffect>
                                    <p:anim calcmode="lin" valueType="num">
                                      <p:cBhvr>
                                        <p:cTn id="13"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1000"/>
                                        <p:tgtEl>
                                          <p:spTgt spid="12">
                                            <p:txEl>
                                              <p:pRg st="2" end="2"/>
                                            </p:txEl>
                                          </p:spTgt>
                                        </p:tgtEl>
                                      </p:cBhvr>
                                    </p:animEffect>
                                    <p:anim calcmode="lin" valueType="num">
                                      <p:cBhvr>
                                        <p:cTn id="18"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1000"/>
                                        <p:tgtEl>
                                          <p:spTgt spid="12">
                                            <p:txEl>
                                              <p:pRg st="3" end="3"/>
                                            </p:txEl>
                                          </p:spTgt>
                                        </p:tgtEl>
                                      </p:cBhvr>
                                    </p:animEffect>
                                    <p:anim calcmode="lin" valueType="num">
                                      <p:cBhvr>
                                        <p:cTn id="23"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1000"/>
                                        <p:tgtEl>
                                          <p:spTgt spid="12">
                                            <p:txEl>
                                              <p:pRg st="4" end="4"/>
                                            </p:txEl>
                                          </p:spTgt>
                                        </p:tgtEl>
                                      </p:cBhvr>
                                    </p:animEffect>
                                    <p:anim calcmode="lin" valueType="num">
                                      <p:cBhvr>
                                        <p:cTn id="28"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fade">
                                      <p:cBhvr>
                                        <p:cTn id="32" dur="1000"/>
                                        <p:tgtEl>
                                          <p:spTgt spid="12">
                                            <p:txEl>
                                              <p:pRg st="5" end="5"/>
                                            </p:txEl>
                                          </p:spTgt>
                                        </p:tgtEl>
                                      </p:cBhvr>
                                    </p:animEffect>
                                    <p:anim calcmode="lin" valueType="num">
                                      <p:cBhvr>
                                        <p:cTn id="3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
                                            <p:txEl>
                                              <p:pRg st="6" end="6"/>
                                            </p:txEl>
                                          </p:spTgt>
                                        </p:tgtEl>
                                        <p:attrNameLst>
                                          <p:attrName>style.visibility</p:attrName>
                                        </p:attrNameLst>
                                      </p:cBhvr>
                                      <p:to>
                                        <p:strVal val="visible"/>
                                      </p:to>
                                    </p:set>
                                    <p:animEffect transition="in" filter="fade">
                                      <p:cBhvr>
                                        <p:cTn id="37" dur="1000"/>
                                        <p:tgtEl>
                                          <p:spTgt spid="12">
                                            <p:txEl>
                                              <p:pRg st="6" end="6"/>
                                            </p:txEl>
                                          </p:spTgt>
                                        </p:tgtEl>
                                      </p:cBhvr>
                                    </p:animEffect>
                                    <p:anim calcmode="lin" valueType="num">
                                      <p:cBhvr>
                                        <p:cTn id="38"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fade">
                                      <p:cBhvr>
                                        <p:cTn id="42" dur="1000"/>
                                        <p:tgtEl>
                                          <p:spTgt spid="12">
                                            <p:txEl>
                                              <p:pRg st="7" end="7"/>
                                            </p:txEl>
                                          </p:spTgt>
                                        </p:tgtEl>
                                      </p:cBhvr>
                                    </p:animEffect>
                                    <p:anim calcmode="lin" valueType="num">
                                      <p:cBhvr>
                                        <p:cTn id="43"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animEffect transition="in" filter="fade">
                                      <p:cBhvr>
                                        <p:cTn id="47" dur="1000"/>
                                        <p:tgtEl>
                                          <p:spTgt spid="12">
                                            <p:txEl>
                                              <p:pRg st="8" end="8"/>
                                            </p:txEl>
                                          </p:spTgt>
                                        </p:tgtEl>
                                      </p:cBhvr>
                                    </p:animEffect>
                                    <p:anim calcmode="lin" valueType="num">
                                      <p:cBhvr>
                                        <p:cTn id="48"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12">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2">
                                            <p:txEl>
                                              <p:pRg st="9" end="9"/>
                                            </p:txEl>
                                          </p:spTgt>
                                        </p:tgtEl>
                                        <p:attrNameLst>
                                          <p:attrName>style.visibility</p:attrName>
                                        </p:attrNameLst>
                                      </p:cBhvr>
                                      <p:to>
                                        <p:strVal val="visible"/>
                                      </p:to>
                                    </p:set>
                                    <p:animEffect transition="in" filter="fade">
                                      <p:cBhvr>
                                        <p:cTn id="52" dur="1000"/>
                                        <p:tgtEl>
                                          <p:spTgt spid="12">
                                            <p:txEl>
                                              <p:pRg st="9" end="9"/>
                                            </p:txEl>
                                          </p:spTgt>
                                        </p:tgtEl>
                                      </p:cBhvr>
                                    </p:animEffect>
                                    <p:anim calcmode="lin" valueType="num">
                                      <p:cBhvr>
                                        <p:cTn id="53" dur="1000" fill="hold"/>
                                        <p:tgtEl>
                                          <p:spTgt spid="1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2">
                                            <p:txEl>
                                              <p:pRg st="10" end="10"/>
                                            </p:txEl>
                                          </p:spTgt>
                                        </p:tgtEl>
                                        <p:attrNameLst>
                                          <p:attrName>style.visibility</p:attrName>
                                        </p:attrNameLst>
                                      </p:cBhvr>
                                      <p:to>
                                        <p:strVal val="visible"/>
                                      </p:to>
                                    </p:set>
                                    <p:animEffect transition="in" filter="fade">
                                      <p:cBhvr>
                                        <p:cTn id="57" dur="1000"/>
                                        <p:tgtEl>
                                          <p:spTgt spid="12">
                                            <p:txEl>
                                              <p:pRg st="10" end="10"/>
                                            </p:txEl>
                                          </p:spTgt>
                                        </p:tgtEl>
                                      </p:cBhvr>
                                    </p:animEffect>
                                    <p:anim calcmode="lin" valueType="num">
                                      <p:cBhvr>
                                        <p:cTn id="58" dur="1000" fill="hold"/>
                                        <p:tgtEl>
                                          <p:spTgt spid="12">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12">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2">
                                            <p:txEl>
                                              <p:pRg st="11" end="11"/>
                                            </p:txEl>
                                          </p:spTgt>
                                        </p:tgtEl>
                                        <p:attrNameLst>
                                          <p:attrName>style.visibility</p:attrName>
                                        </p:attrNameLst>
                                      </p:cBhvr>
                                      <p:to>
                                        <p:strVal val="visible"/>
                                      </p:to>
                                    </p:set>
                                    <p:animEffect transition="in" filter="fade">
                                      <p:cBhvr>
                                        <p:cTn id="62" dur="1000"/>
                                        <p:tgtEl>
                                          <p:spTgt spid="12">
                                            <p:txEl>
                                              <p:pRg st="11" end="11"/>
                                            </p:txEl>
                                          </p:spTgt>
                                        </p:tgtEl>
                                      </p:cBhvr>
                                    </p:animEffect>
                                    <p:anim calcmode="lin" valueType="num">
                                      <p:cBhvr>
                                        <p:cTn id="63" dur="1000" fill="hold"/>
                                        <p:tgtEl>
                                          <p:spTgt spid="12">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1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2" name="标题 3"/>
          <p:cNvSpPr>
            <a:spLocks noGrp="1"/>
          </p:cNvSpPr>
          <p:nvPr/>
        </p:nvSpPr>
        <p:spPr>
          <a:xfrm>
            <a:off x="9629775" y="193675"/>
            <a:ext cx="2560955" cy="9017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抽象数据类型</a:t>
            </a:r>
            <a:r>
              <a:rPr lang="en-US" altLang="zh-CN"/>
              <a:t> </a:t>
            </a:r>
            <a:endParaRPr lang="en-US" altLang="zh-CN"/>
          </a:p>
        </p:txBody>
      </p:sp>
      <p:sp>
        <p:nvSpPr>
          <p:cNvPr id="3" name="文本框 2"/>
          <p:cNvSpPr txBox="1"/>
          <p:nvPr/>
        </p:nvSpPr>
        <p:spPr>
          <a:xfrm>
            <a:off x="635" y="514350"/>
            <a:ext cx="7106920" cy="706755"/>
          </a:xfrm>
          <a:prstGeom prst="rect">
            <a:avLst/>
          </a:prstGeom>
          <a:noFill/>
        </p:spPr>
        <p:txBody>
          <a:bodyPr wrap="square" rtlCol="0">
            <a:spAutoFit/>
          </a:bodyPr>
          <a:lstStyle/>
          <a:p>
            <a:r>
              <a:rPr lang="en-US" altLang="zh-CN" sz="4000" b="1"/>
              <a:t>  </a:t>
            </a:r>
            <a:r>
              <a:rPr lang="zh-CN" altLang="en-US" sz="4000">
                <a:sym typeface="+mn-ea"/>
              </a:rPr>
              <a:t>数据类型与抽象数据类型</a:t>
            </a:r>
            <a:endParaRPr lang="zh-CN" altLang="en-US" sz="4000" b="1">
              <a:sym typeface="+mn-ea"/>
            </a:endParaRPr>
          </a:p>
        </p:txBody>
      </p:sp>
      <p:sp>
        <p:nvSpPr>
          <p:cNvPr id="25" name="文本框 24"/>
          <p:cNvSpPr txBox="1"/>
          <p:nvPr/>
        </p:nvSpPr>
        <p:spPr>
          <a:xfrm>
            <a:off x="267335" y="1373505"/>
            <a:ext cx="5746750" cy="521970"/>
          </a:xfrm>
          <a:prstGeom prst="rect">
            <a:avLst/>
          </a:prstGeom>
          <a:noFill/>
        </p:spPr>
        <p:txBody>
          <a:bodyPr wrap="square" rtlCol="0">
            <a:spAutoFit/>
          </a:bodyPr>
          <a:lstStyle/>
          <a:p>
            <a:r>
              <a:rPr lang="en-US" altLang="ja-JP" sz="2800">
                <a:latin typeface="宋体" panose="02010600030101010101" pitchFamily="2" charset="-122"/>
                <a:ea typeface="宋体" panose="02010600030101010101" pitchFamily="2" charset="-122"/>
                <a:sym typeface="+mn-ea"/>
              </a:rPr>
              <a:t>·</a:t>
            </a:r>
            <a:r>
              <a:rPr lang="zh-CN" sz="2800">
                <a:latin typeface="微软雅黑" panose="020b0503020204020204" charset="-122"/>
                <a:ea typeface="微软雅黑" panose="020b0503020204020204" charset="-122"/>
                <a:cs typeface="微软雅黑" panose="020b0503020204020204" charset="-122"/>
              </a:rPr>
              <a:t>抽象数据类型（</a:t>
            </a:r>
            <a:r>
              <a:rPr lang="zh-CN" altLang="en-US" sz="2800">
                <a:latin typeface="微软雅黑" panose="020b0503020204020204" charset="-122"/>
                <a:ea typeface="微软雅黑" panose="020b0503020204020204" charset="-122"/>
                <a:cs typeface="微软雅黑" panose="020b0503020204020204" charset="-122"/>
              </a:rPr>
              <a:t>链表节点）</a:t>
            </a:r>
            <a:endParaRPr lang="zh-CN" sz="2800">
              <a:latin typeface="微软雅黑" panose="020b0503020204020204" charset="-122"/>
              <a:ea typeface="微软雅黑" panose="020b0503020204020204" charset="-122"/>
              <a:cs typeface="微软雅黑" panose="020b0503020204020204" charset="-122"/>
            </a:endParaRPr>
          </a:p>
        </p:txBody>
      </p:sp>
      <p:sp>
        <p:nvSpPr>
          <p:cNvPr id="12" name="文本框 11"/>
          <p:cNvSpPr txBox="1"/>
          <p:nvPr/>
        </p:nvSpPr>
        <p:spPr>
          <a:xfrm>
            <a:off x="690880" y="1911350"/>
            <a:ext cx="5979160" cy="3784600"/>
          </a:xfrm>
          <a:prstGeom prst="rect">
            <a:avLst/>
          </a:prstGeom>
          <a:noFill/>
          <a:ln w="12700">
            <a:solidFill>
              <a:schemeClr val="tx1"/>
            </a:solidFill>
          </a:ln>
        </p:spPr>
        <p:txBody>
          <a:bodyPr wrap="square" rtlCol="0">
            <a:spAutoFit/>
          </a:bodyPr>
          <a:lstStyle/>
          <a:p>
            <a:r>
              <a:rPr sz="2400">
                <a:latin typeface="微软雅黑" panose="020b0503020204020204" charset="-122"/>
                <a:ea typeface="微软雅黑" panose="020b0503020204020204" charset="-122"/>
              </a:rPr>
              <a:t># # </a:t>
            </a:r>
            <a:r>
              <a:rPr lang="zh-CN" sz="2400">
                <a:latin typeface="微软雅黑" panose="020b0503020204020204" charset="-122"/>
                <a:ea typeface="微软雅黑" panose="020b0503020204020204" charset="-122"/>
              </a:rPr>
              <a:t>定义</a:t>
            </a:r>
            <a:r>
              <a:rPr sz="2400">
                <a:latin typeface="微软雅黑" panose="020b0503020204020204" charset="-122"/>
                <a:ea typeface="微软雅黑" panose="020b0503020204020204" charset="-122"/>
              </a:rPr>
              <a:t>一个</a:t>
            </a:r>
            <a:r>
              <a:rPr lang="zh-CN" sz="2400">
                <a:latin typeface="微软雅黑" panose="020b0503020204020204" charset="-122"/>
                <a:ea typeface="微软雅黑" panose="020b0503020204020204" charset="-122"/>
              </a:rPr>
              <a:t>链表节点</a:t>
            </a:r>
            <a:r>
              <a:rPr sz="2400">
                <a:latin typeface="微软雅黑" panose="020b0503020204020204" charset="-122"/>
                <a:ea typeface="微软雅黑" panose="020b0503020204020204" charset="-122"/>
              </a:rPr>
              <a:t>的</a:t>
            </a:r>
            <a:r>
              <a:rPr lang="zh-CN" sz="2400">
                <a:latin typeface="微软雅黑" panose="020b0503020204020204" charset="-122"/>
                <a:ea typeface="微软雅黑" panose="020b0503020204020204" charset="-122"/>
              </a:rPr>
              <a:t>抽象</a:t>
            </a:r>
            <a:r>
              <a:rPr sz="2400">
                <a:latin typeface="微软雅黑" panose="020b0503020204020204" charset="-122"/>
                <a:ea typeface="微软雅黑" panose="020b0503020204020204" charset="-122"/>
              </a:rPr>
              <a:t>类</a:t>
            </a:r>
            <a:endParaRPr sz="2400">
              <a:latin typeface="微软雅黑" panose="020b0503020204020204" charset="-122"/>
              <a:ea typeface="微软雅黑" panose="020b0503020204020204" charset="-122"/>
            </a:endParaRPr>
          </a:p>
          <a:p>
            <a:r>
              <a:rPr sz="2400">
                <a:solidFill>
                  <a:srgbClr val="FF0000"/>
                </a:solidFill>
                <a:latin typeface="微软雅黑" panose="020b0503020204020204" charset="-122"/>
                <a:ea typeface="微软雅黑" panose="020b0503020204020204" charset="-122"/>
              </a:rPr>
              <a:t>class </a:t>
            </a:r>
            <a:r>
              <a:rPr sz="2400">
                <a:solidFill>
                  <a:srgbClr val="00B0F0"/>
                </a:solidFill>
                <a:latin typeface="微软雅黑" panose="020b0503020204020204" charset="-122"/>
                <a:ea typeface="微软雅黑" panose="020b0503020204020204" charset="-122"/>
              </a:rPr>
              <a:t>Node</a:t>
            </a:r>
            <a:r>
              <a:rPr sz="2400">
                <a:latin typeface="微软雅黑" panose="020b0503020204020204" charset="-122"/>
                <a:ea typeface="微软雅黑" panose="020b0503020204020204" charset="-122"/>
              </a:rPr>
              <a:t>(</a:t>
            </a:r>
            <a:r>
              <a:rPr lang="en-US" sz="2400">
                <a:latin typeface="微软雅黑" panose="020b0503020204020204" charset="-122"/>
                <a:ea typeface="微软雅黑" panose="020b0503020204020204" charset="-122"/>
              </a:rPr>
              <a:t> </a:t>
            </a:r>
            <a:r>
              <a:rPr sz="2400">
                <a:latin typeface="微软雅黑" panose="020b0503020204020204" charset="-122"/>
                <a:ea typeface="微软雅黑" panose="020b0503020204020204" charset="-122"/>
              </a:rPr>
              <a:t>):</a:t>
            </a:r>
            <a:endParaRPr sz="2400">
              <a:latin typeface="微软雅黑" panose="020b0503020204020204" charset="-122"/>
              <a:ea typeface="微软雅黑" panose="020b0503020204020204" charset="-122"/>
            </a:endParaRPr>
          </a:p>
          <a:p>
            <a:r>
              <a:rPr lang="en-US" sz="2400">
                <a:latin typeface="微软雅黑" panose="020b0503020204020204" charset="-122"/>
                <a:ea typeface="微软雅黑" panose="020b0503020204020204" charset="-122"/>
                <a:sym typeface="+mn-ea"/>
              </a:rPr>
              <a:t>    </a:t>
            </a:r>
            <a:r>
              <a:rPr sz="2400">
                <a:latin typeface="微软雅黑" panose="020b0503020204020204" charset="-122"/>
                <a:ea typeface="微软雅黑" panose="020b0503020204020204" charset="-122"/>
                <a:sym typeface="+mn-ea"/>
              </a:rPr>
              <a:t># 初始化链表</a:t>
            </a:r>
            <a:r>
              <a:rPr lang="zh-CN" sz="2400">
                <a:latin typeface="微软雅黑" panose="020b0503020204020204" charset="-122"/>
                <a:ea typeface="微软雅黑" panose="020b0503020204020204" charset="-122"/>
                <a:sym typeface="+mn-ea"/>
              </a:rPr>
              <a:t>节点</a:t>
            </a:r>
            <a:r>
              <a:rPr sz="2400">
                <a:latin typeface="微软雅黑" panose="020b0503020204020204" charset="-122"/>
                <a:ea typeface="微软雅黑" panose="020b0503020204020204" charset="-122"/>
                <a:sym typeface="+mn-ea"/>
              </a:rPr>
              <a:t>为空</a:t>
            </a:r>
            <a:endParaRPr sz="2400">
              <a:latin typeface="微软雅黑" panose="020b0503020204020204" charset="-122"/>
              <a:ea typeface="微软雅黑" panose="020b0503020204020204" charset="-122"/>
            </a:endParaRPr>
          </a:p>
          <a:p>
            <a:r>
              <a:rPr sz="2400">
                <a:latin typeface="微软雅黑" panose="020b0503020204020204" charset="-122"/>
                <a:ea typeface="微软雅黑" panose="020b0503020204020204" charset="-122"/>
              </a:rPr>
              <a:t>    def </a:t>
            </a:r>
            <a:r>
              <a:rPr sz="2400">
                <a:solidFill>
                  <a:srgbClr val="00B050"/>
                </a:solidFill>
                <a:latin typeface="微软雅黑" panose="020b0503020204020204" charset="-122"/>
                <a:ea typeface="微软雅黑" panose="020b0503020204020204" charset="-122"/>
              </a:rPr>
              <a:t>__init__</a:t>
            </a:r>
            <a:r>
              <a:rPr sz="2400">
                <a:latin typeface="微软雅黑" panose="020b0503020204020204" charset="-122"/>
                <a:ea typeface="微软雅黑" panose="020b0503020204020204" charset="-122"/>
              </a:rPr>
              <a:t>(self, value, next=None):</a:t>
            </a:r>
            <a:endParaRPr sz="2400">
              <a:latin typeface="微软雅黑" panose="020b0503020204020204" charset="-122"/>
              <a:ea typeface="微软雅黑" panose="020b0503020204020204" charset="-122"/>
            </a:endParaRPr>
          </a:p>
          <a:p>
            <a:r>
              <a:rPr sz="2400">
                <a:latin typeface="微软雅黑" panose="020b0503020204020204" charset="-122"/>
                <a:ea typeface="微软雅黑" panose="020b0503020204020204" charset="-122"/>
              </a:rPr>
              <a:t>        self._value = value</a:t>
            </a:r>
            <a:endParaRPr sz="2400">
              <a:latin typeface="微软雅黑" panose="020b0503020204020204" charset="-122"/>
              <a:ea typeface="微软雅黑" panose="020b0503020204020204" charset="-122"/>
            </a:endParaRPr>
          </a:p>
          <a:p>
            <a:r>
              <a:rPr sz="2400">
                <a:latin typeface="微软雅黑" panose="020b0503020204020204" charset="-122"/>
                <a:ea typeface="微软雅黑" panose="020b0503020204020204" charset="-122"/>
              </a:rPr>
              <a:t>        self._next = next</a:t>
            </a:r>
            <a:endParaRPr sz="2400">
              <a:latin typeface="微软雅黑" panose="020b0503020204020204" charset="-122"/>
              <a:ea typeface="微软雅黑" panose="020b0503020204020204" charset="-122"/>
            </a:endParaRPr>
          </a:p>
          <a:p>
            <a:endParaRPr sz="2400">
              <a:latin typeface="微软雅黑" panose="020b0503020204020204" charset="-122"/>
              <a:ea typeface="微软雅黑" panose="020b0503020204020204" charset="-122"/>
            </a:endParaRPr>
          </a:p>
          <a:p>
            <a:r>
              <a:rPr lang="en-US" sz="2400">
                <a:latin typeface="微软雅黑" panose="020b0503020204020204" charset="-122"/>
                <a:ea typeface="微软雅黑" panose="020b0503020204020204" charset="-122"/>
                <a:sym typeface="+mn-ea"/>
              </a:rPr>
              <a:t>    </a:t>
            </a:r>
            <a:r>
              <a:rPr sz="2400">
                <a:latin typeface="微软雅黑" panose="020b0503020204020204" charset="-122"/>
                <a:ea typeface="微软雅黑" panose="020b0503020204020204" charset="-122"/>
                <a:sym typeface="+mn-ea"/>
              </a:rPr>
              <a:t># </a:t>
            </a:r>
            <a:r>
              <a:rPr lang="zh-CN" sz="2400">
                <a:latin typeface="微软雅黑" panose="020b0503020204020204" charset="-122"/>
                <a:ea typeface="微软雅黑" panose="020b0503020204020204" charset="-122"/>
                <a:sym typeface="+mn-ea"/>
              </a:rPr>
              <a:t>取当前节点的数值</a:t>
            </a:r>
            <a:endParaRPr sz="2400">
              <a:latin typeface="微软雅黑" panose="020b0503020204020204" charset="-122"/>
              <a:ea typeface="微软雅黑" panose="020b0503020204020204" charset="-122"/>
            </a:endParaRPr>
          </a:p>
          <a:p>
            <a:r>
              <a:rPr sz="2400">
                <a:latin typeface="微软雅黑" panose="020b0503020204020204" charset="-122"/>
                <a:ea typeface="微软雅黑" panose="020b0503020204020204" charset="-122"/>
              </a:rPr>
              <a:t>    def </a:t>
            </a:r>
            <a:r>
              <a:rPr sz="2400">
                <a:solidFill>
                  <a:srgbClr val="00B050"/>
                </a:solidFill>
                <a:latin typeface="微软雅黑" panose="020b0503020204020204" charset="-122"/>
                <a:ea typeface="微软雅黑" panose="020b0503020204020204" charset="-122"/>
              </a:rPr>
              <a:t>getValue</a:t>
            </a:r>
            <a:r>
              <a:rPr sz="2400">
                <a:latin typeface="微软雅黑" panose="020b0503020204020204" charset="-122"/>
                <a:ea typeface="微软雅黑" panose="020b0503020204020204" charset="-122"/>
              </a:rPr>
              <a:t>(self):</a:t>
            </a:r>
            <a:endParaRPr sz="2400">
              <a:latin typeface="微软雅黑" panose="020b0503020204020204" charset="-122"/>
              <a:ea typeface="微软雅黑" panose="020b0503020204020204" charset="-122"/>
            </a:endParaRPr>
          </a:p>
          <a:p>
            <a:r>
              <a:rPr sz="2400">
                <a:latin typeface="微软雅黑" panose="020b0503020204020204" charset="-122"/>
                <a:ea typeface="微软雅黑" panose="020b0503020204020204" charset="-122"/>
              </a:rPr>
              <a:t>        return self._value</a:t>
            </a:r>
            <a:endParaRPr sz="2400">
              <a:latin typeface="微软雅黑" panose="020b0503020204020204" charset="-122"/>
              <a:ea typeface="微软雅黑" panose="020b0503020204020204" charset="-122"/>
            </a:endParaRPr>
          </a:p>
        </p:txBody>
      </p:sp>
      <p:sp>
        <p:nvSpPr>
          <p:cNvPr id="5" name="文本框 4"/>
          <p:cNvSpPr txBox="1"/>
          <p:nvPr/>
        </p:nvSpPr>
        <p:spPr>
          <a:xfrm>
            <a:off x="7106920" y="2670175"/>
            <a:ext cx="4289425" cy="2676525"/>
          </a:xfrm>
          <a:prstGeom prst="rect">
            <a:avLst/>
          </a:prstGeom>
          <a:solidFill>
            <a:srgbClr val="92D050"/>
          </a:solidFill>
        </p:spPr>
        <p:txBody>
          <a:bodyPr wrap="square" rtlCol="0">
            <a:spAutoFit/>
          </a:bodyPr>
          <a:lstStyle/>
          <a:p>
            <a:r>
              <a:rPr lang="en-US" altLang="zh-CN" sz="2400">
                <a:latin typeface="微软雅黑" panose="020b0503020204020204" charset="-122"/>
                <a:ea typeface="微软雅黑" panose="020b0503020204020204" charset="-122"/>
                <a:cs typeface="微软雅黑" panose="020b0503020204020204" charset="-122"/>
              </a:rPr>
              <a:t>ADT</a:t>
            </a:r>
            <a:r>
              <a:rPr lang="zh-CN" altLang="en-US" sz="2400">
                <a:latin typeface="微软雅黑" panose="020b0503020204020204" charset="-122"/>
                <a:ea typeface="微软雅黑" panose="020b0503020204020204" charset="-122"/>
                <a:cs typeface="微软雅黑" panose="020b0503020204020204" charset="-122"/>
              </a:rPr>
              <a:t>类型：</a:t>
            </a:r>
            <a:r>
              <a:rPr lang="en-US" altLang="zh-CN" sz="2400">
                <a:latin typeface="微软雅黑" panose="020b0503020204020204" charset="-122"/>
                <a:ea typeface="微软雅黑" panose="020b0503020204020204" charset="-122"/>
                <a:cs typeface="微软雅黑" panose="020b0503020204020204" charset="-122"/>
                <a:sym typeface="+mn-ea"/>
              </a:rPr>
              <a:t>class</a:t>
            </a:r>
            <a:endParaRPr lang="en-US" altLang="zh-CN" sz="2400">
              <a:latin typeface="微软雅黑" panose="020b0503020204020204" charset="-122"/>
              <a:ea typeface="微软雅黑" panose="020b0503020204020204" charset="-122"/>
              <a:cs typeface="微软雅黑" panose="020b0503020204020204" charset="-122"/>
              <a:sym typeface="+mn-ea"/>
            </a:endParaRPr>
          </a:p>
          <a:p>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rPr>
              <a:t>抽象数据类型名：</a:t>
            </a:r>
            <a:r>
              <a:rPr lang="en-US" altLang="zh-CN" sz="2400">
                <a:latin typeface="微软雅黑" panose="020b0503020204020204" charset="-122"/>
                <a:ea typeface="微软雅黑" panose="020b0503020204020204" charset="-122"/>
                <a:cs typeface="微软雅黑" panose="020b0503020204020204" charset="-122"/>
                <a:sym typeface="+mn-ea"/>
              </a:rPr>
              <a:t>Node</a:t>
            </a:r>
            <a:endParaRPr lang="en-US" altLang="zh-CN" sz="2400">
              <a:latin typeface="微软雅黑" panose="020b0503020204020204" charset="-122"/>
              <a:ea typeface="微软雅黑" panose="020b0503020204020204" charset="-122"/>
              <a:cs typeface="微软雅黑" panose="020b0503020204020204" charset="-122"/>
              <a:sym typeface="+mn-ea"/>
            </a:endParaRPr>
          </a:p>
          <a:p>
            <a:endParaRPr lang="en-US" altLang="zh-CN" sz="2400">
              <a:latin typeface="微软雅黑" panose="020b0503020204020204" charset="-122"/>
              <a:ea typeface="微软雅黑" panose="020b0503020204020204" charset="-122"/>
              <a:cs typeface="微软雅黑" panose="020b0503020204020204" charset="-122"/>
              <a:sym typeface="+mn-ea"/>
            </a:endParaRPr>
          </a:p>
          <a:p>
            <a:r>
              <a:rPr lang="zh-CN" altLang="en-US" sz="2400">
                <a:latin typeface="微软雅黑" panose="020b0503020204020204" charset="-122"/>
                <a:ea typeface="微软雅黑" panose="020b0503020204020204" charset="-122"/>
                <a:cs typeface="微软雅黑" panose="020b0503020204020204" charset="-122"/>
                <a:sym typeface="+mn-ea"/>
              </a:rPr>
              <a:t>初始化条件：</a:t>
            </a:r>
            <a:r>
              <a:rPr lang="en-US" altLang="zh-CN" sz="2400">
                <a:latin typeface="微软雅黑" panose="020b0503020204020204" charset="-122"/>
                <a:ea typeface="微软雅黑" panose="020b0503020204020204" charset="-122"/>
                <a:cs typeface="微软雅黑" panose="020b0503020204020204" charset="-122"/>
                <a:sym typeface="+mn-ea"/>
              </a:rPr>
              <a:t>__init__</a:t>
            </a:r>
            <a:r>
              <a:rPr lang="zh-CN" altLang="en-US" sz="2400">
                <a:latin typeface="微软雅黑" panose="020b0503020204020204" charset="-122"/>
                <a:ea typeface="微软雅黑" panose="020b0503020204020204" charset="-122"/>
                <a:cs typeface="微软雅黑" panose="020b0503020204020204" charset="-122"/>
                <a:sym typeface="+mn-ea"/>
              </a:rPr>
              <a:t>函数</a:t>
            </a:r>
            <a:endParaRPr lang="zh-CN" altLang="en-US" sz="2400">
              <a:latin typeface="微软雅黑" panose="020b0503020204020204" charset="-122"/>
              <a:ea typeface="微软雅黑" panose="020b0503020204020204" charset="-122"/>
              <a:cs typeface="微软雅黑" panose="020b0503020204020204" charset="-122"/>
              <a:sym typeface="+mn-ea"/>
            </a:endParaRPr>
          </a:p>
          <a:p>
            <a:endParaRPr lang="zh-CN" altLang="en-US" sz="2400">
              <a:latin typeface="微软雅黑" panose="020b0503020204020204" charset="-122"/>
              <a:ea typeface="微软雅黑" panose="020b0503020204020204" charset="-122"/>
              <a:cs typeface="微软雅黑" panose="020b0503020204020204" charset="-122"/>
              <a:sym typeface="+mn-ea"/>
            </a:endParaRPr>
          </a:p>
          <a:p>
            <a:r>
              <a:rPr lang="zh-CN" altLang="en-US" sz="2400">
                <a:latin typeface="微软雅黑" panose="020b0503020204020204" charset="-122"/>
                <a:ea typeface="微软雅黑" panose="020b0503020204020204" charset="-122"/>
                <a:cs typeface="微软雅黑" panose="020b0503020204020204" charset="-122"/>
                <a:sym typeface="+mn-ea"/>
              </a:rPr>
              <a:t>操作：</a:t>
            </a:r>
            <a:r>
              <a:rPr sz="2400">
                <a:solidFill>
                  <a:schemeClr val="tx1"/>
                </a:solidFill>
                <a:latin typeface="微软雅黑" panose="020b0503020204020204" charset="-122"/>
                <a:ea typeface="微软雅黑" panose="020b0503020204020204" charset="-122"/>
                <a:sym typeface="+mn-ea"/>
              </a:rPr>
              <a:t>getValue</a:t>
            </a:r>
            <a:r>
              <a:rPr lang="zh-CN" sz="2400">
                <a:latin typeface="微软雅黑" panose="020b0503020204020204" charset="-122"/>
                <a:ea typeface="微软雅黑" panose="020b0503020204020204" charset="-122"/>
                <a:cs typeface="微软雅黑" panose="020b0503020204020204" charset="-122"/>
                <a:sym typeface="+mn-ea"/>
              </a:rPr>
              <a:t>函数</a:t>
            </a:r>
            <a:endParaRPr lang="zh-CN" sz="24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000"/>
                                        <p:tgtEl>
                                          <p:spTgt spid="5">
                                            <p:txEl>
                                              <p:pRg st="0" end="0"/>
                                            </p:txEl>
                                          </p:spTgt>
                                        </p:tgtEl>
                                      </p:cBhvr>
                                    </p:animEffect>
                                    <p:anim calcmode="lin" valueType="num">
                                      <p:cBhvr>
                                        <p:cTn id="1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afterGroup">
                            <p:stCondLst>
                              <p:cond delay="0"/>
                            </p:stCondLst>
                            <p:childTnLst>
                              <p:par>
                                <p:cTn id="36" presetID="42" presetClass="entr" presetSubtype="0" fill="hold" nodeType="clickEffect">
                                  <p:stCondLst>
                                    <p:cond delay="0"/>
                                  </p:stCondLst>
                                  <p:childTnLst>
                                    <p:set>
                                      <p:cBhvr>
                                        <p:cTn id="37" dur="1" fill="hold">
                                          <p:stCondLst>
                                            <p:cond delay="0"/>
                                          </p:stCondLst>
                                        </p:cTn>
                                        <p:tgtEl>
                                          <p:spTgt spid="5">
                                            <p:txEl>
                                              <p:pRg st="6" end="6"/>
                                            </p:txEl>
                                          </p:spTgt>
                                        </p:tgtEl>
                                        <p:attrNameLst>
                                          <p:attrName>style.visibility</p:attrName>
                                        </p:attrNameLst>
                                      </p:cBhvr>
                                      <p:to>
                                        <p:strVal val="visible"/>
                                      </p:to>
                                    </p:set>
                                    <p:animEffect transition="in" filter="fade">
                                      <p:cBhvr>
                                        <p:cTn id="38" dur="1000"/>
                                        <p:tgtEl>
                                          <p:spTgt spid="5">
                                            <p:txEl>
                                              <p:pRg st="6" end="6"/>
                                            </p:txEl>
                                          </p:spTgt>
                                        </p:tgtEl>
                                      </p:cBhvr>
                                    </p:animEffect>
                                    <p:anim calcmode="lin" valueType="num">
                                      <p:cBhvr>
                                        <p:cTn id="3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2" name="标题 3"/>
          <p:cNvSpPr>
            <a:spLocks noGrp="1"/>
          </p:cNvSpPr>
          <p:nvPr/>
        </p:nvSpPr>
        <p:spPr>
          <a:xfrm>
            <a:off x="9629775" y="193675"/>
            <a:ext cx="2560955" cy="9017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抽象数据类型</a:t>
            </a:r>
            <a:r>
              <a:rPr lang="en-US" altLang="zh-CN"/>
              <a:t> </a:t>
            </a:r>
            <a:endParaRPr lang="en-US" altLang="zh-CN"/>
          </a:p>
        </p:txBody>
      </p:sp>
      <p:sp>
        <p:nvSpPr>
          <p:cNvPr id="3" name="文本框 2"/>
          <p:cNvSpPr txBox="1"/>
          <p:nvPr/>
        </p:nvSpPr>
        <p:spPr>
          <a:xfrm>
            <a:off x="635" y="514350"/>
            <a:ext cx="7106920" cy="706755"/>
          </a:xfrm>
          <a:prstGeom prst="rect">
            <a:avLst/>
          </a:prstGeom>
          <a:noFill/>
        </p:spPr>
        <p:txBody>
          <a:bodyPr wrap="square" rtlCol="0">
            <a:spAutoFit/>
          </a:bodyPr>
          <a:lstStyle/>
          <a:p>
            <a:r>
              <a:rPr lang="en-US" altLang="zh-CN" sz="4000" b="1"/>
              <a:t>  </a:t>
            </a:r>
            <a:r>
              <a:rPr lang="zh-CN" altLang="en-US" sz="4000">
                <a:sym typeface="+mn-ea"/>
              </a:rPr>
              <a:t>数据类型与抽象数据类型</a:t>
            </a:r>
            <a:endParaRPr lang="zh-CN" altLang="en-US" sz="4000" b="1">
              <a:sym typeface="+mn-ea"/>
            </a:endParaRPr>
          </a:p>
        </p:txBody>
      </p:sp>
      <p:sp>
        <p:nvSpPr>
          <p:cNvPr id="25" name="文本框 24"/>
          <p:cNvSpPr txBox="1"/>
          <p:nvPr/>
        </p:nvSpPr>
        <p:spPr>
          <a:xfrm>
            <a:off x="267335" y="1373505"/>
            <a:ext cx="5746750" cy="521970"/>
          </a:xfrm>
          <a:prstGeom prst="rect">
            <a:avLst/>
          </a:prstGeom>
          <a:noFill/>
        </p:spPr>
        <p:txBody>
          <a:bodyPr wrap="square" rtlCol="0">
            <a:spAutoFit/>
          </a:bodyPr>
          <a:lstStyle/>
          <a:p>
            <a:r>
              <a:rPr lang="en-US" altLang="ja-JP" sz="2800">
                <a:latin typeface="宋体" panose="02010600030101010101" pitchFamily="2" charset="-122"/>
                <a:ea typeface="宋体" panose="02010600030101010101" pitchFamily="2" charset="-122"/>
                <a:sym typeface="+mn-ea"/>
              </a:rPr>
              <a:t>·</a:t>
            </a:r>
            <a:r>
              <a:rPr lang="zh-CN" sz="2800"/>
              <a:t>抽象数据类型</a:t>
            </a:r>
            <a:endParaRPr lang="zh-CN" sz="2800"/>
          </a:p>
        </p:txBody>
      </p:sp>
      <p:sp>
        <p:nvSpPr>
          <p:cNvPr id="12" name="文本框 11"/>
          <p:cNvSpPr txBox="1"/>
          <p:nvPr/>
        </p:nvSpPr>
        <p:spPr>
          <a:xfrm>
            <a:off x="690880" y="1911350"/>
            <a:ext cx="7352030" cy="460375"/>
          </a:xfrm>
          <a:prstGeom prst="rect">
            <a:avLst/>
          </a:prstGeom>
          <a:noFill/>
        </p:spPr>
        <p:txBody>
          <a:bodyPr wrap="square" rtlCol="0">
            <a:spAutoFit/>
          </a:bodyPr>
          <a:lstStyle/>
          <a:p>
            <a:r>
              <a:rPr lang="zh-CN" sz="2400">
                <a:latin typeface="微软雅黑" panose="020b0503020204020204" charset="-122"/>
                <a:ea typeface="微软雅黑" panose="020b0503020204020204" charset="-122"/>
              </a:rPr>
              <a:t>列表，字符串，队列，树等都是抽象数据类型。</a:t>
            </a:r>
            <a:endParaRPr lang="zh-CN" sz="2400">
              <a:latin typeface="微软雅黑" panose="020b0503020204020204" charset="-122"/>
              <a:ea typeface="微软雅黑" panose="020b0503020204020204" charset="-122"/>
            </a:endParaRPr>
          </a:p>
        </p:txBody>
      </p:sp>
      <p:sp>
        <p:nvSpPr>
          <p:cNvPr id="5" name="文本框 4"/>
          <p:cNvSpPr txBox="1"/>
          <p:nvPr/>
        </p:nvSpPr>
        <p:spPr>
          <a:xfrm>
            <a:off x="577215" y="2729865"/>
            <a:ext cx="3705225" cy="3046095"/>
          </a:xfrm>
          <a:prstGeom prst="rect">
            <a:avLst/>
          </a:prstGeom>
          <a:noFill/>
        </p:spPr>
        <p:txBody>
          <a:bodyPr wrap="square" rtlCol="0">
            <a:spAutoFit/>
          </a:bodyPr>
          <a:lstStyle/>
          <a:p>
            <a:r>
              <a:rPr lang="zh-CN" sz="2400">
                <a:latin typeface="微软雅黑" panose="020b0503020204020204" charset="-122"/>
                <a:ea typeface="微软雅黑" panose="020b0503020204020204" charset="-122"/>
              </a:rPr>
              <a:t>列表：</a:t>
            </a:r>
            <a:endParaRPr 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ADT List:</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List( self )</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is_empty( self )</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len( </a:t>
            </a:r>
            <a:r>
              <a:rPr lang="en-US" altLang="zh-CN" sz="2400">
                <a:latin typeface="微软雅黑" panose="020b0503020204020204" charset="-122"/>
                <a:ea typeface="微软雅黑" panose="020b0503020204020204" charset="-122"/>
                <a:sym typeface="+mn-ea"/>
              </a:rPr>
              <a:t>self </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append( </a:t>
            </a:r>
            <a:r>
              <a:rPr lang="en-US" altLang="zh-CN" sz="2400">
                <a:latin typeface="微软雅黑" panose="020b0503020204020204" charset="-122"/>
                <a:ea typeface="微软雅黑" panose="020b0503020204020204" charset="-122"/>
                <a:sym typeface="+mn-ea"/>
              </a:rPr>
              <a:t>self, elem </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instert( </a:t>
            </a:r>
            <a:r>
              <a:rPr lang="en-US" altLang="zh-CN" sz="2400">
                <a:latin typeface="微软雅黑" panose="020b0503020204020204" charset="-122"/>
                <a:ea typeface="微软雅黑" panose="020b0503020204020204" charset="-122"/>
                <a:sym typeface="+mn-ea"/>
              </a:rPr>
              <a:t>self, elem, i </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del( </a:t>
            </a:r>
            <a:r>
              <a:rPr lang="en-US" altLang="zh-CN" sz="2400">
                <a:latin typeface="微软雅黑" panose="020b0503020204020204" charset="-122"/>
                <a:ea typeface="微软雅黑" panose="020b0503020204020204" charset="-122"/>
                <a:sym typeface="+mn-ea"/>
              </a:rPr>
              <a:t>self, i </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p:txBody>
      </p:sp>
      <p:sp>
        <p:nvSpPr>
          <p:cNvPr id="6" name="文本框 5"/>
          <p:cNvSpPr txBox="1"/>
          <p:nvPr/>
        </p:nvSpPr>
        <p:spPr>
          <a:xfrm>
            <a:off x="4283075" y="2729865"/>
            <a:ext cx="3625215" cy="3046095"/>
          </a:xfrm>
          <a:prstGeom prst="rect">
            <a:avLst/>
          </a:prstGeom>
          <a:noFill/>
        </p:spPr>
        <p:txBody>
          <a:bodyPr wrap="square" rtlCol="0">
            <a:spAutoFit/>
          </a:bodyPr>
          <a:lstStyle/>
          <a:p>
            <a:r>
              <a:rPr lang="zh-CN" sz="2400">
                <a:latin typeface="微软雅黑" panose="020b0503020204020204" charset="-122"/>
                <a:ea typeface="微软雅黑" panose="020b0503020204020204" charset="-122"/>
              </a:rPr>
              <a:t>字符串：</a:t>
            </a:r>
            <a:endParaRPr 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ADT String:</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String( self, sseq )</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is_empty( self )</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len( </a:t>
            </a:r>
            <a:r>
              <a:rPr lang="en-US" altLang="zh-CN" sz="2400">
                <a:latin typeface="微软雅黑" panose="020b0503020204020204" charset="-122"/>
                <a:ea typeface="微软雅黑" panose="020b0503020204020204" charset="-122"/>
                <a:sym typeface="+mn-ea"/>
              </a:rPr>
              <a:t>self </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char( </a:t>
            </a:r>
            <a:r>
              <a:rPr lang="en-US" altLang="zh-CN" sz="2400">
                <a:latin typeface="微软雅黑" panose="020b0503020204020204" charset="-122"/>
                <a:ea typeface="微软雅黑" panose="020b0503020204020204" charset="-122"/>
                <a:sym typeface="+mn-ea"/>
              </a:rPr>
              <a:t>self, index</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substr( </a:t>
            </a:r>
            <a:r>
              <a:rPr lang="en-US" altLang="zh-CN" sz="2400">
                <a:latin typeface="微软雅黑" panose="020b0503020204020204" charset="-122"/>
                <a:ea typeface="微软雅黑" panose="020b0503020204020204" charset="-122"/>
                <a:sym typeface="+mn-ea"/>
              </a:rPr>
              <a:t>self, a, b</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match( </a:t>
            </a:r>
            <a:r>
              <a:rPr lang="en-US" altLang="zh-CN" sz="2400">
                <a:latin typeface="微软雅黑" panose="020b0503020204020204" charset="-122"/>
                <a:ea typeface="微软雅黑" panose="020b0503020204020204" charset="-122"/>
                <a:sym typeface="+mn-ea"/>
              </a:rPr>
              <a:t>self, string </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p:txBody>
      </p:sp>
      <p:sp>
        <p:nvSpPr>
          <p:cNvPr id="8" name="文本框 7"/>
          <p:cNvSpPr txBox="1"/>
          <p:nvPr/>
        </p:nvSpPr>
        <p:spPr>
          <a:xfrm>
            <a:off x="8326755" y="2729865"/>
            <a:ext cx="3625215" cy="2676525"/>
          </a:xfrm>
          <a:prstGeom prst="rect">
            <a:avLst/>
          </a:prstGeom>
          <a:noFill/>
        </p:spPr>
        <p:txBody>
          <a:bodyPr wrap="square" rtlCol="0">
            <a:spAutoFit/>
          </a:bodyPr>
          <a:lstStyle/>
          <a:p>
            <a:r>
              <a:rPr lang="zh-CN" sz="2400">
                <a:latin typeface="微软雅黑" panose="020b0503020204020204" charset="-122"/>
                <a:ea typeface="微软雅黑" panose="020b0503020204020204" charset="-122"/>
              </a:rPr>
              <a:t>队列：</a:t>
            </a:r>
            <a:endParaRPr 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ADT Queue:</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a:t>
            </a:r>
            <a:r>
              <a:rPr lang="en-US" altLang="zh-CN" sz="2400">
                <a:latin typeface="微软雅黑" panose="020b0503020204020204" charset="-122"/>
                <a:ea typeface="微软雅黑" panose="020b0503020204020204" charset="-122"/>
                <a:sym typeface="+mn-ea"/>
              </a:rPr>
              <a:t>Queue</a:t>
            </a:r>
            <a:r>
              <a:rPr lang="en-US" altLang="zh-CN" sz="2400">
                <a:latin typeface="微软雅黑" panose="020b0503020204020204" charset="-122"/>
                <a:ea typeface="微软雅黑" panose="020b0503020204020204" charset="-122"/>
              </a:rPr>
              <a:t>( self)</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is_empty( self )</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a:t>
            </a:r>
            <a:r>
              <a:rPr lang="en-US" altLang="zh-CN" sz="2400">
                <a:latin typeface="微软雅黑" panose="020b0503020204020204" charset="-122"/>
                <a:ea typeface="微软雅黑" panose="020b0503020204020204" charset="-122"/>
                <a:sym typeface="+mn-ea"/>
              </a:rPr>
              <a:t>enqueue</a:t>
            </a:r>
            <a:r>
              <a:rPr lang="en-US" altLang="zh-CN" sz="2400">
                <a:latin typeface="微软雅黑" panose="020b0503020204020204" charset="-122"/>
                <a:ea typeface="微软雅黑" panose="020b0503020204020204" charset="-122"/>
              </a:rPr>
              <a:t>( </a:t>
            </a:r>
            <a:r>
              <a:rPr lang="en-US" altLang="zh-CN" sz="2400">
                <a:latin typeface="微软雅黑" panose="020b0503020204020204" charset="-122"/>
                <a:ea typeface="微软雅黑" panose="020b0503020204020204" charset="-122"/>
                <a:sym typeface="+mn-ea"/>
              </a:rPr>
              <a:t>self, elem </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a:t>
            </a:r>
            <a:r>
              <a:rPr lang="en-US" altLang="zh-CN" sz="2400">
                <a:latin typeface="微软雅黑" panose="020b0503020204020204" charset="-122"/>
                <a:ea typeface="微软雅黑" panose="020b0503020204020204" charset="-122"/>
                <a:sym typeface="+mn-ea"/>
              </a:rPr>
              <a:t>dequeue</a:t>
            </a:r>
            <a:r>
              <a:rPr lang="en-US" altLang="zh-CN" sz="2400">
                <a:latin typeface="微软雅黑" panose="020b0503020204020204" charset="-122"/>
                <a:ea typeface="微软雅黑" panose="020b0503020204020204" charset="-122"/>
              </a:rPr>
              <a:t>( </a:t>
            </a:r>
            <a:r>
              <a:rPr lang="en-US" altLang="zh-CN" sz="2400">
                <a:latin typeface="微软雅黑" panose="020b0503020204020204" charset="-122"/>
                <a:ea typeface="微软雅黑" panose="020b0503020204020204" charset="-122"/>
                <a:sym typeface="+mn-ea"/>
              </a:rPr>
              <a:t>self </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a:p>
            <a:r>
              <a:rPr lang="en-US" altLang="zh-CN" sz="2400">
                <a:latin typeface="微软雅黑" panose="020b0503020204020204" charset="-122"/>
                <a:ea typeface="微软雅黑" panose="020b0503020204020204" charset="-122"/>
              </a:rPr>
              <a:t>     peek( </a:t>
            </a:r>
            <a:r>
              <a:rPr lang="en-US" altLang="zh-CN" sz="2400">
                <a:latin typeface="微软雅黑" panose="020b0503020204020204" charset="-122"/>
                <a:ea typeface="微软雅黑" panose="020b0503020204020204" charset="-122"/>
                <a:sym typeface="+mn-ea"/>
              </a:rPr>
              <a:t>self</a:t>
            </a:r>
            <a:r>
              <a:rPr lang="en-US" altLang="zh-CN" sz="2400">
                <a:latin typeface="微软雅黑" panose="020b0503020204020204" charset="-122"/>
                <a:ea typeface="微软雅黑" panose="020b0503020204020204" charset="-122"/>
              </a:rPr>
              <a:t>)</a:t>
            </a:r>
            <a:endParaRPr lang="en-US" altLang="zh-CN" sz="240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2" name="标题 3"/>
          <p:cNvSpPr>
            <a:spLocks noGrp="1"/>
          </p:cNvSpPr>
          <p:nvPr/>
        </p:nvSpPr>
        <p:spPr>
          <a:xfrm>
            <a:off x="9629775" y="193675"/>
            <a:ext cx="2560955" cy="9017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抽象数据类型</a:t>
            </a:r>
            <a:r>
              <a:rPr lang="en-US" altLang="zh-CN"/>
              <a:t> </a:t>
            </a:r>
            <a:endParaRPr lang="en-US" altLang="zh-CN"/>
          </a:p>
        </p:txBody>
      </p:sp>
      <p:sp>
        <p:nvSpPr>
          <p:cNvPr id="3" name="文本框 2"/>
          <p:cNvSpPr txBox="1"/>
          <p:nvPr/>
        </p:nvSpPr>
        <p:spPr>
          <a:xfrm>
            <a:off x="635" y="514350"/>
            <a:ext cx="7106920" cy="706755"/>
          </a:xfrm>
          <a:prstGeom prst="rect">
            <a:avLst/>
          </a:prstGeom>
          <a:noFill/>
        </p:spPr>
        <p:txBody>
          <a:bodyPr wrap="square" rtlCol="0">
            <a:spAutoFit/>
          </a:bodyPr>
          <a:lstStyle/>
          <a:p>
            <a:r>
              <a:rPr lang="en-US" altLang="zh-CN" sz="4000" b="1"/>
              <a:t>  </a:t>
            </a:r>
            <a:r>
              <a:rPr lang="zh-CN" altLang="en-US" sz="4000">
                <a:sym typeface="+mn-ea"/>
              </a:rPr>
              <a:t>数据类型与抽象数据类型</a:t>
            </a:r>
            <a:endParaRPr lang="zh-CN" altLang="en-US" sz="4000" b="1">
              <a:sym typeface="+mn-ea"/>
            </a:endParaRPr>
          </a:p>
        </p:txBody>
      </p:sp>
      <p:sp>
        <p:nvSpPr>
          <p:cNvPr id="25" name="文本框 24"/>
          <p:cNvSpPr txBox="1"/>
          <p:nvPr/>
        </p:nvSpPr>
        <p:spPr>
          <a:xfrm>
            <a:off x="267335" y="1373505"/>
            <a:ext cx="5746750" cy="521970"/>
          </a:xfrm>
          <a:prstGeom prst="rect">
            <a:avLst/>
          </a:prstGeom>
          <a:noFill/>
        </p:spPr>
        <p:txBody>
          <a:bodyPr wrap="square" rtlCol="0">
            <a:spAutoFit/>
          </a:bodyPr>
          <a:lstStyle/>
          <a:p>
            <a:r>
              <a:rPr lang="en-US" altLang="ja-JP" sz="2800">
                <a:latin typeface="宋体" panose="02010600030101010101" pitchFamily="2" charset="-122"/>
                <a:ea typeface="宋体" panose="02010600030101010101" pitchFamily="2" charset="-122"/>
                <a:sym typeface="+mn-ea"/>
              </a:rPr>
              <a:t>·</a:t>
            </a:r>
            <a:r>
              <a:rPr lang="zh-CN" sz="2800"/>
              <a:t>抽象数据类型的作用</a:t>
            </a:r>
            <a:endParaRPr lang="en-US" altLang="zh-CN" sz="2800"/>
          </a:p>
        </p:txBody>
      </p:sp>
      <p:sp>
        <p:nvSpPr>
          <p:cNvPr id="12" name="文本框 11"/>
          <p:cNvSpPr txBox="1"/>
          <p:nvPr/>
        </p:nvSpPr>
        <p:spPr>
          <a:xfrm>
            <a:off x="690880" y="1911350"/>
            <a:ext cx="10257790" cy="3969385"/>
          </a:xfrm>
          <a:prstGeom prst="rect">
            <a:avLst/>
          </a:prstGeom>
          <a:noFill/>
        </p:spPr>
        <p:txBody>
          <a:bodyPr wrap="square" rtlCol="0">
            <a:spAutoFit/>
          </a:bodyPr>
          <a:lstStyle/>
          <a:p>
            <a:pPr marL="514350" indent="-514350">
              <a:buAutoNum type="arabicPeriod"/>
            </a:pPr>
            <a:r>
              <a:rPr lang="zh-CN" altLang="en-US" sz="2800">
                <a:latin typeface="微软雅黑" panose="020b0503020204020204" charset="-122"/>
                <a:ea typeface="微软雅黑" panose="020b0503020204020204" charset="-122"/>
              </a:rPr>
              <a:t>程序结构清晰、层次分明，便于程序正确性的证明和复杂性的分析。</a:t>
            </a:r>
            <a:endParaRPr lang="zh-CN" altLang="en-US" sz="2800">
              <a:latin typeface="微软雅黑" panose="020b0503020204020204" charset="-122"/>
              <a:ea typeface="微软雅黑" panose="020b0503020204020204" charset="-122"/>
            </a:endParaRPr>
          </a:p>
          <a:p>
            <a:pPr marL="514350" indent="-514350">
              <a:buAutoNum type="arabicPeriod"/>
            </a:pPr>
            <a:r>
              <a:rPr lang="zh-CN" altLang="en-US" sz="2800">
                <a:latin typeface="微软雅黑" panose="020b0503020204020204" charset="-122"/>
                <a:ea typeface="微软雅黑" panose="020b0503020204020204" charset="-122"/>
              </a:rPr>
              <a:t>因为模块化的特点，便于改正错误的代码，利于维护系统。</a:t>
            </a:r>
            <a:endParaRPr lang="zh-CN" altLang="en-US" sz="2800">
              <a:latin typeface="微软雅黑" panose="020b0503020204020204" charset="-122"/>
              <a:ea typeface="微软雅黑" panose="020b0503020204020204" charset="-122"/>
            </a:endParaRPr>
          </a:p>
          <a:p>
            <a:pPr marL="514350" indent="-514350">
              <a:buAutoNum type="arabicPeriod"/>
            </a:pPr>
            <a:r>
              <a:rPr lang="zh-CN" altLang="en-US" sz="2800">
                <a:latin typeface="微软雅黑" panose="020b0503020204020204" charset="-122"/>
                <a:ea typeface="微软雅黑" panose="020b0503020204020204" charset="-122"/>
              </a:rPr>
              <a:t>抽象数据类型的表示和实现利于封装，便于代码的移植和重用。</a:t>
            </a:r>
            <a:endParaRPr lang="zh-CN" altLang="en-US" sz="2800">
              <a:latin typeface="微软雅黑" panose="020b0503020204020204" charset="-122"/>
              <a:ea typeface="微软雅黑" panose="020b0503020204020204" charset="-122"/>
            </a:endParaRPr>
          </a:p>
          <a:p>
            <a:pPr marL="514350" indent="-514350">
              <a:buAutoNum type="arabicPeriod"/>
            </a:pPr>
            <a:r>
              <a:rPr lang="zh-CN" altLang="en-US" sz="2800">
                <a:latin typeface="微软雅黑" panose="020b0503020204020204" charset="-122"/>
                <a:ea typeface="微软雅黑" panose="020b0503020204020204" charset="-122"/>
              </a:rPr>
              <a:t>使得算法设计和数据结构设计分开，降低了程序的复杂性，利于编写代码实现的可靠性。</a:t>
            </a:r>
            <a:endParaRPr lang="zh-CN" altLang="en-US" sz="2800">
              <a:latin typeface="微软雅黑" panose="020b0503020204020204" charset="-122"/>
              <a:ea typeface="微软雅黑" panose="020b0503020204020204" charset="-122"/>
            </a:endParaRPr>
          </a:p>
          <a:p>
            <a:pPr marL="514350" indent="-514350">
              <a:buAutoNum type="arabicPeriod"/>
            </a:pPr>
            <a:r>
              <a:rPr lang="zh-CN" altLang="en-US" sz="2800">
                <a:latin typeface="微软雅黑" panose="020b0503020204020204" charset="-122"/>
                <a:ea typeface="微软雅黑" panose="020b0503020204020204" charset="-122"/>
              </a:rPr>
              <a:t>使得数据结构可自由选择，给了算法的优化空间，提高了程序运行的效率。</a:t>
            </a:r>
            <a:endParaRPr lang="zh-CN" altLang="en-US" sz="280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2" name="标题 3"/>
          <p:cNvSpPr>
            <a:spLocks noGrp="1"/>
          </p:cNvSpPr>
          <p:nvPr/>
        </p:nvSpPr>
        <p:spPr>
          <a:xfrm>
            <a:off x="9629775" y="193675"/>
            <a:ext cx="2560955" cy="9017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抽象数据类型</a:t>
            </a:r>
            <a:r>
              <a:rPr lang="en-US" altLang="zh-CN"/>
              <a:t> </a:t>
            </a:r>
            <a:endParaRPr lang="en-US" altLang="zh-CN"/>
          </a:p>
        </p:txBody>
      </p:sp>
      <p:sp>
        <p:nvSpPr>
          <p:cNvPr id="3" name="文本框 2"/>
          <p:cNvSpPr txBox="1"/>
          <p:nvPr/>
        </p:nvSpPr>
        <p:spPr>
          <a:xfrm>
            <a:off x="635" y="514350"/>
            <a:ext cx="7106920" cy="706755"/>
          </a:xfrm>
          <a:prstGeom prst="rect">
            <a:avLst/>
          </a:prstGeom>
          <a:noFill/>
        </p:spPr>
        <p:txBody>
          <a:bodyPr wrap="square" rtlCol="0">
            <a:spAutoFit/>
          </a:bodyPr>
          <a:lstStyle/>
          <a:p>
            <a:r>
              <a:rPr lang="en-US" altLang="zh-CN" sz="4000" b="1"/>
              <a:t>  </a:t>
            </a:r>
            <a:r>
              <a:rPr lang="zh-CN" altLang="en-US" sz="4000">
                <a:sym typeface="+mn-ea"/>
              </a:rPr>
              <a:t>抽象数据类型的应用</a:t>
            </a:r>
            <a:endParaRPr lang="zh-CN" altLang="en-US" sz="4000" b="1">
              <a:sym typeface="+mn-ea"/>
            </a:endParaRPr>
          </a:p>
        </p:txBody>
      </p:sp>
      <p:sp>
        <p:nvSpPr>
          <p:cNvPr id="25" name="文本框 24"/>
          <p:cNvSpPr txBox="1"/>
          <p:nvPr/>
        </p:nvSpPr>
        <p:spPr>
          <a:xfrm>
            <a:off x="267335" y="1331595"/>
            <a:ext cx="5746750" cy="521970"/>
          </a:xfrm>
          <a:prstGeom prst="rect">
            <a:avLst/>
          </a:prstGeom>
          <a:noFill/>
        </p:spPr>
        <p:txBody>
          <a:bodyPr wrap="square" rtlCol="0">
            <a:spAutoFit/>
          </a:bodyPr>
          <a:lstStyle/>
          <a:p>
            <a:r>
              <a:rPr lang="en-US" altLang="ja-JP" sz="2800">
                <a:latin typeface="宋体" panose="02010600030101010101" pitchFamily="2" charset="-122"/>
                <a:ea typeface="宋体" panose="02010600030101010101" pitchFamily="2" charset="-122"/>
                <a:sym typeface="+mn-ea"/>
              </a:rPr>
              <a:t>·</a:t>
            </a:r>
            <a:r>
              <a:rPr lang="zh-CN" sz="2800">
                <a:latin typeface="微软雅黑" panose="020b0503020204020204" charset="-122"/>
                <a:ea typeface="微软雅黑" panose="020b0503020204020204" charset="-122"/>
                <a:cs typeface="微软雅黑" panose="020b0503020204020204" charset="-122"/>
              </a:rPr>
              <a:t>实例（二叉树）</a:t>
            </a:r>
            <a:endParaRPr lang="en-US" altLang="zh-CN" sz="2800">
              <a:latin typeface="微软雅黑" panose="020b0503020204020204" charset="-122"/>
              <a:ea typeface="微软雅黑" panose="020b0503020204020204" charset="-122"/>
              <a:cs typeface="微软雅黑" panose="020b0503020204020204" charset="-122"/>
            </a:endParaRPr>
          </a:p>
        </p:txBody>
      </p:sp>
      <p:sp>
        <p:nvSpPr>
          <p:cNvPr id="12" name="文本框 11"/>
          <p:cNvSpPr txBox="1"/>
          <p:nvPr/>
        </p:nvSpPr>
        <p:spPr>
          <a:xfrm>
            <a:off x="690880" y="1841500"/>
            <a:ext cx="5224145" cy="4707890"/>
          </a:xfrm>
          <a:prstGeom prst="rect">
            <a:avLst/>
          </a:prstGeom>
          <a:noFill/>
          <a:ln w="12700">
            <a:solidFill>
              <a:schemeClr val="tx1"/>
            </a:solidFill>
          </a:ln>
        </p:spPr>
        <p:txBody>
          <a:bodyPr wrap="square" rtlCol="0">
            <a:spAutoFit/>
          </a:bodyPr>
          <a:lstStyle/>
          <a:p>
            <a:r>
              <a:rPr sz="2000">
                <a:latin typeface="微软雅黑" panose="020b0503020204020204" charset="-122"/>
                <a:ea typeface="微软雅黑" panose="020b0503020204020204" charset="-122"/>
              </a:rPr>
              <a:t>class </a:t>
            </a:r>
            <a:r>
              <a:rPr sz="2000">
                <a:solidFill>
                  <a:srgbClr val="FF0000"/>
                </a:solidFill>
                <a:latin typeface="微软雅黑" panose="020b0503020204020204" charset="-122"/>
                <a:ea typeface="微软雅黑" panose="020b0503020204020204" charset="-122"/>
              </a:rPr>
              <a:t>BTree</a:t>
            </a:r>
            <a:r>
              <a:rPr sz="2000">
                <a:latin typeface="微软雅黑" panose="020b0503020204020204" charset="-122"/>
                <a:ea typeface="微软雅黑" panose="020b0503020204020204" charset="-122"/>
              </a:rPr>
              <a:t>(object):</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 初始化</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def </a:t>
            </a:r>
            <a:r>
              <a:rPr sz="2000">
                <a:solidFill>
                  <a:srgbClr val="FF0000"/>
                </a:solidFill>
                <a:latin typeface="微软雅黑" panose="020b0503020204020204" charset="-122"/>
                <a:ea typeface="微软雅黑" panose="020b0503020204020204" charset="-122"/>
              </a:rPr>
              <a:t>__init__</a:t>
            </a:r>
            <a:r>
              <a:rPr sz="2000">
                <a:latin typeface="微软雅黑" panose="020b0503020204020204" charset="-122"/>
                <a:ea typeface="微软雅黑" panose="020b0503020204020204" charset="-122"/>
              </a:rPr>
              <a:t>(self, data=None, left=None, right=None):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self.data = data </a:t>
            </a:r>
            <a:r>
              <a:rPr lang="en-US" sz="2000">
                <a:latin typeface="微软雅黑" panose="020b0503020204020204" charset="-122"/>
                <a:ea typeface="微软雅黑" panose="020b0503020204020204" charset="-122"/>
              </a:rPr>
              <a:t>  </a:t>
            </a:r>
            <a:r>
              <a:rPr sz="2000">
                <a:latin typeface="微软雅黑" panose="020b0503020204020204" charset="-122"/>
                <a:ea typeface="微软雅黑" panose="020b0503020204020204" charset="-122"/>
              </a:rPr>
              <a:t> # 数据域</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self.left = left </a:t>
            </a:r>
            <a:r>
              <a:rPr lang="en-US" sz="2000">
                <a:latin typeface="微软雅黑" panose="020b0503020204020204" charset="-122"/>
                <a:ea typeface="微软雅黑" panose="020b0503020204020204" charset="-122"/>
              </a:rPr>
              <a:t>     </a:t>
            </a:r>
            <a:r>
              <a:rPr sz="2000">
                <a:latin typeface="微软雅黑" panose="020b0503020204020204" charset="-122"/>
                <a:ea typeface="微软雅黑" panose="020b0503020204020204" charset="-122"/>
              </a:rPr>
              <a:t> # 左子树</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self.right = right  # 右子树</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 前序遍历</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def </a:t>
            </a:r>
            <a:r>
              <a:rPr sz="2000">
                <a:solidFill>
                  <a:srgbClr val="FF0000"/>
                </a:solidFill>
                <a:latin typeface="微软雅黑" panose="020b0503020204020204" charset="-122"/>
                <a:ea typeface="微软雅黑" panose="020b0503020204020204" charset="-122"/>
              </a:rPr>
              <a:t>preorder</a:t>
            </a:r>
            <a:r>
              <a:rPr sz="2000">
                <a:latin typeface="微软雅黑" panose="020b0503020204020204" charset="-122"/>
                <a:ea typeface="微软雅黑" panose="020b0503020204020204" charset="-122"/>
              </a:rPr>
              <a:t>(self):</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if self.data is not 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print(self.data, end=' ')</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if self.left is not 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self.left.preorder()</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if self.right is not 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self.right.preorder()</a:t>
            </a:r>
            <a:endParaRPr sz="2000">
              <a:latin typeface="微软雅黑" panose="020b0503020204020204" charset="-122"/>
              <a:ea typeface="微软雅黑" panose="020b0503020204020204" charset="-122"/>
            </a:endParaRPr>
          </a:p>
        </p:txBody>
      </p:sp>
      <p:sp>
        <p:nvSpPr>
          <p:cNvPr id="8" name="文本框 7"/>
          <p:cNvSpPr txBox="1"/>
          <p:nvPr/>
        </p:nvSpPr>
        <p:spPr>
          <a:xfrm>
            <a:off x="6167755" y="1499235"/>
            <a:ext cx="5224145" cy="5015865"/>
          </a:xfrm>
          <a:prstGeom prst="rect">
            <a:avLst/>
          </a:prstGeom>
          <a:noFill/>
          <a:ln w="12700">
            <a:solidFill>
              <a:schemeClr val="tx1"/>
            </a:solidFill>
          </a:ln>
        </p:spPr>
        <p:txBody>
          <a:bodyPr wrap="square" rtlCol="0">
            <a:spAutoFit/>
          </a:bodyPr>
          <a:lstStyle/>
          <a:p>
            <a:r>
              <a:rPr sz="2000">
                <a:latin typeface="微软雅黑" panose="020b0503020204020204" charset="-122"/>
                <a:ea typeface="微软雅黑" panose="020b0503020204020204" charset="-122"/>
              </a:rPr>
              <a:t>    # 中序遍历</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def </a:t>
            </a:r>
            <a:r>
              <a:rPr sz="2000">
                <a:solidFill>
                  <a:srgbClr val="FF0000"/>
                </a:solidFill>
                <a:latin typeface="微软雅黑" panose="020b0503020204020204" charset="-122"/>
                <a:ea typeface="微软雅黑" panose="020b0503020204020204" charset="-122"/>
              </a:rPr>
              <a:t>inorder</a:t>
            </a:r>
            <a:r>
              <a:rPr sz="2000">
                <a:latin typeface="微软雅黑" panose="020b0503020204020204" charset="-122"/>
                <a:ea typeface="微软雅黑" panose="020b0503020204020204" charset="-122"/>
              </a:rPr>
              <a:t>(self):</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if self.left is not 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self.left.inorder()</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if self.data is not 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print(self.data, end=' ')</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if self.right is not 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self.right.inorder()</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 后序遍历</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def </a:t>
            </a:r>
            <a:r>
              <a:rPr sz="2000">
                <a:solidFill>
                  <a:srgbClr val="FF0000"/>
                </a:solidFill>
                <a:latin typeface="微软雅黑" panose="020b0503020204020204" charset="-122"/>
                <a:ea typeface="微软雅黑" panose="020b0503020204020204" charset="-122"/>
              </a:rPr>
              <a:t>postorder</a:t>
            </a:r>
            <a:r>
              <a:rPr sz="2000">
                <a:latin typeface="微软雅黑" panose="020b0503020204020204" charset="-122"/>
                <a:ea typeface="微软雅黑" panose="020b0503020204020204" charset="-122"/>
              </a:rPr>
              <a:t>(self):</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if self.left is not 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self.left.postorder()</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if self.right is not 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self.right.postorder()</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if self.data is not None:</a:t>
            </a:r>
            <a:endParaRPr sz="2000">
              <a:latin typeface="微软雅黑" panose="020b0503020204020204" charset="-122"/>
              <a:ea typeface="微软雅黑" panose="020b0503020204020204" charset="-122"/>
            </a:endParaRPr>
          </a:p>
          <a:p>
            <a:r>
              <a:rPr sz="2000">
                <a:latin typeface="微软雅黑" panose="020b0503020204020204" charset="-122"/>
                <a:ea typeface="微软雅黑" panose="020b0503020204020204" charset="-122"/>
              </a:rPr>
              <a:t>            print(self.data, end=' ')</a:t>
            </a:r>
            <a:endParaRPr sz="200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Lst>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182</Paragraphs>
  <Slides>10</Slides>
  <Notes>0</Notes>
  <TotalTime>0</TotalTime>
  <HiddenSlides>0</HiddenSlides>
  <MMClips>0</MMClips>
  <ScaleCrop>0</ScaleCrop>
  <HeadingPairs>
    <vt:vector baseType="variant" size="6">
      <vt:variant>
        <vt:lpstr>Fonts used</vt:lpstr>
      </vt:variant>
      <vt:variant>
        <vt:i4>5</vt:i4>
      </vt:variant>
      <vt:variant>
        <vt:lpstr>Theme</vt:lpstr>
      </vt:variant>
      <vt:variant>
        <vt:i4>1</vt:i4>
      </vt:variant>
      <vt:variant>
        <vt:lpstr>Slide Titles</vt:lpstr>
      </vt:variant>
      <vt:variant>
        <vt:i4>10</vt:i4>
      </vt:variant>
    </vt:vector>
  </HeadingPairs>
  <TitlesOfParts>
    <vt:vector baseType="lpstr" size="16">
      <vt:lpstr>Arial</vt:lpstr>
      <vt:lpstr>Calibri</vt:lpstr>
      <vt:lpstr>Calibri Light</vt:lpstr>
      <vt:lpstr>微软雅黑</vt:lpstr>
      <vt:lpstr>宋体</vt:lpstr>
      <vt:lpstr>Office 主题</vt:lpstr>
      <vt:lpstr>         </vt:lpstr>
      <vt:lpstr>  </vt:lpstr>
      <vt:lpstr> </vt:lpstr>
      <vt:lpstr> </vt:lpstr>
      <vt:lpstr> </vt:lpstr>
      <vt:lpstr> </vt:lpstr>
      <vt:lpstr> </vt:lpstr>
      <vt:lpstr> </vt:lpstr>
      <vt:lpstr> </vt:lpstr>
      <vt:lpstr> </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2022-03-11T18:34:54.858</cp:lastPrinted>
  <dcterms:created xsi:type="dcterms:W3CDTF">2022-03-11T18:34:54Z</dcterms:created>
  <dcterms:modified xsi:type="dcterms:W3CDTF">2022-03-11T10:34:55Z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