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Relationship Id="rId5" Type="http://schemas.openxmlformats.org/officeDocument/2006/relationships/custom-properties" Target="docProps/custom.xml" /></Relationships>
</file>

<file path=ppt/presentation.xml><?xml version="1.0" encoding="utf-8"?>
<!--Generated by Aspose.Slides for Java 20.11-->
<p:presentation xmlns:r="http://schemas.openxmlformats.org/officeDocument/2006/relationships" xmlns:a="http://schemas.openxmlformats.org/drawingml/2006/main" xmlns:p="http://schemas.openxmlformats.org/presentationml/2006/main">
  <p:sldMasterIdLst>
    <p:sldMasterId id="2147483648" r:id="rId1"/>
  </p:sldMasterIdLst>
  <p:notesMasterIdLst>
    <p:notesMasterId r:id="rId2"/>
  </p:notesMasterIdLst>
  <p:sldIdLst>
    <p:sldId id="256" r:id="rId3"/>
    <p:sldId id="257" r:id="rId4"/>
    <p:sldId id="323" r:id="rId5"/>
    <p:sldId id="440" r:id="rId6"/>
    <p:sldId id="441" r:id="rId7"/>
    <p:sldId id="431" r:id="rId8"/>
    <p:sldId id="447" r:id="rId9"/>
    <p:sldId id="448" r:id="rId10"/>
    <p:sldId id="449" r:id="rId11"/>
    <p:sldId id="463" r:id="rId12"/>
    <p:sldId id="479" r:id="rId13"/>
    <p:sldId id="454" r:id="rId14"/>
    <p:sldId id="455" r:id="rId15"/>
    <p:sldId id="456" r:id="rId16"/>
    <p:sldId id="457" r:id="rId17"/>
    <p:sldId id="462" r:id="rId18"/>
    <p:sldId id="469" r:id="rId19"/>
    <p:sldId id="471" r:id="rId20"/>
    <p:sldId id="470" r:id="rId21"/>
    <p:sldId id="472" r:id="rId22"/>
    <p:sldId id="473" r:id="rId23"/>
    <p:sldId id="475" r:id="rId24"/>
    <p:sldId id="476" r:id="rId25"/>
    <p:sldId id="477" r:id="rId26"/>
    <p:sldId id="474" r:id="rId27"/>
  </p:sldIdLst>
  <p:sldSz cx="12192000" cy="6858000"/>
  <p:notesSz cx="6858000" cy="9144000"/>
  <p:custDataLst>
    <p:tags r:id="rId28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fill>
          <a:solidFill>
            <a:schemeClr val="accent1">
              <a:tint val="40000"/>
            </a:schemeClr>
          </a:solidFill>
        </a:fill>
      </a:tcStyle>
    </a:band1H>
    <a:band1V>
      <a:tcStyle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slide" Target="slides/slide8.xml" /><Relationship Id="rId11" Type="http://schemas.openxmlformats.org/officeDocument/2006/relationships/slide" Target="slides/slide9.xml" /><Relationship Id="rId12" Type="http://schemas.openxmlformats.org/officeDocument/2006/relationships/slide" Target="slides/slide10.xml" /><Relationship Id="rId13" Type="http://schemas.openxmlformats.org/officeDocument/2006/relationships/slide" Target="slides/slide11.xml" /><Relationship Id="rId14" Type="http://schemas.openxmlformats.org/officeDocument/2006/relationships/slide" Target="slides/slide12.xml" /><Relationship Id="rId15" Type="http://schemas.openxmlformats.org/officeDocument/2006/relationships/slide" Target="slides/slide13.xml" /><Relationship Id="rId16" Type="http://schemas.openxmlformats.org/officeDocument/2006/relationships/slide" Target="slides/slide14.xml" /><Relationship Id="rId17" Type="http://schemas.openxmlformats.org/officeDocument/2006/relationships/slide" Target="slides/slide15.xml" /><Relationship Id="rId18" Type="http://schemas.openxmlformats.org/officeDocument/2006/relationships/slide" Target="slides/slide16.xml" /><Relationship Id="rId19" Type="http://schemas.openxmlformats.org/officeDocument/2006/relationships/slide" Target="slides/slide17.xml" /><Relationship Id="rId2" Type="http://schemas.openxmlformats.org/officeDocument/2006/relationships/notesMaster" Target="notesMasters/notesMaster1.xml" /><Relationship Id="rId20" Type="http://schemas.openxmlformats.org/officeDocument/2006/relationships/slide" Target="slides/slide18.xml" /><Relationship Id="rId21" Type="http://schemas.openxmlformats.org/officeDocument/2006/relationships/slide" Target="slides/slide19.xml" /><Relationship Id="rId22" Type="http://schemas.openxmlformats.org/officeDocument/2006/relationships/slide" Target="slides/slide20.xml" /><Relationship Id="rId23" Type="http://schemas.openxmlformats.org/officeDocument/2006/relationships/slide" Target="slides/slide21.xml" /><Relationship Id="rId24" Type="http://schemas.openxmlformats.org/officeDocument/2006/relationships/slide" Target="slides/slide22.xml" /><Relationship Id="rId25" Type="http://schemas.openxmlformats.org/officeDocument/2006/relationships/slide" Target="slides/slide23.xml" /><Relationship Id="rId26" Type="http://schemas.openxmlformats.org/officeDocument/2006/relationships/slide" Target="slides/slide24.xml" /><Relationship Id="rId27" Type="http://schemas.openxmlformats.org/officeDocument/2006/relationships/slide" Target="slides/slide25.xml" /><Relationship Id="rId28" Type="http://schemas.openxmlformats.org/officeDocument/2006/relationships/tags" Target="tags/tag12.xml" /><Relationship Id="rId29" Type="http://schemas.openxmlformats.org/officeDocument/2006/relationships/presProps" Target="presProps.xml" /><Relationship Id="rId3" Type="http://schemas.openxmlformats.org/officeDocument/2006/relationships/slide" Target="slides/slide1.xml" /><Relationship Id="rId30" Type="http://schemas.openxmlformats.org/officeDocument/2006/relationships/viewProps" Target="viewProps.xml" /><Relationship Id="rId31" Type="http://schemas.openxmlformats.org/officeDocument/2006/relationships/theme" Target="theme/theme1.xml" /><Relationship Id="rId32" Type="http://schemas.openxmlformats.org/officeDocument/2006/relationships/tableStyles" Target="tableStyles.xml" /><Relationship Id="rId4" Type="http://schemas.openxmlformats.org/officeDocument/2006/relationships/slide" Target="slides/slide2.xml" /><Relationship Id="rId5" Type="http://schemas.openxmlformats.org/officeDocument/2006/relationships/slide" Target="slides/slide3.xml" /><Relationship Id="rId6" Type="http://schemas.openxmlformats.org/officeDocument/2006/relationships/slide" Target="slides/slide4.xml" /><Relationship Id="rId7" Type="http://schemas.openxmlformats.org/officeDocument/2006/relationships/slide" Target="slides/slide5.xml" /><Relationship Id="rId8" Type="http://schemas.openxmlformats.org/officeDocument/2006/relationships/slide" Target="slides/slide6.xml" /><Relationship Id="rId9" Type="http://schemas.openxmlformats.org/officeDocument/2006/relationships/slide" Target="slides/slide7.xml" /></Relationships>
</file>

<file path=ppt/drawings/_rels/vmlDrawing1.v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5.wmf" /><Relationship Id="rId2" Type="http://schemas.openxmlformats.org/officeDocument/2006/relationships/image" Target="../media/image6.wmf" /></Relationships>
</file>

<file path=ppt/drawings/_rels/vmlDrawing2.v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7.wmf" /></Relationships>
</file>

<file path=ppt/drawings/_rels/vmlDrawing3.v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8.wmf" /></Relationships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t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9.xml" /><Relationship Id="rId2" Type="http://schemas.openxmlformats.org/officeDocument/2006/relationships/notesMaster" Target="../notesMasters/notesMaster1.xml" /></Relationships>
</file>

<file path=ppt/notesSlides/_rels/notesSlide2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0.xml" /><Relationship Id="rId2" Type="http://schemas.openxmlformats.org/officeDocument/2006/relationships/notesMaster" Target="../notesMasters/notesMaster1.xml" /></Relationships>
</file>

<file path=ppt/notesSlides/_rels/notesSlide3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1.xml" /><Relationship Id="rId2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image" Target="file:///D:\qq&#25991;&#20214;\712321467\Image\C2C\Image2\%7b75232B38-A165-1FB7-499C-2E1C792CACB5%7d.png" TargetMode="External" /><Relationship Id="rId13" Type="http://schemas.openxmlformats.org/officeDocument/2006/relationships/image" Target="../media/image1.png" /><Relationship Id="rId14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  <a:t/>
            </a:fld>
            <a:endParaRPr lang="zh-CN" altLang="en-US"/>
          </a:p>
        </p:txBody>
      </p:sp>
      <p:pic>
        <p:nvPicPr>
          <p:cNvPr id="7" name="图片 1073743875" descr="D:\qq文件\712321467\Image\C2C\Image2\{75232B38-A165-1FB7-499C-2E1C792CACB5}.png"/>
          <p:cNvPicPr>
            <a:picLocks noChangeAspect="1"/>
          </p:cNvPicPr>
          <p:nvPr/>
        </p:nvPicPr>
        <p:blipFill>
          <a:blip r:embed="rId13" r:link="rId12"/>
          <a:stretch>
            <a:fillRect/>
          </a:stretch>
        </p:blipFill>
        <p:spPr>
          <a:xfrm>
            <a:off x="838200" y="365125"/>
            <a:ext cx="9525" cy="9525"/>
          </a:xfrm>
          <a:prstGeom prst="rect">
            <a:avLst/>
          </a:prstGeom>
          <a:noFill/>
          <a:ln>
            <a:noFill/>
            <a:miter lim="800000"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2.jpeg" /></Relationships>
</file>

<file path=ppt/slides/_rels/slide1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oleObject" Target="../embeddings/oleObject3.bin" TargetMode="Internal" /><Relationship Id="rId3" Type="http://schemas.openxmlformats.org/officeDocument/2006/relationships/image" Target="../media/image7.wmf" /><Relationship Id="rId4" Type="http://schemas.openxmlformats.org/officeDocument/2006/relationships/vmlDrawing" Target="../drawings/vmlDrawing2.vml" /></Relationships>
</file>

<file path=ppt/slides/_rels/slide1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oleObject" Target="../embeddings/oleObject4.bin" TargetMode="Internal" /><Relationship Id="rId3" Type="http://schemas.openxmlformats.org/officeDocument/2006/relationships/image" Target="../media/image8.wmf" /><Relationship Id="rId4" Type="http://schemas.openxmlformats.org/officeDocument/2006/relationships/vmlDrawing" Target="../drawings/vmlDrawing3.vml" /></Relationships>
</file>

<file path=ppt/slides/_rels/slide1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tags" Target="../tags/tag1.xml" /></Relationships>
</file>

<file path=ppt/slides/_rels/slide1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tags" Target="../tags/tag2.xml" /></Relationships>
</file>

<file path=ppt/slides/_rels/slide1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tags" Target="../tags/tag3.xml" /><Relationship Id="rId3" Type="http://schemas.openxmlformats.org/officeDocument/2006/relationships/tags" Target="../tags/tag4.xml" /><Relationship Id="rId4" Type="http://schemas.openxmlformats.org/officeDocument/2006/relationships/tags" Target="../tags/tag5.xml" /><Relationship Id="rId5" Type="http://schemas.openxmlformats.org/officeDocument/2006/relationships/tags" Target="../tags/tag6.xml" /><Relationship Id="rId6" Type="http://schemas.openxmlformats.org/officeDocument/2006/relationships/tags" Target="../tags/tag7.xml" /><Relationship Id="rId7" Type="http://schemas.openxmlformats.org/officeDocument/2006/relationships/tags" Target="../tags/tag8.xml" /><Relationship Id="rId8" Type="http://schemas.openxmlformats.org/officeDocument/2006/relationships/tags" Target="../tags/tag9.xml" /></Relationships>
</file>

<file path=ppt/slides/_rels/slide1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1.xml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3.png" /></Relationships>
</file>

<file path=ppt/slides/_rels/slide2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2.xml" /></Relationships>
</file>

<file path=ppt/slides/_rels/slide2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3.xml" /></Relationships>
</file>

<file path=ppt/slides/_rels/slide2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tags" Target="../tags/tag10.xml" /><Relationship Id="rId3" Type="http://schemas.openxmlformats.org/officeDocument/2006/relationships/tags" Target="../tags/tag11.xml" /></Relationships>
</file>

<file path=ppt/slides/_rels/slide2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9.png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4.jpeg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4.jpeg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oleObject" Target="../embeddings/oleObject1.bin" TargetMode="Internal" /><Relationship Id="rId3" Type="http://schemas.openxmlformats.org/officeDocument/2006/relationships/image" Target="../media/image5.wmf" /><Relationship Id="rId4" Type="http://schemas.openxmlformats.org/officeDocument/2006/relationships/oleObject" Target="../embeddings/oleObject2.bin" TargetMode="Internal" /><Relationship Id="rId5" Type="http://schemas.openxmlformats.org/officeDocument/2006/relationships/image" Target="../media/image6.wmf" /><Relationship Id="rId6" Type="http://schemas.openxmlformats.org/officeDocument/2006/relationships/vmlDrawing" Target="../drawings/vmlDrawing1.vml" /></Relationships>
</file>

<file path=ppt/slides/slide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2" name="ï$ľídê"/>
          <p:cNvSpPr/>
          <p:nvPr/>
        </p:nvSpPr>
        <p:spPr>
          <a:xfrm>
            <a:off x="-1" y="-24"/>
            <a:ext cx="4127501" cy="6858024"/>
          </a:xfrm>
          <a:custGeom>
            <a:gdLst>
              <a:gd name="connsiteX0" fmla="*/ 1612667 w 3694176"/>
              <a:gd name="connsiteY0" fmla="*/ 2871216 h 6511925"/>
              <a:gd name="connsiteX1" fmla="*/ 3694176 w 3694176"/>
              <a:gd name="connsiteY1" fmla="*/ 2871216 h 6511925"/>
              <a:gd name="connsiteX2" fmla="*/ 3694176 w 3694176"/>
              <a:gd name="connsiteY2" fmla="*/ 5981574 h 6511925"/>
              <a:gd name="connsiteX3" fmla="*/ 1612667 w 3694176"/>
              <a:gd name="connsiteY3" fmla="*/ 5981574 h 6511925"/>
              <a:gd name="connsiteX4" fmla="*/ 0 w 3694176"/>
              <a:gd name="connsiteY4" fmla="*/ 0 h 6511925"/>
              <a:gd name="connsiteX5" fmla="*/ 2066544 w 3694176"/>
              <a:gd name="connsiteY5" fmla="*/ 0 h 6511925"/>
              <a:gd name="connsiteX6" fmla="*/ 2066544 w 3694176"/>
              <a:gd name="connsiteY6" fmla="*/ 2743201 h 6511925"/>
              <a:gd name="connsiteX7" fmla="*/ 1508760 w 3694176"/>
              <a:gd name="connsiteY7" fmla="*/ 2743201 h 6511925"/>
              <a:gd name="connsiteX8" fmla="*/ 1508760 w 3694176"/>
              <a:gd name="connsiteY8" fmla="*/ 6109589 h 6511925"/>
              <a:gd name="connsiteX9" fmla="*/ 2066544 w 3694176"/>
              <a:gd name="connsiteY9" fmla="*/ 6109589 h 6511925"/>
              <a:gd name="connsiteX10" fmla="*/ 2066544 w 3694176"/>
              <a:gd name="connsiteY10" fmla="*/ 6511925 h 6511925"/>
              <a:gd name="connsiteX11" fmla="*/ 0 w 3694176"/>
              <a:gd name="connsiteY11" fmla="*/ 6511925 h 6511925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694176" h="6511925">
                <a:moveTo>
                  <a:pt x="1612667" y="2871216"/>
                </a:moveTo>
                <a:lnTo>
                  <a:pt x="3694176" y="2871216"/>
                </a:lnTo>
                <a:lnTo>
                  <a:pt x="3694176" y="5981574"/>
                </a:lnTo>
                <a:lnTo>
                  <a:pt x="1612667" y="5981574"/>
                </a:lnTo>
                <a:close/>
                <a:moveTo>
                  <a:pt x="0" y="0"/>
                </a:moveTo>
                <a:lnTo>
                  <a:pt x="2066544" y="0"/>
                </a:lnTo>
                <a:lnTo>
                  <a:pt x="2066544" y="2743201"/>
                </a:lnTo>
                <a:lnTo>
                  <a:pt x="1508760" y="2743201"/>
                </a:lnTo>
                <a:lnTo>
                  <a:pt x="1508760" y="6109589"/>
                </a:lnTo>
                <a:lnTo>
                  <a:pt x="2066544" y="6109589"/>
                </a:lnTo>
                <a:lnTo>
                  <a:pt x="2066544" y="6511925"/>
                </a:lnTo>
                <a:lnTo>
                  <a:pt x="0" y="6511925"/>
                </a:lnTo>
                <a:close/>
              </a:path>
            </a:pathLst>
          </a:cu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 l="-101540" r="-47692"/>
            </a:stretch>
          </a:blipFill>
          <a:ln w="571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normAutofit/>
          </a:bodyPr>
          <a:lstStyle/>
          <a:p>
            <a:pPr algn="ctr"/>
            <a:endParaRPr lang="zh-CN" altLang="en-US">
              <a:ea typeface="微软雅黑" panose="020b0503020204020204" charset="-122"/>
              <a:cs typeface="+mn-ea"/>
              <a:sym typeface="+mn-lt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5586730" y="3106420"/>
            <a:ext cx="578421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3600" smtClean="0">
                <a:solidFill>
                  <a:srgbClr val="008CD2"/>
                </a:solidFill>
                <a:ea typeface="微软雅黑" panose="020b0503020204020204" charset="-122"/>
                <a:cs typeface="+mn-ea"/>
                <a:sym typeface="+mn-lt"/>
              </a:rPr>
              <a:t>第四章  </a:t>
            </a:r>
            <a:r>
              <a:rPr lang="en-US" altLang="zh-CN" sz="3600" smtClean="0">
                <a:solidFill>
                  <a:srgbClr val="008CD2"/>
                </a:solidFill>
                <a:ea typeface="微软雅黑" panose="020b0503020204020204" charset="-122"/>
                <a:cs typeface="+mn-ea"/>
                <a:sym typeface="+mn-lt"/>
              </a:rPr>
              <a:t>         </a:t>
            </a:r>
            <a:r>
              <a:rPr lang="zh-CN" altLang="en-US" sz="3600" smtClean="0">
                <a:solidFill>
                  <a:srgbClr val="008CD2"/>
                </a:solidFill>
                <a:ea typeface="微软雅黑" panose="020b0503020204020204" charset="-122"/>
                <a:cs typeface="+mn-ea"/>
                <a:sym typeface="+mn-lt"/>
              </a:rPr>
              <a:t>树</a:t>
            </a:r>
            <a:endParaRPr lang="zh-CN" altLang="en-US" sz="3600">
              <a:solidFill>
                <a:srgbClr val="008CD2"/>
              </a:solidFill>
              <a:ea typeface="微软雅黑" panose="020b0503020204020204" charset="-122"/>
              <a:cs typeface="+mn-ea"/>
              <a:sym typeface="+mn-lt"/>
            </a:endParaRPr>
          </a:p>
        </p:txBody>
      </p:sp>
      <p:sp>
        <p:nvSpPr>
          <p:cNvPr id="5" name="标题 4"/>
          <p:cNvSpPr>
            <a:spLocks noGrp="1"/>
          </p:cNvSpPr>
          <p:nvPr>
            <p:ph type="title"/>
          </p:nvPr>
        </p:nvSpPr>
        <p:spPr>
          <a:xfrm>
            <a:off x="2313940" y="543560"/>
            <a:ext cx="9878060" cy="807720"/>
          </a:xfrm>
          <a:solidFill>
            <a:srgbClr val="008CD2"/>
          </a:solidFill>
        </p:spPr>
        <p:txBody>
          <a:bodyPr>
            <a:normAutofit fontScale="90000"/>
          </a:bodyPr>
          <a:lstStyle/>
          <a:p>
            <a:r>
              <a:rPr lang="en-US" altLang="zh-CN"/>
              <a:t>         </a:t>
            </a:r>
            <a:endParaRPr lang="en-US" altLang="zh-CN"/>
          </a:p>
        </p:txBody>
      </p:sp>
      <p:sp>
        <p:nvSpPr>
          <p:cNvPr id="6" name="标题 3"/>
          <p:cNvSpPr>
            <a:spLocks noGrp="1"/>
          </p:cNvSpPr>
          <p:nvPr/>
        </p:nvSpPr>
        <p:spPr>
          <a:xfrm>
            <a:off x="2313940" y="6564630"/>
            <a:ext cx="9878060" cy="180340"/>
          </a:xfrm>
          <a:prstGeom prst="rect">
            <a:avLst/>
          </a:prstGeom>
          <a:solidFill>
            <a:srgbClr val="008CD2"/>
          </a:solidFill>
        </p:spPr>
        <p:txBody>
          <a:bodyPr vert="horz" lIns="91440" tIns="45720" rIns="91440" bIns="45720" rtlCol="0" anchor="ctr">
            <a:normAutofit fontScale="25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    </a:t>
            </a:r>
            <a:endParaRPr lang="en-US" altLang="zh-CN"/>
          </a:p>
        </p:txBody>
      </p:sp>
      <p:sp>
        <p:nvSpPr>
          <p:cNvPr id="3" name="文本框 2"/>
          <p:cNvSpPr txBox="1"/>
          <p:nvPr/>
        </p:nvSpPr>
        <p:spPr>
          <a:xfrm>
            <a:off x="5805170" y="1614170"/>
            <a:ext cx="582739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>
                <a:solidFill>
                  <a:srgbClr val="0070A6"/>
                </a:solidFill>
                <a:ea typeface="微软雅黑" panose="020b0503020204020204" charset="-122"/>
                <a:cs typeface="+mn-ea"/>
                <a:sym typeface="+mn-lt"/>
              </a:rPr>
              <a:t>选修</a:t>
            </a:r>
            <a:r>
              <a:rPr lang="en-US" altLang="zh-CN" sz="4000" smtClean="0">
                <a:solidFill>
                  <a:srgbClr val="0070A6"/>
                </a:solidFill>
                <a:ea typeface="微软雅黑" panose="020b0503020204020204" charset="-122"/>
                <a:cs typeface="+mn-ea"/>
                <a:sym typeface="+mn-lt"/>
              </a:rPr>
              <a:t>1《</a:t>
            </a:r>
            <a:r>
              <a:rPr lang="zh-CN" altLang="en-US" sz="4000" smtClean="0">
                <a:solidFill>
                  <a:srgbClr val="0070A6"/>
                </a:solidFill>
                <a:ea typeface="微软雅黑" panose="020b0503020204020204" charset="-122"/>
                <a:cs typeface="+mn-ea"/>
                <a:sym typeface="+mn-lt"/>
              </a:rPr>
              <a:t>数据与数据结构</a:t>
            </a:r>
            <a:r>
              <a:rPr lang="en-US" altLang="zh-CN" sz="4000" smtClean="0">
                <a:solidFill>
                  <a:srgbClr val="0070A6"/>
                </a:solidFill>
                <a:ea typeface="微软雅黑" panose="020b0503020204020204" charset="-122"/>
                <a:cs typeface="+mn-ea"/>
                <a:sym typeface="+mn-lt"/>
              </a:rPr>
              <a:t>》</a:t>
            </a:r>
            <a:endParaRPr lang="zh-CN" altLang="en-US" sz="4000"/>
          </a:p>
        </p:txBody>
      </p:sp>
      <p:sp>
        <p:nvSpPr>
          <p:cNvPr id="57" name="矩形 56"/>
          <p:cNvSpPr/>
          <p:nvPr/>
        </p:nvSpPr>
        <p:spPr>
          <a:xfrm>
            <a:off x="5082290" y="1715705"/>
            <a:ext cx="504000" cy="504000"/>
          </a:xfrm>
          <a:prstGeom prst="rect">
            <a:avLst/>
          </a:prstGeom>
          <a:solidFill>
            <a:srgbClr val="0070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00B050"/>
              </a:solidFill>
              <a:ea typeface="微软雅黑" panose="020b0503020204020204" charset="-122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4715510" y="4267743"/>
            <a:ext cx="6917159" cy="7683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4400" smtClean="0">
                <a:solidFill>
                  <a:schemeClr val="tx1">
                    <a:lumMod val="95000"/>
                    <a:lumOff val="5000"/>
                  </a:schemeClr>
                </a:solidFill>
                <a:ea typeface="微软雅黑" panose="020b0503020204020204" charset="-122"/>
                <a:cs typeface="+mn-ea"/>
                <a:sym typeface="+mn-lt"/>
              </a:rPr>
              <a:t>4.1 </a:t>
            </a:r>
            <a:r>
              <a:rPr lang="zh-CN" altLang="en-US" sz="4400" smtClean="0">
                <a:solidFill>
                  <a:schemeClr val="tx1">
                    <a:lumMod val="95000"/>
                    <a:lumOff val="5000"/>
                  </a:schemeClr>
                </a:solidFill>
                <a:ea typeface="微软雅黑" panose="020b0503020204020204" charset="-122"/>
                <a:cs typeface="+mn-ea"/>
                <a:sym typeface="+mn-lt"/>
              </a:rPr>
              <a:t>树与二叉树</a:t>
            </a:r>
            <a:endParaRPr lang="zh-CN" altLang="en-US" sz="4400" smtClean="0">
              <a:solidFill>
                <a:schemeClr val="tx1">
                  <a:lumMod val="95000"/>
                  <a:lumOff val="5000"/>
                </a:schemeClr>
              </a:solidFill>
              <a:ea typeface="微软雅黑" panose="020b0503020204020204" charset="-122"/>
              <a:cs typeface="+mn-ea"/>
              <a:sym typeface="+mn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10" grpId="0"/>
      <p:bldP spid="57" grpId="0"/>
      <p:bldP spid="11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635" y="6388100"/>
            <a:ext cx="12191365" cy="90170"/>
          </a:xfrm>
          <a:solidFill>
            <a:srgbClr val="008CD2"/>
          </a:solidFill>
        </p:spPr>
        <p:txBody>
          <a:bodyPr>
            <a:normAutofit fontScale="90000"/>
          </a:bodyPr>
          <a:lstStyle/>
          <a:p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7" name="标题 4"/>
          <p:cNvSpPr>
            <a:spLocks noGrp="1"/>
          </p:cNvSpPr>
          <p:nvPr/>
        </p:nvSpPr>
        <p:spPr>
          <a:xfrm>
            <a:off x="0" y="514350"/>
            <a:ext cx="12192000" cy="807720"/>
          </a:xfrm>
          <a:prstGeom prst="rect">
            <a:avLst/>
          </a:prstGeom>
          <a:solidFill>
            <a:srgbClr val="008CD2"/>
          </a:solidFill>
        </p:spPr>
        <p:txBody>
          <a:bodyPr vert="horz" lIns="91440" tIns="45720" rIns="91440" bIns="45720" rtlCol="0" anchor="b">
            <a:normAutofit fontScale="7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        </a:t>
            </a:r>
            <a:endParaRPr lang="en-US" altLang="zh-CN"/>
          </a:p>
        </p:txBody>
      </p:sp>
      <p:sp>
        <p:nvSpPr>
          <p:cNvPr id="2" name="文本框 1"/>
          <p:cNvSpPr txBox="1"/>
          <p:nvPr/>
        </p:nvSpPr>
        <p:spPr>
          <a:xfrm>
            <a:off x="635" y="514350"/>
            <a:ext cx="534289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/>
              <a:t>  </a:t>
            </a:r>
            <a:r>
              <a:rPr lang="zh-CN" altLang="en-US" sz="4000">
                <a:sym typeface="+mn-ea"/>
              </a:rPr>
              <a:t>二叉树</a:t>
            </a:r>
            <a:endParaRPr lang="zh-CN" altLang="en-US" sz="4000" b="1">
              <a:sym typeface="+mn-ea"/>
            </a:endParaRPr>
          </a:p>
        </p:txBody>
      </p:sp>
      <p:sp>
        <p:nvSpPr>
          <p:cNvPr id="3" name="标题 3"/>
          <p:cNvSpPr>
            <a:spLocks noGrp="1"/>
          </p:cNvSpPr>
          <p:nvPr/>
        </p:nvSpPr>
        <p:spPr>
          <a:xfrm>
            <a:off x="11348720" y="207645"/>
            <a:ext cx="842010" cy="76200"/>
          </a:xfrm>
          <a:prstGeom prst="rect">
            <a:avLst/>
          </a:prstGeom>
          <a:gradFill>
            <a:gsLst>
              <a:gs pos="0">
                <a:srgbClr val="14CD68"/>
              </a:gs>
              <a:gs pos="100000">
                <a:srgbClr val="035C7D"/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 fontScale="75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</a:t>
            </a:r>
            <a:r>
              <a:rPr lang="zh-CN" altLang="en-US" sz="3735"/>
              <a:t>树</a:t>
            </a:r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9" name="文本框 8"/>
          <p:cNvSpPr txBox="1"/>
          <p:nvPr/>
        </p:nvSpPr>
        <p:spPr>
          <a:xfrm>
            <a:off x="635" y="1363980"/>
            <a:ext cx="365315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·</a:t>
            </a:r>
            <a:r>
              <a:rPr lang="zh-CN" altLang="en-US" sz="3200"/>
              <a:t>二叉树的性质</a:t>
            </a:r>
            <a:endParaRPr lang="en-US" altLang="zh-CN" sz="3200"/>
          </a:p>
        </p:txBody>
      </p:sp>
      <p:sp>
        <p:nvSpPr>
          <p:cNvPr id="12" name="文本框 11"/>
          <p:cNvSpPr txBox="1"/>
          <p:nvPr/>
        </p:nvSpPr>
        <p:spPr>
          <a:xfrm>
            <a:off x="490220" y="1905635"/>
            <a:ext cx="10974705" cy="3538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buClrTx/>
              <a:buSzTx/>
              <a:buFontTx/>
            </a:pPr>
            <a:r>
              <a:rPr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性质</a:t>
            </a:r>
            <a:r>
              <a:rPr 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4</a:t>
            </a:r>
            <a:r>
              <a:rPr 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、</a:t>
            </a:r>
            <a:r>
              <a:rPr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具有 n 个结点的完全二叉树的深度 </a:t>
            </a:r>
            <a:endParaRPr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endParaRPr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性质</a:t>
            </a:r>
            <a:r>
              <a:rPr 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5</a:t>
            </a:r>
            <a:r>
              <a:rPr 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、</a:t>
            </a:r>
            <a:r>
              <a:rPr sz="2800"/>
              <a:t> </a:t>
            </a:r>
            <a:r>
              <a:rPr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如果有一颗有n个节点的完全二叉树的节点按层次序编号，对任一层的节点i（1&lt;=i&lt;=n）有</a:t>
            </a:r>
            <a:endParaRPr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lvl="1"/>
            <a:r>
              <a:rPr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(1).如果i=1，则节点是二叉树的根，无双亲，如果i&gt;1，则其双亲节点为[i/2]，向下取整</a:t>
            </a:r>
            <a:endParaRPr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lvl="1"/>
            <a:r>
              <a:rPr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(2).如果2i&gt;n那么节点i没有左孩子，否则其左孩子为2i</a:t>
            </a:r>
            <a:endParaRPr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lvl="1"/>
            <a:r>
              <a:rPr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(3).如果2i+1&gt;n那么节点没有右孩子，否则右孩子为2i+1</a:t>
            </a:r>
            <a:endParaRPr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aphicFrame>
        <p:nvGraphicFramePr>
          <p:cNvPr id="6" name="对象 5"/>
          <p:cNvGraphicFramePr>
            <a:graphicFrameLocks noChangeAspect="1"/>
          </p:cNvGraphicFramePr>
          <p:nvPr/>
        </p:nvGraphicFramePr>
        <p:xfrm>
          <a:off x="7359015" y="1947545"/>
          <a:ext cx="1398270" cy="539115"/>
        </p:xfrm>
        <a:graphic>
          <a:graphicData uri="http://schemas.openxmlformats.org/presentationml/2006/ole">
            <mc:AlternateContent>
              <mc:Choice xmlns:v="urn:schemas-microsoft-com:vml" Requires="v">
                <p:oleObj spid="_x0000_s1040" r:id="rId2" imgW="1403985" imgH="492125" progId="Equation.KSEE3">
                  <p:embed/>
                </p:oleObj>
              </mc:Choice>
              <mc:Fallback>
                <p:oleObj r:id="rId2" imgW="1403985" imgH="492125" progId="Equation.KSEE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7359015" y="1947545"/>
                        <a:ext cx="1398270" cy="53911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635" y="6388100"/>
            <a:ext cx="12191365" cy="90170"/>
          </a:xfrm>
          <a:solidFill>
            <a:srgbClr val="008CD2"/>
          </a:solidFill>
        </p:spPr>
        <p:txBody>
          <a:bodyPr>
            <a:normAutofit fontScale="90000"/>
          </a:bodyPr>
          <a:lstStyle/>
          <a:p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7" name="标题 4"/>
          <p:cNvSpPr>
            <a:spLocks noGrp="1"/>
          </p:cNvSpPr>
          <p:nvPr/>
        </p:nvSpPr>
        <p:spPr>
          <a:xfrm>
            <a:off x="0" y="514350"/>
            <a:ext cx="12192000" cy="807720"/>
          </a:xfrm>
          <a:prstGeom prst="rect">
            <a:avLst/>
          </a:prstGeom>
          <a:solidFill>
            <a:srgbClr val="008CD2"/>
          </a:solidFill>
        </p:spPr>
        <p:txBody>
          <a:bodyPr vert="horz" lIns="91440" tIns="45720" rIns="91440" bIns="45720" rtlCol="0" anchor="b">
            <a:normAutofit fontScale="7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        </a:t>
            </a:r>
            <a:endParaRPr lang="en-US" altLang="zh-CN"/>
          </a:p>
        </p:txBody>
      </p:sp>
      <p:sp>
        <p:nvSpPr>
          <p:cNvPr id="2" name="文本框 1"/>
          <p:cNvSpPr txBox="1"/>
          <p:nvPr/>
        </p:nvSpPr>
        <p:spPr>
          <a:xfrm>
            <a:off x="635" y="514350"/>
            <a:ext cx="534289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/>
              <a:t>  </a:t>
            </a:r>
            <a:r>
              <a:rPr lang="zh-CN" altLang="en-US" sz="4000">
                <a:sym typeface="+mn-ea"/>
              </a:rPr>
              <a:t>二叉树</a:t>
            </a:r>
            <a:endParaRPr lang="zh-CN" altLang="en-US" sz="4000" b="1">
              <a:sym typeface="+mn-ea"/>
            </a:endParaRPr>
          </a:p>
        </p:txBody>
      </p:sp>
      <p:sp>
        <p:nvSpPr>
          <p:cNvPr id="3" name="标题 3"/>
          <p:cNvSpPr>
            <a:spLocks noGrp="1"/>
          </p:cNvSpPr>
          <p:nvPr/>
        </p:nvSpPr>
        <p:spPr>
          <a:xfrm>
            <a:off x="11348720" y="207645"/>
            <a:ext cx="842010" cy="76200"/>
          </a:xfrm>
          <a:prstGeom prst="rect">
            <a:avLst/>
          </a:prstGeom>
          <a:gradFill>
            <a:gsLst>
              <a:gs pos="0">
                <a:srgbClr val="14CD68"/>
              </a:gs>
              <a:gs pos="100000">
                <a:srgbClr val="035C7D"/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 fontScale="75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</a:t>
            </a:r>
            <a:r>
              <a:rPr lang="zh-CN" altLang="en-US" sz="3735"/>
              <a:t>树</a:t>
            </a:r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9" name="文本框 8"/>
          <p:cNvSpPr txBox="1"/>
          <p:nvPr/>
        </p:nvSpPr>
        <p:spPr>
          <a:xfrm>
            <a:off x="635" y="1363980"/>
            <a:ext cx="490855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·</a:t>
            </a:r>
            <a:r>
              <a:rPr lang="zh-CN" altLang="en-US" sz="3200"/>
              <a:t>二叉树性质的应用</a:t>
            </a:r>
            <a:endParaRPr lang="en-US" altLang="zh-CN" sz="3200"/>
          </a:p>
        </p:txBody>
      </p:sp>
      <p:sp>
        <p:nvSpPr>
          <p:cNvPr id="12" name="文本框 11"/>
          <p:cNvSpPr txBox="1"/>
          <p:nvPr/>
        </p:nvSpPr>
        <p:spPr>
          <a:xfrm>
            <a:off x="490220" y="1905635"/>
            <a:ext cx="10974705" cy="43999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sz="2800"/>
              <a:t>练习：</a:t>
            </a:r>
            <a:endParaRPr lang="zh-CN" sz="2800"/>
          </a:p>
          <a:p>
            <a:r>
              <a:rPr lang="zh-CN" sz="2800"/>
              <a:t> </a:t>
            </a:r>
            <a:r>
              <a:rPr lang="en-US" altLang="zh-CN" sz="2800"/>
              <a:t>       </a:t>
            </a:r>
            <a:r>
              <a:rPr lang="zh-CN" sz="2800"/>
              <a:t>若一棵完全二叉树共有699个节点，则在该二叉树中的叶节点数是多少？</a:t>
            </a:r>
            <a:endParaRPr lang="zh-CN" sz="2800"/>
          </a:p>
          <a:p>
            <a:endParaRPr lang="zh-CN" sz="2800"/>
          </a:p>
          <a:p>
            <a:r>
              <a:rPr lang="en-US" altLang="zh-CN" sz="2800"/>
              <a:t>        </a:t>
            </a:r>
            <a:r>
              <a:rPr lang="zh-CN" altLang="en-US" sz="2800"/>
              <a:t>因为</a:t>
            </a:r>
            <a:r>
              <a:rPr lang="en-US" altLang="zh-CN" sz="2800"/>
              <a:t> n = n0 + n1 + n2</a:t>
            </a:r>
            <a:endParaRPr lang="en-US" altLang="zh-CN" sz="2800"/>
          </a:p>
          <a:p>
            <a:r>
              <a:rPr lang="en-US" altLang="zh-CN" sz="2800"/>
              <a:t>                 n0 =n2 + 1 </a:t>
            </a:r>
            <a:endParaRPr lang="en-US" altLang="zh-CN" sz="2800"/>
          </a:p>
          <a:p>
            <a:r>
              <a:rPr lang="en-US" altLang="zh-CN" sz="2800"/>
              <a:t>        </a:t>
            </a:r>
            <a:r>
              <a:rPr lang="zh-CN" altLang="en-US" sz="2800"/>
              <a:t>所以</a:t>
            </a:r>
            <a:r>
              <a:rPr lang="en-US" altLang="zh-CN" sz="2800"/>
              <a:t>  n = 2 * </a:t>
            </a:r>
            <a:r>
              <a:rPr lang="en-US" altLang="zh-CN" sz="2800">
                <a:sym typeface="+mn-ea"/>
              </a:rPr>
              <a:t>n2 + n1 + 1</a:t>
            </a:r>
            <a:endParaRPr lang="en-US" altLang="zh-CN" sz="2800">
              <a:sym typeface="+mn-ea"/>
            </a:endParaRPr>
          </a:p>
          <a:p>
            <a:r>
              <a:rPr lang="en-US" altLang="zh-CN" sz="2800"/>
              <a:t>        n = 699</a:t>
            </a:r>
            <a:r>
              <a:rPr lang="zh-CN" altLang="en-US" sz="2800"/>
              <a:t>（奇数）</a:t>
            </a:r>
            <a:r>
              <a:rPr lang="en-US" altLang="zh-CN" sz="2800"/>
              <a:t>  n1 = 0</a:t>
            </a:r>
            <a:r>
              <a:rPr lang="zh-CN" altLang="en-US" sz="2800"/>
              <a:t>或</a:t>
            </a:r>
            <a:r>
              <a:rPr lang="en-US" altLang="zh-CN" sz="2800"/>
              <a:t>1</a:t>
            </a:r>
            <a:endParaRPr lang="en-US" altLang="zh-CN" sz="2800"/>
          </a:p>
          <a:p>
            <a:r>
              <a:rPr lang="en-US" altLang="zh-CN" sz="2800"/>
              <a:t>        </a:t>
            </a:r>
            <a:r>
              <a:rPr lang="zh-CN" altLang="en-US" sz="2800"/>
              <a:t>所以</a:t>
            </a:r>
            <a:r>
              <a:rPr lang="en-US" altLang="zh-CN" sz="2800"/>
              <a:t>n1</a:t>
            </a:r>
            <a:r>
              <a:rPr lang="zh-CN" altLang="en-US" sz="2800"/>
              <a:t>只能为</a:t>
            </a:r>
            <a:r>
              <a:rPr lang="en-US" altLang="zh-CN" sz="2800"/>
              <a:t>0</a:t>
            </a:r>
            <a:r>
              <a:rPr lang="zh-CN" altLang="en-US" sz="2800"/>
              <a:t>，所以</a:t>
            </a:r>
            <a:r>
              <a:rPr lang="en-US" altLang="zh-CN" sz="2800"/>
              <a:t>n2</a:t>
            </a:r>
            <a:r>
              <a:rPr lang="zh-CN" altLang="en-US" sz="2800"/>
              <a:t>为</a:t>
            </a:r>
            <a:r>
              <a:rPr lang="en-US" altLang="zh-CN" sz="2800"/>
              <a:t>349</a:t>
            </a:r>
            <a:r>
              <a:rPr lang="zh-CN" altLang="en-US" sz="2800"/>
              <a:t>，</a:t>
            </a:r>
            <a:r>
              <a:rPr lang="en-US" altLang="zh-CN" sz="2800"/>
              <a:t>n0</a:t>
            </a:r>
            <a:r>
              <a:rPr lang="zh-CN" altLang="en-US" sz="2800"/>
              <a:t>为</a:t>
            </a:r>
            <a:r>
              <a:rPr lang="en-US" altLang="zh-CN" sz="2800"/>
              <a:t>350</a:t>
            </a:r>
            <a:endParaRPr lang="en-US" altLang="zh-CN" sz="2800"/>
          </a:p>
          <a:p>
            <a:r>
              <a:rPr lang="en-US" altLang="zh-CN" sz="2800"/>
              <a:t>        </a:t>
            </a:r>
            <a:r>
              <a:rPr lang="zh-CN" altLang="en-US" sz="2800"/>
              <a:t>即叶子节点数为</a:t>
            </a:r>
            <a:r>
              <a:rPr lang="en-US" altLang="zh-CN" sz="2800"/>
              <a:t>350</a:t>
            </a:r>
            <a:endParaRPr lang="en-US" altLang="zh-CN" sz="280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635" y="6388100"/>
            <a:ext cx="12191365" cy="90170"/>
          </a:xfrm>
          <a:solidFill>
            <a:srgbClr val="008CD2"/>
          </a:solidFill>
        </p:spPr>
        <p:txBody>
          <a:bodyPr>
            <a:normAutofit fontScale="90000"/>
          </a:bodyPr>
          <a:lstStyle/>
          <a:p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7" name="标题 4"/>
          <p:cNvSpPr>
            <a:spLocks noGrp="1"/>
          </p:cNvSpPr>
          <p:nvPr/>
        </p:nvSpPr>
        <p:spPr>
          <a:xfrm>
            <a:off x="0" y="514350"/>
            <a:ext cx="12192000" cy="807720"/>
          </a:xfrm>
          <a:prstGeom prst="rect">
            <a:avLst/>
          </a:prstGeom>
          <a:solidFill>
            <a:srgbClr val="008CD2"/>
          </a:solidFill>
        </p:spPr>
        <p:txBody>
          <a:bodyPr vert="horz" lIns="91440" tIns="45720" rIns="91440" bIns="45720" rtlCol="0" anchor="b">
            <a:normAutofit fontScale="7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        </a:t>
            </a:r>
            <a:endParaRPr lang="en-US" altLang="zh-CN"/>
          </a:p>
        </p:txBody>
      </p:sp>
      <p:sp>
        <p:nvSpPr>
          <p:cNvPr id="2" name="文本框 1"/>
          <p:cNvSpPr txBox="1"/>
          <p:nvPr/>
        </p:nvSpPr>
        <p:spPr>
          <a:xfrm>
            <a:off x="635" y="514350"/>
            <a:ext cx="534289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/>
              <a:t>  </a:t>
            </a:r>
            <a:r>
              <a:rPr lang="zh-CN" altLang="en-US" sz="4000">
                <a:sym typeface="+mn-ea"/>
              </a:rPr>
              <a:t>二叉树</a:t>
            </a:r>
            <a:endParaRPr lang="zh-CN" altLang="en-US" sz="4000" b="1">
              <a:sym typeface="+mn-ea"/>
            </a:endParaRPr>
          </a:p>
        </p:txBody>
      </p:sp>
      <p:sp>
        <p:nvSpPr>
          <p:cNvPr id="3" name="标题 3"/>
          <p:cNvSpPr>
            <a:spLocks noGrp="1"/>
          </p:cNvSpPr>
          <p:nvPr/>
        </p:nvSpPr>
        <p:spPr>
          <a:xfrm>
            <a:off x="11348720" y="207645"/>
            <a:ext cx="842010" cy="76200"/>
          </a:xfrm>
          <a:prstGeom prst="rect">
            <a:avLst/>
          </a:prstGeom>
          <a:gradFill>
            <a:gsLst>
              <a:gs pos="0">
                <a:srgbClr val="14CD68"/>
              </a:gs>
              <a:gs pos="100000">
                <a:srgbClr val="035C7D"/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 fontScale="75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</a:t>
            </a:r>
            <a:r>
              <a:rPr lang="zh-CN" altLang="en-US" sz="3735"/>
              <a:t>树</a:t>
            </a:r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9" name="文本框 8"/>
          <p:cNvSpPr txBox="1"/>
          <p:nvPr/>
        </p:nvSpPr>
        <p:spPr>
          <a:xfrm>
            <a:off x="635" y="1363980"/>
            <a:ext cx="365315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·</a:t>
            </a:r>
            <a:r>
              <a:rPr lang="zh-CN" altLang="en-US" sz="3200"/>
              <a:t>二叉排序树</a:t>
            </a:r>
            <a:endParaRPr lang="en-US" altLang="zh-CN" sz="3200"/>
          </a:p>
        </p:txBody>
      </p:sp>
      <p:sp>
        <p:nvSpPr>
          <p:cNvPr id="12" name="文本框 11"/>
          <p:cNvSpPr txBox="1"/>
          <p:nvPr/>
        </p:nvSpPr>
        <p:spPr>
          <a:xfrm>
            <a:off x="726440" y="1989455"/>
            <a:ext cx="10339705" cy="3538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一棵空树，或者具有下列性质的二叉树：</a:t>
            </a:r>
            <a:endParaRPr lang="zh-CN" altLang="en-US"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endParaRPr lang="zh-CN" altLang="en-US"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</a:t>
            </a:r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）若左子树不空，则左子树上所有节点的值均小于它的根节点的值</a:t>
            </a:r>
            <a:endParaRPr lang="zh-CN" altLang="en-US"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</a:t>
            </a:r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）若右子树不空，则右子树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上所有节点的值均大于它的根节点的值</a:t>
            </a:r>
            <a:endParaRPr lang="zh-CN" altLang="en-US"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</a:t>
            </a:r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）左右子树也分别为二叉排序树</a:t>
            </a:r>
            <a:endParaRPr lang="zh-CN" altLang="en-US"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</a:t>
            </a:r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4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）没有键值相等的节点</a:t>
            </a:r>
            <a:endParaRPr lang="zh-CN" altLang="en-US"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635" y="6388100"/>
            <a:ext cx="12191365" cy="90170"/>
          </a:xfrm>
          <a:solidFill>
            <a:srgbClr val="008CD2"/>
          </a:solidFill>
        </p:spPr>
        <p:txBody>
          <a:bodyPr>
            <a:normAutofit fontScale="90000"/>
          </a:bodyPr>
          <a:lstStyle/>
          <a:p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7" name="标题 4"/>
          <p:cNvSpPr>
            <a:spLocks noGrp="1"/>
          </p:cNvSpPr>
          <p:nvPr/>
        </p:nvSpPr>
        <p:spPr>
          <a:xfrm>
            <a:off x="0" y="514350"/>
            <a:ext cx="12192000" cy="807720"/>
          </a:xfrm>
          <a:prstGeom prst="rect">
            <a:avLst/>
          </a:prstGeom>
          <a:solidFill>
            <a:srgbClr val="008CD2"/>
          </a:solidFill>
        </p:spPr>
        <p:txBody>
          <a:bodyPr vert="horz" lIns="91440" tIns="45720" rIns="91440" bIns="45720" rtlCol="0" anchor="b">
            <a:normAutofit fontScale="7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        </a:t>
            </a:r>
            <a:endParaRPr lang="en-US" altLang="zh-CN"/>
          </a:p>
        </p:txBody>
      </p:sp>
      <p:sp>
        <p:nvSpPr>
          <p:cNvPr id="2" name="文本框 1"/>
          <p:cNvSpPr txBox="1"/>
          <p:nvPr/>
        </p:nvSpPr>
        <p:spPr>
          <a:xfrm>
            <a:off x="635" y="514350"/>
            <a:ext cx="534289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/>
              <a:t>  </a:t>
            </a:r>
            <a:r>
              <a:rPr lang="zh-CN" altLang="en-US" sz="4000">
                <a:sym typeface="+mn-ea"/>
              </a:rPr>
              <a:t>二叉树</a:t>
            </a:r>
            <a:endParaRPr lang="zh-CN" altLang="en-US" sz="4000" b="1">
              <a:sym typeface="+mn-ea"/>
            </a:endParaRPr>
          </a:p>
        </p:txBody>
      </p:sp>
      <p:sp>
        <p:nvSpPr>
          <p:cNvPr id="3" name="标题 3"/>
          <p:cNvSpPr>
            <a:spLocks noGrp="1"/>
          </p:cNvSpPr>
          <p:nvPr/>
        </p:nvSpPr>
        <p:spPr>
          <a:xfrm>
            <a:off x="11348720" y="207645"/>
            <a:ext cx="842010" cy="76200"/>
          </a:xfrm>
          <a:prstGeom prst="rect">
            <a:avLst/>
          </a:prstGeom>
          <a:gradFill>
            <a:gsLst>
              <a:gs pos="0">
                <a:srgbClr val="14CD68"/>
              </a:gs>
              <a:gs pos="100000">
                <a:srgbClr val="035C7D"/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 fontScale="75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</a:t>
            </a:r>
            <a:r>
              <a:rPr lang="zh-CN" altLang="en-US" sz="3735"/>
              <a:t>树</a:t>
            </a:r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9" name="文本框 8"/>
          <p:cNvSpPr txBox="1"/>
          <p:nvPr/>
        </p:nvSpPr>
        <p:spPr>
          <a:xfrm>
            <a:off x="635" y="1363980"/>
            <a:ext cx="365315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·</a:t>
            </a:r>
            <a:r>
              <a:rPr lang="zh-CN" altLang="en-US" sz="3200"/>
              <a:t>二叉排序树</a:t>
            </a:r>
            <a:endParaRPr lang="en-US" altLang="zh-CN" sz="3200"/>
          </a:p>
        </p:txBody>
      </p:sp>
      <p:grpSp>
        <p:nvGrpSpPr>
          <p:cNvPr id="12" name="组合 11"/>
          <p:cNvGrpSpPr/>
          <p:nvPr/>
        </p:nvGrpSpPr>
        <p:grpSpPr>
          <a:xfrm>
            <a:off x="5969635" y="2326005"/>
            <a:ext cx="5003165" cy="2483485"/>
            <a:chOff x="9401" y="3663"/>
            <a:chExt cx="7879" cy="3911"/>
          </a:xfrm>
        </p:grpSpPr>
        <p:sp>
          <p:nvSpPr>
            <p:cNvPr id="18" name="流程图: 联系 17"/>
            <p:cNvSpPr/>
            <p:nvPr/>
          </p:nvSpPr>
          <p:spPr>
            <a:xfrm>
              <a:off x="12712" y="3663"/>
              <a:ext cx="1253" cy="86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>
                  <a:latin typeface="+mj-ea"/>
                  <a:ea typeface="+mj-ea"/>
                </a:rPr>
                <a:t>50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cxnSp>
          <p:nvCxnSpPr>
            <p:cNvPr id="27" name="直接连接符 26"/>
            <p:cNvCxnSpPr/>
            <p:nvPr/>
          </p:nvCxnSpPr>
          <p:spPr>
            <a:xfrm flipH="1">
              <a:off x="11616" y="4402"/>
              <a:ext cx="1235" cy="81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接连接符 27"/>
            <p:cNvCxnSpPr/>
            <p:nvPr/>
          </p:nvCxnSpPr>
          <p:spPr>
            <a:xfrm flipH="1">
              <a:off x="10064" y="5825"/>
              <a:ext cx="860" cy="101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直接连接符 28"/>
            <p:cNvCxnSpPr/>
            <p:nvPr/>
          </p:nvCxnSpPr>
          <p:spPr>
            <a:xfrm>
              <a:off x="13738" y="4402"/>
              <a:ext cx="1194" cy="81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接连接符 30"/>
            <p:cNvCxnSpPr/>
            <p:nvPr/>
          </p:nvCxnSpPr>
          <p:spPr>
            <a:xfrm>
              <a:off x="15624" y="5825"/>
              <a:ext cx="955" cy="883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接连接符 33"/>
            <p:cNvCxnSpPr/>
            <p:nvPr/>
          </p:nvCxnSpPr>
          <p:spPr>
            <a:xfrm>
              <a:off x="11616" y="5825"/>
              <a:ext cx="562" cy="883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直接连接符 36"/>
            <p:cNvCxnSpPr/>
            <p:nvPr/>
          </p:nvCxnSpPr>
          <p:spPr>
            <a:xfrm flipH="1">
              <a:off x="13921" y="5825"/>
              <a:ext cx="1011" cy="883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流程图: 联系 4"/>
            <p:cNvSpPr/>
            <p:nvPr/>
          </p:nvSpPr>
          <p:spPr>
            <a:xfrm>
              <a:off x="10712" y="5099"/>
              <a:ext cx="1253" cy="86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>
                  <a:latin typeface="+mj-ea"/>
                  <a:ea typeface="+mj-ea"/>
                </a:rPr>
                <a:t>30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sp>
          <p:nvSpPr>
            <p:cNvPr id="6" name="流程图: 联系 5"/>
            <p:cNvSpPr/>
            <p:nvPr/>
          </p:nvSpPr>
          <p:spPr>
            <a:xfrm>
              <a:off x="9401" y="6708"/>
              <a:ext cx="1253" cy="86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>
                  <a:latin typeface="+mj-ea"/>
                  <a:ea typeface="+mj-ea"/>
                </a:rPr>
                <a:t>10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sp>
          <p:nvSpPr>
            <p:cNvPr id="8" name="流程图: 联系 7"/>
            <p:cNvSpPr/>
            <p:nvPr/>
          </p:nvSpPr>
          <p:spPr>
            <a:xfrm>
              <a:off x="11642" y="6708"/>
              <a:ext cx="1253" cy="86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>
                  <a:latin typeface="+mj-ea"/>
                  <a:ea typeface="+mj-ea"/>
                </a:rPr>
                <a:t>40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sp>
          <p:nvSpPr>
            <p:cNvPr id="10" name="流程图: 联系 9"/>
            <p:cNvSpPr/>
            <p:nvPr/>
          </p:nvSpPr>
          <p:spPr>
            <a:xfrm>
              <a:off x="14775" y="5099"/>
              <a:ext cx="1253" cy="86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>
                  <a:latin typeface="+mj-ea"/>
                  <a:ea typeface="+mj-ea"/>
                </a:rPr>
                <a:t>70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sp>
          <p:nvSpPr>
            <p:cNvPr id="11" name="流程图: 联系 10"/>
            <p:cNvSpPr/>
            <p:nvPr/>
          </p:nvSpPr>
          <p:spPr>
            <a:xfrm>
              <a:off x="13319" y="6708"/>
              <a:ext cx="1253" cy="86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>
                  <a:latin typeface="+mj-ea"/>
                  <a:ea typeface="+mj-ea"/>
                </a:rPr>
                <a:t>60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sp>
          <p:nvSpPr>
            <p:cNvPr id="13" name="流程图: 联系 12"/>
            <p:cNvSpPr/>
            <p:nvPr/>
          </p:nvSpPr>
          <p:spPr>
            <a:xfrm>
              <a:off x="16028" y="6708"/>
              <a:ext cx="1253" cy="86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>
                  <a:latin typeface="+mj-ea"/>
                  <a:ea typeface="+mj-ea"/>
                </a:rPr>
                <a:t>80</a:t>
              </a:r>
              <a:endParaRPr lang="en-US" altLang="zh-CN" sz="2400">
                <a:latin typeface="+mj-ea"/>
                <a:ea typeface="+mj-ea"/>
              </a:endParaRPr>
            </a:p>
          </p:txBody>
        </p:sp>
      </p:grpSp>
      <p:sp>
        <p:nvSpPr>
          <p:cNvPr id="14" name="文本框 13"/>
          <p:cNvSpPr txBox="1"/>
          <p:nvPr/>
        </p:nvSpPr>
        <p:spPr>
          <a:xfrm>
            <a:off x="490220" y="2003425"/>
            <a:ext cx="5479415" cy="26765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右图就是一棵二叉排序树</a:t>
            </a:r>
            <a:endParaRPr lang="zh-CN"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[ 10, 30, 40, 50, 60, 70, 80 ]</a:t>
            </a:r>
            <a:endParaRPr lang="en-US" altLang="zh-CN"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endParaRPr lang="en-US" altLang="zh-CN"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在二叉排序树中可以进行插入，删除，查找等操作，其中查找效率很高。</a:t>
            </a:r>
            <a:endParaRPr lang="zh-CN" altLang="en-US"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635" y="6388100"/>
            <a:ext cx="12191365" cy="90170"/>
          </a:xfrm>
          <a:solidFill>
            <a:srgbClr val="008CD2"/>
          </a:solidFill>
        </p:spPr>
        <p:txBody>
          <a:bodyPr>
            <a:normAutofit fontScale="90000"/>
          </a:bodyPr>
          <a:lstStyle/>
          <a:p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7" name="标题 4"/>
          <p:cNvSpPr>
            <a:spLocks noGrp="1"/>
          </p:cNvSpPr>
          <p:nvPr/>
        </p:nvSpPr>
        <p:spPr>
          <a:xfrm>
            <a:off x="0" y="514350"/>
            <a:ext cx="12192000" cy="807720"/>
          </a:xfrm>
          <a:prstGeom prst="rect">
            <a:avLst/>
          </a:prstGeom>
          <a:solidFill>
            <a:srgbClr val="008CD2"/>
          </a:solidFill>
        </p:spPr>
        <p:txBody>
          <a:bodyPr vert="horz" lIns="91440" tIns="45720" rIns="91440" bIns="45720" rtlCol="0" anchor="b">
            <a:normAutofit fontScale="7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        </a:t>
            </a:r>
            <a:endParaRPr lang="en-US" altLang="zh-CN"/>
          </a:p>
        </p:txBody>
      </p:sp>
      <p:sp>
        <p:nvSpPr>
          <p:cNvPr id="2" name="文本框 1"/>
          <p:cNvSpPr txBox="1"/>
          <p:nvPr/>
        </p:nvSpPr>
        <p:spPr>
          <a:xfrm>
            <a:off x="635" y="514350"/>
            <a:ext cx="534289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/>
              <a:t>  </a:t>
            </a:r>
            <a:r>
              <a:rPr lang="zh-CN" altLang="en-US" sz="4000">
                <a:sym typeface="+mn-ea"/>
              </a:rPr>
              <a:t>二叉树</a:t>
            </a:r>
            <a:endParaRPr lang="zh-CN" altLang="en-US" sz="4000" b="1">
              <a:sym typeface="+mn-ea"/>
            </a:endParaRPr>
          </a:p>
        </p:txBody>
      </p:sp>
      <p:sp>
        <p:nvSpPr>
          <p:cNvPr id="3" name="标题 3"/>
          <p:cNvSpPr>
            <a:spLocks noGrp="1"/>
          </p:cNvSpPr>
          <p:nvPr/>
        </p:nvSpPr>
        <p:spPr>
          <a:xfrm>
            <a:off x="11348720" y="207645"/>
            <a:ext cx="842010" cy="76200"/>
          </a:xfrm>
          <a:prstGeom prst="rect">
            <a:avLst/>
          </a:prstGeom>
          <a:gradFill>
            <a:gsLst>
              <a:gs pos="0">
                <a:srgbClr val="14CD68"/>
              </a:gs>
              <a:gs pos="100000">
                <a:srgbClr val="035C7D"/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 fontScale="75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</a:t>
            </a:r>
            <a:r>
              <a:rPr lang="zh-CN" altLang="en-US" sz="3735"/>
              <a:t>树</a:t>
            </a:r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9" name="文本框 8"/>
          <p:cNvSpPr txBox="1"/>
          <p:nvPr/>
        </p:nvSpPr>
        <p:spPr>
          <a:xfrm>
            <a:off x="635" y="1363980"/>
            <a:ext cx="740346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·</a:t>
            </a:r>
            <a:r>
              <a:rPr lang="zh-CN" altLang="en-US" sz="3200"/>
              <a:t>最优二叉树</a:t>
            </a:r>
            <a:r>
              <a:rPr lang="en-US" altLang="zh-CN" sz="3200"/>
              <a:t>--</a:t>
            </a:r>
            <a:r>
              <a:rPr lang="zh-CN" altLang="en-US" sz="3200"/>
              <a:t>哈夫曼树</a:t>
            </a:r>
            <a:endParaRPr lang="zh-CN" altLang="en-US" sz="3200"/>
          </a:p>
        </p:txBody>
      </p:sp>
      <p:sp>
        <p:nvSpPr>
          <p:cNvPr id="14" name="文本框 13"/>
          <p:cNvSpPr txBox="1"/>
          <p:nvPr/>
        </p:nvSpPr>
        <p:spPr>
          <a:xfrm>
            <a:off x="433705" y="1989455"/>
            <a:ext cx="11154410" cy="43999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sz="28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路径</a:t>
            </a:r>
            <a:r>
              <a:rPr 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：树中两个节点之间所经过的分支</a:t>
            </a:r>
            <a:endParaRPr lang="zh-CN"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路</a:t>
            </a:r>
            <a:r>
              <a:rPr lang="zh-CN" sz="28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径长</a:t>
            </a:r>
            <a:r>
              <a:rPr 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度：一条路径上的分支数</a:t>
            </a:r>
            <a:endParaRPr lang="zh-CN"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节点的</a:t>
            </a:r>
            <a:r>
              <a:rPr lang="zh-CN" sz="28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权</a:t>
            </a:r>
            <a:r>
              <a:rPr 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：给二叉树中的节点赋一个值</a:t>
            </a:r>
            <a:endParaRPr lang="zh-CN"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节点</a:t>
            </a:r>
            <a:r>
              <a:rPr lang="zh-CN" sz="28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带权路径长度</a:t>
            </a:r>
            <a:r>
              <a:rPr 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：从根节点到一个节点的路径长度与该节点的权值</a:t>
            </a:r>
            <a:endParaRPr lang="zh-CN"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                   </a:t>
            </a:r>
            <a:r>
              <a:rPr 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的乘积</a:t>
            </a:r>
            <a:endParaRPr lang="zh-CN"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zh-CN" sz="28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树的带权路径长度</a:t>
            </a:r>
            <a:r>
              <a:rPr 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：一棵树中所有叶子节点的带权路径长度之和</a:t>
            </a:r>
            <a:endParaRPr lang="zh-CN"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WPL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的公式：</a:t>
            </a:r>
            <a:endParaRPr lang="zh-CN" altLang="en-US"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最</a:t>
            </a:r>
            <a:r>
              <a:rPr lang="zh-CN" altLang="en-US" sz="28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优二叉树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：在具有</a:t>
            </a:r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n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个带权叶子节点的所有二叉树中，称带权路径长</a:t>
            </a:r>
            <a:endParaRPr lang="zh-CN" altLang="en-US"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         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度</a:t>
            </a:r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WPL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最小的二叉树为最优二叉树。在最优二叉树中，</a:t>
            </a:r>
            <a:endParaRPr lang="zh-CN" altLang="en-US"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         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权值较大的节点离根节点较近。</a:t>
            </a:r>
            <a:endParaRPr lang="zh-CN" altLang="en-US"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aphicFrame>
        <p:nvGraphicFramePr>
          <p:cNvPr id="12" name="对象 11">
            <a:hlinkClick action="ppaction://ole?verb="/>
          </p:cNvPr>
          <p:cNvGraphicFramePr>
            <a:graphicFrameLocks noChangeAspect="1"/>
          </p:cNvGraphicFramePr>
          <p:nvPr/>
        </p:nvGraphicFramePr>
        <p:xfrm>
          <a:off x="3496310" y="4495800"/>
          <a:ext cx="1289685" cy="591185"/>
        </p:xfrm>
        <a:graphic>
          <a:graphicData uri="http://schemas.openxmlformats.org/presentationml/2006/ole">
            <mc:AlternateContent>
              <mc:Choice xmlns:v="urn:schemas-microsoft-com:vml" Requires="v">
                <p:oleObj spid="_x0000_s1041" r:id="rId2" imgW="711200" imgH="431800" progId="Equation.KSEE3">
                  <p:embed/>
                </p:oleObj>
              </mc:Choice>
              <mc:Fallback>
                <p:oleObj r:id="rId2" imgW="711200" imgH="431800" progId="Equation.KSEE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496310" y="4495800"/>
                        <a:ext cx="1289685" cy="5911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635" y="6388100"/>
            <a:ext cx="12191365" cy="90170"/>
          </a:xfrm>
          <a:solidFill>
            <a:srgbClr val="008CD2"/>
          </a:solidFill>
        </p:spPr>
        <p:txBody>
          <a:bodyPr>
            <a:normAutofit fontScale="90000"/>
          </a:bodyPr>
          <a:lstStyle/>
          <a:p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7" name="标题 4"/>
          <p:cNvSpPr>
            <a:spLocks noGrp="1"/>
          </p:cNvSpPr>
          <p:nvPr/>
        </p:nvSpPr>
        <p:spPr>
          <a:xfrm>
            <a:off x="0" y="514350"/>
            <a:ext cx="12192000" cy="807720"/>
          </a:xfrm>
          <a:prstGeom prst="rect">
            <a:avLst/>
          </a:prstGeom>
          <a:solidFill>
            <a:srgbClr val="008CD2"/>
          </a:solidFill>
        </p:spPr>
        <p:txBody>
          <a:bodyPr vert="horz" lIns="91440" tIns="45720" rIns="91440" bIns="45720" rtlCol="0" anchor="b">
            <a:normAutofit fontScale="7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        </a:t>
            </a:r>
            <a:endParaRPr lang="en-US" altLang="zh-CN"/>
          </a:p>
        </p:txBody>
      </p:sp>
      <p:sp>
        <p:nvSpPr>
          <p:cNvPr id="2" name="文本框 1"/>
          <p:cNvSpPr txBox="1"/>
          <p:nvPr/>
        </p:nvSpPr>
        <p:spPr>
          <a:xfrm>
            <a:off x="635" y="514350"/>
            <a:ext cx="534289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/>
              <a:t>  </a:t>
            </a:r>
            <a:r>
              <a:rPr lang="zh-CN" altLang="en-US" sz="4000">
                <a:sym typeface="+mn-ea"/>
              </a:rPr>
              <a:t>二叉树的基本操作</a:t>
            </a:r>
            <a:endParaRPr lang="zh-CN" altLang="en-US" sz="4000" b="1">
              <a:sym typeface="+mn-ea"/>
            </a:endParaRPr>
          </a:p>
        </p:txBody>
      </p:sp>
      <p:sp>
        <p:nvSpPr>
          <p:cNvPr id="3" name="标题 3"/>
          <p:cNvSpPr>
            <a:spLocks noGrp="1"/>
          </p:cNvSpPr>
          <p:nvPr/>
        </p:nvSpPr>
        <p:spPr>
          <a:xfrm>
            <a:off x="11348720" y="207645"/>
            <a:ext cx="842010" cy="76200"/>
          </a:xfrm>
          <a:prstGeom prst="rect">
            <a:avLst/>
          </a:prstGeom>
          <a:gradFill>
            <a:gsLst>
              <a:gs pos="0">
                <a:srgbClr val="14CD68"/>
              </a:gs>
              <a:gs pos="100000">
                <a:srgbClr val="035C7D"/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 fontScale="75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</a:t>
            </a:r>
            <a:r>
              <a:rPr lang="zh-CN" altLang="en-US" sz="3735"/>
              <a:t>树</a:t>
            </a:r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9" name="文本框 8"/>
          <p:cNvSpPr txBox="1"/>
          <p:nvPr/>
        </p:nvSpPr>
        <p:spPr>
          <a:xfrm>
            <a:off x="635" y="1363980"/>
            <a:ext cx="740346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·</a:t>
            </a:r>
            <a:r>
              <a:rPr lang="zh-CN" altLang="en-US" sz="3200"/>
              <a:t>二叉树</a:t>
            </a:r>
            <a:r>
              <a:rPr lang="zh-CN" sz="3200"/>
              <a:t>的建立</a:t>
            </a:r>
            <a:endParaRPr lang="zh-CN" sz="3200"/>
          </a:p>
        </p:txBody>
      </p:sp>
      <p:sp>
        <p:nvSpPr>
          <p:cNvPr id="14" name="文本框 13"/>
          <p:cNvSpPr txBox="1"/>
          <p:nvPr/>
        </p:nvSpPr>
        <p:spPr>
          <a:xfrm>
            <a:off x="433705" y="1989455"/>
            <a:ext cx="11154410" cy="181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建立二叉树的操作，按照层的顺序进行，每一层中按照从左到右的顺序创建节点。可以用数组或者数据结构来实现。</a:t>
            </a:r>
            <a:endParaRPr lang="zh-CN" altLang="en-US"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1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、</a:t>
            </a:r>
            <a:r>
              <a:rPr lang="zh-CN" altLang="en-US" sz="28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数组实现</a:t>
            </a:r>
            <a:endParaRPr lang="zh-CN" altLang="en-US"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</a:t>
            </a:r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）完全二叉树</a:t>
            </a:r>
            <a:endParaRPr lang="zh-CN" altLang="en-US"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5" name="组合 4"/>
          <p:cNvGrpSpPr/>
          <p:nvPr/>
        </p:nvGrpSpPr>
        <p:grpSpPr>
          <a:xfrm>
            <a:off x="433705" y="3989070"/>
            <a:ext cx="2907665" cy="2242820"/>
            <a:chOff x="683" y="6282"/>
            <a:chExt cx="4579" cy="3532"/>
          </a:xfrm>
        </p:grpSpPr>
        <p:sp>
          <p:nvSpPr>
            <p:cNvPr id="18" name="流程图: 联系 17"/>
            <p:cNvSpPr/>
            <p:nvPr/>
          </p:nvSpPr>
          <p:spPr>
            <a:xfrm>
              <a:off x="3149" y="6282"/>
              <a:ext cx="978" cy="86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>
                  <a:latin typeface="+mj-ea"/>
                  <a:ea typeface="+mj-ea"/>
                </a:rPr>
                <a:t>A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sp>
          <p:nvSpPr>
            <p:cNvPr id="6" name="流程图: 联系 5"/>
            <p:cNvSpPr/>
            <p:nvPr/>
          </p:nvSpPr>
          <p:spPr>
            <a:xfrm>
              <a:off x="1905" y="7371"/>
              <a:ext cx="978" cy="86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>
                  <a:latin typeface="+mj-ea"/>
                  <a:ea typeface="+mj-ea"/>
                </a:rPr>
                <a:t>B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sp>
          <p:nvSpPr>
            <p:cNvPr id="8" name="流程图: 联系 7"/>
            <p:cNvSpPr/>
            <p:nvPr/>
          </p:nvSpPr>
          <p:spPr>
            <a:xfrm>
              <a:off x="4284" y="7371"/>
              <a:ext cx="978" cy="86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>
                  <a:latin typeface="+mj-ea"/>
                  <a:ea typeface="+mj-ea"/>
                </a:rPr>
                <a:t>C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sp>
          <p:nvSpPr>
            <p:cNvPr id="10" name="流程图: 联系 9"/>
            <p:cNvSpPr/>
            <p:nvPr/>
          </p:nvSpPr>
          <p:spPr>
            <a:xfrm>
              <a:off x="683" y="8948"/>
              <a:ext cx="978" cy="86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>
                  <a:latin typeface="+mj-ea"/>
                  <a:ea typeface="+mj-ea"/>
                </a:rPr>
                <a:t>D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sp>
          <p:nvSpPr>
            <p:cNvPr id="11" name="流程图: 联系 10"/>
            <p:cNvSpPr/>
            <p:nvPr/>
          </p:nvSpPr>
          <p:spPr>
            <a:xfrm>
              <a:off x="2883" y="8948"/>
              <a:ext cx="978" cy="86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>
                  <a:latin typeface="+mj-ea"/>
                  <a:ea typeface="+mj-ea"/>
                </a:rPr>
                <a:t>E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cxnSp>
          <p:nvCxnSpPr>
            <p:cNvPr id="27" name="直接连接符 26"/>
            <p:cNvCxnSpPr/>
            <p:nvPr/>
          </p:nvCxnSpPr>
          <p:spPr>
            <a:xfrm flipH="1">
              <a:off x="2718" y="7021"/>
              <a:ext cx="552" cy="477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接连接符 12"/>
            <p:cNvCxnSpPr>
              <a:stCxn id="6" idx="3"/>
              <a:endCxn id="10" idx="7"/>
            </p:cNvCxnSpPr>
            <p:nvPr/>
          </p:nvCxnSpPr>
          <p:spPr>
            <a:xfrm flipH="1">
              <a:off x="1518" y="8110"/>
              <a:ext cx="530" cy="96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接连接符 14"/>
            <p:cNvCxnSpPr/>
            <p:nvPr/>
          </p:nvCxnSpPr>
          <p:spPr>
            <a:xfrm>
              <a:off x="3962" y="7021"/>
              <a:ext cx="443" cy="477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接连接符 15"/>
            <p:cNvCxnSpPr/>
            <p:nvPr/>
          </p:nvCxnSpPr>
          <p:spPr>
            <a:xfrm>
              <a:off x="2718" y="8110"/>
              <a:ext cx="632" cy="83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7" name="表格 16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5102860" y="4515485"/>
          <a:ext cx="5897880" cy="76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7235"/>
                <a:gridCol w="737235"/>
                <a:gridCol w="737235"/>
                <a:gridCol w="737235"/>
                <a:gridCol w="737235"/>
                <a:gridCol w="737235"/>
                <a:gridCol w="737235"/>
                <a:gridCol w="737235"/>
              </a:tblGrid>
              <a:tr h="381000"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/>
                        <a:t>0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/>
                        <a:t>1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/>
                        <a:t>2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/>
                        <a:t>3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/>
                        <a:t>4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/>
                        <a:t>5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/>
                        <a:t>6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/>
                        <a:t>7</a:t>
                      </a:r>
                      <a:endParaRPr lang="en-US" altLang="zh-CN"/>
                    </a:p>
                  </a:txBody>
                  <a:tcPr/>
                </a:tc>
              </a:tr>
              <a:tr h="381000"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/>
                        <a:t>A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/>
                        <a:t>B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/>
                        <a:t>C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/>
                        <a:t>D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/>
                        <a:t>E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635" y="6388100"/>
            <a:ext cx="12191365" cy="90170"/>
          </a:xfrm>
          <a:solidFill>
            <a:srgbClr val="008CD2"/>
          </a:solidFill>
        </p:spPr>
        <p:txBody>
          <a:bodyPr>
            <a:normAutofit fontScale="90000"/>
          </a:bodyPr>
          <a:lstStyle/>
          <a:p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7" name="标题 4"/>
          <p:cNvSpPr>
            <a:spLocks noGrp="1"/>
          </p:cNvSpPr>
          <p:nvPr/>
        </p:nvSpPr>
        <p:spPr>
          <a:xfrm>
            <a:off x="0" y="514350"/>
            <a:ext cx="12192000" cy="807720"/>
          </a:xfrm>
          <a:prstGeom prst="rect">
            <a:avLst/>
          </a:prstGeom>
          <a:solidFill>
            <a:srgbClr val="008CD2"/>
          </a:solidFill>
        </p:spPr>
        <p:txBody>
          <a:bodyPr vert="horz" lIns="91440" tIns="45720" rIns="91440" bIns="45720" rtlCol="0" anchor="b">
            <a:normAutofit fontScale="7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        </a:t>
            </a:r>
            <a:endParaRPr lang="en-US" altLang="zh-CN"/>
          </a:p>
        </p:txBody>
      </p:sp>
      <p:sp>
        <p:nvSpPr>
          <p:cNvPr id="2" name="文本框 1"/>
          <p:cNvSpPr txBox="1"/>
          <p:nvPr/>
        </p:nvSpPr>
        <p:spPr>
          <a:xfrm>
            <a:off x="635" y="514350"/>
            <a:ext cx="534289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/>
              <a:t>  </a:t>
            </a:r>
            <a:r>
              <a:rPr lang="zh-CN" altLang="en-US" sz="4000">
                <a:sym typeface="+mn-ea"/>
              </a:rPr>
              <a:t>二叉树的基本操作</a:t>
            </a:r>
            <a:endParaRPr lang="zh-CN" altLang="en-US" sz="4000" b="1">
              <a:sym typeface="+mn-ea"/>
            </a:endParaRPr>
          </a:p>
        </p:txBody>
      </p:sp>
      <p:sp>
        <p:nvSpPr>
          <p:cNvPr id="3" name="标题 3"/>
          <p:cNvSpPr>
            <a:spLocks noGrp="1"/>
          </p:cNvSpPr>
          <p:nvPr/>
        </p:nvSpPr>
        <p:spPr>
          <a:xfrm>
            <a:off x="11348720" y="207645"/>
            <a:ext cx="842010" cy="76200"/>
          </a:xfrm>
          <a:prstGeom prst="rect">
            <a:avLst/>
          </a:prstGeom>
          <a:gradFill>
            <a:gsLst>
              <a:gs pos="0">
                <a:srgbClr val="14CD68"/>
              </a:gs>
              <a:gs pos="100000">
                <a:srgbClr val="035C7D"/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 fontScale="75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</a:t>
            </a:r>
            <a:r>
              <a:rPr lang="zh-CN" altLang="en-US" sz="3735"/>
              <a:t>树</a:t>
            </a:r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9" name="文本框 8"/>
          <p:cNvSpPr txBox="1"/>
          <p:nvPr/>
        </p:nvSpPr>
        <p:spPr>
          <a:xfrm>
            <a:off x="635" y="1363980"/>
            <a:ext cx="740346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·</a:t>
            </a:r>
            <a:r>
              <a:rPr lang="zh-CN" altLang="en-US" sz="3200"/>
              <a:t>二叉树</a:t>
            </a:r>
            <a:r>
              <a:rPr lang="zh-CN" sz="3200"/>
              <a:t>的建立</a:t>
            </a:r>
            <a:endParaRPr lang="zh-CN" sz="3200"/>
          </a:p>
        </p:txBody>
      </p:sp>
      <p:sp>
        <p:nvSpPr>
          <p:cNvPr id="14" name="文本框 13"/>
          <p:cNvSpPr txBox="1"/>
          <p:nvPr/>
        </p:nvSpPr>
        <p:spPr>
          <a:xfrm>
            <a:off x="433705" y="1989455"/>
            <a:ext cx="11154410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、数组实现</a:t>
            </a:r>
            <a:endParaRPr lang="zh-CN" altLang="en-US"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</a:t>
            </a:r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）</a:t>
            </a:r>
            <a:r>
              <a:rPr lang="zh-CN" altLang="en-US" sz="28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非完全二叉树</a:t>
            </a:r>
            <a:endParaRPr lang="zh-CN" altLang="en-US" sz="280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aphicFrame>
        <p:nvGraphicFramePr>
          <p:cNvPr id="17" name="表格 16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753745" y="5556885"/>
          <a:ext cx="5897880" cy="76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7235"/>
                <a:gridCol w="737235"/>
                <a:gridCol w="737235"/>
                <a:gridCol w="737235"/>
                <a:gridCol w="737235"/>
                <a:gridCol w="737235"/>
                <a:gridCol w="737235"/>
                <a:gridCol w="737235"/>
              </a:tblGrid>
              <a:tr h="381000"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/>
                        <a:t>0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/>
                        <a:t>1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/>
                        <a:t>2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/>
                        <a:t>3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/>
                        <a:t>4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/>
                        <a:t>5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/>
                        <a:t>6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/>
                        <a:t>7</a:t>
                      </a:r>
                      <a:endParaRPr lang="en-US" altLang="zh-CN"/>
                    </a:p>
                  </a:txBody>
                  <a:tcPr/>
                </a:tc>
              </a:tr>
              <a:tr h="381000"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/>
                        <a:t>A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endParaRPr lang="en-US" altLang="zh-CN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/>
                        <a:t>B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endParaRPr lang="en-US" altLang="zh-CN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endParaRPr lang="en-US" altLang="zh-CN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/>
                        <a:t>C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endParaRPr lang="zh-CN" altLang="en-US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10" name="组合 9"/>
          <p:cNvGrpSpPr/>
          <p:nvPr/>
        </p:nvGrpSpPr>
        <p:grpSpPr>
          <a:xfrm>
            <a:off x="1548130" y="3105785"/>
            <a:ext cx="2075180" cy="1910715"/>
            <a:chOff x="2438" y="4891"/>
            <a:chExt cx="3268" cy="3009"/>
          </a:xfrm>
        </p:grpSpPr>
        <p:sp>
          <p:nvSpPr>
            <p:cNvPr id="5" name="流程图: 联系 4"/>
            <p:cNvSpPr/>
            <p:nvPr/>
          </p:nvSpPr>
          <p:spPr>
            <a:xfrm>
              <a:off x="2438" y="4891"/>
              <a:ext cx="978" cy="86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>
                  <a:latin typeface="+mj-ea"/>
                  <a:ea typeface="+mj-ea"/>
                </a:rPr>
                <a:t>A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sp>
          <p:nvSpPr>
            <p:cNvPr id="12" name="流程图: 联系 11"/>
            <p:cNvSpPr/>
            <p:nvPr/>
          </p:nvSpPr>
          <p:spPr>
            <a:xfrm>
              <a:off x="3483" y="5884"/>
              <a:ext cx="978" cy="86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>
                  <a:latin typeface="+mj-ea"/>
                  <a:ea typeface="+mj-ea"/>
                </a:rPr>
                <a:t>B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sp>
          <p:nvSpPr>
            <p:cNvPr id="19" name="流程图: 联系 18"/>
            <p:cNvSpPr/>
            <p:nvPr/>
          </p:nvSpPr>
          <p:spPr>
            <a:xfrm>
              <a:off x="4728" y="7034"/>
              <a:ext cx="978" cy="86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>
                  <a:latin typeface="+mj-ea"/>
                  <a:ea typeface="+mj-ea"/>
                </a:rPr>
                <a:t>C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cxnSp>
          <p:nvCxnSpPr>
            <p:cNvPr id="20" name="直接连接符 19"/>
            <p:cNvCxnSpPr>
              <a:stCxn id="5" idx="5"/>
              <a:endCxn id="12" idx="1"/>
            </p:cNvCxnSpPr>
            <p:nvPr/>
          </p:nvCxnSpPr>
          <p:spPr>
            <a:xfrm>
              <a:off x="3273" y="5630"/>
              <a:ext cx="353" cy="38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接连接符 20"/>
            <p:cNvCxnSpPr>
              <a:stCxn id="12" idx="5"/>
              <a:endCxn id="19" idx="1"/>
            </p:cNvCxnSpPr>
            <p:nvPr/>
          </p:nvCxnSpPr>
          <p:spPr>
            <a:xfrm>
              <a:off x="4318" y="6623"/>
              <a:ext cx="553" cy="53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文本框 21"/>
          <p:cNvSpPr txBox="1"/>
          <p:nvPr/>
        </p:nvSpPr>
        <p:spPr>
          <a:xfrm>
            <a:off x="1636395" y="5118735"/>
            <a:ext cx="174942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/>
              <a:t>原二叉树</a:t>
            </a:r>
            <a:endParaRPr lang="zh-CN" altLang="en-US"/>
          </a:p>
        </p:txBody>
      </p:sp>
      <p:grpSp>
        <p:nvGrpSpPr>
          <p:cNvPr id="11" name="组合 10"/>
          <p:cNvGrpSpPr/>
          <p:nvPr/>
        </p:nvGrpSpPr>
        <p:grpSpPr>
          <a:xfrm>
            <a:off x="6190615" y="2676525"/>
            <a:ext cx="3634105" cy="2323465"/>
            <a:chOff x="9749" y="4215"/>
            <a:chExt cx="5723" cy="3659"/>
          </a:xfrm>
        </p:grpSpPr>
        <p:sp>
          <p:nvSpPr>
            <p:cNvPr id="18" name="流程图: 联系 17"/>
            <p:cNvSpPr/>
            <p:nvPr/>
          </p:nvSpPr>
          <p:spPr>
            <a:xfrm>
              <a:off x="12049" y="4215"/>
              <a:ext cx="978" cy="86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>
                  <a:latin typeface="+mj-ea"/>
                  <a:ea typeface="+mj-ea"/>
                </a:rPr>
                <a:t>A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sp>
          <p:nvSpPr>
            <p:cNvPr id="6" name="流程图: 联系 5"/>
            <p:cNvSpPr/>
            <p:nvPr/>
          </p:nvSpPr>
          <p:spPr>
            <a:xfrm>
              <a:off x="10882" y="5304"/>
              <a:ext cx="978" cy="866"/>
            </a:xfrm>
            <a:prstGeom prst="flowChartConnector">
              <a:avLst/>
            </a:prstGeom>
            <a:solidFill>
              <a:schemeClr val="bg2"/>
            </a:solidFill>
            <a:ln w="38100"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altLang="zh-CN" sz="2400">
                <a:latin typeface="+mj-ea"/>
                <a:ea typeface="+mj-ea"/>
              </a:endParaRPr>
            </a:p>
          </p:txBody>
        </p:sp>
        <p:sp>
          <p:nvSpPr>
            <p:cNvPr id="8" name="流程图: 联系 7"/>
            <p:cNvSpPr/>
            <p:nvPr/>
          </p:nvSpPr>
          <p:spPr>
            <a:xfrm>
              <a:off x="13184" y="5304"/>
              <a:ext cx="978" cy="86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>
                  <a:latin typeface="+mj-ea"/>
                  <a:ea typeface="+mj-ea"/>
                </a:rPr>
                <a:t>B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cxnSp>
          <p:nvCxnSpPr>
            <p:cNvPr id="27" name="直接连接符 26"/>
            <p:cNvCxnSpPr>
              <a:stCxn id="18" idx="3"/>
              <a:endCxn id="6" idx="7"/>
            </p:cNvCxnSpPr>
            <p:nvPr/>
          </p:nvCxnSpPr>
          <p:spPr>
            <a:xfrm flipH="1">
              <a:off x="11717" y="4954"/>
              <a:ext cx="475" cy="477"/>
            </a:xfrm>
            <a:prstGeom prst="line">
              <a:avLst/>
            </a:prstGeom>
            <a:ln w="38100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接连接符 12"/>
            <p:cNvCxnSpPr/>
            <p:nvPr/>
          </p:nvCxnSpPr>
          <p:spPr>
            <a:xfrm flipH="1">
              <a:off x="10275" y="5996"/>
              <a:ext cx="673" cy="965"/>
            </a:xfrm>
            <a:prstGeom prst="line">
              <a:avLst/>
            </a:prstGeom>
            <a:ln w="38100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接连接符 14"/>
            <p:cNvCxnSpPr>
              <a:stCxn id="18" idx="5"/>
              <a:endCxn id="8" idx="1"/>
            </p:cNvCxnSpPr>
            <p:nvPr/>
          </p:nvCxnSpPr>
          <p:spPr>
            <a:xfrm>
              <a:off x="12884" y="4954"/>
              <a:ext cx="443" cy="477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接连接符 15"/>
            <p:cNvCxnSpPr>
              <a:stCxn id="6" idx="5"/>
            </p:cNvCxnSpPr>
            <p:nvPr/>
          </p:nvCxnSpPr>
          <p:spPr>
            <a:xfrm>
              <a:off x="11717" y="6043"/>
              <a:ext cx="276" cy="871"/>
            </a:xfrm>
            <a:prstGeom prst="line">
              <a:avLst/>
            </a:prstGeom>
            <a:ln w="38100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流程图: 联系 23"/>
            <p:cNvSpPr/>
            <p:nvPr/>
          </p:nvSpPr>
          <p:spPr>
            <a:xfrm>
              <a:off x="14494" y="6881"/>
              <a:ext cx="978" cy="86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>
                  <a:latin typeface="+mj-ea"/>
                  <a:ea typeface="+mj-ea"/>
                </a:rPr>
                <a:t>C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cxnSp>
          <p:nvCxnSpPr>
            <p:cNvPr id="25" name="直接连接符 24"/>
            <p:cNvCxnSpPr>
              <a:stCxn id="8" idx="5"/>
              <a:endCxn id="24" idx="1"/>
            </p:cNvCxnSpPr>
            <p:nvPr/>
          </p:nvCxnSpPr>
          <p:spPr>
            <a:xfrm>
              <a:off x="14019" y="6043"/>
              <a:ext cx="618" cy="96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接连接符 27"/>
            <p:cNvCxnSpPr/>
            <p:nvPr/>
          </p:nvCxnSpPr>
          <p:spPr>
            <a:xfrm flipH="1">
              <a:off x="13027" y="6137"/>
              <a:ext cx="300" cy="744"/>
            </a:xfrm>
            <a:prstGeom prst="line">
              <a:avLst/>
            </a:prstGeom>
            <a:ln w="38100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流程图: 联系 28"/>
            <p:cNvSpPr/>
            <p:nvPr/>
          </p:nvSpPr>
          <p:spPr>
            <a:xfrm>
              <a:off x="9749" y="6914"/>
              <a:ext cx="978" cy="866"/>
            </a:xfrm>
            <a:prstGeom prst="flowChartConnector">
              <a:avLst/>
            </a:prstGeom>
            <a:solidFill>
              <a:schemeClr val="bg2"/>
            </a:solidFill>
            <a:ln w="38100"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altLang="zh-CN" sz="2400">
                <a:latin typeface="+mj-ea"/>
                <a:ea typeface="+mj-ea"/>
              </a:endParaRPr>
            </a:p>
          </p:txBody>
        </p:sp>
        <p:sp>
          <p:nvSpPr>
            <p:cNvPr id="30" name="流程图: 联系 29"/>
            <p:cNvSpPr/>
            <p:nvPr/>
          </p:nvSpPr>
          <p:spPr>
            <a:xfrm>
              <a:off x="11465" y="7008"/>
              <a:ext cx="978" cy="866"/>
            </a:xfrm>
            <a:prstGeom prst="flowChartConnector">
              <a:avLst/>
            </a:prstGeom>
            <a:solidFill>
              <a:schemeClr val="bg2"/>
            </a:solidFill>
            <a:ln w="38100"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altLang="zh-CN" sz="2400">
                <a:latin typeface="+mj-ea"/>
                <a:ea typeface="+mj-ea"/>
              </a:endParaRPr>
            </a:p>
          </p:txBody>
        </p:sp>
        <p:sp>
          <p:nvSpPr>
            <p:cNvPr id="31" name="流程图: 联系 30"/>
            <p:cNvSpPr/>
            <p:nvPr/>
          </p:nvSpPr>
          <p:spPr>
            <a:xfrm>
              <a:off x="12616" y="6963"/>
              <a:ext cx="978" cy="866"/>
            </a:xfrm>
            <a:prstGeom prst="flowChartConnector">
              <a:avLst/>
            </a:prstGeom>
            <a:solidFill>
              <a:schemeClr val="bg2"/>
            </a:solidFill>
            <a:ln w="38100"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altLang="zh-CN" sz="2400">
                <a:latin typeface="+mj-ea"/>
                <a:ea typeface="+mj-ea"/>
              </a:endParaRPr>
            </a:p>
          </p:txBody>
        </p:sp>
      </p:grpSp>
      <p:sp>
        <p:nvSpPr>
          <p:cNvPr id="32" name="文本框 31"/>
          <p:cNvSpPr txBox="1"/>
          <p:nvPr/>
        </p:nvSpPr>
        <p:spPr>
          <a:xfrm>
            <a:off x="7243445" y="5234940"/>
            <a:ext cx="205168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/>
              <a:t>补全后的二叉树</a:t>
            </a:r>
            <a:endParaRPr lang="zh-CN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4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4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3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635" y="6388100"/>
            <a:ext cx="12191365" cy="90170"/>
          </a:xfrm>
          <a:solidFill>
            <a:srgbClr val="008CD2"/>
          </a:solidFill>
        </p:spPr>
        <p:txBody>
          <a:bodyPr>
            <a:normAutofit fontScale="90000"/>
          </a:bodyPr>
          <a:lstStyle/>
          <a:p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7" name="标题 4"/>
          <p:cNvSpPr>
            <a:spLocks noGrp="1"/>
          </p:cNvSpPr>
          <p:nvPr/>
        </p:nvSpPr>
        <p:spPr>
          <a:xfrm>
            <a:off x="0" y="514350"/>
            <a:ext cx="12192000" cy="807720"/>
          </a:xfrm>
          <a:prstGeom prst="rect">
            <a:avLst/>
          </a:prstGeom>
          <a:solidFill>
            <a:srgbClr val="008CD2"/>
          </a:solidFill>
        </p:spPr>
        <p:txBody>
          <a:bodyPr vert="horz" lIns="91440" tIns="45720" rIns="91440" bIns="45720" rtlCol="0" anchor="b">
            <a:normAutofit fontScale="7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        </a:t>
            </a:r>
            <a:endParaRPr lang="en-US" altLang="zh-CN"/>
          </a:p>
        </p:txBody>
      </p:sp>
      <p:sp>
        <p:nvSpPr>
          <p:cNvPr id="2" name="文本框 1"/>
          <p:cNvSpPr txBox="1"/>
          <p:nvPr/>
        </p:nvSpPr>
        <p:spPr>
          <a:xfrm>
            <a:off x="635" y="514350"/>
            <a:ext cx="534289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/>
              <a:t>  </a:t>
            </a:r>
            <a:r>
              <a:rPr lang="zh-CN" altLang="en-US" sz="4000">
                <a:sym typeface="+mn-ea"/>
              </a:rPr>
              <a:t>二叉树的基本操作</a:t>
            </a:r>
            <a:endParaRPr lang="zh-CN" altLang="en-US" sz="4000" b="1">
              <a:sym typeface="+mn-ea"/>
            </a:endParaRPr>
          </a:p>
        </p:txBody>
      </p:sp>
      <p:sp>
        <p:nvSpPr>
          <p:cNvPr id="3" name="标题 3"/>
          <p:cNvSpPr>
            <a:spLocks noGrp="1"/>
          </p:cNvSpPr>
          <p:nvPr/>
        </p:nvSpPr>
        <p:spPr>
          <a:xfrm>
            <a:off x="11348720" y="207645"/>
            <a:ext cx="842010" cy="76200"/>
          </a:xfrm>
          <a:prstGeom prst="rect">
            <a:avLst/>
          </a:prstGeom>
          <a:gradFill>
            <a:gsLst>
              <a:gs pos="0">
                <a:srgbClr val="14CD68"/>
              </a:gs>
              <a:gs pos="100000">
                <a:srgbClr val="035C7D"/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 fontScale="75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</a:t>
            </a:r>
            <a:r>
              <a:rPr lang="zh-CN" altLang="en-US" sz="3735"/>
              <a:t>树</a:t>
            </a:r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9" name="文本框 8"/>
          <p:cNvSpPr txBox="1"/>
          <p:nvPr/>
        </p:nvSpPr>
        <p:spPr>
          <a:xfrm>
            <a:off x="635" y="1363980"/>
            <a:ext cx="740346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·</a:t>
            </a:r>
            <a:r>
              <a:rPr lang="zh-CN" altLang="en-US" sz="3200"/>
              <a:t>二叉树</a:t>
            </a:r>
            <a:r>
              <a:rPr lang="zh-CN" sz="3200"/>
              <a:t>的建立</a:t>
            </a:r>
            <a:endParaRPr lang="zh-CN" sz="3200"/>
          </a:p>
        </p:txBody>
      </p:sp>
      <p:sp>
        <p:nvSpPr>
          <p:cNvPr id="14" name="文本框 13"/>
          <p:cNvSpPr txBox="1"/>
          <p:nvPr/>
        </p:nvSpPr>
        <p:spPr>
          <a:xfrm>
            <a:off x="433705" y="1989455"/>
            <a:ext cx="11154410" cy="181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二叉树也可以用链表来实现，用任意一组存储单元来存储二叉树的节点，用指向节点的指针来表示节点之间的关系。</a:t>
            </a:r>
            <a:endParaRPr lang="zh-CN" altLang="en-US"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2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、</a:t>
            </a:r>
            <a:r>
              <a:rPr lang="zh-CN" altLang="en-US" sz="28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链表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实现</a:t>
            </a:r>
            <a:endParaRPr lang="zh-CN" altLang="en-US"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需要三个域：</a:t>
            </a:r>
            <a:r>
              <a:rPr lang="zh-CN" altLang="en-US" sz="28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一个数值域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和</a:t>
            </a:r>
            <a:r>
              <a:rPr lang="zh-CN" altLang="en-US" sz="28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两个指针域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。</a:t>
            </a:r>
            <a:endParaRPr lang="zh-CN" altLang="en-US"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17" name="组合 16"/>
          <p:cNvGrpSpPr/>
          <p:nvPr/>
        </p:nvGrpSpPr>
        <p:grpSpPr>
          <a:xfrm>
            <a:off x="539750" y="3779520"/>
            <a:ext cx="2801620" cy="2632710"/>
            <a:chOff x="850" y="5952"/>
            <a:chExt cx="4412" cy="4146"/>
          </a:xfrm>
        </p:grpSpPr>
        <p:sp>
          <p:nvSpPr>
            <p:cNvPr id="18" name="流程图: 联系 17"/>
            <p:cNvSpPr/>
            <p:nvPr/>
          </p:nvSpPr>
          <p:spPr>
            <a:xfrm>
              <a:off x="3149" y="5952"/>
              <a:ext cx="978" cy="86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>
                  <a:latin typeface="+mj-ea"/>
                  <a:ea typeface="+mj-ea"/>
                </a:rPr>
                <a:t>A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sp>
          <p:nvSpPr>
            <p:cNvPr id="6" name="流程图: 联系 5"/>
            <p:cNvSpPr/>
            <p:nvPr/>
          </p:nvSpPr>
          <p:spPr>
            <a:xfrm>
              <a:off x="1905" y="7041"/>
              <a:ext cx="978" cy="86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>
                  <a:latin typeface="+mj-ea"/>
                  <a:ea typeface="+mj-ea"/>
                </a:rPr>
                <a:t>B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sp>
          <p:nvSpPr>
            <p:cNvPr id="8" name="流程图: 联系 7"/>
            <p:cNvSpPr/>
            <p:nvPr/>
          </p:nvSpPr>
          <p:spPr>
            <a:xfrm>
              <a:off x="4284" y="7041"/>
              <a:ext cx="978" cy="86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>
                  <a:latin typeface="+mj-ea"/>
                  <a:ea typeface="+mj-ea"/>
                </a:rPr>
                <a:t>C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sp>
          <p:nvSpPr>
            <p:cNvPr id="10" name="流程图: 联系 9"/>
            <p:cNvSpPr/>
            <p:nvPr/>
          </p:nvSpPr>
          <p:spPr>
            <a:xfrm>
              <a:off x="850" y="8062"/>
              <a:ext cx="978" cy="86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>
                  <a:latin typeface="+mj-ea"/>
                  <a:ea typeface="+mj-ea"/>
                </a:rPr>
                <a:t>D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sp>
          <p:nvSpPr>
            <p:cNvPr id="11" name="流程图: 联系 10"/>
            <p:cNvSpPr/>
            <p:nvPr/>
          </p:nvSpPr>
          <p:spPr>
            <a:xfrm>
              <a:off x="2527" y="8181"/>
              <a:ext cx="978" cy="86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>
                  <a:latin typeface="+mj-ea"/>
                  <a:ea typeface="+mj-ea"/>
                </a:rPr>
                <a:t>E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cxnSp>
          <p:nvCxnSpPr>
            <p:cNvPr id="27" name="直接连接符 26"/>
            <p:cNvCxnSpPr>
              <a:stCxn id="18" idx="3"/>
              <a:endCxn id="6" idx="7"/>
            </p:cNvCxnSpPr>
            <p:nvPr/>
          </p:nvCxnSpPr>
          <p:spPr>
            <a:xfrm flipH="1">
              <a:off x="2740" y="6691"/>
              <a:ext cx="552" cy="477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接连接符 12"/>
            <p:cNvCxnSpPr>
              <a:stCxn id="6" idx="3"/>
              <a:endCxn id="10" idx="7"/>
            </p:cNvCxnSpPr>
            <p:nvPr/>
          </p:nvCxnSpPr>
          <p:spPr>
            <a:xfrm flipH="1">
              <a:off x="1685" y="7780"/>
              <a:ext cx="363" cy="409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接连接符 14"/>
            <p:cNvCxnSpPr>
              <a:stCxn id="18" idx="5"/>
              <a:endCxn id="8" idx="1"/>
            </p:cNvCxnSpPr>
            <p:nvPr/>
          </p:nvCxnSpPr>
          <p:spPr>
            <a:xfrm>
              <a:off x="3984" y="6691"/>
              <a:ext cx="443" cy="477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接连接符 15"/>
            <p:cNvCxnSpPr>
              <a:stCxn id="6" idx="5"/>
              <a:endCxn id="11" idx="0"/>
            </p:cNvCxnSpPr>
            <p:nvPr/>
          </p:nvCxnSpPr>
          <p:spPr>
            <a:xfrm>
              <a:off x="2740" y="7780"/>
              <a:ext cx="276" cy="40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流程图: 联系 4"/>
            <p:cNvSpPr/>
            <p:nvPr/>
          </p:nvSpPr>
          <p:spPr>
            <a:xfrm>
              <a:off x="1828" y="9232"/>
              <a:ext cx="978" cy="86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>
                  <a:latin typeface="+mj-ea"/>
                  <a:ea typeface="+mj-ea"/>
                </a:rPr>
                <a:t>F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sp>
          <p:nvSpPr>
            <p:cNvPr id="12" name="流程图: 联系 11"/>
            <p:cNvSpPr/>
            <p:nvPr/>
          </p:nvSpPr>
          <p:spPr>
            <a:xfrm>
              <a:off x="3505" y="9194"/>
              <a:ext cx="978" cy="86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>
                  <a:latin typeface="+mj-ea"/>
                  <a:ea typeface="+mj-ea"/>
                </a:rPr>
                <a:t>G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cxnSp>
          <p:nvCxnSpPr>
            <p:cNvPr id="21" name="直接连接符 20"/>
            <p:cNvCxnSpPr>
              <a:stCxn id="11" idx="5"/>
              <a:endCxn id="12" idx="1"/>
            </p:cNvCxnSpPr>
            <p:nvPr/>
          </p:nvCxnSpPr>
          <p:spPr>
            <a:xfrm>
              <a:off x="3362" y="8920"/>
              <a:ext cx="286" cy="40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接连接符 21"/>
            <p:cNvCxnSpPr>
              <a:stCxn id="11" idx="3"/>
              <a:endCxn id="5" idx="0"/>
            </p:cNvCxnSpPr>
            <p:nvPr/>
          </p:nvCxnSpPr>
          <p:spPr>
            <a:xfrm flipH="1">
              <a:off x="2317" y="8920"/>
              <a:ext cx="353" cy="31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3" name="表格 22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7404100" y="3907155"/>
          <a:ext cx="1918335" cy="39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9445"/>
                <a:gridCol w="639445"/>
                <a:gridCol w="639445"/>
              </a:tblGrid>
              <a:tr h="396240">
                <a:tc>
                  <a:txBody>
                    <a:bodyPr vert="horz" wrap="square"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000">
                          <a:latin typeface="微软雅黑" panose="020b0503020204020204" charset="-122"/>
                          <a:ea typeface="微软雅黑" panose="020b0503020204020204" charset="-122"/>
                        </a:rPr>
                        <a:t>A</a:t>
                      </a:r>
                      <a:endParaRPr lang="en-US" altLang="zh-CN" sz="2000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24" name="表格 23"/>
          <p:cNvGraphicFramePr>
            <a:graphicFrameLocks noGrp="1"/>
          </p:cNvGraphicFramePr>
          <p:nvPr>
            <p:custDataLst>
              <p:tags r:id="rId3"/>
            </p:custDataLst>
          </p:nvPr>
        </p:nvGraphicFramePr>
        <p:xfrm>
          <a:off x="6077585" y="4655185"/>
          <a:ext cx="1918335" cy="39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9445"/>
                <a:gridCol w="639445"/>
                <a:gridCol w="639445"/>
              </a:tblGrid>
              <a:tr h="396240">
                <a:tc>
                  <a:txBody>
                    <a:bodyPr vert="horz" wrap="square"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000">
                          <a:latin typeface="微软雅黑" panose="020b0503020204020204" charset="-122"/>
                          <a:ea typeface="微软雅黑" panose="020b0503020204020204" charset="-122"/>
                        </a:rPr>
                        <a:t>B</a:t>
                      </a:r>
                      <a:endParaRPr lang="en-US" altLang="zh-CN" sz="2000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25" name="表格 24"/>
          <p:cNvGraphicFramePr>
            <a:graphicFrameLocks noGrp="1"/>
          </p:cNvGraphicFramePr>
          <p:nvPr>
            <p:custDataLst>
              <p:tags r:id="rId4"/>
            </p:custDataLst>
          </p:nvPr>
        </p:nvGraphicFramePr>
        <p:xfrm>
          <a:off x="8914130" y="4640580"/>
          <a:ext cx="1918335" cy="39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9445"/>
                <a:gridCol w="639445"/>
                <a:gridCol w="639445"/>
              </a:tblGrid>
              <a:tr h="396240"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/>
                        <a:t>^</a:t>
                      </a:r>
                      <a:endParaRPr lang="en-US" altLang="zh-CN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000">
                          <a:latin typeface="微软雅黑" panose="020b0503020204020204" charset="-122"/>
                          <a:ea typeface="微软雅黑" panose="020b0503020204020204" charset="-122"/>
                        </a:rPr>
                        <a:t>C</a:t>
                      </a:r>
                      <a:endParaRPr lang="en-US" altLang="zh-CN" sz="2000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/>
                        <a:t>^</a:t>
                      </a:r>
                      <a:endParaRPr lang="en-US" altLang="zh-CN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26" name="表格 25"/>
          <p:cNvGraphicFramePr>
            <a:graphicFrameLocks noGrp="1"/>
          </p:cNvGraphicFramePr>
          <p:nvPr>
            <p:custDataLst>
              <p:tags r:id="rId5"/>
            </p:custDataLst>
          </p:nvPr>
        </p:nvGraphicFramePr>
        <p:xfrm>
          <a:off x="5052060" y="5509895"/>
          <a:ext cx="1918335" cy="39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9445"/>
                <a:gridCol w="639445"/>
                <a:gridCol w="639445"/>
              </a:tblGrid>
              <a:tr h="396240"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/>
                        <a:t>^</a:t>
                      </a:r>
                      <a:endParaRPr lang="en-US" altLang="zh-CN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000">
                          <a:latin typeface="微软雅黑" panose="020b0503020204020204" charset="-122"/>
                          <a:ea typeface="微软雅黑" panose="020b0503020204020204" charset="-122"/>
                        </a:rPr>
                        <a:t>D</a:t>
                      </a:r>
                      <a:endParaRPr lang="en-US" altLang="zh-CN" sz="2000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/>
                        <a:t>^</a:t>
                      </a:r>
                      <a:endParaRPr lang="en-US" altLang="zh-CN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28" name="表格 27"/>
          <p:cNvGraphicFramePr>
            <a:graphicFrameLocks noGrp="1"/>
          </p:cNvGraphicFramePr>
          <p:nvPr>
            <p:custDataLst>
              <p:tags r:id="rId6"/>
            </p:custDataLst>
          </p:nvPr>
        </p:nvGraphicFramePr>
        <p:xfrm>
          <a:off x="7774940" y="5521960"/>
          <a:ext cx="1918335" cy="39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9445"/>
                <a:gridCol w="639445"/>
                <a:gridCol w="639445"/>
              </a:tblGrid>
              <a:tr h="396240">
                <a:tc>
                  <a:txBody>
                    <a:bodyPr vert="horz" wrap="square"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000">
                          <a:latin typeface="微软雅黑" panose="020b0503020204020204" charset="-122"/>
                          <a:ea typeface="微软雅黑" panose="020b0503020204020204" charset="-122"/>
                        </a:rPr>
                        <a:t>E</a:t>
                      </a:r>
                      <a:endParaRPr lang="en-US" altLang="zh-CN" sz="2000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29" name="表格 28"/>
          <p:cNvGraphicFramePr>
            <a:graphicFrameLocks noGrp="1"/>
          </p:cNvGraphicFramePr>
          <p:nvPr>
            <p:custDataLst>
              <p:tags r:id="rId7"/>
            </p:custDataLst>
          </p:nvPr>
        </p:nvGraphicFramePr>
        <p:xfrm>
          <a:off x="6871335" y="6235065"/>
          <a:ext cx="1918335" cy="39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9445"/>
                <a:gridCol w="639445"/>
                <a:gridCol w="639445"/>
              </a:tblGrid>
              <a:tr h="396240"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/>
                        <a:t>^</a:t>
                      </a:r>
                      <a:endParaRPr lang="en-US" altLang="zh-CN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000">
                          <a:latin typeface="微软雅黑" panose="020b0503020204020204" charset="-122"/>
                          <a:ea typeface="微软雅黑" panose="020b0503020204020204" charset="-122"/>
                        </a:rPr>
                        <a:t>F</a:t>
                      </a:r>
                      <a:endParaRPr lang="en-US" altLang="zh-CN" sz="2000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/>
                        <a:t>^</a:t>
                      </a:r>
                      <a:endParaRPr lang="en-US" altLang="zh-CN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30" name="表格 29"/>
          <p:cNvGraphicFramePr>
            <a:graphicFrameLocks noGrp="1"/>
          </p:cNvGraphicFramePr>
          <p:nvPr>
            <p:custDataLst>
              <p:tags r:id="rId8"/>
            </p:custDataLst>
          </p:nvPr>
        </p:nvGraphicFramePr>
        <p:xfrm>
          <a:off x="9322435" y="6235065"/>
          <a:ext cx="1918335" cy="39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9445"/>
                <a:gridCol w="639445"/>
                <a:gridCol w="639445"/>
              </a:tblGrid>
              <a:tr h="396240"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/>
                        <a:t>^</a:t>
                      </a:r>
                      <a:endParaRPr lang="en-US" altLang="zh-CN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000">
                          <a:latin typeface="微软雅黑" panose="020b0503020204020204" charset="-122"/>
                          <a:ea typeface="微软雅黑" panose="020b0503020204020204" charset="-122"/>
                        </a:rPr>
                        <a:t>G</a:t>
                      </a:r>
                      <a:endParaRPr lang="en-US" altLang="zh-CN" sz="2000"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/>
                        <a:t>^</a:t>
                      </a:r>
                      <a:endParaRPr lang="en-US" altLang="zh-CN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cxnSp>
        <p:nvCxnSpPr>
          <p:cNvPr id="31" name="直接箭头连接符 30"/>
          <p:cNvCxnSpPr>
            <a:endCxn id="24" idx="0"/>
          </p:cNvCxnSpPr>
          <p:nvPr/>
        </p:nvCxnSpPr>
        <p:spPr>
          <a:xfrm flipH="1">
            <a:off x="7037070" y="4160520"/>
            <a:ext cx="610235" cy="494665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接箭头连接符 31"/>
          <p:cNvCxnSpPr/>
          <p:nvPr/>
        </p:nvCxnSpPr>
        <p:spPr>
          <a:xfrm flipH="1">
            <a:off x="5992495" y="4852035"/>
            <a:ext cx="370840" cy="65786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接箭头连接符 32"/>
          <p:cNvCxnSpPr/>
          <p:nvPr/>
        </p:nvCxnSpPr>
        <p:spPr>
          <a:xfrm flipH="1">
            <a:off x="7774940" y="5755005"/>
            <a:ext cx="323850" cy="488315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接箭头连接符 35"/>
          <p:cNvCxnSpPr>
            <a:endCxn id="25" idx="0"/>
          </p:cNvCxnSpPr>
          <p:nvPr/>
        </p:nvCxnSpPr>
        <p:spPr>
          <a:xfrm>
            <a:off x="9030335" y="4117975"/>
            <a:ext cx="843280" cy="522605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接箭头连接符 36"/>
          <p:cNvCxnSpPr>
            <a:endCxn id="28" idx="0"/>
          </p:cNvCxnSpPr>
          <p:nvPr/>
        </p:nvCxnSpPr>
        <p:spPr>
          <a:xfrm>
            <a:off x="7717790" y="4852035"/>
            <a:ext cx="1016635" cy="669925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接箭头连接符 37"/>
          <p:cNvCxnSpPr>
            <a:endCxn id="30" idx="0"/>
          </p:cNvCxnSpPr>
          <p:nvPr/>
        </p:nvCxnSpPr>
        <p:spPr>
          <a:xfrm>
            <a:off x="9453880" y="5718175"/>
            <a:ext cx="828040" cy="51689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" name="组合 18"/>
          <p:cNvGrpSpPr/>
          <p:nvPr/>
        </p:nvGrpSpPr>
        <p:grpSpPr>
          <a:xfrm>
            <a:off x="8296910" y="3285490"/>
            <a:ext cx="1495425" cy="607060"/>
            <a:chOff x="13066" y="5174"/>
            <a:chExt cx="2355" cy="956"/>
          </a:xfrm>
        </p:grpSpPr>
        <p:cxnSp>
          <p:nvCxnSpPr>
            <p:cNvPr id="39" name="直接箭头连接符 38"/>
            <p:cNvCxnSpPr/>
            <p:nvPr/>
          </p:nvCxnSpPr>
          <p:spPr>
            <a:xfrm>
              <a:off x="13066" y="5396"/>
              <a:ext cx="11" cy="735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文本框 39"/>
            <p:cNvSpPr txBox="1"/>
            <p:nvPr/>
          </p:nvSpPr>
          <p:spPr>
            <a:xfrm>
              <a:off x="13243" y="5174"/>
              <a:ext cx="2178" cy="6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000" b="1"/>
                <a:t>头指针</a:t>
              </a:r>
              <a:endParaRPr lang="zh-CN" altLang="en-US" sz="2000" b="1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4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6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6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7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7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84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9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9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10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10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114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12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635" y="6388100"/>
            <a:ext cx="12191365" cy="90170"/>
          </a:xfrm>
          <a:solidFill>
            <a:srgbClr val="008CD2"/>
          </a:solidFill>
        </p:spPr>
        <p:txBody>
          <a:bodyPr>
            <a:normAutofit fontScale="90000"/>
          </a:bodyPr>
          <a:lstStyle/>
          <a:p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7" name="标题 4"/>
          <p:cNvSpPr>
            <a:spLocks noGrp="1"/>
          </p:cNvSpPr>
          <p:nvPr/>
        </p:nvSpPr>
        <p:spPr>
          <a:xfrm>
            <a:off x="0" y="514350"/>
            <a:ext cx="12192000" cy="807720"/>
          </a:xfrm>
          <a:prstGeom prst="rect">
            <a:avLst/>
          </a:prstGeom>
          <a:solidFill>
            <a:srgbClr val="008CD2"/>
          </a:solidFill>
        </p:spPr>
        <p:txBody>
          <a:bodyPr vert="horz" lIns="91440" tIns="45720" rIns="91440" bIns="45720" rtlCol="0" anchor="b">
            <a:normAutofit fontScale="7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        </a:t>
            </a:r>
            <a:endParaRPr lang="en-US" altLang="zh-CN"/>
          </a:p>
        </p:txBody>
      </p:sp>
      <p:sp>
        <p:nvSpPr>
          <p:cNvPr id="2" name="文本框 1"/>
          <p:cNvSpPr txBox="1"/>
          <p:nvPr/>
        </p:nvSpPr>
        <p:spPr>
          <a:xfrm>
            <a:off x="635" y="514350"/>
            <a:ext cx="534289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/>
              <a:t>  </a:t>
            </a:r>
            <a:r>
              <a:rPr lang="zh-CN" altLang="en-US" sz="4000">
                <a:sym typeface="+mn-ea"/>
              </a:rPr>
              <a:t>二叉树的基本操作</a:t>
            </a:r>
            <a:endParaRPr lang="zh-CN" altLang="en-US" sz="4000" b="1">
              <a:sym typeface="+mn-ea"/>
            </a:endParaRPr>
          </a:p>
        </p:txBody>
      </p:sp>
      <p:sp>
        <p:nvSpPr>
          <p:cNvPr id="3" name="标题 3"/>
          <p:cNvSpPr>
            <a:spLocks noGrp="1"/>
          </p:cNvSpPr>
          <p:nvPr/>
        </p:nvSpPr>
        <p:spPr>
          <a:xfrm>
            <a:off x="11348720" y="207645"/>
            <a:ext cx="842010" cy="76200"/>
          </a:xfrm>
          <a:prstGeom prst="rect">
            <a:avLst/>
          </a:prstGeom>
          <a:gradFill>
            <a:gsLst>
              <a:gs pos="0">
                <a:srgbClr val="14CD68"/>
              </a:gs>
              <a:gs pos="100000">
                <a:srgbClr val="035C7D"/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 fontScale="75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</a:t>
            </a:r>
            <a:r>
              <a:rPr lang="zh-CN" altLang="en-US" sz="3735"/>
              <a:t>树</a:t>
            </a:r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9" name="文本框 8"/>
          <p:cNvSpPr txBox="1"/>
          <p:nvPr/>
        </p:nvSpPr>
        <p:spPr>
          <a:xfrm>
            <a:off x="635" y="1363980"/>
            <a:ext cx="740346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·</a:t>
            </a:r>
            <a:r>
              <a:rPr lang="zh-CN" altLang="en-US" sz="3200"/>
              <a:t>二叉树</a:t>
            </a:r>
            <a:r>
              <a:rPr lang="zh-CN" sz="3200"/>
              <a:t>的建立</a:t>
            </a:r>
            <a:endParaRPr lang="zh-CN" sz="3200"/>
          </a:p>
        </p:txBody>
      </p:sp>
      <p:sp>
        <p:nvSpPr>
          <p:cNvPr id="14" name="文本框 13"/>
          <p:cNvSpPr txBox="1"/>
          <p:nvPr/>
        </p:nvSpPr>
        <p:spPr>
          <a:xfrm>
            <a:off x="433705" y="1989455"/>
            <a:ext cx="1115441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3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、</a:t>
            </a:r>
            <a:r>
              <a:rPr lang="zh-CN" altLang="en-US" sz="28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列表实现</a:t>
            </a:r>
            <a:endParaRPr lang="zh-CN" altLang="en-US" sz="280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11" name="组合 10"/>
          <p:cNvGrpSpPr/>
          <p:nvPr/>
        </p:nvGrpSpPr>
        <p:grpSpPr>
          <a:xfrm>
            <a:off x="7939405" y="1777365"/>
            <a:ext cx="3633470" cy="3272790"/>
            <a:chOff x="12503" y="2799"/>
            <a:chExt cx="5722" cy="5154"/>
          </a:xfrm>
        </p:grpSpPr>
        <p:sp>
          <p:nvSpPr>
            <p:cNvPr id="18" name="流程图: 联系 17"/>
            <p:cNvSpPr/>
            <p:nvPr/>
          </p:nvSpPr>
          <p:spPr>
            <a:xfrm>
              <a:off x="14134" y="2799"/>
              <a:ext cx="978" cy="86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>
                  <a:latin typeface="+mj-ea"/>
                  <a:ea typeface="+mj-ea"/>
                </a:rPr>
                <a:t>A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sp>
          <p:nvSpPr>
            <p:cNvPr id="6" name="流程图: 联系 5"/>
            <p:cNvSpPr/>
            <p:nvPr/>
          </p:nvSpPr>
          <p:spPr>
            <a:xfrm>
              <a:off x="12890" y="3888"/>
              <a:ext cx="978" cy="86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>
                  <a:latin typeface="+mj-ea"/>
                  <a:ea typeface="+mj-ea"/>
                </a:rPr>
                <a:t>B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sp>
          <p:nvSpPr>
            <p:cNvPr id="8" name="流程图: 联系 7"/>
            <p:cNvSpPr/>
            <p:nvPr/>
          </p:nvSpPr>
          <p:spPr>
            <a:xfrm>
              <a:off x="15269" y="3888"/>
              <a:ext cx="978" cy="86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>
                  <a:latin typeface="+mj-ea"/>
                  <a:ea typeface="+mj-ea"/>
                </a:rPr>
                <a:t>C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sp>
          <p:nvSpPr>
            <p:cNvPr id="10" name="流程图: 联系 9"/>
            <p:cNvSpPr/>
            <p:nvPr/>
          </p:nvSpPr>
          <p:spPr>
            <a:xfrm>
              <a:off x="14370" y="7087"/>
              <a:ext cx="978" cy="86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>
                  <a:latin typeface="+mj-ea"/>
                  <a:ea typeface="+mj-ea"/>
                </a:rPr>
                <a:t>G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cxnSp>
          <p:nvCxnSpPr>
            <p:cNvPr id="27" name="直接连接符 26"/>
            <p:cNvCxnSpPr>
              <a:stCxn id="18" idx="3"/>
              <a:endCxn id="6" idx="7"/>
            </p:cNvCxnSpPr>
            <p:nvPr/>
          </p:nvCxnSpPr>
          <p:spPr>
            <a:xfrm flipH="1">
              <a:off x="13725" y="3538"/>
              <a:ext cx="552" cy="477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接连接符 12"/>
            <p:cNvCxnSpPr>
              <a:stCxn id="10" idx="0"/>
              <a:endCxn id="21" idx="5"/>
            </p:cNvCxnSpPr>
            <p:nvPr/>
          </p:nvCxnSpPr>
          <p:spPr>
            <a:xfrm flipH="1" flipV="1">
              <a:off x="14593" y="6355"/>
              <a:ext cx="266" cy="73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接连接符 14"/>
            <p:cNvCxnSpPr>
              <a:stCxn id="18" idx="5"/>
              <a:endCxn id="8" idx="1"/>
            </p:cNvCxnSpPr>
            <p:nvPr/>
          </p:nvCxnSpPr>
          <p:spPr>
            <a:xfrm>
              <a:off x="14969" y="3538"/>
              <a:ext cx="443" cy="477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流程图: 联系 4"/>
            <p:cNvSpPr/>
            <p:nvPr/>
          </p:nvSpPr>
          <p:spPr>
            <a:xfrm>
              <a:off x="16247" y="5465"/>
              <a:ext cx="978" cy="86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>
                  <a:latin typeface="+mj-ea"/>
                  <a:ea typeface="+mj-ea"/>
                </a:rPr>
                <a:t>E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cxnSp>
          <p:nvCxnSpPr>
            <p:cNvPr id="12" name="直接连接符 11"/>
            <p:cNvCxnSpPr>
              <a:endCxn id="5" idx="0"/>
            </p:cNvCxnSpPr>
            <p:nvPr/>
          </p:nvCxnSpPr>
          <p:spPr>
            <a:xfrm>
              <a:off x="16104" y="4627"/>
              <a:ext cx="632" cy="83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流程图: 联系 18"/>
            <p:cNvSpPr/>
            <p:nvPr/>
          </p:nvSpPr>
          <p:spPr>
            <a:xfrm>
              <a:off x="17247" y="7087"/>
              <a:ext cx="978" cy="86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>
                  <a:latin typeface="+mj-ea"/>
                  <a:ea typeface="+mj-ea"/>
                </a:rPr>
                <a:t>I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cxnSp>
          <p:nvCxnSpPr>
            <p:cNvPr id="20" name="直接连接符 19"/>
            <p:cNvCxnSpPr/>
            <p:nvPr/>
          </p:nvCxnSpPr>
          <p:spPr>
            <a:xfrm>
              <a:off x="17104" y="6227"/>
              <a:ext cx="632" cy="83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流程图: 联系 20"/>
            <p:cNvSpPr/>
            <p:nvPr/>
          </p:nvSpPr>
          <p:spPr>
            <a:xfrm>
              <a:off x="13758" y="5616"/>
              <a:ext cx="978" cy="86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>
                  <a:latin typeface="+mj-ea"/>
                  <a:ea typeface="+mj-ea"/>
                </a:rPr>
                <a:t>D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cxnSp>
          <p:nvCxnSpPr>
            <p:cNvPr id="22" name="直接连接符 21"/>
            <p:cNvCxnSpPr>
              <a:stCxn id="8" idx="3"/>
              <a:endCxn id="21" idx="0"/>
            </p:cNvCxnSpPr>
            <p:nvPr/>
          </p:nvCxnSpPr>
          <p:spPr>
            <a:xfrm flipH="1">
              <a:off x="14247" y="4627"/>
              <a:ext cx="1165" cy="989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流程图: 联系 22"/>
            <p:cNvSpPr/>
            <p:nvPr/>
          </p:nvSpPr>
          <p:spPr>
            <a:xfrm>
              <a:off x="12503" y="7065"/>
              <a:ext cx="978" cy="86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>
                  <a:latin typeface="+mj-ea"/>
                  <a:ea typeface="+mj-ea"/>
                </a:rPr>
                <a:t>F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cxnSp>
          <p:nvCxnSpPr>
            <p:cNvPr id="24" name="直接连接符 23"/>
            <p:cNvCxnSpPr>
              <a:stCxn id="21" idx="3"/>
              <a:endCxn id="23" idx="7"/>
            </p:cNvCxnSpPr>
            <p:nvPr/>
          </p:nvCxnSpPr>
          <p:spPr>
            <a:xfrm flipH="1">
              <a:off x="13338" y="6355"/>
              <a:ext cx="563" cy="837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流程图: 联系 24"/>
            <p:cNvSpPr/>
            <p:nvPr/>
          </p:nvSpPr>
          <p:spPr>
            <a:xfrm>
              <a:off x="15737" y="7064"/>
              <a:ext cx="978" cy="86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>
                  <a:latin typeface="+mj-ea"/>
                  <a:ea typeface="+mj-ea"/>
                </a:rPr>
                <a:t>H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cxnSp>
          <p:nvCxnSpPr>
            <p:cNvPr id="26" name="直接连接符 25"/>
            <p:cNvCxnSpPr>
              <a:stCxn id="5" idx="4"/>
              <a:endCxn id="25" idx="0"/>
            </p:cNvCxnSpPr>
            <p:nvPr/>
          </p:nvCxnSpPr>
          <p:spPr>
            <a:xfrm flipH="1">
              <a:off x="16226" y="6331"/>
              <a:ext cx="510" cy="733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8" name="文本框 27"/>
          <p:cNvSpPr txBox="1"/>
          <p:nvPr/>
        </p:nvSpPr>
        <p:spPr>
          <a:xfrm>
            <a:off x="745490" y="2642870"/>
            <a:ext cx="7198995" cy="1938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</a:rPr>
              <a:t>List1=[‘A’,[‘B’,None,None],</a:t>
            </a:r>
            <a:endParaRPr lang="en-US" altLang="zh-CN" sz="2400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</a:rPr>
              <a:t>                    [‘C’,[‘D’,[‘F’,None,None],</a:t>
            </a:r>
            <a:endParaRPr lang="en-US" altLang="zh-CN" sz="2400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</a:rPr>
              <a:t>                                          [‘G’,None,None]],</a:t>
            </a:r>
            <a:endParaRPr lang="en-US" altLang="zh-CN" sz="2400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</a:rPr>
              <a:t>                               [‘E’,[‘H’,None,None],</a:t>
            </a:r>
            <a:endParaRPr lang="en-US" altLang="zh-CN" sz="2400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</a:rPr>
              <a:t>                                          [‘I’,None,None]]]]</a:t>
            </a:r>
            <a:endParaRPr lang="en-US" altLang="zh-CN" sz="2400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635" y="6388100"/>
            <a:ext cx="12191365" cy="90170"/>
          </a:xfrm>
          <a:solidFill>
            <a:srgbClr val="008CD2"/>
          </a:solidFill>
        </p:spPr>
        <p:txBody>
          <a:bodyPr>
            <a:normAutofit fontScale="90000"/>
          </a:bodyPr>
          <a:lstStyle/>
          <a:p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7" name="标题 4"/>
          <p:cNvSpPr>
            <a:spLocks noGrp="1"/>
          </p:cNvSpPr>
          <p:nvPr/>
        </p:nvSpPr>
        <p:spPr>
          <a:xfrm>
            <a:off x="0" y="514350"/>
            <a:ext cx="12192000" cy="807720"/>
          </a:xfrm>
          <a:prstGeom prst="rect">
            <a:avLst/>
          </a:prstGeom>
          <a:solidFill>
            <a:srgbClr val="008CD2"/>
          </a:solidFill>
        </p:spPr>
        <p:txBody>
          <a:bodyPr vert="horz" lIns="91440" tIns="45720" rIns="91440" bIns="45720" rtlCol="0" anchor="b">
            <a:normAutofit fontScale="7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        </a:t>
            </a:r>
            <a:endParaRPr lang="en-US" altLang="zh-CN"/>
          </a:p>
        </p:txBody>
      </p:sp>
      <p:sp>
        <p:nvSpPr>
          <p:cNvPr id="2" name="文本框 1"/>
          <p:cNvSpPr txBox="1"/>
          <p:nvPr/>
        </p:nvSpPr>
        <p:spPr>
          <a:xfrm>
            <a:off x="635" y="514350"/>
            <a:ext cx="534289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/>
              <a:t>  </a:t>
            </a:r>
            <a:r>
              <a:rPr lang="zh-CN" altLang="en-US" sz="4000">
                <a:sym typeface="+mn-ea"/>
              </a:rPr>
              <a:t>二叉树的基本操作</a:t>
            </a:r>
            <a:endParaRPr lang="zh-CN" altLang="en-US" sz="4000" b="1">
              <a:sym typeface="+mn-ea"/>
            </a:endParaRPr>
          </a:p>
        </p:txBody>
      </p:sp>
      <p:sp>
        <p:nvSpPr>
          <p:cNvPr id="3" name="标题 3"/>
          <p:cNvSpPr>
            <a:spLocks noGrp="1"/>
          </p:cNvSpPr>
          <p:nvPr/>
        </p:nvSpPr>
        <p:spPr>
          <a:xfrm>
            <a:off x="11348720" y="207645"/>
            <a:ext cx="842010" cy="76200"/>
          </a:xfrm>
          <a:prstGeom prst="rect">
            <a:avLst/>
          </a:prstGeom>
          <a:gradFill>
            <a:gsLst>
              <a:gs pos="0">
                <a:srgbClr val="14CD68"/>
              </a:gs>
              <a:gs pos="100000">
                <a:srgbClr val="035C7D"/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 fontScale="75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</a:t>
            </a:r>
            <a:r>
              <a:rPr lang="zh-CN" altLang="en-US" sz="3735"/>
              <a:t>树</a:t>
            </a:r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9" name="文本框 8"/>
          <p:cNvSpPr txBox="1"/>
          <p:nvPr/>
        </p:nvSpPr>
        <p:spPr>
          <a:xfrm>
            <a:off x="635" y="1363980"/>
            <a:ext cx="740346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·</a:t>
            </a:r>
            <a:r>
              <a:rPr lang="zh-CN" altLang="en-US" sz="3200"/>
              <a:t>二叉树</a:t>
            </a:r>
            <a:r>
              <a:rPr lang="zh-CN" sz="3200"/>
              <a:t>的遍历</a:t>
            </a:r>
            <a:endParaRPr lang="zh-CN" sz="3200"/>
          </a:p>
        </p:txBody>
      </p:sp>
      <p:sp>
        <p:nvSpPr>
          <p:cNvPr id="14" name="文本框 13"/>
          <p:cNvSpPr txBox="1"/>
          <p:nvPr/>
        </p:nvSpPr>
        <p:spPr>
          <a:xfrm>
            <a:off x="433705" y="1919605"/>
            <a:ext cx="6861810" cy="3538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在完成二叉树的建立操作后，对二叉树各个节点进行访问，即是遍历操作。</a:t>
            </a:r>
            <a:endParaRPr lang="en-US" altLang="zh-CN"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1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、</a:t>
            </a:r>
            <a:r>
              <a:rPr lang="zh-CN" altLang="en-US" sz="28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前序遍历（中</a:t>
            </a:r>
            <a:r>
              <a:rPr lang="en-US" altLang="zh-CN" sz="28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lang="zh-CN" altLang="en-US" sz="28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左</a:t>
            </a:r>
            <a:r>
              <a:rPr lang="en-US" altLang="zh-CN" sz="28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lang="zh-CN" altLang="en-US" sz="28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右）</a:t>
            </a:r>
            <a:endParaRPr lang="zh-CN" altLang="en-US"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先访问根节点，再访问左子树，最后访问右子树。</a:t>
            </a:r>
            <a:endParaRPr lang="zh-CN" altLang="en-US"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endParaRPr lang="zh-CN" altLang="en-US"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如右图的前序遍历顺序为：</a:t>
            </a:r>
            <a:endParaRPr lang="zh-CN" altLang="en-US"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  A-B-D-H-E-C-F-I-G-J-K</a:t>
            </a:r>
            <a:endParaRPr lang="en-US" altLang="zh-CN"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11" name="组合 10"/>
          <p:cNvGrpSpPr/>
          <p:nvPr/>
        </p:nvGrpSpPr>
        <p:grpSpPr>
          <a:xfrm>
            <a:off x="7516495" y="1791335"/>
            <a:ext cx="4056380" cy="3279775"/>
            <a:chOff x="11837" y="2821"/>
            <a:chExt cx="6388" cy="5165"/>
          </a:xfrm>
        </p:grpSpPr>
        <p:sp>
          <p:nvSpPr>
            <p:cNvPr id="18" name="流程图: 联系 17"/>
            <p:cNvSpPr/>
            <p:nvPr/>
          </p:nvSpPr>
          <p:spPr>
            <a:xfrm>
              <a:off x="14111" y="2821"/>
              <a:ext cx="978" cy="86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>
                  <a:latin typeface="+mj-ea"/>
                  <a:ea typeface="+mj-ea"/>
                </a:rPr>
                <a:t>A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sp>
          <p:nvSpPr>
            <p:cNvPr id="6" name="流程图: 联系 5"/>
            <p:cNvSpPr/>
            <p:nvPr/>
          </p:nvSpPr>
          <p:spPr>
            <a:xfrm>
              <a:off x="12890" y="3910"/>
              <a:ext cx="978" cy="86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>
                  <a:latin typeface="+mj-ea"/>
                  <a:ea typeface="+mj-ea"/>
                </a:rPr>
                <a:t>B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sp>
          <p:nvSpPr>
            <p:cNvPr id="8" name="流程图: 联系 7"/>
            <p:cNvSpPr/>
            <p:nvPr/>
          </p:nvSpPr>
          <p:spPr>
            <a:xfrm>
              <a:off x="15269" y="3910"/>
              <a:ext cx="978" cy="86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>
                  <a:latin typeface="+mj-ea"/>
                  <a:ea typeface="+mj-ea"/>
                </a:rPr>
                <a:t>C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sp>
          <p:nvSpPr>
            <p:cNvPr id="10" name="流程图: 联系 9"/>
            <p:cNvSpPr/>
            <p:nvPr/>
          </p:nvSpPr>
          <p:spPr>
            <a:xfrm>
              <a:off x="13404" y="5515"/>
              <a:ext cx="978" cy="86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>
                  <a:latin typeface="+mj-ea"/>
                  <a:ea typeface="+mj-ea"/>
                </a:rPr>
                <a:t>E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cxnSp>
          <p:nvCxnSpPr>
            <p:cNvPr id="27" name="直接连接符 26"/>
            <p:cNvCxnSpPr>
              <a:stCxn id="18" idx="3"/>
              <a:endCxn id="6" idx="7"/>
            </p:cNvCxnSpPr>
            <p:nvPr/>
          </p:nvCxnSpPr>
          <p:spPr>
            <a:xfrm flipH="1">
              <a:off x="13725" y="3560"/>
              <a:ext cx="529" cy="477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接连接符 12"/>
            <p:cNvCxnSpPr>
              <a:stCxn id="10" idx="0"/>
              <a:endCxn id="6" idx="5"/>
            </p:cNvCxnSpPr>
            <p:nvPr/>
          </p:nvCxnSpPr>
          <p:spPr>
            <a:xfrm flipH="1" flipV="1">
              <a:off x="13725" y="4649"/>
              <a:ext cx="168" cy="86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接连接符 14"/>
            <p:cNvCxnSpPr>
              <a:stCxn id="18" idx="5"/>
              <a:endCxn id="8" idx="1"/>
            </p:cNvCxnSpPr>
            <p:nvPr/>
          </p:nvCxnSpPr>
          <p:spPr>
            <a:xfrm>
              <a:off x="14946" y="3560"/>
              <a:ext cx="466" cy="477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流程图: 联系 4"/>
            <p:cNvSpPr/>
            <p:nvPr/>
          </p:nvSpPr>
          <p:spPr>
            <a:xfrm>
              <a:off x="16247" y="5487"/>
              <a:ext cx="978" cy="86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>
                  <a:latin typeface="+mj-ea"/>
                  <a:ea typeface="+mj-ea"/>
                </a:rPr>
                <a:t>G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cxnSp>
          <p:nvCxnSpPr>
            <p:cNvPr id="12" name="直接连接符 11"/>
            <p:cNvCxnSpPr>
              <a:endCxn id="5" idx="0"/>
            </p:cNvCxnSpPr>
            <p:nvPr/>
          </p:nvCxnSpPr>
          <p:spPr>
            <a:xfrm>
              <a:off x="16104" y="4649"/>
              <a:ext cx="632" cy="83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流程图: 联系 18"/>
            <p:cNvSpPr/>
            <p:nvPr/>
          </p:nvSpPr>
          <p:spPr>
            <a:xfrm>
              <a:off x="17247" y="7087"/>
              <a:ext cx="978" cy="86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>
                  <a:latin typeface="+mj-ea"/>
                  <a:ea typeface="+mj-ea"/>
                </a:rPr>
                <a:t>K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cxnSp>
          <p:nvCxnSpPr>
            <p:cNvPr id="20" name="直接连接符 19"/>
            <p:cNvCxnSpPr>
              <a:endCxn id="19" idx="0"/>
            </p:cNvCxnSpPr>
            <p:nvPr/>
          </p:nvCxnSpPr>
          <p:spPr>
            <a:xfrm>
              <a:off x="17104" y="6249"/>
              <a:ext cx="632" cy="83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流程图: 联系 20"/>
            <p:cNvSpPr/>
            <p:nvPr/>
          </p:nvSpPr>
          <p:spPr>
            <a:xfrm>
              <a:off x="14826" y="5315"/>
              <a:ext cx="978" cy="86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>
                  <a:latin typeface="+mj-ea"/>
                  <a:ea typeface="+mj-ea"/>
                </a:rPr>
                <a:t>F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cxnSp>
          <p:nvCxnSpPr>
            <p:cNvPr id="22" name="直接连接符 21"/>
            <p:cNvCxnSpPr>
              <a:stCxn id="8" idx="3"/>
              <a:endCxn id="21" idx="0"/>
            </p:cNvCxnSpPr>
            <p:nvPr/>
          </p:nvCxnSpPr>
          <p:spPr>
            <a:xfrm flipH="1">
              <a:off x="15315" y="4649"/>
              <a:ext cx="97" cy="66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流程图: 联系 22"/>
            <p:cNvSpPr/>
            <p:nvPr/>
          </p:nvSpPr>
          <p:spPr>
            <a:xfrm>
              <a:off x="14370" y="7120"/>
              <a:ext cx="978" cy="86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>
                  <a:latin typeface="+mj-ea"/>
                  <a:ea typeface="+mj-ea"/>
                </a:rPr>
                <a:t>I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cxnSp>
          <p:nvCxnSpPr>
            <p:cNvPr id="24" name="直接连接符 23"/>
            <p:cNvCxnSpPr>
              <a:stCxn id="21" idx="3"/>
              <a:endCxn id="23" idx="0"/>
            </p:cNvCxnSpPr>
            <p:nvPr/>
          </p:nvCxnSpPr>
          <p:spPr>
            <a:xfrm flipH="1">
              <a:off x="14859" y="6054"/>
              <a:ext cx="110" cy="106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流程图: 联系 24"/>
            <p:cNvSpPr/>
            <p:nvPr/>
          </p:nvSpPr>
          <p:spPr>
            <a:xfrm>
              <a:off x="15737" y="7064"/>
              <a:ext cx="978" cy="86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>
                  <a:latin typeface="+mj-ea"/>
                  <a:ea typeface="+mj-ea"/>
                </a:rPr>
                <a:t>J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cxnSp>
          <p:nvCxnSpPr>
            <p:cNvPr id="26" name="直接连接符 25"/>
            <p:cNvCxnSpPr>
              <a:stCxn id="5" idx="3"/>
              <a:endCxn id="25" idx="0"/>
            </p:cNvCxnSpPr>
            <p:nvPr/>
          </p:nvCxnSpPr>
          <p:spPr>
            <a:xfrm flipH="1">
              <a:off x="16226" y="6226"/>
              <a:ext cx="164" cy="83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流程图: 联系 29"/>
            <p:cNvSpPr/>
            <p:nvPr/>
          </p:nvSpPr>
          <p:spPr>
            <a:xfrm>
              <a:off x="11837" y="5487"/>
              <a:ext cx="978" cy="86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>
                  <a:latin typeface="+mj-ea"/>
                  <a:ea typeface="+mj-ea"/>
                </a:rPr>
                <a:t>D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cxnSp>
          <p:nvCxnSpPr>
            <p:cNvPr id="31" name="直接连接符 30"/>
            <p:cNvCxnSpPr/>
            <p:nvPr/>
          </p:nvCxnSpPr>
          <p:spPr>
            <a:xfrm flipV="1">
              <a:off x="12303" y="4649"/>
              <a:ext cx="707" cy="83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流程图: 联系 31"/>
            <p:cNvSpPr/>
            <p:nvPr/>
          </p:nvSpPr>
          <p:spPr>
            <a:xfrm>
              <a:off x="12315" y="7026"/>
              <a:ext cx="978" cy="86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>
                  <a:latin typeface="+mj-ea"/>
                  <a:ea typeface="+mj-ea"/>
                </a:rPr>
                <a:t>H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cxnSp>
          <p:nvCxnSpPr>
            <p:cNvPr id="35" name="直接连接符 34"/>
            <p:cNvCxnSpPr>
              <a:endCxn id="30" idx="4"/>
            </p:cNvCxnSpPr>
            <p:nvPr/>
          </p:nvCxnSpPr>
          <p:spPr>
            <a:xfrm flipH="1" flipV="1">
              <a:off x="12326" y="6353"/>
              <a:ext cx="406" cy="68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组合 15"/>
          <p:cNvGrpSpPr/>
          <p:nvPr/>
        </p:nvGrpSpPr>
        <p:grpSpPr>
          <a:xfrm>
            <a:off x="8275320" y="1866900"/>
            <a:ext cx="796290" cy="696595"/>
            <a:chOff x="13032" y="2940"/>
            <a:chExt cx="1254" cy="1097"/>
          </a:xfrm>
        </p:grpSpPr>
        <p:cxnSp>
          <p:nvCxnSpPr>
            <p:cNvPr id="38" name="曲线连接符 37"/>
            <p:cNvCxnSpPr>
              <a:endCxn id="6" idx="1"/>
            </p:cNvCxnSpPr>
            <p:nvPr/>
          </p:nvCxnSpPr>
          <p:spPr>
            <a:xfrm rot="10800000" flipV="1">
              <a:off x="13032" y="3017"/>
              <a:ext cx="1255" cy="1020"/>
            </a:xfrm>
            <a:prstGeom prst="curvedConnector2">
              <a:avLst/>
            </a:prstGeom>
            <a:ln w="38100">
              <a:solidFill>
                <a:srgbClr val="00B050"/>
              </a:solidFill>
              <a:prstDash val="sys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文本框 47"/>
            <p:cNvSpPr txBox="1"/>
            <p:nvPr/>
          </p:nvSpPr>
          <p:spPr>
            <a:xfrm>
              <a:off x="13044" y="2940"/>
              <a:ext cx="681" cy="6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000">
                  <a:latin typeface="微软雅黑" panose="020b0503020204020204" charset="-122"/>
                  <a:ea typeface="微软雅黑" panose="020b0503020204020204" charset="-122"/>
                </a:rPr>
                <a:t>1</a:t>
              </a:r>
              <a:endParaRPr lang="en-US" altLang="zh-CN" sz="20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grpSp>
        <p:nvGrpSpPr>
          <p:cNvPr id="17" name="组合 16"/>
          <p:cNvGrpSpPr/>
          <p:nvPr/>
        </p:nvGrpSpPr>
        <p:grpSpPr>
          <a:xfrm>
            <a:off x="7524115" y="2692400"/>
            <a:ext cx="661035" cy="871220"/>
            <a:chOff x="11849" y="4240"/>
            <a:chExt cx="1041" cy="1372"/>
          </a:xfrm>
        </p:grpSpPr>
        <p:cxnSp>
          <p:nvCxnSpPr>
            <p:cNvPr id="39" name="曲线连接符 38"/>
            <p:cNvCxnSpPr>
              <a:stCxn id="6" idx="2"/>
              <a:endCxn id="30" idx="1"/>
            </p:cNvCxnSpPr>
            <p:nvPr/>
          </p:nvCxnSpPr>
          <p:spPr>
            <a:xfrm rot="10800000" flipV="1">
              <a:off x="11980" y="4342"/>
              <a:ext cx="910" cy="1271"/>
            </a:xfrm>
            <a:prstGeom prst="curvedConnector2">
              <a:avLst/>
            </a:prstGeom>
            <a:ln w="38100">
              <a:solidFill>
                <a:srgbClr val="00B050"/>
              </a:solidFill>
              <a:prstDash val="sys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文本框 48"/>
            <p:cNvSpPr txBox="1"/>
            <p:nvPr/>
          </p:nvSpPr>
          <p:spPr>
            <a:xfrm>
              <a:off x="11849" y="4240"/>
              <a:ext cx="681" cy="6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000">
                  <a:latin typeface="微软雅黑" panose="020b0503020204020204" charset="-122"/>
                  <a:ea typeface="微软雅黑" panose="020b0503020204020204" charset="-122"/>
                </a:rPr>
                <a:t>2</a:t>
              </a:r>
              <a:endParaRPr lang="en-US" altLang="zh-CN" sz="20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grpSp>
        <p:nvGrpSpPr>
          <p:cNvPr id="28" name="组合 27"/>
          <p:cNvGrpSpPr/>
          <p:nvPr/>
        </p:nvGrpSpPr>
        <p:grpSpPr>
          <a:xfrm>
            <a:off x="6967855" y="3758565"/>
            <a:ext cx="852170" cy="976630"/>
            <a:chOff x="10973" y="5919"/>
            <a:chExt cx="1342" cy="1538"/>
          </a:xfrm>
        </p:grpSpPr>
        <p:cxnSp>
          <p:nvCxnSpPr>
            <p:cNvPr id="40" name="曲线连接符 39"/>
            <p:cNvCxnSpPr>
              <a:stCxn id="30" idx="2"/>
              <a:endCxn id="32" idx="2"/>
            </p:cNvCxnSpPr>
            <p:nvPr/>
          </p:nvCxnSpPr>
          <p:spPr>
            <a:xfrm rot="10800000" flipH="1" flipV="1">
              <a:off x="11837" y="5919"/>
              <a:ext cx="478" cy="1539"/>
            </a:xfrm>
            <a:prstGeom prst="curvedConnector3">
              <a:avLst>
                <a:gd name="adj1" fmla="val -78452"/>
              </a:avLst>
            </a:prstGeom>
            <a:ln w="38100">
              <a:solidFill>
                <a:srgbClr val="00B050"/>
              </a:solidFill>
              <a:prstDash val="sys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文本框 49"/>
            <p:cNvSpPr txBox="1"/>
            <p:nvPr/>
          </p:nvSpPr>
          <p:spPr>
            <a:xfrm>
              <a:off x="10973" y="6331"/>
              <a:ext cx="681" cy="6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000">
                  <a:latin typeface="微软雅黑" panose="020b0503020204020204" charset="-122"/>
                  <a:ea typeface="微软雅黑" panose="020b0503020204020204" charset="-122"/>
                </a:rPr>
                <a:t>3</a:t>
              </a:r>
              <a:endParaRPr lang="en-US" altLang="zh-CN" sz="20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grpSp>
        <p:nvGrpSpPr>
          <p:cNvPr id="29" name="组合 28"/>
          <p:cNvGrpSpPr/>
          <p:nvPr/>
        </p:nvGrpSpPr>
        <p:grpSpPr>
          <a:xfrm>
            <a:off x="8130540" y="3776980"/>
            <a:ext cx="450850" cy="684530"/>
            <a:chOff x="12804" y="5948"/>
            <a:chExt cx="710" cy="1078"/>
          </a:xfrm>
        </p:grpSpPr>
        <p:cxnSp>
          <p:nvCxnSpPr>
            <p:cNvPr id="41" name="曲线连接符 40"/>
            <p:cNvCxnSpPr>
              <a:stCxn id="32" idx="0"/>
              <a:endCxn id="10" idx="2"/>
            </p:cNvCxnSpPr>
            <p:nvPr/>
          </p:nvCxnSpPr>
          <p:spPr>
            <a:xfrm rot="16200000">
              <a:off x="12565" y="6187"/>
              <a:ext cx="1078" cy="600"/>
            </a:xfrm>
            <a:prstGeom prst="curvedConnector2">
              <a:avLst/>
            </a:prstGeom>
            <a:ln w="38100">
              <a:solidFill>
                <a:srgbClr val="00B050"/>
              </a:solidFill>
              <a:prstDash val="sys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文本框 50"/>
            <p:cNvSpPr txBox="1"/>
            <p:nvPr/>
          </p:nvSpPr>
          <p:spPr>
            <a:xfrm>
              <a:off x="12834" y="6220"/>
              <a:ext cx="681" cy="6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000">
                  <a:latin typeface="微软雅黑" panose="020b0503020204020204" charset="-122"/>
                  <a:ea typeface="微软雅黑" panose="020b0503020204020204" charset="-122"/>
                </a:rPr>
                <a:t>4</a:t>
              </a:r>
              <a:endParaRPr lang="en-US" altLang="zh-CN" sz="20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grpSp>
        <p:nvGrpSpPr>
          <p:cNvPr id="33" name="组合 32"/>
          <p:cNvGrpSpPr/>
          <p:nvPr/>
        </p:nvGrpSpPr>
        <p:grpSpPr>
          <a:xfrm>
            <a:off x="8822055" y="2633980"/>
            <a:ext cx="873760" cy="868045"/>
            <a:chOff x="13893" y="4148"/>
            <a:chExt cx="1376" cy="1367"/>
          </a:xfrm>
        </p:grpSpPr>
        <p:cxnSp>
          <p:nvCxnSpPr>
            <p:cNvPr id="42" name="曲线连接符 41"/>
            <p:cNvCxnSpPr>
              <a:stCxn id="10" idx="0"/>
              <a:endCxn id="8" idx="2"/>
            </p:cNvCxnSpPr>
            <p:nvPr/>
          </p:nvCxnSpPr>
          <p:spPr>
            <a:xfrm rot="16200000">
              <a:off x="13995" y="4241"/>
              <a:ext cx="1172" cy="1376"/>
            </a:xfrm>
            <a:prstGeom prst="curvedConnector2">
              <a:avLst/>
            </a:prstGeom>
            <a:ln w="38100">
              <a:solidFill>
                <a:srgbClr val="00B050"/>
              </a:solidFill>
              <a:prstDash val="sys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文本框 51"/>
            <p:cNvSpPr txBox="1"/>
            <p:nvPr/>
          </p:nvSpPr>
          <p:spPr>
            <a:xfrm>
              <a:off x="14019" y="4148"/>
              <a:ext cx="681" cy="6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000">
                  <a:latin typeface="微软雅黑" panose="020b0503020204020204" charset="-122"/>
                  <a:ea typeface="微软雅黑" panose="020b0503020204020204" charset="-122"/>
                </a:rPr>
                <a:t>5</a:t>
              </a:r>
              <a:endParaRPr lang="en-US" altLang="zh-CN" sz="20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grpSp>
        <p:nvGrpSpPr>
          <p:cNvPr id="34" name="组合 33"/>
          <p:cNvGrpSpPr/>
          <p:nvPr/>
        </p:nvGrpSpPr>
        <p:grpSpPr>
          <a:xfrm>
            <a:off x="9132570" y="2757805"/>
            <a:ext cx="562610" cy="891540"/>
            <a:chOff x="14382" y="4343"/>
            <a:chExt cx="886" cy="1404"/>
          </a:xfrm>
        </p:grpSpPr>
        <p:cxnSp>
          <p:nvCxnSpPr>
            <p:cNvPr id="43" name="曲线连接符 42"/>
            <p:cNvCxnSpPr>
              <a:stCxn id="8" idx="2"/>
              <a:endCxn id="21" idx="2"/>
            </p:cNvCxnSpPr>
            <p:nvPr/>
          </p:nvCxnSpPr>
          <p:spPr>
            <a:xfrm rot="10800000" flipV="1">
              <a:off x="14826" y="4343"/>
              <a:ext cx="443" cy="1405"/>
            </a:xfrm>
            <a:prstGeom prst="curvedConnector3">
              <a:avLst>
                <a:gd name="adj1" fmla="val 184650"/>
              </a:avLst>
            </a:prstGeom>
            <a:ln w="38100">
              <a:solidFill>
                <a:srgbClr val="00B050"/>
              </a:solidFill>
              <a:prstDash val="sys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文本框 52"/>
            <p:cNvSpPr txBox="1"/>
            <p:nvPr/>
          </p:nvSpPr>
          <p:spPr>
            <a:xfrm>
              <a:off x="14382" y="4645"/>
              <a:ext cx="390" cy="6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000">
                  <a:latin typeface="微软雅黑" panose="020b0503020204020204" charset="-122"/>
                  <a:ea typeface="微软雅黑" panose="020b0503020204020204" charset="-122"/>
                </a:rPr>
                <a:t>6</a:t>
              </a:r>
              <a:endParaRPr lang="en-US" altLang="zh-CN" sz="20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grpSp>
        <p:nvGrpSpPr>
          <p:cNvPr id="36" name="组合 35"/>
          <p:cNvGrpSpPr/>
          <p:nvPr/>
        </p:nvGrpSpPr>
        <p:grpSpPr>
          <a:xfrm>
            <a:off x="8902065" y="3649345"/>
            <a:ext cx="512445" cy="1144270"/>
            <a:chOff x="14019" y="5747"/>
            <a:chExt cx="807" cy="1802"/>
          </a:xfrm>
        </p:grpSpPr>
        <p:cxnSp>
          <p:nvCxnSpPr>
            <p:cNvPr id="44" name="曲线连接符 43"/>
            <p:cNvCxnSpPr>
              <a:stCxn id="21" idx="2"/>
            </p:cNvCxnSpPr>
            <p:nvPr/>
          </p:nvCxnSpPr>
          <p:spPr>
            <a:xfrm rot="10800000" flipV="1">
              <a:off x="14348" y="5747"/>
              <a:ext cx="478" cy="1803"/>
            </a:xfrm>
            <a:prstGeom prst="curvedConnector2">
              <a:avLst/>
            </a:prstGeom>
            <a:ln w="38100">
              <a:solidFill>
                <a:srgbClr val="00B050"/>
              </a:solidFill>
              <a:prstDash val="sys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文本框 53"/>
            <p:cNvSpPr txBox="1"/>
            <p:nvPr/>
          </p:nvSpPr>
          <p:spPr>
            <a:xfrm>
              <a:off x="14019" y="6398"/>
              <a:ext cx="681" cy="6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000">
                  <a:latin typeface="微软雅黑" panose="020b0503020204020204" charset="-122"/>
                  <a:ea typeface="微软雅黑" panose="020b0503020204020204" charset="-122"/>
                </a:rPr>
                <a:t>7</a:t>
              </a:r>
              <a:endParaRPr lang="en-US" altLang="zh-CN" sz="20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grpSp>
        <p:nvGrpSpPr>
          <p:cNvPr id="37" name="组合 36"/>
          <p:cNvGrpSpPr/>
          <p:nvPr/>
        </p:nvGrpSpPr>
        <p:grpSpPr>
          <a:xfrm>
            <a:off x="9560560" y="3759200"/>
            <a:ext cx="755650" cy="842010"/>
            <a:chOff x="15056" y="5920"/>
            <a:chExt cx="1190" cy="1326"/>
          </a:xfrm>
        </p:grpSpPr>
        <p:cxnSp>
          <p:nvCxnSpPr>
            <p:cNvPr id="45" name="曲线连接符 44"/>
            <p:cNvCxnSpPr>
              <a:stCxn id="23" idx="7"/>
              <a:endCxn id="5" idx="2"/>
            </p:cNvCxnSpPr>
            <p:nvPr/>
          </p:nvCxnSpPr>
          <p:spPr>
            <a:xfrm rot="16200000">
              <a:off x="15062" y="6062"/>
              <a:ext cx="1327" cy="1042"/>
            </a:xfrm>
            <a:prstGeom prst="curvedConnector2">
              <a:avLst/>
            </a:prstGeom>
            <a:ln w="38100">
              <a:solidFill>
                <a:srgbClr val="00B050"/>
              </a:solidFill>
              <a:prstDash val="sys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文本框 54"/>
            <p:cNvSpPr txBox="1"/>
            <p:nvPr/>
          </p:nvSpPr>
          <p:spPr>
            <a:xfrm>
              <a:off x="15056" y="6269"/>
              <a:ext cx="681" cy="6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000">
                  <a:latin typeface="微软雅黑" panose="020b0503020204020204" charset="-122"/>
                  <a:ea typeface="微软雅黑" panose="020b0503020204020204" charset="-122"/>
                </a:rPr>
                <a:t>8</a:t>
              </a:r>
              <a:endParaRPr lang="en-US" altLang="zh-CN" sz="20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grpSp>
        <p:nvGrpSpPr>
          <p:cNvPr id="58" name="组合 57"/>
          <p:cNvGrpSpPr/>
          <p:nvPr/>
        </p:nvGrpSpPr>
        <p:grpSpPr>
          <a:xfrm>
            <a:off x="9983470" y="3758565"/>
            <a:ext cx="332105" cy="806450"/>
            <a:chOff x="15722" y="5919"/>
            <a:chExt cx="523" cy="1270"/>
          </a:xfrm>
        </p:grpSpPr>
        <p:cxnSp>
          <p:nvCxnSpPr>
            <p:cNvPr id="46" name="曲线连接符 45"/>
            <p:cNvCxnSpPr>
              <a:stCxn id="5" idx="2"/>
              <a:endCxn id="25" idx="1"/>
            </p:cNvCxnSpPr>
            <p:nvPr/>
          </p:nvCxnSpPr>
          <p:spPr>
            <a:xfrm rot="10800000" flipV="1">
              <a:off x="15879" y="5919"/>
              <a:ext cx="367" cy="1271"/>
            </a:xfrm>
            <a:prstGeom prst="curvedConnector2">
              <a:avLst/>
            </a:prstGeom>
            <a:ln w="38100">
              <a:solidFill>
                <a:srgbClr val="00B050"/>
              </a:solidFill>
              <a:prstDash val="sys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文本框 55"/>
            <p:cNvSpPr txBox="1"/>
            <p:nvPr/>
          </p:nvSpPr>
          <p:spPr>
            <a:xfrm>
              <a:off x="15722" y="6269"/>
              <a:ext cx="504" cy="6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000">
                  <a:latin typeface="微软雅黑" panose="020b0503020204020204" charset="-122"/>
                  <a:ea typeface="微软雅黑" panose="020b0503020204020204" charset="-122"/>
                </a:rPr>
                <a:t>9</a:t>
              </a:r>
              <a:endParaRPr lang="en-US" altLang="zh-CN" sz="20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grpSp>
        <p:nvGrpSpPr>
          <p:cNvPr id="59" name="组合 58"/>
          <p:cNvGrpSpPr/>
          <p:nvPr/>
        </p:nvGrpSpPr>
        <p:grpSpPr>
          <a:xfrm>
            <a:off x="10522585" y="4166870"/>
            <a:ext cx="603885" cy="413385"/>
            <a:chOff x="16571" y="6562"/>
            <a:chExt cx="951" cy="651"/>
          </a:xfrm>
        </p:grpSpPr>
        <p:cxnSp>
          <p:nvCxnSpPr>
            <p:cNvPr id="47" name="曲线连接符 46"/>
            <p:cNvCxnSpPr>
              <a:stCxn id="25" idx="7"/>
              <a:endCxn id="19" idx="1"/>
            </p:cNvCxnSpPr>
            <p:nvPr/>
          </p:nvCxnSpPr>
          <p:spPr>
            <a:xfrm rot="16200000" flipH="1">
              <a:off x="16969" y="6793"/>
              <a:ext cx="23" cy="818"/>
            </a:xfrm>
            <a:prstGeom prst="curvedConnector3">
              <a:avLst>
                <a:gd name="adj1" fmla="val -2184783"/>
              </a:avLst>
            </a:prstGeom>
            <a:ln w="38100">
              <a:solidFill>
                <a:srgbClr val="00B050"/>
              </a:solidFill>
              <a:prstDash val="sys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文本框 56"/>
            <p:cNvSpPr txBox="1"/>
            <p:nvPr/>
          </p:nvSpPr>
          <p:spPr>
            <a:xfrm>
              <a:off x="16736" y="6562"/>
              <a:ext cx="787" cy="6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000">
                  <a:latin typeface="微软雅黑" panose="020b0503020204020204" charset="-122"/>
                  <a:ea typeface="微软雅黑" panose="020b0503020204020204" charset="-122"/>
                </a:rPr>
                <a:t>10</a:t>
              </a:r>
              <a:endParaRPr lang="en-US" altLang="zh-CN" sz="20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635" y="6388100"/>
            <a:ext cx="12191365" cy="90170"/>
          </a:xfrm>
          <a:solidFill>
            <a:srgbClr val="008CD2"/>
          </a:solidFill>
        </p:spPr>
        <p:txBody>
          <a:bodyPr>
            <a:normAutofit fontScale="90000"/>
          </a:bodyPr>
          <a:lstStyle/>
          <a:p>
            <a:r>
              <a:rPr lang="en-US" altLang="zh-CN"/>
              <a:t>  </a:t>
            </a:r>
            <a:endParaRPr lang="en-US" altLang="zh-CN"/>
          </a:p>
        </p:txBody>
      </p:sp>
      <p:sp>
        <p:nvSpPr>
          <p:cNvPr id="7" name="标题 4"/>
          <p:cNvSpPr>
            <a:spLocks noGrp="1"/>
          </p:cNvSpPr>
          <p:nvPr/>
        </p:nvSpPr>
        <p:spPr>
          <a:xfrm>
            <a:off x="0" y="514350"/>
            <a:ext cx="12192000" cy="807720"/>
          </a:xfrm>
          <a:prstGeom prst="rect">
            <a:avLst/>
          </a:prstGeom>
          <a:solidFill>
            <a:srgbClr val="008CD2"/>
          </a:solidFill>
        </p:spPr>
        <p:txBody>
          <a:bodyPr vert="horz" lIns="91440" tIns="45720" rIns="91440" bIns="45720" rtlCol="0" anchor="b">
            <a:normAutofit fontScale="7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        </a:t>
            </a:r>
            <a:endParaRPr lang="en-US" altLang="zh-CN"/>
          </a:p>
        </p:txBody>
      </p:sp>
      <p:sp>
        <p:nvSpPr>
          <p:cNvPr id="12" name="文本框 11"/>
          <p:cNvSpPr txBox="1"/>
          <p:nvPr/>
        </p:nvSpPr>
        <p:spPr>
          <a:xfrm>
            <a:off x="635" y="514350"/>
            <a:ext cx="336677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/>
              <a:t>  </a:t>
            </a:r>
            <a:r>
              <a:rPr lang="zh-CN" altLang="en-US" sz="4000" b="1"/>
              <a:t>学习目标</a:t>
            </a:r>
            <a:endParaRPr lang="zh-CN" altLang="en-US" sz="4000" b="1"/>
          </a:p>
        </p:txBody>
      </p:sp>
      <p:sp>
        <p:nvSpPr>
          <p:cNvPr id="21" name="标题 3"/>
          <p:cNvSpPr>
            <a:spLocks noGrp="1"/>
          </p:cNvSpPr>
          <p:nvPr/>
        </p:nvSpPr>
        <p:spPr>
          <a:xfrm>
            <a:off x="11348720" y="207645"/>
            <a:ext cx="842010" cy="76200"/>
          </a:xfrm>
          <a:prstGeom prst="rect">
            <a:avLst/>
          </a:prstGeom>
          <a:gradFill>
            <a:gsLst>
              <a:gs pos="0">
                <a:srgbClr val="14CD68"/>
              </a:gs>
              <a:gs pos="100000">
                <a:srgbClr val="035C7D"/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 fontScale="75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</a:t>
            </a:r>
            <a:r>
              <a:rPr lang="zh-CN" altLang="en-US" sz="3735"/>
              <a:t>树</a:t>
            </a:r>
            <a:r>
              <a:rPr lang="en-US" altLang="zh-CN"/>
              <a:t> </a:t>
            </a:r>
            <a:endParaRPr lang="en-US" altLang="zh-CN"/>
          </a:p>
        </p:txBody>
      </p:sp>
      <p:grpSp>
        <p:nvGrpSpPr>
          <p:cNvPr id="5" name="组合 4"/>
          <p:cNvGrpSpPr/>
          <p:nvPr/>
        </p:nvGrpSpPr>
        <p:grpSpPr>
          <a:xfrm>
            <a:off x="902335" y="1861820"/>
            <a:ext cx="5967730" cy="706120"/>
            <a:chOff x="1421" y="2932"/>
            <a:chExt cx="9398" cy="1112"/>
          </a:xfrm>
        </p:grpSpPr>
        <p:sp>
          <p:nvSpPr>
            <p:cNvPr id="2" name="菱形 1"/>
            <p:cNvSpPr/>
            <p:nvPr/>
          </p:nvSpPr>
          <p:spPr>
            <a:xfrm>
              <a:off x="1421" y="3133"/>
              <a:ext cx="689" cy="711"/>
            </a:xfrm>
            <a:prstGeom prst="diamond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" name="文本框 7"/>
            <p:cNvSpPr txBox="1"/>
            <p:nvPr/>
          </p:nvSpPr>
          <p:spPr>
            <a:xfrm>
              <a:off x="2555" y="2932"/>
              <a:ext cx="8265" cy="11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sz="4000"/>
                <a:t>树</a:t>
              </a:r>
              <a:endParaRPr lang="zh-CN" sz="4000"/>
            </a:p>
          </p:txBody>
        </p:sp>
      </p:grpSp>
      <p:grpSp>
        <p:nvGrpSpPr>
          <p:cNvPr id="6" name="组合 5"/>
          <p:cNvGrpSpPr/>
          <p:nvPr/>
        </p:nvGrpSpPr>
        <p:grpSpPr>
          <a:xfrm>
            <a:off x="902335" y="2864485"/>
            <a:ext cx="5742940" cy="706120"/>
            <a:chOff x="1421" y="4511"/>
            <a:chExt cx="9044" cy="1112"/>
          </a:xfrm>
        </p:grpSpPr>
        <p:sp>
          <p:nvSpPr>
            <p:cNvPr id="3" name="菱形 2"/>
            <p:cNvSpPr/>
            <p:nvPr/>
          </p:nvSpPr>
          <p:spPr>
            <a:xfrm>
              <a:off x="1421" y="4712"/>
              <a:ext cx="689" cy="711"/>
            </a:xfrm>
            <a:prstGeom prst="diamond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4" name="文本框 13"/>
            <p:cNvSpPr txBox="1"/>
            <p:nvPr/>
          </p:nvSpPr>
          <p:spPr>
            <a:xfrm>
              <a:off x="2555" y="4511"/>
              <a:ext cx="7911" cy="11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4000"/>
                <a:t>二叉树</a:t>
              </a:r>
              <a:endParaRPr lang="zh-CN" altLang="en-US" sz="4000"/>
            </a:p>
          </p:txBody>
        </p:sp>
      </p:grpSp>
      <p:pic>
        <p:nvPicPr>
          <p:cNvPr id="23" name="图片 2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45910" y="1918335"/>
            <a:ext cx="5095875" cy="2319655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635" y="6388100"/>
            <a:ext cx="12191365" cy="90170"/>
          </a:xfrm>
          <a:solidFill>
            <a:srgbClr val="008CD2"/>
          </a:solidFill>
        </p:spPr>
        <p:txBody>
          <a:bodyPr>
            <a:normAutofit fontScale="90000"/>
          </a:bodyPr>
          <a:lstStyle/>
          <a:p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7" name="标题 4"/>
          <p:cNvSpPr>
            <a:spLocks noGrp="1"/>
          </p:cNvSpPr>
          <p:nvPr/>
        </p:nvSpPr>
        <p:spPr>
          <a:xfrm>
            <a:off x="0" y="514350"/>
            <a:ext cx="12192000" cy="807720"/>
          </a:xfrm>
          <a:prstGeom prst="rect">
            <a:avLst/>
          </a:prstGeom>
          <a:solidFill>
            <a:srgbClr val="008CD2"/>
          </a:solidFill>
        </p:spPr>
        <p:txBody>
          <a:bodyPr vert="horz" lIns="91440" tIns="45720" rIns="91440" bIns="45720" rtlCol="0" anchor="b">
            <a:normAutofit fontScale="7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        </a:t>
            </a:r>
            <a:endParaRPr lang="en-US" altLang="zh-CN"/>
          </a:p>
        </p:txBody>
      </p:sp>
      <p:sp>
        <p:nvSpPr>
          <p:cNvPr id="2" name="文本框 1"/>
          <p:cNvSpPr txBox="1"/>
          <p:nvPr/>
        </p:nvSpPr>
        <p:spPr>
          <a:xfrm>
            <a:off x="635" y="514350"/>
            <a:ext cx="534289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/>
              <a:t>  </a:t>
            </a:r>
            <a:r>
              <a:rPr lang="zh-CN" altLang="en-US" sz="4000">
                <a:sym typeface="+mn-ea"/>
              </a:rPr>
              <a:t>二叉树的基本操作</a:t>
            </a:r>
            <a:endParaRPr lang="zh-CN" altLang="en-US" sz="4000" b="1">
              <a:sym typeface="+mn-ea"/>
            </a:endParaRPr>
          </a:p>
        </p:txBody>
      </p:sp>
      <p:sp>
        <p:nvSpPr>
          <p:cNvPr id="3" name="标题 3"/>
          <p:cNvSpPr>
            <a:spLocks noGrp="1"/>
          </p:cNvSpPr>
          <p:nvPr/>
        </p:nvSpPr>
        <p:spPr>
          <a:xfrm>
            <a:off x="11348720" y="207645"/>
            <a:ext cx="842010" cy="76200"/>
          </a:xfrm>
          <a:prstGeom prst="rect">
            <a:avLst/>
          </a:prstGeom>
          <a:gradFill>
            <a:gsLst>
              <a:gs pos="0">
                <a:srgbClr val="14CD68"/>
              </a:gs>
              <a:gs pos="100000">
                <a:srgbClr val="035C7D"/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 fontScale="75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</a:t>
            </a:r>
            <a:r>
              <a:rPr lang="zh-CN" altLang="en-US" sz="3735"/>
              <a:t>树</a:t>
            </a:r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9" name="文本框 8"/>
          <p:cNvSpPr txBox="1"/>
          <p:nvPr/>
        </p:nvSpPr>
        <p:spPr>
          <a:xfrm>
            <a:off x="635" y="1363980"/>
            <a:ext cx="740346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·</a:t>
            </a:r>
            <a:r>
              <a:rPr lang="zh-CN" altLang="en-US" sz="3200"/>
              <a:t>二叉树</a:t>
            </a:r>
            <a:r>
              <a:rPr lang="zh-CN" sz="3200"/>
              <a:t>的遍历</a:t>
            </a:r>
            <a:endParaRPr lang="zh-CN" sz="3200"/>
          </a:p>
        </p:txBody>
      </p:sp>
      <p:sp>
        <p:nvSpPr>
          <p:cNvPr id="14" name="文本框 13"/>
          <p:cNvSpPr txBox="1"/>
          <p:nvPr/>
        </p:nvSpPr>
        <p:spPr>
          <a:xfrm>
            <a:off x="433705" y="1919605"/>
            <a:ext cx="6861810" cy="26765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2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、</a:t>
            </a:r>
            <a:r>
              <a:rPr lang="zh-CN" altLang="en-US" sz="28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中序遍历（</a:t>
            </a:r>
            <a:r>
              <a:rPr lang="zh-CN" altLang="en-US" sz="28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左</a:t>
            </a:r>
            <a:r>
              <a:rPr lang="en-US" altLang="zh-CN" sz="28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lang="zh-CN" altLang="en-US" sz="28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中</a:t>
            </a:r>
            <a:r>
              <a:rPr lang="en-US" altLang="zh-CN" sz="28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lang="zh-CN" altLang="en-US" sz="28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右）</a:t>
            </a:r>
            <a:endParaRPr lang="zh-CN" altLang="en-US"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先访问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左子树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，再访问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根节点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，最后访问右子树。</a:t>
            </a:r>
            <a:endParaRPr lang="zh-CN" altLang="en-US"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endParaRPr lang="zh-CN" altLang="en-US"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如右图的中序遍历顺序为：</a:t>
            </a:r>
            <a:endParaRPr lang="zh-CN" altLang="en-US"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  D-H-B-E-A-I-F-C-J-G-K</a:t>
            </a:r>
            <a:endParaRPr lang="en-US" altLang="zh-CN"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16" name="组合 15"/>
          <p:cNvGrpSpPr/>
          <p:nvPr/>
        </p:nvGrpSpPr>
        <p:grpSpPr>
          <a:xfrm>
            <a:off x="7295515" y="1777365"/>
            <a:ext cx="4277360" cy="3315335"/>
            <a:chOff x="11489" y="2799"/>
            <a:chExt cx="6736" cy="5221"/>
          </a:xfrm>
        </p:grpSpPr>
        <p:sp>
          <p:nvSpPr>
            <p:cNvPr id="18" name="流程图: 联系 17"/>
            <p:cNvSpPr/>
            <p:nvPr/>
          </p:nvSpPr>
          <p:spPr>
            <a:xfrm>
              <a:off x="14134" y="2799"/>
              <a:ext cx="978" cy="86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>
                  <a:latin typeface="+mj-ea"/>
                  <a:ea typeface="+mj-ea"/>
                </a:rPr>
                <a:t>A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sp>
          <p:nvSpPr>
            <p:cNvPr id="6" name="流程图: 联系 5"/>
            <p:cNvSpPr/>
            <p:nvPr/>
          </p:nvSpPr>
          <p:spPr>
            <a:xfrm>
              <a:off x="12890" y="3888"/>
              <a:ext cx="978" cy="86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>
                  <a:latin typeface="+mj-ea"/>
                  <a:ea typeface="+mj-ea"/>
                </a:rPr>
                <a:t>B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sp>
          <p:nvSpPr>
            <p:cNvPr id="8" name="流程图: 联系 7"/>
            <p:cNvSpPr/>
            <p:nvPr/>
          </p:nvSpPr>
          <p:spPr>
            <a:xfrm>
              <a:off x="15269" y="3888"/>
              <a:ext cx="978" cy="86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>
                  <a:latin typeface="+mj-ea"/>
                  <a:ea typeface="+mj-ea"/>
                </a:rPr>
                <a:t>C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sp>
          <p:nvSpPr>
            <p:cNvPr id="10" name="流程图: 联系 9"/>
            <p:cNvSpPr/>
            <p:nvPr/>
          </p:nvSpPr>
          <p:spPr>
            <a:xfrm>
              <a:off x="13157" y="5493"/>
              <a:ext cx="978" cy="86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>
                  <a:latin typeface="+mj-ea"/>
                  <a:ea typeface="+mj-ea"/>
                </a:rPr>
                <a:t>E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cxnSp>
          <p:nvCxnSpPr>
            <p:cNvPr id="27" name="直接连接符 26"/>
            <p:cNvCxnSpPr>
              <a:stCxn id="18" idx="3"/>
              <a:endCxn id="6" idx="7"/>
            </p:cNvCxnSpPr>
            <p:nvPr/>
          </p:nvCxnSpPr>
          <p:spPr>
            <a:xfrm flipH="1">
              <a:off x="13725" y="3538"/>
              <a:ext cx="552" cy="477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接连接符 12"/>
            <p:cNvCxnSpPr>
              <a:stCxn id="10" idx="0"/>
              <a:endCxn id="6" idx="5"/>
            </p:cNvCxnSpPr>
            <p:nvPr/>
          </p:nvCxnSpPr>
          <p:spPr>
            <a:xfrm flipV="1">
              <a:off x="13646" y="4627"/>
              <a:ext cx="79" cy="86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接连接符 14"/>
            <p:cNvCxnSpPr>
              <a:stCxn id="18" idx="5"/>
              <a:endCxn id="8" idx="1"/>
            </p:cNvCxnSpPr>
            <p:nvPr/>
          </p:nvCxnSpPr>
          <p:spPr>
            <a:xfrm>
              <a:off x="14969" y="3538"/>
              <a:ext cx="443" cy="477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流程图: 联系 4"/>
            <p:cNvSpPr/>
            <p:nvPr/>
          </p:nvSpPr>
          <p:spPr>
            <a:xfrm>
              <a:off x="16247" y="5465"/>
              <a:ext cx="978" cy="86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>
                  <a:latin typeface="+mj-ea"/>
                  <a:ea typeface="+mj-ea"/>
                </a:rPr>
                <a:t>G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cxnSp>
          <p:nvCxnSpPr>
            <p:cNvPr id="12" name="直接连接符 11"/>
            <p:cNvCxnSpPr>
              <a:endCxn id="5" idx="0"/>
            </p:cNvCxnSpPr>
            <p:nvPr/>
          </p:nvCxnSpPr>
          <p:spPr>
            <a:xfrm>
              <a:off x="16104" y="4627"/>
              <a:ext cx="632" cy="83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流程图: 联系 18"/>
            <p:cNvSpPr/>
            <p:nvPr/>
          </p:nvSpPr>
          <p:spPr>
            <a:xfrm>
              <a:off x="17247" y="7087"/>
              <a:ext cx="978" cy="86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>
                  <a:latin typeface="+mj-ea"/>
                  <a:ea typeface="+mj-ea"/>
                </a:rPr>
                <a:t>K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cxnSp>
          <p:nvCxnSpPr>
            <p:cNvPr id="20" name="直接连接符 19"/>
            <p:cNvCxnSpPr/>
            <p:nvPr/>
          </p:nvCxnSpPr>
          <p:spPr>
            <a:xfrm>
              <a:off x="17104" y="6227"/>
              <a:ext cx="632" cy="83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流程图: 联系 20"/>
            <p:cNvSpPr/>
            <p:nvPr/>
          </p:nvSpPr>
          <p:spPr>
            <a:xfrm>
              <a:off x="14826" y="5293"/>
              <a:ext cx="978" cy="86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>
                  <a:latin typeface="+mj-ea"/>
                  <a:ea typeface="+mj-ea"/>
                </a:rPr>
                <a:t>F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cxnSp>
          <p:nvCxnSpPr>
            <p:cNvPr id="22" name="直接连接符 21"/>
            <p:cNvCxnSpPr>
              <a:stCxn id="8" idx="3"/>
              <a:endCxn id="21" idx="0"/>
            </p:cNvCxnSpPr>
            <p:nvPr/>
          </p:nvCxnSpPr>
          <p:spPr>
            <a:xfrm flipH="1">
              <a:off x="15315" y="4627"/>
              <a:ext cx="97" cy="66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流程图: 联系 22"/>
            <p:cNvSpPr/>
            <p:nvPr/>
          </p:nvSpPr>
          <p:spPr>
            <a:xfrm>
              <a:off x="13992" y="7154"/>
              <a:ext cx="978" cy="86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>
                  <a:latin typeface="+mj-ea"/>
                  <a:ea typeface="+mj-ea"/>
                </a:rPr>
                <a:t>I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cxnSp>
          <p:nvCxnSpPr>
            <p:cNvPr id="24" name="直接连接符 23"/>
            <p:cNvCxnSpPr>
              <a:stCxn id="21" idx="3"/>
              <a:endCxn id="23" idx="0"/>
            </p:cNvCxnSpPr>
            <p:nvPr/>
          </p:nvCxnSpPr>
          <p:spPr>
            <a:xfrm flipH="1">
              <a:off x="14481" y="6032"/>
              <a:ext cx="488" cy="112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流程图: 联系 24"/>
            <p:cNvSpPr/>
            <p:nvPr/>
          </p:nvSpPr>
          <p:spPr>
            <a:xfrm>
              <a:off x="15594" y="7064"/>
              <a:ext cx="978" cy="86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>
                  <a:latin typeface="+mj-ea"/>
                  <a:ea typeface="+mj-ea"/>
                </a:rPr>
                <a:t>J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cxnSp>
          <p:nvCxnSpPr>
            <p:cNvPr id="26" name="直接连接符 25"/>
            <p:cNvCxnSpPr>
              <a:stCxn id="5" idx="3"/>
              <a:endCxn id="25" idx="0"/>
            </p:cNvCxnSpPr>
            <p:nvPr/>
          </p:nvCxnSpPr>
          <p:spPr>
            <a:xfrm flipH="1">
              <a:off x="16083" y="6204"/>
              <a:ext cx="307" cy="86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流程图: 联系 29"/>
            <p:cNvSpPr/>
            <p:nvPr/>
          </p:nvSpPr>
          <p:spPr>
            <a:xfrm>
              <a:off x="11489" y="5338"/>
              <a:ext cx="978" cy="86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>
                  <a:latin typeface="+mj-ea"/>
                  <a:ea typeface="+mj-ea"/>
                </a:rPr>
                <a:t>D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cxnSp>
          <p:nvCxnSpPr>
            <p:cNvPr id="31" name="直接连接符 30"/>
            <p:cNvCxnSpPr>
              <a:stCxn id="30" idx="0"/>
              <a:endCxn id="6" idx="3"/>
            </p:cNvCxnSpPr>
            <p:nvPr/>
          </p:nvCxnSpPr>
          <p:spPr>
            <a:xfrm flipV="1">
              <a:off x="11978" y="4627"/>
              <a:ext cx="1055" cy="71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流程图: 联系 31"/>
            <p:cNvSpPr/>
            <p:nvPr/>
          </p:nvSpPr>
          <p:spPr>
            <a:xfrm>
              <a:off x="11826" y="7005"/>
              <a:ext cx="978" cy="86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>
                  <a:latin typeface="+mj-ea"/>
                  <a:ea typeface="+mj-ea"/>
                </a:rPr>
                <a:t>H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cxnSp>
          <p:nvCxnSpPr>
            <p:cNvPr id="35" name="直接连接符 34"/>
            <p:cNvCxnSpPr>
              <a:stCxn id="32" idx="1"/>
              <a:endCxn id="30" idx="4"/>
            </p:cNvCxnSpPr>
            <p:nvPr/>
          </p:nvCxnSpPr>
          <p:spPr>
            <a:xfrm flipV="1">
              <a:off x="11969" y="6204"/>
              <a:ext cx="9" cy="92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" name="组合 27"/>
          <p:cNvGrpSpPr/>
          <p:nvPr/>
        </p:nvGrpSpPr>
        <p:grpSpPr>
          <a:xfrm>
            <a:off x="6971665" y="3664585"/>
            <a:ext cx="537210" cy="1057910"/>
            <a:chOff x="10979" y="5771"/>
            <a:chExt cx="846" cy="1666"/>
          </a:xfrm>
        </p:grpSpPr>
        <p:cxnSp>
          <p:nvCxnSpPr>
            <p:cNvPr id="40" name="曲线连接符 39"/>
            <p:cNvCxnSpPr>
              <a:stCxn id="30" idx="2"/>
              <a:endCxn id="32" idx="2"/>
            </p:cNvCxnSpPr>
            <p:nvPr/>
          </p:nvCxnSpPr>
          <p:spPr>
            <a:xfrm rot="10800000" flipH="1" flipV="1">
              <a:off x="11489" y="5771"/>
              <a:ext cx="337" cy="1667"/>
            </a:xfrm>
            <a:prstGeom prst="curvedConnector3">
              <a:avLst>
                <a:gd name="adj1" fmla="val -111276"/>
              </a:avLst>
            </a:prstGeom>
            <a:ln w="38100">
              <a:solidFill>
                <a:srgbClr val="00B050"/>
              </a:solidFill>
              <a:prstDash val="sys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文本框 47"/>
            <p:cNvSpPr txBox="1"/>
            <p:nvPr/>
          </p:nvSpPr>
          <p:spPr>
            <a:xfrm>
              <a:off x="10979" y="6459"/>
              <a:ext cx="681" cy="6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000">
                  <a:latin typeface="微软雅黑" panose="020b0503020204020204" charset="-122"/>
                  <a:ea typeface="微软雅黑" panose="020b0503020204020204" charset="-122"/>
                </a:rPr>
                <a:t>1</a:t>
              </a:r>
              <a:endParaRPr lang="en-US" altLang="zh-CN" sz="20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grpSp>
        <p:nvGrpSpPr>
          <p:cNvPr id="29" name="组合 28"/>
          <p:cNvGrpSpPr/>
          <p:nvPr/>
        </p:nvGrpSpPr>
        <p:grpSpPr>
          <a:xfrm>
            <a:off x="7752715" y="2945765"/>
            <a:ext cx="515620" cy="1502410"/>
            <a:chOff x="12209" y="4639"/>
            <a:chExt cx="812" cy="2366"/>
          </a:xfrm>
        </p:grpSpPr>
        <p:cxnSp>
          <p:nvCxnSpPr>
            <p:cNvPr id="41" name="曲线连接符 40"/>
            <p:cNvCxnSpPr>
              <a:stCxn id="32" idx="0"/>
            </p:cNvCxnSpPr>
            <p:nvPr/>
          </p:nvCxnSpPr>
          <p:spPr>
            <a:xfrm rot="16200000">
              <a:off x="11485" y="5469"/>
              <a:ext cx="2366" cy="706"/>
            </a:xfrm>
            <a:prstGeom prst="curvedConnector3">
              <a:avLst>
                <a:gd name="adj1" fmla="val 49958"/>
              </a:avLst>
            </a:prstGeom>
            <a:ln w="38100">
              <a:solidFill>
                <a:srgbClr val="00B050"/>
              </a:solidFill>
              <a:prstDash val="sys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文本框 48"/>
            <p:cNvSpPr txBox="1"/>
            <p:nvPr/>
          </p:nvSpPr>
          <p:spPr>
            <a:xfrm>
              <a:off x="12209" y="6290"/>
              <a:ext cx="595" cy="6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000">
                  <a:latin typeface="微软雅黑" panose="020b0503020204020204" charset="-122"/>
                  <a:ea typeface="微软雅黑" panose="020b0503020204020204" charset="-122"/>
                </a:rPr>
                <a:t>2</a:t>
              </a:r>
              <a:endParaRPr lang="en-US" altLang="zh-CN" sz="20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grpSp>
        <p:nvGrpSpPr>
          <p:cNvPr id="33" name="组合 32"/>
          <p:cNvGrpSpPr/>
          <p:nvPr/>
        </p:nvGrpSpPr>
        <p:grpSpPr>
          <a:xfrm>
            <a:off x="8282940" y="3018155"/>
            <a:ext cx="210820" cy="744220"/>
            <a:chOff x="13044" y="4753"/>
            <a:chExt cx="332" cy="1172"/>
          </a:xfrm>
        </p:grpSpPr>
        <p:cxnSp>
          <p:nvCxnSpPr>
            <p:cNvPr id="42" name="曲线连接符 41"/>
            <p:cNvCxnSpPr>
              <a:endCxn id="10" idx="2"/>
            </p:cNvCxnSpPr>
            <p:nvPr/>
          </p:nvCxnSpPr>
          <p:spPr>
            <a:xfrm rot="5400000">
              <a:off x="12680" y="5230"/>
              <a:ext cx="1172" cy="219"/>
            </a:xfrm>
            <a:prstGeom prst="curvedConnector4">
              <a:avLst>
                <a:gd name="adj1" fmla="val 31527"/>
                <a:gd name="adj2" fmla="val 128995"/>
              </a:avLst>
            </a:prstGeom>
            <a:ln w="38100">
              <a:solidFill>
                <a:srgbClr val="00B050"/>
              </a:solidFill>
              <a:prstDash val="sys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文本框 49"/>
            <p:cNvSpPr txBox="1"/>
            <p:nvPr/>
          </p:nvSpPr>
          <p:spPr>
            <a:xfrm>
              <a:off x="13044" y="4887"/>
              <a:ext cx="332" cy="6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000">
                  <a:latin typeface="微软雅黑" panose="020b0503020204020204" charset="-122"/>
                  <a:ea typeface="微软雅黑" panose="020b0503020204020204" charset="-122"/>
                </a:rPr>
                <a:t>3</a:t>
              </a:r>
              <a:endParaRPr lang="en-US" altLang="zh-CN" sz="20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grpSp>
        <p:nvGrpSpPr>
          <p:cNvPr id="34" name="组合 33"/>
          <p:cNvGrpSpPr/>
          <p:nvPr/>
        </p:nvGrpSpPr>
        <p:grpSpPr>
          <a:xfrm>
            <a:off x="8884920" y="2341880"/>
            <a:ext cx="400050" cy="1240790"/>
            <a:chOff x="13992" y="3688"/>
            <a:chExt cx="630" cy="1954"/>
          </a:xfrm>
        </p:grpSpPr>
        <p:cxnSp>
          <p:nvCxnSpPr>
            <p:cNvPr id="43" name="曲线连接符 42"/>
            <p:cNvCxnSpPr/>
            <p:nvPr/>
          </p:nvCxnSpPr>
          <p:spPr>
            <a:xfrm rot="16200000">
              <a:off x="13330" y="4350"/>
              <a:ext cx="1955" cy="631"/>
            </a:xfrm>
            <a:prstGeom prst="curvedConnector3">
              <a:avLst>
                <a:gd name="adj1" fmla="val 53248"/>
              </a:avLst>
            </a:prstGeom>
            <a:ln w="38100">
              <a:solidFill>
                <a:srgbClr val="00B050"/>
              </a:solidFill>
              <a:prstDash val="sys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文本框 50"/>
            <p:cNvSpPr txBox="1"/>
            <p:nvPr/>
          </p:nvSpPr>
          <p:spPr>
            <a:xfrm flipH="1">
              <a:off x="14016" y="4351"/>
              <a:ext cx="607" cy="6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000">
                  <a:latin typeface="微软雅黑" panose="020b0503020204020204" charset="-122"/>
                  <a:ea typeface="微软雅黑" panose="020b0503020204020204" charset="-122"/>
                </a:rPr>
                <a:t>4</a:t>
              </a:r>
              <a:endParaRPr lang="en-US" altLang="zh-CN" sz="20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grpSp>
        <p:nvGrpSpPr>
          <p:cNvPr id="36" name="组合 35"/>
          <p:cNvGrpSpPr/>
          <p:nvPr/>
        </p:nvGrpSpPr>
        <p:grpSpPr>
          <a:xfrm>
            <a:off x="8975725" y="2247265"/>
            <a:ext cx="741680" cy="2376170"/>
            <a:chOff x="14135" y="3539"/>
            <a:chExt cx="1168" cy="3742"/>
          </a:xfrm>
        </p:grpSpPr>
        <p:cxnSp>
          <p:nvCxnSpPr>
            <p:cNvPr id="44" name="曲线连接符 43"/>
            <p:cNvCxnSpPr>
              <a:stCxn id="18" idx="5"/>
              <a:endCxn id="23" idx="1"/>
            </p:cNvCxnSpPr>
            <p:nvPr/>
          </p:nvCxnSpPr>
          <p:spPr>
            <a:xfrm rot="5400000">
              <a:off x="12681" y="4993"/>
              <a:ext cx="3743" cy="834"/>
            </a:xfrm>
            <a:prstGeom prst="curvedConnector3">
              <a:avLst>
                <a:gd name="adj1" fmla="val 50000"/>
              </a:avLst>
            </a:prstGeom>
            <a:ln w="38100">
              <a:solidFill>
                <a:srgbClr val="00B050"/>
              </a:solidFill>
              <a:prstDash val="sys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文本框 51"/>
            <p:cNvSpPr txBox="1"/>
            <p:nvPr/>
          </p:nvSpPr>
          <p:spPr>
            <a:xfrm>
              <a:off x="14623" y="4859"/>
              <a:ext cx="681" cy="6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000">
                  <a:latin typeface="微软雅黑" panose="020b0503020204020204" charset="-122"/>
                  <a:ea typeface="微软雅黑" panose="020b0503020204020204" charset="-122"/>
                </a:rPr>
                <a:t>5</a:t>
              </a:r>
              <a:endParaRPr lang="en-US" altLang="zh-CN" sz="20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grpSp>
        <p:nvGrpSpPr>
          <p:cNvPr id="38" name="组合 37"/>
          <p:cNvGrpSpPr/>
          <p:nvPr/>
        </p:nvGrpSpPr>
        <p:grpSpPr>
          <a:xfrm>
            <a:off x="9285605" y="3910965"/>
            <a:ext cx="439420" cy="712470"/>
            <a:chOff x="14623" y="6159"/>
            <a:chExt cx="692" cy="1122"/>
          </a:xfrm>
        </p:grpSpPr>
        <p:cxnSp>
          <p:nvCxnSpPr>
            <p:cNvPr id="45" name="曲线连接符 44"/>
            <p:cNvCxnSpPr>
              <a:stCxn id="23" idx="7"/>
              <a:endCxn id="21" idx="4"/>
            </p:cNvCxnSpPr>
            <p:nvPr/>
          </p:nvCxnSpPr>
          <p:spPr>
            <a:xfrm rot="16200000">
              <a:off x="14510" y="6476"/>
              <a:ext cx="1122" cy="488"/>
            </a:xfrm>
            <a:prstGeom prst="curvedConnector3">
              <a:avLst>
                <a:gd name="adj1" fmla="val 55615"/>
              </a:avLst>
            </a:prstGeom>
            <a:ln w="38100">
              <a:solidFill>
                <a:srgbClr val="00B050"/>
              </a:solidFill>
              <a:prstDash val="sys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文本框 52"/>
            <p:cNvSpPr txBox="1"/>
            <p:nvPr/>
          </p:nvSpPr>
          <p:spPr>
            <a:xfrm>
              <a:off x="14623" y="6526"/>
              <a:ext cx="681" cy="6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000">
                  <a:latin typeface="微软雅黑" panose="020b0503020204020204" charset="-122"/>
                  <a:ea typeface="微软雅黑" panose="020b0503020204020204" charset="-122"/>
                </a:rPr>
                <a:t>6</a:t>
              </a:r>
              <a:endParaRPr lang="en-US" altLang="zh-CN" sz="20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grpSp>
        <p:nvGrpSpPr>
          <p:cNvPr id="39" name="组合 38"/>
          <p:cNvGrpSpPr/>
          <p:nvPr/>
        </p:nvGrpSpPr>
        <p:grpSpPr>
          <a:xfrm>
            <a:off x="9944735" y="3001645"/>
            <a:ext cx="280670" cy="1563370"/>
            <a:chOff x="15661" y="4727"/>
            <a:chExt cx="442" cy="2462"/>
          </a:xfrm>
        </p:grpSpPr>
        <p:cxnSp>
          <p:nvCxnSpPr>
            <p:cNvPr id="46" name="曲线连接符 45"/>
            <p:cNvCxnSpPr>
              <a:endCxn id="25" idx="1"/>
            </p:cNvCxnSpPr>
            <p:nvPr/>
          </p:nvCxnSpPr>
          <p:spPr>
            <a:xfrm rot="5400000">
              <a:off x="14670" y="5794"/>
              <a:ext cx="2463" cy="329"/>
            </a:xfrm>
            <a:prstGeom prst="curvedConnector3">
              <a:avLst>
                <a:gd name="adj1" fmla="val 47462"/>
              </a:avLst>
            </a:prstGeom>
            <a:ln w="38100">
              <a:solidFill>
                <a:srgbClr val="00B050"/>
              </a:solidFill>
              <a:prstDash val="sys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文本框 54"/>
            <p:cNvSpPr txBox="1"/>
            <p:nvPr/>
          </p:nvSpPr>
          <p:spPr>
            <a:xfrm>
              <a:off x="15661" y="6181"/>
              <a:ext cx="443" cy="6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000">
                  <a:latin typeface="微软雅黑" panose="020b0503020204020204" charset="-122"/>
                  <a:ea typeface="微软雅黑" panose="020b0503020204020204" charset="-122"/>
                </a:rPr>
                <a:t>8</a:t>
              </a:r>
              <a:endParaRPr lang="en-US" altLang="zh-CN" sz="20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grpSp>
        <p:nvGrpSpPr>
          <p:cNvPr id="58" name="组合 57"/>
          <p:cNvGrpSpPr/>
          <p:nvPr/>
        </p:nvGrpSpPr>
        <p:grpSpPr>
          <a:xfrm>
            <a:off x="10316845" y="4020185"/>
            <a:ext cx="311150" cy="546735"/>
            <a:chOff x="16247" y="6331"/>
            <a:chExt cx="490" cy="861"/>
          </a:xfrm>
        </p:grpSpPr>
        <p:cxnSp>
          <p:nvCxnSpPr>
            <p:cNvPr id="47" name="曲线连接符 46"/>
            <p:cNvCxnSpPr>
              <a:stCxn id="25" idx="7"/>
              <a:endCxn id="5" idx="4"/>
            </p:cNvCxnSpPr>
            <p:nvPr/>
          </p:nvCxnSpPr>
          <p:spPr>
            <a:xfrm rot="16200000">
              <a:off x="16153" y="6608"/>
              <a:ext cx="860" cy="307"/>
            </a:xfrm>
            <a:prstGeom prst="curvedConnector3">
              <a:avLst>
                <a:gd name="adj1" fmla="val 57384"/>
              </a:avLst>
            </a:prstGeom>
            <a:ln w="38100">
              <a:solidFill>
                <a:srgbClr val="00B050"/>
              </a:solidFill>
              <a:prstDash val="sys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文本框 55"/>
            <p:cNvSpPr txBox="1"/>
            <p:nvPr/>
          </p:nvSpPr>
          <p:spPr>
            <a:xfrm>
              <a:off x="16247" y="6564"/>
              <a:ext cx="490" cy="6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000">
                  <a:latin typeface="微软雅黑" panose="020b0503020204020204" charset="-122"/>
                  <a:ea typeface="微软雅黑" panose="020b0503020204020204" charset="-122"/>
                </a:rPr>
                <a:t>9</a:t>
              </a:r>
              <a:endParaRPr lang="en-US" altLang="zh-CN" sz="20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grpSp>
        <p:nvGrpSpPr>
          <p:cNvPr id="59" name="组合 58"/>
          <p:cNvGrpSpPr/>
          <p:nvPr/>
        </p:nvGrpSpPr>
        <p:grpSpPr>
          <a:xfrm>
            <a:off x="10628630" y="3939540"/>
            <a:ext cx="521970" cy="835660"/>
            <a:chOff x="16738" y="6204"/>
            <a:chExt cx="822" cy="1316"/>
          </a:xfrm>
        </p:grpSpPr>
        <p:sp>
          <p:nvSpPr>
            <p:cNvPr id="57" name="文本框 56"/>
            <p:cNvSpPr txBox="1"/>
            <p:nvPr/>
          </p:nvSpPr>
          <p:spPr>
            <a:xfrm>
              <a:off x="16738" y="6653"/>
              <a:ext cx="823" cy="6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000">
                  <a:latin typeface="微软雅黑" panose="020b0503020204020204" charset="-122"/>
                  <a:ea typeface="微软雅黑" panose="020b0503020204020204" charset="-122"/>
                </a:rPr>
                <a:t>10</a:t>
              </a:r>
              <a:endParaRPr lang="en-US" altLang="zh-CN" sz="20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cxnSp>
          <p:nvCxnSpPr>
            <p:cNvPr id="11" name="曲线连接符 10"/>
            <p:cNvCxnSpPr>
              <a:stCxn id="5" idx="5"/>
              <a:endCxn id="19" idx="2"/>
            </p:cNvCxnSpPr>
            <p:nvPr/>
          </p:nvCxnSpPr>
          <p:spPr>
            <a:xfrm rot="5400000" flipV="1">
              <a:off x="16507" y="6780"/>
              <a:ext cx="1316" cy="165"/>
            </a:xfrm>
            <a:prstGeom prst="curvedConnector2">
              <a:avLst/>
            </a:prstGeom>
            <a:ln w="38100">
              <a:solidFill>
                <a:srgbClr val="00B050"/>
              </a:solidFill>
              <a:prstDash val="sys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组合 36"/>
          <p:cNvGrpSpPr/>
          <p:nvPr/>
        </p:nvGrpSpPr>
        <p:grpSpPr>
          <a:xfrm>
            <a:off x="9901555" y="3018790"/>
            <a:ext cx="289560" cy="483235"/>
            <a:chOff x="15593" y="4754"/>
            <a:chExt cx="456" cy="761"/>
          </a:xfrm>
        </p:grpSpPr>
        <p:sp>
          <p:nvSpPr>
            <p:cNvPr id="54" name="文本框 53"/>
            <p:cNvSpPr txBox="1"/>
            <p:nvPr/>
          </p:nvSpPr>
          <p:spPr>
            <a:xfrm>
              <a:off x="15593" y="4887"/>
              <a:ext cx="457" cy="6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000">
                  <a:latin typeface="微软雅黑" panose="020b0503020204020204" charset="-122"/>
                  <a:ea typeface="微软雅黑" panose="020b0503020204020204" charset="-122"/>
                </a:rPr>
                <a:t>7</a:t>
              </a:r>
              <a:endParaRPr lang="en-US" altLang="zh-CN" sz="20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cxnSp>
          <p:nvCxnSpPr>
            <p:cNvPr id="17" name="曲线连接符 16"/>
            <p:cNvCxnSpPr>
              <a:stCxn id="21" idx="7"/>
              <a:endCxn id="8" idx="4"/>
            </p:cNvCxnSpPr>
            <p:nvPr/>
          </p:nvCxnSpPr>
          <p:spPr>
            <a:xfrm rot="16200000">
              <a:off x="15377" y="5039"/>
              <a:ext cx="666" cy="97"/>
            </a:xfrm>
            <a:prstGeom prst="curvedConnector3">
              <a:avLst>
                <a:gd name="adj1" fmla="val 59535"/>
              </a:avLst>
            </a:prstGeom>
            <a:ln w="38100">
              <a:solidFill>
                <a:srgbClr val="00B050"/>
              </a:solidFill>
              <a:prstDash val="sys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635" y="6388100"/>
            <a:ext cx="12191365" cy="90170"/>
          </a:xfrm>
          <a:solidFill>
            <a:srgbClr val="008CD2"/>
          </a:solidFill>
        </p:spPr>
        <p:txBody>
          <a:bodyPr>
            <a:normAutofit fontScale="90000"/>
          </a:bodyPr>
          <a:lstStyle/>
          <a:p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7" name="标题 4"/>
          <p:cNvSpPr>
            <a:spLocks noGrp="1"/>
          </p:cNvSpPr>
          <p:nvPr/>
        </p:nvSpPr>
        <p:spPr>
          <a:xfrm>
            <a:off x="0" y="514350"/>
            <a:ext cx="12192000" cy="807720"/>
          </a:xfrm>
          <a:prstGeom prst="rect">
            <a:avLst/>
          </a:prstGeom>
          <a:solidFill>
            <a:srgbClr val="008CD2"/>
          </a:solidFill>
        </p:spPr>
        <p:txBody>
          <a:bodyPr vert="horz" lIns="91440" tIns="45720" rIns="91440" bIns="45720" rtlCol="0" anchor="b">
            <a:normAutofit fontScale="7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        </a:t>
            </a:r>
            <a:endParaRPr lang="en-US" altLang="zh-CN"/>
          </a:p>
        </p:txBody>
      </p:sp>
      <p:sp>
        <p:nvSpPr>
          <p:cNvPr id="2" name="文本框 1"/>
          <p:cNvSpPr txBox="1"/>
          <p:nvPr/>
        </p:nvSpPr>
        <p:spPr>
          <a:xfrm>
            <a:off x="635" y="514350"/>
            <a:ext cx="534289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/>
              <a:t>  </a:t>
            </a:r>
            <a:r>
              <a:rPr lang="zh-CN" altLang="en-US" sz="4000">
                <a:sym typeface="+mn-ea"/>
              </a:rPr>
              <a:t>二叉树的基本操作</a:t>
            </a:r>
            <a:endParaRPr lang="zh-CN" altLang="en-US" sz="4000" b="1">
              <a:sym typeface="+mn-ea"/>
            </a:endParaRPr>
          </a:p>
        </p:txBody>
      </p:sp>
      <p:sp>
        <p:nvSpPr>
          <p:cNvPr id="3" name="标题 3"/>
          <p:cNvSpPr>
            <a:spLocks noGrp="1"/>
          </p:cNvSpPr>
          <p:nvPr/>
        </p:nvSpPr>
        <p:spPr>
          <a:xfrm>
            <a:off x="11348720" y="207645"/>
            <a:ext cx="842010" cy="76200"/>
          </a:xfrm>
          <a:prstGeom prst="rect">
            <a:avLst/>
          </a:prstGeom>
          <a:gradFill>
            <a:gsLst>
              <a:gs pos="0">
                <a:srgbClr val="14CD68"/>
              </a:gs>
              <a:gs pos="100000">
                <a:srgbClr val="035C7D"/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 fontScale="75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</a:t>
            </a:r>
            <a:r>
              <a:rPr lang="zh-CN" altLang="en-US" sz="3735"/>
              <a:t>树</a:t>
            </a:r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9" name="文本框 8"/>
          <p:cNvSpPr txBox="1"/>
          <p:nvPr/>
        </p:nvSpPr>
        <p:spPr>
          <a:xfrm>
            <a:off x="635" y="1363980"/>
            <a:ext cx="740346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·</a:t>
            </a:r>
            <a:r>
              <a:rPr lang="zh-CN" altLang="en-US" sz="3200"/>
              <a:t>二叉树</a:t>
            </a:r>
            <a:r>
              <a:rPr lang="zh-CN" sz="3200"/>
              <a:t>的遍历</a:t>
            </a:r>
            <a:endParaRPr lang="zh-CN" sz="3200"/>
          </a:p>
        </p:txBody>
      </p:sp>
      <p:sp>
        <p:nvSpPr>
          <p:cNvPr id="14" name="文本框 13"/>
          <p:cNvSpPr txBox="1"/>
          <p:nvPr/>
        </p:nvSpPr>
        <p:spPr>
          <a:xfrm>
            <a:off x="433705" y="1919605"/>
            <a:ext cx="6861810" cy="26765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3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、</a:t>
            </a:r>
            <a:r>
              <a:rPr lang="zh-CN" altLang="en-US" sz="28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后序遍历（</a:t>
            </a:r>
            <a:r>
              <a:rPr lang="zh-CN" altLang="en-US" sz="28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左</a:t>
            </a:r>
            <a:r>
              <a:rPr lang="en-US" altLang="zh-CN" sz="28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lang="zh-CN" altLang="en-US" sz="28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右</a:t>
            </a:r>
            <a:r>
              <a:rPr lang="en-US" altLang="zh-CN" sz="28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lang="zh-CN" altLang="en-US" sz="28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中</a:t>
            </a:r>
            <a:r>
              <a:rPr lang="zh-CN" altLang="en-US" sz="28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）</a:t>
            </a:r>
            <a:endParaRPr lang="zh-CN" altLang="en-US"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先访问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左子树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，再访问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右子树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，最后访问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根节点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。</a:t>
            </a:r>
            <a:endParaRPr lang="zh-CN" altLang="en-US"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endParaRPr lang="zh-CN" altLang="en-US"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如右图的后序遍历顺序为：</a:t>
            </a:r>
            <a:endParaRPr lang="zh-CN" altLang="en-US"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  H-D-E-B-I-F-J-K-G-C-A</a:t>
            </a:r>
            <a:endParaRPr lang="en-US" altLang="zh-CN"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28" name="组合 27"/>
          <p:cNvGrpSpPr/>
          <p:nvPr/>
        </p:nvGrpSpPr>
        <p:grpSpPr>
          <a:xfrm>
            <a:off x="7338060" y="1791335"/>
            <a:ext cx="4262755" cy="3301365"/>
            <a:chOff x="11556" y="2821"/>
            <a:chExt cx="6713" cy="5199"/>
          </a:xfrm>
        </p:grpSpPr>
        <p:sp>
          <p:nvSpPr>
            <p:cNvPr id="18" name="流程图: 联系 17"/>
            <p:cNvSpPr/>
            <p:nvPr/>
          </p:nvSpPr>
          <p:spPr>
            <a:xfrm>
              <a:off x="14201" y="2821"/>
              <a:ext cx="978" cy="86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>
                  <a:latin typeface="+mj-ea"/>
                  <a:ea typeface="+mj-ea"/>
                </a:rPr>
                <a:t>A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sp>
          <p:nvSpPr>
            <p:cNvPr id="6" name="流程图: 联系 5"/>
            <p:cNvSpPr/>
            <p:nvPr/>
          </p:nvSpPr>
          <p:spPr>
            <a:xfrm>
              <a:off x="12957" y="3910"/>
              <a:ext cx="978" cy="86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>
                  <a:latin typeface="+mj-ea"/>
                  <a:ea typeface="+mj-ea"/>
                </a:rPr>
                <a:t>B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sp>
          <p:nvSpPr>
            <p:cNvPr id="8" name="流程图: 联系 7"/>
            <p:cNvSpPr/>
            <p:nvPr/>
          </p:nvSpPr>
          <p:spPr>
            <a:xfrm>
              <a:off x="15336" y="3910"/>
              <a:ext cx="978" cy="86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>
                  <a:latin typeface="+mj-ea"/>
                  <a:ea typeface="+mj-ea"/>
                </a:rPr>
                <a:t>C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sp>
          <p:nvSpPr>
            <p:cNvPr id="10" name="流程图: 联系 9"/>
            <p:cNvSpPr/>
            <p:nvPr/>
          </p:nvSpPr>
          <p:spPr>
            <a:xfrm>
              <a:off x="13224" y="5515"/>
              <a:ext cx="978" cy="86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>
                  <a:latin typeface="+mj-ea"/>
                  <a:ea typeface="+mj-ea"/>
                </a:rPr>
                <a:t>E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cxnSp>
          <p:nvCxnSpPr>
            <p:cNvPr id="27" name="直接连接符 26"/>
            <p:cNvCxnSpPr/>
            <p:nvPr/>
          </p:nvCxnSpPr>
          <p:spPr>
            <a:xfrm flipH="1">
              <a:off x="13769" y="3560"/>
              <a:ext cx="552" cy="477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接连接符 12"/>
            <p:cNvCxnSpPr/>
            <p:nvPr/>
          </p:nvCxnSpPr>
          <p:spPr>
            <a:xfrm flipV="1">
              <a:off x="13690" y="4649"/>
              <a:ext cx="79" cy="86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接连接符 14"/>
            <p:cNvCxnSpPr/>
            <p:nvPr/>
          </p:nvCxnSpPr>
          <p:spPr>
            <a:xfrm>
              <a:off x="15013" y="3560"/>
              <a:ext cx="443" cy="477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流程图: 联系 4"/>
            <p:cNvSpPr/>
            <p:nvPr/>
          </p:nvSpPr>
          <p:spPr>
            <a:xfrm>
              <a:off x="16314" y="5487"/>
              <a:ext cx="978" cy="86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>
                  <a:latin typeface="+mj-ea"/>
                  <a:ea typeface="+mj-ea"/>
                </a:rPr>
                <a:t>G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cxnSp>
          <p:nvCxnSpPr>
            <p:cNvPr id="12" name="直接连接符 11"/>
            <p:cNvCxnSpPr/>
            <p:nvPr/>
          </p:nvCxnSpPr>
          <p:spPr>
            <a:xfrm>
              <a:off x="16148" y="4649"/>
              <a:ext cx="632" cy="83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流程图: 联系 18"/>
            <p:cNvSpPr/>
            <p:nvPr/>
          </p:nvSpPr>
          <p:spPr>
            <a:xfrm>
              <a:off x="17291" y="7087"/>
              <a:ext cx="978" cy="86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>
                  <a:latin typeface="+mj-ea"/>
                  <a:ea typeface="+mj-ea"/>
                </a:rPr>
                <a:t>K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cxnSp>
          <p:nvCxnSpPr>
            <p:cNvPr id="20" name="直接连接符 19"/>
            <p:cNvCxnSpPr/>
            <p:nvPr/>
          </p:nvCxnSpPr>
          <p:spPr>
            <a:xfrm>
              <a:off x="17148" y="6249"/>
              <a:ext cx="632" cy="83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流程图: 联系 20"/>
            <p:cNvSpPr/>
            <p:nvPr/>
          </p:nvSpPr>
          <p:spPr>
            <a:xfrm>
              <a:off x="14893" y="5315"/>
              <a:ext cx="978" cy="86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>
                  <a:latin typeface="+mj-ea"/>
                  <a:ea typeface="+mj-ea"/>
                </a:rPr>
                <a:t>F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cxnSp>
          <p:nvCxnSpPr>
            <p:cNvPr id="22" name="直接连接符 21"/>
            <p:cNvCxnSpPr/>
            <p:nvPr/>
          </p:nvCxnSpPr>
          <p:spPr>
            <a:xfrm flipH="1">
              <a:off x="15359" y="4649"/>
              <a:ext cx="97" cy="66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流程图: 联系 22"/>
            <p:cNvSpPr/>
            <p:nvPr/>
          </p:nvSpPr>
          <p:spPr>
            <a:xfrm>
              <a:off x="14059" y="7154"/>
              <a:ext cx="978" cy="86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>
                  <a:latin typeface="+mj-ea"/>
                  <a:ea typeface="+mj-ea"/>
                </a:rPr>
                <a:t>I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cxnSp>
          <p:nvCxnSpPr>
            <p:cNvPr id="24" name="直接连接符 23"/>
            <p:cNvCxnSpPr/>
            <p:nvPr/>
          </p:nvCxnSpPr>
          <p:spPr>
            <a:xfrm flipH="1">
              <a:off x="14525" y="6054"/>
              <a:ext cx="488" cy="11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流程图: 联系 24"/>
            <p:cNvSpPr/>
            <p:nvPr/>
          </p:nvSpPr>
          <p:spPr>
            <a:xfrm>
              <a:off x="15638" y="7064"/>
              <a:ext cx="978" cy="86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>
                  <a:latin typeface="+mj-ea"/>
                  <a:ea typeface="+mj-ea"/>
                </a:rPr>
                <a:t>J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cxnSp>
          <p:nvCxnSpPr>
            <p:cNvPr id="26" name="直接连接符 25"/>
            <p:cNvCxnSpPr/>
            <p:nvPr/>
          </p:nvCxnSpPr>
          <p:spPr>
            <a:xfrm flipH="1">
              <a:off x="16127" y="6226"/>
              <a:ext cx="307" cy="83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流程图: 联系 29"/>
            <p:cNvSpPr/>
            <p:nvPr/>
          </p:nvSpPr>
          <p:spPr>
            <a:xfrm>
              <a:off x="11556" y="5360"/>
              <a:ext cx="978" cy="86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>
                  <a:latin typeface="+mj-ea"/>
                  <a:ea typeface="+mj-ea"/>
                </a:rPr>
                <a:t>D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cxnSp>
          <p:nvCxnSpPr>
            <p:cNvPr id="31" name="直接连接符 30"/>
            <p:cNvCxnSpPr>
              <a:stCxn id="30" idx="0"/>
              <a:endCxn id="6" idx="3"/>
            </p:cNvCxnSpPr>
            <p:nvPr/>
          </p:nvCxnSpPr>
          <p:spPr>
            <a:xfrm flipV="1">
              <a:off x="12045" y="4649"/>
              <a:ext cx="1055" cy="71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流程图: 联系 31"/>
            <p:cNvSpPr/>
            <p:nvPr/>
          </p:nvSpPr>
          <p:spPr>
            <a:xfrm>
              <a:off x="12036" y="6918"/>
              <a:ext cx="978" cy="86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>
                  <a:latin typeface="+mj-ea"/>
                  <a:ea typeface="+mj-ea"/>
                </a:rPr>
                <a:t>H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cxnSp>
          <p:nvCxnSpPr>
            <p:cNvPr id="35" name="直接连接符 34"/>
            <p:cNvCxnSpPr>
              <a:stCxn id="32" idx="1"/>
              <a:endCxn id="30" idx="4"/>
            </p:cNvCxnSpPr>
            <p:nvPr/>
          </p:nvCxnSpPr>
          <p:spPr>
            <a:xfrm flipH="1" flipV="1">
              <a:off x="12045" y="6226"/>
              <a:ext cx="134" cy="819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9" name="组合 28"/>
          <p:cNvGrpSpPr/>
          <p:nvPr/>
        </p:nvGrpSpPr>
        <p:grpSpPr>
          <a:xfrm>
            <a:off x="6754495" y="3678555"/>
            <a:ext cx="888365" cy="989330"/>
            <a:chOff x="10637" y="5793"/>
            <a:chExt cx="1399" cy="1558"/>
          </a:xfrm>
        </p:grpSpPr>
        <p:cxnSp>
          <p:nvCxnSpPr>
            <p:cNvPr id="40" name="曲线连接符 39"/>
            <p:cNvCxnSpPr>
              <a:stCxn id="32" idx="2"/>
              <a:endCxn id="30" idx="2"/>
            </p:cNvCxnSpPr>
            <p:nvPr/>
          </p:nvCxnSpPr>
          <p:spPr>
            <a:xfrm rot="10800000">
              <a:off x="11556" y="5793"/>
              <a:ext cx="480" cy="1558"/>
            </a:xfrm>
            <a:prstGeom prst="curvedConnector3">
              <a:avLst>
                <a:gd name="adj1" fmla="val 178125"/>
              </a:avLst>
            </a:prstGeom>
            <a:ln w="38100">
              <a:solidFill>
                <a:srgbClr val="00B050"/>
              </a:solidFill>
              <a:prstDash val="sys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文本框 47"/>
            <p:cNvSpPr txBox="1"/>
            <p:nvPr/>
          </p:nvSpPr>
          <p:spPr>
            <a:xfrm>
              <a:off x="10637" y="6290"/>
              <a:ext cx="681" cy="6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000">
                  <a:latin typeface="微软雅黑" panose="020b0503020204020204" charset="-122"/>
                  <a:ea typeface="微软雅黑" panose="020b0503020204020204" charset="-122"/>
                </a:rPr>
                <a:t>1</a:t>
              </a:r>
              <a:endParaRPr lang="en-US" altLang="zh-CN" sz="20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grpSp>
        <p:nvGrpSpPr>
          <p:cNvPr id="33" name="组合 32"/>
          <p:cNvGrpSpPr/>
          <p:nvPr/>
        </p:nvGrpSpPr>
        <p:grpSpPr>
          <a:xfrm>
            <a:off x="7916545" y="3653155"/>
            <a:ext cx="480695" cy="398780"/>
            <a:chOff x="12467" y="5753"/>
            <a:chExt cx="757" cy="628"/>
          </a:xfrm>
        </p:grpSpPr>
        <p:cxnSp>
          <p:nvCxnSpPr>
            <p:cNvPr id="41" name="曲线连接符 40"/>
            <p:cNvCxnSpPr>
              <a:stCxn id="30" idx="6"/>
              <a:endCxn id="10" idx="2"/>
            </p:cNvCxnSpPr>
            <p:nvPr/>
          </p:nvCxnSpPr>
          <p:spPr>
            <a:xfrm>
              <a:off x="12534" y="5793"/>
              <a:ext cx="690" cy="155"/>
            </a:xfrm>
            <a:prstGeom prst="curvedConnector3">
              <a:avLst>
                <a:gd name="adj1" fmla="val 50000"/>
              </a:avLst>
            </a:prstGeom>
            <a:ln w="38100">
              <a:solidFill>
                <a:srgbClr val="00B050"/>
              </a:solidFill>
              <a:prstDash val="sys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文本框 48"/>
            <p:cNvSpPr txBox="1"/>
            <p:nvPr/>
          </p:nvSpPr>
          <p:spPr>
            <a:xfrm>
              <a:off x="12467" y="5753"/>
              <a:ext cx="480" cy="6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000">
                  <a:latin typeface="微软雅黑" panose="020b0503020204020204" charset="-122"/>
                  <a:ea typeface="微软雅黑" panose="020b0503020204020204" charset="-122"/>
                </a:rPr>
                <a:t>2</a:t>
              </a:r>
              <a:endParaRPr lang="en-US" altLang="zh-CN" sz="20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grpSp>
        <p:nvGrpSpPr>
          <p:cNvPr id="34" name="组合 33"/>
          <p:cNvGrpSpPr/>
          <p:nvPr/>
        </p:nvGrpSpPr>
        <p:grpSpPr>
          <a:xfrm>
            <a:off x="8130540" y="3032760"/>
            <a:ext cx="407670" cy="549910"/>
            <a:chOff x="12804" y="4776"/>
            <a:chExt cx="642" cy="866"/>
          </a:xfrm>
        </p:grpSpPr>
        <p:cxnSp>
          <p:nvCxnSpPr>
            <p:cNvPr id="42" name="曲线连接符 41"/>
            <p:cNvCxnSpPr>
              <a:stCxn id="10" idx="1"/>
              <a:endCxn id="6" idx="4"/>
            </p:cNvCxnSpPr>
            <p:nvPr/>
          </p:nvCxnSpPr>
          <p:spPr>
            <a:xfrm rot="16200000">
              <a:off x="12974" y="5170"/>
              <a:ext cx="866" cy="79"/>
            </a:xfrm>
            <a:prstGeom prst="curvedConnector3">
              <a:avLst>
                <a:gd name="adj1" fmla="val 57333"/>
              </a:avLst>
            </a:prstGeom>
            <a:ln w="38100">
              <a:solidFill>
                <a:srgbClr val="00B050"/>
              </a:solidFill>
              <a:prstDash val="sys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文本框 49"/>
            <p:cNvSpPr txBox="1"/>
            <p:nvPr/>
          </p:nvSpPr>
          <p:spPr>
            <a:xfrm>
              <a:off x="12804" y="4986"/>
              <a:ext cx="419" cy="6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000">
                  <a:latin typeface="微软雅黑" panose="020b0503020204020204" charset="-122"/>
                  <a:ea typeface="微软雅黑" panose="020b0503020204020204" charset="-122"/>
                </a:rPr>
                <a:t>3</a:t>
              </a:r>
              <a:endParaRPr lang="en-US" altLang="zh-CN" sz="20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grpSp>
        <p:nvGrpSpPr>
          <p:cNvPr id="36" name="组合 35"/>
          <p:cNvGrpSpPr/>
          <p:nvPr/>
        </p:nvGrpSpPr>
        <p:grpSpPr>
          <a:xfrm>
            <a:off x="8848725" y="2757805"/>
            <a:ext cx="586740" cy="1784350"/>
            <a:chOff x="13935" y="4343"/>
            <a:chExt cx="924" cy="2810"/>
          </a:xfrm>
        </p:grpSpPr>
        <p:cxnSp>
          <p:nvCxnSpPr>
            <p:cNvPr id="43" name="曲线连接符 42"/>
            <p:cNvCxnSpPr>
              <a:stCxn id="6" idx="6"/>
              <a:endCxn id="23" idx="0"/>
            </p:cNvCxnSpPr>
            <p:nvPr/>
          </p:nvCxnSpPr>
          <p:spPr>
            <a:xfrm>
              <a:off x="13935" y="4343"/>
              <a:ext cx="613" cy="2811"/>
            </a:xfrm>
            <a:prstGeom prst="curvedConnector2">
              <a:avLst/>
            </a:prstGeom>
            <a:ln w="38100">
              <a:solidFill>
                <a:srgbClr val="00B050"/>
              </a:solidFill>
              <a:prstDash val="sys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文本框 50"/>
            <p:cNvSpPr txBox="1"/>
            <p:nvPr/>
          </p:nvSpPr>
          <p:spPr>
            <a:xfrm flipH="1">
              <a:off x="14103" y="5086"/>
              <a:ext cx="756" cy="6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000">
                  <a:latin typeface="微软雅黑" panose="020b0503020204020204" charset="-122"/>
                  <a:ea typeface="微软雅黑" panose="020b0503020204020204" charset="-122"/>
                </a:rPr>
                <a:t>4</a:t>
              </a:r>
              <a:endParaRPr lang="en-US" altLang="zh-CN" sz="20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grpSp>
        <p:nvGrpSpPr>
          <p:cNvPr id="37" name="组合 36"/>
          <p:cNvGrpSpPr/>
          <p:nvPr/>
        </p:nvGrpSpPr>
        <p:grpSpPr>
          <a:xfrm>
            <a:off x="9414510" y="3924935"/>
            <a:ext cx="353060" cy="698500"/>
            <a:chOff x="14826" y="6181"/>
            <a:chExt cx="556" cy="1100"/>
          </a:xfrm>
        </p:grpSpPr>
        <p:cxnSp>
          <p:nvCxnSpPr>
            <p:cNvPr id="45" name="曲线连接符 44"/>
            <p:cNvCxnSpPr>
              <a:stCxn id="23" idx="7"/>
              <a:endCxn id="21" idx="4"/>
            </p:cNvCxnSpPr>
            <p:nvPr/>
          </p:nvCxnSpPr>
          <p:spPr>
            <a:xfrm rot="16200000">
              <a:off x="14588" y="6487"/>
              <a:ext cx="1100" cy="488"/>
            </a:xfrm>
            <a:prstGeom prst="curvedConnector3">
              <a:avLst>
                <a:gd name="adj1" fmla="val 55727"/>
              </a:avLst>
            </a:prstGeom>
            <a:ln w="38100">
              <a:solidFill>
                <a:srgbClr val="00B050"/>
              </a:solidFill>
              <a:prstDash val="sys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文本框 51"/>
            <p:cNvSpPr txBox="1"/>
            <p:nvPr/>
          </p:nvSpPr>
          <p:spPr>
            <a:xfrm>
              <a:off x="14826" y="6526"/>
              <a:ext cx="443" cy="6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000">
                  <a:latin typeface="微软雅黑" panose="020b0503020204020204" charset="-122"/>
                  <a:ea typeface="微软雅黑" panose="020b0503020204020204" charset="-122"/>
                </a:rPr>
                <a:t>5</a:t>
              </a:r>
              <a:endParaRPr lang="en-US" altLang="zh-CN" sz="20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grpSp>
        <p:nvGrpSpPr>
          <p:cNvPr id="39" name="组合 38"/>
          <p:cNvGrpSpPr/>
          <p:nvPr/>
        </p:nvGrpSpPr>
        <p:grpSpPr>
          <a:xfrm>
            <a:off x="10523220" y="4500245"/>
            <a:ext cx="439420" cy="398780"/>
            <a:chOff x="16572" y="7087"/>
            <a:chExt cx="692" cy="628"/>
          </a:xfrm>
        </p:grpSpPr>
        <p:cxnSp>
          <p:nvCxnSpPr>
            <p:cNvPr id="46" name="曲线连接符 45"/>
            <p:cNvCxnSpPr>
              <a:stCxn id="25" idx="6"/>
            </p:cNvCxnSpPr>
            <p:nvPr/>
          </p:nvCxnSpPr>
          <p:spPr>
            <a:xfrm>
              <a:off x="16616" y="7497"/>
              <a:ext cx="649" cy="53"/>
            </a:xfrm>
            <a:prstGeom prst="curvedConnector3">
              <a:avLst>
                <a:gd name="adj1" fmla="val 50077"/>
              </a:avLst>
            </a:prstGeom>
            <a:ln w="38100">
              <a:solidFill>
                <a:srgbClr val="00B050"/>
              </a:solidFill>
              <a:prstDash val="sys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文本框 53"/>
            <p:cNvSpPr txBox="1"/>
            <p:nvPr/>
          </p:nvSpPr>
          <p:spPr>
            <a:xfrm>
              <a:off x="16572" y="7087"/>
              <a:ext cx="369" cy="6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000">
                  <a:latin typeface="微软雅黑" panose="020b0503020204020204" charset="-122"/>
                  <a:ea typeface="微软雅黑" panose="020b0503020204020204" charset="-122"/>
                </a:rPr>
                <a:t>7</a:t>
              </a:r>
              <a:endParaRPr lang="en-US" altLang="zh-CN" sz="20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grpSp>
        <p:nvGrpSpPr>
          <p:cNvPr id="44" name="组合 43"/>
          <p:cNvGrpSpPr/>
          <p:nvPr/>
        </p:nvGrpSpPr>
        <p:grpSpPr>
          <a:xfrm>
            <a:off x="10980420" y="3759200"/>
            <a:ext cx="713740" cy="821690"/>
            <a:chOff x="17292" y="5920"/>
            <a:chExt cx="1124" cy="1294"/>
          </a:xfrm>
        </p:grpSpPr>
        <p:cxnSp>
          <p:nvCxnSpPr>
            <p:cNvPr id="47" name="曲线连接符 46"/>
            <p:cNvCxnSpPr>
              <a:stCxn id="19" idx="7"/>
              <a:endCxn id="5" idx="6"/>
            </p:cNvCxnSpPr>
            <p:nvPr/>
          </p:nvCxnSpPr>
          <p:spPr>
            <a:xfrm rot="16200000" flipV="1">
              <a:off x="17062" y="6150"/>
              <a:ext cx="1294" cy="834"/>
            </a:xfrm>
            <a:prstGeom prst="curvedConnector2">
              <a:avLst/>
            </a:prstGeom>
            <a:ln w="38100">
              <a:solidFill>
                <a:srgbClr val="00B050"/>
              </a:solidFill>
              <a:prstDash val="sys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文本框 54"/>
            <p:cNvSpPr txBox="1"/>
            <p:nvPr/>
          </p:nvSpPr>
          <p:spPr>
            <a:xfrm>
              <a:off x="17736" y="6054"/>
              <a:ext cx="681" cy="6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000">
                  <a:latin typeface="微软雅黑" panose="020b0503020204020204" charset="-122"/>
                  <a:ea typeface="微软雅黑" panose="020b0503020204020204" charset="-122"/>
                </a:rPr>
                <a:t>8</a:t>
              </a:r>
              <a:endParaRPr lang="en-US" altLang="zh-CN" sz="20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grpSp>
        <p:nvGrpSpPr>
          <p:cNvPr id="58" name="组合 57"/>
          <p:cNvGrpSpPr/>
          <p:nvPr/>
        </p:nvGrpSpPr>
        <p:grpSpPr>
          <a:xfrm>
            <a:off x="10359390" y="2757805"/>
            <a:ext cx="591820" cy="806450"/>
            <a:chOff x="16314" y="4343"/>
            <a:chExt cx="932" cy="1270"/>
          </a:xfrm>
        </p:grpSpPr>
        <p:sp>
          <p:nvSpPr>
            <p:cNvPr id="56" name="文本框 55"/>
            <p:cNvSpPr txBox="1"/>
            <p:nvPr/>
          </p:nvSpPr>
          <p:spPr>
            <a:xfrm>
              <a:off x="16736" y="4458"/>
              <a:ext cx="511" cy="6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000">
                  <a:latin typeface="微软雅黑" panose="020b0503020204020204" charset="-122"/>
                  <a:ea typeface="微软雅黑" panose="020b0503020204020204" charset="-122"/>
                </a:rPr>
                <a:t>9</a:t>
              </a:r>
              <a:endParaRPr lang="en-US" altLang="zh-CN" sz="20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cxnSp>
          <p:nvCxnSpPr>
            <p:cNvPr id="11" name="曲线连接符 10"/>
            <p:cNvCxnSpPr>
              <a:stCxn id="5" idx="7"/>
              <a:endCxn id="8" idx="6"/>
            </p:cNvCxnSpPr>
            <p:nvPr/>
          </p:nvCxnSpPr>
          <p:spPr>
            <a:xfrm rot="16200000" flipV="1">
              <a:off x="16096" y="4561"/>
              <a:ext cx="1271" cy="835"/>
            </a:xfrm>
            <a:prstGeom prst="curvedConnector2">
              <a:avLst/>
            </a:prstGeom>
            <a:ln w="38100">
              <a:solidFill>
                <a:srgbClr val="00B050"/>
              </a:solidFill>
              <a:prstDash val="sys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8" name="组合 37"/>
          <p:cNvGrpSpPr/>
          <p:nvPr/>
        </p:nvGrpSpPr>
        <p:grpSpPr>
          <a:xfrm>
            <a:off x="9902190" y="3844290"/>
            <a:ext cx="322580" cy="721360"/>
            <a:chOff x="15594" y="6054"/>
            <a:chExt cx="508" cy="1136"/>
          </a:xfrm>
        </p:grpSpPr>
        <p:sp>
          <p:nvSpPr>
            <p:cNvPr id="53" name="文本框 52"/>
            <p:cNvSpPr txBox="1"/>
            <p:nvPr/>
          </p:nvSpPr>
          <p:spPr>
            <a:xfrm>
              <a:off x="15594" y="6254"/>
              <a:ext cx="509" cy="6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000">
                  <a:latin typeface="微软雅黑" panose="020b0503020204020204" charset="-122"/>
                  <a:ea typeface="微软雅黑" panose="020b0503020204020204" charset="-122"/>
                </a:rPr>
                <a:t>6</a:t>
              </a:r>
              <a:endParaRPr lang="en-US" altLang="zh-CN" sz="20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cxnSp>
          <p:nvCxnSpPr>
            <p:cNvPr id="17" name="曲线连接符 16"/>
            <p:cNvCxnSpPr>
              <a:stCxn id="21" idx="5"/>
              <a:endCxn id="25" idx="1"/>
            </p:cNvCxnSpPr>
            <p:nvPr/>
          </p:nvCxnSpPr>
          <p:spPr>
            <a:xfrm rot="5400000" flipV="1">
              <a:off x="15186" y="6596"/>
              <a:ext cx="1137" cy="53"/>
            </a:xfrm>
            <a:prstGeom prst="curvedConnector3">
              <a:avLst>
                <a:gd name="adj1" fmla="val 50044"/>
              </a:avLst>
            </a:prstGeom>
            <a:ln w="38100">
              <a:solidFill>
                <a:srgbClr val="00B050"/>
              </a:solidFill>
              <a:prstDash val="sys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9" name="组合 58"/>
          <p:cNvGrpSpPr/>
          <p:nvPr/>
        </p:nvGrpSpPr>
        <p:grpSpPr>
          <a:xfrm>
            <a:off x="9638665" y="1947545"/>
            <a:ext cx="884555" cy="615950"/>
            <a:chOff x="15179" y="3067"/>
            <a:chExt cx="1393" cy="970"/>
          </a:xfrm>
        </p:grpSpPr>
        <p:sp>
          <p:nvSpPr>
            <p:cNvPr id="57" name="文本框 56"/>
            <p:cNvSpPr txBox="1"/>
            <p:nvPr/>
          </p:nvSpPr>
          <p:spPr>
            <a:xfrm>
              <a:off x="15662" y="3067"/>
              <a:ext cx="910" cy="6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000">
                  <a:latin typeface="微软雅黑" panose="020b0503020204020204" charset="-122"/>
                  <a:ea typeface="微软雅黑" panose="020b0503020204020204" charset="-122"/>
                </a:rPr>
                <a:t>10</a:t>
              </a:r>
              <a:endParaRPr lang="en-US" altLang="zh-CN" sz="20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cxnSp>
          <p:nvCxnSpPr>
            <p:cNvPr id="16" name="曲线连接符 15"/>
            <p:cNvCxnSpPr>
              <a:stCxn id="8" idx="7"/>
              <a:endCxn id="18" idx="6"/>
            </p:cNvCxnSpPr>
            <p:nvPr/>
          </p:nvCxnSpPr>
          <p:spPr>
            <a:xfrm rot="16200000" flipV="1">
              <a:off x="15284" y="3150"/>
              <a:ext cx="783" cy="992"/>
            </a:xfrm>
            <a:prstGeom prst="curvedConnector2">
              <a:avLst/>
            </a:prstGeom>
            <a:ln w="38100">
              <a:solidFill>
                <a:srgbClr val="00B050"/>
              </a:solidFill>
              <a:prstDash val="sys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635" y="6388100"/>
            <a:ext cx="12191365" cy="90170"/>
          </a:xfrm>
          <a:solidFill>
            <a:srgbClr val="008CD2"/>
          </a:solidFill>
        </p:spPr>
        <p:txBody>
          <a:bodyPr>
            <a:normAutofit fontScale="90000"/>
          </a:bodyPr>
          <a:lstStyle/>
          <a:p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7" name="标题 4"/>
          <p:cNvSpPr>
            <a:spLocks noGrp="1"/>
          </p:cNvSpPr>
          <p:nvPr/>
        </p:nvSpPr>
        <p:spPr>
          <a:xfrm>
            <a:off x="0" y="514350"/>
            <a:ext cx="12192000" cy="807720"/>
          </a:xfrm>
          <a:prstGeom prst="rect">
            <a:avLst/>
          </a:prstGeom>
          <a:solidFill>
            <a:srgbClr val="008CD2"/>
          </a:solidFill>
        </p:spPr>
        <p:txBody>
          <a:bodyPr vert="horz" lIns="91440" tIns="45720" rIns="91440" bIns="45720" rtlCol="0" anchor="b">
            <a:normAutofit fontScale="7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        </a:t>
            </a:r>
            <a:endParaRPr lang="en-US" altLang="zh-CN"/>
          </a:p>
        </p:txBody>
      </p:sp>
      <p:sp>
        <p:nvSpPr>
          <p:cNvPr id="2" name="文本框 1"/>
          <p:cNvSpPr txBox="1"/>
          <p:nvPr/>
        </p:nvSpPr>
        <p:spPr>
          <a:xfrm>
            <a:off x="635" y="514350"/>
            <a:ext cx="534289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/>
              <a:t>  </a:t>
            </a:r>
            <a:r>
              <a:rPr lang="zh-CN" altLang="en-US" sz="4000">
                <a:sym typeface="+mn-ea"/>
              </a:rPr>
              <a:t>二叉树的基本操作</a:t>
            </a:r>
            <a:endParaRPr lang="zh-CN" altLang="en-US" sz="4000" b="1">
              <a:sym typeface="+mn-ea"/>
            </a:endParaRPr>
          </a:p>
        </p:txBody>
      </p:sp>
      <p:sp>
        <p:nvSpPr>
          <p:cNvPr id="3" name="标题 3"/>
          <p:cNvSpPr>
            <a:spLocks noGrp="1"/>
          </p:cNvSpPr>
          <p:nvPr/>
        </p:nvSpPr>
        <p:spPr>
          <a:xfrm>
            <a:off x="11348720" y="207645"/>
            <a:ext cx="842010" cy="76200"/>
          </a:xfrm>
          <a:prstGeom prst="rect">
            <a:avLst/>
          </a:prstGeom>
          <a:gradFill>
            <a:gsLst>
              <a:gs pos="0">
                <a:srgbClr val="14CD68"/>
              </a:gs>
              <a:gs pos="100000">
                <a:srgbClr val="035C7D"/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 fontScale="75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</a:t>
            </a:r>
            <a:r>
              <a:rPr lang="zh-CN" altLang="en-US" sz="3735"/>
              <a:t>树</a:t>
            </a:r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9" name="文本框 8"/>
          <p:cNvSpPr txBox="1"/>
          <p:nvPr/>
        </p:nvSpPr>
        <p:spPr>
          <a:xfrm>
            <a:off x="635" y="1363980"/>
            <a:ext cx="740346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·</a:t>
            </a:r>
            <a:r>
              <a:rPr lang="zh-CN" altLang="en-US" sz="3200"/>
              <a:t>二叉树</a:t>
            </a:r>
            <a:r>
              <a:rPr lang="zh-CN" sz="3200"/>
              <a:t>的应用</a:t>
            </a:r>
            <a:endParaRPr lang="zh-CN" sz="3200"/>
          </a:p>
        </p:txBody>
      </p:sp>
      <p:sp>
        <p:nvSpPr>
          <p:cNvPr id="14" name="文本框 13"/>
          <p:cNvSpPr txBox="1"/>
          <p:nvPr/>
        </p:nvSpPr>
        <p:spPr>
          <a:xfrm>
            <a:off x="433705" y="1989455"/>
            <a:ext cx="1115441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计算表达式和逆波兰式用二叉树表示</a:t>
            </a:r>
            <a:endParaRPr lang="zh-CN" altLang="en-US"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8" name="文本框 27"/>
          <p:cNvSpPr txBox="1"/>
          <p:nvPr/>
        </p:nvSpPr>
        <p:spPr>
          <a:xfrm>
            <a:off x="692785" y="2646045"/>
            <a:ext cx="6019165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</a:rPr>
              <a:t>例如：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sym typeface="+mn-ea"/>
              </a:rPr>
              <a:t>计算表达式：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</a:rPr>
              <a:t>8-(3+2*6)/5+4</a:t>
            </a:r>
            <a:endParaRPr lang="en-US" altLang="zh-CN" sz="2400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</a:rPr>
              <a:t>         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</a:rPr>
              <a:t>用二叉树表示，如右图。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</a:endParaRPr>
          </a:p>
        </p:txBody>
      </p:sp>
      <p:grpSp>
        <p:nvGrpSpPr>
          <p:cNvPr id="11" name="组合 10"/>
          <p:cNvGrpSpPr/>
          <p:nvPr/>
        </p:nvGrpSpPr>
        <p:grpSpPr>
          <a:xfrm>
            <a:off x="7395210" y="1791335"/>
            <a:ext cx="3439160" cy="4629785"/>
            <a:chOff x="11646" y="2821"/>
            <a:chExt cx="5416" cy="7291"/>
          </a:xfrm>
        </p:grpSpPr>
        <p:sp>
          <p:nvSpPr>
            <p:cNvPr id="18" name="流程图: 联系 17"/>
            <p:cNvSpPr/>
            <p:nvPr/>
          </p:nvSpPr>
          <p:spPr>
            <a:xfrm>
              <a:off x="14134" y="2821"/>
              <a:ext cx="978" cy="86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>
                  <a:latin typeface="+mj-ea"/>
                  <a:ea typeface="+mj-ea"/>
                </a:rPr>
                <a:t>+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sp>
          <p:nvSpPr>
            <p:cNvPr id="6" name="流程图: 联系 5"/>
            <p:cNvSpPr/>
            <p:nvPr/>
          </p:nvSpPr>
          <p:spPr>
            <a:xfrm>
              <a:off x="12890" y="3910"/>
              <a:ext cx="978" cy="86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>
                  <a:latin typeface="+mj-ea"/>
                  <a:ea typeface="+mj-ea"/>
                </a:rPr>
                <a:t>-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sp>
          <p:nvSpPr>
            <p:cNvPr id="8" name="流程图: 联系 7"/>
            <p:cNvSpPr/>
            <p:nvPr/>
          </p:nvSpPr>
          <p:spPr>
            <a:xfrm>
              <a:off x="15269" y="3910"/>
              <a:ext cx="978" cy="86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>
                  <a:latin typeface="+mj-ea"/>
                  <a:ea typeface="+mj-ea"/>
                </a:rPr>
                <a:t>4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sp>
          <p:nvSpPr>
            <p:cNvPr id="10" name="流程图: 联系 9"/>
            <p:cNvSpPr/>
            <p:nvPr/>
          </p:nvSpPr>
          <p:spPr>
            <a:xfrm>
              <a:off x="16084" y="6575"/>
              <a:ext cx="978" cy="86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>
                  <a:latin typeface="+mj-ea"/>
                  <a:ea typeface="+mj-ea"/>
                </a:rPr>
                <a:t>5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cxnSp>
          <p:nvCxnSpPr>
            <p:cNvPr id="27" name="直接连接符 26"/>
            <p:cNvCxnSpPr>
              <a:stCxn id="18" idx="3"/>
              <a:endCxn id="6" idx="7"/>
            </p:cNvCxnSpPr>
            <p:nvPr/>
          </p:nvCxnSpPr>
          <p:spPr>
            <a:xfrm flipH="1">
              <a:off x="13725" y="3560"/>
              <a:ext cx="552" cy="477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接连接符 12"/>
            <p:cNvCxnSpPr>
              <a:stCxn id="10" idx="1"/>
              <a:endCxn id="21" idx="6"/>
            </p:cNvCxnSpPr>
            <p:nvPr/>
          </p:nvCxnSpPr>
          <p:spPr>
            <a:xfrm flipH="1" flipV="1">
              <a:off x="15255" y="5948"/>
              <a:ext cx="972" cy="75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接连接符 14"/>
            <p:cNvCxnSpPr>
              <a:stCxn id="18" idx="5"/>
              <a:endCxn id="8" idx="1"/>
            </p:cNvCxnSpPr>
            <p:nvPr/>
          </p:nvCxnSpPr>
          <p:spPr>
            <a:xfrm>
              <a:off x="14969" y="3560"/>
              <a:ext cx="443" cy="477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流程图: 联系 4"/>
            <p:cNvSpPr/>
            <p:nvPr/>
          </p:nvSpPr>
          <p:spPr>
            <a:xfrm>
              <a:off x="12166" y="7938"/>
              <a:ext cx="978" cy="86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>
                  <a:latin typeface="+mj-ea"/>
                  <a:ea typeface="+mj-ea"/>
                </a:rPr>
                <a:t>3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cxnSp>
          <p:nvCxnSpPr>
            <p:cNvPr id="12" name="直接连接符 11"/>
            <p:cNvCxnSpPr>
              <a:stCxn id="23" idx="3"/>
              <a:endCxn id="5" idx="0"/>
            </p:cNvCxnSpPr>
            <p:nvPr/>
          </p:nvCxnSpPr>
          <p:spPr>
            <a:xfrm flipH="1">
              <a:off x="12655" y="7291"/>
              <a:ext cx="644" cy="647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流程图: 联系 18"/>
            <p:cNvSpPr/>
            <p:nvPr/>
          </p:nvSpPr>
          <p:spPr>
            <a:xfrm>
              <a:off x="13442" y="9246"/>
              <a:ext cx="978" cy="86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>
                  <a:latin typeface="+mj-ea"/>
                  <a:ea typeface="+mj-ea"/>
                </a:rPr>
                <a:t>2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cxnSp>
          <p:nvCxnSpPr>
            <p:cNvPr id="20" name="直接连接符 19"/>
            <p:cNvCxnSpPr>
              <a:stCxn id="25" idx="3"/>
              <a:endCxn id="19" idx="0"/>
            </p:cNvCxnSpPr>
            <p:nvPr/>
          </p:nvCxnSpPr>
          <p:spPr>
            <a:xfrm flipH="1">
              <a:off x="13931" y="8613"/>
              <a:ext cx="585" cy="633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流程图: 联系 20"/>
            <p:cNvSpPr/>
            <p:nvPr/>
          </p:nvSpPr>
          <p:spPr>
            <a:xfrm>
              <a:off x="14277" y="5515"/>
              <a:ext cx="978" cy="86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>
                  <a:latin typeface="+mj-ea"/>
                  <a:ea typeface="+mj-ea"/>
                </a:rPr>
                <a:t>/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cxnSp>
          <p:nvCxnSpPr>
            <p:cNvPr id="22" name="直接连接符 21"/>
            <p:cNvCxnSpPr>
              <a:stCxn id="6" idx="5"/>
              <a:endCxn id="21" idx="0"/>
            </p:cNvCxnSpPr>
            <p:nvPr/>
          </p:nvCxnSpPr>
          <p:spPr>
            <a:xfrm>
              <a:off x="13725" y="4649"/>
              <a:ext cx="1041" cy="86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流程图: 联系 22"/>
            <p:cNvSpPr/>
            <p:nvPr/>
          </p:nvSpPr>
          <p:spPr>
            <a:xfrm>
              <a:off x="13156" y="6552"/>
              <a:ext cx="978" cy="86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>
                  <a:latin typeface="+mj-ea"/>
                  <a:ea typeface="+mj-ea"/>
                </a:rPr>
                <a:t>+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cxnSp>
          <p:nvCxnSpPr>
            <p:cNvPr id="24" name="直接连接符 23"/>
            <p:cNvCxnSpPr>
              <a:stCxn id="21" idx="3"/>
              <a:endCxn id="23" idx="7"/>
            </p:cNvCxnSpPr>
            <p:nvPr/>
          </p:nvCxnSpPr>
          <p:spPr>
            <a:xfrm flipH="1">
              <a:off x="13991" y="6254"/>
              <a:ext cx="429" cy="42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流程图: 联系 24"/>
            <p:cNvSpPr/>
            <p:nvPr/>
          </p:nvSpPr>
          <p:spPr>
            <a:xfrm>
              <a:off x="14373" y="7874"/>
              <a:ext cx="978" cy="86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>
                  <a:latin typeface="+mj-ea"/>
                  <a:ea typeface="+mj-ea"/>
                </a:rPr>
                <a:t>*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sp>
          <p:nvSpPr>
            <p:cNvPr id="16" name="流程图: 联系 15"/>
            <p:cNvSpPr/>
            <p:nvPr/>
          </p:nvSpPr>
          <p:spPr>
            <a:xfrm>
              <a:off x="11646" y="5371"/>
              <a:ext cx="978" cy="86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>
                  <a:latin typeface="+mj-ea"/>
                  <a:ea typeface="+mj-ea"/>
                </a:rPr>
                <a:t>8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cxnSp>
          <p:nvCxnSpPr>
            <p:cNvPr id="17" name="直接连接符 16"/>
            <p:cNvCxnSpPr>
              <a:stCxn id="6" idx="3"/>
              <a:endCxn id="16" idx="0"/>
            </p:cNvCxnSpPr>
            <p:nvPr/>
          </p:nvCxnSpPr>
          <p:spPr>
            <a:xfrm flipH="1">
              <a:off x="12135" y="4649"/>
              <a:ext cx="898" cy="72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流程图: 联系 28"/>
            <p:cNvSpPr/>
            <p:nvPr/>
          </p:nvSpPr>
          <p:spPr>
            <a:xfrm>
              <a:off x="15208" y="9240"/>
              <a:ext cx="978" cy="86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>
                  <a:latin typeface="+mj-ea"/>
                  <a:ea typeface="+mj-ea"/>
                </a:rPr>
                <a:t>6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cxnSp>
          <p:nvCxnSpPr>
            <p:cNvPr id="30" name="直接连接符 29"/>
            <p:cNvCxnSpPr>
              <a:stCxn id="25" idx="5"/>
              <a:endCxn id="29" idx="0"/>
            </p:cNvCxnSpPr>
            <p:nvPr/>
          </p:nvCxnSpPr>
          <p:spPr>
            <a:xfrm>
              <a:off x="15208" y="8613"/>
              <a:ext cx="489" cy="627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接连接符 30"/>
            <p:cNvCxnSpPr>
              <a:stCxn id="23" idx="5"/>
              <a:endCxn id="25" idx="1"/>
            </p:cNvCxnSpPr>
            <p:nvPr/>
          </p:nvCxnSpPr>
          <p:spPr>
            <a:xfrm>
              <a:off x="13991" y="7291"/>
              <a:ext cx="525" cy="71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" name="文本框 31"/>
          <p:cNvSpPr txBox="1"/>
          <p:nvPr/>
        </p:nvSpPr>
        <p:spPr>
          <a:xfrm>
            <a:off x="692785" y="4799965"/>
            <a:ext cx="6019165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</a:rPr>
              <a:t>计算表达式：中序遍历顺序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</a:rPr>
              <a:t>逆波兰式：后序遍历顺序</a:t>
            </a:r>
            <a:endParaRPr lang="en-US" altLang="zh-CN" sz="240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3" name="文本框 32"/>
          <p:cNvSpPr txBox="1"/>
          <p:nvPr/>
        </p:nvSpPr>
        <p:spPr>
          <a:xfrm>
            <a:off x="676910" y="3510915"/>
            <a:ext cx="6019165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</a:rPr>
              <a:t>若用后序遍历，则它的顺序为：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</a:rPr>
              <a:t>         8 3 2 6 * + 5 / - 4 +</a:t>
            </a:r>
            <a:endParaRPr lang="en-US" altLang="zh-CN" sz="2400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</a:rPr>
              <a:t>                                ------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</a:rPr>
              <a:t>逆波兰式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635" y="6388100"/>
            <a:ext cx="12191365" cy="90170"/>
          </a:xfrm>
          <a:solidFill>
            <a:srgbClr val="008CD2"/>
          </a:solidFill>
        </p:spPr>
        <p:txBody>
          <a:bodyPr>
            <a:normAutofit fontScale="90000"/>
          </a:bodyPr>
          <a:lstStyle/>
          <a:p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7" name="标题 4"/>
          <p:cNvSpPr>
            <a:spLocks noGrp="1"/>
          </p:cNvSpPr>
          <p:nvPr/>
        </p:nvSpPr>
        <p:spPr>
          <a:xfrm>
            <a:off x="0" y="514350"/>
            <a:ext cx="12192000" cy="807720"/>
          </a:xfrm>
          <a:prstGeom prst="rect">
            <a:avLst/>
          </a:prstGeom>
          <a:solidFill>
            <a:srgbClr val="008CD2"/>
          </a:solidFill>
        </p:spPr>
        <p:txBody>
          <a:bodyPr vert="horz" lIns="91440" tIns="45720" rIns="91440" bIns="45720" rtlCol="0" anchor="b">
            <a:normAutofit fontScale="7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        </a:t>
            </a:r>
            <a:endParaRPr lang="en-US" altLang="zh-CN"/>
          </a:p>
        </p:txBody>
      </p:sp>
      <p:sp>
        <p:nvSpPr>
          <p:cNvPr id="2" name="文本框 1"/>
          <p:cNvSpPr txBox="1"/>
          <p:nvPr/>
        </p:nvSpPr>
        <p:spPr>
          <a:xfrm>
            <a:off x="635" y="514350"/>
            <a:ext cx="534289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/>
              <a:t>  </a:t>
            </a:r>
            <a:r>
              <a:rPr lang="zh-CN" altLang="en-US" sz="4000">
                <a:sym typeface="+mn-ea"/>
              </a:rPr>
              <a:t>二叉树的基本操作</a:t>
            </a:r>
            <a:endParaRPr lang="zh-CN" altLang="en-US" sz="4000" b="1">
              <a:sym typeface="+mn-ea"/>
            </a:endParaRPr>
          </a:p>
        </p:txBody>
      </p:sp>
      <p:sp>
        <p:nvSpPr>
          <p:cNvPr id="3" name="标题 3"/>
          <p:cNvSpPr>
            <a:spLocks noGrp="1"/>
          </p:cNvSpPr>
          <p:nvPr/>
        </p:nvSpPr>
        <p:spPr>
          <a:xfrm>
            <a:off x="11348720" y="207645"/>
            <a:ext cx="842010" cy="76200"/>
          </a:xfrm>
          <a:prstGeom prst="rect">
            <a:avLst/>
          </a:prstGeom>
          <a:gradFill>
            <a:gsLst>
              <a:gs pos="0">
                <a:srgbClr val="14CD68"/>
              </a:gs>
              <a:gs pos="100000">
                <a:srgbClr val="035C7D"/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 fontScale="75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</a:t>
            </a:r>
            <a:r>
              <a:rPr lang="zh-CN" altLang="en-US" sz="3735"/>
              <a:t>树</a:t>
            </a:r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9" name="文本框 8"/>
          <p:cNvSpPr txBox="1"/>
          <p:nvPr/>
        </p:nvSpPr>
        <p:spPr>
          <a:xfrm>
            <a:off x="635" y="1363980"/>
            <a:ext cx="740346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·</a:t>
            </a:r>
            <a:r>
              <a:rPr lang="zh-CN" altLang="en-US" sz="3200"/>
              <a:t>二叉树</a:t>
            </a:r>
            <a:r>
              <a:rPr lang="zh-CN" sz="3200"/>
              <a:t>的唯一性</a:t>
            </a:r>
            <a:endParaRPr lang="zh-CN" sz="3200"/>
          </a:p>
        </p:txBody>
      </p:sp>
      <p:sp>
        <p:nvSpPr>
          <p:cNvPr id="14" name="文本框 13"/>
          <p:cNvSpPr txBox="1"/>
          <p:nvPr/>
        </p:nvSpPr>
        <p:spPr>
          <a:xfrm>
            <a:off x="433705" y="1989455"/>
            <a:ext cx="6791325" cy="39693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通过二叉树任二种遍历方式能否确定一颗唯一的二叉树呢？</a:t>
            </a:r>
            <a:endParaRPr lang="zh-CN" altLang="en-US"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endParaRPr lang="zh-CN" altLang="en-US"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有唯一二叉树：</a:t>
            </a:r>
            <a:endParaRPr lang="zh-CN" altLang="en-US"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前序遍历</a:t>
            </a:r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+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中序遍历</a:t>
            </a:r>
            <a:endParaRPr lang="zh-CN" altLang="en-US"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后序遍历</a:t>
            </a:r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+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中序遍历</a:t>
            </a:r>
            <a:endParaRPr lang="zh-CN" altLang="en-US"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endParaRPr lang="zh-CN" altLang="en-US"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前序遍历</a:t>
            </a:r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+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后序遍历</a:t>
            </a:r>
            <a:endParaRPr lang="zh-CN" altLang="en-US"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                  -----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没有唯一二叉树</a:t>
            </a:r>
            <a:endParaRPr lang="zh-CN" altLang="en-US"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635" y="6402705"/>
            <a:ext cx="12191365" cy="90170"/>
          </a:xfrm>
          <a:solidFill>
            <a:srgbClr val="008CD2"/>
          </a:solidFill>
        </p:spPr>
        <p:txBody>
          <a:bodyPr>
            <a:normAutofit fontScale="90000"/>
          </a:bodyPr>
          <a:lstStyle/>
          <a:p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7" name="标题 4"/>
          <p:cNvSpPr>
            <a:spLocks noGrp="1"/>
          </p:cNvSpPr>
          <p:nvPr/>
        </p:nvSpPr>
        <p:spPr>
          <a:xfrm>
            <a:off x="0" y="514350"/>
            <a:ext cx="12192000" cy="807720"/>
          </a:xfrm>
          <a:prstGeom prst="rect">
            <a:avLst/>
          </a:prstGeom>
          <a:solidFill>
            <a:srgbClr val="008CD2"/>
          </a:solidFill>
        </p:spPr>
        <p:txBody>
          <a:bodyPr vert="horz" lIns="91440" tIns="45720" rIns="91440" bIns="45720" rtlCol="0" anchor="b">
            <a:normAutofit fontScale="7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        </a:t>
            </a:r>
            <a:endParaRPr lang="en-US" altLang="zh-CN"/>
          </a:p>
        </p:txBody>
      </p:sp>
      <p:sp>
        <p:nvSpPr>
          <p:cNvPr id="2" name="文本框 1"/>
          <p:cNvSpPr txBox="1"/>
          <p:nvPr/>
        </p:nvSpPr>
        <p:spPr>
          <a:xfrm>
            <a:off x="635" y="514350"/>
            <a:ext cx="534289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/>
              <a:t>  </a:t>
            </a:r>
            <a:r>
              <a:rPr lang="zh-CN" altLang="en-US" sz="4000">
                <a:sym typeface="+mn-ea"/>
              </a:rPr>
              <a:t>二叉树的基本操作</a:t>
            </a:r>
            <a:endParaRPr lang="zh-CN" altLang="en-US" sz="4000" b="1">
              <a:sym typeface="+mn-ea"/>
            </a:endParaRPr>
          </a:p>
        </p:txBody>
      </p:sp>
      <p:sp>
        <p:nvSpPr>
          <p:cNvPr id="3" name="标题 3"/>
          <p:cNvSpPr>
            <a:spLocks noGrp="1"/>
          </p:cNvSpPr>
          <p:nvPr/>
        </p:nvSpPr>
        <p:spPr>
          <a:xfrm>
            <a:off x="11348720" y="207645"/>
            <a:ext cx="842010" cy="76200"/>
          </a:xfrm>
          <a:prstGeom prst="rect">
            <a:avLst/>
          </a:prstGeom>
          <a:gradFill>
            <a:gsLst>
              <a:gs pos="0">
                <a:srgbClr val="14CD68"/>
              </a:gs>
              <a:gs pos="100000">
                <a:srgbClr val="035C7D"/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 fontScale="75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</a:t>
            </a:r>
            <a:r>
              <a:rPr lang="zh-CN" altLang="en-US" sz="3735"/>
              <a:t>树</a:t>
            </a:r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9" name="文本框 8"/>
          <p:cNvSpPr txBox="1"/>
          <p:nvPr/>
        </p:nvSpPr>
        <p:spPr>
          <a:xfrm>
            <a:off x="635" y="1363980"/>
            <a:ext cx="740346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·</a:t>
            </a:r>
            <a:r>
              <a:rPr lang="zh-CN" altLang="en-US" sz="3200"/>
              <a:t>二叉树</a:t>
            </a:r>
            <a:r>
              <a:rPr lang="zh-CN" sz="3200"/>
              <a:t>的唯一性</a:t>
            </a:r>
            <a:endParaRPr lang="zh-CN" sz="3200"/>
          </a:p>
        </p:txBody>
      </p:sp>
      <p:sp>
        <p:nvSpPr>
          <p:cNvPr id="14" name="文本框 13"/>
          <p:cNvSpPr txBox="1"/>
          <p:nvPr/>
        </p:nvSpPr>
        <p:spPr>
          <a:xfrm>
            <a:off x="433705" y="1989455"/>
            <a:ext cx="5962015" cy="1383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例如：前序遍历：</a:t>
            </a:r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E-A-C-B-D-G-F</a:t>
            </a:r>
            <a:endParaRPr lang="zh-CN" altLang="en-US"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中序遍历：</a:t>
            </a:r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A-B-C-D-E-F-G</a:t>
            </a:r>
            <a:endParaRPr lang="zh-CN" altLang="en-US"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求其后序遍历顺序？</a:t>
            </a:r>
            <a:endParaRPr lang="zh-CN" altLang="en-US"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4" name="文本框 33"/>
          <p:cNvSpPr txBox="1"/>
          <p:nvPr/>
        </p:nvSpPr>
        <p:spPr>
          <a:xfrm>
            <a:off x="704850" y="3580765"/>
            <a:ext cx="5419090" cy="181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先画出二叉树，再用后序遍历规则求出其输出顺序</a:t>
            </a:r>
            <a:endParaRPr lang="zh-CN"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endParaRPr lang="zh-CN"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后序遍历：</a:t>
            </a:r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B-D-C-A-F-G-E</a:t>
            </a:r>
            <a:endParaRPr lang="en-US" altLang="zh-CN"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aphicFrame>
        <p:nvGraphicFramePr>
          <p:cNvPr id="35" name="表格 34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7230745" y="1805305"/>
          <a:ext cx="4404995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9285"/>
                <a:gridCol w="629285"/>
                <a:gridCol w="629285"/>
                <a:gridCol w="629285"/>
                <a:gridCol w="629285"/>
                <a:gridCol w="629285"/>
                <a:gridCol w="629285"/>
              </a:tblGrid>
              <a:tr h="457200"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400">
                          <a:solidFill>
                            <a:srgbClr val="FF0000"/>
                          </a:solidFill>
                        </a:rPr>
                        <a:t>E</a:t>
                      </a:r>
                      <a:endParaRPr lang="en-US" altLang="zh-CN" sz="240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400">
                          <a:solidFill>
                            <a:srgbClr val="FFC000"/>
                          </a:solidFill>
                        </a:rPr>
                        <a:t>A</a:t>
                      </a:r>
                      <a:endParaRPr lang="en-US" altLang="zh-CN" sz="2400">
                        <a:solidFill>
                          <a:srgbClr val="FFC000"/>
                        </a:solidFill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400">
                          <a:solidFill>
                            <a:srgbClr val="0070C0"/>
                          </a:solidFill>
                        </a:rPr>
                        <a:t>C</a:t>
                      </a:r>
                      <a:endParaRPr lang="en-US" altLang="zh-CN" sz="240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400">
                          <a:solidFill>
                            <a:schemeClr val="bg1"/>
                          </a:solidFill>
                        </a:rPr>
                        <a:t>B</a:t>
                      </a:r>
                      <a:endParaRPr lang="en-US" altLang="zh-CN" sz="240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400">
                          <a:solidFill>
                            <a:schemeClr val="bg1"/>
                          </a:solidFill>
                        </a:rPr>
                        <a:t>D</a:t>
                      </a:r>
                      <a:endParaRPr lang="en-US" altLang="zh-CN" sz="240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400">
                          <a:solidFill>
                            <a:srgbClr val="7030A0"/>
                          </a:solidFill>
                        </a:rPr>
                        <a:t>G</a:t>
                      </a:r>
                      <a:endParaRPr lang="en-US" altLang="zh-CN" sz="240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400">
                          <a:solidFill>
                            <a:schemeClr val="bg1"/>
                          </a:solidFill>
                        </a:rPr>
                        <a:t>F</a:t>
                      </a:r>
                      <a:endParaRPr lang="en-US" altLang="zh-CN" sz="240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6" name="表格 35"/>
          <p:cNvGraphicFramePr>
            <a:graphicFrameLocks noGrp="1"/>
          </p:cNvGraphicFramePr>
          <p:nvPr>
            <p:custDataLst>
              <p:tags r:id="rId3"/>
            </p:custDataLst>
          </p:nvPr>
        </p:nvGraphicFramePr>
        <p:xfrm>
          <a:off x="7230745" y="2745740"/>
          <a:ext cx="4404995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9285"/>
                <a:gridCol w="629285"/>
                <a:gridCol w="629285"/>
                <a:gridCol w="629285"/>
                <a:gridCol w="629285"/>
                <a:gridCol w="629285"/>
                <a:gridCol w="629285"/>
              </a:tblGrid>
              <a:tr h="457200"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400">
                          <a:solidFill>
                            <a:schemeClr val="tx1"/>
                          </a:solidFill>
                        </a:rPr>
                        <a:t>A</a:t>
                      </a:r>
                      <a:endParaRPr lang="en-US" altLang="zh-CN" sz="24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400">
                          <a:solidFill>
                            <a:schemeClr val="tx1"/>
                          </a:solidFill>
                        </a:rPr>
                        <a:t>B</a:t>
                      </a:r>
                      <a:endParaRPr lang="en-US" altLang="zh-CN" sz="24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400">
                          <a:solidFill>
                            <a:schemeClr val="tx1"/>
                          </a:solidFill>
                        </a:rPr>
                        <a:t>C</a:t>
                      </a:r>
                      <a:endParaRPr lang="en-US" altLang="zh-CN" sz="24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400">
                          <a:solidFill>
                            <a:schemeClr val="tx1"/>
                          </a:solidFill>
                        </a:rPr>
                        <a:t>D</a:t>
                      </a:r>
                      <a:endParaRPr lang="en-US" altLang="zh-CN" sz="24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400">
                          <a:solidFill>
                            <a:schemeClr val="tx1"/>
                          </a:solidFill>
                        </a:rPr>
                        <a:t>E</a:t>
                      </a:r>
                      <a:endParaRPr lang="en-US" altLang="zh-CN" sz="24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400">
                          <a:solidFill>
                            <a:schemeClr val="tx1"/>
                          </a:solidFill>
                        </a:rPr>
                        <a:t>F</a:t>
                      </a:r>
                      <a:endParaRPr lang="en-US" altLang="zh-CN" sz="24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buNone/>
                      </a:pPr>
                      <a:r>
                        <a:rPr lang="en-US" altLang="zh-CN" sz="2400">
                          <a:solidFill>
                            <a:schemeClr val="tx1"/>
                          </a:solidFill>
                        </a:rPr>
                        <a:t>G</a:t>
                      </a:r>
                      <a:endParaRPr lang="en-US" altLang="zh-CN" sz="24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sp>
        <p:nvSpPr>
          <p:cNvPr id="37" name="流程图: 联系 36"/>
          <p:cNvSpPr/>
          <p:nvPr/>
        </p:nvSpPr>
        <p:spPr>
          <a:xfrm>
            <a:off x="8416925" y="3550920"/>
            <a:ext cx="621030" cy="465455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>
                <a:latin typeface="+mj-ea"/>
                <a:ea typeface="+mj-ea"/>
              </a:rPr>
              <a:t>E</a:t>
            </a:r>
            <a:endParaRPr lang="en-US" altLang="zh-CN" sz="2400">
              <a:latin typeface="+mj-ea"/>
              <a:ea typeface="+mj-ea"/>
            </a:endParaRPr>
          </a:p>
        </p:txBody>
      </p:sp>
      <p:cxnSp>
        <p:nvCxnSpPr>
          <p:cNvPr id="38" name="直接连接符 37"/>
          <p:cNvCxnSpPr/>
          <p:nvPr/>
        </p:nvCxnSpPr>
        <p:spPr>
          <a:xfrm flipH="1">
            <a:off x="10019030" y="2573655"/>
            <a:ext cx="0" cy="84518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组合 4"/>
          <p:cNvGrpSpPr/>
          <p:nvPr/>
        </p:nvGrpSpPr>
        <p:grpSpPr>
          <a:xfrm>
            <a:off x="6396355" y="3948430"/>
            <a:ext cx="4152265" cy="659130"/>
            <a:chOff x="10073" y="6218"/>
            <a:chExt cx="6539" cy="1038"/>
          </a:xfrm>
        </p:grpSpPr>
        <p:sp>
          <p:nvSpPr>
            <p:cNvPr id="39" name="流程图: 联系 38"/>
            <p:cNvSpPr/>
            <p:nvPr/>
          </p:nvSpPr>
          <p:spPr>
            <a:xfrm>
              <a:off x="10073" y="6390"/>
              <a:ext cx="2829" cy="86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>
                  <a:latin typeface="+mj-ea"/>
                  <a:ea typeface="+mj-ea"/>
                </a:rPr>
                <a:t>ABCD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cxnSp>
          <p:nvCxnSpPr>
            <p:cNvPr id="40" name="直接连接符 39"/>
            <p:cNvCxnSpPr>
              <a:stCxn id="37" idx="3"/>
              <a:endCxn id="39" idx="7"/>
            </p:cNvCxnSpPr>
            <p:nvPr/>
          </p:nvCxnSpPr>
          <p:spPr>
            <a:xfrm flipH="1">
              <a:off x="12488" y="6218"/>
              <a:ext cx="910" cy="299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流程图: 联系 40"/>
            <p:cNvSpPr/>
            <p:nvPr/>
          </p:nvSpPr>
          <p:spPr>
            <a:xfrm>
              <a:off x="14376" y="6367"/>
              <a:ext cx="2237" cy="86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>
                  <a:latin typeface="+mj-ea"/>
                  <a:ea typeface="+mj-ea"/>
                </a:rPr>
                <a:t>FG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cxnSp>
          <p:nvCxnSpPr>
            <p:cNvPr id="42" name="直接连接符 41"/>
            <p:cNvCxnSpPr>
              <a:stCxn id="37" idx="5"/>
              <a:endCxn id="41" idx="1"/>
            </p:cNvCxnSpPr>
            <p:nvPr/>
          </p:nvCxnSpPr>
          <p:spPr>
            <a:xfrm>
              <a:off x="14090" y="6218"/>
              <a:ext cx="614" cy="27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3" name="流程图: 联系 42"/>
          <p:cNvSpPr/>
          <p:nvPr/>
        </p:nvSpPr>
        <p:spPr>
          <a:xfrm>
            <a:off x="9928225" y="4670425"/>
            <a:ext cx="621030" cy="54991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>
                <a:latin typeface="+mj-ea"/>
                <a:ea typeface="+mj-ea"/>
              </a:rPr>
              <a:t>G</a:t>
            </a:r>
            <a:endParaRPr lang="en-US" altLang="zh-CN" sz="2400">
              <a:latin typeface="+mj-ea"/>
              <a:ea typeface="+mj-ea"/>
            </a:endParaRPr>
          </a:p>
        </p:txBody>
      </p:sp>
      <p:cxnSp>
        <p:nvCxnSpPr>
          <p:cNvPr id="44" name="直接连接符 43"/>
          <p:cNvCxnSpPr/>
          <p:nvPr/>
        </p:nvCxnSpPr>
        <p:spPr>
          <a:xfrm flipV="1">
            <a:off x="7929880" y="2386330"/>
            <a:ext cx="2186940" cy="11430"/>
          </a:xfrm>
          <a:prstGeom prst="line">
            <a:avLst/>
          </a:prstGeom>
          <a:ln w="3810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接连接符 44"/>
          <p:cNvCxnSpPr/>
          <p:nvPr/>
        </p:nvCxnSpPr>
        <p:spPr>
          <a:xfrm flipH="1">
            <a:off x="7527925" y="2573655"/>
            <a:ext cx="0" cy="845185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组合 7"/>
          <p:cNvGrpSpPr/>
          <p:nvPr/>
        </p:nvGrpSpPr>
        <p:grpSpPr>
          <a:xfrm>
            <a:off x="9307195" y="5139690"/>
            <a:ext cx="711835" cy="779780"/>
            <a:chOff x="14657" y="8094"/>
            <a:chExt cx="1121" cy="1228"/>
          </a:xfrm>
        </p:grpSpPr>
        <p:sp>
          <p:nvSpPr>
            <p:cNvPr id="46" name="流程图: 联系 45"/>
            <p:cNvSpPr/>
            <p:nvPr/>
          </p:nvSpPr>
          <p:spPr>
            <a:xfrm>
              <a:off x="14657" y="8456"/>
              <a:ext cx="978" cy="86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>
                  <a:latin typeface="+mj-ea"/>
                  <a:ea typeface="+mj-ea"/>
                </a:rPr>
                <a:t>F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cxnSp>
          <p:nvCxnSpPr>
            <p:cNvPr id="47" name="直接连接符 46"/>
            <p:cNvCxnSpPr>
              <a:stCxn id="43" idx="3"/>
              <a:endCxn id="46" idx="7"/>
            </p:cNvCxnSpPr>
            <p:nvPr/>
          </p:nvCxnSpPr>
          <p:spPr>
            <a:xfrm flipH="1">
              <a:off x="15492" y="8094"/>
              <a:ext cx="286" cy="489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0" name="直接连接符 49"/>
          <p:cNvCxnSpPr/>
          <p:nvPr/>
        </p:nvCxnSpPr>
        <p:spPr>
          <a:xfrm flipV="1">
            <a:off x="10549255" y="2395855"/>
            <a:ext cx="851535" cy="1905"/>
          </a:xfrm>
          <a:prstGeom prst="line">
            <a:avLst/>
          </a:prstGeom>
          <a:ln w="3810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流程图: 联系 50"/>
          <p:cNvSpPr/>
          <p:nvPr/>
        </p:nvSpPr>
        <p:spPr>
          <a:xfrm>
            <a:off x="6783070" y="4698365"/>
            <a:ext cx="621030" cy="394335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>
                <a:latin typeface="+mj-ea"/>
                <a:ea typeface="+mj-ea"/>
              </a:rPr>
              <a:t>A</a:t>
            </a:r>
            <a:endParaRPr lang="en-US" altLang="zh-CN" sz="2400">
              <a:latin typeface="+mj-ea"/>
              <a:ea typeface="+mj-ea"/>
            </a:endParaRPr>
          </a:p>
        </p:txBody>
      </p:sp>
      <p:cxnSp>
        <p:nvCxnSpPr>
          <p:cNvPr id="52" name="直接连接符 51"/>
          <p:cNvCxnSpPr/>
          <p:nvPr/>
        </p:nvCxnSpPr>
        <p:spPr>
          <a:xfrm>
            <a:off x="7929880" y="3336290"/>
            <a:ext cx="1580515" cy="4445"/>
          </a:xfrm>
          <a:prstGeom prst="line">
            <a:avLst/>
          </a:prstGeom>
          <a:ln w="38100">
            <a:solidFill>
              <a:srgbClr val="FFC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直接连接符 52"/>
          <p:cNvCxnSpPr/>
          <p:nvPr/>
        </p:nvCxnSpPr>
        <p:spPr>
          <a:xfrm flipH="1">
            <a:off x="11348720" y="2602230"/>
            <a:ext cx="0" cy="845185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组合 5"/>
          <p:cNvGrpSpPr/>
          <p:nvPr/>
        </p:nvGrpSpPr>
        <p:grpSpPr>
          <a:xfrm>
            <a:off x="7313295" y="5034915"/>
            <a:ext cx="1503680" cy="612140"/>
            <a:chOff x="11517" y="7929"/>
            <a:chExt cx="2368" cy="964"/>
          </a:xfrm>
        </p:grpSpPr>
        <p:sp>
          <p:nvSpPr>
            <p:cNvPr id="54" name="流程图: 联系 53"/>
            <p:cNvSpPr/>
            <p:nvPr/>
          </p:nvSpPr>
          <p:spPr>
            <a:xfrm>
              <a:off x="11855" y="8027"/>
              <a:ext cx="2030" cy="86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>
                  <a:latin typeface="+mj-ea"/>
                  <a:ea typeface="+mj-ea"/>
                </a:rPr>
                <a:t>BCD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cxnSp>
          <p:nvCxnSpPr>
            <p:cNvPr id="55" name="直接连接符 54"/>
            <p:cNvCxnSpPr>
              <a:stCxn id="51" idx="5"/>
              <a:endCxn id="54" idx="1"/>
            </p:cNvCxnSpPr>
            <p:nvPr/>
          </p:nvCxnSpPr>
          <p:spPr>
            <a:xfrm>
              <a:off x="11517" y="7929"/>
              <a:ext cx="635" cy="22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6" name="直接连接符 55"/>
          <p:cNvCxnSpPr/>
          <p:nvPr/>
        </p:nvCxnSpPr>
        <p:spPr>
          <a:xfrm>
            <a:off x="8642985" y="1667510"/>
            <a:ext cx="1580515" cy="4445"/>
          </a:xfrm>
          <a:prstGeom prst="line">
            <a:avLst/>
          </a:prstGeom>
          <a:ln w="38100">
            <a:solidFill>
              <a:srgbClr val="FFC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直接连接符 56"/>
          <p:cNvCxnSpPr/>
          <p:nvPr/>
        </p:nvCxnSpPr>
        <p:spPr>
          <a:xfrm flipH="1">
            <a:off x="8769350" y="2573655"/>
            <a:ext cx="0" cy="845185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流程图: 联系 57"/>
          <p:cNvSpPr/>
          <p:nvPr/>
        </p:nvSpPr>
        <p:spPr>
          <a:xfrm>
            <a:off x="7795895" y="5664200"/>
            <a:ext cx="621030" cy="405765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>
                <a:latin typeface="+mj-ea"/>
                <a:ea typeface="+mj-ea"/>
              </a:rPr>
              <a:t>C</a:t>
            </a:r>
            <a:endParaRPr lang="en-US" altLang="zh-CN" sz="2400">
              <a:latin typeface="+mj-ea"/>
              <a:ea typeface="+mj-ea"/>
            </a:endParaRPr>
          </a:p>
        </p:txBody>
      </p:sp>
      <p:grpSp>
        <p:nvGrpSpPr>
          <p:cNvPr id="10" name="组合 9"/>
          <p:cNvGrpSpPr/>
          <p:nvPr/>
        </p:nvGrpSpPr>
        <p:grpSpPr>
          <a:xfrm>
            <a:off x="7212965" y="6010275"/>
            <a:ext cx="673735" cy="668020"/>
            <a:chOff x="11359" y="9465"/>
            <a:chExt cx="1061" cy="1052"/>
          </a:xfrm>
        </p:grpSpPr>
        <p:sp>
          <p:nvSpPr>
            <p:cNvPr id="59" name="流程图: 联系 58"/>
            <p:cNvSpPr/>
            <p:nvPr/>
          </p:nvSpPr>
          <p:spPr>
            <a:xfrm>
              <a:off x="11359" y="9745"/>
              <a:ext cx="978" cy="772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>
                  <a:latin typeface="+mj-ea"/>
                  <a:ea typeface="+mj-ea"/>
                </a:rPr>
                <a:t>B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cxnSp>
          <p:nvCxnSpPr>
            <p:cNvPr id="61" name="直接连接符 60"/>
            <p:cNvCxnSpPr>
              <a:stCxn id="58" idx="3"/>
              <a:endCxn id="59" idx="0"/>
            </p:cNvCxnSpPr>
            <p:nvPr/>
          </p:nvCxnSpPr>
          <p:spPr>
            <a:xfrm flipH="1">
              <a:off x="11848" y="9465"/>
              <a:ext cx="572" cy="28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组合 10"/>
          <p:cNvGrpSpPr/>
          <p:nvPr/>
        </p:nvGrpSpPr>
        <p:grpSpPr>
          <a:xfrm>
            <a:off x="8326120" y="6010275"/>
            <a:ext cx="753745" cy="629920"/>
            <a:chOff x="13112" y="9465"/>
            <a:chExt cx="1187" cy="992"/>
          </a:xfrm>
        </p:grpSpPr>
        <p:sp>
          <p:nvSpPr>
            <p:cNvPr id="60" name="流程图: 联系 59"/>
            <p:cNvSpPr/>
            <p:nvPr/>
          </p:nvSpPr>
          <p:spPr>
            <a:xfrm>
              <a:off x="13321" y="9835"/>
              <a:ext cx="978" cy="622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>
                  <a:latin typeface="+mj-ea"/>
                  <a:ea typeface="+mj-ea"/>
                </a:rPr>
                <a:t>D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cxnSp>
          <p:nvCxnSpPr>
            <p:cNvPr id="62" name="直接连接符 61"/>
            <p:cNvCxnSpPr>
              <a:stCxn id="58" idx="5"/>
              <a:endCxn id="60" idx="0"/>
            </p:cNvCxnSpPr>
            <p:nvPr/>
          </p:nvCxnSpPr>
          <p:spPr>
            <a:xfrm>
              <a:off x="13112" y="9465"/>
              <a:ext cx="698" cy="37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 nodeType="clickPar">
                      <p:stCondLst>
                        <p:cond delay="indefinite"/>
                      </p:stCondLst>
                      <p:childTnLst>
                        <p:par>
                          <p:cTn id="13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 nodeType="clickPar">
                      <p:stCondLst>
                        <p:cond delay="indefinite"/>
                      </p:stCondLst>
                      <p:childTnLst>
                        <p:par>
                          <p:cTn id="15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1000"/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51" grpId="0"/>
      <p:bldP spid="43" grpId="0"/>
      <p:bldP spid="58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635" y="6402705"/>
            <a:ext cx="12191365" cy="90170"/>
          </a:xfrm>
          <a:solidFill>
            <a:srgbClr val="008CD2"/>
          </a:solidFill>
        </p:spPr>
        <p:txBody>
          <a:bodyPr>
            <a:normAutofit fontScale="90000"/>
          </a:bodyPr>
          <a:lstStyle/>
          <a:p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7" name="标题 4"/>
          <p:cNvSpPr>
            <a:spLocks noGrp="1"/>
          </p:cNvSpPr>
          <p:nvPr/>
        </p:nvSpPr>
        <p:spPr>
          <a:xfrm>
            <a:off x="0" y="514350"/>
            <a:ext cx="12192000" cy="807720"/>
          </a:xfrm>
          <a:prstGeom prst="rect">
            <a:avLst/>
          </a:prstGeom>
          <a:solidFill>
            <a:srgbClr val="008CD2"/>
          </a:solidFill>
        </p:spPr>
        <p:txBody>
          <a:bodyPr vert="horz" lIns="91440" tIns="45720" rIns="91440" bIns="45720" rtlCol="0" anchor="b">
            <a:normAutofit fontScale="7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        </a:t>
            </a:r>
            <a:endParaRPr lang="en-US" altLang="zh-CN"/>
          </a:p>
        </p:txBody>
      </p:sp>
      <p:sp>
        <p:nvSpPr>
          <p:cNvPr id="2" name="文本框 1"/>
          <p:cNvSpPr txBox="1"/>
          <p:nvPr/>
        </p:nvSpPr>
        <p:spPr>
          <a:xfrm>
            <a:off x="635" y="514350"/>
            <a:ext cx="534289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/>
              <a:t>  </a:t>
            </a:r>
            <a:r>
              <a:rPr lang="zh-CN" altLang="en-US" sz="4000">
                <a:sym typeface="+mn-ea"/>
              </a:rPr>
              <a:t>二叉树的基本操作</a:t>
            </a:r>
            <a:endParaRPr lang="zh-CN" altLang="en-US" sz="4000" b="1">
              <a:sym typeface="+mn-ea"/>
            </a:endParaRPr>
          </a:p>
        </p:txBody>
      </p:sp>
      <p:sp>
        <p:nvSpPr>
          <p:cNvPr id="3" name="标题 3"/>
          <p:cNvSpPr>
            <a:spLocks noGrp="1"/>
          </p:cNvSpPr>
          <p:nvPr/>
        </p:nvSpPr>
        <p:spPr>
          <a:xfrm>
            <a:off x="11348720" y="207645"/>
            <a:ext cx="842010" cy="76200"/>
          </a:xfrm>
          <a:prstGeom prst="rect">
            <a:avLst/>
          </a:prstGeom>
          <a:gradFill>
            <a:gsLst>
              <a:gs pos="0">
                <a:srgbClr val="14CD68"/>
              </a:gs>
              <a:gs pos="100000">
                <a:srgbClr val="035C7D"/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 fontScale="75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</a:t>
            </a:r>
            <a:r>
              <a:rPr lang="zh-CN" altLang="en-US" sz="3735"/>
              <a:t>树</a:t>
            </a:r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9" name="文本框 8"/>
          <p:cNvSpPr txBox="1"/>
          <p:nvPr/>
        </p:nvSpPr>
        <p:spPr>
          <a:xfrm>
            <a:off x="635" y="1363980"/>
            <a:ext cx="740346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·</a:t>
            </a:r>
            <a:r>
              <a:rPr lang="zh-CN" altLang="en-US" sz="3200"/>
              <a:t>二叉树</a:t>
            </a:r>
            <a:r>
              <a:rPr lang="zh-CN" sz="3200"/>
              <a:t>的唯一性</a:t>
            </a:r>
            <a:endParaRPr lang="zh-CN" sz="3200"/>
          </a:p>
        </p:txBody>
      </p:sp>
      <p:sp>
        <p:nvSpPr>
          <p:cNvPr id="14" name="文本框 13"/>
          <p:cNvSpPr txBox="1"/>
          <p:nvPr/>
        </p:nvSpPr>
        <p:spPr>
          <a:xfrm>
            <a:off x="433705" y="1989455"/>
            <a:ext cx="8148955" cy="31076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练习：</a:t>
            </a:r>
            <a:endParaRPr lang="zh-CN" altLang="en-US"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后序遍历：</a:t>
            </a:r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H-D-E-B-I-F-J-K-G-C-A</a:t>
            </a:r>
            <a:endParaRPr lang="zh-CN" altLang="en-US"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中序遍历：</a:t>
            </a:r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D-H-B-E-A-I-F-C-J-G-K</a:t>
            </a:r>
            <a:endParaRPr lang="en-US" altLang="zh-CN"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endParaRPr lang="en-US" altLang="zh-CN"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求其前序遍历顺序？</a:t>
            </a:r>
            <a:endParaRPr lang="zh-CN" altLang="en-US"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endParaRPr lang="zh-CN" altLang="en-US"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</a:t>
            </a:r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A-B-D-H-E-C-F-I-G-J-K</a:t>
            </a:r>
            <a:endParaRPr lang="en-US" altLang="zh-CN"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pic>
        <p:nvPicPr>
          <p:cNvPr id="15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10363200" y="10312400"/>
            <a:ext cx="342900" cy="254000"/>
          </a:xfrm>
          <a:prstGeom prst="cube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635" y="6388100"/>
            <a:ext cx="12191365" cy="90170"/>
          </a:xfrm>
          <a:solidFill>
            <a:srgbClr val="008CD2"/>
          </a:solidFill>
        </p:spPr>
        <p:txBody>
          <a:bodyPr>
            <a:normAutofit fontScale="90000"/>
          </a:bodyPr>
          <a:lstStyle/>
          <a:p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7" name="标题 4"/>
          <p:cNvSpPr>
            <a:spLocks noGrp="1"/>
          </p:cNvSpPr>
          <p:nvPr/>
        </p:nvSpPr>
        <p:spPr>
          <a:xfrm>
            <a:off x="0" y="514350"/>
            <a:ext cx="12192000" cy="807720"/>
          </a:xfrm>
          <a:prstGeom prst="rect">
            <a:avLst/>
          </a:prstGeom>
          <a:solidFill>
            <a:srgbClr val="008CD2"/>
          </a:solidFill>
        </p:spPr>
        <p:txBody>
          <a:bodyPr vert="horz" lIns="91440" tIns="45720" rIns="91440" bIns="45720" rtlCol="0" anchor="b">
            <a:normAutofit fontScale="7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        </a:t>
            </a:r>
            <a:endParaRPr lang="en-US" altLang="zh-CN"/>
          </a:p>
        </p:txBody>
      </p:sp>
      <p:sp>
        <p:nvSpPr>
          <p:cNvPr id="12" name="文本框 11"/>
          <p:cNvSpPr txBox="1"/>
          <p:nvPr/>
        </p:nvSpPr>
        <p:spPr>
          <a:xfrm>
            <a:off x="635" y="514350"/>
            <a:ext cx="534289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/>
              <a:t>  </a:t>
            </a:r>
            <a:r>
              <a:rPr lang="zh-CN" altLang="en-US" sz="4000">
                <a:sym typeface="+mn-ea"/>
              </a:rPr>
              <a:t>树</a:t>
            </a:r>
            <a:endParaRPr lang="zh-CN" altLang="en-US" sz="4000" b="1">
              <a:sym typeface="+mn-ea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490220" y="1989455"/>
            <a:ext cx="10974705" cy="181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/>
              <a:t>    </a:t>
            </a:r>
            <a:r>
              <a:rPr lang="zh-CN" altLang="en-US" sz="2800"/>
              <a:t>树是一种</a:t>
            </a:r>
            <a:r>
              <a:rPr lang="zh-CN" altLang="en-US" sz="2800">
                <a:solidFill>
                  <a:srgbClr val="FF0000"/>
                </a:solidFill>
              </a:rPr>
              <a:t>非线性</a:t>
            </a:r>
            <a:r>
              <a:rPr lang="zh-CN" altLang="en-US" sz="2800"/>
              <a:t>的数据结构，用它能很好地描述有</a:t>
            </a:r>
            <a:r>
              <a:rPr lang="zh-CN" altLang="en-US" sz="2800">
                <a:solidFill>
                  <a:srgbClr val="FF0000"/>
                </a:solidFill>
              </a:rPr>
              <a:t>分支和层次</a:t>
            </a:r>
            <a:r>
              <a:rPr lang="zh-CN" altLang="en-US" sz="2800"/>
              <a:t>特性的数据集合。</a:t>
            </a:r>
            <a:endParaRPr lang="zh-CN" altLang="en-US" sz="2800"/>
          </a:p>
          <a:p>
            <a:r>
              <a:rPr lang="en-US" altLang="zh-CN" sz="2800">
                <a:latin typeface="+mj-ea"/>
                <a:ea typeface="+mj-ea"/>
                <a:cs typeface="+mj-ea"/>
                <a:sym typeface="+mn-ea"/>
              </a:rPr>
              <a:t>   </a:t>
            </a:r>
            <a:r>
              <a:rPr lang="zh-CN" altLang="en-US" sz="2800">
                <a:latin typeface="+mj-ea"/>
                <a:ea typeface="+mj-ea"/>
                <a:cs typeface="+mj-ea"/>
                <a:sym typeface="+mn-ea"/>
              </a:rPr>
              <a:t>树是由</a:t>
            </a:r>
            <a:r>
              <a:rPr lang="en-US" altLang="zh-CN" sz="2800">
                <a:latin typeface="+mj-ea"/>
                <a:ea typeface="+mj-ea"/>
                <a:cs typeface="+mj-ea"/>
                <a:sym typeface="+mn-ea"/>
              </a:rPr>
              <a:t>n</a:t>
            </a:r>
            <a:r>
              <a:rPr lang="zh-CN" altLang="en-US" sz="2800">
                <a:latin typeface="+mj-ea"/>
                <a:ea typeface="+mj-ea"/>
                <a:cs typeface="+mj-ea"/>
                <a:sym typeface="+mn-ea"/>
              </a:rPr>
              <a:t>（</a:t>
            </a:r>
            <a:r>
              <a:rPr lang="en-US" altLang="zh-CN" sz="2800">
                <a:latin typeface="+mj-ea"/>
                <a:ea typeface="+mj-ea"/>
                <a:cs typeface="+mj-ea"/>
                <a:sym typeface="+mn-ea"/>
              </a:rPr>
              <a:t>n</a:t>
            </a:r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  <a:cs typeface="+mj-ea"/>
                <a:sym typeface="+mn-ea"/>
              </a:rPr>
              <a:t>≧0</a:t>
            </a:r>
            <a:r>
              <a:rPr lang="zh-CN" altLang="en-US" sz="2800">
                <a:latin typeface="+mj-ea"/>
                <a:ea typeface="+mj-ea"/>
                <a:cs typeface="+mj-ea"/>
                <a:sym typeface="+mn-ea"/>
              </a:rPr>
              <a:t>）个节点构成的一个有限集合以及在该集合上定义的一种节点关系。</a:t>
            </a:r>
            <a:endParaRPr lang="zh-CN" altLang="en-US" sz="2800"/>
          </a:p>
        </p:txBody>
      </p:sp>
      <p:sp>
        <p:nvSpPr>
          <p:cNvPr id="2" name="文本框 1"/>
          <p:cNvSpPr txBox="1"/>
          <p:nvPr/>
        </p:nvSpPr>
        <p:spPr>
          <a:xfrm>
            <a:off x="635" y="1363980"/>
            <a:ext cx="365315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·</a:t>
            </a:r>
            <a:r>
              <a:rPr lang="zh-CN" altLang="en-US" sz="3200"/>
              <a:t>树的概念</a:t>
            </a:r>
            <a:endParaRPr lang="zh-CN" altLang="en-US" sz="3200"/>
          </a:p>
        </p:txBody>
      </p:sp>
      <p:sp>
        <p:nvSpPr>
          <p:cNvPr id="3" name="标题 3"/>
          <p:cNvSpPr>
            <a:spLocks noGrp="1"/>
          </p:cNvSpPr>
          <p:nvPr/>
        </p:nvSpPr>
        <p:spPr>
          <a:xfrm>
            <a:off x="11348720" y="207645"/>
            <a:ext cx="842010" cy="76200"/>
          </a:xfrm>
          <a:prstGeom prst="rect">
            <a:avLst/>
          </a:prstGeom>
          <a:gradFill>
            <a:gsLst>
              <a:gs pos="0">
                <a:srgbClr val="14CD68"/>
              </a:gs>
              <a:gs pos="100000">
                <a:srgbClr val="035C7D"/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 fontScale="75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</a:t>
            </a:r>
            <a:r>
              <a:rPr lang="zh-CN" altLang="en-US" sz="3735"/>
              <a:t>树</a:t>
            </a:r>
            <a:r>
              <a:rPr lang="en-US" altLang="zh-CN"/>
              <a:t> </a:t>
            </a:r>
            <a:endParaRPr lang="en-US" altLang="zh-CN"/>
          </a:p>
        </p:txBody>
      </p:sp>
      <p:pic>
        <p:nvPicPr>
          <p:cNvPr id="9" name="图片 8" descr="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49695" y="3545205"/>
            <a:ext cx="3351530" cy="2842895"/>
          </a:xfrm>
          <a:prstGeom prst="rect">
            <a:avLst/>
          </a:prstGeom>
        </p:spPr>
      </p:pic>
      <p:sp>
        <p:nvSpPr>
          <p:cNvPr id="25" name="文本框 24"/>
          <p:cNvSpPr txBox="1"/>
          <p:nvPr/>
        </p:nvSpPr>
        <p:spPr>
          <a:xfrm>
            <a:off x="392430" y="4033520"/>
            <a:ext cx="5158105" cy="2159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>
                <a:solidFill>
                  <a:schemeClr val="tx1"/>
                </a:solidFill>
                <a:latin typeface="+mj-ea"/>
                <a:ea typeface="+mj-ea"/>
                <a:cs typeface="+mj-ea"/>
              </a:rPr>
              <a:t>     </a:t>
            </a:r>
            <a:r>
              <a:rPr lang="zh-CN" altLang="en-US" sz="2400">
                <a:solidFill>
                  <a:schemeClr val="tx1"/>
                </a:solidFill>
                <a:latin typeface="+mj-ea"/>
                <a:ea typeface="+mj-ea"/>
                <a:cs typeface="+mj-ea"/>
              </a:rPr>
              <a:t>节点</a:t>
            </a:r>
            <a:r>
              <a:rPr lang="zh-CN" altLang="en-US" sz="2000">
                <a:solidFill>
                  <a:schemeClr val="tx1"/>
                </a:solidFill>
                <a:latin typeface="+mj-ea"/>
                <a:ea typeface="+mj-ea"/>
                <a:cs typeface="+mj-ea"/>
              </a:rPr>
              <a:t>：集合中的元素。</a:t>
            </a:r>
            <a:endParaRPr lang="zh-CN" altLang="en-US" sz="2000">
              <a:solidFill>
                <a:schemeClr val="tx1"/>
              </a:solidFill>
              <a:latin typeface="+mj-ea"/>
              <a:ea typeface="+mj-ea"/>
              <a:cs typeface="+mj-ea"/>
            </a:endParaRPr>
          </a:p>
          <a:p>
            <a:pPr>
              <a:lnSpc>
                <a:spcPct val="120000"/>
              </a:lnSpc>
            </a:pPr>
            <a:r>
              <a:rPr lang="zh-CN" altLang="en-US" sz="2000">
                <a:solidFill>
                  <a:schemeClr val="tx1"/>
                </a:solidFill>
                <a:latin typeface="+mj-ea"/>
                <a:ea typeface="+mj-ea"/>
                <a:cs typeface="+mj-ea"/>
              </a:rPr>
              <a:t> </a:t>
            </a:r>
            <a:r>
              <a:rPr lang="en-US" altLang="zh-CN" sz="2000">
                <a:solidFill>
                  <a:schemeClr val="tx1"/>
                </a:solidFill>
                <a:latin typeface="+mj-ea"/>
                <a:ea typeface="+mj-ea"/>
                <a:cs typeface="+mj-ea"/>
              </a:rPr>
              <a:t>    </a:t>
            </a:r>
            <a:r>
              <a:rPr lang="zh-CN" altLang="en-US" sz="2400">
                <a:solidFill>
                  <a:schemeClr val="tx1"/>
                </a:solidFill>
                <a:latin typeface="+mj-ea"/>
                <a:ea typeface="+mj-ea"/>
                <a:cs typeface="+mj-ea"/>
              </a:rPr>
              <a:t>空树</a:t>
            </a:r>
            <a:r>
              <a:rPr lang="zh-CN" altLang="en-US" sz="2000">
                <a:solidFill>
                  <a:schemeClr val="tx1"/>
                </a:solidFill>
                <a:latin typeface="+mj-ea"/>
                <a:ea typeface="+mj-ea"/>
                <a:cs typeface="+mj-ea"/>
              </a:rPr>
              <a:t>：</a:t>
            </a:r>
            <a:r>
              <a:rPr lang="en-US" altLang="zh-CN" sz="2000">
                <a:solidFill>
                  <a:schemeClr val="tx1"/>
                </a:solidFill>
                <a:latin typeface="+mj-ea"/>
                <a:ea typeface="+mj-ea"/>
                <a:cs typeface="+mj-ea"/>
              </a:rPr>
              <a:t>n = 0 </a:t>
            </a:r>
            <a:r>
              <a:rPr lang="zh-CN" altLang="en-US" sz="2000">
                <a:solidFill>
                  <a:schemeClr val="tx1"/>
                </a:solidFill>
                <a:latin typeface="+mj-ea"/>
                <a:ea typeface="+mj-ea"/>
                <a:cs typeface="+mj-ea"/>
              </a:rPr>
              <a:t>的树。</a:t>
            </a:r>
            <a:endParaRPr lang="zh-CN" altLang="en-US" sz="2000">
              <a:solidFill>
                <a:schemeClr val="tx1"/>
              </a:solidFill>
              <a:latin typeface="+mj-ea"/>
              <a:ea typeface="+mj-ea"/>
              <a:cs typeface="+mj-ea"/>
            </a:endParaRPr>
          </a:p>
          <a:p>
            <a:pPr>
              <a:lnSpc>
                <a:spcPct val="120000"/>
              </a:lnSpc>
            </a:pPr>
            <a:r>
              <a:rPr lang="en-US" altLang="zh-CN" sz="2000">
                <a:solidFill>
                  <a:schemeClr val="tx1"/>
                </a:solidFill>
                <a:latin typeface="+mj-ea"/>
                <a:ea typeface="+mj-ea"/>
                <a:cs typeface="+mj-ea"/>
              </a:rPr>
              <a:t>     </a:t>
            </a:r>
            <a:r>
              <a:rPr lang="zh-CN" altLang="en-US" sz="2400">
                <a:solidFill>
                  <a:schemeClr val="tx1"/>
                </a:solidFill>
                <a:latin typeface="+mj-ea"/>
                <a:ea typeface="+mj-ea"/>
                <a:cs typeface="+mj-ea"/>
              </a:rPr>
              <a:t>子树</a:t>
            </a:r>
            <a:r>
              <a:rPr lang="zh-CN" altLang="en-US" sz="2000">
                <a:solidFill>
                  <a:schemeClr val="tx1"/>
                </a:solidFill>
                <a:latin typeface="+mj-ea"/>
                <a:ea typeface="+mj-ea"/>
                <a:cs typeface="+mj-ea"/>
              </a:rPr>
              <a:t>：树中某个节点下面的所有节点</a:t>
            </a:r>
            <a:endParaRPr lang="zh-CN" altLang="en-US" sz="2000">
              <a:solidFill>
                <a:schemeClr val="tx1"/>
              </a:solidFill>
              <a:latin typeface="+mj-ea"/>
              <a:ea typeface="+mj-ea"/>
              <a:cs typeface="+mj-ea"/>
            </a:endParaRPr>
          </a:p>
          <a:p>
            <a:pPr>
              <a:lnSpc>
                <a:spcPct val="120000"/>
              </a:lnSpc>
            </a:pPr>
            <a:r>
              <a:rPr lang="zh-CN" altLang="en-US" sz="2000">
                <a:solidFill>
                  <a:schemeClr val="tx1"/>
                </a:solidFill>
                <a:latin typeface="+mj-ea"/>
                <a:ea typeface="+mj-ea"/>
                <a:cs typeface="+mj-ea"/>
              </a:rPr>
              <a:t> </a:t>
            </a:r>
            <a:r>
              <a:rPr lang="en-US" altLang="zh-CN" sz="2000">
                <a:solidFill>
                  <a:schemeClr val="tx1"/>
                </a:solidFill>
                <a:latin typeface="+mj-ea"/>
                <a:ea typeface="+mj-ea"/>
                <a:cs typeface="+mj-ea"/>
              </a:rPr>
              <a:t>                </a:t>
            </a:r>
            <a:r>
              <a:rPr lang="zh-CN" altLang="en-US" sz="2000">
                <a:solidFill>
                  <a:schemeClr val="tx1"/>
                </a:solidFill>
                <a:latin typeface="+mj-ea"/>
                <a:ea typeface="+mj-ea"/>
                <a:cs typeface="+mj-ea"/>
              </a:rPr>
              <a:t>所构成的树。</a:t>
            </a:r>
            <a:endParaRPr lang="zh-CN" altLang="en-US" sz="2000">
              <a:solidFill>
                <a:schemeClr val="tx1"/>
              </a:solidFill>
              <a:latin typeface="+mj-ea"/>
              <a:ea typeface="+mj-ea"/>
              <a:cs typeface="+mj-ea"/>
            </a:endParaRPr>
          </a:p>
          <a:p>
            <a:pPr>
              <a:lnSpc>
                <a:spcPct val="120000"/>
              </a:lnSpc>
            </a:pPr>
            <a:r>
              <a:rPr lang="en-US" altLang="zh-CN" sz="2000">
                <a:latin typeface="+mj-ea"/>
                <a:ea typeface="+mj-ea"/>
                <a:cs typeface="+mj-ea"/>
                <a:sym typeface="+mn-ea"/>
              </a:rPr>
              <a:t>     </a:t>
            </a:r>
            <a:r>
              <a:rPr lang="zh-CN" altLang="en-US" sz="2400">
                <a:latin typeface="+mj-ea"/>
                <a:ea typeface="+mj-ea"/>
                <a:cs typeface="+mj-ea"/>
                <a:sym typeface="+mn-ea"/>
              </a:rPr>
              <a:t>边</a:t>
            </a:r>
            <a:r>
              <a:rPr lang="zh-CN" altLang="en-US" sz="2000">
                <a:latin typeface="+mj-ea"/>
                <a:ea typeface="+mj-ea"/>
                <a:cs typeface="+mj-ea"/>
                <a:sym typeface="+mn-ea"/>
              </a:rPr>
              <a:t>：一颗具有</a:t>
            </a:r>
            <a:r>
              <a:rPr lang="en-US" altLang="zh-CN" sz="2000">
                <a:latin typeface="+mj-ea"/>
                <a:ea typeface="+mj-ea"/>
                <a:cs typeface="+mj-ea"/>
                <a:sym typeface="+mn-ea"/>
              </a:rPr>
              <a:t> n </a:t>
            </a:r>
            <a:r>
              <a:rPr lang="zh-CN" altLang="en-US" sz="2000">
                <a:latin typeface="+mj-ea"/>
                <a:ea typeface="+mj-ea"/>
                <a:cs typeface="+mj-ea"/>
                <a:sym typeface="+mn-ea"/>
              </a:rPr>
              <a:t>个节点的树有</a:t>
            </a:r>
            <a:r>
              <a:rPr lang="en-US" altLang="zh-CN" sz="2000">
                <a:latin typeface="+mj-ea"/>
                <a:ea typeface="+mj-ea"/>
                <a:cs typeface="+mj-ea"/>
                <a:sym typeface="+mn-ea"/>
              </a:rPr>
              <a:t> n-1 </a:t>
            </a:r>
            <a:r>
              <a:rPr lang="zh-CN" altLang="en-US" sz="2000">
                <a:latin typeface="+mj-ea"/>
                <a:ea typeface="+mj-ea"/>
                <a:cs typeface="+mj-ea"/>
                <a:sym typeface="+mn-ea"/>
              </a:rPr>
              <a:t>条边。</a:t>
            </a:r>
            <a:endParaRPr lang="zh-CN" altLang="en-US" sz="2000">
              <a:solidFill>
                <a:schemeClr val="tx1"/>
              </a:solidFill>
              <a:latin typeface="+mj-ea"/>
              <a:ea typeface="+mj-ea"/>
              <a:cs typeface="+mj-ea"/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4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4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635" y="6388100"/>
            <a:ext cx="12191365" cy="90170"/>
          </a:xfrm>
          <a:solidFill>
            <a:srgbClr val="008CD2"/>
          </a:solidFill>
        </p:spPr>
        <p:txBody>
          <a:bodyPr>
            <a:normAutofit fontScale="90000"/>
          </a:bodyPr>
          <a:lstStyle/>
          <a:p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7" name="标题 4"/>
          <p:cNvSpPr>
            <a:spLocks noGrp="1"/>
          </p:cNvSpPr>
          <p:nvPr/>
        </p:nvSpPr>
        <p:spPr>
          <a:xfrm>
            <a:off x="0" y="514350"/>
            <a:ext cx="12192000" cy="807720"/>
          </a:xfrm>
          <a:prstGeom prst="rect">
            <a:avLst/>
          </a:prstGeom>
          <a:solidFill>
            <a:srgbClr val="008CD2"/>
          </a:solidFill>
        </p:spPr>
        <p:txBody>
          <a:bodyPr vert="horz" lIns="91440" tIns="45720" rIns="91440" bIns="45720" rtlCol="0" anchor="b">
            <a:normAutofit fontScale="7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        </a:t>
            </a:r>
            <a:endParaRPr lang="en-US" altLang="zh-CN"/>
          </a:p>
        </p:txBody>
      </p:sp>
      <p:sp>
        <p:nvSpPr>
          <p:cNvPr id="12" name="文本框 11"/>
          <p:cNvSpPr txBox="1"/>
          <p:nvPr/>
        </p:nvSpPr>
        <p:spPr>
          <a:xfrm>
            <a:off x="635" y="514350"/>
            <a:ext cx="534289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/>
              <a:t>  </a:t>
            </a:r>
            <a:r>
              <a:rPr lang="zh-CN" altLang="en-US" sz="4000">
                <a:sym typeface="+mn-ea"/>
              </a:rPr>
              <a:t>树</a:t>
            </a:r>
            <a:endParaRPr lang="zh-CN" altLang="en-US" sz="4000" b="1"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635" y="1363980"/>
            <a:ext cx="365315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·</a:t>
            </a:r>
            <a:r>
              <a:rPr lang="zh-CN" altLang="en-US" sz="3200"/>
              <a:t>树的基本概念</a:t>
            </a:r>
            <a:endParaRPr lang="zh-CN" altLang="en-US" sz="3200"/>
          </a:p>
        </p:txBody>
      </p:sp>
      <p:sp>
        <p:nvSpPr>
          <p:cNvPr id="3" name="标题 3"/>
          <p:cNvSpPr>
            <a:spLocks noGrp="1"/>
          </p:cNvSpPr>
          <p:nvPr/>
        </p:nvSpPr>
        <p:spPr>
          <a:xfrm>
            <a:off x="11348720" y="207645"/>
            <a:ext cx="842010" cy="76200"/>
          </a:xfrm>
          <a:prstGeom prst="rect">
            <a:avLst/>
          </a:prstGeom>
          <a:gradFill>
            <a:gsLst>
              <a:gs pos="0">
                <a:srgbClr val="14CD68"/>
              </a:gs>
              <a:gs pos="100000">
                <a:srgbClr val="035C7D"/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 fontScale="75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</a:t>
            </a:r>
            <a:r>
              <a:rPr lang="zh-CN" altLang="en-US" sz="3735"/>
              <a:t>树</a:t>
            </a:r>
            <a:r>
              <a:rPr lang="en-US" altLang="zh-CN"/>
              <a:t> </a:t>
            </a:r>
            <a:endParaRPr lang="en-US" altLang="zh-CN"/>
          </a:p>
        </p:txBody>
      </p:sp>
      <p:pic>
        <p:nvPicPr>
          <p:cNvPr id="9" name="图片 8" descr="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2070" y="2850515"/>
            <a:ext cx="3881120" cy="3292475"/>
          </a:xfrm>
          <a:prstGeom prst="rect">
            <a:avLst/>
          </a:prstGeom>
        </p:spPr>
      </p:pic>
      <p:cxnSp>
        <p:nvCxnSpPr>
          <p:cNvPr id="10" name="直接连接符 9"/>
          <p:cNvCxnSpPr/>
          <p:nvPr/>
        </p:nvCxnSpPr>
        <p:spPr>
          <a:xfrm flipV="1">
            <a:off x="6292850" y="3557905"/>
            <a:ext cx="5080000" cy="14605"/>
          </a:xfrm>
          <a:prstGeom prst="line">
            <a:avLst/>
          </a:prstGeom>
          <a:ln w="28575"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连接符 10"/>
          <p:cNvCxnSpPr/>
          <p:nvPr/>
        </p:nvCxnSpPr>
        <p:spPr>
          <a:xfrm flipV="1">
            <a:off x="6226175" y="4403090"/>
            <a:ext cx="5080000" cy="14605"/>
          </a:xfrm>
          <a:prstGeom prst="line">
            <a:avLst/>
          </a:prstGeom>
          <a:ln w="28575"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/>
        </p:nvCxnSpPr>
        <p:spPr>
          <a:xfrm flipV="1">
            <a:off x="6226175" y="5235575"/>
            <a:ext cx="5080000" cy="14605"/>
          </a:xfrm>
          <a:prstGeom prst="line">
            <a:avLst/>
          </a:prstGeom>
          <a:ln w="28575"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连接符 14"/>
          <p:cNvCxnSpPr/>
          <p:nvPr/>
        </p:nvCxnSpPr>
        <p:spPr>
          <a:xfrm flipV="1">
            <a:off x="6226175" y="6094095"/>
            <a:ext cx="5080000" cy="14605"/>
          </a:xfrm>
          <a:prstGeom prst="line">
            <a:avLst/>
          </a:prstGeom>
          <a:ln w="28575"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文本框 16"/>
          <p:cNvSpPr txBox="1"/>
          <p:nvPr/>
        </p:nvSpPr>
        <p:spPr>
          <a:xfrm>
            <a:off x="10135235" y="3110865"/>
            <a:ext cx="117094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第</a:t>
            </a:r>
            <a:r>
              <a:rPr lang="en-US" altLang="zh-CN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</a:t>
            </a:r>
            <a:r>
              <a:rPr lang="zh-CN" altLang="en-US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层</a:t>
            </a:r>
            <a:endParaRPr lang="zh-CN" altLang="en-US" sz="20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10135235" y="3864610"/>
            <a:ext cx="117094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第</a:t>
            </a:r>
            <a:r>
              <a:rPr lang="en-US" altLang="zh-CN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</a:t>
            </a:r>
            <a:r>
              <a:rPr lang="zh-CN" altLang="en-US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层</a:t>
            </a:r>
            <a:endParaRPr lang="zh-CN" altLang="en-US" sz="20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10135235" y="4631055"/>
            <a:ext cx="117094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第</a:t>
            </a:r>
            <a:r>
              <a:rPr lang="en-US" altLang="zh-CN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</a:t>
            </a:r>
            <a:r>
              <a:rPr lang="zh-CN" altLang="en-US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层</a:t>
            </a:r>
            <a:endParaRPr lang="zh-CN" altLang="en-US" sz="20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2" name="文本框 21"/>
          <p:cNvSpPr txBox="1"/>
          <p:nvPr/>
        </p:nvSpPr>
        <p:spPr>
          <a:xfrm>
            <a:off x="10135235" y="5429885"/>
            <a:ext cx="117094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第</a:t>
            </a:r>
            <a:r>
              <a:rPr lang="en-US" altLang="zh-CN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4</a:t>
            </a:r>
            <a:r>
              <a:rPr lang="zh-CN" altLang="en-US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层</a:t>
            </a:r>
            <a:endParaRPr lang="zh-CN" altLang="en-US" sz="20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616585" y="1989455"/>
            <a:ext cx="5316855" cy="4460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·</a:t>
            </a:r>
            <a:r>
              <a:rPr lang="zh-CN" altLang="en-US" sz="2400">
                <a:solidFill>
                  <a:schemeClr val="tx1"/>
                </a:solidFill>
                <a:latin typeface="+mj-ea"/>
                <a:ea typeface="+mj-ea"/>
                <a:cs typeface="+mj-ea"/>
              </a:rPr>
              <a:t>节点的度</a:t>
            </a:r>
            <a:r>
              <a:rPr lang="zh-CN" altLang="en-US" sz="2000">
                <a:solidFill>
                  <a:schemeClr val="tx1"/>
                </a:solidFill>
                <a:latin typeface="+mj-ea"/>
                <a:ea typeface="+mj-ea"/>
                <a:cs typeface="+mj-ea"/>
              </a:rPr>
              <a:t>：树的一个节点所拥有的子树个数。</a:t>
            </a:r>
            <a:endParaRPr lang="zh-CN" altLang="en-US" sz="2000">
              <a:solidFill>
                <a:schemeClr val="tx1"/>
              </a:solidFill>
              <a:latin typeface="+mj-ea"/>
              <a:ea typeface="+mj-ea"/>
              <a:cs typeface="+mj-ea"/>
            </a:endParaRPr>
          </a:p>
          <a:p>
            <a:r>
              <a:rPr lang="en-US" altLang="ja-JP"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·</a:t>
            </a:r>
            <a:r>
              <a:rPr lang="zh-CN" altLang="en-US" sz="2400">
                <a:solidFill>
                  <a:schemeClr val="tx1"/>
                </a:solidFill>
                <a:latin typeface="+mj-ea"/>
                <a:ea typeface="+mj-ea"/>
                <a:cs typeface="+mj-ea"/>
              </a:rPr>
              <a:t>树的度</a:t>
            </a:r>
            <a:r>
              <a:rPr lang="zh-CN" altLang="en-US" sz="2000">
                <a:solidFill>
                  <a:schemeClr val="tx1"/>
                </a:solidFill>
                <a:latin typeface="+mj-ea"/>
                <a:ea typeface="+mj-ea"/>
                <a:cs typeface="+mj-ea"/>
              </a:rPr>
              <a:t>：最大的节点的度。</a:t>
            </a:r>
            <a:endParaRPr lang="zh-CN" altLang="en-US" sz="2000">
              <a:solidFill>
                <a:schemeClr val="tx1"/>
              </a:solidFill>
              <a:latin typeface="+mj-ea"/>
              <a:ea typeface="+mj-ea"/>
              <a:cs typeface="+mj-ea"/>
            </a:endParaRPr>
          </a:p>
          <a:p>
            <a:pPr>
              <a:lnSpc>
                <a:spcPct val="120000"/>
              </a:lnSpc>
            </a:pPr>
            <a:r>
              <a:rPr lang="en-US" altLang="ja-JP"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·</a:t>
            </a:r>
            <a:r>
              <a:rPr lang="zh-CN" altLang="en-US" sz="2400">
                <a:solidFill>
                  <a:schemeClr val="tx1"/>
                </a:solidFill>
                <a:latin typeface="+mj-ea"/>
                <a:ea typeface="+mj-ea"/>
                <a:cs typeface="+mj-ea"/>
              </a:rPr>
              <a:t>树的高度或深度</a:t>
            </a:r>
            <a:r>
              <a:rPr lang="zh-CN" altLang="en-US" sz="2000">
                <a:solidFill>
                  <a:schemeClr val="tx1"/>
                </a:solidFill>
                <a:latin typeface="+mj-ea"/>
                <a:ea typeface="+mj-ea"/>
                <a:cs typeface="+mj-ea"/>
              </a:rPr>
              <a:t>：树中节点的最大层数。根的层数为</a:t>
            </a:r>
            <a:r>
              <a:rPr lang="en-US" altLang="zh-CN" sz="2000">
                <a:solidFill>
                  <a:schemeClr val="tx1"/>
                </a:solidFill>
                <a:latin typeface="+mj-ea"/>
                <a:ea typeface="+mj-ea"/>
                <a:cs typeface="+mj-ea"/>
              </a:rPr>
              <a:t>1</a:t>
            </a:r>
            <a:r>
              <a:rPr lang="zh-CN" altLang="en-US" sz="2000">
                <a:solidFill>
                  <a:schemeClr val="tx1"/>
                </a:solidFill>
                <a:latin typeface="+mj-ea"/>
                <a:ea typeface="+mj-ea"/>
                <a:cs typeface="+mj-ea"/>
              </a:rPr>
              <a:t>。</a:t>
            </a:r>
            <a:endParaRPr lang="zh-CN" altLang="en-US" sz="2000">
              <a:solidFill>
                <a:schemeClr val="tx1"/>
              </a:solidFill>
              <a:latin typeface="+mj-ea"/>
              <a:ea typeface="+mj-ea"/>
              <a:cs typeface="+mj-ea"/>
            </a:endParaRPr>
          </a:p>
          <a:p>
            <a:pPr>
              <a:lnSpc>
                <a:spcPct val="120000"/>
              </a:lnSpc>
            </a:pPr>
            <a:r>
              <a:rPr lang="en-US" altLang="ja-JP"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·</a:t>
            </a:r>
            <a:r>
              <a:rPr lang="zh-CN" altLang="en-US" sz="2400">
                <a:solidFill>
                  <a:schemeClr val="tx1"/>
                </a:solidFill>
                <a:latin typeface="+mj-ea"/>
                <a:ea typeface="+mj-ea"/>
                <a:cs typeface="+mj-ea"/>
              </a:rPr>
              <a:t>根节点</a:t>
            </a:r>
            <a:r>
              <a:rPr lang="zh-CN" altLang="en-US" sz="2000">
                <a:solidFill>
                  <a:schemeClr val="tx1"/>
                </a:solidFill>
                <a:latin typeface="+mj-ea"/>
                <a:ea typeface="+mj-ea"/>
                <a:cs typeface="+mj-ea"/>
              </a:rPr>
              <a:t>：没有前驱的节点。</a:t>
            </a:r>
            <a:endParaRPr lang="zh-CN" altLang="en-US" sz="2000">
              <a:solidFill>
                <a:schemeClr val="tx1"/>
              </a:solidFill>
              <a:latin typeface="+mj-ea"/>
              <a:ea typeface="+mj-ea"/>
              <a:cs typeface="+mj-ea"/>
            </a:endParaRPr>
          </a:p>
          <a:p>
            <a:pPr>
              <a:lnSpc>
                <a:spcPct val="120000"/>
              </a:lnSpc>
            </a:pPr>
            <a:r>
              <a:rPr lang="en-US" altLang="ja-JP"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·</a:t>
            </a:r>
            <a:r>
              <a:rPr lang="zh-CN" altLang="en-US" sz="2400">
                <a:latin typeface="+mj-ea"/>
                <a:ea typeface="+mj-ea"/>
                <a:cs typeface="+mj-ea"/>
                <a:sym typeface="+mn-ea"/>
              </a:rPr>
              <a:t>叶子节点</a:t>
            </a:r>
            <a:r>
              <a:rPr lang="zh-CN" altLang="en-US" sz="2000">
                <a:latin typeface="+mj-ea"/>
                <a:ea typeface="+mj-ea"/>
                <a:cs typeface="+mj-ea"/>
                <a:sym typeface="+mn-ea"/>
              </a:rPr>
              <a:t>：度为</a:t>
            </a:r>
            <a:r>
              <a:rPr lang="en-US" altLang="zh-CN" sz="2000">
                <a:latin typeface="+mj-ea"/>
                <a:ea typeface="+mj-ea"/>
                <a:cs typeface="+mj-ea"/>
                <a:sym typeface="+mn-ea"/>
              </a:rPr>
              <a:t> 0 </a:t>
            </a:r>
            <a:r>
              <a:rPr lang="zh-CN" altLang="en-US" sz="2000">
                <a:latin typeface="+mj-ea"/>
                <a:ea typeface="+mj-ea"/>
                <a:cs typeface="+mj-ea"/>
                <a:sym typeface="+mn-ea"/>
              </a:rPr>
              <a:t>的节点。</a:t>
            </a:r>
            <a:endParaRPr lang="zh-CN" altLang="en-US" sz="2000">
              <a:solidFill>
                <a:schemeClr val="tx1"/>
              </a:solidFill>
              <a:latin typeface="+mj-ea"/>
              <a:ea typeface="+mj-ea"/>
              <a:cs typeface="+mj-ea"/>
            </a:endParaRPr>
          </a:p>
          <a:p>
            <a:pPr>
              <a:lnSpc>
                <a:spcPct val="120000"/>
              </a:lnSpc>
            </a:pPr>
            <a:r>
              <a:rPr lang="en-US" altLang="ja-JP"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·</a:t>
            </a:r>
            <a:r>
              <a:rPr lang="zh-CN" altLang="en-US" sz="2400">
                <a:solidFill>
                  <a:schemeClr val="tx1"/>
                </a:solidFill>
                <a:latin typeface="+mj-ea"/>
                <a:ea typeface="+mj-ea"/>
                <a:cs typeface="+mj-ea"/>
              </a:rPr>
              <a:t>父节点或双亲节点</a:t>
            </a:r>
            <a:r>
              <a:rPr lang="zh-CN" altLang="en-US" sz="2000">
                <a:solidFill>
                  <a:schemeClr val="tx1"/>
                </a:solidFill>
                <a:latin typeface="+mj-ea"/>
                <a:ea typeface="+mj-ea"/>
                <a:cs typeface="+mj-ea"/>
              </a:rPr>
              <a:t>：上端节点称为下端节点的父节点。</a:t>
            </a:r>
            <a:endParaRPr lang="zh-CN" altLang="en-US" sz="2000">
              <a:solidFill>
                <a:schemeClr val="tx1"/>
              </a:solidFill>
              <a:latin typeface="+mj-ea"/>
              <a:ea typeface="+mj-ea"/>
              <a:cs typeface="+mj-ea"/>
            </a:endParaRPr>
          </a:p>
          <a:p>
            <a:pPr>
              <a:lnSpc>
                <a:spcPct val="120000"/>
              </a:lnSpc>
            </a:pPr>
            <a:r>
              <a:rPr lang="en-US" altLang="ja-JP"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·</a:t>
            </a:r>
            <a:r>
              <a:rPr lang="zh-CN" altLang="en-US" sz="2400">
                <a:solidFill>
                  <a:schemeClr val="tx1"/>
                </a:solidFill>
                <a:latin typeface="+mj-ea"/>
                <a:ea typeface="+mj-ea"/>
                <a:cs typeface="+mj-ea"/>
              </a:rPr>
              <a:t>孩子节点</a:t>
            </a:r>
            <a:r>
              <a:rPr lang="zh-CN" altLang="en-US" sz="2000">
                <a:solidFill>
                  <a:schemeClr val="tx1"/>
                </a:solidFill>
                <a:latin typeface="+mj-ea"/>
                <a:ea typeface="+mj-ea"/>
                <a:cs typeface="+mj-ea"/>
              </a:rPr>
              <a:t>：下端节点称为上端节点的孩子节点</a:t>
            </a:r>
            <a:endParaRPr lang="zh-CN" altLang="en-US" sz="2000">
              <a:solidFill>
                <a:schemeClr val="tx1"/>
              </a:solidFill>
              <a:latin typeface="+mj-ea"/>
              <a:ea typeface="+mj-ea"/>
              <a:cs typeface="+mj-ea"/>
            </a:endParaRPr>
          </a:p>
        </p:txBody>
      </p:sp>
      <p:sp>
        <p:nvSpPr>
          <p:cNvPr id="6" name="线形标注 1 5"/>
          <p:cNvSpPr/>
          <p:nvPr/>
        </p:nvSpPr>
        <p:spPr>
          <a:xfrm>
            <a:off x="6226175" y="5828665"/>
            <a:ext cx="1143000" cy="683895"/>
          </a:xfrm>
          <a:prstGeom prst="borderCallout1">
            <a:avLst>
              <a:gd name="adj1" fmla="val -12163"/>
              <a:gd name="adj2" fmla="val 38611"/>
              <a:gd name="adj3" fmla="val -118570"/>
              <a:gd name="adj4" fmla="val 46833"/>
            </a:avLst>
          </a:prstGeom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/>
              <a:t>叶子节点</a:t>
            </a:r>
            <a:endParaRPr lang="zh-CN" altLang="en-US"/>
          </a:p>
          <a:p>
            <a:pPr algn="ctr"/>
            <a:r>
              <a:rPr lang="zh-CN" altLang="en-US"/>
              <a:t>度为</a:t>
            </a:r>
            <a:r>
              <a:rPr lang="en-US" altLang="zh-CN"/>
              <a:t>0</a:t>
            </a:r>
            <a:endParaRPr lang="en-US" altLang="zh-CN"/>
          </a:p>
        </p:txBody>
      </p:sp>
      <p:sp>
        <p:nvSpPr>
          <p:cNvPr id="8" name="下箭头 7"/>
          <p:cNvSpPr/>
          <p:nvPr/>
        </p:nvSpPr>
        <p:spPr>
          <a:xfrm>
            <a:off x="11203940" y="2850515"/>
            <a:ext cx="888365" cy="314642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/>
              <a:t>树的深度</a:t>
            </a:r>
            <a:endParaRPr lang="zh-CN" altLang="en-US"/>
          </a:p>
        </p:txBody>
      </p:sp>
      <p:sp>
        <p:nvSpPr>
          <p:cNvPr id="14" name="线形标注 1 13"/>
          <p:cNvSpPr/>
          <p:nvPr/>
        </p:nvSpPr>
        <p:spPr>
          <a:xfrm>
            <a:off x="8723630" y="2166620"/>
            <a:ext cx="1143000" cy="683895"/>
          </a:xfrm>
          <a:prstGeom prst="borderCallout1">
            <a:avLst>
              <a:gd name="adj1" fmla="val 57938"/>
              <a:gd name="adj2" fmla="val -2111"/>
              <a:gd name="adj3" fmla="val 126926"/>
              <a:gd name="adj4" fmla="val -48222"/>
            </a:avLst>
          </a:prstGeom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/>
              <a:t>根节点</a:t>
            </a:r>
            <a:endParaRPr lang="zh-CN" altLang="en-US"/>
          </a:p>
          <a:p>
            <a:pPr algn="ctr"/>
            <a:r>
              <a:rPr lang="zh-CN" altLang="en-US"/>
              <a:t>度为</a:t>
            </a:r>
            <a:r>
              <a:rPr lang="en-US" altLang="zh-CN"/>
              <a:t>3</a:t>
            </a:r>
            <a:endParaRPr lang="en-US" altLang="zh-CN"/>
          </a:p>
        </p:txBody>
      </p:sp>
      <p:sp>
        <p:nvSpPr>
          <p:cNvPr id="5" name="线形标注 1 4"/>
          <p:cNvSpPr/>
          <p:nvPr/>
        </p:nvSpPr>
        <p:spPr>
          <a:xfrm>
            <a:off x="6283325" y="2308225"/>
            <a:ext cx="1143000" cy="683895"/>
          </a:xfrm>
          <a:prstGeom prst="borderCallout1">
            <a:avLst>
              <a:gd name="adj1" fmla="val 93036"/>
              <a:gd name="adj2" fmla="val 46000"/>
              <a:gd name="adj3" fmla="val 209470"/>
              <a:gd name="adj4" fmla="val 65388"/>
            </a:avLst>
          </a:prstGeom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/>
              <a:t>B</a:t>
            </a:r>
            <a:r>
              <a:rPr lang="zh-CN" altLang="en-US"/>
              <a:t>节点</a:t>
            </a:r>
            <a:endParaRPr lang="zh-CN" altLang="en-US"/>
          </a:p>
          <a:p>
            <a:pPr algn="ctr"/>
            <a:r>
              <a:rPr lang="zh-CN" altLang="en-US"/>
              <a:t>度为</a:t>
            </a:r>
            <a:r>
              <a:rPr lang="en-US" altLang="zh-CN"/>
              <a:t>2</a:t>
            </a:r>
            <a:endParaRPr lang="en-US" altLang="zh-CN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6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6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7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8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8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9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9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1000"/>
                                        <p:tgtEl>
                                          <p:spTgt spid="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4" grpId="0"/>
      <p:bldP spid="17" grpId="0"/>
      <p:bldP spid="18" grpId="0"/>
      <p:bldP spid="20" grpId="0"/>
      <p:bldP spid="22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635" y="6388100"/>
            <a:ext cx="12191365" cy="90170"/>
          </a:xfrm>
          <a:solidFill>
            <a:srgbClr val="008CD2"/>
          </a:solidFill>
        </p:spPr>
        <p:txBody>
          <a:bodyPr>
            <a:normAutofit fontScale="90000"/>
          </a:bodyPr>
          <a:lstStyle/>
          <a:p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7" name="标题 4"/>
          <p:cNvSpPr>
            <a:spLocks noGrp="1"/>
          </p:cNvSpPr>
          <p:nvPr/>
        </p:nvSpPr>
        <p:spPr>
          <a:xfrm>
            <a:off x="0" y="514350"/>
            <a:ext cx="12192000" cy="807720"/>
          </a:xfrm>
          <a:prstGeom prst="rect">
            <a:avLst/>
          </a:prstGeom>
          <a:solidFill>
            <a:srgbClr val="008CD2"/>
          </a:solidFill>
        </p:spPr>
        <p:txBody>
          <a:bodyPr vert="horz" lIns="91440" tIns="45720" rIns="91440" bIns="45720" rtlCol="0" anchor="b">
            <a:normAutofit fontScale="7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        </a:t>
            </a:r>
            <a:endParaRPr lang="en-US" altLang="zh-CN"/>
          </a:p>
        </p:txBody>
      </p:sp>
      <p:sp>
        <p:nvSpPr>
          <p:cNvPr id="12" name="文本框 11"/>
          <p:cNvSpPr txBox="1"/>
          <p:nvPr/>
        </p:nvSpPr>
        <p:spPr>
          <a:xfrm>
            <a:off x="635" y="514350"/>
            <a:ext cx="534289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/>
              <a:t>  </a:t>
            </a:r>
            <a:r>
              <a:rPr lang="zh-CN" altLang="en-US" sz="4000">
                <a:sym typeface="+mn-ea"/>
              </a:rPr>
              <a:t>树</a:t>
            </a:r>
            <a:endParaRPr lang="zh-CN" altLang="en-US" sz="4000" b="1">
              <a:sym typeface="+mn-ea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490220" y="1989455"/>
            <a:ext cx="10974705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/>
              <a:t>    </a:t>
            </a:r>
            <a:r>
              <a:rPr lang="zh-CN" altLang="en-US" sz="2800"/>
              <a:t>图状结构是一种比线性结构和树状结构更为复杂的</a:t>
            </a:r>
            <a:r>
              <a:rPr lang="zh-CN" altLang="en-US" sz="2800">
                <a:solidFill>
                  <a:srgbClr val="FF0000"/>
                </a:solidFill>
              </a:rPr>
              <a:t>非线性结构</a:t>
            </a:r>
            <a:r>
              <a:rPr lang="zh-CN" altLang="en-US" sz="2800"/>
              <a:t>。广泛应用于计算机网络、通信工程等诸多领域。</a:t>
            </a:r>
            <a:endParaRPr lang="zh-CN" altLang="en-US" sz="2800"/>
          </a:p>
        </p:txBody>
      </p:sp>
      <p:sp>
        <p:nvSpPr>
          <p:cNvPr id="2" name="文本框 1"/>
          <p:cNvSpPr txBox="1"/>
          <p:nvPr/>
        </p:nvSpPr>
        <p:spPr>
          <a:xfrm>
            <a:off x="635" y="1363980"/>
            <a:ext cx="365315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·</a:t>
            </a:r>
            <a:r>
              <a:rPr lang="zh-CN" altLang="en-US" sz="3200"/>
              <a:t>图的概念</a:t>
            </a:r>
            <a:endParaRPr lang="zh-CN" altLang="en-US" sz="3200"/>
          </a:p>
        </p:txBody>
      </p:sp>
      <p:sp>
        <p:nvSpPr>
          <p:cNvPr id="3" name="标题 3"/>
          <p:cNvSpPr>
            <a:spLocks noGrp="1"/>
          </p:cNvSpPr>
          <p:nvPr/>
        </p:nvSpPr>
        <p:spPr>
          <a:xfrm>
            <a:off x="11348720" y="207645"/>
            <a:ext cx="842010" cy="76200"/>
          </a:xfrm>
          <a:prstGeom prst="rect">
            <a:avLst/>
          </a:prstGeom>
          <a:gradFill>
            <a:gsLst>
              <a:gs pos="0">
                <a:srgbClr val="14CD68"/>
              </a:gs>
              <a:gs pos="100000">
                <a:srgbClr val="035C7D"/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 fontScale="75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</a:t>
            </a:r>
            <a:r>
              <a:rPr lang="zh-CN" altLang="en-US" sz="3735"/>
              <a:t>树</a:t>
            </a:r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25" name="文本框 24"/>
          <p:cNvSpPr txBox="1"/>
          <p:nvPr/>
        </p:nvSpPr>
        <p:spPr>
          <a:xfrm>
            <a:off x="575945" y="2891155"/>
            <a:ext cx="10888980" cy="7683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>
                <a:solidFill>
                  <a:schemeClr val="tx1"/>
                </a:solidFill>
                <a:latin typeface="+mj-ea"/>
                <a:ea typeface="+mj-ea"/>
                <a:cs typeface="+mj-ea"/>
              </a:rPr>
              <a:t>    </a:t>
            </a:r>
            <a:r>
              <a:rPr lang="zh-CN" altLang="en-US" sz="2400">
                <a:solidFill>
                  <a:schemeClr val="tx1"/>
                </a:solidFill>
                <a:latin typeface="+mj-ea"/>
                <a:ea typeface="+mj-ea"/>
                <a:cs typeface="+mj-ea"/>
              </a:rPr>
              <a:t>图中的节点关系</a:t>
            </a:r>
            <a:r>
              <a:rPr lang="zh-CN" altLang="en-US" sz="2000">
                <a:solidFill>
                  <a:schemeClr val="tx1"/>
                </a:solidFill>
                <a:latin typeface="+mj-ea"/>
                <a:ea typeface="+mj-ea"/>
                <a:cs typeface="+mj-ea"/>
              </a:rPr>
              <a:t>：</a:t>
            </a:r>
            <a:r>
              <a:rPr lang="zh-CN" altLang="en-US" sz="2000">
                <a:solidFill>
                  <a:srgbClr val="FF0000"/>
                </a:solidFill>
                <a:latin typeface="+mj-ea"/>
                <a:ea typeface="+mj-ea"/>
                <a:cs typeface="+mj-ea"/>
              </a:rPr>
              <a:t>既可以是单向的，也可以是双向的，有无向图和有向图，有连通图和非连通图。</a:t>
            </a:r>
            <a:endParaRPr lang="zh-CN" altLang="en-US" sz="2000">
              <a:solidFill>
                <a:srgbClr val="FF0000"/>
              </a:solidFill>
              <a:latin typeface="+mj-ea"/>
              <a:ea typeface="+mj-ea"/>
              <a:cs typeface="+mj-ea"/>
              <a:sym typeface="+mn-ea"/>
            </a:endParaRPr>
          </a:p>
        </p:txBody>
      </p:sp>
      <p:grpSp>
        <p:nvGrpSpPr>
          <p:cNvPr id="9" name="组合 8"/>
          <p:cNvGrpSpPr/>
          <p:nvPr/>
        </p:nvGrpSpPr>
        <p:grpSpPr>
          <a:xfrm>
            <a:off x="196850" y="3781425"/>
            <a:ext cx="2383790" cy="2050415"/>
            <a:chOff x="310" y="5955"/>
            <a:chExt cx="3754" cy="3229"/>
          </a:xfrm>
        </p:grpSpPr>
        <p:sp>
          <p:nvSpPr>
            <p:cNvPr id="5" name="流程图: 联系 4"/>
            <p:cNvSpPr/>
            <p:nvPr/>
          </p:nvSpPr>
          <p:spPr>
            <a:xfrm>
              <a:off x="1466" y="5955"/>
              <a:ext cx="978" cy="86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>
                  <a:latin typeface="+mj-ea"/>
                  <a:ea typeface="+mj-ea"/>
                </a:rPr>
                <a:t>A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sp>
          <p:nvSpPr>
            <p:cNvPr id="6" name="流程图: 联系 5"/>
            <p:cNvSpPr/>
            <p:nvPr/>
          </p:nvSpPr>
          <p:spPr>
            <a:xfrm>
              <a:off x="310" y="7444"/>
              <a:ext cx="978" cy="86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>
                  <a:latin typeface="+mj-ea"/>
                  <a:ea typeface="+mj-ea"/>
                </a:rPr>
                <a:t>C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sp>
          <p:nvSpPr>
            <p:cNvPr id="8" name="流程图: 联系 7"/>
            <p:cNvSpPr/>
            <p:nvPr/>
          </p:nvSpPr>
          <p:spPr>
            <a:xfrm>
              <a:off x="1754" y="8318"/>
              <a:ext cx="978" cy="86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>
                  <a:latin typeface="+mj-ea"/>
                  <a:ea typeface="+mj-ea"/>
                </a:rPr>
                <a:t>E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sp>
          <p:nvSpPr>
            <p:cNvPr id="10" name="流程图: 联系 9"/>
            <p:cNvSpPr/>
            <p:nvPr/>
          </p:nvSpPr>
          <p:spPr>
            <a:xfrm>
              <a:off x="3020" y="5955"/>
              <a:ext cx="978" cy="86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>
                  <a:latin typeface="+mj-ea"/>
                  <a:ea typeface="+mj-ea"/>
                </a:rPr>
                <a:t>B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sp>
          <p:nvSpPr>
            <p:cNvPr id="11" name="流程图: 联系 10"/>
            <p:cNvSpPr/>
            <p:nvPr/>
          </p:nvSpPr>
          <p:spPr>
            <a:xfrm>
              <a:off x="3086" y="7643"/>
              <a:ext cx="978" cy="86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>
                  <a:latin typeface="+mj-ea"/>
                  <a:ea typeface="+mj-ea"/>
                </a:rPr>
                <a:t>D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cxnSp>
          <p:nvCxnSpPr>
            <p:cNvPr id="13" name="直接连接符 12"/>
            <p:cNvCxnSpPr/>
            <p:nvPr/>
          </p:nvCxnSpPr>
          <p:spPr>
            <a:xfrm flipH="1">
              <a:off x="772" y="6694"/>
              <a:ext cx="810" cy="75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接连接符 13"/>
            <p:cNvCxnSpPr>
              <a:stCxn id="5" idx="6"/>
              <a:endCxn id="11" idx="1"/>
            </p:cNvCxnSpPr>
            <p:nvPr/>
          </p:nvCxnSpPr>
          <p:spPr>
            <a:xfrm>
              <a:off x="2444" y="6388"/>
              <a:ext cx="785" cy="138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接连接符 14"/>
            <p:cNvCxnSpPr>
              <a:stCxn id="6" idx="5"/>
              <a:endCxn id="8" idx="1"/>
            </p:cNvCxnSpPr>
            <p:nvPr/>
          </p:nvCxnSpPr>
          <p:spPr>
            <a:xfrm>
              <a:off x="1145" y="8183"/>
              <a:ext cx="752" cy="26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>
              <a:stCxn id="8" idx="0"/>
              <a:endCxn id="10" idx="3"/>
            </p:cNvCxnSpPr>
            <p:nvPr/>
          </p:nvCxnSpPr>
          <p:spPr>
            <a:xfrm flipV="1">
              <a:off x="2243" y="6694"/>
              <a:ext cx="920" cy="162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接连接符 17"/>
            <p:cNvCxnSpPr>
              <a:stCxn id="11" idx="0"/>
              <a:endCxn id="10" idx="4"/>
            </p:cNvCxnSpPr>
            <p:nvPr/>
          </p:nvCxnSpPr>
          <p:spPr>
            <a:xfrm flipH="1" flipV="1">
              <a:off x="3509" y="6821"/>
              <a:ext cx="66" cy="82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接连接符 18"/>
            <p:cNvCxnSpPr>
              <a:stCxn id="11" idx="3"/>
              <a:endCxn id="8" idx="6"/>
            </p:cNvCxnSpPr>
            <p:nvPr/>
          </p:nvCxnSpPr>
          <p:spPr>
            <a:xfrm flipH="1">
              <a:off x="2732" y="8382"/>
              <a:ext cx="497" cy="369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" name="组合 30"/>
          <p:cNvGrpSpPr/>
          <p:nvPr/>
        </p:nvGrpSpPr>
        <p:grpSpPr>
          <a:xfrm>
            <a:off x="9653270" y="3615690"/>
            <a:ext cx="2383790" cy="2050415"/>
            <a:chOff x="15202" y="5694"/>
            <a:chExt cx="3754" cy="3229"/>
          </a:xfrm>
        </p:grpSpPr>
        <p:sp>
          <p:nvSpPr>
            <p:cNvPr id="20" name="流程图: 联系 19"/>
            <p:cNvSpPr/>
            <p:nvPr/>
          </p:nvSpPr>
          <p:spPr>
            <a:xfrm>
              <a:off x="16358" y="5694"/>
              <a:ext cx="978" cy="86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>
                  <a:latin typeface="+mj-ea"/>
                  <a:ea typeface="+mj-ea"/>
                </a:rPr>
                <a:t>A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sp>
          <p:nvSpPr>
            <p:cNvPr id="21" name="流程图: 联系 20"/>
            <p:cNvSpPr/>
            <p:nvPr/>
          </p:nvSpPr>
          <p:spPr>
            <a:xfrm>
              <a:off x="15202" y="7183"/>
              <a:ext cx="978" cy="86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>
                  <a:latin typeface="+mj-ea"/>
                  <a:ea typeface="+mj-ea"/>
                </a:rPr>
                <a:t>C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sp>
          <p:nvSpPr>
            <p:cNvPr id="22" name="流程图: 联系 21"/>
            <p:cNvSpPr/>
            <p:nvPr/>
          </p:nvSpPr>
          <p:spPr>
            <a:xfrm>
              <a:off x="16646" y="8057"/>
              <a:ext cx="978" cy="86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>
                  <a:latin typeface="+mj-ea"/>
                  <a:ea typeface="+mj-ea"/>
                </a:rPr>
                <a:t>E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sp>
          <p:nvSpPr>
            <p:cNvPr id="23" name="流程图: 联系 22"/>
            <p:cNvSpPr/>
            <p:nvPr/>
          </p:nvSpPr>
          <p:spPr>
            <a:xfrm>
              <a:off x="17912" y="5694"/>
              <a:ext cx="978" cy="86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>
                  <a:latin typeface="+mj-ea"/>
                  <a:ea typeface="+mj-ea"/>
                </a:rPr>
                <a:t>B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sp>
          <p:nvSpPr>
            <p:cNvPr id="24" name="流程图: 联系 23"/>
            <p:cNvSpPr/>
            <p:nvPr/>
          </p:nvSpPr>
          <p:spPr>
            <a:xfrm>
              <a:off x="17978" y="7382"/>
              <a:ext cx="978" cy="86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>
                  <a:latin typeface="+mj-ea"/>
                  <a:ea typeface="+mj-ea"/>
                </a:rPr>
                <a:t>D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cxnSp>
          <p:nvCxnSpPr>
            <p:cNvPr id="26" name="直接连接符 25"/>
            <p:cNvCxnSpPr/>
            <p:nvPr/>
          </p:nvCxnSpPr>
          <p:spPr>
            <a:xfrm flipH="1">
              <a:off x="15664" y="6433"/>
              <a:ext cx="810" cy="75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接连接符 27"/>
            <p:cNvCxnSpPr>
              <a:stCxn id="21" idx="5"/>
              <a:endCxn id="22" idx="1"/>
            </p:cNvCxnSpPr>
            <p:nvPr/>
          </p:nvCxnSpPr>
          <p:spPr>
            <a:xfrm>
              <a:off x="16037" y="7922"/>
              <a:ext cx="752" cy="26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直接连接符 29"/>
            <p:cNvCxnSpPr>
              <a:stCxn id="24" idx="0"/>
              <a:endCxn id="23" idx="4"/>
            </p:cNvCxnSpPr>
            <p:nvPr/>
          </p:nvCxnSpPr>
          <p:spPr>
            <a:xfrm flipH="1" flipV="1">
              <a:off x="18401" y="6560"/>
              <a:ext cx="66" cy="82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直接连接符 50"/>
            <p:cNvCxnSpPr>
              <a:stCxn id="22" idx="0"/>
              <a:endCxn id="20" idx="4"/>
            </p:cNvCxnSpPr>
            <p:nvPr/>
          </p:nvCxnSpPr>
          <p:spPr>
            <a:xfrm flipH="1" flipV="1">
              <a:off x="16847" y="6560"/>
              <a:ext cx="288" cy="1497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9" name="组合 28"/>
          <p:cNvGrpSpPr/>
          <p:nvPr/>
        </p:nvGrpSpPr>
        <p:grpSpPr>
          <a:xfrm>
            <a:off x="6761480" y="3657600"/>
            <a:ext cx="2369820" cy="2050415"/>
            <a:chOff x="10648" y="5760"/>
            <a:chExt cx="3732" cy="3229"/>
          </a:xfrm>
        </p:grpSpPr>
        <p:sp>
          <p:nvSpPr>
            <p:cNvPr id="32" name="流程图: 联系 31"/>
            <p:cNvSpPr/>
            <p:nvPr/>
          </p:nvSpPr>
          <p:spPr>
            <a:xfrm>
              <a:off x="11804" y="5760"/>
              <a:ext cx="978" cy="86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>
                  <a:latin typeface="+mj-ea"/>
                  <a:ea typeface="+mj-ea"/>
                </a:rPr>
                <a:t>A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sp>
          <p:nvSpPr>
            <p:cNvPr id="33" name="流程图: 联系 32"/>
            <p:cNvSpPr/>
            <p:nvPr/>
          </p:nvSpPr>
          <p:spPr>
            <a:xfrm>
              <a:off x="10648" y="7249"/>
              <a:ext cx="978" cy="86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>
                  <a:latin typeface="+mj-ea"/>
                  <a:ea typeface="+mj-ea"/>
                </a:rPr>
                <a:t>C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sp>
          <p:nvSpPr>
            <p:cNvPr id="34" name="流程图: 联系 33"/>
            <p:cNvSpPr/>
            <p:nvPr/>
          </p:nvSpPr>
          <p:spPr>
            <a:xfrm>
              <a:off x="12092" y="8123"/>
              <a:ext cx="978" cy="86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>
                  <a:latin typeface="+mj-ea"/>
                  <a:ea typeface="+mj-ea"/>
                </a:rPr>
                <a:t>E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sp>
          <p:nvSpPr>
            <p:cNvPr id="35" name="流程图: 联系 34"/>
            <p:cNvSpPr/>
            <p:nvPr/>
          </p:nvSpPr>
          <p:spPr>
            <a:xfrm>
              <a:off x="13358" y="5760"/>
              <a:ext cx="978" cy="86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>
                  <a:latin typeface="+mj-ea"/>
                  <a:ea typeface="+mj-ea"/>
                </a:rPr>
                <a:t>B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sp>
          <p:nvSpPr>
            <p:cNvPr id="36" name="流程图: 联系 35"/>
            <p:cNvSpPr/>
            <p:nvPr/>
          </p:nvSpPr>
          <p:spPr>
            <a:xfrm>
              <a:off x="13402" y="7448"/>
              <a:ext cx="978" cy="86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>
                  <a:latin typeface="+mj-ea"/>
                  <a:ea typeface="+mj-ea"/>
                </a:rPr>
                <a:t>D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cxnSp>
          <p:nvCxnSpPr>
            <p:cNvPr id="37" name="直接连接符 36"/>
            <p:cNvCxnSpPr/>
            <p:nvPr/>
          </p:nvCxnSpPr>
          <p:spPr>
            <a:xfrm flipH="1">
              <a:off x="11110" y="6499"/>
              <a:ext cx="810" cy="75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直接连接符 38"/>
            <p:cNvCxnSpPr>
              <a:stCxn id="33" idx="5"/>
              <a:endCxn id="34" idx="1"/>
            </p:cNvCxnSpPr>
            <p:nvPr/>
          </p:nvCxnSpPr>
          <p:spPr>
            <a:xfrm>
              <a:off x="11483" y="7988"/>
              <a:ext cx="752" cy="26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直接连接符 40"/>
            <p:cNvCxnSpPr>
              <a:stCxn id="36" idx="0"/>
              <a:endCxn id="35" idx="4"/>
            </p:cNvCxnSpPr>
            <p:nvPr/>
          </p:nvCxnSpPr>
          <p:spPr>
            <a:xfrm flipH="1" flipV="1">
              <a:off x="13847" y="6626"/>
              <a:ext cx="44" cy="82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直接连接符 41"/>
            <p:cNvCxnSpPr>
              <a:stCxn id="36" idx="3"/>
              <a:endCxn id="34" idx="6"/>
            </p:cNvCxnSpPr>
            <p:nvPr/>
          </p:nvCxnSpPr>
          <p:spPr>
            <a:xfrm flipH="1">
              <a:off x="13070" y="8187"/>
              <a:ext cx="475" cy="369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直接连接符 48"/>
            <p:cNvCxnSpPr>
              <a:stCxn id="35" idx="3"/>
              <a:endCxn id="34" idx="0"/>
            </p:cNvCxnSpPr>
            <p:nvPr/>
          </p:nvCxnSpPr>
          <p:spPr>
            <a:xfrm flipH="1">
              <a:off x="12581" y="6499"/>
              <a:ext cx="920" cy="162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直接连接符 53"/>
            <p:cNvCxnSpPr>
              <a:stCxn id="35" idx="2"/>
              <a:endCxn id="32" idx="6"/>
            </p:cNvCxnSpPr>
            <p:nvPr/>
          </p:nvCxnSpPr>
          <p:spPr>
            <a:xfrm flipH="1">
              <a:off x="12782" y="6193"/>
              <a:ext cx="576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" name="组合 26"/>
          <p:cNvGrpSpPr/>
          <p:nvPr/>
        </p:nvGrpSpPr>
        <p:grpSpPr>
          <a:xfrm>
            <a:off x="3493770" y="3895725"/>
            <a:ext cx="2383790" cy="2050415"/>
            <a:chOff x="5502" y="6135"/>
            <a:chExt cx="3754" cy="3229"/>
          </a:xfrm>
        </p:grpSpPr>
        <p:sp>
          <p:nvSpPr>
            <p:cNvPr id="43" name="流程图: 联系 42"/>
            <p:cNvSpPr/>
            <p:nvPr/>
          </p:nvSpPr>
          <p:spPr>
            <a:xfrm>
              <a:off x="6658" y="6135"/>
              <a:ext cx="978" cy="86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>
                  <a:latin typeface="+mj-ea"/>
                  <a:ea typeface="+mj-ea"/>
                </a:rPr>
                <a:t>A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sp>
          <p:nvSpPr>
            <p:cNvPr id="44" name="流程图: 联系 43"/>
            <p:cNvSpPr/>
            <p:nvPr/>
          </p:nvSpPr>
          <p:spPr>
            <a:xfrm>
              <a:off x="5502" y="7624"/>
              <a:ext cx="978" cy="86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>
                  <a:latin typeface="+mj-ea"/>
                  <a:ea typeface="+mj-ea"/>
                </a:rPr>
                <a:t>C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sp>
          <p:nvSpPr>
            <p:cNvPr id="45" name="流程图: 联系 44"/>
            <p:cNvSpPr/>
            <p:nvPr/>
          </p:nvSpPr>
          <p:spPr>
            <a:xfrm>
              <a:off x="6946" y="8498"/>
              <a:ext cx="978" cy="86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>
                  <a:latin typeface="+mj-ea"/>
                  <a:ea typeface="+mj-ea"/>
                </a:rPr>
                <a:t>E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sp>
          <p:nvSpPr>
            <p:cNvPr id="46" name="流程图: 联系 45"/>
            <p:cNvSpPr/>
            <p:nvPr/>
          </p:nvSpPr>
          <p:spPr>
            <a:xfrm>
              <a:off x="8212" y="6135"/>
              <a:ext cx="978" cy="86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>
                  <a:latin typeface="+mj-ea"/>
                  <a:ea typeface="+mj-ea"/>
                </a:rPr>
                <a:t>B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sp>
          <p:nvSpPr>
            <p:cNvPr id="47" name="流程图: 联系 46"/>
            <p:cNvSpPr/>
            <p:nvPr/>
          </p:nvSpPr>
          <p:spPr>
            <a:xfrm>
              <a:off x="8278" y="7823"/>
              <a:ext cx="978" cy="86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>
                  <a:latin typeface="+mj-ea"/>
                  <a:ea typeface="+mj-ea"/>
                </a:rPr>
                <a:t>D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cxnSp>
          <p:nvCxnSpPr>
            <p:cNvPr id="55" name="直接箭头连接符 54"/>
            <p:cNvCxnSpPr>
              <a:stCxn id="43" idx="6"/>
              <a:endCxn id="46" idx="2"/>
            </p:cNvCxnSpPr>
            <p:nvPr/>
          </p:nvCxnSpPr>
          <p:spPr>
            <a:xfrm>
              <a:off x="7636" y="6568"/>
              <a:ext cx="576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直接箭头连接符 55"/>
            <p:cNvCxnSpPr>
              <a:stCxn id="46" idx="4"/>
              <a:endCxn id="47" idx="0"/>
            </p:cNvCxnSpPr>
            <p:nvPr/>
          </p:nvCxnSpPr>
          <p:spPr>
            <a:xfrm>
              <a:off x="8701" y="7001"/>
              <a:ext cx="66" cy="822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直接箭头连接符 56"/>
            <p:cNvCxnSpPr>
              <a:stCxn id="44" idx="4"/>
              <a:endCxn id="45" idx="2"/>
            </p:cNvCxnSpPr>
            <p:nvPr/>
          </p:nvCxnSpPr>
          <p:spPr>
            <a:xfrm>
              <a:off x="5991" y="8490"/>
              <a:ext cx="955" cy="441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直接箭头连接符 57"/>
            <p:cNvCxnSpPr>
              <a:stCxn id="44" idx="0"/>
              <a:endCxn id="43" idx="3"/>
            </p:cNvCxnSpPr>
            <p:nvPr/>
          </p:nvCxnSpPr>
          <p:spPr>
            <a:xfrm flipV="1">
              <a:off x="5991" y="6874"/>
              <a:ext cx="810" cy="75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直接箭头连接符 58"/>
            <p:cNvCxnSpPr>
              <a:stCxn id="44" idx="7"/>
              <a:endCxn id="46" idx="3"/>
            </p:cNvCxnSpPr>
            <p:nvPr/>
          </p:nvCxnSpPr>
          <p:spPr>
            <a:xfrm flipV="1">
              <a:off x="6337" y="6874"/>
              <a:ext cx="2018" cy="877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直接箭头连接符 59"/>
            <p:cNvCxnSpPr>
              <a:stCxn id="45" idx="7"/>
              <a:endCxn id="47" idx="3"/>
            </p:cNvCxnSpPr>
            <p:nvPr/>
          </p:nvCxnSpPr>
          <p:spPr>
            <a:xfrm flipV="1">
              <a:off x="7781" y="8562"/>
              <a:ext cx="640" cy="63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直接箭头连接符 60"/>
            <p:cNvCxnSpPr>
              <a:stCxn id="47" idx="1"/>
              <a:endCxn id="44" idx="6"/>
            </p:cNvCxnSpPr>
            <p:nvPr/>
          </p:nvCxnSpPr>
          <p:spPr>
            <a:xfrm flipH="1">
              <a:off x="6480" y="7950"/>
              <a:ext cx="1941" cy="107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2" name="文本框 61"/>
          <p:cNvSpPr txBox="1"/>
          <p:nvPr/>
        </p:nvSpPr>
        <p:spPr>
          <a:xfrm>
            <a:off x="634365" y="5951855"/>
            <a:ext cx="104394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/>
              <a:t>无向图</a:t>
            </a:r>
            <a:endParaRPr lang="zh-CN" altLang="en-US" sz="2000"/>
          </a:p>
        </p:txBody>
      </p:sp>
      <p:sp>
        <p:nvSpPr>
          <p:cNvPr id="63" name="文本框 62"/>
          <p:cNvSpPr txBox="1"/>
          <p:nvPr/>
        </p:nvSpPr>
        <p:spPr>
          <a:xfrm>
            <a:off x="4114800" y="5946140"/>
            <a:ext cx="104394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/>
              <a:t>有向图</a:t>
            </a:r>
            <a:endParaRPr lang="zh-CN" altLang="en-US" sz="2000"/>
          </a:p>
        </p:txBody>
      </p:sp>
      <p:sp>
        <p:nvSpPr>
          <p:cNvPr id="64" name="文本框 63"/>
          <p:cNvSpPr txBox="1"/>
          <p:nvPr/>
        </p:nvSpPr>
        <p:spPr>
          <a:xfrm>
            <a:off x="7452995" y="5946140"/>
            <a:ext cx="104394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/>
              <a:t>连通图</a:t>
            </a:r>
            <a:endParaRPr lang="zh-CN" altLang="en-US" sz="2000"/>
          </a:p>
        </p:txBody>
      </p:sp>
      <p:sp>
        <p:nvSpPr>
          <p:cNvPr id="65" name="文本框 64"/>
          <p:cNvSpPr txBox="1"/>
          <p:nvPr/>
        </p:nvSpPr>
        <p:spPr>
          <a:xfrm>
            <a:off x="10460990" y="5989320"/>
            <a:ext cx="128079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/>
              <a:t>非连通图</a:t>
            </a:r>
            <a:endParaRPr lang="zh-CN" altLang="en-US" sz="200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  <p:bldP spid="63" grpId="0"/>
      <p:bldP spid="64" grpId="0"/>
      <p:bldP spid="6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635" y="6388100"/>
            <a:ext cx="12191365" cy="90170"/>
          </a:xfrm>
          <a:solidFill>
            <a:srgbClr val="008CD2"/>
          </a:solidFill>
        </p:spPr>
        <p:txBody>
          <a:bodyPr>
            <a:normAutofit fontScale="90000"/>
          </a:bodyPr>
          <a:lstStyle/>
          <a:p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7" name="标题 4"/>
          <p:cNvSpPr>
            <a:spLocks noGrp="1"/>
          </p:cNvSpPr>
          <p:nvPr/>
        </p:nvSpPr>
        <p:spPr>
          <a:xfrm>
            <a:off x="0" y="514350"/>
            <a:ext cx="12192000" cy="807720"/>
          </a:xfrm>
          <a:prstGeom prst="rect">
            <a:avLst/>
          </a:prstGeom>
          <a:solidFill>
            <a:srgbClr val="008CD2"/>
          </a:solidFill>
        </p:spPr>
        <p:txBody>
          <a:bodyPr vert="horz" lIns="91440" tIns="45720" rIns="91440" bIns="45720" rtlCol="0" anchor="b">
            <a:normAutofit fontScale="7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        </a:t>
            </a:r>
            <a:endParaRPr lang="en-US" altLang="zh-CN"/>
          </a:p>
        </p:txBody>
      </p:sp>
      <p:sp>
        <p:nvSpPr>
          <p:cNvPr id="2" name="文本框 1"/>
          <p:cNvSpPr txBox="1"/>
          <p:nvPr/>
        </p:nvSpPr>
        <p:spPr>
          <a:xfrm>
            <a:off x="635" y="514350"/>
            <a:ext cx="534289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/>
              <a:t>  </a:t>
            </a:r>
            <a:r>
              <a:rPr lang="zh-CN" altLang="en-US" sz="4000">
                <a:sym typeface="+mn-ea"/>
              </a:rPr>
              <a:t>二叉树</a:t>
            </a:r>
            <a:endParaRPr lang="zh-CN" altLang="en-US" sz="4000" b="1">
              <a:sym typeface="+mn-ea"/>
            </a:endParaRPr>
          </a:p>
        </p:txBody>
      </p:sp>
      <p:sp>
        <p:nvSpPr>
          <p:cNvPr id="3" name="标题 3"/>
          <p:cNvSpPr>
            <a:spLocks noGrp="1"/>
          </p:cNvSpPr>
          <p:nvPr/>
        </p:nvSpPr>
        <p:spPr>
          <a:xfrm>
            <a:off x="11348720" y="207645"/>
            <a:ext cx="842010" cy="76200"/>
          </a:xfrm>
          <a:prstGeom prst="rect">
            <a:avLst/>
          </a:prstGeom>
          <a:gradFill>
            <a:gsLst>
              <a:gs pos="0">
                <a:srgbClr val="14CD68"/>
              </a:gs>
              <a:gs pos="100000">
                <a:srgbClr val="035C7D"/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 fontScale="75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</a:t>
            </a:r>
            <a:r>
              <a:rPr lang="zh-CN" altLang="en-US" sz="3735"/>
              <a:t>树</a:t>
            </a:r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9" name="文本框 8"/>
          <p:cNvSpPr txBox="1"/>
          <p:nvPr/>
        </p:nvSpPr>
        <p:spPr>
          <a:xfrm>
            <a:off x="635" y="1363980"/>
            <a:ext cx="365315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·</a:t>
            </a:r>
            <a:r>
              <a:rPr lang="zh-CN" altLang="en-US" sz="3200"/>
              <a:t>二叉树的概念</a:t>
            </a:r>
            <a:endParaRPr lang="zh-CN" altLang="en-US" sz="3200"/>
          </a:p>
        </p:txBody>
      </p:sp>
      <p:sp>
        <p:nvSpPr>
          <p:cNvPr id="12" name="文本框 11"/>
          <p:cNvSpPr txBox="1"/>
          <p:nvPr/>
        </p:nvSpPr>
        <p:spPr>
          <a:xfrm>
            <a:off x="490220" y="1905635"/>
            <a:ext cx="10974705" cy="1383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/>
              <a:t>    </a:t>
            </a:r>
            <a:r>
              <a:rPr lang="zh-CN" altLang="en-US" sz="2800"/>
              <a:t>二叉树是一</a:t>
            </a:r>
            <a:r>
              <a:rPr lang="zh-CN" sz="2800"/>
              <a:t>个具有</a:t>
            </a:r>
            <a:r>
              <a:rPr lang="en-US" altLang="zh-CN" sz="2800">
                <a:latin typeface="+mj-ea"/>
                <a:ea typeface="+mj-ea"/>
                <a:cs typeface="+mj-ea"/>
                <a:sym typeface="+mn-ea"/>
              </a:rPr>
              <a:t>n</a:t>
            </a:r>
            <a:r>
              <a:rPr lang="zh-CN" altLang="en-US" sz="2800">
                <a:latin typeface="+mj-ea"/>
                <a:ea typeface="+mj-ea"/>
                <a:cs typeface="+mj-ea"/>
                <a:sym typeface="+mn-ea"/>
              </a:rPr>
              <a:t>（</a:t>
            </a:r>
            <a:r>
              <a:rPr lang="en-US" altLang="zh-CN" sz="2800">
                <a:latin typeface="+mj-ea"/>
                <a:ea typeface="+mj-ea"/>
                <a:cs typeface="+mj-ea"/>
                <a:sym typeface="+mn-ea"/>
              </a:rPr>
              <a:t>n</a:t>
            </a:r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  <a:cs typeface="+mj-ea"/>
                <a:sym typeface="+mn-ea"/>
              </a:rPr>
              <a:t>≧0</a:t>
            </a:r>
            <a:r>
              <a:rPr lang="zh-CN" altLang="en-US" sz="2800">
                <a:latin typeface="+mj-ea"/>
                <a:ea typeface="+mj-ea"/>
                <a:cs typeface="+mj-ea"/>
                <a:sym typeface="+mn-ea"/>
              </a:rPr>
              <a:t>）个节点的一个有限集合，且各个节点的</a:t>
            </a:r>
            <a:r>
              <a:rPr lang="zh-CN" altLang="en-US" sz="2800">
                <a:solidFill>
                  <a:srgbClr val="FF0000"/>
                </a:solidFill>
                <a:latin typeface="+mj-ea"/>
                <a:ea typeface="+mj-ea"/>
                <a:cs typeface="+mj-ea"/>
                <a:sym typeface="+mn-ea"/>
              </a:rPr>
              <a:t>度小于或等于</a:t>
            </a:r>
            <a:r>
              <a:rPr lang="en-US" altLang="zh-CN" sz="2800">
                <a:solidFill>
                  <a:srgbClr val="FF0000"/>
                </a:solidFill>
                <a:latin typeface="+mj-ea"/>
                <a:ea typeface="+mj-ea"/>
                <a:cs typeface="+mj-ea"/>
                <a:sym typeface="+mn-ea"/>
              </a:rPr>
              <a:t>2</a:t>
            </a:r>
            <a:r>
              <a:rPr lang="zh-CN" altLang="en-US" sz="2800">
                <a:latin typeface="+mj-ea"/>
                <a:ea typeface="+mj-ea"/>
                <a:cs typeface="+mj-ea"/>
                <a:sym typeface="+mn-ea"/>
              </a:rPr>
              <a:t>，二叉树的子树有左右之分，其次序不能任意颠倒（有序树）。</a:t>
            </a:r>
            <a:endParaRPr lang="zh-CN" altLang="en-US" sz="2800">
              <a:latin typeface="+mj-ea"/>
              <a:ea typeface="+mj-ea"/>
              <a:cs typeface="+mj-ea"/>
              <a:sym typeface="+mn-ea"/>
            </a:endParaRPr>
          </a:p>
        </p:txBody>
      </p:sp>
      <p:grpSp>
        <p:nvGrpSpPr>
          <p:cNvPr id="5" name="组合 4"/>
          <p:cNvGrpSpPr/>
          <p:nvPr/>
        </p:nvGrpSpPr>
        <p:grpSpPr>
          <a:xfrm>
            <a:off x="2596515" y="3107690"/>
            <a:ext cx="4392930" cy="3188970"/>
            <a:chOff x="4089" y="4894"/>
            <a:chExt cx="6918" cy="5022"/>
          </a:xfrm>
        </p:grpSpPr>
        <p:sp>
          <p:nvSpPr>
            <p:cNvPr id="18" name="流程图: 联系 17"/>
            <p:cNvSpPr/>
            <p:nvPr/>
          </p:nvSpPr>
          <p:spPr>
            <a:xfrm>
              <a:off x="8208" y="4894"/>
              <a:ext cx="978" cy="86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>
                  <a:latin typeface="+mj-ea"/>
                  <a:ea typeface="+mj-ea"/>
                </a:rPr>
                <a:t>A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sp>
          <p:nvSpPr>
            <p:cNvPr id="19" name="流程图: 联系 18"/>
            <p:cNvSpPr/>
            <p:nvPr/>
          </p:nvSpPr>
          <p:spPr>
            <a:xfrm>
              <a:off x="6831" y="6317"/>
              <a:ext cx="978" cy="86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>
                  <a:latin typeface="+mj-ea"/>
                  <a:ea typeface="+mj-ea"/>
                </a:rPr>
                <a:t>B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sp>
          <p:nvSpPr>
            <p:cNvPr id="20" name="流程图: 联系 19"/>
            <p:cNvSpPr/>
            <p:nvPr/>
          </p:nvSpPr>
          <p:spPr>
            <a:xfrm>
              <a:off x="9563" y="6317"/>
              <a:ext cx="978" cy="86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>
                  <a:latin typeface="+mj-ea"/>
                  <a:ea typeface="+mj-ea"/>
                </a:rPr>
                <a:t>C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sp>
          <p:nvSpPr>
            <p:cNvPr id="21" name="流程图: 联系 20"/>
            <p:cNvSpPr/>
            <p:nvPr/>
          </p:nvSpPr>
          <p:spPr>
            <a:xfrm>
              <a:off x="5302" y="7939"/>
              <a:ext cx="978" cy="86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>
                  <a:latin typeface="+mj-ea"/>
                  <a:ea typeface="+mj-ea"/>
                </a:rPr>
                <a:t>D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sp>
          <p:nvSpPr>
            <p:cNvPr id="22" name="流程图: 联系 21"/>
            <p:cNvSpPr/>
            <p:nvPr/>
          </p:nvSpPr>
          <p:spPr>
            <a:xfrm>
              <a:off x="7739" y="7939"/>
              <a:ext cx="978" cy="86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>
                  <a:latin typeface="+mj-ea"/>
                  <a:ea typeface="+mj-ea"/>
                </a:rPr>
                <a:t>E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sp>
          <p:nvSpPr>
            <p:cNvPr id="25" name="流程图: 联系 24"/>
            <p:cNvSpPr/>
            <p:nvPr/>
          </p:nvSpPr>
          <p:spPr>
            <a:xfrm>
              <a:off x="10029" y="8045"/>
              <a:ext cx="978" cy="86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>
                  <a:latin typeface="+mj-ea"/>
                  <a:ea typeface="+mj-ea"/>
                </a:rPr>
                <a:t>F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cxnSp>
          <p:nvCxnSpPr>
            <p:cNvPr id="26" name="直接连接符 25"/>
            <p:cNvCxnSpPr/>
            <p:nvPr/>
          </p:nvCxnSpPr>
          <p:spPr>
            <a:xfrm flipH="1">
              <a:off x="7689" y="5633"/>
              <a:ext cx="685" cy="81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直接连接符 26"/>
            <p:cNvCxnSpPr>
              <a:stCxn id="19" idx="3"/>
              <a:endCxn id="21" idx="7"/>
            </p:cNvCxnSpPr>
            <p:nvPr/>
          </p:nvCxnSpPr>
          <p:spPr>
            <a:xfrm flipH="1">
              <a:off x="6137" y="7056"/>
              <a:ext cx="837" cy="101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接连接符 27"/>
            <p:cNvCxnSpPr/>
            <p:nvPr/>
          </p:nvCxnSpPr>
          <p:spPr>
            <a:xfrm>
              <a:off x="9066" y="5633"/>
              <a:ext cx="663" cy="81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直接连接符 28"/>
            <p:cNvCxnSpPr/>
            <p:nvPr/>
          </p:nvCxnSpPr>
          <p:spPr>
            <a:xfrm>
              <a:off x="10075" y="7183"/>
              <a:ext cx="466" cy="86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接连接符 33"/>
            <p:cNvCxnSpPr/>
            <p:nvPr/>
          </p:nvCxnSpPr>
          <p:spPr>
            <a:xfrm>
              <a:off x="7689" y="7056"/>
              <a:ext cx="562" cy="883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流程图: 联系 38"/>
            <p:cNvSpPr/>
            <p:nvPr/>
          </p:nvSpPr>
          <p:spPr>
            <a:xfrm>
              <a:off x="4089" y="9050"/>
              <a:ext cx="978" cy="86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>
                  <a:latin typeface="+mj-ea"/>
                  <a:ea typeface="+mj-ea"/>
                </a:rPr>
                <a:t>G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sp>
          <p:nvSpPr>
            <p:cNvPr id="41" name="流程图: 联系 40"/>
            <p:cNvSpPr/>
            <p:nvPr/>
          </p:nvSpPr>
          <p:spPr>
            <a:xfrm>
              <a:off x="5893" y="9050"/>
              <a:ext cx="978" cy="86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>
                  <a:latin typeface="+mj-ea"/>
                  <a:ea typeface="+mj-ea"/>
                </a:rPr>
                <a:t>H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cxnSp>
          <p:nvCxnSpPr>
            <p:cNvPr id="42" name="直接连接符 41"/>
            <p:cNvCxnSpPr>
              <a:stCxn id="21" idx="3"/>
              <a:endCxn id="39" idx="7"/>
            </p:cNvCxnSpPr>
            <p:nvPr/>
          </p:nvCxnSpPr>
          <p:spPr>
            <a:xfrm flipH="1">
              <a:off x="4924" y="8678"/>
              <a:ext cx="521" cy="499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直接连接符 42"/>
            <p:cNvCxnSpPr>
              <a:stCxn id="21" idx="5"/>
              <a:endCxn id="41" idx="0"/>
            </p:cNvCxnSpPr>
            <p:nvPr/>
          </p:nvCxnSpPr>
          <p:spPr>
            <a:xfrm>
              <a:off x="6137" y="8678"/>
              <a:ext cx="245" cy="37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635" y="6388100"/>
            <a:ext cx="12191365" cy="90170"/>
          </a:xfrm>
          <a:solidFill>
            <a:srgbClr val="008CD2"/>
          </a:solidFill>
        </p:spPr>
        <p:txBody>
          <a:bodyPr>
            <a:normAutofit fontScale="90000"/>
          </a:bodyPr>
          <a:lstStyle/>
          <a:p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7" name="标题 4"/>
          <p:cNvSpPr>
            <a:spLocks noGrp="1"/>
          </p:cNvSpPr>
          <p:nvPr/>
        </p:nvSpPr>
        <p:spPr>
          <a:xfrm>
            <a:off x="0" y="514350"/>
            <a:ext cx="12192000" cy="807720"/>
          </a:xfrm>
          <a:prstGeom prst="rect">
            <a:avLst/>
          </a:prstGeom>
          <a:solidFill>
            <a:srgbClr val="008CD2"/>
          </a:solidFill>
        </p:spPr>
        <p:txBody>
          <a:bodyPr vert="horz" lIns="91440" tIns="45720" rIns="91440" bIns="45720" rtlCol="0" anchor="b">
            <a:normAutofit fontScale="7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        </a:t>
            </a:r>
            <a:endParaRPr lang="en-US" altLang="zh-CN"/>
          </a:p>
        </p:txBody>
      </p:sp>
      <p:sp>
        <p:nvSpPr>
          <p:cNvPr id="2" name="文本框 1"/>
          <p:cNvSpPr txBox="1"/>
          <p:nvPr/>
        </p:nvSpPr>
        <p:spPr>
          <a:xfrm>
            <a:off x="635" y="514350"/>
            <a:ext cx="534289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/>
              <a:t>  </a:t>
            </a:r>
            <a:r>
              <a:rPr lang="zh-CN" altLang="en-US" sz="4000">
                <a:sym typeface="+mn-ea"/>
              </a:rPr>
              <a:t>二叉树</a:t>
            </a:r>
            <a:endParaRPr lang="zh-CN" altLang="en-US" sz="4000" b="1">
              <a:sym typeface="+mn-ea"/>
            </a:endParaRPr>
          </a:p>
        </p:txBody>
      </p:sp>
      <p:sp>
        <p:nvSpPr>
          <p:cNvPr id="3" name="标题 3"/>
          <p:cNvSpPr>
            <a:spLocks noGrp="1"/>
          </p:cNvSpPr>
          <p:nvPr/>
        </p:nvSpPr>
        <p:spPr>
          <a:xfrm>
            <a:off x="11348720" y="207645"/>
            <a:ext cx="842010" cy="76200"/>
          </a:xfrm>
          <a:prstGeom prst="rect">
            <a:avLst/>
          </a:prstGeom>
          <a:gradFill>
            <a:gsLst>
              <a:gs pos="0">
                <a:srgbClr val="14CD68"/>
              </a:gs>
              <a:gs pos="100000">
                <a:srgbClr val="035C7D"/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 fontScale="75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</a:t>
            </a:r>
            <a:r>
              <a:rPr lang="zh-CN" altLang="en-US" sz="3735"/>
              <a:t>树</a:t>
            </a:r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9" name="文本框 8"/>
          <p:cNvSpPr txBox="1"/>
          <p:nvPr/>
        </p:nvSpPr>
        <p:spPr>
          <a:xfrm>
            <a:off x="635" y="1363980"/>
            <a:ext cx="365315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·</a:t>
            </a:r>
            <a:r>
              <a:rPr lang="zh-CN" altLang="en-US" sz="3200"/>
              <a:t>二叉树的形态</a:t>
            </a:r>
            <a:endParaRPr lang="zh-CN" altLang="en-US" sz="3200"/>
          </a:p>
        </p:txBody>
      </p:sp>
      <p:sp>
        <p:nvSpPr>
          <p:cNvPr id="5" name="流程图: 联系 4"/>
          <p:cNvSpPr/>
          <p:nvPr/>
        </p:nvSpPr>
        <p:spPr>
          <a:xfrm>
            <a:off x="4685030" y="2088515"/>
            <a:ext cx="621030" cy="54991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>
                <a:latin typeface="+mj-ea"/>
                <a:ea typeface="+mj-ea"/>
              </a:rPr>
              <a:t>A</a:t>
            </a:r>
            <a:endParaRPr lang="en-US" altLang="zh-CN" sz="2400">
              <a:latin typeface="+mj-ea"/>
              <a:ea typeface="+mj-ea"/>
            </a:endParaRPr>
          </a:p>
        </p:txBody>
      </p:sp>
      <p:grpSp>
        <p:nvGrpSpPr>
          <p:cNvPr id="12" name="组合 11"/>
          <p:cNvGrpSpPr/>
          <p:nvPr/>
        </p:nvGrpSpPr>
        <p:grpSpPr>
          <a:xfrm>
            <a:off x="7731760" y="2088515"/>
            <a:ext cx="1462405" cy="1336040"/>
            <a:chOff x="12176" y="3289"/>
            <a:chExt cx="2303" cy="2104"/>
          </a:xfrm>
        </p:grpSpPr>
        <p:sp>
          <p:nvSpPr>
            <p:cNvPr id="6" name="流程图: 联系 5"/>
            <p:cNvSpPr/>
            <p:nvPr/>
          </p:nvSpPr>
          <p:spPr>
            <a:xfrm>
              <a:off x="13501" y="3289"/>
              <a:ext cx="978" cy="86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>
                  <a:latin typeface="+mj-ea"/>
                  <a:ea typeface="+mj-ea"/>
                </a:rPr>
                <a:t>A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sp>
          <p:nvSpPr>
            <p:cNvPr id="8" name="流程图: 联系 7"/>
            <p:cNvSpPr/>
            <p:nvPr/>
          </p:nvSpPr>
          <p:spPr>
            <a:xfrm>
              <a:off x="12176" y="4527"/>
              <a:ext cx="978" cy="86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>
                  <a:latin typeface="+mj-ea"/>
                  <a:ea typeface="+mj-ea"/>
                </a:rPr>
                <a:t>B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cxnSp>
          <p:nvCxnSpPr>
            <p:cNvPr id="10" name="直接连接符 9"/>
            <p:cNvCxnSpPr>
              <a:stCxn id="6" idx="3"/>
              <a:endCxn id="8" idx="7"/>
            </p:cNvCxnSpPr>
            <p:nvPr/>
          </p:nvCxnSpPr>
          <p:spPr>
            <a:xfrm flipH="1">
              <a:off x="13011" y="4028"/>
              <a:ext cx="633" cy="62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组合 17"/>
          <p:cNvGrpSpPr/>
          <p:nvPr/>
        </p:nvGrpSpPr>
        <p:grpSpPr>
          <a:xfrm>
            <a:off x="1028065" y="4229735"/>
            <a:ext cx="1425575" cy="1336040"/>
            <a:chOff x="1619" y="6661"/>
            <a:chExt cx="2245" cy="2104"/>
          </a:xfrm>
        </p:grpSpPr>
        <p:sp>
          <p:nvSpPr>
            <p:cNvPr id="11" name="流程图: 联系 10"/>
            <p:cNvSpPr/>
            <p:nvPr/>
          </p:nvSpPr>
          <p:spPr>
            <a:xfrm>
              <a:off x="1619" y="6661"/>
              <a:ext cx="978" cy="86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>
                  <a:latin typeface="+mj-ea"/>
                  <a:ea typeface="+mj-ea"/>
                </a:rPr>
                <a:t>A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sp>
          <p:nvSpPr>
            <p:cNvPr id="13" name="流程图: 联系 12"/>
            <p:cNvSpPr/>
            <p:nvPr/>
          </p:nvSpPr>
          <p:spPr>
            <a:xfrm>
              <a:off x="2886" y="7899"/>
              <a:ext cx="978" cy="86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>
                  <a:latin typeface="+mj-ea"/>
                  <a:ea typeface="+mj-ea"/>
                </a:rPr>
                <a:t>C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cxnSp>
          <p:nvCxnSpPr>
            <p:cNvPr id="14" name="直接连接符 13"/>
            <p:cNvCxnSpPr>
              <a:stCxn id="11" idx="5"/>
              <a:endCxn id="13" idx="1"/>
            </p:cNvCxnSpPr>
            <p:nvPr/>
          </p:nvCxnSpPr>
          <p:spPr>
            <a:xfrm>
              <a:off x="2454" y="7400"/>
              <a:ext cx="575" cy="62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文本框 14"/>
          <p:cNvSpPr txBox="1"/>
          <p:nvPr/>
        </p:nvSpPr>
        <p:spPr>
          <a:xfrm>
            <a:off x="629285" y="3674745"/>
            <a:ext cx="193040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latin typeface="+mj-ea"/>
                <a:ea typeface="+mj-ea"/>
                <a:cs typeface="+mj-ea"/>
                <a:sym typeface="+mn-ea"/>
              </a:rPr>
              <a:t>(1)</a:t>
            </a:r>
            <a:r>
              <a:rPr lang="zh-CN" altLang="en-US" sz="2000">
                <a:latin typeface="+mj-ea"/>
                <a:ea typeface="+mj-ea"/>
                <a:cs typeface="+mj-ea"/>
                <a:sym typeface="+mn-ea"/>
              </a:rPr>
              <a:t>空二叉树</a:t>
            </a:r>
            <a:endParaRPr lang="zh-CN" altLang="en-US" sz="2000">
              <a:latin typeface="+mj-ea"/>
              <a:ea typeface="+mj-ea"/>
              <a:cs typeface="+mj-ea"/>
              <a:sym typeface="+mn-ea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3818255" y="3674745"/>
            <a:ext cx="332676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latin typeface="+mj-ea"/>
                <a:ea typeface="+mj-ea"/>
                <a:cs typeface="+mj-ea"/>
                <a:sym typeface="+mn-ea"/>
              </a:rPr>
              <a:t>(2)</a:t>
            </a:r>
            <a:r>
              <a:rPr lang="zh-CN" altLang="en-US" sz="2000">
                <a:latin typeface="+mj-ea"/>
                <a:ea typeface="+mj-ea"/>
                <a:cs typeface="+mj-ea"/>
                <a:sym typeface="+mn-ea"/>
              </a:rPr>
              <a:t>只有根节点的单点树</a:t>
            </a:r>
            <a:endParaRPr lang="zh-CN" altLang="en-US" sz="2000">
              <a:latin typeface="+mj-ea"/>
              <a:ea typeface="+mj-ea"/>
              <a:cs typeface="+mj-ea"/>
              <a:sym typeface="+mn-ea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7731760" y="3655695"/>
            <a:ext cx="332676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latin typeface="+mj-ea"/>
                <a:ea typeface="+mj-ea"/>
                <a:cs typeface="+mj-ea"/>
                <a:sym typeface="+mn-ea"/>
              </a:rPr>
              <a:t>(3)</a:t>
            </a:r>
            <a:r>
              <a:rPr lang="zh-CN" altLang="en-US" sz="2000">
                <a:latin typeface="+mj-ea"/>
                <a:ea typeface="+mj-ea"/>
                <a:cs typeface="+mj-ea"/>
                <a:sym typeface="+mn-ea"/>
              </a:rPr>
              <a:t>只有根节点和左子树</a:t>
            </a:r>
            <a:endParaRPr lang="zh-CN" altLang="en-US" sz="2000">
              <a:latin typeface="+mj-ea"/>
              <a:ea typeface="+mj-ea"/>
              <a:cs typeface="+mj-ea"/>
              <a:sym typeface="+mn-ea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629285" y="5989320"/>
            <a:ext cx="332676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latin typeface="+mj-ea"/>
                <a:ea typeface="+mj-ea"/>
                <a:cs typeface="+mj-ea"/>
                <a:sym typeface="+mn-ea"/>
              </a:rPr>
              <a:t>(4)</a:t>
            </a:r>
            <a:r>
              <a:rPr lang="zh-CN" altLang="en-US" sz="2000">
                <a:latin typeface="+mj-ea"/>
                <a:ea typeface="+mj-ea"/>
                <a:cs typeface="+mj-ea"/>
                <a:sym typeface="+mn-ea"/>
              </a:rPr>
              <a:t>只有根节点和右子树</a:t>
            </a:r>
            <a:endParaRPr lang="zh-CN" altLang="en-US" sz="2000">
              <a:latin typeface="+mj-ea"/>
              <a:ea typeface="+mj-ea"/>
              <a:cs typeface="+mj-ea"/>
              <a:sym typeface="+mn-ea"/>
            </a:endParaRPr>
          </a:p>
        </p:txBody>
      </p:sp>
      <p:grpSp>
        <p:nvGrpSpPr>
          <p:cNvPr id="19" name="组合 18"/>
          <p:cNvGrpSpPr/>
          <p:nvPr/>
        </p:nvGrpSpPr>
        <p:grpSpPr>
          <a:xfrm>
            <a:off x="3973195" y="4208145"/>
            <a:ext cx="2030730" cy="1357630"/>
            <a:chOff x="6257" y="6627"/>
            <a:chExt cx="3198" cy="2138"/>
          </a:xfrm>
        </p:grpSpPr>
        <p:sp>
          <p:nvSpPr>
            <p:cNvPr id="21" name="流程图: 联系 20"/>
            <p:cNvSpPr/>
            <p:nvPr/>
          </p:nvSpPr>
          <p:spPr>
            <a:xfrm>
              <a:off x="7378" y="6627"/>
              <a:ext cx="978" cy="86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>
                  <a:latin typeface="+mj-ea"/>
                  <a:ea typeface="+mj-ea"/>
                </a:rPr>
                <a:t>A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sp>
          <p:nvSpPr>
            <p:cNvPr id="39" name="流程图: 联系 38"/>
            <p:cNvSpPr/>
            <p:nvPr/>
          </p:nvSpPr>
          <p:spPr>
            <a:xfrm>
              <a:off x="6257" y="7899"/>
              <a:ext cx="978" cy="86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>
                  <a:latin typeface="+mj-ea"/>
                  <a:ea typeface="+mj-ea"/>
                </a:rPr>
                <a:t>B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sp>
          <p:nvSpPr>
            <p:cNvPr id="41" name="流程图: 联系 40"/>
            <p:cNvSpPr/>
            <p:nvPr/>
          </p:nvSpPr>
          <p:spPr>
            <a:xfrm>
              <a:off x="8477" y="7899"/>
              <a:ext cx="978" cy="86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>
                  <a:latin typeface="+mj-ea"/>
                  <a:ea typeface="+mj-ea"/>
                </a:rPr>
                <a:t>C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cxnSp>
          <p:nvCxnSpPr>
            <p:cNvPr id="42" name="直接连接符 41"/>
            <p:cNvCxnSpPr>
              <a:stCxn id="21" idx="3"/>
              <a:endCxn id="39" idx="7"/>
            </p:cNvCxnSpPr>
            <p:nvPr/>
          </p:nvCxnSpPr>
          <p:spPr>
            <a:xfrm flipH="1">
              <a:off x="7092" y="7366"/>
              <a:ext cx="429" cy="66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接连接符 23"/>
            <p:cNvCxnSpPr>
              <a:stCxn id="21" idx="5"/>
              <a:endCxn id="41" idx="1"/>
            </p:cNvCxnSpPr>
            <p:nvPr/>
          </p:nvCxnSpPr>
          <p:spPr>
            <a:xfrm>
              <a:off x="8213" y="7366"/>
              <a:ext cx="407" cy="66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文本框 29"/>
          <p:cNvSpPr txBox="1"/>
          <p:nvPr/>
        </p:nvSpPr>
        <p:spPr>
          <a:xfrm>
            <a:off x="3818255" y="5989320"/>
            <a:ext cx="332676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latin typeface="+mj-ea"/>
                <a:ea typeface="+mj-ea"/>
                <a:cs typeface="+mj-ea"/>
                <a:sym typeface="+mn-ea"/>
              </a:rPr>
              <a:t>(5)</a:t>
            </a:r>
            <a:r>
              <a:rPr lang="zh-CN" altLang="en-US" sz="2000">
                <a:latin typeface="+mj-ea"/>
                <a:ea typeface="+mj-ea"/>
                <a:cs typeface="+mj-ea"/>
                <a:sym typeface="+mn-ea"/>
              </a:rPr>
              <a:t>左右子树均非空</a:t>
            </a:r>
            <a:endParaRPr lang="zh-CN" altLang="en-US" sz="2000">
              <a:latin typeface="+mj-ea"/>
              <a:ea typeface="+mj-ea"/>
              <a:cs typeface="+mj-ea"/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5" grpId="0"/>
      <p:bldP spid="16" grpId="0"/>
      <p:bldP spid="17" grpId="0"/>
      <p:bldP spid="23" grpId="0"/>
      <p:bldP spid="3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635" y="6388100"/>
            <a:ext cx="12191365" cy="90170"/>
          </a:xfrm>
          <a:solidFill>
            <a:srgbClr val="008CD2"/>
          </a:solidFill>
        </p:spPr>
        <p:txBody>
          <a:bodyPr>
            <a:normAutofit fontScale="90000"/>
          </a:bodyPr>
          <a:lstStyle/>
          <a:p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7" name="标题 4"/>
          <p:cNvSpPr>
            <a:spLocks noGrp="1"/>
          </p:cNvSpPr>
          <p:nvPr/>
        </p:nvSpPr>
        <p:spPr>
          <a:xfrm>
            <a:off x="0" y="514350"/>
            <a:ext cx="12192000" cy="807720"/>
          </a:xfrm>
          <a:prstGeom prst="rect">
            <a:avLst/>
          </a:prstGeom>
          <a:solidFill>
            <a:srgbClr val="008CD2"/>
          </a:solidFill>
        </p:spPr>
        <p:txBody>
          <a:bodyPr vert="horz" lIns="91440" tIns="45720" rIns="91440" bIns="45720" rtlCol="0" anchor="b">
            <a:normAutofit fontScale="7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        </a:t>
            </a:r>
            <a:endParaRPr lang="en-US" altLang="zh-CN"/>
          </a:p>
        </p:txBody>
      </p:sp>
      <p:sp>
        <p:nvSpPr>
          <p:cNvPr id="2" name="文本框 1"/>
          <p:cNvSpPr txBox="1"/>
          <p:nvPr/>
        </p:nvSpPr>
        <p:spPr>
          <a:xfrm>
            <a:off x="635" y="514350"/>
            <a:ext cx="534289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/>
              <a:t>  </a:t>
            </a:r>
            <a:r>
              <a:rPr lang="zh-CN" altLang="en-US" sz="4000">
                <a:sym typeface="+mn-ea"/>
              </a:rPr>
              <a:t>二叉树</a:t>
            </a:r>
            <a:endParaRPr lang="zh-CN" altLang="en-US" sz="4000" b="1">
              <a:sym typeface="+mn-ea"/>
            </a:endParaRPr>
          </a:p>
        </p:txBody>
      </p:sp>
      <p:sp>
        <p:nvSpPr>
          <p:cNvPr id="3" name="标题 3"/>
          <p:cNvSpPr>
            <a:spLocks noGrp="1"/>
          </p:cNvSpPr>
          <p:nvPr/>
        </p:nvSpPr>
        <p:spPr>
          <a:xfrm>
            <a:off x="11348720" y="207645"/>
            <a:ext cx="842010" cy="76200"/>
          </a:xfrm>
          <a:prstGeom prst="rect">
            <a:avLst/>
          </a:prstGeom>
          <a:gradFill>
            <a:gsLst>
              <a:gs pos="0">
                <a:srgbClr val="14CD68"/>
              </a:gs>
              <a:gs pos="100000">
                <a:srgbClr val="035C7D"/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 fontScale="75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</a:t>
            </a:r>
            <a:r>
              <a:rPr lang="zh-CN" altLang="en-US" sz="3735"/>
              <a:t>树</a:t>
            </a:r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9" name="文本框 8"/>
          <p:cNvSpPr txBox="1"/>
          <p:nvPr/>
        </p:nvSpPr>
        <p:spPr>
          <a:xfrm>
            <a:off x="635" y="1322070"/>
            <a:ext cx="365315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·</a:t>
            </a:r>
            <a:r>
              <a:rPr lang="zh-CN" altLang="en-US" sz="3200"/>
              <a:t>完全二叉树</a:t>
            </a:r>
            <a:endParaRPr lang="zh-CN" altLang="en-US" sz="3200"/>
          </a:p>
        </p:txBody>
      </p:sp>
      <p:sp>
        <p:nvSpPr>
          <p:cNvPr id="12" name="文本框 11"/>
          <p:cNvSpPr txBox="1"/>
          <p:nvPr/>
        </p:nvSpPr>
        <p:spPr>
          <a:xfrm>
            <a:off x="490220" y="1905635"/>
            <a:ext cx="10974705" cy="1383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</a:t>
            </a:r>
            <a:r>
              <a:rPr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设二叉树的深度为h，除第 h 层外，其它</a:t>
            </a:r>
            <a:r>
              <a:rPr sz="28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各层 (1～h-1) 的结点数都达到最大个数</a:t>
            </a:r>
            <a:r>
              <a:rPr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，第 h 层所有的结点都连续</a:t>
            </a:r>
            <a:r>
              <a:rPr sz="28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集中在最左边</a:t>
            </a:r>
            <a:r>
              <a:rPr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，这就是完全二叉树。</a:t>
            </a:r>
            <a:endParaRPr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5" name="组合 4"/>
          <p:cNvGrpSpPr/>
          <p:nvPr/>
        </p:nvGrpSpPr>
        <p:grpSpPr>
          <a:xfrm>
            <a:off x="1617980" y="3107690"/>
            <a:ext cx="5748020" cy="3188970"/>
            <a:chOff x="2548" y="4894"/>
            <a:chExt cx="9052" cy="5022"/>
          </a:xfrm>
        </p:grpSpPr>
        <p:sp>
          <p:nvSpPr>
            <p:cNvPr id="18" name="流程图: 联系 17"/>
            <p:cNvSpPr/>
            <p:nvPr/>
          </p:nvSpPr>
          <p:spPr>
            <a:xfrm>
              <a:off x="7328" y="4894"/>
              <a:ext cx="978" cy="86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>
                  <a:latin typeface="+mj-ea"/>
                  <a:ea typeface="+mj-ea"/>
                </a:rPr>
                <a:t>A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sp>
          <p:nvSpPr>
            <p:cNvPr id="19" name="流程图: 联系 18"/>
            <p:cNvSpPr/>
            <p:nvPr/>
          </p:nvSpPr>
          <p:spPr>
            <a:xfrm>
              <a:off x="5313" y="6317"/>
              <a:ext cx="978" cy="86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>
                  <a:latin typeface="+mj-ea"/>
                  <a:ea typeface="+mj-ea"/>
                </a:rPr>
                <a:t>B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sp>
          <p:nvSpPr>
            <p:cNvPr id="20" name="流程图: 联系 19"/>
            <p:cNvSpPr/>
            <p:nvPr/>
          </p:nvSpPr>
          <p:spPr>
            <a:xfrm>
              <a:off x="9321" y="6317"/>
              <a:ext cx="978" cy="86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>
                  <a:latin typeface="+mj-ea"/>
                  <a:ea typeface="+mj-ea"/>
                </a:rPr>
                <a:t>C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sp>
          <p:nvSpPr>
            <p:cNvPr id="22" name="流程图: 联系 21"/>
            <p:cNvSpPr/>
            <p:nvPr/>
          </p:nvSpPr>
          <p:spPr>
            <a:xfrm>
              <a:off x="3761" y="7939"/>
              <a:ext cx="978" cy="86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>
                  <a:latin typeface="+mj-ea"/>
                  <a:ea typeface="+mj-ea"/>
                </a:rPr>
                <a:t>D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sp>
          <p:nvSpPr>
            <p:cNvPr id="25" name="流程图: 联系 24"/>
            <p:cNvSpPr/>
            <p:nvPr/>
          </p:nvSpPr>
          <p:spPr>
            <a:xfrm>
              <a:off x="6221" y="7939"/>
              <a:ext cx="978" cy="86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>
                  <a:latin typeface="+mj-ea"/>
                  <a:ea typeface="+mj-ea"/>
                </a:rPr>
                <a:t>E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sp>
          <p:nvSpPr>
            <p:cNvPr id="26" name="流程图: 联系 25"/>
            <p:cNvSpPr/>
            <p:nvPr/>
          </p:nvSpPr>
          <p:spPr>
            <a:xfrm>
              <a:off x="10622" y="7939"/>
              <a:ext cx="978" cy="86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>
                  <a:latin typeface="+mj-ea"/>
                  <a:ea typeface="+mj-ea"/>
                </a:rPr>
                <a:t>G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cxnSp>
          <p:nvCxnSpPr>
            <p:cNvPr id="27" name="直接连接符 26"/>
            <p:cNvCxnSpPr>
              <a:stCxn id="18" idx="3"/>
              <a:endCxn id="19" idx="7"/>
            </p:cNvCxnSpPr>
            <p:nvPr/>
          </p:nvCxnSpPr>
          <p:spPr>
            <a:xfrm flipH="1">
              <a:off x="6148" y="5633"/>
              <a:ext cx="1323" cy="81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接连接符 27"/>
            <p:cNvCxnSpPr>
              <a:stCxn id="19" idx="3"/>
              <a:endCxn id="22" idx="7"/>
            </p:cNvCxnSpPr>
            <p:nvPr/>
          </p:nvCxnSpPr>
          <p:spPr>
            <a:xfrm flipH="1">
              <a:off x="4596" y="7056"/>
              <a:ext cx="860" cy="101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直接连接符 28"/>
            <p:cNvCxnSpPr>
              <a:stCxn id="18" idx="5"/>
              <a:endCxn id="20" idx="1"/>
            </p:cNvCxnSpPr>
            <p:nvPr/>
          </p:nvCxnSpPr>
          <p:spPr>
            <a:xfrm>
              <a:off x="8163" y="5633"/>
              <a:ext cx="1301" cy="81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接连接符 30"/>
            <p:cNvCxnSpPr>
              <a:stCxn id="20" idx="5"/>
              <a:endCxn id="26" idx="0"/>
            </p:cNvCxnSpPr>
            <p:nvPr/>
          </p:nvCxnSpPr>
          <p:spPr>
            <a:xfrm>
              <a:off x="10156" y="7056"/>
              <a:ext cx="955" cy="883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接连接符 33"/>
            <p:cNvCxnSpPr>
              <a:stCxn id="19" idx="5"/>
              <a:endCxn id="25" idx="0"/>
            </p:cNvCxnSpPr>
            <p:nvPr/>
          </p:nvCxnSpPr>
          <p:spPr>
            <a:xfrm>
              <a:off x="6148" y="7056"/>
              <a:ext cx="562" cy="883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流程图: 联系 31"/>
            <p:cNvSpPr/>
            <p:nvPr/>
          </p:nvSpPr>
          <p:spPr>
            <a:xfrm>
              <a:off x="2548" y="9050"/>
              <a:ext cx="978" cy="86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>
                  <a:latin typeface="+mj-ea"/>
                  <a:ea typeface="+mj-ea"/>
                </a:rPr>
                <a:t>H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sp>
          <p:nvSpPr>
            <p:cNvPr id="33" name="流程图: 联系 32"/>
            <p:cNvSpPr/>
            <p:nvPr/>
          </p:nvSpPr>
          <p:spPr>
            <a:xfrm>
              <a:off x="4352" y="9050"/>
              <a:ext cx="978" cy="86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>
                  <a:latin typeface="+mj-ea"/>
                  <a:ea typeface="+mj-ea"/>
                </a:rPr>
                <a:t>I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cxnSp>
          <p:nvCxnSpPr>
            <p:cNvPr id="35" name="直接连接符 34"/>
            <p:cNvCxnSpPr>
              <a:stCxn id="22" idx="3"/>
              <a:endCxn id="32" idx="7"/>
            </p:cNvCxnSpPr>
            <p:nvPr/>
          </p:nvCxnSpPr>
          <p:spPr>
            <a:xfrm flipH="1">
              <a:off x="3383" y="8678"/>
              <a:ext cx="521" cy="499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直接连接符 42"/>
            <p:cNvCxnSpPr>
              <a:stCxn id="22" idx="5"/>
              <a:endCxn id="33" idx="0"/>
            </p:cNvCxnSpPr>
            <p:nvPr/>
          </p:nvCxnSpPr>
          <p:spPr>
            <a:xfrm>
              <a:off x="4596" y="8678"/>
              <a:ext cx="245" cy="37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流程图: 联系 35"/>
            <p:cNvSpPr/>
            <p:nvPr/>
          </p:nvSpPr>
          <p:spPr>
            <a:xfrm>
              <a:off x="7964" y="7939"/>
              <a:ext cx="978" cy="86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>
                  <a:latin typeface="+mj-ea"/>
                  <a:ea typeface="+mj-ea"/>
                </a:rPr>
                <a:t>F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cxnSp>
          <p:nvCxnSpPr>
            <p:cNvPr id="37" name="直接连接符 36"/>
            <p:cNvCxnSpPr>
              <a:stCxn id="20" idx="3"/>
              <a:endCxn id="36" idx="0"/>
            </p:cNvCxnSpPr>
            <p:nvPr/>
          </p:nvCxnSpPr>
          <p:spPr>
            <a:xfrm flipH="1">
              <a:off x="8453" y="7056"/>
              <a:ext cx="1011" cy="883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流程图: 联系 37"/>
            <p:cNvSpPr/>
            <p:nvPr/>
          </p:nvSpPr>
          <p:spPr>
            <a:xfrm>
              <a:off x="5778" y="9050"/>
              <a:ext cx="978" cy="86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>
                  <a:latin typeface="+mj-ea"/>
                  <a:ea typeface="+mj-ea"/>
                </a:rPr>
                <a:t>J</a:t>
              </a:r>
              <a:endParaRPr lang="en-US" altLang="zh-CN" sz="2400">
                <a:latin typeface="+mj-ea"/>
                <a:ea typeface="+mj-ea"/>
              </a:endParaRPr>
            </a:p>
          </p:txBody>
        </p:sp>
        <p:cxnSp>
          <p:nvCxnSpPr>
            <p:cNvPr id="40" name="直接连接符 39"/>
            <p:cNvCxnSpPr>
              <a:stCxn id="25" idx="3"/>
              <a:endCxn id="38" idx="0"/>
            </p:cNvCxnSpPr>
            <p:nvPr/>
          </p:nvCxnSpPr>
          <p:spPr>
            <a:xfrm flipH="1">
              <a:off x="6267" y="8678"/>
              <a:ext cx="97" cy="37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4" name="直接连接符 43"/>
          <p:cNvCxnSpPr/>
          <p:nvPr/>
        </p:nvCxnSpPr>
        <p:spPr>
          <a:xfrm flipV="1">
            <a:off x="7684770" y="3289300"/>
            <a:ext cx="3545205" cy="13970"/>
          </a:xfrm>
          <a:prstGeom prst="line">
            <a:avLst/>
          </a:prstGeom>
          <a:ln w="28575"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接连接符 44"/>
          <p:cNvCxnSpPr/>
          <p:nvPr/>
        </p:nvCxnSpPr>
        <p:spPr>
          <a:xfrm flipV="1">
            <a:off x="7696200" y="5270500"/>
            <a:ext cx="3545205" cy="13970"/>
          </a:xfrm>
          <a:prstGeom prst="line">
            <a:avLst/>
          </a:prstGeom>
          <a:ln w="28575"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接箭头连接符 45"/>
          <p:cNvCxnSpPr/>
          <p:nvPr/>
        </p:nvCxnSpPr>
        <p:spPr>
          <a:xfrm>
            <a:off x="8463915" y="3357245"/>
            <a:ext cx="13970" cy="1961515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文本框 46"/>
          <p:cNvSpPr txBox="1"/>
          <p:nvPr/>
        </p:nvSpPr>
        <p:spPr>
          <a:xfrm>
            <a:off x="8686800" y="3973830"/>
            <a:ext cx="332676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(1～h-1) </a:t>
            </a:r>
            <a:r>
              <a:rPr lang="zh-CN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层</a:t>
            </a:r>
            <a:endParaRPr lang="zh-CN" sz="20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cxnSp>
        <p:nvCxnSpPr>
          <p:cNvPr id="48" name="直接连接符 47"/>
          <p:cNvCxnSpPr/>
          <p:nvPr/>
        </p:nvCxnSpPr>
        <p:spPr>
          <a:xfrm>
            <a:off x="6009640" y="6064250"/>
            <a:ext cx="2561590" cy="10160"/>
          </a:xfrm>
          <a:prstGeom prst="line">
            <a:avLst/>
          </a:prstGeom>
          <a:ln w="28575"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文本框 48"/>
          <p:cNvSpPr txBox="1"/>
          <p:nvPr/>
        </p:nvSpPr>
        <p:spPr>
          <a:xfrm>
            <a:off x="8686800" y="5869940"/>
            <a:ext cx="169037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r>
              <a:rPr lang="zh-CN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第</a:t>
            </a:r>
            <a:r>
              <a:rPr lang="en-US" altLang="zh-CN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h </a:t>
            </a:r>
            <a:r>
              <a:rPr lang="zh-CN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层</a:t>
            </a:r>
            <a:endParaRPr lang="zh-CN" sz="20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4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4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  <p:bldP spid="4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635" y="6388100"/>
            <a:ext cx="12191365" cy="90170"/>
          </a:xfrm>
          <a:solidFill>
            <a:srgbClr val="008CD2"/>
          </a:solidFill>
        </p:spPr>
        <p:txBody>
          <a:bodyPr>
            <a:normAutofit fontScale="90000"/>
          </a:bodyPr>
          <a:lstStyle/>
          <a:p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7" name="标题 4"/>
          <p:cNvSpPr>
            <a:spLocks noGrp="1"/>
          </p:cNvSpPr>
          <p:nvPr/>
        </p:nvSpPr>
        <p:spPr>
          <a:xfrm>
            <a:off x="0" y="514350"/>
            <a:ext cx="12192000" cy="807720"/>
          </a:xfrm>
          <a:prstGeom prst="rect">
            <a:avLst/>
          </a:prstGeom>
          <a:solidFill>
            <a:srgbClr val="008CD2"/>
          </a:solidFill>
        </p:spPr>
        <p:txBody>
          <a:bodyPr vert="horz" lIns="91440" tIns="45720" rIns="91440" bIns="45720" rtlCol="0" anchor="b">
            <a:normAutofit fontScale="7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        </a:t>
            </a:r>
            <a:endParaRPr lang="en-US" altLang="zh-CN"/>
          </a:p>
        </p:txBody>
      </p:sp>
      <p:sp>
        <p:nvSpPr>
          <p:cNvPr id="2" name="文本框 1"/>
          <p:cNvSpPr txBox="1"/>
          <p:nvPr/>
        </p:nvSpPr>
        <p:spPr>
          <a:xfrm>
            <a:off x="635" y="514350"/>
            <a:ext cx="534289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/>
              <a:t>  </a:t>
            </a:r>
            <a:r>
              <a:rPr lang="zh-CN" altLang="en-US" sz="4000">
                <a:sym typeface="+mn-ea"/>
              </a:rPr>
              <a:t>二叉树</a:t>
            </a:r>
            <a:endParaRPr lang="zh-CN" altLang="en-US" sz="4000" b="1">
              <a:sym typeface="+mn-ea"/>
            </a:endParaRPr>
          </a:p>
        </p:txBody>
      </p:sp>
      <p:sp>
        <p:nvSpPr>
          <p:cNvPr id="3" name="标题 3"/>
          <p:cNvSpPr>
            <a:spLocks noGrp="1"/>
          </p:cNvSpPr>
          <p:nvPr/>
        </p:nvSpPr>
        <p:spPr>
          <a:xfrm>
            <a:off x="11348720" y="207645"/>
            <a:ext cx="842010" cy="76200"/>
          </a:xfrm>
          <a:prstGeom prst="rect">
            <a:avLst/>
          </a:prstGeom>
          <a:gradFill>
            <a:gsLst>
              <a:gs pos="0">
                <a:srgbClr val="14CD68"/>
              </a:gs>
              <a:gs pos="100000">
                <a:srgbClr val="035C7D"/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 fontScale="75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</a:t>
            </a:r>
            <a:r>
              <a:rPr lang="zh-CN" altLang="en-US" sz="3735"/>
              <a:t>树</a:t>
            </a:r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9" name="文本框 8"/>
          <p:cNvSpPr txBox="1"/>
          <p:nvPr/>
        </p:nvSpPr>
        <p:spPr>
          <a:xfrm>
            <a:off x="635" y="1363980"/>
            <a:ext cx="365315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·</a:t>
            </a:r>
            <a:r>
              <a:rPr lang="zh-CN" altLang="en-US" sz="3200"/>
              <a:t>二叉树的性质</a:t>
            </a:r>
            <a:endParaRPr lang="en-US" altLang="zh-CN" sz="3200"/>
          </a:p>
        </p:txBody>
      </p:sp>
      <p:sp>
        <p:nvSpPr>
          <p:cNvPr id="12" name="文本框 11"/>
          <p:cNvSpPr txBox="1"/>
          <p:nvPr/>
        </p:nvSpPr>
        <p:spPr>
          <a:xfrm>
            <a:off x="490220" y="1905635"/>
            <a:ext cx="10974705" cy="43999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性质1</a:t>
            </a:r>
            <a:r>
              <a:rPr 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、</a:t>
            </a:r>
            <a:r>
              <a:rPr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在二叉树的第</a:t>
            </a:r>
            <a:r>
              <a:rPr 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i</a:t>
            </a:r>
            <a:r>
              <a:rPr 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层上至多有</a:t>
            </a:r>
            <a:r>
              <a:rPr 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</a:t>
            </a:r>
            <a:r>
              <a:rPr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个结点(i</a:t>
            </a:r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  <a:cs typeface="+mj-ea"/>
                <a:sym typeface="+mn-ea"/>
              </a:rPr>
              <a:t>≧</a:t>
            </a:r>
            <a:r>
              <a:rPr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1)。</a:t>
            </a:r>
            <a:endParaRPr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endParaRPr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性质2</a:t>
            </a:r>
            <a:r>
              <a:rPr 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、</a:t>
            </a:r>
            <a:r>
              <a:rPr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深度为k的二叉树至多有</a:t>
            </a:r>
            <a:r>
              <a:rPr 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</a:t>
            </a:r>
            <a:r>
              <a:rPr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个结点(k</a:t>
            </a:r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  <a:cs typeface="+mj-ea"/>
                <a:sym typeface="+mn-ea"/>
              </a:rPr>
              <a:t>≧</a:t>
            </a:r>
            <a:r>
              <a:rPr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1)。</a:t>
            </a:r>
            <a:endParaRPr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endParaRPr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性质3</a:t>
            </a:r>
            <a:r>
              <a:rPr 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、</a:t>
            </a:r>
            <a:r>
              <a:rPr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对任何一棵二叉树，如果其叶子节点数为n_0,度为2的结点数</a:t>
            </a:r>
            <a:r>
              <a:rPr 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endParaRPr lang="en-US"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  </a:t>
            </a:r>
            <a:r>
              <a:rPr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为n_2，则n_0=n_2+1。</a:t>
            </a:r>
            <a:endParaRPr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endParaRPr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 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因为</a:t>
            </a:r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n = n_0 + n_1 + n_2     (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总节点数</a:t>
            </a:r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)</a:t>
            </a:r>
            <a:endParaRPr lang="en-US" altLang="zh-CN"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         n-1 = 0 * n_0 + 1 * n_1 + 2 * n_2  </a:t>
            </a:r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(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总边数和度的关系</a:t>
            </a:r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)</a:t>
            </a:r>
            <a:endParaRPr lang="en-US" altLang="zh-CN"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 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所以</a:t>
            </a:r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n_0 = n_2 + 1</a:t>
            </a:r>
            <a:endParaRPr lang="en-US" altLang="zh-CN"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aphicFrame>
        <p:nvGraphicFramePr>
          <p:cNvPr id="6" name="对象 5"/>
          <p:cNvGraphicFramePr>
            <a:graphicFrameLocks noChangeAspect="1"/>
          </p:cNvGraphicFramePr>
          <p:nvPr/>
        </p:nvGraphicFramePr>
        <p:xfrm>
          <a:off x="6028690" y="1848485"/>
          <a:ext cx="692785" cy="569595"/>
        </p:xfrm>
        <a:graphic>
          <a:graphicData uri="http://schemas.openxmlformats.org/presentationml/2006/ole">
            <mc:AlternateContent>
              <mc:Choice xmlns:v="urn:schemas-microsoft-com:vml" Requires="v">
                <p:oleObj spid="_x0000_s1038" r:id="rId2" imgW="543560" imgH="456565" progId="Equation.KSEE3">
                  <p:embed/>
                </p:oleObj>
              </mc:Choice>
              <mc:Fallback>
                <p:oleObj r:id="rId2" imgW="543560" imgH="456565" progId="Equation.KSEE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6028690" y="1848485"/>
                        <a:ext cx="692785" cy="56959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对象 9"/>
          <p:cNvGraphicFramePr>
            <a:graphicFrameLocks noChangeAspect="1"/>
          </p:cNvGraphicFramePr>
          <p:nvPr/>
        </p:nvGraphicFramePr>
        <p:xfrm>
          <a:off x="5596255" y="2734310"/>
          <a:ext cx="1125220" cy="513715"/>
        </p:xfrm>
        <a:graphic>
          <a:graphicData uri="http://schemas.openxmlformats.org/presentationml/2006/ole">
            <mc:AlternateContent>
              <mc:Choice xmlns:v="urn:schemas-microsoft-com:vml" Requires="v">
                <p:oleObj spid="_x0000_s1039" r:id="rId4" imgW="1089660" imgH="668655" progId="Equation.KSEE3">
                  <p:embed/>
                </p:oleObj>
              </mc:Choice>
              <mc:Fallback>
                <p:oleObj r:id="rId4" imgW="1089660" imgH="668655" progId="Equation.KSEE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596255" y="2734310"/>
                        <a:ext cx="1125220" cy="51371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tags/tag1.xml><?xml version="1.0" encoding="utf-8"?>
<p:tagLst xmlns:p="http://schemas.openxmlformats.org/presentationml/2006/main">
  <p:tag name="KSO_WM_UNIT_TABLE_BEAUTIFY" val="smartTable{b9ec2282-a1b9-4891-8eff-e1545cba2cef}"/>
  <p:tag name="TABLE_ENDDRAG_ORIGIN_RECT" val="464*60"/>
  <p:tag name="TABLE_ENDDRAG_RECT" val="144*240*464*60"/>
</p:tagLst>
</file>

<file path=ppt/tags/tag10.xml><?xml version="1.0" encoding="utf-8"?>
<p:tagLst xmlns:p="http://schemas.openxmlformats.org/presentationml/2006/main">
  <p:tag name="TABLE_ENDDRAG_ORIGIN_RECT" val="346*30"/>
  <p:tag name="TABLE_ENDDRAG_RECT" val="144*255*346*30"/>
</p:tagLst>
</file>

<file path=ppt/tags/tag11.xml><?xml version="1.0" encoding="utf-8"?>
<p:tagLst xmlns:p="http://schemas.openxmlformats.org/presentationml/2006/main">
  <p:tag name="TABLE_ENDDRAG_ORIGIN_RECT" val="346*30"/>
  <p:tag name="TABLE_ENDDRAG_RECT" val="144*255*346*30"/>
</p:tagLst>
</file>

<file path=ppt/tags/tag12.xml><?xml version="1.0" encoding="utf-8"?>
<p:tagLst xmlns:p="http://schemas.openxmlformats.org/presentationml/2006/main">
  <p:tag name="AS_OS" val="Unix 3.10 unknown"/>
  <p:tag name="AS_RELEASE_DATE" val="2020.11.30"/>
  <p:tag name="AS_TITLE" val="Aspose.Slides for Java"/>
  <p:tag name="AS_VERSION" val="20.11"/>
</p:tagLst>
</file>

<file path=ppt/tags/tag2.xml><?xml version="1.0" encoding="utf-8"?>
<p:tagLst xmlns:p="http://schemas.openxmlformats.org/presentationml/2006/main">
  <p:tag name="KSO_WM_UNIT_TABLE_BEAUTIFY" val="smartTable{b9ec2282-a1b9-4891-8eff-e1545cba2cef}"/>
  <p:tag name="TABLE_ENDDRAG_ORIGIN_RECT" val="464*60"/>
  <p:tag name="TABLE_ENDDRAG_RECT" val="144*240*464*60"/>
</p:tagLst>
</file>

<file path=ppt/tags/tag3.xml><?xml version="1.0" encoding="utf-8"?>
<p:tagLst xmlns:p="http://schemas.openxmlformats.org/presentationml/2006/main">
  <p:tag name="TABLE_ENDDRAG_ORIGIN_RECT" val="151*30"/>
  <p:tag name="TABLE_ENDDRAG_RECT" val="494*313*151*30"/>
</p:tagLst>
</file>

<file path=ppt/tags/tag4.xml><?xml version="1.0" encoding="utf-8"?>
<p:tagLst xmlns:p="http://schemas.openxmlformats.org/presentationml/2006/main">
  <p:tag name="TABLE_ENDDRAG_ORIGIN_RECT" val="151*30"/>
  <p:tag name="TABLE_ENDDRAG_RECT" val="494*313*151*30"/>
</p:tagLst>
</file>

<file path=ppt/tags/tag5.xml><?xml version="1.0" encoding="utf-8"?>
<p:tagLst xmlns:p="http://schemas.openxmlformats.org/presentationml/2006/main">
  <p:tag name="TABLE_ENDDRAG_ORIGIN_RECT" val="151*30"/>
  <p:tag name="TABLE_ENDDRAG_RECT" val="494*313*151*30"/>
</p:tagLst>
</file>

<file path=ppt/tags/tag6.xml><?xml version="1.0" encoding="utf-8"?>
<p:tagLst xmlns:p="http://schemas.openxmlformats.org/presentationml/2006/main">
  <p:tag name="TABLE_ENDDRAG_ORIGIN_RECT" val="151*30"/>
  <p:tag name="TABLE_ENDDRAG_RECT" val="494*313*151*30"/>
</p:tagLst>
</file>

<file path=ppt/tags/tag7.xml><?xml version="1.0" encoding="utf-8"?>
<p:tagLst xmlns:p="http://schemas.openxmlformats.org/presentationml/2006/main">
  <p:tag name="TABLE_ENDDRAG_ORIGIN_RECT" val="151*30"/>
  <p:tag name="TABLE_ENDDRAG_RECT" val="494*313*151*30"/>
</p:tagLst>
</file>

<file path=ppt/tags/tag8.xml><?xml version="1.0" encoding="utf-8"?>
<p:tagLst xmlns:p="http://schemas.openxmlformats.org/presentationml/2006/main">
  <p:tag name="TABLE_ENDDRAG_ORIGIN_RECT" val="151*30"/>
  <p:tag name="TABLE_ENDDRAG_RECT" val="494*313*151*30"/>
</p:tagLst>
</file>

<file path=ppt/tags/tag9.xml><?xml version="1.0" encoding="utf-8"?>
<p:tagLst xmlns:p="http://schemas.openxmlformats.org/presentationml/2006/main">
  <p:tag name="TABLE_ENDDRAG_ORIGIN_RECT" val="151*30"/>
  <p:tag name="TABLE_ENDDRAG_RECT" val="494*313*151*30"/>
</p:tagLst>
</file>

<file path=ppt/theme/theme1.xml><?xml version="1.0" encoding="utf-8"?>
<a:theme xmlns:r="http://schemas.openxmlformats.org/officeDocument/2006/relationships"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Company>学科网</Company>
  <Paragraphs>422</Paragraphs>
  <Slides>25</Slides>
  <Notes>3</Notes>
  <TotalTime>0</TotalTime>
  <HiddenSlides>0</HiddenSlides>
  <MMClips>0</MMClips>
  <ScaleCrop>0</ScaleCrop>
  <HeadingPairs>
    <vt:vector baseType="variant" size="6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baseType="lpstr" size="31">
      <vt:lpstr>Arial</vt:lpstr>
      <vt:lpstr>Calibri</vt:lpstr>
      <vt:lpstr>Calibri Light</vt:lpstr>
      <vt:lpstr>微软雅黑</vt:lpstr>
      <vt:lpstr>宋体</vt:lpstr>
      <vt:lpstr>Office 主题</vt:lpstr>
      <vt:lpstr>         </vt:lpstr>
      <vt:lpstr> 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</vt:vector>
  </TitlesOfParts>
  <LinksUpToDate>0</LinksUpToDate>
  <SharedDoc>0</SharedDoc>
  <HyperlinksChanged>0</HyperlinksChanged>
  <Application>Aspose.Slides for Java</Application>
  <AppVersion>20.1100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creator>rbm.xkw.com</dc:creator>
  <cp:revision>1</cp:revision>
  <cp:lastPrinted>2022-03-11T18:34:45.558</cp:lastPrinted>
  <dcterms:created xsi:type="dcterms:W3CDTF">2022-03-11T18:34:45Z</dcterms:created>
  <dcterms:modified xsi:type="dcterms:W3CDTF">2022-03-11T10:34:46Z</dcterms:modified>
</cp:coreProperties>
</file>

<file path=docProps/custom.xml><?xml version="1.0" encoding="utf-8"?>
<Properties xmlns:vt="http://schemas.openxmlformats.org/officeDocument/2006/docPropsVTypes" xmlns="http://schemas.openxmlformats.org/officeDocument/2006/custom-properti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</Properties>
</file>