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323" r:id="rId5"/>
    <p:sldId id="431" r:id="rId6"/>
    <p:sldId id="372" r:id="rId7"/>
    <p:sldId id="437" r:id="rId8"/>
    <p:sldId id="438" r:id="rId9"/>
    <p:sldId id="440" r:id="rId10"/>
    <p:sldId id="439" r:id="rId11"/>
    <p:sldId id="441" r:id="rId12"/>
    <p:sldId id="443" r:id="rId13"/>
    <p:sldId id="442" r:id="rId14"/>
    <p:sldId id="444" r:id="rId15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tags" Target="tags/tag11.xml" /><Relationship Id="rId17" Type="http://schemas.openxmlformats.org/officeDocument/2006/relationships/presProps" Target="presProps.xml" /><Relationship Id="rId18" Type="http://schemas.openxmlformats.org/officeDocument/2006/relationships/viewProps" Target="viewProps.xml" /><Relationship Id="rId19" Type="http://schemas.openxmlformats.org/officeDocument/2006/relationships/theme" Target="theme/theme1.xml" /><Relationship Id="rId2" Type="http://schemas.openxmlformats.org/officeDocument/2006/relationships/notesMaster" Target="notesMasters/notesMaster1.xml" /><Relationship Id="rId20" Type="http://schemas.openxmlformats.org/officeDocument/2006/relationships/tableStyles" Target="tableStyles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file:///D:\qq&#25991;&#20214;\712321467\Image\C2C\Image2\%7b75232B38-A165-1FB7-499C-2E1C792CACB5%7d.png" TargetMode="External" /><Relationship Id="rId13" Type="http://schemas.openxmlformats.org/officeDocument/2006/relationships/image" Target="../media/image1.png" /><Relationship Id="rId14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  <p:pic>
        <p:nvPicPr>
          <p:cNvPr id="7" name="图片 1073743875" descr="D:\qq文件\712321467\Image\C2C\Image2\{75232B38-A165-1FB7-499C-2E1C792CACB5}.png"/>
          <p:cNvPicPr>
            <a:picLocks noChangeAspect="1"/>
          </p:cNvPicPr>
          <p:nvPr/>
        </p:nvPicPr>
        <p:blipFill>
          <a:blip r:embed="rId13" r:link="rId12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jpe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1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2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3.xml" /><Relationship Id="rId3" Type="http://schemas.openxmlformats.org/officeDocument/2006/relationships/tags" Target="../tags/tag4.xml" /><Relationship Id="rId4" Type="http://schemas.openxmlformats.org/officeDocument/2006/relationships/tags" Target="../tags/tag5.xml" /><Relationship Id="rId5" Type="http://schemas.openxmlformats.org/officeDocument/2006/relationships/tags" Target="../tags/tag6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7.xml" /><Relationship Id="rId3" Type="http://schemas.openxmlformats.org/officeDocument/2006/relationships/tags" Target="../tags/tag8.xml" /><Relationship Id="rId4" Type="http://schemas.openxmlformats.org/officeDocument/2006/relationships/tags" Target="../tags/tag9.xml" /><Relationship Id="rId5" Type="http://schemas.openxmlformats.org/officeDocument/2006/relationships/tags" Target="../tags/tag10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2" name="ï$ľídê"/>
          <p:cNvSpPr/>
          <p:nvPr/>
        </p:nvSpPr>
        <p:spPr>
          <a:xfrm>
            <a:off x="-1" y="-24"/>
            <a:ext cx="4127501" cy="6858024"/>
          </a:xfrm>
          <a:custGeom>
            <a:gdLst>
              <a:gd name="connsiteX0" fmla="*/ 1612667 w 3694176"/>
              <a:gd name="connsiteY0" fmla="*/ 2871216 h 6511925"/>
              <a:gd name="connsiteX1" fmla="*/ 3694176 w 3694176"/>
              <a:gd name="connsiteY1" fmla="*/ 2871216 h 6511925"/>
              <a:gd name="connsiteX2" fmla="*/ 3694176 w 3694176"/>
              <a:gd name="connsiteY2" fmla="*/ 5981574 h 6511925"/>
              <a:gd name="connsiteX3" fmla="*/ 1612667 w 3694176"/>
              <a:gd name="connsiteY3" fmla="*/ 5981574 h 6511925"/>
              <a:gd name="connsiteX4" fmla="*/ 0 w 3694176"/>
              <a:gd name="connsiteY4" fmla="*/ 0 h 6511925"/>
              <a:gd name="connsiteX5" fmla="*/ 2066544 w 3694176"/>
              <a:gd name="connsiteY5" fmla="*/ 0 h 6511925"/>
              <a:gd name="connsiteX6" fmla="*/ 2066544 w 3694176"/>
              <a:gd name="connsiteY6" fmla="*/ 2743201 h 6511925"/>
              <a:gd name="connsiteX7" fmla="*/ 1508760 w 3694176"/>
              <a:gd name="connsiteY7" fmla="*/ 2743201 h 6511925"/>
              <a:gd name="connsiteX8" fmla="*/ 1508760 w 3694176"/>
              <a:gd name="connsiteY8" fmla="*/ 6109589 h 6511925"/>
              <a:gd name="connsiteX9" fmla="*/ 2066544 w 3694176"/>
              <a:gd name="connsiteY9" fmla="*/ 6109589 h 6511925"/>
              <a:gd name="connsiteX10" fmla="*/ 2066544 w 3694176"/>
              <a:gd name="connsiteY10" fmla="*/ 6511925 h 6511925"/>
              <a:gd name="connsiteX11" fmla="*/ 0 w 3694176"/>
              <a:gd name="connsiteY11" fmla="*/ 6511925 h 651192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694176" h="6511925">
                <a:moveTo>
                  <a:pt x="1612667" y="2871216"/>
                </a:moveTo>
                <a:lnTo>
                  <a:pt x="3694176" y="2871216"/>
                </a:lnTo>
                <a:lnTo>
                  <a:pt x="3694176" y="5981574"/>
                </a:lnTo>
                <a:lnTo>
                  <a:pt x="1612667" y="5981574"/>
                </a:lnTo>
                <a:close/>
                <a:moveTo>
                  <a:pt x="0" y="0"/>
                </a:moveTo>
                <a:lnTo>
                  <a:pt x="2066544" y="0"/>
                </a:lnTo>
                <a:lnTo>
                  <a:pt x="2066544" y="2743201"/>
                </a:lnTo>
                <a:lnTo>
                  <a:pt x="1508760" y="2743201"/>
                </a:lnTo>
                <a:lnTo>
                  <a:pt x="1508760" y="6109589"/>
                </a:lnTo>
                <a:lnTo>
                  <a:pt x="2066544" y="6109589"/>
                </a:lnTo>
                <a:lnTo>
                  <a:pt x="2066544" y="6511925"/>
                </a:lnTo>
                <a:lnTo>
                  <a:pt x="0" y="6511925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 l="-101540" r="-47692"/>
            </a:stretch>
          </a:blipFill>
          <a:ln w="571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rmAutofit/>
          </a:bodyPr>
          <a:lstStyle/>
          <a:p>
            <a:pPr algn="ctr"/>
            <a:endParaRPr lang="zh-CN" altLang="en-US"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586730" y="3096260"/>
            <a:ext cx="57842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3600" smtClean="0">
                <a:solidFill>
                  <a:srgbClr val="008CD2"/>
                </a:solidFill>
                <a:ea typeface="微软雅黑" panose="020b0503020204020204" charset="-122"/>
                <a:cs typeface="+mn-ea"/>
                <a:sym typeface="+mn-lt"/>
              </a:rPr>
              <a:t>第三章  字符串、队列和栈</a:t>
            </a:r>
            <a:endParaRPr lang="zh-CN" altLang="en-US" sz="3600">
              <a:solidFill>
                <a:srgbClr val="008CD2"/>
              </a:solidFill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2313940" y="543560"/>
            <a:ext cx="9878060" cy="80772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6" name="标题 3"/>
          <p:cNvSpPr>
            <a:spLocks noGrp="1"/>
          </p:cNvSpPr>
          <p:nvPr/>
        </p:nvSpPr>
        <p:spPr>
          <a:xfrm>
            <a:off x="2313940" y="6564630"/>
            <a:ext cx="9878060" cy="18034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ctr">
            <a:normAutofit fontScale="2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</a:t>
            </a:r>
            <a:endParaRPr lang="en-US" altLang="zh-CN"/>
          </a:p>
        </p:txBody>
      </p:sp>
      <p:sp>
        <p:nvSpPr>
          <p:cNvPr id="3" name="文本框 2"/>
          <p:cNvSpPr txBox="1"/>
          <p:nvPr/>
        </p:nvSpPr>
        <p:spPr>
          <a:xfrm>
            <a:off x="5805170" y="1614170"/>
            <a:ext cx="58273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>
                <a:solidFill>
                  <a:srgbClr val="0070A6"/>
                </a:solidFill>
                <a:ea typeface="微软雅黑" panose="020b0503020204020204" charset="-122"/>
                <a:cs typeface="+mn-ea"/>
                <a:sym typeface="+mn-lt"/>
              </a:rPr>
              <a:t>选修</a:t>
            </a:r>
            <a:r>
              <a:rPr lang="en-US" altLang="zh-CN" sz="4000" smtClean="0">
                <a:solidFill>
                  <a:srgbClr val="0070A6"/>
                </a:solidFill>
                <a:ea typeface="微软雅黑" panose="020b0503020204020204" charset="-122"/>
                <a:cs typeface="+mn-ea"/>
                <a:sym typeface="+mn-lt"/>
              </a:rPr>
              <a:t>1《</a:t>
            </a:r>
            <a:r>
              <a:rPr lang="zh-CN" altLang="en-US" sz="4000" smtClean="0">
                <a:solidFill>
                  <a:srgbClr val="0070A6"/>
                </a:solidFill>
                <a:ea typeface="微软雅黑" panose="020b0503020204020204" charset="-122"/>
                <a:cs typeface="+mn-ea"/>
                <a:sym typeface="+mn-lt"/>
              </a:rPr>
              <a:t>数据与数据结构</a:t>
            </a:r>
            <a:r>
              <a:rPr lang="en-US" altLang="zh-CN" sz="4000" smtClean="0">
                <a:solidFill>
                  <a:srgbClr val="0070A6"/>
                </a:solidFill>
                <a:ea typeface="微软雅黑" panose="020b0503020204020204" charset="-122"/>
                <a:cs typeface="+mn-ea"/>
                <a:sym typeface="+mn-lt"/>
              </a:rPr>
              <a:t>》</a:t>
            </a:r>
            <a:endParaRPr lang="zh-CN" altLang="en-US" sz="4000"/>
          </a:p>
        </p:txBody>
      </p:sp>
      <p:sp>
        <p:nvSpPr>
          <p:cNvPr id="57" name="矩形 56"/>
          <p:cNvSpPr/>
          <p:nvPr/>
        </p:nvSpPr>
        <p:spPr>
          <a:xfrm>
            <a:off x="5082290" y="1715705"/>
            <a:ext cx="504000" cy="504000"/>
          </a:xfrm>
          <a:prstGeom prst="rect">
            <a:avLst/>
          </a:prstGeom>
          <a:solidFill>
            <a:srgbClr val="007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B050"/>
              </a:solidFill>
              <a:ea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715510" y="4267743"/>
            <a:ext cx="6917159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400" smtClean="0">
                <a:solidFill>
                  <a:schemeClr val="tx1">
                    <a:lumMod val="95000"/>
                    <a:lumOff val="5000"/>
                  </a:schemeClr>
                </a:solidFill>
                <a:ea typeface="微软雅黑" panose="020b0503020204020204" charset="-122"/>
                <a:cs typeface="+mn-ea"/>
                <a:sym typeface="+mn-lt"/>
              </a:rPr>
              <a:t>3.3 </a:t>
            </a:r>
            <a:r>
              <a:rPr lang="zh-CN" altLang="en-US" sz="4400" smtClean="0">
                <a:solidFill>
                  <a:schemeClr val="tx1">
                    <a:lumMod val="95000"/>
                    <a:lumOff val="5000"/>
                  </a:schemeClr>
                </a:solidFill>
                <a:ea typeface="微软雅黑" panose="020b0503020204020204" charset="-122"/>
                <a:cs typeface="+mn-ea"/>
                <a:sym typeface="+mn-lt"/>
              </a:rPr>
              <a:t>栈</a:t>
            </a:r>
            <a:endParaRPr lang="en-US" altLang="zh-CN" sz="4400" smtClean="0">
              <a:solidFill>
                <a:schemeClr val="tx1">
                  <a:lumMod val="95000"/>
                  <a:lumOff val="5000"/>
                </a:schemeClr>
              </a:solidFill>
              <a:ea typeface="微软雅黑" panose="020b0503020204020204" charset="-122"/>
              <a:cs typeface="+mn-ea"/>
              <a:sym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10" grpId="0"/>
      <p:bldP spid="57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93190"/>
            <a:ext cx="117640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2800">
                <a:sym typeface="+mn-ea"/>
              </a:rPr>
              <a:t>列表自带的方法实现栈</a:t>
            </a:r>
            <a:r>
              <a:rPr lang="zh-CN" altLang="en-US" sz="2800"/>
              <a:t>的入栈和出栈</a:t>
            </a:r>
            <a:endParaRPr lang="en-US" altLang="zh-CN" sz="2800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栈的基本操作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648335" y="2023745"/>
            <a:ext cx="5877560" cy="230695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st = [ ]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for i in "ABCDEF":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st.append(i)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print(st)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while st: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print(st.pop(), end=" ")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栈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3" name="文本框 2"/>
          <p:cNvSpPr txBox="1"/>
          <p:nvPr/>
        </p:nvSpPr>
        <p:spPr>
          <a:xfrm>
            <a:off x="535305" y="4561205"/>
            <a:ext cx="26803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</a:rPr>
              <a:t>输出结果：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454910" y="4944110"/>
            <a:ext cx="4163060" cy="8299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zh-CN" sz="2400">
                <a:latin typeface="+mj-ea"/>
                <a:ea typeface="+mj-ea"/>
              </a:rPr>
              <a:t>['A', 'B', 'C', 'D', 'E', 'F']</a:t>
            </a:r>
            <a:endParaRPr lang="en-US" altLang="zh-CN" sz="2400">
              <a:latin typeface="+mj-ea"/>
              <a:ea typeface="+mj-ea"/>
            </a:endParaRPr>
          </a:p>
          <a:p>
            <a:r>
              <a:rPr lang="en-US" altLang="zh-CN" sz="2400">
                <a:latin typeface="+mj-ea"/>
                <a:ea typeface="+mj-ea"/>
              </a:rPr>
              <a:t>F E D C B A   </a:t>
            </a:r>
            <a:endParaRPr lang="en-US" altLang="zh-CN" sz="2400">
              <a:latin typeface="+mj-ea"/>
              <a:ea typeface="+mj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93190"/>
            <a:ext cx="117640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2800"/>
              <a:t>十进制转二进制</a:t>
            </a:r>
            <a:endParaRPr lang="zh-CN" altLang="en-US" sz="2800"/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栈的基本应用</a:t>
            </a:r>
            <a:endParaRPr lang="zh-CN" altLang="en-US" sz="4000" b="1"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648335" y="2023745"/>
            <a:ext cx="6385560" cy="415417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st = [-1] * 100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top = -1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number = int(input("请输入十进制整数："))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while number &gt; 0: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x = number % 2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top += 1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st[top] = x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number = number // 2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while top &gt;= 0: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print(st[top], end="")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top = top - 1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栈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3" name="文本框 2"/>
          <p:cNvSpPr txBox="1"/>
          <p:nvPr/>
        </p:nvSpPr>
        <p:spPr>
          <a:xfrm>
            <a:off x="7033895" y="4521835"/>
            <a:ext cx="26803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</a:rPr>
              <a:t>输出结果：</a:t>
            </a:r>
            <a:endParaRPr lang="zh-CN" altLang="en-US" sz="2800">
              <a:solidFill>
                <a:srgbClr val="FF0000"/>
              </a:solidFill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7601585" y="5043805"/>
            <a:ext cx="4288790" cy="829310"/>
            <a:chOff x="11971" y="7943"/>
            <a:chExt cx="6754" cy="1306"/>
          </a:xfrm>
        </p:grpSpPr>
        <p:sp>
          <p:nvSpPr>
            <p:cNvPr id="10" name="文本框 9"/>
            <p:cNvSpPr txBox="1"/>
            <p:nvPr/>
          </p:nvSpPr>
          <p:spPr>
            <a:xfrm>
              <a:off x="11971" y="7943"/>
              <a:ext cx="6755" cy="13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US" altLang="zh-CN" sz="2400">
                  <a:latin typeface="+mj-ea"/>
                  <a:ea typeface="+mj-ea"/>
                </a:rPr>
                <a:t>请输入十进制整数：</a:t>
              </a:r>
              <a:r>
                <a:rPr lang="en-US" altLang="zh-CN" sz="2400">
                  <a:solidFill>
                    <a:srgbClr val="FF0000"/>
                  </a:solidFill>
                  <a:latin typeface="+mj-ea"/>
                  <a:ea typeface="+mj-ea"/>
                </a:rPr>
                <a:t>100</a:t>
              </a:r>
              <a:endParaRPr lang="en-US" altLang="zh-CN" sz="2400">
                <a:latin typeface="+mj-ea"/>
                <a:ea typeface="+mj-ea"/>
              </a:endParaRPr>
            </a:p>
            <a:p>
              <a:r>
                <a:rPr lang="en-US" altLang="zh-CN" sz="2400">
                  <a:latin typeface="+mj-ea"/>
                  <a:ea typeface="+mj-ea"/>
                </a:rPr>
                <a:t>1100100 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6" name="直接箭头连接符 5"/>
            <p:cNvCxnSpPr/>
            <p:nvPr/>
          </p:nvCxnSpPr>
          <p:spPr>
            <a:xfrm flipH="1">
              <a:off x="17450" y="8111"/>
              <a:ext cx="422" cy="37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93190"/>
            <a:ext cx="117640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2800"/>
              <a:t>逆波兰表达式的计算</a:t>
            </a:r>
            <a:endParaRPr lang="zh-CN" altLang="en-US" sz="2800"/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栈的基本应用</a:t>
            </a:r>
            <a:endParaRPr lang="zh-CN" altLang="en-US" sz="4000" b="1"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648335" y="1925955"/>
            <a:ext cx="6301105" cy="37846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str = input("请输入逆波兰表达式：")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stack = []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for i in str.split():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if i in "+-*/":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s2 = stack.pop()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s1 = stack.pop()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# eval函数执行一个字符串表达式，并返回表达式的值。该返回值为字符串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stack.append(eval("%s %s %s" % (s1, i, s2)))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else: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stack.append(i)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print("result：%s" % stack[0])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栈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3" name="文本框 2"/>
          <p:cNvSpPr txBox="1"/>
          <p:nvPr/>
        </p:nvSpPr>
        <p:spPr>
          <a:xfrm>
            <a:off x="7033895" y="4521835"/>
            <a:ext cx="26803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</a:rPr>
              <a:t>输出结果：</a:t>
            </a:r>
            <a:endParaRPr lang="zh-CN" altLang="en-US" sz="2800">
              <a:solidFill>
                <a:srgbClr val="FF0000"/>
              </a:solidFill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7164070" y="5043805"/>
            <a:ext cx="4726940" cy="1198880"/>
            <a:chOff x="11282" y="7943"/>
            <a:chExt cx="7444" cy="1888"/>
          </a:xfrm>
        </p:grpSpPr>
        <p:sp>
          <p:nvSpPr>
            <p:cNvPr id="10" name="文本框 9"/>
            <p:cNvSpPr txBox="1"/>
            <p:nvPr/>
          </p:nvSpPr>
          <p:spPr>
            <a:xfrm>
              <a:off x="11282" y="7943"/>
              <a:ext cx="7444" cy="18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US" altLang="zh-CN" sz="2400">
                  <a:latin typeface="+mj-ea"/>
                  <a:ea typeface="+mj-ea"/>
                </a:rPr>
                <a:t>请输入逆波兰表达式：</a:t>
              </a:r>
              <a:r>
                <a:rPr lang="en-US" altLang="zh-CN" sz="2400">
                  <a:solidFill>
                    <a:srgbClr val="FF0000"/>
                  </a:solidFill>
                  <a:latin typeface="+mj-ea"/>
                  <a:ea typeface="+mj-ea"/>
                </a:rPr>
                <a:t>6 8 2 - 2 * 3 / +</a:t>
              </a:r>
              <a:endParaRPr lang="en-US" altLang="zh-CN" sz="2400">
                <a:latin typeface="+mj-ea"/>
                <a:ea typeface="+mj-ea"/>
              </a:endParaRPr>
            </a:p>
            <a:p>
              <a:r>
                <a:rPr lang="en-US" altLang="zh-CN" sz="2400">
                  <a:latin typeface="+mj-ea"/>
                  <a:ea typeface="+mj-ea"/>
                </a:rPr>
                <a:t>result：10.0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6" name="直接箭头连接符 5"/>
            <p:cNvCxnSpPr/>
            <p:nvPr/>
          </p:nvCxnSpPr>
          <p:spPr>
            <a:xfrm flipH="1">
              <a:off x="12976" y="8698"/>
              <a:ext cx="422" cy="37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93190"/>
            <a:ext cx="117640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2800"/>
              <a:t>思考</a:t>
            </a:r>
            <a:endParaRPr lang="en-US" altLang="zh-CN" sz="2800"/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栈的基本应用</a:t>
            </a:r>
            <a:endParaRPr lang="zh-CN" altLang="en-US" sz="4000" b="1">
              <a:sym typeface="+mn-ea"/>
            </a:endParaRPr>
          </a:p>
        </p:txBody>
      </p:sp>
      <p:sp>
        <p:nvSpPr>
          <p:cNvPr id="5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栈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8" name="文本框 7"/>
          <p:cNvSpPr txBox="1"/>
          <p:nvPr/>
        </p:nvSpPr>
        <p:spPr>
          <a:xfrm>
            <a:off x="648335" y="1986280"/>
            <a:ext cx="7233285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/>
              <a:t>如何把计算表达式转化成逆波兰式，然后计算其值。</a:t>
            </a:r>
            <a:endParaRPr lang="zh-CN" altLang="en-US" sz="2400"/>
          </a:p>
          <a:p>
            <a:endParaRPr lang="zh-CN" altLang="en-US" sz="2400"/>
          </a:p>
          <a:p>
            <a:r>
              <a:rPr lang="zh-CN" altLang="en-US" sz="2400"/>
              <a:t>例如：</a:t>
            </a:r>
            <a:endParaRPr lang="zh-CN" altLang="en-US" sz="2400"/>
          </a:p>
          <a:p>
            <a:r>
              <a:rPr lang="zh-CN" altLang="en-US" sz="2400"/>
              <a:t> </a:t>
            </a:r>
            <a:r>
              <a:rPr lang="en-US" altLang="zh-CN" sz="2400"/>
              <a:t>        </a:t>
            </a:r>
            <a:r>
              <a:rPr lang="zh-CN" altLang="en-US" sz="2400"/>
              <a:t>计算表达式：6+(83-2)*2/3</a:t>
            </a:r>
            <a:endParaRPr lang="zh-CN" altLang="en-US" sz="2400"/>
          </a:p>
          <a:p>
            <a:endParaRPr lang="zh-CN" altLang="en-US" sz="2400"/>
          </a:p>
          <a:p>
            <a:r>
              <a:rPr lang="en-US" altLang="zh-CN" sz="2400">
                <a:sym typeface="+mn-ea"/>
              </a:rPr>
              <a:t>         </a:t>
            </a:r>
            <a:r>
              <a:rPr lang="zh-CN" altLang="en-US" sz="2400">
                <a:sym typeface="+mn-ea"/>
              </a:rPr>
              <a:t>逆波兰式：6</a:t>
            </a:r>
            <a:r>
              <a:rPr lang="en-US" altLang="zh-CN" sz="2400">
                <a:sym typeface="+mn-ea"/>
              </a:rPr>
              <a:t> </a:t>
            </a:r>
            <a:r>
              <a:rPr lang="zh-CN" altLang="en-US" sz="2400">
                <a:sym typeface="+mn-ea"/>
              </a:rPr>
              <a:t>83</a:t>
            </a:r>
            <a:r>
              <a:rPr lang="en-US" altLang="zh-CN" sz="2400">
                <a:sym typeface="+mn-ea"/>
              </a:rPr>
              <a:t> </a:t>
            </a:r>
            <a:r>
              <a:rPr lang="zh-CN" altLang="en-US" sz="2400">
                <a:sym typeface="+mn-ea"/>
              </a:rPr>
              <a:t>2</a:t>
            </a:r>
            <a:r>
              <a:rPr lang="en-US" altLang="zh-CN" sz="2400">
                <a:sym typeface="+mn-ea"/>
              </a:rPr>
              <a:t> </a:t>
            </a:r>
            <a:r>
              <a:rPr lang="zh-CN" altLang="en-US" sz="2400">
                <a:sym typeface="+mn-ea"/>
              </a:rPr>
              <a:t>-</a:t>
            </a:r>
            <a:r>
              <a:rPr lang="en-US" altLang="zh-CN" sz="2400">
                <a:sym typeface="+mn-ea"/>
              </a:rPr>
              <a:t> </a:t>
            </a:r>
            <a:r>
              <a:rPr lang="zh-CN" altLang="en-US" sz="2400">
                <a:sym typeface="+mn-ea"/>
              </a:rPr>
              <a:t>2</a:t>
            </a:r>
            <a:r>
              <a:rPr lang="en-US" altLang="zh-CN" sz="2400">
                <a:sym typeface="+mn-ea"/>
              </a:rPr>
              <a:t> </a:t>
            </a:r>
            <a:r>
              <a:rPr lang="zh-CN" altLang="en-US" sz="2400">
                <a:sym typeface="+mn-ea"/>
              </a:rPr>
              <a:t>*</a:t>
            </a:r>
            <a:r>
              <a:rPr lang="en-US" altLang="zh-CN" sz="2400">
                <a:sym typeface="+mn-ea"/>
              </a:rPr>
              <a:t> </a:t>
            </a:r>
            <a:r>
              <a:rPr lang="zh-CN" altLang="en-US" sz="2400">
                <a:sym typeface="+mn-ea"/>
              </a:rPr>
              <a:t>3</a:t>
            </a:r>
            <a:r>
              <a:rPr lang="en-US" altLang="zh-CN" sz="2400">
                <a:sym typeface="+mn-ea"/>
              </a:rPr>
              <a:t> </a:t>
            </a:r>
            <a:r>
              <a:rPr lang="zh-CN" altLang="en-US" sz="2400">
                <a:sym typeface="+mn-ea"/>
              </a:rPr>
              <a:t>/</a:t>
            </a:r>
            <a:r>
              <a:rPr lang="en-US" altLang="zh-CN" sz="2400">
                <a:sym typeface="+mn-ea"/>
              </a:rPr>
              <a:t> </a:t>
            </a:r>
            <a:r>
              <a:rPr lang="zh-CN" altLang="en-US" sz="2400">
                <a:sym typeface="+mn-ea"/>
              </a:rPr>
              <a:t>+</a:t>
            </a:r>
            <a:endParaRPr lang="zh-CN" altLang="en-US" sz="2400">
              <a:sym typeface="+mn-ea"/>
            </a:endParaRPr>
          </a:p>
          <a:p>
            <a:endParaRPr lang="zh-CN" altLang="en-US" sz="2400">
              <a:sym typeface="+mn-ea"/>
            </a:endParaRPr>
          </a:p>
          <a:p>
            <a:r>
              <a:rPr lang="en-US" altLang="zh-CN" sz="2400">
                <a:sym typeface="+mn-ea"/>
              </a:rPr>
              <a:t>         </a:t>
            </a:r>
            <a:r>
              <a:rPr lang="zh-CN" altLang="en-US" sz="2400">
                <a:sym typeface="+mn-ea"/>
              </a:rPr>
              <a:t>表达式的值：60.0</a:t>
            </a:r>
            <a:endParaRPr lang="zh-CN" altLang="en-US" sz="2400">
              <a:sym typeface="+mn-ea"/>
            </a:endParaRPr>
          </a:p>
        </p:txBody>
      </p:sp>
      <p:sp>
        <p:nvSpPr>
          <p:cNvPr id="11" name="左弧形箭头 10"/>
          <p:cNvSpPr/>
          <p:nvPr/>
        </p:nvSpPr>
        <p:spPr>
          <a:xfrm>
            <a:off x="1043940" y="3329305"/>
            <a:ext cx="338455" cy="747395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pic>
        <p:nvPicPr>
          <p:cNvPr id="14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0160000" y="12585700"/>
            <a:ext cx="317500" cy="241300"/>
          </a:xfrm>
          <a:prstGeom prst="cube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336677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 b="1"/>
              <a:t>学习目标</a:t>
            </a:r>
            <a:endParaRPr lang="zh-CN" altLang="en-US" sz="4000" b="1"/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栈</a:t>
            </a:r>
            <a:r>
              <a:rPr lang="en-US" altLang="zh-CN"/>
              <a:t> </a:t>
            </a:r>
            <a:endParaRPr lang="en-US" altLang="zh-CN"/>
          </a:p>
        </p:txBody>
      </p:sp>
      <p:grpSp>
        <p:nvGrpSpPr>
          <p:cNvPr id="5" name="组合 4"/>
          <p:cNvGrpSpPr/>
          <p:nvPr/>
        </p:nvGrpSpPr>
        <p:grpSpPr>
          <a:xfrm>
            <a:off x="902335" y="1861820"/>
            <a:ext cx="5967730" cy="706120"/>
            <a:chOff x="1421" y="2932"/>
            <a:chExt cx="9398" cy="1112"/>
          </a:xfrm>
        </p:grpSpPr>
        <p:sp>
          <p:nvSpPr>
            <p:cNvPr id="2" name="菱形 1"/>
            <p:cNvSpPr/>
            <p:nvPr/>
          </p:nvSpPr>
          <p:spPr>
            <a:xfrm>
              <a:off x="1421" y="3133"/>
              <a:ext cx="689" cy="711"/>
            </a:xfrm>
            <a:prstGeom prst="diamon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2555" y="2932"/>
              <a:ext cx="8265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sz="4000"/>
                <a:t>栈的概念与特性</a:t>
              </a:r>
              <a:endParaRPr lang="zh-CN" sz="4000"/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902335" y="2864485"/>
            <a:ext cx="5742940" cy="706120"/>
            <a:chOff x="1421" y="4511"/>
            <a:chExt cx="9044" cy="1112"/>
          </a:xfrm>
        </p:grpSpPr>
        <p:sp>
          <p:nvSpPr>
            <p:cNvPr id="3" name="菱形 2"/>
            <p:cNvSpPr/>
            <p:nvPr/>
          </p:nvSpPr>
          <p:spPr>
            <a:xfrm>
              <a:off x="1421" y="4712"/>
              <a:ext cx="689" cy="711"/>
            </a:xfrm>
            <a:prstGeom prst="diamon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2555" y="4511"/>
              <a:ext cx="7911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4000"/>
                <a:t>栈的基本操作</a:t>
              </a:r>
              <a:endParaRPr lang="zh-CN" altLang="en-US" sz="4000"/>
            </a:p>
          </p:txBody>
        </p:sp>
      </p:grpSp>
      <p:pic>
        <p:nvPicPr>
          <p:cNvPr id="23" name="图片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5910" y="1918335"/>
            <a:ext cx="5095875" cy="231965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栈的概念和特性</a:t>
            </a:r>
            <a:endParaRPr lang="zh-CN" altLang="en-US" sz="4000" b="1"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90245" y="1989455"/>
            <a:ext cx="544068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latin typeface="+mj-ea"/>
                <a:ea typeface="+mj-ea"/>
                <a:cs typeface="+mj-ea"/>
                <a:sym typeface="+mn-ea"/>
              </a:rPr>
              <a:t>栈是一种操作受限的线性表，</a:t>
            </a:r>
            <a:r>
              <a:rPr lang="zh-CN" altLang="en-US" sz="2800">
                <a:solidFill>
                  <a:srgbClr val="FF0000"/>
                </a:solidFill>
                <a:latin typeface="+mj-ea"/>
                <a:ea typeface="+mj-ea"/>
                <a:cs typeface="+mj-ea"/>
                <a:sym typeface="+mn-ea"/>
              </a:rPr>
              <a:t>仅允许在表的一端</a:t>
            </a:r>
            <a:r>
              <a:rPr lang="zh-CN" altLang="en-US" sz="2800">
                <a:latin typeface="+mj-ea"/>
                <a:ea typeface="+mj-ea"/>
                <a:cs typeface="+mj-ea"/>
                <a:sym typeface="+mn-ea"/>
              </a:rPr>
              <a:t>进行插入或删除。</a:t>
            </a:r>
            <a:endParaRPr lang="en-US" altLang="zh-CN" sz="2800"/>
          </a:p>
        </p:txBody>
      </p:sp>
      <p:sp>
        <p:nvSpPr>
          <p:cNvPr id="2" name="文本框 1"/>
          <p:cNvSpPr txBox="1"/>
          <p:nvPr/>
        </p:nvSpPr>
        <p:spPr>
          <a:xfrm>
            <a:off x="635" y="1363980"/>
            <a:ext cx="36531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栈的概念</a:t>
            </a:r>
            <a:endParaRPr lang="zh-CN" altLang="en-US" sz="3200"/>
          </a:p>
        </p:txBody>
      </p:sp>
      <p:sp>
        <p:nvSpPr>
          <p:cNvPr id="5" name="文本框 4"/>
          <p:cNvSpPr txBox="1"/>
          <p:nvPr/>
        </p:nvSpPr>
        <p:spPr>
          <a:xfrm>
            <a:off x="0" y="3978910"/>
            <a:ext cx="36531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栈的特性</a:t>
            </a:r>
            <a:endParaRPr lang="zh-CN" altLang="en-US" sz="3200"/>
          </a:p>
        </p:txBody>
      </p:sp>
      <p:sp>
        <p:nvSpPr>
          <p:cNvPr id="6" name="文本框 5"/>
          <p:cNvSpPr txBox="1"/>
          <p:nvPr/>
        </p:nvSpPr>
        <p:spPr>
          <a:xfrm>
            <a:off x="690245" y="4562475"/>
            <a:ext cx="1053338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2800"/>
              <a:t>（</a:t>
            </a:r>
            <a:r>
              <a:rPr lang="en-US" altLang="zh-CN" sz="2800"/>
              <a:t>1</a:t>
            </a:r>
            <a:r>
              <a:rPr lang="zh-CN" sz="2800"/>
              <a:t>）</a:t>
            </a:r>
            <a:r>
              <a:rPr lang="zh-CN" sz="2800">
                <a:solidFill>
                  <a:srgbClr val="FF0000"/>
                </a:solidFill>
              </a:rPr>
              <a:t>先进后出、后进先出</a:t>
            </a:r>
            <a:r>
              <a:rPr lang="en-US" altLang="zh-CN" sz="2800"/>
              <a:t>     </a:t>
            </a:r>
            <a:endParaRPr lang="zh-CN" sz="2800"/>
          </a:p>
          <a:p>
            <a:r>
              <a:rPr lang="zh-CN" sz="2800"/>
              <a:t>（</a:t>
            </a:r>
            <a:r>
              <a:rPr lang="en-US" altLang="zh-CN" sz="2800"/>
              <a:t>2</a:t>
            </a:r>
            <a:r>
              <a:rPr lang="zh-CN" sz="2800"/>
              <a:t>）</a:t>
            </a:r>
            <a:r>
              <a:rPr lang="zh-CN" sz="2800">
                <a:sym typeface="+mn-ea"/>
              </a:rPr>
              <a:t>有限序列性</a:t>
            </a:r>
            <a:endParaRPr lang="zh-CN" sz="2800">
              <a:sym typeface="+mn-ea"/>
            </a:endParaRPr>
          </a:p>
          <a:p>
            <a:r>
              <a:rPr lang="en-US" altLang="zh-CN" sz="2800"/>
              <a:t>        </a:t>
            </a:r>
            <a:r>
              <a:rPr lang="zh-CN" altLang="en-US" sz="2800"/>
              <a:t>栈</a:t>
            </a:r>
            <a:r>
              <a:rPr lang="zh-CN" altLang="en-US" sz="2400"/>
              <a:t>是一种线性表结构，元素个数有限。</a:t>
            </a:r>
            <a:r>
              <a:rPr lang="zh-CN" altLang="en-US" sz="2400">
                <a:solidFill>
                  <a:srgbClr val="FF0000"/>
                </a:solidFill>
              </a:rPr>
              <a:t>栈可以为空</a:t>
            </a:r>
            <a:r>
              <a:rPr lang="zh-CN" altLang="en-US" sz="2400"/>
              <a:t>。</a:t>
            </a:r>
            <a:endParaRPr lang="zh-CN" altLang="en-US" sz="2400"/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栈</a:t>
            </a:r>
            <a:r>
              <a:rPr lang="en-US" altLang="zh-CN"/>
              <a:t> </a:t>
            </a:r>
            <a:endParaRPr lang="en-US" altLang="zh-CN"/>
          </a:p>
        </p:txBody>
      </p:sp>
      <p:grpSp>
        <p:nvGrpSpPr>
          <p:cNvPr id="9" name="组合 8"/>
          <p:cNvGrpSpPr/>
          <p:nvPr/>
        </p:nvGrpSpPr>
        <p:grpSpPr>
          <a:xfrm>
            <a:off x="9137015" y="3731260"/>
            <a:ext cx="2137410" cy="398780"/>
            <a:chOff x="14389" y="5876"/>
            <a:chExt cx="3366" cy="628"/>
          </a:xfrm>
        </p:grpSpPr>
        <p:cxnSp>
          <p:nvCxnSpPr>
            <p:cNvPr id="8" name="直接箭头连接符 7"/>
            <p:cNvCxnSpPr/>
            <p:nvPr/>
          </p:nvCxnSpPr>
          <p:spPr>
            <a:xfrm flipH="1">
              <a:off x="14389" y="6273"/>
              <a:ext cx="955" cy="1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文本框 13"/>
            <p:cNvSpPr txBox="1"/>
            <p:nvPr/>
          </p:nvSpPr>
          <p:spPr>
            <a:xfrm>
              <a:off x="15491" y="5876"/>
              <a:ext cx="2265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/>
                <a:t>栈底元素</a:t>
              </a:r>
              <a:endParaRPr lang="zh-CN" altLang="en-US" sz="2000"/>
            </a:p>
          </p:txBody>
        </p:sp>
      </p:grpSp>
      <p:pic>
        <p:nvPicPr>
          <p:cNvPr id="19" name="图片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4545" y="1662430"/>
            <a:ext cx="1889125" cy="2616200"/>
          </a:xfrm>
          <a:prstGeom prst="rect">
            <a:avLst/>
          </a:prstGeom>
        </p:spPr>
      </p:pic>
      <p:grpSp>
        <p:nvGrpSpPr>
          <p:cNvPr id="3" name="组合 2"/>
          <p:cNvGrpSpPr/>
          <p:nvPr/>
        </p:nvGrpSpPr>
        <p:grpSpPr>
          <a:xfrm>
            <a:off x="9066530" y="2432685"/>
            <a:ext cx="2137410" cy="398780"/>
            <a:chOff x="14278" y="3831"/>
            <a:chExt cx="3366" cy="628"/>
          </a:xfrm>
        </p:grpSpPr>
        <p:cxnSp>
          <p:nvCxnSpPr>
            <p:cNvPr id="23" name="直接箭头连接符 22"/>
            <p:cNvCxnSpPr/>
            <p:nvPr/>
          </p:nvCxnSpPr>
          <p:spPr>
            <a:xfrm flipH="1">
              <a:off x="14278" y="4228"/>
              <a:ext cx="955" cy="1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文本框 23"/>
            <p:cNvSpPr txBox="1"/>
            <p:nvPr/>
          </p:nvSpPr>
          <p:spPr>
            <a:xfrm>
              <a:off x="15380" y="3831"/>
              <a:ext cx="2265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/>
                <a:t>栈顶元素</a:t>
              </a:r>
              <a:endParaRPr lang="zh-CN" altLang="en-US" sz="200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0" y="4741545"/>
            <a:ext cx="5344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2800"/>
              <a:t>栈的链式存储结构（</a:t>
            </a:r>
            <a:r>
              <a:rPr lang="zh-CN" altLang="en-US" sz="2800">
                <a:solidFill>
                  <a:srgbClr val="FF0000"/>
                </a:solidFill>
              </a:rPr>
              <a:t>链栈</a:t>
            </a:r>
            <a:r>
              <a:rPr lang="zh-CN" altLang="en-US" sz="2800"/>
              <a:t>）</a:t>
            </a:r>
            <a:endParaRPr lang="zh-CN" altLang="en-US" sz="2400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栈的基本操作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35" y="1322070"/>
            <a:ext cx="1176401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2800"/>
              <a:t>栈一般按顺序结构存储的，可以用</a:t>
            </a:r>
            <a:r>
              <a:rPr lang="zh-CN" altLang="en-US" sz="2800">
                <a:solidFill>
                  <a:srgbClr val="FF0000"/>
                </a:solidFill>
              </a:rPr>
              <a:t>数组</a:t>
            </a:r>
            <a:r>
              <a:rPr lang="zh-CN" altLang="en-US" sz="2800"/>
              <a:t>来实现，而在</a:t>
            </a:r>
            <a:r>
              <a:rPr lang="en-US" altLang="zh-CN" sz="2800"/>
              <a:t>Python</a:t>
            </a:r>
            <a:r>
              <a:rPr lang="zh-CN" altLang="en-US" sz="2800"/>
              <a:t>语言中，可以用列表实现。</a:t>
            </a:r>
            <a:endParaRPr lang="zh-CN" altLang="en-US" sz="2800">
              <a:sym typeface="+mn-ea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7539990" y="2611120"/>
          <a:ext cx="38354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7080"/>
                <a:gridCol w="767080"/>
                <a:gridCol w="767080"/>
                <a:gridCol w="767080"/>
                <a:gridCol w="767080"/>
              </a:tblGrid>
              <a:tr h="4572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a1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a2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a3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a4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4572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8" name="文本框 7"/>
          <p:cNvSpPr txBox="1"/>
          <p:nvPr/>
        </p:nvSpPr>
        <p:spPr>
          <a:xfrm>
            <a:off x="1371600" y="3703955"/>
            <a:ext cx="11239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栈底：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aphicFrame>
        <p:nvGraphicFramePr>
          <p:cNvPr id="31" name="表格 30"/>
          <p:cNvGraphicFramePr>
            <a:graphicFrameLocks noGrp="1"/>
          </p:cNvGraphicFramePr>
          <p:nvPr/>
        </p:nvGraphicFramePr>
        <p:xfrm>
          <a:off x="941070" y="6016625"/>
          <a:ext cx="123952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760"/>
                <a:gridCol w="619760"/>
              </a:tblGrid>
              <a:tr h="4572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>
                          <a:highlight>
                            <a:srgbClr val="000000"/>
                          </a:highlight>
                        </a:rPr>
                        <a:t>D</a:t>
                      </a:r>
                      <a:endParaRPr lang="en-US" altLang="zh-CN" sz="2400">
                        <a:highlight>
                          <a:srgbClr val="000000"/>
                        </a:highlight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 sz="24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32" name="表格 31"/>
          <p:cNvGraphicFramePr>
            <a:graphicFrameLocks noGrp="1"/>
          </p:cNvGraphicFramePr>
          <p:nvPr/>
        </p:nvGraphicFramePr>
        <p:xfrm>
          <a:off x="2719070" y="6002655"/>
          <a:ext cx="123952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760"/>
                <a:gridCol w="619760"/>
              </a:tblGrid>
              <a:tr h="4572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>
                          <a:highlight>
                            <a:srgbClr val="000000"/>
                          </a:highlight>
                        </a:rPr>
                        <a:t>C</a:t>
                      </a:r>
                      <a:endParaRPr lang="en-US" altLang="zh-CN" sz="2400">
                        <a:highlight>
                          <a:srgbClr val="000000"/>
                        </a:highlight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 sz="24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33" name="表格 32"/>
          <p:cNvGraphicFramePr>
            <a:graphicFrameLocks noGrp="1"/>
          </p:cNvGraphicFramePr>
          <p:nvPr/>
        </p:nvGraphicFramePr>
        <p:xfrm>
          <a:off x="4543425" y="6031230"/>
          <a:ext cx="123952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760"/>
                <a:gridCol w="619760"/>
              </a:tblGrid>
              <a:tr h="4572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>
                          <a:highlight>
                            <a:srgbClr val="000000"/>
                          </a:highlight>
                        </a:rPr>
                        <a:t>B</a:t>
                      </a:r>
                      <a:endParaRPr lang="en-US" altLang="zh-CN" sz="2400">
                        <a:highlight>
                          <a:srgbClr val="000000"/>
                        </a:highlight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 sz="24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cxnSp>
        <p:nvCxnSpPr>
          <p:cNvPr id="35" name="直接箭头连接符 34"/>
          <p:cNvCxnSpPr/>
          <p:nvPr/>
        </p:nvCxnSpPr>
        <p:spPr>
          <a:xfrm>
            <a:off x="1881505" y="6260465"/>
            <a:ext cx="706120" cy="1333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/>
          <p:nvPr/>
        </p:nvCxnSpPr>
        <p:spPr>
          <a:xfrm>
            <a:off x="3688080" y="6260465"/>
            <a:ext cx="706120" cy="1333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" name="表格 36"/>
          <p:cNvGraphicFramePr>
            <a:graphicFrameLocks noGrp="1"/>
          </p:cNvGraphicFramePr>
          <p:nvPr/>
        </p:nvGraphicFramePr>
        <p:xfrm>
          <a:off x="6341745" y="6050915"/>
          <a:ext cx="123952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760"/>
                <a:gridCol w="619760"/>
              </a:tblGrid>
              <a:tr h="4572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>
                          <a:highlight>
                            <a:srgbClr val="000000"/>
                          </a:highlight>
                        </a:rPr>
                        <a:t>A</a:t>
                      </a:r>
                      <a:endParaRPr lang="en-US" altLang="zh-CN" sz="2400">
                        <a:highlight>
                          <a:srgbClr val="000000"/>
                        </a:highlight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/>
                        <a:t>^</a:t>
                      </a:r>
                      <a:endParaRPr lang="en-US" altLang="zh-CN" sz="240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cxnSp>
        <p:nvCxnSpPr>
          <p:cNvPr id="38" name="直接箭头连接符 37"/>
          <p:cNvCxnSpPr/>
          <p:nvPr/>
        </p:nvCxnSpPr>
        <p:spPr>
          <a:xfrm>
            <a:off x="5485130" y="6273800"/>
            <a:ext cx="706120" cy="1333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栈</a:t>
            </a:r>
            <a:r>
              <a:rPr lang="en-US" altLang="zh-CN"/>
              <a:t> </a:t>
            </a:r>
            <a:endParaRPr lang="en-US" altLang="zh-CN"/>
          </a:p>
        </p:txBody>
      </p:sp>
      <p:grpSp>
        <p:nvGrpSpPr>
          <p:cNvPr id="3" name="组合 2"/>
          <p:cNvGrpSpPr/>
          <p:nvPr/>
        </p:nvGrpSpPr>
        <p:grpSpPr>
          <a:xfrm>
            <a:off x="9883775" y="1876425"/>
            <a:ext cx="812800" cy="716915"/>
            <a:chOff x="15565" y="2955"/>
            <a:chExt cx="1280" cy="1129"/>
          </a:xfrm>
        </p:grpSpPr>
        <p:sp>
          <p:nvSpPr>
            <p:cNvPr id="11" name="文本框 10"/>
            <p:cNvSpPr txBox="1"/>
            <p:nvPr/>
          </p:nvSpPr>
          <p:spPr>
            <a:xfrm>
              <a:off x="15565" y="2955"/>
              <a:ext cx="1280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top</a:t>
              </a:r>
              <a:endPara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cxnSp>
          <p:nvCxnSpPr>
            <p:cNvPr id="14" name="直接箭头连接符 13"/>
            <p:cNvCxnSpPr/>
            <p:nvPr/>
          </p:nvCxnSpPr>
          <p:spPr>
            <a:xfrm flipH="1">
              <a:off x="16021" y="3550"/>
              <a:ext cx="0" cy="53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5" name="表格 14"/>
          <p:cNvGraphicFramePr>
            <a:graphicFrameLocks noGrp="1"/>
          </p:cNvGraphicFramePr>
          <p:nvPr/>
        </p:nvGraphicFramePr>
        <p:xfrm>
          <a:off x="2745740" y="2335530"/>
          <a:ext cx="73596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5965"/>
              </a:tblGrid>
              <a:tr h="4572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a4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a3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a2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a1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6" name="文本框 15"/>
          <p:cNvSpPr txBox="1"/>
          <p:nvPr/>
        </p:nvSpPr>
        <p:spPr>
          <a:xfrm>
            <a:off x="403225" y="2335530"/>
            <a:ext cx="20929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栈顶：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top=3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2103120" y="4272915"/>
            <a:ext cx="178816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栈结构</a:t>
            </a:r>
            <a:endParaRPr lang="zh-CN" alt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5367655" y="3145155"/>
            <a:ext cx="21723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数组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st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的下标：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6738620" y="3827780"/>
            <a:ext cx="178816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数组存储栈</a:t>
            </a:r>
            <a:endParaRPr lang="zh-CN" alt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979805" y="5316220"/>
            <a:ext cx="134937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top=3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cxnSp>
        <p:nvCxnSpPr>
          <p:cNvPr id="40" name="直接箭头连接符 39"/>
          <p:cNvCxnSpPr/>
          <p:nvPr/>
        </p:nvCxnSpPr>
        <p:spPr>
          <a:xfrm flipH="1">
            <a:off x="1269365" y="5694045"/>
            <a:ext cx="0" cy="33909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9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0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0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" grpId="0"/>
      <p:bldP spid="8" grpId="0"/>
      <p:bldP spid="16" grpId="0"/>
      <p:bldP spid="23" grpId="0"/>
      <p:bldP spid="24" grpId="0"/>
      <p:bldP spid="13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93190"/>
            <a:ext cx="117640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2800"/>
              <a:t>建栈</a:t>
            </a:r>
            <a:endParaRPr lang="zh-CN" altLang="en-US" sz="2400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栈的基本操作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648335" y="2098040"/>
            <a:ext cx="323913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top = -1</a:t>
            </a:r>
            <a:endParaRPr 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st = [“”] * 4</a:t>
            </a:r>
            <a:endParaRPr 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栈</a:t>
            </a:r>
            <a:r>
              <a:rPr lang="en-US" altLang="zh-CN"/>
              <a:t> </a:t>
            </a:r>
            <a:endParaRPr lang="en-US" altLang="zh-CN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4358005" y="3323590"/>
          <a:ext cx="104775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875"/>
                <a:gridCol w="523875"/>
              </a:tblGrid>
              <a:tr h="4572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4572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7" name="文本框 16"/>
          <p:cNvSpPr txBox="1"/>
          <p:nvPr/>
        </p:nvSpPr>
        <p:spPr>
          <a:xfrm>
            <a:off x="4869815" y="5578475"/>
            <a:ext cx="17881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空栈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4205605" y="2437130"/>
            <a:ext cx="1013460" cy="842645"/>
            <a:chOff x="6623" y="3838"/>
            <a:chExt cx="1596" cy="1327"/>
          </a:xfrm>
        </p:grpSpPr>
        <p:sp>
          <p:nvSpPr>
            <p:cNvPr id="9" name="文本框 8"/>
            <p:cNvSpPr txBox="1"/>
            <p:nvPr/>
          </p:nvSpPr>
          <p:spPr>
            <a:xfrm>
              <a:off x="6623" y="3838"/>
              <a:ext cx="1596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下标</a:t>
              </a:r>
              <a:endPara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cxnSp>
          <p:nvCxnSpPr>
            <p:cNvPr id="12" name="直接箭头连接符 11"/>
            <p:cNvCxnSpPr/>
            <p:nvPr/>
          </p:nvCxnSpPr>
          <p:spPr>
            <a:xfrm flipH="1">
              <a:off x="7295" y="4631"/>
              <a:ext cx="0" cy="53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组合 9"/>
          <p:cNvGrpSpPr/>
          <p:nvPr/>
        </p:nvGrpSpPr>
        <p:grpSpPr>
          <a:xfrm>
            <a:off x="2896870" y="5152390"/>
            <a:ext cx="1984375" cy="459740"/>
            <a:chOff x="4562" y="8114"/>
            <a:chExt cx="3125" cy="724"/>
          </a:xfrm>
        </p:grpSpPr>
        <p:sp>
          <p:nvSpPr>
            <p:cNvPr id="8" name="文本框 7"/>
            <p:cNvSpPr txBox="1"/>
            <p:nvPr/>
          </p:nvSpPr>
          <p:spPr>
            <a:xfrm>
              <a:off x="4562" y="8114"/>
              <a:ext cx="2061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top=-1</a:t>
              </a:r>
              <a:endPara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cxnSp>
          <p:nvCxnSpPr>
            <p:cNvPr id="18" name="直接箭头连接符 17"/>
            <p:cNvCxnSpPr>
              <a:stCxn id="8" idx="3"/>
            </p:cNvCxnSpPr>
            <p:nvPr/>
          </p:nvCxnSpPr>
          <p:spPr>
            <a:xfrm flipV="1">
              <a:off x="6623" y="8461"/>
              <a:ext cx="1065" cy="1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93190"/>
            <a:ext cx="117640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2800"/>
              <a:t>入栈（又称</a:t>
            </a:r>
            <a:r>
              <a:rPr lang="zh-CN" altLang="en-US" sz="2800">
                <a:solidFill>
                  <a:srgbClr val="FF0000"/>
                </a:solidFill>
              </a:rPr>
              <a:t>压栈</a:t>
            </a:r>
            <a:r>
              <a:rPr lang="zh-CN" altLang="en-US" sz="2800"/>
              <a:t>操作）</a:t>
            </a:r>
            <a:endParaRPr lang="zh-CN" altLang="en-US" sz="2400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栈的基本操作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565525" y="4777105"/>
            <a:ext cx="1917065" cy="16300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top = -1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st = [“”] * 4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top +=1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st[top] = “A”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栈</a:t>
            </a:r>
            <a:r>
              <a:rPr lang="en-US" altLang="zh-CN"/>
              <a:t> </a:t>
            </a:r>
            <a:endParaRPr lang="en-US" altLang="zh-CN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619885" y="2834640"/>
          <a:ext cx="104775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875"/>
                <a:gridCol w="523875"/>
              </a:tblGrid>
              <a:tr h="4572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7" name="文本框 16"/>
          <p:cNvSpPr txBox="1"/>
          <p:nvPr/>
        </p:nvSpPr>
        <p:spPr>
          <a:xfrm>
            <a:off x="2061845" y="5052060"/>
            <a:ext cx="87566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空栈</a:t>
            </a:r>
            <a:endParaRPr lang="zh-CN" alt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36" name="组合 35"/>
          <p:cNvGrpSpPr/>
          <p:nvPr/>
        </p:nvGrpSpPr>
        <p:grpSpPr>
          <a:xfrm>
            <a:off x="1467485" y="1948180"/>
            <a:ext cx="1013460" cy="842645"/>
            <a:chOff x="2311" y="3068"/>
            <a:chExt cx="1596" cy="1327"/>
          </a:xfrm>
        </p:grpSpPr>
        <p:sp>
          <p:nvSpPr>
            <p:cNvPr id="9" name="文本框 8"/>
            <p:cNvSpPr txBox="1"/>
            <p:nvPr/>
          </p:nvSpPr>
          <p:spPr>
            <a:xfrm>
              <a:off x="2311" y="3068"/>
              <a:ext cx="1596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下标</a:t>
              </a:r>
              <a:endPara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cxnSp>
          <p:nvCxnSpPr>
            <p:cNvPr id="12" name="直接箭头连接符 11"/>
            <p:cNvCxnSpPr/>
            <p:nvPr/>
          </p:nvCxnSpPr>
          <p:spPr>
            <a:xfrm flipH="1">
              <a:off x="2983" y="3861"/>
              <a:ext cx="0" cy="53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组合 9"/>
          <p:cNvGrpSpPr/>
          <p:nvPr/>
        </p:nvGrpSpPr>
        <p:grpSpPr>
          <a:xfrm>
            <a:off x="158750" y="4663440"/>
            <a:ext cx="1984375" cy="398780"/>
            <a:chOff x="250" y="7344"/>
            <a:chExt cx="3125" cy="628"/>
          </a:xfrm>
        </p:grpSpPr>
        <p:sp>
          <p:nvSpPr>
            <p:cNvPr id="8" name="文本框 7"/>
            <p:cNvSpPr txBox="1"/>
            <p:nvPr/>
          </p:nvSpPr>
          <p:spPr>
            <a:xfrm>
              <a:off x="250" y="7344"/>
              <a:ext cx="2061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top=-1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cxnSp>
          <p:nvCxnSpPr>
            <p:cNvPr id="18" name="直接箭头连接符 17"/>
            <p:cNvCxnSpPr>
              <a:stCxn id="8" idx="3"/>
            </p:cNvCxnSpPr>
            <p:nvPr/>
          </p:nvCxnSpPr>
          <p:spPr>
            <a:xfrm flipV="1">
              <a:off x="2311" y="7642"/>
              <a:ext cx="1065" cy="1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" name="表格 2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4072255" y="2834640"/>
          <a:ext cx="104775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875"/>
                <a:gridCol w="523875"/>
              </a:tblGrid>
              <a:tr h="4572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8" name="组合 37"/>
          <p:cNvGrpSpPr/>
          <p:nvPr/>
        </p:nvGrpSpPr>
        <p:grpSpPr>
          <a:xfrm>
            <a:off x="3919855" y="1948180"/>
            <a:ext cx="1013460" cy="842645"/>
            <a:chOff x="6173" y="3068"/>
            <a:chExt cx="1596" cy="1327"/>
          </a:xfrm>
        </p:grpSpPr>
        <p:sp>
          <p:nvSpPr>
            <p:cNvPr id="14" name="文本框 13"/>
            <p:cNvSpPr txBox="1"/>
            <p:nvPr/>
          </p:nvSpPr>
          <p:spPr>
            <a:xfrm>
              <a:off x="6173" y="3068"/>
              <a:ext cx="1596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下标</a:t>
              </a:r>
              <a:endPara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cxnSp>
          <p:nvCxnSpPr>
            <p:cNvPr id="15" name="直接箭头连接符 14"/>
            <p:cNvCxnSpPr/>
            <p:nvPr/>
          </p:nvCxnSpPr>
          <p:spPr>
            <a:xfrm flipH="1">
              <a:off x="6845" y="3861"/>
              <a:ext cx="0" cy="53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组合 36"/>
          <p:cNvGrpSpPr/>
          <p:nvPr/>
        </p:nvGrpSpPr>
        <p:grpSpPr>
          <a:xfrm>
            <a:off x="3173095" y="4268470"/>
            <a:ext cx="1083945" cy="398780"/>
            <a:chOff x="4997" y="6722"/>
            <a:chExt cx="1707" cy="628"/>
          </a:xfrm>
        </p:grpSpPr>
        <p:sp>
          <p:nvSpPr>
            <p:cNvPr id="11" name="文本框 10"/>
            <p:cNvSpPr txBox="1"/>
            <p:nvPr/>
          </p:nvSpPr>
          <p:spPr>
            <a:xfrm>
              <a:off x="4997" y="6722"/>
              <a:ext cx="1087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top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cxnSp>
          <p:nvCxnSpPr>
            <p:cNvPr id="16" name="直接箭头连接符 15"/>
            <p:cNvCxnSpPr/>
            <p:nvPr/>
          </p:nvCxnSpPr>
          <p:spPr>
            <a:xfrm flipV="1">
              <a:off x="5820" y="7064"/>
              <a:ext cx="885" cy="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右箭头 18"/>
          <p:cNvSpPr/>
          <p:nvPr/>
        </p:nvSpPr>
        <p:spPr>
          <a:xfrm>
            <a:off x="5328920" y="3488055"/>
            <a:ext cx="1029970" cy="5219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0" name="表格 19"/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7310120" y="2826385"/>
          <a:ext cx="104775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875"/>
                <a:gridCol w="523875"/>
              </a:tblGrid>
              <a:tr h="4572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40" name="组合 39"/>
          <p:cNvGrpSpPr/>
          <p:nvPr/>
        </p:nvGrpSpPr>
        <p:grpSpPr>
          <a:xfrm>
            <a:off x="7157720" y="1939925"/>
            <a:ext cx="1013460" cy="842645"/>
            <a:chOff x="11272" y="3055"/>
            <a:chExt cx="1596" cy="1327"/>
          </a:xfrm>
        </p:grpSpPr>
        <p:sp>
          <p:nvSpPr>
            <p:cNvPr id="22" name="文本框 21"/>
            <p:cNvSpPr txBox="1"/>
            <p:nvPr/>
          </p:nvSpPr>
          <p:spPr>
            <a:xfrm>
              <a:off x="11272" y="3055"/>
              <a:ext cx="1596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下标</a:t>
              </a:r>
              <a:endPara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cxnSp>
          <p:nvCxnSpPr>
            <p:cNvPr id="24" name="直接箭头连接符 23"/>
            <p:cNvCxnSpPr/>
            <p:nvPr/>
          </p:nvCxnSpPr>
          <p:spPr>
            <a:xfrm flipH="1">
              <a:off x="11944" y="3848"/>
              <a:ext cx="0" cy="53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组合 38"/>
          <p:cNvGrpSpPr/>
          <p:nvPr/>
        </p:nvGrpSpPr>
        <p:grpSpPr>
          <a:xfrm>
            <a:off x="6396990" y="3310255"/>
            <a:ext cx="1097915" cy="398780"/>
            <a:chOff x="10074" y="5213"/>
            <a:chExt cx="1729" cy="628"/>
          </a:xfrm>
        </p:grpSpPr>
        <p:sp>
          <p:nvSpPr>
            <p:cNvPr id="21" name="文本框 20"/>
            <p:cNvSpPr txBox="1"/>
            <p:nvPr/>
          </p:nvSpPr>
          <p:spPr>
            <a:xfrm>
              <a:off x="10074" y="5213"/>
              <a:ext cx="1087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top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cxnSp>
          <p:nvCxnSpPr>
            <p:cNvPr id="25" name="直接箭头连接符 24"/>
            <p:cNvCxnSpPr/>
            <p:nvPr/>
          </p:nvCxnSpPr>
          <p:spPr>
            <a:xfrm flipV="1">
              <a:off x="10919" y="5555"/>
              <a:ext cx="885" cy="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6" name="表格 25"/>
          <p:cNvGraphicFramePr>
            <a:graphicFrameLocks noGrp="1"/>
          </p:cNvGraphicFramePr>
          <p:nvPr>
            <p:custDataLst>
              <p:tags r:id="rId5"/>
            </p:custDataLst>
          </p:nvPr>
        </p:nvGraphicFramePr>
        <p:xfrm>
          <a:off x="9953625" y="2840355"/>
          <a:ext cx="104775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875"/>
                <a:gridCol w="523875"/>
              </a:tblGrid>
              <a:tr h="4572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4572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42" name="组合 41"/>
          <p:cNvGrpSpPr/>
          <p:nvPr/>
        </p:nvGrpSpPr>
        <p:grpSpPr>
          <a:xfrm>
            <a:off x="9801225" y="1953895"/>
            <a:ext cx="1013460" cy="842645"/>
            <a:chOff x="15435" y="3077"/>
            <a:chExt cx="1596" cy="1327"/>
          </a:xfrm>
        </p:grpSpPr>
        <p:sp>
          <p:nvSpPr>
            <p:cNvPr id="28" name="文本框 27"/>
            <p:cNvSpPr txBox="1"/>
            <p:nvPr/>
          </p:nvSpPr>
          <p:spPr>
            <a:xfrm>
              <a:off x="15435" y="3077"/>
              <a:ext cx="1596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下标</a:t>
              </a:r>
              <a:endPara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cxnSp>
          <p:nvCxnSpPr>
            <p:cNvPr id="29" name="直接箭头连接符 28"/>
            <p:cNvCxnSpPr/>
            <p:nvPr/>
          </p:nvCxnSpPr>
          <p:spPr>
            <a:xfrm flipH="1">
              <a:off x="16107" y="3870"/>
              <a:ext cx="0" cy="53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组合 40"/>
          <p:cNvGrpSpPr/>
          <p:nvPr/>
        </p:nvGrpSpPr>
        <p:grpSpPr>
          <a:xfrm>
            <a:off x="9068435" y="2849245"/>
            <a:ext cx="1069975" cy="398780"/>
            <a:chOff x="14281" y="4487"/>
            <a:chExt cx="1685" cy="628"/>
          </a:xfrm>
        </p:grpSpPr>
        <p:sp>
          <p:nvSpPr>
            <p:cNvPr id="27" name="文本框 26"/>
            <p:cNvSpPr txBox="1"/>
            <p:nvPr/>
          </p:nvSpPr>
          <p:spPr>
            <a:xfrm>
              <a:off x="14281" y="4487"/>
              <a:ext cx="1087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top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cxnSp>
          <p:nvCxnSpPr>
            <p:cNvPr id="30" name="直接箭头连接符 29"/>
            <p:cNvCxnSpPr/>
            <p:nvPr/>
          </p:nvCxnSpPr>
          <p:spPr>
            <a:xfrm flipV="1">
              <a:off x="15082" y="4829"/>
              <a:ext cx="885" cy="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右箭头 30"/>
          <p:cNvSpPr/>
          <p:nvPr/>
        </p:nvSpPr>
        <p:spPr>
          <a:xfrm>
            <a:off x="2820035" y="3488055"/>
            <a:ext cx="1029970" cy="5219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右箭头 31"/>
          <p:cNvSpPr/>
          <p:nvPr/>
        </p:nvSpPr>
        <p:spPr>
          <a:xfrm>
            <a:off x="8531860" y="3488055"/>
            <a:ext cx="1029970" cy="5219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文本框 32"/>
          <p:cNvSpPr txBox="1"/>
          <p:nvPr/>
        </p:nvSpPr>
        <p:spPr>
          <a:xfrm>
            <a:off x="10424160" y="4903470"/>
            <a:ext cx="113982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满栈</a:t>
            </a:r>
            <a:endParaRPr lang="zh-CN" alt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5511800" y="4497070"/>
            <a:ext cx="1941195" cy="19380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top +=1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st[top] = “B”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top +=1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st[top] = “C”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top +=1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st[top] = “D”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2792095" y="4653280"/>
            <a:ext cx="87566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代码：</a:t>
            </a:r>
            <a:endParaRPr lang="zh-CN" altLang="en-US" sz="20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17" grpId="0"/>
      <p:bldP spid="31" grpId="0"/>
      <p:bldP spid="19" grpId="0"/>
      <p:bldP spid="32" grpId="0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93190"/>
            <a:ext cx="18986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2800"/>
              <a:t>出栈</a:t>
            </a:r>
            <a:endParaRPr lang="zh-CN" altLang="en-US" sz="2400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栈的基本操作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5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栈</a:t>
            </a:r>
            <a:r>
              <a:rPr lang="en-US" altLang="zh-CN"/>
              <a:t> </a:t>
            </a:r>
            <a:endParaRPr lang="en-US" altLang="zh-CN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0085070" y="3234055"/>
          <a:ext cx="104775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875"/>
                <a:gridCol w="523875"/>
              </a:tblGrid>
              <a:tr h="4572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7" name="文本框 16"/>
          <p:cNvSpPr txBox="1"/>
          <p:nvPr/>
        </p:nvSpPr>
        <p:spPr>
          <a:xfrm>
            <a:off x="10527030" y="5451475"/>
            <a:ext cx="87566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空栈</a:t>
            </a:r>
            <a:endParaRPr lang="zh-CN" alt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39" name="组合 38"/>
          <p:cNvGrpSpPr/>
          <p:nvPr/>
        </p:nvGrpSpPr>
        <p:grpSpPr>
          <a:xfrm>
            <a:off x="9932670" y="2347595"/>
            <a:ext cx="1013460" cy="842645"/>
            <a:chOff x="15642" y="3697"/>
            <a:chExt cx="1596" cy="1327"/>
          </a:xfrm>
        </p:grpSpPr>
        <p:sp>
          <p:nvSpPr>
            <p:cNvPr id="9" name="文本框 8"/>
            <p:cNvSpPr txBox="1"/>
            <p:nvPr/>
          </p:nvSpPr>
          <p:spPr>
            <a:xfrm>
              <a:off x="15642" y="3697"/>
              <a:ext cx="1596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下标</a:t>
              </a:r>
              <a:endPara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cxnSp>
          <p:nvCxnSpPr>
            <p:cNvPr id="12" name="直接箭头连接符 11"/>
            <p:cNvCxnSpPr/>
            <p:nvPr/>
          </p:nvCxnSpPr>
          <p:spPr>
            <a:xfrm flipH="1">
              <a:off x="16314" y="4490"/>
              <a:ext cx="0" cy="53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组合 37"/>
          <p:cNvGrpSpPr/>
          <p:nvPr/>
        </p:nvGrpSpPr>
        <p:grpSpPr>
          <a:xfrm>
            <a:off x="9015095" y="5062855"/>
            <a:ext cx="1760855" cy="398780"/>
            <a:chOff x="14197" y="7973"/>
            <a:chExt cx="2773" cy="628"/>
          </a:xfrm>
        </p:grpSpPr>
        <p:sp>
          <p:nvSpPr>
            <p:cNvPr id="8" name="文本框 7"/>
            <p:cNvSpPr txBox="1"/>
            <p:nvPr/>
          </p:nvSpPr>
          <p:spPr>
            <a:xfrm>
              <a:off x="14197" y="7973"/>
              <a:ext cx="1709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top=-1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cxnSp>
          <p:nvCxnSpPr>
            <p:cNvPr id="18" name="直接箭头连接符 17"/>
            <p:cNvCxnSpPr>
              <a:stCxn id="8" idx="3"/>
            </p:cNvCxnSpPr>
            <p:nvPr/>
          </p:nvCxnSpPr>
          <p:spPr>
            <a:xfrm flipV="1">
              <a:off x="15906" y="8271"/>
              <a:ext cx="1065" cy="1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" name="表格 2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7216140" y="3234055"/>
          <a:ext cx="104775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875"/>
                <a:gridCol w="523875"/>
              </a:tblGrid>
              <a:tr h="4572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7" name="组合 36"/>
          <p:cNvGrpSpPr/>
          <p:nvPr/>
        </p:nvGrpSpPr>
        <p:grpSpPr>
          <a:xfrm>
            <a:off x="7063740" y="2347595"/>
            <a:ext cx="1013460" cy="842645"/>
            <a:chOff x="11124" y="3697"/>
            <a:chExt cx="1596" cy="1327"/>
          </a:xfrm>
        </p:grpSpPr>
        <p:sp>
          <p:nvSpPr>
            <p:cNvPr id="14" name="文本框 13"/>
            <p:cNvSpPr txBox="1"/>
            <p:nvPr/>
          </p:nvSpPr>
          <p:spPr>
            <a:xfrm>
              <a:off x="11124" y="3697"/>
              <a:ext cx="1596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下标</a:t>
              </a:r>
              <a:endPara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cxnSp>
          <p:nvCxnSpPr>
            <p:cNvPr id="15" name="直接箭头连接符 14"/>
            <p:cNvCxnSpPr/>
            <p:nvPr/>
          </p:nvCxnSpPr>
          <p:spPr>
            <a:xfrm flipH="1">
              <a:off x="11796" y="4490"/>
              <a:ext cx="0" cy="53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组合 35"/>
          <p:cNvGrpSpPr/>
          <p:nvPr/>
        </p:nvGrpSpPr>
        <p:grpSpPr>
          <a:xfrm>
            <a:off x="6316980" y="4667885"/>
            <a:ext cx="1083945" cy="398780"/>
            <a:chOff x="9948" y="7351"/>
            <a:chExt cx="1707" cy="628"/>
          </a:xfrm>
        </p:grpSpPr>
        <p:sp>
          <p:nvSpPr>
            <p:cNvPr id="11" name="文本框 10"/>
            <p:cNvSpPr txBox="1"/>
            <p:nvPr/>
          </p:nvSpPr>
          <p:spPr>
            <a:xfrm>
              <a:off x="9948" y="7351"/>
              <a:ext cx="1087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top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cxnSp>
          <p:nvCxnSpPr>
            <p:cNvPr id="16" name="直接箭头连接符 15"/>
            <p:cNvCxnSpPr/>
            <p:nvPr/>
          </p:nvCxnSpPr>
          <p:spPr>
            <a:xfrm flipV="1">
              <a:off x="10771" y="7693"/>
              <a:ext cx="885" cy="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右箭头 18"/>
          <p:cNvSpPr/>
          <p:nvPr/>
        </p:nvSpPr>
        <p:spPr>
          <a:xfrm>
            <a:off x="2726055" y="3901440"/>
            <a:ext cx="1029970" cy="5219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0" name="表格 19"/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4707255" y="3239770"/>
          <a:ext cx="104775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875"/>
                <a:gridCol w="523875"/>
              </a:tblGrid>
              <a:tr h="4572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4572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4" name="组合 33"/>
          <p:cNvGrpSpPr/>
          <p:nvPr/>
        </p:nvGrpSpPr>
        <p:grpSpPr>
          <a:xfrm>
            <a:off x="4554855" y="2353310"/>
            <a:ext cx="1013460" cy="842645"/>
            <a:chOff x="7173" y="3706"/>
            <a:chExt cx="1596" cy="1327"/>
          </a:xfrm>
        </p:grpSpPr>
        <p:sp>
          <p:nvSpPr>
            <p:cNvPr id="22" name="文本框 21"/>
            <p:cNvSpPr txBox="1"/>
            <p:nvPr/>
          </p:nvSpPr>
          <p:spPr>
            <a:xfrm>
              <a:off x="7173" y="3706"/>
              <a:ext cx="1596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下标</a:t>
              </a:r>
              <a:endPara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cxnSp>
          <p:nvCxnSpPr>
            <p:cNvPr id="24" name="直接箭头连接符 23"/>
            <p:cNvCxnSpPr/>
            <p:nvPr/>
          </p:nvCxnSpPr>
          <p:spPr>
            <a:xfrm flipH="1">
              <a:off x="7845" y="4499"/>
              <a:ext cx="0" cy="53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组合 34"/>
          <p:cNvGrpSpPr/>
          <p:nvPr/>
        </p:nvGrpSpPr>
        <p:grpSpPr>
          <a:xfrm>
            <a:off x="3794125" y="3723640"/>
            <a:ext cx="1097915" cy="398780"/>
            <a:chOff x="5975" y="5864"/>
            <a:chExt cx="1729" cy="628"/>
          </a:xfrm>
        </p:grpSpPr>
        <p:sp>
          <p:nvSpPr>
            <p:cNvPr id="21" name="文本框 20"/>
            <p:cNvSpPr txBox="1"/>
            <p:nvPr/>
          </p:nvSpPr>
          <p:spPr>
            <a:xfrm>
              <a:off x="5975" y="5864"/>
              <a:ext cx="1087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top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cxnSp>
          <p:nvCxnSpPr>
            <p:cNvPr id="25" name="直接箭头连接符 24"/>
            <p:cNvCxnSpPr/>
            <p:nvPr/>
          </p:nvCxnSpPr>
          <p:spPr>
            <a:xfrm flipV="1">
              <a:off x="6820" y="6206"/>
              <a:ext cx="885" cy="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6" name="表格 25"/>
          <p:cNvGraphicFramePr>
            <a:graphicFrameLocks noGrp="1"/>
          </p:cNvGraphicFramePr>
          <p:nvPr>
            <p:custDataLst>
              <p:tags r:id="rId5"/>
            </p:custDataLst>
          </p:nvPr>
        </p:nvGraphicFramePr>
        <p:xfrm>
          <a:off x="1512570" y="3239770"/>
          <a:ext cx="104775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875"/>
                <a:gridCol w="523875"/>
              </a:tblGrid>
              <a:tr h="4572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 b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altLang="zh-C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10" name="组合 9"/>
          <p:cNvGrpSpPr/>
          <p:nvPr/>
        </p:nvGrpSpPr>
        <p:grpSpPr>
          <a:xfrm>
            <a:off x="1360170" y="2353310"/>
            <a:ext cx="1013460" cy="842645"/>
            <a:chOff x="2142" y="3706"/>
            <a:chExt cx="1596" cy="1327"/>
          </a:xfrm>
        </p:grpSpPr>
        <p:sp>
          <p:nvSpPr>
            <p:cNvPr id="28" name="文本框 27"/>
            <p:cNvSpPr txBox="1"/>
            <p:nvPr/>
          </p:nvSpPr>
          <p:spPr>
            <a:xfrm>
              <a:off x="2142" y="3706"/>
              <a:ext cx="1596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下标</a:t>
              </a:r>
              <a:endPara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cxnSp>
          <p:nvCxnSpPr>
            <p:cNvPr id="29" name="直接箭头连接符 28"/>
            <p:cNvCxnSpPr/>
            <p:nvPr/>
          </p:nvCxnSpPr>
          <p:spPr>
            <a:xfrm flipH="1">
              <a:off x="2814" y="4499"/>
              <a:ext cx="0" cy="53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组合 22"/>
          <p:cNvGrpSpPr/>
          <p:nvPr/>
        </p:nvGrpSpPr>
        <p:grpSpPr>
          <a:xfrm>
            <a:off x="627380" y="3248660"/>
            <a:ext cx="1069975" cy="398780"/>
            <a:chOff x="988" y="5116"/>
            <a:chExt cx="1685" cy="628"/>
          </a:xfrm>
        </p:grpSpPr>
        <p:sp>
          <p:nvSpPr>
            <p:cNvPr id="27" name="文本框 26"/>
            <p:cNvSpPr txBox="1"/>
            <p:nvPr/>
          </p:nvSpPr>
          <p:spPr>
            <a:xfrm>
              <a:off x="988" y="5116"/>
              <a:ext cx="1087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top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cxnSp>
          <p:nvCxnSpPr>
            <p:cNvPr id="30" name="直接箭头连接符 29"/>
            <p:cNvCxnSpPr/>
            <p:nvPr/>
          </p:nvCxnSpPr>
          <p:spPr>
            <a:xfrm flipV="1">
              <a:off x="1789" y="5458"/>
              <a:ext cx="885" cy="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右箭头 30"/>
          <p:cNvSpPr/>
          <p:nvPr/>
        </p:nvSpPr>
        <p:spPr>
          <a:xfrm>
            <a:off x="8472170" y="3943350"/>
            <a:ext cx="1029970" cy="5219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右箭头 31"/>
          <p:cNvSpPr/>
          <p:nvPr/>
        </p:nvSpPr>
        <p:spPr>
          <a:xfrm>
            <a:off x="6019800" y="3887470"/>
            <a:ext cx="1029970" cy="5219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文本框 32"/>
          <p:cNvSpPr txBox="1"/>
          <p:nvPr/>
        </p:nvSpPr>
        <p:spPr>
          <a:xfrm>
            <a:off x="1983105" y="5302885"/>
            <a:ext cx="113982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满栈</a:t>
            </a:r>
            <a:endParaRPr lang="zh-CN" alt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19" grpId="0"/>
      <p:bldP spid="32" grpId="0"/>
      <p:bldP spid="31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93190"/>
            <a:ext cx="117640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2800"/>
              <a:t>栈的入栈和出栈</a:t>
            </a:r>
            <a:endParaRPr lang="en-US" altLang="zh-CN" sz="2800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栈的基本操作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648335" y="2023745"/>
            <a:ext cx="5877560" cy="316928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st = [""] * 6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top = -1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# 元素依次入栈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for i in "ABCDEF":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top += 1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st[top] = i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# 元素依次出栈，直至栈为空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while top &gt; -1: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print(st[top], end=" ")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top -= 1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栈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3" name="文本框 2"/>
          <p:cNvSpPr txBox="1"/>
          <p:nvPr/>
        </p:nvSpPr>
        <p:spPr>
          <a:xfrm>
            <a:off x="493395" y="5478145"/>
            <a:ext cx="26803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</a:rPr>
              <a:t>输出结果：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525395" y="5658485"/>
            <a:ext cx="2512695" cy="460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zh-CN" sz="2400">
                <a:latin typeface="+mj-ea"/>
                <a:ea typeface="+mj-ea"/>
              </a:rPr>
              <a:t>F E D C B A  </a:t>
            </a:r>
            <a:endParaRPr lang="en-US" altLang="zh-CN" sz="2400">
              <a:latin typeface="+mj-ea"/>
              <a:ea typeface="+mj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22070"/>
            <a:ext cx="89757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2800"/>
              <a:t>列表自带的方法实现栈</a:t>
            </a:r>
            <a:endParaRPr lang="en-US" altLang="zh-CN" sz="2800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栈的基本操作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497205" y="1844040"/>
            <a:ext cx="8261985" cy="4154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建立空栈：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stacklist = [ ]</a:t>
            </a:r>
            <a:endParaRPr lang="en-US" altLang="zh-CN" sz="24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ja-JP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入栈：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stacklist.append( “A”)</a:t>
            </a:r>
            <a:endParaRPr lang="en-US" altLang="zh-CN" sz="24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ja-JP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出栈：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stacklist.pop( )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ja-JP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输出栈顶元素：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print( stacklist[ len( stacklist ) - 1] )</a:t>
            </a:r>
            <a:endParaRPr lang="en-US" altLang="zh-CN" sz="24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print( stacklist[ - 1] )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ja-JP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输出栈中元素个数：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print( len( stacklist ) )</a:t>
            </a:r>
            <a:endParaRPr lang="en-US" altLang="zh-CN" sz="24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栈</a:t>
            </a:r>
            <a:r>
              <a:rPr lang="en-US" altLang="zh-CN"/>
              <a:t> </a:t>
            </a:r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TABLE_BEAUTIFY" val="smartTable{f018af5a-bdad-4ef1-9fc7-a8ace2426d84}"/>
  <p:tag name="TABLE_ENDDRAG_ORIGIN_RECT" val="85*120"/>
  <p:tag name="TABLE_ENDDRAG_RECT" val="144*210*85*120"/>
</p:tagLst>
</file>

<file path=ppt/tags/tag10.xml><?xml version="1.0" encoding="utf-8"?>
<p:tagLst xmlns:p="http://schemas.openxmlformats.org/presentationml/2006/main">
  <p:tag name="KSO_WM_UNIT_TABLE_BEAUTIFY" val="smartTable{2972032d-4653-4a14-860c-f611ab54e1f6}"/>
  <p:tag name="TABLE_ENDDRAG_ORIGIN_RECT" val="82*144"/>
  <p:tag name="TABLE_ENDDRAG_RECT" val="181*261*82*144"/>
</p:tagLst>
</file>

<file path=ppt/tags/tag11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2.xml><?xml version="1.0" encoding="utf-8"?>
<p:tagLst xmlns:p="http://schemas.openxmlformats.org/presentationml/2006/main">
  <p:tag name="KSO_WM_UNIT_TABLE_BEAUTIFY" val="smartTable{2972032d-4653-4a14-860c-f611ab54e1f6}"/>
  <p:tag name="TABLE_ENDDRAG_ORIGIN_RECT" val="82*144"/>
  <p:tag name="TABLE_ENDDRAG_RECT" val="181*261*82*144"/>
</p:tagLst>
</file>

<file path=ppt/tags/tag3.xml><?xml version="1.0" encoding="utf-8"?>
<p:tagLst xmlns:p="http://schemas.openxmlformats.org/presentationml/2006/main">
  <p:tag name="KSO_WM_UNIT_TABLE_BEAUTIFY" val="smartTable{2972032d-4653-4a14-860c-f611ab54e1f6}"/>
  <p:tag name="TABLE_ENDDRAG_ORIGIN_RECT" val="82*144"/>
  <p:tag name="TABLE_ENDDRAG_RECT" val="181*261*82*144"/>
</p:tagLst>
</file>

<file path=ppt/tags/tag4.xml><?xml version="1.0" encoding="utf-8"?>
<p:tagLst xmlns:p="http://schemas.openxmlformats.org/presentationml/2006/main">
  <p:tag name="KSO_WM_UNIT_TABLE_BEAUTIFY" val="smartTable{2972032d-4653-4a14-860c-f611ab54e1f6}"/>
  <p:tag name="TABLE_ENDDRAG_ORIGIN_RECT" val="82*144"/>
  <p:tag name="TABLE_ENDDRAG_RECT" val="181*261*82*144"/>
</p:tagLst>
</file>

<file path=ppt/tags/tag5.xml><?xml version="1.0" encoding="utf-8"?>
<p:tagLst xmlns:p="http://schemas.openxmlformats.org/presentationml/2006/main">
  <p:tag name="KSO_WM_UNIT_TABLE_BEAUTIFY" val="smartTable{2972032d-4653-4a14-860c-f611ab54e1f6}"/>
  <p:tag name="TABLE_ENDDRAG_ORIGIN_RECT" val="82*144"/>
  <p:tag name="TABLE_ENDDRAG_RECT" val="181*261*82*144"/>
</p:tagLst>
</file>

<file path=ppt/tags/tag6.xml><?xml version="1.0" encoding="utf-8"?>
<p:tagLst xmlns:p="http://schemas.openxmlformats.org/presentationml/2006/main">
  <p:tag name="KSO_WM_UNIT_TABLE_BEAUTIFY" val="smartTable{2972032d-4653-4a14-860c-f611ab54e1f6}"/>
  <p:tag name="TABLE_ENDDRAG_ORIGIN_RECT" val="82*144"/>
  <p:tag name="TABLE_ENDDRAG_RECT" val="181*261*82*144"/>
</p:tagLst>
</file>

<file path=ppt/tags/tag7.xml><?xml version="1.0" encoding="utf-8"?>
<p:tagLst xmlns:p="http://schemas.openxmlformats.org/presentationml/2006/main">
  <p:tag name="KSO_WM_UNIT_TABLE_BEAUTIFY" val="smartTable{2972032d-4653-4a14-860c-f611ab54e1f6}"/>
  <p:tag name="TABLE_ENDDRAG_ORIGIN_RECT" val="82*144"/>
  <p:tag name="TABLE_ENDDRAG_RECT" val="181*261*82*144"/>
</p:tagLst>
</file>

<file path=ppt/tags/tag8.xml><?xml version="1.0" encoding="utf-8"?>
<p:tagLst xmlns:p="http://schemas.openxmlformats.org/presentationml/2006/main">
  <p:tag name="KSO_WM_UNIT_TABLE_BEAUTIFY" val="smartTable{2972032d-4653-4a14-860c-f611ab54e1f6}"/>
  <p:tag name="TABLE_ENDDRAG_ORIGIN_RECT" val="82*144"/>
  <p:tag name="TABLE_ENDDRAG_RECT" val="181*261*82*144"/>
</p:tagLst>
</file>

<file path=ppt/tags/tag9.xml><?xml version="1.0" encoding="utf-8"?>
<p:tagLst xmlns:p="http://schemas.openxmlformats.org/presentationml/2006/main">
  <p:tag name="KSO_WM_UNIT_TABLE_BEAUTIFY" val="smartTable{2972032d-4653-4a14-860c-f611ab54e1f6}"/>
  <p:tag name="TABLE_ENDDRAG_ORIGIN_RECT" val="82*144"/>
  <p:tag name="TABLE_ENDDRAG_RECT" val="181*261*82*144"/>
</p:tagLst>
</file>

<file path=ppt/theme/theme1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>学科网</Company>
  <Paragraphs>182</Paragraphs>
  <Slides>13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baseType="lpstr" size="19">
      <vt:lpstr>Arial</vt:lpstr>
      <vt:lpstr>Calibri</vt:lpstr>
      <vt:lpstr>Calibri Light</vt:lpstr>
      <vt:lpstr>微软雅黑</vt:lpstr>
      <vt:lpstr>宋体</vt:lpstr>
      <vt:lpstr>Office 主题</vt:lpstr>
      <vt:lpstr>         </vt:lpstr>
      <vt:lpstr> 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LinksUpToDate>0</LinksUpToDate>
  <SharedDoc>0</SharedDoc>
  <HyperlinksChanged>0</HyperlinksChanged>
  <Application>Aspose.Slides for Java</Application>
  <AppVersion>20.1100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rbm.xkw.com</dc:creator>
  <cp:revision>1</cp:revision>
  <cp:lastPrinted>2022-03-14T11:40:08.544</cp:lastPrinted>
  <dcterms:created xsi:type="dcterms:W3CDTF">2022-03-14T11:40:08Z</dcterms:created>
  <dcterms:modified xsi:type="dcterms:W3CDTF">2022-03-14T03:40:09Z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