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356" r:id="rId4"/>
    <p:sldId id="357" r:id="rId5"/>
    <p:sldId id="351" r:id="rId6"/>
    <p:sldId id="353" r:id="rId7"/>
    <p:sldId id="347" r:id="rId8"/>
    <p:sldId id="359" r:id="rId10"/>
    <p:sldId id="453" r:id="rId11"/>
    <p:sldId id="452" r:id="rId12"/>
    <p:sldId id="362" r:id="rId13"/>
    <p:sldId id="363" r:id="rId14"/>
    <p:sldId id="354" r:id="rId15"/>
    <p:sldId id="457" r:id="rId16"/>
    <p:sldId id="475" r:id="rId17"/>
    <p:sldId id="476" r:id="rId18"/>
    <p:sldId id="455" r:id="rId19"/>
    <p:sldId id="456" r:id="rId20"/>
  </p:sldIdLst>
  <p:sldSz cx="12192000" cy="6858000"/>
  <p:notesSz cx="9926320" cy="6797675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FF66CC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30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40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2618" y="0"/>
            <a:ext cx="430140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3858" y="849709"/>
            <a:ext cx="4078605" cy="229421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632" y="3271381"/>
            <a:ext cx="7941056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456611"/>
            <a:ext cx="4301405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2618" y="6456611"/>
            <a:ext cx="4301405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image" Target="../media/image1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3.png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/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14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</a:fld>
            <a:endParaRPr lang="en-US" dirty="0"/>
          </a:p>
        </p:txBody>
      </p:sp>
      <p:sp>
        <p:nvSpPr>
          <p:cNvPr id="4" name="Freeform: Shape 3"/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charset="-128"/>
              <a:ea typeface="+mn-ea"/>
              <a:cs typeface="+mn-cs"/>
            </a:endParaRPr>
          </a:p>
        </p:txBody>
      </p:sp>
      <p:sp>
        <p:nvSpPr>
          <p:cNvPr id="5" name="Freeform: Shape 4"/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charset="-128"/>
              <a:ea typeface="+mn-ea"/>
              <a:cs typeface="+mn-cs"/>
            </a:endParaRPr>
          </a:p>
        </p:txBody>
      </p:sp>
      <p:sp>
        <p:nvSpPr>
          <p:cNvPr id="6" name="Freeform: Shape 5"/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charset="-128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0" y="304165"/>
            <a:ext cx="12192000" cy="624967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114300" dir="5400000" sx="101000" sy="101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 rot="3889391" flipV="1">
            <a:off x="229235" y="-84455"/>
            <a:ext cx="468630" cy="9982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 rot="2700000" flipV="1">
            <a:off x="11452860" y="5840095"/>
            <a:ext cx="438150" cy="962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292735" y="304165"/>
            <a:ext cx="11606530" cy="624967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114300" dir="5400000" sx="101000" sy="101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3889391" flipV="1">
            <a:off x="229235" y="-84455"/>
            <a:ext cx="468630" cy="99822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1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470517" y="443883"/>
            <a:ext cx="11265763" cy="60634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114300" dir="5400000" sx="101000" sy="101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C:\Users\kingsoft\Desktop\图片2.png图片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677544" y="695367"/>
            <a:ext cx="10851821" cy="5560695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470517" y="1828800"/>
            <a:ext cx="11265763" cy="3352800"/>
          </a:xfrm>
          <a:prstGeom prst="rect">
            <a:avLst/>
          </a:prstGeom>
          <a:solidFill>
            <a:schemeClr val="tx1">
              <a:lumMod val="65000"/>
              <a:lumOff val="3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>
            <p:custDataLst>
              <p:tags r:id="rId6"/>
            </p:custDataLst>
          </p:nvPr>
        </p:nvCxnSpPr>
        <p:spPr>
          <a:xfrm>
            <a:off x="3327423" y="4500212"/>
            <a:ext cx="553397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3329014" y="2267344"/>
            <a:ext cx="5532382" cy="1987998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600" baseline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EA5A8B-CDAB-8A41-BA98-B77C7F17E1F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/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charset="-128"/>
                <a:ea typeface="+mn-ea"/>
                <a:cs typeface="+mn-cs"/>
              </a:endParaRPr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charset="-128"/>
                <a:ea typeface="+mn-ea"/>
                <a:cs typeface="+mn-cs"/>
              </a:endParaRPr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charset="-128"/>
                <a:ea typeface="+mn-ea"/>
                <a:cs typeface="+mn-cs"/>
              </a:endParaRPr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charset="-128"/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/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charset="-128"/>
                <a:ea typeface="+mn-ea"/>
                <a:cs typeface="+mn-cs"/>
              </a:endParaRPr>
            </a:p>
          </p:txBody>
        </p:sp>
        <p:sp>
          <p:nvSpPr>
            <p:cNvPr id="55" name="Freeform: Shape 54"/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/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/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/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charset="-128"/>
                <a:ea typeface="+mn-ea"/>
                <a:cs typeface="+mn-cs"/>
              </a:endParaRPr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charset="-128"/>
                <a:ea typeface="+mn-ea"/>
                <a:cs typeface="+mn-cs"/>
              </a:endParaRPr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charset="-128"/>
                <a:ea typeface="+mn-ea"/>
                <a:cs typeface="+mn-cs"/>
              </a:endParaRPr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charset="-128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lIns="109728" tIns="109728" rIns="109728" bIns="91440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l" defTabSz="914400" rtl="0" eaLnBrk="1" latinLnBrk="0" hangingPunct="1">
        <a:lnSpc>
          <a:spcPct val="105000"/>
        </a:lnSpc>
        <a:spcBef>
          <a:spcPct val="0"/>
        </a:spcBef>
        <a:buNone/>
        <a:defRPr sz="3600" b="1" kern="1200" spc="13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930"/>
        </a:spcBef>
        <a:buFont typeface="Corbel" panose="020B0503020204020204" pitchFamily="34" charset="0"/>
        <a:buNone/>
        <a:defRPr sz="1850" b="0" kern="1200" spc="1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930"/>
        </a:spcBef>
        <a:buFont typeface="Corbel" panose="020B0503020204020204" pitchFamily="34" charset="0"/>
        <a:buNone/>
        <a:defRPr sz="1600" kern="1200" spc="1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10000"/>
        </a:lnSpc>
        <a:spcBef>
          <a:spcPts val="930"/>
        </a:spcBef>
        <a:buFont typeface="Corbel" panose="020B0503020204020204" pitchFamily="34" charset="0"/>
        <a:buChar char="–"/>
        <a:defRPr sz="1400" i="1" kern="1200" spc="1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10000"/>
        </a:lnSpc>
        <a:spcBef>
          <a:spcPts val="930"/>
        </a:spcBef>
        <a:buFont typeface="Corbel" panose="020B0503020204020204" pitchFamily="34" charset="0"/>
        <a:buChar char="–"/>
        <a:defRPr sz="1400" kern="1200" spc="1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10000"/>
        </a:lnSpc>
        <a:spcBef>
          <a:spcPts val="930"/>
        </a:spcBef>
        <a:buFont typeface="Corbel" panose="020B0503020204020204" pitchFamily="34" charset="0"/>
        <a:buChar char="–"/>
        <a:defRPr sz="1400" i="1" kern="1200" spc="1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9.xml"/><Relationship Id="rId2" Type="http://schemas.openxmlformats.org/officeDocument/2006/relationships/slide" Target="slide10.xml"/><Relationship Id="rId1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1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8.png"/><Relationship Id="rId2" Type="http://schemas.openxmlformats.org/officeDocument/2006/relationships/tags" Target="../tags/tag28.xml"/><Relationship Id="rId1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charset="-128"/>
              <a:ea typeface="+mn-ea"/>
              <a:cs typeface="+mn-cs"/>
            </a:endParaRPr>
          </a:p>
        </p:txBody>
      </p:sp>
      <p:sp>
        <p:nvSpPr>
          <p:cNvPr id="33" name="Freeform: Shape 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0546" y="1057523"/>
            <a:ext cx="5009716" cy="474692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Freeform: Shape 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701829" y="1200647"/>
            <a:ext cx="5308821" cy="511025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73427" y="1200647"/>
            <a:ext cx="4675366" cy="447170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166110" y="1394460"/>
            <a:ext cx="5844540" cy="1755775"/>
          </a:xfrm>
        </p:spPr>
        <p:txBody>
          <a:bodyPr anchor="b">
            <a:noAutofit/>
          </a:bodyPr>
          <a:lstStyle/>
          <a:p>
            <a:pPr algn="ctr">
              <a:lnSpc>
                <a:spcPct val="104000"/>
              </a:lnSpc>
            </a:pPr>
            <a:r>
              <a:rPr lang="en-US" altLang="zh-CN" sz="6000" dirty="0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</a:t>
            </a:r>
            <a:r>
              <a:rPr lang="zh-CN" altLang="en-US" sz="6000" dirty="0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年中考说明</a:t>
            </a:r>
            <a:endParaRPr lang="zh-CN" altLang="en-US" sz="6000" dirty="0">
              <a:solidFill>
                <a:schemeClr val="accent2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03140" y="4181475"/>
            <a:ext cx="6056630" cy="816610"/>
          </a:xfrm>
        </p:spPr>
        <p:txBody>
          <a:bodyPr anchor="t">
            <a:no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陈雅琴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2023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4495" y="2174240"/>
            <a:ext cx="9016365" cy="3789045"/>
          </a:xfrm>
        </p:spPr>
        <p:txBody>
          <a:bodyPr/>
          <a:p>
            <a:r>
              <a:rPr lang="en-US" altLang="zh-CN" sz="2400">
                <a:solidFill>
                  <a:srgbClr val="C00000"/>
                </a:solidFill>
              </a:rPr>
              <a:t> 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2.2023年九年级学业水平专项调研问题反馈</a:t>
            </a:r>
            <a:endParaRPr lang="en-US" altLang="zh-CN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12所学校，含6所城区初中、6所农村初中</a:t>
            </a:r>
            <a:endParaRPr lang="en-US" altLang="zh-CN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学生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抽测 + 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进班听课 + 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教研组座谈</a:t>
            </a:r>
            <a:endParaRPr lang="en-US" altLang="zh-CN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en-US" altLang="zh-CN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endParaRPr lang="en-US" altLang="zh-CN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90345" y="4867275"/>
            <a:ext cx="989838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spc="10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学生抽测情况：</a:t>
            </a:r>
            <a:endParaRPr lang="en-US" altLang="zh-CN" sz="2800" spc="10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r>
              <a:rPr lang="en-US" altLang="zh-CN" sz="2800" spc="10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校级差异、学生的信息读取能力和题目理解能力比较弱</a:t>
            </a:r>
            <a:endParaRPr lang="en-US" altLang="zh-CN" sz="2800" spc="10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右箭头 5">
            <a:hlinkClick r:id="rId1" tooltip="" action="ppaction://hlinksldjump"/>
          </p:cNvPr>
          <p:cNvSpPr/>
          <p:nvPr/>
        </p:nvSpPr>
        <p:spPr>
          <a:xfrm>
            <a:off x="10554970" y="6073140"/>
            <a:ext cx="507365" cy="184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7050" y="1787525"/>
            <a:ext cx="9016365" cy="3789045"/>
          </a:xfrm>
        </p:spPr>
        <p:txBody>
          <a:bodyPr/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课堂听课情况：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值得肯定之处：大多能关注教学重难点，注重脉络梳理 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endParaRPr lang="en-US" altLang="zh-CN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值得反思的问题：对高效课堂的理解与追求有较大偏差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教师反馈的主要困难：</a:t>
            </a:r>
            <a:endParaRPr lang="zh-CN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r>
              <a:rPr 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复习范围把握不定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历史教材全新不熟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复习任务相对加重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——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从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12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本教科书到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14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本教科书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>
                <a:ea typeface="宋体" panose="02010600030101010101" pitchFamily="2" charset="-122"/>
              </a:rPr>
              <a:t> </a:t>
            </a:r>
            <a:r>
              <a:rPr lang="en-US" altLang="zh-CN" sz="2400">
                <a:ea typeface="宋体" panose="02010600030101010101" pitchFamily="2" charset="-122"/>
              </a:rPr>
              <a:t>           </a:t>
            </a:r>
            <a:endParaRPr lang="zh-CN" altLang="en-US" sz="240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52880" y="2312035"/>
            <a:ext cx="9690100" cy="3651250"/>
          </a:xfrm>
        </p:spPr>
        <p:txBody>
          <a:bodyPr/>
          <a:p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多点研究意识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双新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多点生本意识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双减</a:t>
            </a:r>
            <a:endParaRPr lang="en-US" altLang="zh-CN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多点团队意识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双赢</a:t>
            </a:r>
            <a:endParaRPr lang="en-US" altLang="zh-CN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en-US" altLang="zh-CN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课堂教学：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善于统整</a:t>
            </a:r>
            <a:r>
              <a:rPr 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创设情境、</a:t>
            </a:r>
            <a:r>
              <a:rPr 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重视过程、注重素养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53235" y="1242060"/>
            <a:ext cx="6096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三、教学建议 </a:t>
            </a:r>
            <a:endParaRPr lang="zh-CN" altLang="zh-CN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47595" y="2437130"/>
            <a:ext cx="8454390" cy="1345565"/>
          </a:xfrm>
        </p:spPr>
        <p:txBody>
          <a:bodyPr/>
          <a:p>
            <a:r>
              <a:rPr lang="en-US" altLang="zh-CN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br>
              <a:rPr lang="zh-CN" altLang="zh-CN" sz="48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zh-CN" sz="48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br>
              <a:rPr lang="zh-CN" altLang="zh-CN" sz="48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zh-CN" sz="48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感谢大家！</a:t>
            </a:r>
            <a:r>
              <a:rPr lang="en-US" altLang="zh-CN" sz="48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zh-CN" sz="48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祝工作愉快！</a:t>
            </a:r>
            <a:endParaRPr lang="zh-CN" altLang="zh-CN" sz="48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71625" y="2120900"/>
            <a:ext cx="9229090" cy="49136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18005" y="600075"/>
            <a:ext cx="8524875" cy="12604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例：2006年至2010年，浙江省国内总产值呈逐渐上升的趋势，而生产海洋生产总值呈逐年下降的趋势。所以在增长经济的同时，要注意保护生态环境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72440" y="2258060"/>
            <a:ext cx="8175625" cy="4618990"/>
          </a:xfrm>
          <a:prstGeom prst="rect">
            <a:avLst/>
          </a:prstGeom>
        </p:spPr>
      </p:pic>
      <p:sp>
        <p:nvSpPr>
          <p:cNvPr id="3" name="左箭头 2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11083925" y="6263640"/>
            <a:ext cx="401955" cy="1333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759700" y="3151505"/>
            <a:ext cx="3736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37615" y="525780"/>
            <a:ext cx="9716770" cy="11988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例：行政部门没有严格监督监管，导致一些不健康的食品被食用。对此，公民应该注意食品安全，在正规场所购买食物，检查是否有食品安全许可证，发现有卖三无产品的立即举报。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65885" y="2212581"/>
            <a:ext cx="8770571" cy="3651504"/>
          </a:xfrm>
        </p:spPr>
        <p:txBody>
          <a:bodyPr/>
          <a:p>
            <a:r>
              <a:rPr lang="zh-CN" altLang="en-US" sz="2400">
                <a:solidFill>
                  <a:schemeClr val="accent1">
                    <a:lumMod val="50000"/>
                  </a:schemeClr>
                </a:solidFill>
              </a:rPr>
              <a:t>善于统整：</a:t>
            </a:r>
            <a:endParaRPr lang="zh-CN" altLang="en-US"/>
          </a:p>
          <a:p>
            <a:r>
              <a:rPr lang="zh-CN" altLang="en-US"/>
              <a:t>基于单元主题统整教学内容</a:t>
            </a:r>
            <a:endParaRPr lang="zh-CN" altLang="en-US"/>
          </a:p>
          <a:p>
            <a:r>
              <a:rPr lang="zh-CN" altLang="en-US"/>
              <a:t>基于关键问题统整</a:t>
            </a:r>
            <a:r>
              <a:rPr lang="zh-CN" altLang="en-US">
                <a:sym typeface="+mn-ea"/>
              </a:rPr>
              <a:t>教学内容</a:t>
            </a:r>
            <a:endParaRPr lang="zh-CN" altLang="en-US"/>
          </a:p>
          <a:p>
            <a:r>
              <a:rPr lang="zh-CN" altLang="en-US"/>
              <a:t>基于大概念统整</a:t>
            </a:r>
            <a:r>
              <a:rPr lang="zh-CN" altLang="en-US">
                <a:sym typeface="+mn-ea"/>
              </a:rPr>
              <a:t>教学内容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4120" y="2587625"/>
            <a:ext cx="6715125" cy="32766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353300" y="6121400"/>
            <a:ext cx="5269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——</a:t>
            </a:r>
            <a:r>
              <a:rPr lang="zh-CN" altLang="en-US">
                <a:ea typeface="宋体" panose="02010600030101010101" pitchFamily="2" charset="-122"/>
              </a:rPr>
              <a:t>历史课标</a:t>
            </a:r>
            <a:r>
              <a:rPr lang="en-US" altLang="zh-CN">
                <a:ea typeface="宋体" panose="02010600030101010101" pitchFamily="2" charset="-122"/>
              </a:rPr>
              <a:t>“</a:t>
            </a:r>
            <a:r>
              <a:rPr lang="zh-CN">
                <a:ea typeface="宋体" panose="02010600030101010101" pitchFamily="2" charset="-122"/>
              </a:rPr>
              <a:t>教学建议</a:t>
            </a:r>
            <a:r>
              <a:rPr lang="en-US" altLang="zh-CN">
                <a:ea typeface="宋体" panose="02010600030101010101" pitchFamily="2" charset="-122"/>
              </a:rPr>
              <a:t>”</a:t>
            </a:r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48535" y="2451735"/>
            <a:ext cx="8442325" cy="27247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17135" y="5563235"/>
            <a:ext cx="5269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——</a:t>
            </a:r>
            <a:r>
              <a:rPr lang="zh-CN" altLang="en-US">
                <a:ea typeface="宋体" panose="02010600030101010101" pitchFamily="2" charset="-122"/>
              </a:rPr>
              <a:t>历史课标第</a:t>
            </a:r>
            <a:r>
              <a:rPr lang="en-US" altLang="zh-CN">
                <a:ea typeface="宋体" panose="02010600030101010101" pitchFamily="2" charset="-122"/>
              </a:rPr>
              <a:t>17</a:t>
            </a:r>
            <a:r>
              <a:rPr lang="zh-CN" altLang="en-US">
                <a:ea typeface="宋体" panose="02010600030101010101" pitchFamily="2" charset="-122"/>
              </a:rPr>
              <a:t>页</a:t>
            </a:r>
            <a:r>
              <a:rPr lang="en-US" altLang="zh-CN">
                <a:ea typeface="宋体" panose="02010600030101010101" pitchFamily="2" charset="-122"/>
              </a:rPr>
              <a:t>“</a:t>
            </a:r>
            <a:r>
              <a:rPr lang="zh-CN" altLang="en-US">
                <a:ea typeface="宋体" panose="02010600030101010101" pitchFamily="2" charset="-122"/>
              </a:rPr>
              <a:t>中国古代史</a:t>
            </a:r>
            <a:r>
              <a:rPr lang="en-US" altLang="zh-CN">
                <a:ea typeface="宋体" panose="02010600030101010101" pitchFamily="2" charset="-122"/>
              </a:rPr>
              <a:t>”</a:t>
            </a:r>
            <a:r>
              <a:rPr lang="zh-CN" altLang="en-US">
                <a:ea typeface="宋体" panose="02010600030101010101" pitchFamily="2" charset="-122"/>
              </a:rPr>
              <a:t>教学提示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             </a:t>
            </a:r>
            <a:r>
              <a:rPr lang="zh-CN" altLang="zh-CN" sz="3600" b="1" spc="0" dirty="0">
                <a:solidFill>
                  <a:schemeClr val="accent2">
                    <a:lumMod val="75000"/>
                  </a:schemeClr>
                </a:solidFill>
              </a:rPr>
              <a:t>一、中考说明</a:t>
            </a:r>
            <a:endParaRPr lang="zh-CN" altLang="zh-CN" sz="3600" b="1" spc="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CN" altLang="zh-CN" sz="3600" b="1" spc="0" dirty="0">
                <a:solidFill>
                  <a:schemeClr val="accent2">
                    <a:lumMod val="75000"/>
                  </a:schemeClr>
                </a:solidFill>
              </a:rPr>
              <a:t>        二、问题反馈</a:t>
            </a:r>
            <a:endParaRPr lang="zh-CN" altLang="zh-CN" sz="3600" b="1" spc="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CN" altLang="zh-CN" sz="3600" b="1" spc="0" dirty="0">
                <a:solidFill>
                  <a:schemeClr val="accent2">
                    <a:lumMod val="75000"/>
                  </a:schemeClr>
                </a:solidFill>
              </a:rPr>
              <a:t>        三、复习建议</a:t>
            </a:r>
            <a:endParaRPr lang="zh-CN" altLang="zh-CN" sz="3600" b="1" spc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考试分值：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100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考试时间：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100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分钟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考试形式：开卷笔答、两科合考、两考合一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考试难度: 0.7-0.75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7:2:1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53235" y="1242060"/>
            <a:ext cx="7652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一、中考说明</a:t>
            </a:r>
            <a:r>
              <a:rPr lang="en-US" altLang="zh-CN" sz="3600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——</a:t>
            </a:r>
            <a:endParaRPr lang="zh-CN" altLang="zh-CN" sz="3600" dirty="0">
              <a:solidFill>
                <a:schemeClr val="accent2">
                  <a:lumMod val="75000"/>
                </a:schemeClr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含在道德与法治学科中，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分值为6分。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考试范围为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2022年11月-2023年4月国内外重大时政。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第一期复习资料已上传，下载地址如下：    http://chenyaqin.ms.zjer.cn/index.php?r=studio/resources/info&amp;sid=2032&amp;resId=ae7d5998732045998035dc5ce4b6d207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20240" y="2312035"/>
            <a:ext cx="7652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纯</a:t>
            </a:r>
            <a:r>
              <a:rPr lang="zh-CN" altLang="zh-CN" sz="3600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时政知识考试</a:t>
            </a:r>
            <a:endParaRPr lang="zh-CN" altLang="zh-CN" sz="3600" dirty="0">
              <a:solidFill>
                <a:schemeClr val="accent2">
                  <a:lumMod val="7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20240" y="2312035"/>
            <a:ext cx="9216390" cy="3651250"/>
          </a:xfrm>
        </p:spPr>
        <p:txBody>
          <a:bodyPr/>
          <a:p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含在历史与社会学科中，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分值不超过5分。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考试范围：2021版、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2022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版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九年级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《我是绍兴人》中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第7课“革命志士”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第8课“文化名士”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第13课“生态保护”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第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15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课“绍兴精神”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20240" y="2312035"/>
            <a:ext cx="84220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地方课程</a:t>
            </a:r>
            <a:endParaRPr lang="zh-CN" altLang="zh-CN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3690" y="133350"/>
            <a:ext cx="8770620" cy="831215"/>
          </a:xfrm>
        </p:spPr>
        <p:txBody>
          <a:bodyPr/>
          <a:p>
            <a:r>
              <a:rPr lang="en-US" altLang="zh-CN" sz="3600" spc="0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zh-CN" altLang="en-US" sz="3600" spc="0" dirty="0">
                <a:solidFill>
                  <a:schemeClr val="accent2">
                    <a:lumMod val="75000"/>
                  </a:schemeClr>
                </a:solidFill>
              </a:rPr>
              <a:t>命题依据—— 新课标</a:t>
            </a:r>
            <a:endParaRPr lang="zh-CN" altLang="en-US" sz="3600" spc="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8" name="图片 6" descr="IMG_2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8640" y="964565"/>
            <a:ext cx="8300720" cy="57677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9253855" y="2601595"/>
            <a:ext cx="2105025" cy="6934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360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依标施考</a:t>
            </a:r>
            <a:endParaRPr lang="zh-CN" altLang="en-US" sz="3600">
              <a:solidFill>
                <a:schemeClr val="bg2">
                  <a:lumMod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351645" y="4317365"/>
            <a:ext cx="2409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依纲扣本</a:t>
            </a:r>
            <a:endParaRPr lang="zh-CN" altLang="en-US" sz="36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898380" y="3429000"/>
            <a:ext cx="8159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VS</a:t>
            </a:r>
            <a:endParaRPr lang="en-US" altLang="zh-CN" sz="36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1825" y="3440430"/>
            <a:ext cx="5317490" cy="26162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264920" y="6214745"/>
            <a:ext cx="790575" cy="52324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7" grpId="1" animBg="1"/>
      <p:bldP spid="9" grpId="1" animBg="1"/>
      <p:bldP spid="4" grpId="0"/>
      <p:bldP spid="6" grpId="0"/>
      <p:bldP spid="5" grpId="0"/>
      <p:bldP spid="4" grpId="1"/>
      <p:bldP spid="6" grpId="1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9700" y="2253615"/>
            <a:ext cx="5132705" cy="839470"/>
          </a:xfrm>
        </p:spPr>
        <p:txBody>
          <a:bodyPr/>
          <a:p>
            <a:r>
              <a:rPr 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2022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年中考情况反馈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en-US" altLang="zh-CN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en-US" altLang="zh-CN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en-US" altLang="zh-CN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53235" y="1242060"/>
            <a:ext cx="6096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二、问题反馈</a:t>
            </a:r>
            <a:r>
              <a:rPr lang="zh-CN" altLang="en-US" sz="3600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 </a:t>
            </a:r>
            <a:endParaRPr lang="zh-CN" altLang="zh-CN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058" name="Rectangle 3"/>
          <p:cNvSpPr>
            <a:spLocks noGrp="1"/>
          </p:cNvSpPr>
          <p:nvPr/>
        </p:nvSpPr>
        <p:spPr>
          <a:xfrm>
            <a:off x="1236345" y="3306445"/>
            <a:ext cx="6349365" cy="267906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vert="horz" wrap="square" lIns="91456" tIns="45728" rIns="91456" bIns="45728" anchor="t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None/>
            </a:pPr>
            <a:r>
              <a:rPr lang="en-US" altLang="zh-CN" sz="3200" dirty="0"/>
              <a:t>  </a:t>
            </a:r>
            <a:r>
              <a:rPr lang="zh-CN" altLang="en-US" sz="2000" dirty="0"/>
              <a:t>学生主观题答题中的主要缺陷：</a:t>
            </a:r>
            <a:endParaRPr lang="zh-CN" altLang="en-US" sz="2000" dirty="0"/>
          </a:p>
          <a:p>
            <a:pPr eaLnBrk="1" hangingPunct="1">
              <a:buNone/>
            </a:pPr>
            <a:r>
              <a:rPr lang="zh-CN" altLang="en-US" sz="2000" dirty="0"/>
              <a:t>    丢三落四，顾此失彼</a:t>
            </a:r>
            <a:r>
              <a:rPr lang="en-US" altLang="zh-CN" sz="2000" dirty="0"/>
              <a:t> ——</a:t>
            </a:r>
            <a:r>
              <a:rPr lang="zh-CN" altLang="en-US" sz="2000" dirty="0"/>
              <a:t>材料信息的获取能力弱</a:t>
            </a:r>
            <a:endParaRPr lang="zh-CN" altLang="en-US" sz="2000" dirty="0"/>
          </a:p>
          <a:p>
            <a:pPr eaLnBrk="1" hangingPunct="1">
              <a:buNone/>
            </a:pPr>
            <a:r>
              <a:rPr lang="zh-CN" altLang="en-US" sz="2000" dirty="0"/>
              <a:t> </a:t>
            </a:r>
            <a:r>
              <a:rPr lang="en-US" altLang="zh-CN" sz="2000" dirty="0"/>
              <a:t>   </a:t>
            </a:r>
            <a:r>
              <a:rPr lang="zh-CN" altLang="en-US" sz="2000" dirty="0"/>
              <a:t>答非所问，张冠李戴</a:t>
            </a:r>
            <a:r>
              <a:rPr lang="en-US" altLang="zh-CN" sz="2000" dirty="0"/>
              <a:t>——</a:t>
            </a:r>
            <a:r>
              <a:rPr lang="zh-CN" altLang="en-US" sz="2000" dirty="0"/>
              <a:t> </a:t>
            </a:r>
            <a:r>
              <a:rPr lang="zh-CN" altLang="en-US" sz="2000" dirty="0">
                <a:sym typeface="+mn-ea"/>
              </a:rPr>
              <a:t>试题任务的理解能力弱</a:t>
            </a:r>
            <a:r>
              <a:rPr lang="zh-CN" altLang="en-US" sz="2000" dirty="0"/>
              <a:t>                                        </a:t>
            </a:r>
            <a:endParaRPr lang="zh-CN" altLang="en-US" sz="2000" dirty="0"/>
          </a:p>
          <a:p>
            <a:pPr eaLnBrk="1" hangingPunct="1">
              <a:buNone/>
            </a:pPr>
            <a:r>
              <a:rPr lang="zh-CN" altLang="en-US" sz="2000" dirty="0"/>
              <a:t>    漫天撒网，主次不分</a:t>
            </a:r>
            <a:r>
              <a:rPr lang="en-US" altLang="zh-CN" sz="2000" dirty="0"/>
              <a:t>——</a:t>
            </a:r>
            <a:r>
              <a:rPr lang="zh-CN" altLang="en-US" sz="2000" dirty="0"/>
              <a:t> </a:t>
            </a:r>
            <a:r>
              <a:rPr lang="zh-CN" altLang="en-US" sz="2000" dirty="0">
                <a:sym typeface="+mn-ea"/>
              </a:rPr>
              <a:t>知识关联的建构能力弱</a:t>
            </a:r>
            <a:r>
              <a:rPr lang="zh-CN" altLang="en-US" sz="2000" dirty="0"/>
              <a:t>                        </a:t>
            </a:r>
            <a:endParaRPr lang="zh-CN" altLang="en-US" sz="2000" dirty="0"/>
          </a:p>
          <a:p>
            <a:pPr eaLnBrk="1" hangingPunct="1">
              <a:buNone/>
            </a:pPr>
            <a:r>
              <a:rPr lang="zh-CN" altLang="en-US" sz="2000" dirty="0"/>
              <a:t>    思维定势，缺少应变</a:t>
            </a:r>
            <a:r>
              <a:rPr lang="en-US" altLang="zh-CN" sz="2000" dirty="0"/>
              <a:t>——</a:t>
            </a:r>
            <a:r>
              <a:rPr lang="zh-CN" altLang="en-US" sz="2000" dirty="0"/>
              <a:t> 特定</a:t>
            </a:r>
            <a:r>
              <a:rPr lang="zh-CN" altLang="en-US" sz="2000" dirty="0">
                <a:sym typeface="+mn-ea"/>
              </a:rPr>
              <a:t>问题的应变能力弱</a:t>
            </a:r>
            <a:r>
              <a:rPr lang="zh-CN" altLang="en-US" sz="2000" dirty="0"/>
              <a:t>                       </a:t>
            </a:r>
            <a:endParaRPr lang="zh-CN" altLang="en-US" sz="2000" dirty="0"/>
          </a:p>
          <a:p>
            <a:pPr eaLnBrk="1" hangingPunct="1">
              <a:buNone/>
            </a:pPr>
            <a:r>
              <a:rPr lang="zh-CN" altLang="en-US" sz="2000" dirty="0"/>
              <a:t>    事理分离，词不达意</a:t>
            </a:r>
            <a:r>
              <a:rPr lang="en-US" altLang="zh-CN" sz="2000" dirty="0"/>
              <a:t>——</a:t>
            </a:r>
            <a:r>
              <a:rPr lang="zh-CN" altLang="en-US" sz="2000" dirty="0"/>
              <a:t> 学科</a:t>
            </a:r>
            <a:r>
              <a:rPr lang="zh-CN" altLang="en-US" sz="2000" dirty="0">
                <a:sym typeface="+mn-ea"/>
              </a:rPr>
              <a:t>观点的阐释能力弱</a:t>
            </a:r>
            <a:r>
              <a:rPr lang="zh-CN" altLang="en-US" sz="2000" dirty="0"/>
              <a:t>  </a:t>
            </a:r>
            <a:r>
              <a:rPr lang="zh-CN" altLang="en-US" sz="2400" dirty="0"/>
              <a:t>                  </a:t>
            </a:r>
            <a:endParaRPr lang="zh-CN" altLang="en-US" sz="2400" dirty="0"/>
          </a:p>
          <a:p>
            <a:pPr eaLnBrk="1" hangingPunct="1">
              <a:buNone/>
            </a:pPr>
            <a:r>
              <a:rPr lang="zh-CN" altLang="en-US" sz="2400" dirty="0"/>
              <a:t>    </a:t>
            </a:r>
            <a:endParaRPr lang="zh-CN" altLang="en-US" sz="2400" dirty="0"/>
          </a:p>
          <a:p>
            <a:pPr eaLnBrk="1" hangingPunct="1">
              <a:buNone/>
            </a:pPr>
            <a:endParaRPr lang="zh-CN" altLang="en-US" sz="2400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428105" y="478790"/>
          <a:ext cx="4651375" cy="1408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490"/>
                <a:gridCol w="901700"/>
                <a:gridCol w="920115"/>
                <a:gridCol w="963295"/>
                <a:gridCol w="866775"/>
              </a:tblGrid>
              <a:tr h="640080">
                <a:tc>
                  <a:txBody>
                    <a:bodyPr/>
                    <a:p>
                      <a:r>
                        <a:rPr lang="zh-CN" altLang="en-US" sz="1800" dirty="0" smtClean="0"/>
                        <a:t>考生数</a:t>
                      </a:r>
                      <a:endParaRPr lang="zh-CN" altLang="en-US" sz="1800" dirty="0" smtClean="0"/>
                    </a:p>
                  </a:txBody>
                  <a:tcPr marT="45700" marB="45700"/>
                </a:tc>
                <a:tc>
                  <a:txBody>
                    <a:bodyPr/>
                    <a:p>
                      <a:r>
                        <a:rPr lang="zh-CN" altLang="en-US" sz="1800" dirty="0" smtClean="0"/>
                        <a:t>平均分</a:t>
                      </a:r>
                      <a:endParaRPr lang="zh-CN" altLang="en-US" sz="1800" dirty="0" smtClean="0"/>
                    </a:p>
                  </a:txBody>
                  <a:tcPr marT="45700" marB="45700"/>
                </a:tc>
                <a:tc>
                  <a:txBody>
                    <a:bodyPr/>
                    <a:p>
                      <a:r>
                        <a:rPr lang="zh-CN" altLang="en-US" sz="1800" dirty="0" smtClean="0"/>
                        <a:t>最高分</a:t>
                      </a:r>
                      <a:endParaRPr lang="zh-CN" altLang="en-US" sz="1800" dirty="0" smtClean="0"/>
                    </a:p>
                  </a:txBody>
                  <a:tcPr marT="45700" marB="45700"/>
                </a:tc>
                <a:tc>
                  <a:txBody>
                    <a:bodyPr/>
                    <a:p>
                      <a:r>
                        <a:rPr lang="en-US" altLang="zh-CN" sz="1800" dirty="0"/>
                        <a:t>85%</a:t>
                      </a:r>
                      <a:endParaRPr lang="en-US" altLang="zh-CN" sz="1800" dirty="0"/>
                    </a:p>
                  </a:txBody>
                  <a:tcPr marT="45700" marB="4570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 dirty="0"/>
                        <a:t>及格</a:t>
                      </a:r>
                      <a:endParaRPr lang="zh-CN" altLang="en-US" sz="1800" dirty="0"/>
                    </a:p>
                  </a:txBody>
                  <a:tcPr marT="45700" marB="45700"/>
                </a:tc>
              </a:tr>
              <a:tr h="768350">
                <a:tc>
                  <a:txBody>
                    <a:bodyPr/>
                    <a:p>
                      <a:r>
                        <a:rPr lang="en-US" altLang="zh-CN" sz="1800" dirty="0" smtClean="0"/>
                        <a:t>43713</a:t>
                      </a:r>
                      <a:endParaRPr lang="en-US" altLang="zh-CN" sz="1800" dirty="0" smtClean="0"/>
                    </a:p>
                  </a:txBody>
                  <a:tcPr marT="45700" marB="45700"/>
                </a:tc>
                <a:tc>
                  <a:txBody>
                    <a:bodyPr/>
                    <a:p>
                      <a:r>
                        <a:rPr lang="en-US" altLang="zh-CN" sz="1800" dirty="0" smtClean="0"/>
                        <a:t>74.1</a:t>
                      </a:r>
                      <a:endParaRPr lang="en-US" altLang="zh-CN" sz="1800" dirty="0" smtClean="0"/>
                    </a:p>
                    <a:p>
                      <a:endParaRPr lang="zh-CN" altLang="en-US" sz="1800" dirty="0" smtClean="0"/>
                    </a:p>
                  </a:txBody>
                  <a:tcPr marT="45700" marB="45700"/>
                </a:tc>
                <a:tc>
                  <a:txBody>
                    <a:bodyPr/>
                    <a:p>
                      <a:r>
                        <a:rPr lang="en-US" altLang="zh-CN" sz="1800" dirty="0" smtClean="0"/>
                        <a:t>99</a:t>
                      </a:r>
                      <a:endParaRPr lang="en-US" altLang="zh-CN" sz="1800" dirty="0" smtClean="0"/>
                    </a:p>
                  </a:txBody>
                  <a:tcPr marT="45700" marB="45700"/>
                </a:tc>
                <a:tc>
                  <a:txBody>
                    <a:bodyPr/>
                    <a:p>
                      <a:r>
                        <a:rPr lang="en-US" altLang="zh-CN" sz="1800" dirty="0" smtClean="0"/>
                        <a:t>15403</a:t>
                      </a:r>
                      <a:endParaRPr lang="en-US" altLang="zh-CN" sz="1800" dirty="0" smtClean="0"/>
                    </a:p>
                  </a:txBody>
                  <a:tcPr marT="45700" marB="4570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 dirty="0"/>
                        <a:t>35480</a:t>
                      </a:r>
                      <a:endParaRPr lang="en-US" altLang="zh-CN" sz="1800" dirty="0"/>
                    </a:p>
                  </a:txBody>
                  <a:tcPr marT="45700" marB="457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ldLvl="0" animBg="1"/>
      <p:bldP spid="4505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/>
          <p:nvPr>
            <p:ph idx="1"/>
          </p:nvPr>
        </p:nvSpPr>
        <p:spPr>
          <a:xfrm>
            <a:off x="2397760" y="2234171"/>
            <a:ext cx="8770571" cy="3651504"/>
          </a:xfrm>
        </p:spPr>
        <p:txBody>
          <a:bodyPr/>
          <a:p>
            <a:r>
              <a:rPr lang="en-US" altLang="zh-CN" sz="1600" b="1" dirty="0">
                <a:latin typeface="Verdana" panose="020B0604030504040204" pitchFamily="34" charset="0"/>
                <a:ea typeface="宋体" panose="02010600030101010101" pitchFamily="2" charset="-122"/>
                <a:sym typeface="+mn-ea"/>
              </a:rPr>
              <a:t>2021</a:t>
            </a:r>
            <a:r>
              <a:rPr lang="zh-CN" altLang="en-US" sz="1600" b="1" dirty="0">
                <a:latin typeface="Verdana" panose="020B0604030504040204" pitchFamily="34" charset="0"/>
                <a:ea typeface="宋体" panose="02010600030101010101" pitchFamily="2" charset="-122"/>
                <a:sym typeface="+mn-ea"/>
              </a:rPr>
              <a:t>年</a:t>
            </a:r>
            <a:r>
              <a:rPr lang="en-US" altLang="zh-CN" sz="1600" b="1" dirty="0">
                <a:latin typeface="Verdana" panose="020B0604030504040204" pitchFamily="34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1600" b="1" dirty="0">
                <a:latin typeface="Verdana" panose="020B0604030504040204" pitchFamily="34" charset="0"/>
                <a:ea typeface="宋体" panose="02010600030101010101" pitchFamily="2" charset="-122"/>
                <a:sym typeface="+mn-ea"/>
              </a:rPr>
              <a:t>25（3</a:t>
            </a:r>
            <a:r>
              <a:rPr lang="zh-CN" altLang="en-US" sz="1600" b="1" dirty="0" smtClean="0">
                <a:latin typeface="Verdana" panose="020B0604030504040204" pitchFamily="34" charset="0"/>
                <a:ea typeface="宋体" panose="02010600030101010101" pitchFamily="2" charset="-122"/>
                <a:sym typeface="+mn-ea"/>
              </a:rPr>
              <a:t>）</a:t>
            </a:r>
            <a:r>
              <a:rPr lang="zh-CN" altLang="en-US" sz="1600" b="1" dirty="0">
                <a:sym typeface="+mn-ea"/>
              </a:rPr>
              <a:t>失分原因反馈</a:t>
            </a:r>
            <a:r>
              <a:rPr lang="zh-CN" altLang="zh-CN" sz="1600" b="1" dirty="0">
                <a:sym typeface="+mn-ea"/>
              </a:rPr>
              <a:t>：</a:t>
            </a:r>
            <a:endParaRPr lang="en-US" altLang="zh-CN" sz="1600" dirty="0">
              <a:latin typeface="Calibri" panose="020F0502020204030204" charset="0"/>
            </a:endParaRPr>
          </a:p>
          <a:p>
            <a:r>
              <a:rPr lang="en-US" altLang="zh-CN" sz="1600" dirty="0" smtClean="0">
                <a:sym typeface="+mn-ea"/>
              </a:rPr>
              <a:t>1</a:t>
            </a:r>
            <a:r>
              <a:rPr lang="zh-CN" altLang="en-US" sz="1600" dirty="0" smtClean="0">
                <a:sym typeface="+mn-ea"/>
              </a:rPr>
              <a:t>.</a:t>
            </a:r>
            <a:r>
              <a:rPr lang="zh-CN" altLang="en-US" sz="1600" dirty="0">
                <a:sym typeface="+mn-ea"/>
              </a:rPr>
              <a:t>空白卷较多，除去一些消极应考的学生，估计有部分学生时间未把握好，导致来不及答最后一题。</a:t>
            </a:r>
            <a:r>
              <a:rPr lang="en-US" altLang="zh-CN" sz="1600" dirty="0">
                <a:solidFill>
                  <a:srgbClr val="FF0000"/>
                </a:solidFill>
                <a:sym typeface="+mn-ea"/>
              </a:rPr>
              <a:t>——</a:t>
            </a:r>
            <a:r>
              <a:rPr lang="zh-CN" altLang="en-US" sz="1600" dirty="0">
                <a:solidFill>
                  <a:srgbClr val="FF0000"/>
                </a:solidFill>
                <a:sym typeface="+mn-ea"/>
              </a:rPr>
              <a:t>开卷比闭卷考，更费时</a:t>
            </a:r>
            <a:endParaRPr lang="zh-CN" altLang="en-US" sz="1600" dirty="0">
              <a:solidFill>
                <a:srgbClr val="FF0000"/>
              </a:solidFill>
            </a:endParaRPr>
          </a:p>
          <a:p>
            <a:r>
              <a:rPr lang="en-US" altLang="zh-CN" sz="1600" dirty="0" smtClean="0">
                <a:sym typeface="+mn-ea"/>
              </a:rPr>
              <a:t>2</a:t>
            </a:r>
            <a:r>
              <a:rPr lang="zh-CN" altLang="en-US" sz="1600" dirty="0" smtClean="0">
                <a:sym typeface="+mn-ea"/>
              </a:rPr>
              <a:t>. 脱离试题情境，照搬资料机械答题</a:t>
            </a:r>
            <a:r>
              <a:rPr lang="zh-CN" altLang="en-US" sz="1600" dirty="0">
                <a:sym typeface="+mn-ea"/>
              </a:rPr>
              <a:t>，缺乏自主思考能力</a:t>
            </a:r>
            <a:r>
              <a:rPr lang="zh-CN" altLang="en-US" sz="1600" dirty="0" smtClean="0">
                <a:sym typeface="+mn-ea"/>
              </a:rPr>
              <a:t>。如：前面</a:t>
            </a:r>
            <a:r>
              <a:rPr lang="zh-CN" altLang="en-US" sz="1600" dirty="0">
                <a:sym typeface="+mn-ea"/>
              </a:rPr>
              <a:t>一大堆写得都是考前准备资料，只在最后点一点黄旭华、</a:t>
            </a:r>
            <a:r>
              <a:rPr lang="zh-CN" altLang="en-US" sz="1600" dirty="0" smtClean="0">
                <a:sym typeface="+mn-ea"/>
              </a:rPr>
              <a:t>钟南山等</a:t>
            </a:r>
            <a:r>
              <a:rPr lang="zh-CN" altLang="en-US" sz="1600" dirty="0">
                <a:sym typeface="+mn-ea"/>
              </a:rPr>
              <a:t>材料中人物，无关东西太多，要点太少。</a:t>
            </a:r>
            <a:r>
              <a:rPr lang="en-US" altLang="zh-CN" sz="1600" dirty="0">
                <a:solidFill>
                  <a:srgbClr val="FF0000"/>
                </a:solidFill>
                <a:sym typeface="+mn-ea"/>
              </a:rPr>
              <a:t>——</a:t>
            </a:r>
            <a:r>
              <a:rPr lang="zh-CN" altLang="en-US" sz="1600" dirty="0">
                <a:solidFill>
                  <a:srgbClr val="FF0000"/>
                </a:solidFill>
                <a:sym typeface="+mn-ea"/>
              </a:rPr>
              <a:t>脱离题意，抓不住要领</a:t>
            </a:r>
            <a:endParaRPr lang="zh-CN" altLang="en-US" sz="1600" dirty="0"/>
          </a:p>
          <a:p>
            <a:r>
              <a:rPr lang="en-US" altLang="zh-CN" sz="1600" dirty="0">
                <a:sym typeface="+mn-ea"/>
              </a:rPr>
              <a:t>3</a:t>
            </a:r>
            <a:r>
              <a:rPr lang="zh-CN" altLang="en-US" sz="1600" dirty="0">
                <a:sym typeface="+mn-ea"/>
              </a:rPr>
              <a:t>.答题思路混乱，前后逻辑不一致。如前面写的论点是与时俱进，创新等论点，后面却</a:t>
            </a:r>
            <a:r>
              <a:rPr lang="zh-CN" altLang="en-US" sz="1600" dirty="0" smtClean="0">
                <a:sym typeface="+mn-ea"/>
              </a:rPr>
              <a:t>在联系爱国</a:t>
            </a:r>
            <a:r>
              <a:rPr lang="zh-CN" altLang="en-US" sz="1600" dirty="0">
                <a:sym typeface="+mn-ea"/>
              </a:rPr>
              <a:t>、敬业</a:t>
            </a:r>
            <a:r>
              <a:rPr lang="zh-CN" altLang="en-US" sz="1600" dirty="0" smtClean="0">
                <a:sym typeface="+mn-ea"/>
              </a:rPr>
              <a:t>等事例作阐释。</a:t>
            </a:r>
            <a:r>
              <a:rPr lang="en-US" altLang="zh-CN" sz="1600" dirty="0" smtClean="0">
                <a:solidFill>
                  <a:srgbClr val="FF0000"/>
                </a:solidFill>
                <a:sym typeface="+mn-ea"/>
              </a:rPr>
              <a:t>——</a:t>
            </a:r>
            <a:r>
              <a:rPr lang="zh-CN" altLang="en-US" sz="1600" dirty="0" smtClean="0">
                <a:solidFill>
                  <a:srgbClr val="FF0000"/>
                </a:solidFill>
                <a:sym typeface="+mn-ea"/>
              </a:rPr>
              <a:t>事理不一致</a:t>
            </a:r>
            <a:endParaRPr lang="zh-CN" altLang="en-US" sz="1600" dirty="0">
              <a:solidFill>
                <a:srgbClr val="FF0000"/>
              </a:solidFill>
            </a:endParaRPr>
          </a:p>
          <a:p>
            <a:r>
              <a:rPr lang="en-US" altLang="zh-CN" sz="1600" dirty="0" smtClean="0">
                <a:sym typeface="+mn-ea"/>
              </a:rPr>
              <a:t>4</a:t>
            </a:r>
            <a:r>
              <a:rPr lang="zh-CN" altLang="en-US" sz="1600" dirty="0" smtClean="0">
                <a:sym typeface="+mn-ea"/>
              </a:rPr>
              <a:t>.只有论点，没有</a:t>
            </a:r>
            <a:r>
              <a:rPr lang="zh-CN" altLang="en-US" sz="1600" dirty="0" smtClean="0">
                <a:sym typeface="+mn-ea"/>
              </a:rPr>
              <a:t>阐释</a:t>
            </a:r>
            <a:r>
              <a:rPr lang="zh-CN" altLang="en-US" sz="1600" dirty="0" smtClean="0">
                <a:sym typeface="+mn-ea"/>
              </a:rPr>
              <a:t>，或没有</a:t>
            </a:r>
            <a:r>
              <a:rPr lang="zh-CN" altLang="en-US" sz="1600" dirty="0">
                <a:sym typeface="+mn-ea"/>
              </a:rPr>
              <a:t>联系</a:t>
            </a:r>
            <a:r>
              <a:rPr lang="zh-CN" altLang="en-US" sz="1600" dirty="0" smtClean="0">
                <a:sym typeface="+mn-ea"/>
              </a:rPr>
              <a:t>材料中的人物</a:t>
            </a:r>
            <a:r>
              <a:rPr lang="zh-CN" altLang="en-US" sz="1600" dirty="0">
                <a:sym typeface="+mn-ea"/>
              </a:rPr>
              <a:t>事迹作</a:t>
            </a:r>
            <a:r>
              <a:rPr lang="zh-CN" altLang="en-US" sz="1600" dirty="0" smtClean="0">
                <a:sym typeface="+mn-ea"/>
              </a:rPr>
              <a:t>阐释</a:t>
            </a:r>
            <a:r>
              <a:rPr lang="zh-CN" altLang="en-US" sz="1600" dirty="0" smtClean="0">
                <a:sym typeface="+mn-ea"/>
              </a:rPr>
              <a:t>，或虽然有阐释，但是引用材料不够，大多</a:t>
            </a:r>
            <a:r>
              <a:rPr lang="zh-CN" altLang="en-US" sz="1600" dirty="0">
                <a:sym typeface="+mn-ea"/>
              </a:rPr>
              <a:t>只用最后一则材料中的一位人物，</a:t>
            </a:r>
            <a:r>
              <a:rPr lang="zh-CN" altLang="en-US" sz="1600" dirty="0" smtClean="0">
                <a:sym typeface="+mn-ea"/>
              </a:rPr>
              <a:t>。（估计部分学生以为只要联系最后</a:t>
            </a:r>
            <a:r>
              <a:rPr lang="zh-CN" altLang="en-US" sz="1600" dirty="0">
                <a:sym typeface="+mn-ea"/>
              </a:rPr>
              <a:t>一则材料，</a:t>
            </a:r>
            <a:r>
              <a:rPr lang="zh-CN" altLang="en-US" sz="1600" dirty="0" smtClean="0">
                <a:sym typeface="+mn-ea"/>
              </a:rPr>
              <a:t>没有理解设问中的“他们” 包括</a:t>
            </a:r>
            <a:r>
              <a:rPr lang="zh-CN" altLang="en-US" sz="1600" dirty="0">
                <a:sym typeface="+mn-ea"/>
              </a:rPr>
              <a:t>材料所有人物</a:t>
            </a:r>
            <a:r>
              <a:rPr lang="zh-CN" altLang="en-US" sz="1600" dirty="0" smtClean="0">
                <a:sym typeface="+mn-ea"/>
              </a:rPr>
              <a:t>。）</a:t>
            </a:r>
            <a:r>
              <a:rPr lang="en-US" altLang="zh-CN" sz="1600" dirty="0" smtClean="0">
                <a:solidFill>
                  <a:srgbClr val="FF0000"/>
                </a:solidFill>
                <a:sym typeface="+mn-ea"/>
              </a:rPr>
              <a:t>——</a:t>
            </a:r>
            <a:r>
              <a:rPr lang="zh-CN" altLang="en-US" sz="1600" dirty="0" smtClean="0">
                <a:solidFill>
                  <a:srgbClr val="FF0000"/>
                </a:solidFill>
                <a:sym typeface="+mn-ea"/>
              </a:rPr>
              <a:t>只见理，不见事</a:t>
            </a:r>
            <a:endParaRPr lang="zh-CN" altLang="en-US" sz="1600" dirty="0"/>
          </a:p>
          <a:p>
            <a:r>
              <a:rPr lang="en-US" altLang="zh-CN" sz="1600" dirty="0" smtClean="0">
                <a:sym typeface="+mn-ea"/>
              </a:rPr>
              <a:t>5.</a:t>
            </a:r>
            <a:r>
              <a:rPr lang="zh-CN" altLang="en-US" sz="1600" dirty="0" smtClean="0">
                <a:sym typeface="+mn-ea"/>
              </a:rPr>
              <a:t> 事迹</a:t>
            </a:r>
            <a:r>
              <a:rPr lang="zh-CN" altLang="en-US" sz="1600" dirty="0">
                <a:sym typeface="+mn-ea"/>
              </a:rPr>
              <a:t>选用正确，引用例子也较多，</a:t>
            </a:r>
            <a:r>
              <a:rPr lang="zh-CN" altLang="en-US" sz="1600" dirty="0" smtClean="0">
                <a:sym typeface="+mn-ea"/>
              </a:rPr>
              <a:t>但缺少概括性的结论。</a:t>
            </a:r>
            <a:r>
              <a:rPr lang="en-US" altLang="zh-CN" sz="1600" dirty="0" smtClean="0">
                <a:solidFill>
                  <a:srgbClr val="FF0000"/>
                </a:solidFill>
                <a:sym typeface="+mn-ea"/>
              </a:rPr>
              <a:t>——</a:t>
            </a:r>
            <a:r>
              <a:rPr lang="zh-CN" altLang="en-US" sz="1600" dirty="0" smtClean="0">
                <a:solidFill>
                  <a:srgbClr val="FF0000"/>
                </a:solidFill>
                <a:sym typeface="+mn-ea"/>
              </a:rPr>
              <a:t>只见事，不见理</a:t>
            </a:r>
            <a:endParaRPr lang="zh-CN" altLang="en-US" sz="160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68256" r="319"/>
          <a:stretch>
            <a:fillRect/>
          </a:stretch>
        </p:blipFill>
        <p:spPr>
          <a:xfrm>
            <a:off x="1682750" y="833120"/>
            <a:ext cx="11784330" cy="10845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088" b="63306"/>
          <a:stretch>
            <a:fillRect/>
          </a:stretch>
        </p:blipFill>
        <p:spPr bwMode="auto">
          <a:xfrm>
            <a:off x="3252470" y="3301365"/>
            <a:ext cx="8580755" cy="180149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94" r="-272" b="31139"/>
          <a:stretch>
            <a:fillRect/>
          </a:stretch>
        </p:blipFill>
        <p:spPr bwMode="auto">
          <a:xfrm>
            <a:off x="353060" y="5309235"/>
            <a:ext cx="8428355" cy="138176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188085" y="412115"/>
            <a:ext cx="59975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失分原因加一条：对时间的敏感性不够</a:t>
            </a:r>
            <a:endParaRPr lang="zh-CN" altLang="en-US" sz="20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" y="1083310"/>
            <a:ext cx="8325485" cy="210693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PLACING_PICTURE_USER_VIEWPORT" val="{&quot;height&quot;:9978,&quot;width&quot;:14403}"/>
</p:tagLst>
</file>

<file path=ppt/tags/tag26.xml><?xml version="1.0" encoding="utf-8"?>
<p:tagLst xmlns:p="http://schemas.openxmlformats.org/presentationml/2006/main">
  <p:tag name="KSO_WM_UNIT_TABLE_BEAUTIFY" val="smartTable{b2b9e909-4a0c-4e4d-b78c-193474f77912}"/>
  <p:tag name="TABLE_ENDDRAG_ORIGIN_RECT" val="366*110"/>
  <p:tag name="TABLE_ENDDRAG_RECT" val="583*177*366*110"/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0.xml><?xml version="1.0" encoding="utf-8"?>
<p:tagLst xmlns:p="http://schemas.openxmlformats.org/presentationml/2006/main">
  <p:tag name="KSO_WPP_MARK_KEY" val="4249d1fc-66c2-4a72-8bfa-2805da7dbb36"/>
  <p:tag name="COMMONDATA" val="eyJoZGlkIjoiNzMzOWIzOWVlNzYyOGNhN2E2YzIzMDkzZDg2OGE3NmQ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general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UNIT_BK_DARK_LIGHT" val="2"/>
  <p:tag name="KSO_WM_SLIDE_BACKGROUND_TYPE" val="bottomTop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heme/theme1.xml><?xml version="1.0" encoding="utf-8"?>
<a:theme xmlns:a="http://schemas.openxmlformats.org/drawingml/2006/main" name="SketchLinesVTI">
  <a:themeElements>
    <a:clrScheme name="AnalogousFromLightSeedRightStep">
      <a:dk1>
        <a:srgbClr val="000000"/>
      </a:dk1>
      <a:lt1>
        <a:srgbClr val="FFFFFF"/>
      </a:lt1>
      <a:dk2>
        <a:srgbClr val="313820"/>
      </a:dk2>
      <a:lt2>
        <a:srgbClr val="E2E8E5"/>
      </a:lt2>
      <a:accent1>
        <a:srgbClr val="C894AD"/>
      </a:accent1>
      <a:accent2>
        <a:srgbClr val="BC7C80"/>
      </a:accent2>
      <a:accent3>
        <a:srgbClr val="C29C87"/>
      </a:accent3>
      <a:accent4>
        <a:srgbClr val="B1A375"/>
      </a:accent4>
      <a:accent5>
        <a:srgbClr val="9FA87C"/>
      </a:accent5>
      <a:accent6>
        <a:srgbClr val="89AC71"/>
      </a:accent6>
      <a:hlink>
        <a:srgbClr val="579074"/>
      </a:hlink>
      <a:folHlink>
        <a:srgbClr val="7F7F7F"/>
      </a:folHlink>
    </a:clrScheme>
    <a:fontScheme name="Custom 7">
      <a:majorFont>
        <a:latin typeface="Microsoft YaHei"/>
        <a:ea typeface=""/>
        <a:cs typeface=""/>
      </a:majorFont>
      <a:minorFont>
        <a:latin typeface="Microsoft YaHei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1727</Words>
  <Application>WPS 演示</Application>
  <PresentationFormat>宽屏</PresentationFormat>
  <Paragraphs>136</Paragraphs>
  <Slides>17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Corbel</vt:lpstr>
      <vt:lpstr>Meiryo</vt:lpstr>
      <vt:lpstr>微软雅黑</vt:lpstr>
      <vt:lpstr>汉仪旗黑-85S</vt:lpstr>
      <vt:lpstr>黑体</vt:lpstr>
      <vt:lpstr>Calibri</vt:lpstr>
      <vt:lpstr>楷体</vt:lpstr>
      <vt:lpstr>Verdana</vt:lpstr>
      <vt:lpstr>Arial Unicode MS</vt:lpstr>
      <vt:lpstr>华文新魏</vt:lpstr>
      <vt:lpstr>仿宋</vt:lpstr>
      <vt:lpstr>SketchLinesVTI</vt:lpstr>
      <vt:lpstr>2023年中考说明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感谢大家！ 祝工作愉快！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班级耕读园与德育融合探索</dc:title>
  <dc:creator>8613858415843</dc:creator>
  <cp:lastModifiedBy>DELL</cp:lastModifiedBy>
  <cp:revision>343</cp:revision>
  <cp:lastPrinted>2023-03-16T10:27:00Z</cp:lastPrinted>
  <dcterms:created xsi:type="dcterms:W3CDTF">2023-02-26T07:41:00Z</dcterms:created>
  <dcterms:modified xsi:type="dcterms:W3CDTF">2023-03-30T13:07:12Z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87B776C67A8D45B0AB022DB83556542B</vt:lpwstr>
  </property>
  <property fmtid="{D5CDD505-2E9C-101B-9397-08002B2CF9AE}" pid="3" name="KSOProductBuildVer">
    <vt:lpwstr>2052-11.1.0.12970</vt:lpwstr>
  </property>
</Properties>
</file>