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5" embedTrueTypeFonts="1" saveSubsetFonts="1">
  <p:sldMasterIdLst>
    <p:sldMasterId id="2147483648" r:id="rId1"/>
  </p:sldMasterIdLst>
  <p:notesMasterIdLst>
    <p:notesMasterId r:id="rId4"/>
  </p:notesMasterIdLst>
  <p:handoutMasterIdLst>
    <p:handoutMasterId r:id="rId19"/>
  </p:handoutMasterIdLst>
  <p:sldIdLst>
    <p:sldId id="316" r:id="rId3"/>
    <p:sldId id="369" r:id="rId5"/>
    <p:sldId id="444" r:id="rId6"/>
    <p:sldId id="447" r:id="rId7"/>
    <p:sldId id="454" r:id="rId8"/>
    <p:sldId id="455" r:id="rId9"/>
    <p:sldId id="456" r:id="rId10"/>
    <p:sldId id="373" r:id="rId11"/>
    <p:sldId id="368" r:id="rId12"/>
    <p:sldId id="473" r:id="rId13"/>
    <p:sldId id="461" r:id="rId14"/>
    <p:sldId id="412" r:id="rId15"/>
    <p:sldId id="445" r:id="rId16"/>
    <p:sldId id="421" r:id="rId17"/>
    <p:sldId id="446" r:id="rId18"/>
  </p:sldIdLst>
  <p:sldSz cx="12192000" cy="6858000"/>
  <p:notesSz cx="6858000" cy="9144000"/>
  <p:embeddedFontLst>
    <p:embeddedFont>
      <p:font typeface="Calibri Light" panose="020F0302020204030204" pitchFamily="34" charset="0"/>
      <p:regular r:id="rId23"/>
      <p:italic r:id="rId24"/>
    </p:embeddedFont>
    <p:embeddedFont>
      <p:font typeface="华文新魏" panose="02010800040101010101" pitchFamily="2" charset="-122"/>
      <p:regular r:id="rId25"/>
    </p:embeddedFont>
    <p:embeddedFont>
      <p:font typeface="仿宋" panose="02010609060101010101" pitchFamily="49" charset="-122"/>
      <p:regular r:id="rId26"/>
    </p:embeddedFont>
    <p:embeddedFont>
      <p:font typeface="Arial Unicode MS" panose="020B0604020202020204" pitchFamily="34" charset="-122"/>
      <p:regular r:id="rId27"/>
    </p:embeddedFont>
    <p:embeddedFont>
      <p:font typeface="微软雅黑" panose="020B0503020204020204" pitchFamily="34" charset="-122"/>
      <p:regular r:id="rId28"/>
    </p:embeddedFont>
    <p:embeddedFont>
      <p:font typeface="华文楷体" panose="02010600040101010101" pitchFamily="2" charset="-122"/>
      <p:regular r:id="rId29"/>
    </p:embeddedFont>
    <p:embeddedFont>
      <p:font typeface="Calibri" panose="020F0502020204030204" charset="0"/>
      <p:regular r:id="rId30"/>
      <p:bold r:id="rId31"/>
      <p:italic r:id="rId32"/>
      <p:boldItalic r:id="rId33"/>
    </p:embeddedFont>
    <p:embeddedFont>
      <p:font typeface="华文仿宋" panose="02010600040101010101" pitchFamily="2" charset="-122"/>
      <p:regular r:id="rId34"/>
    </p:embeddedFont>
  </p:embeddedFontLst>
  <p:custDataLst>
    <p:tags r:id="rId35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4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75C92"/>
    <a:srgbClr val="3B518B"/>
    <a:srgbClr val="8C98B6"/>
    <a:srgbClr val="D8DCE8"/>
    <a:srgbClr val="8997B9"/>
    <a:srgbClr val="6274A2"/>
    <a:srgbClr val="C84230"/>
    <a:srgbClr val="6C83AF"/>
    <a:srgbClr val="CCB4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3565" autoAdjust="0"/>
  </p:normalViewPr>
  <p:slideViewPr>
    <p:cSldViewPr showGuides="1">
      <p:cViewPr varScale="1">
        <p:scale>
          <a:sx n="58" d="100"/>
          <a:sy n="58" d="100"/>
        </p:scale>
        <p:origin x="96" y="282"/>
      </p:cViewPr>
      <p:guideLst>
        <p:guide orient="horz" pos="2144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tags" Target="tags/tag55.xml"/><Relationship Id="rId34" Type="http://schemas.openxmlformats.org/officeDocument/2006/relationships/font" Target="fonts/font12.fntdata"/><Relationship Id="rId33" Type="http://schemas.openxmlformats.org/officeDocument/2006/relationships/font" Target="fonts/font11.fntdata"/><Relationship Id="rId32" Type="http://schemas.openxmlformats.org/officeDocument/2006/relationships/font" Target="fonts/font10.fntdata"/><Relationship Id="rId31" Type="http://schemas.openxmlformats.org/officeDocument/2006/relationships/font" Target="fonts/font9.fntdata"/><Relationship Id="rId30" Type="http://schemas.openxmlformats.org/officeDocument/2006/relationships/font" Target="fonts/font8.fntdata"/><Relationship Id="rId3" Type="http://schemas.openxmlformats.org/officeDocument/2006/relationships/slide" Target="slides/slide1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页眉占位符 48129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8131" name="日期占位符 48130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 eaLnBrk="1" hangingPunct="1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8132" name="页脚占位符 48131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eaLnBrk="1" hangingPunct="1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8133" name="灯片编号占位符 48132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algn="r" eaLnBrk="1" hangingPunct="1">
              <a:defRPr sz="1200" noProof="1"/>
            </a:lvl1pPr>
          </a:lstStyle>
          <a:p>
            <a:pPr>
              <a:defRPr/>
            </a:pPr>
            <a:fld id="{51BE2A33-24F9-4736-B24D-C912EC83BDA2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页眉占位符 27649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eaLnBrk="1" hangingPunct="1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7651" name="日期占位符 2765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 eaLnBrk="1" hangingPunct="1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268" name="幻灯片图像占位符 2765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文本占位符 27652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27654" name="页脚占位符 27653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eaLnBrk="1" hangingPunct="1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7655" name="灯片编号占位符 27654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algn="r" eaLnBrk="1" hangingPunct="1">
              <a:defRPr sz="1200" noProof="1"/>
            </a:lvl1pPr>
          </a:lstStyle>
          <a:p>
            <a:pPr>
              <a:defRPr/>
            </a:pPr>
            <a:fld id="{AE81D22A-7BF2-4DC0-B9B6-713099F0E9A8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433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143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D3F3909E-0A8F-41D1-A2B3-F3377C23BFE9}" type="slidenum">
              <a:rPr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433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143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D3F3909E-0A8F-41D1-A2B3-F3377C23BFE9}" type="slidenum">
              <a:rPr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433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143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D3F3909E-0A8F-41D1-A2B3-F3377C23BFE9}" type="slidenum">
              <a:rPr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A7C20-63C9-4A11-A3CF-CC5C3BD32DE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D4463-C39B-44E7-9C0E-2F84AD685AC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4A895-B55A-4675-BE34-C596A3884E05}" type="datetime1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194098-2CBA-411C-86C6-3DDC1429A69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DBBC7-17B3-433A-B516-39BBD8DAB57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0B891-6A62-4BD2-AA79-0B576EFD81E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0EBDA-E8D8-40CF-85A1-B992D884677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C9B93-AE5D-401E-BE48-630C10B888D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885F0-C074-4208-BAE0-F1CEB70A730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648EE-CE92-4665-9BCB-2D7DD3A210AC}" type="datetime1">
              <a:rPr lang="zh-CN" altLang="en-US"/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C53FB-ED9E-45E3-A5D7-3C064AF3427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28A40-474A-4747-B5E3-DFCF79A5C752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D1DC3-ABA7-48CA-A369-07A1BE65E3B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en-US" altLang="zh-C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altLang="zh-C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9414E3B-A45F-4880-9F74-43D615D62A48}" type="datetime1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BEE3937-B826-41A7-858B-E3A54BE89C86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slide" Target="slide14.xml"/><Relationship Id="rId4" Type="http://schemas.openxmlformats.org/officeDocument/2006/relationships/image" Target="../media/image17.jpeg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slide" Target="slide14.xml"/><Relationship Id="rId3" Type="http://schemas.openxmlformats.org/officeDocument/2006/relationships/image" Target="../media/image18.jpeg"/><Relationship Id="rId2" Type="http://schemas.openxmlformats.org/officeDocument/2006/relationships/tags" Target="../tags/tag12.xml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1" Type="http://schemas.openxmlformats.org/officeDocument/2006/relationships/slideLayout" Target="../slideLayouts/slideLayout7.xml"/><Relationship Id="rId20" Type="http://schemas.openxmlformats.org/officeDocument/2006/relationships/image" Target="../media/image19.png"/><Relationship Id="rId2" Type="http://schemas.openxmlformats.org/officeDocument/2006/relationships/tags" Target="../tags/tag15.xml"/><Relationship Id="rId19" Type="http://schemas.microsoft.com/office/2007/relationships/media" Target="../media/media2.mp3"/><Relationship Id="rId18" Type="http://schemas.openxmlformats.org/officeDocument/2006/relationships/audio" Target="../media/media2.mp3"/><Relationship Id="rId17" Type="http://schemas.openxmlformats.org/officeDocument/2006/relationships/tags" Target="../tags/tag28.xml"/><Relationship Id="rId16" Type="http://schemas.openxmlformats.org/officeDocument/2006/relationships/tags" Target="../tags/tag27.xml"/><Relationship Id="rId15" Type="http://schemas.openxmlformats.org/officeDocument/2006/relationships/tags" Target="../tags/tag26.xml"/><Relationship Id="rId14" Type="http://schemas.openxmlformats.org/officeDocument/2006/relationships/tags" Target="../tags/tag25.xml"/><Relationship Id="rId13" Type="http://schemas.openxmlformats.org/officeDocument/2006/relationships/slide" Target="slide14.xml"/><Relationship Id="rId12" Type="http://schemas.openxmlformats.org/officeDocument/2006/relationships/image" Target="../media/image17.jpeg"/><Relationship Id="rId11" Type="http://schemas.openxmlformats.org/officeDocument/2006/relationships/tags" Target="../tags/tag24.xml"/><Relationship Id="rId10" Type="http://schemas.openxmlformats.org/officeDocument/2006/relationships/tags" Target="../tags/tag23.xml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45.xml"/><Relationship Id="rId17" Type="http://schemas.openxmlformats.org/officeDocument/2006/relationships/tags" Target="../tags/tag44.xml"/><Relationship Id="rId16" Type="http://schemas.openxmlformats.org/officeDocument/2006/relationships/tags" Target="../tags/tag43.xml"/><Relationship Id="rId15" Type="http://schemas.openxmlformats.org/officeDocument/2006/relationships/tags" Target="../tags/tag42.xml"/><Relationship Id="rId14" Type="http://schemas.openxmlformats.org/officeDocument/2006/relationships/tags" Target="../tags/tag41.xml"/><Relationship Id="rId13" Type="http://schemas.openxmlformats.org/officeDocument/2006/relationships/tags" Target="../tags/tag40.xml"/><Relationship Id="rId12" Type="http://schemas.openxmlformats.org/officeDocument/2006/relationships/tags" Target="../tags/tag39.xml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slide" Target="slide14.xml"/><Relationship Id="rId7" Type="http://schemas.openxmlformats.org/officeDocument/2006/relationships/image" Target="../media/image17.jpeg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image" Target="../media/image20.png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51.xml"/><Relationship Id="rId1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3.png"/><Relationship Id="rId7" Type="http://schemas.openxmlformats.org/officeDocument/2006/relationships/tags" Target="../tags/tag54.xml"/><Relationship Id="rId6" Type="http://schemas.openxmlformats.org/officeDocument/2006/relationships/image" Target="../media/image22.jpeg"/><Relationship Id="rId5" Type="http://schemas.openxmlformats.org/officeDocument/2006/relationships/tags" Target="../tags/tag53.xml"/><Relationship Id="rId4" Type="http://schemas.openxmlformats.org/officeDocument/2006/relationships/image" Target="../media/image3.jpeg"/><Relationship Id="rId3" Type="http://schemas.openxmlformats.org/officeDocument/2006/relationships/image" Target="../media/image21.jpeg"/><Relationship Id="rId2" Type="http://schemas.openxmlformats.org/officeDocument/2006/relationships/tags" Target="../tags/tag52.xml"/><Relationship Id="rId1" Type="http://schemas.openxmlformats.org/officeDocument/2006/relationships/hyperlink" Target="file:///F:\&#20013;&#22269;&#24335;&#29616;&#20195;&#21270;.mp4" TargetMode="Externa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image" Target="../media/image4.jpeg"/><Relationship Id="rId2" Type="http://schemas.openxmlformats.org/officeDocument/2006/relationships/tags" Target="../tags/tag2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.jpeg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slide" Target="slide9.xml"/><Relationship Id="rId4" Type="http://schemas.openxmlformats.org/officeDocument/2006/relationships/slide" Target="slide8.xml"/><Relationship Id="rId3" Type="http://schemas.openxmlformats.org/officeDocument/2006/relationships/slide" Target="slide7.xml"/><Relationship Id="rId2" Type="http://schemas.openxmlformats.org/officeDocument/2006/relationships/slide" Target="slide1.xml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5378" y="56"/>
            <a:ext cx="12192000" cy="6915150"/>
            <a:chOff x="0" y="0"/>
            <a:chExt cx="12192000" cy="6915150"/>
          </a:xfrm>
        </p:grpSpPr>
        <p:pic>
          <p:nvPicPr>
            <p:cNvPr id="13314" name="图片 2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" t="10933" r="427" b="10938"/>
            <a:stretch>
              <a:fillRect/>
            </a:stretch>
          </p:blipFill>
          <p:spPr bwMode="auto">
            <a:xfrm>
              <a:off x="0" y="0"/>
              <a:ext cx="12192000" cy="691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0" y="0"/>
              <a:ext cx="12192000" cy="6915150"/>
            </a:xfrm>
            <a:prstGeom prst="rect">
              <a:avLst/>
            </a:prstGeom>
            <a:solidFill>
              <a:srgbClr val="3B518B">
                <a:alpha val="80000"/>
              </a:srgbClr>
            </a:solidFill>
            <a:ln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0" y="1277620"/>
            <a:ext cx="12192000" cy="3713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337" name="文本框 24579"/>
          <p:cNvSpPr txBox="1">
            <a:spLocks noChangeArrowheads="1"/>
          </p:cNvSpPr>
          <p:nvPr/>
        </p:nvSpPr>
        <p:spPr bwMode="auto">
          <a:xfrm>
            <a:off x="456981" y="1676698"/>
            <a:ext cx="11155680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CN" altLang="en-US" sz="72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社会转型时期的欧洲（一）</a:t>
            </a:r>
            <a:endParaRPr lang="zh-CN" altLang="en-US" sz="7200" dirty="0" smtClean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" name="文本框 24579"/>
          <p:cNvSpPr txBox="1">
            <a:spLocks noChangeArrowheads="1"/>
          </p:cNvSpPr>
          <p:nvPr/>
        </p:nvSpPr>
        <p:spPr bwMode="auto">
          <a:xfrm>
            <a:off x="1127696" y="3430139"/>
            <a:ext cx="99058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 Unicode MS" panose="020B0604020202020204" pitchFamily="34" charset="-122"/>
              </a:rPr>
              <a:t>复习内容：九年级上册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 Unicode MS" panose="020B0604020202020204" pitchFamily="34" charset="-122"/>
              </a:rPr>
              <a:t>P66—P99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 Unicode MS" panose="020B0604020202020204" pitchFamily="34" charset="-122"/>
              </a:rPr>
              <a:t>、九年下册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 Unicode MS" panose="020B0604020202020204" pitchFamily="34" charset="-122"/>
              </a:rPr>
              <a:t>P17-22</a:t>
            </a:r>
            <a:endParaRPr lang="en-US" altLang="zh-CN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  <a:cs typeface="Arial Unicode MS" panose="020B0604020202020204" pitchFamily="34" charset="-122"/>
            </a:endParaRPr>
          </a:p>
        </p:txBody>
      </p:sp>
      <p:sp>
        <p:nvSpPr>
          <p:cNvPr id="6" name="文本框 2457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09890" y="5562828"/>
            <a:ext cx="7162612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3600" b="1" dirty="0" smtClean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 Unicode MS" panose="020B0604020202020204" pitchFamily="34" charset="-122"/>
              </a:rPr>
              <a:t>绍兴市柯桥区华舍中学     骆洲</a:t>
            </a:r>
            <a:endParaRPr lang="zh-CN" altLang="en-US" sz="3600" b="1" dirty="0" smtClean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  <a:cs typeface="Arial Unicode MS" panose="020B0604020202020204" pitchFamily="34" charset="-122"/>
            </a:endParaRPr>
          </a:p>
        </p:txBody>
      </p:sp>
      <p:pic>
        <p:nvPicPr>
          <p:cNvPr id="7" name="林锦wei - 望天 (纯音乐)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5714365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4" dur="2364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bldLvl="0" animBg="1"/>
      <p:bldP spid="14337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60" y="6400812"/>
            <a:ext cx="12192000" cy="457188"/>
            <a:chOff x="0" y="2152663"/>
            <a:chExt cx="12192000" cy="3124200"/>
          </a:xfrm>
        </p:grpSpPr>
        <p:sp>
          <p:nvSpPr>
            <p:cNvPr id="6" name="矩形 5"/>
            <p:cNvSpPr/>
            <p:nvPr/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solidFill>
              <a:srgbClr val="3B518B">
                <a:alpha val="80000"/>
              </a:srgbClr>
            </a:solidFill>
            <a:ln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12" name="文本框 24579"/>
          <p:cNvSpPr txBox="1">
            <a:spLocks noChangeArrowheads="1"/>
          </p:cNvSpPr>
          <p:nvPr/>
        </p:nvSpPr>
        <p:spPr bwMode="auto">
          <a:xfrm>
            <a:off x="-34073" y="145907"/>
            <a:ext cx="36575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3600" b="1" kern="1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</a:t>
            </a:r>
            <a:r>
              <a:rPr lang="zh-CN" altLang="en-US" sz="3600" b="1" kern="17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级培训项目</a:t>
            </a:r>
            <a:endParaRPr lang="zh-CN" altLang="en-US" sz="3600" b="1" kern="17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876533" y="1759523"/>
          <a:ext cx="10439126" cy="443477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04950"/>
                <a:gridCol w="8534176"/>
              </a:tblGrid>
              <a:tr h="91437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 smtClean="0"/>
                        <a:t>等级</a:t>
                      </a:r>
                      <a:endParaRPr lang="zh-CN" altLang="en-US" sz="32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3200" dirty="0" smtClean="0"/>
                        <a:t>标准</a:t>
                      </a:r>
                      <a:endParaRPr lang="zh-CN" altLang="en-US" sz="3200" dirty="0"/>
                    </a:p>
                  </a:txBody>
                  <a:tcPr anchor="ctr" anchorCtr="1"/>
                </a:tc>
              </a:tr>
              <a:tr h="160015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800" dirty="0" smtClean="0">
                          <a:solidFill>
                            <a:srgbClr val="002060"/>
                          </a:solidFill>
                        </a:rPr>
                        <a:t>A</a:t>
                      </a:r>
                      <a:endParaRPr lang="zh-CN" alt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dirty="0" smtClean="0">
                          <a:solidFill>
                            <a:srgbClr val="C0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1</a:t>
                      </a:r>
                      <a:r>
                        <a:rPr lang="zh-CN" altLang="en-US" sz="2400" dirty="0" smtClean="0">
                          <a:solidFill>
                            <a:srgbClr val="C0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、内容上：细节变化描述准确到位，能够正确地联系到相关历史事件，并能结合历史事件对社会转型的表现做详细地解读，整体解读的思路清晰。</a:t>
                      </a:r>
                      <a:endParaRPr lang="en-US" altLang="zh-CN" sz="2400" dirty="0" smtClean="0">
                        <a:solidFill>
                          <a:srgbClr val="C0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  <a:p>
                      <a:pPr algn="l"/>
                      <a:r>
                        <a:rPr lang="en-US" altLang="zh-CN" sz="2400" dirty="0" smtClean="0">
                          <a:solidFill>
                            <a:srgbClr val="C0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2</a:t>
                      </a:r>
                      <a:r>
                        <a:rPr lang="zh-CN" altLang="en-US" sz="2400" dirty="0" smtClean="0">
                          <a:solidFill>
                            <a:srgbClr val="C0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、表现力上：精神饱满，口齿清晰，声情并茂，肢体语言自然丰富。</a:t>
                      </a:r>
                      <a:endParaRPr lang="zh-CN" altLang="en-US" sz="2400" dirty="0">
                        <a:solidFill>
                          <a:srgbClr val="C0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anchor="ctr" anchorCtr="1"/>
                </a:tc>
              </a:tr>
              <a:tr h="160015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4800" dirty="0" smtClean="0">
                          <a:solidFill>
                            <a:srgbClr val="002060"/>
                          </a:solidFill>
                        </a:rPr>
                        <a:t>B</a:t>
                      </a:r>
                      <a:endParaRPr lang="zh-CN" altLang="en-US" sz="4800" dirty="0">
                        <a:solidFill>
                          <a:srgbClr val="00206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dirty="0" smtClean="0">
                          <a:solidFill>
                            <a:srgbClr val="C0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1</a:t>
                      </a:r>
                      <a:r>
                        <a:rPr lang="zh-CN" altLang="en-US" sz="2400" dirty="0" smtClean="0">
                          <a:solidFill>
                            <a:srgbClr val="C0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、内容上：细节变化描述较准确，但有遗漏，能够正确地联系到相关历史事件，能结合历史事件对社会转型的表现做比较简单地解读，整体解读的</a:t>
                      </a:r>
                      <a:r>
                        <a:rPr lang="zh-CN" altLang="en-US" sz="2400" dirty="0" smtClean="0">
                          <a:solidFill>
                            <a:srgbClr val="C0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  <a:sym typeface="+mn-ea"/>
                        </a:rPr>
                        <a:t>思路</a:t>
                      </a:r>
                      <a:r>
                        <a:rPr lang="zh-CN" altLang="en-US" sz="2400" dirty="0" smtClean="0">
                          <a:solidFill>
                            <a:srgbClr val="C0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比较清晰。</a:t>
                      </a:r>
                      <a:endParaRPr lang="en-US" altLang="zh-CN" sz="2400" dirty="0" smtClean="0">
                        <a:solidFill>
                          <a:srgbClr val="C0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  <a:p>
                      <a:pPr algn="l"/>
                      <a:r>
                        <a:rPr lang="en-US" altLang="zh-CN" sz="2400" dirty="0" smtClean="0">
                          <a:solidFill>
                            <a:srgbClr val="C0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2</a:t>
                      </a:r>
                      <a:r>
                        <a:rPr lang="zh-CN" altLang="en-US" sz="2400" dirty="0" smtClean="0">
                          <a:solidFill>
                            <a:srgbClr val="C00000"/>
                          </a:solidFill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、表现力上：略显紧张，肢体语言不够丰富，声音不够洪亮。</a:t>
                      </a:r>
                      <a:endParaRPr lang="zh-CN" altLang="en-US" sz="2400" dirty="0" smtClean="0">
                        <a:solidFill>
                          <a:srgbClr val="C00000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grpSp>
        <p:nvGrpSpPr>
          <p:cNvPr id="14" name="组合 13"/>
          <p:cNvGrpSpPr/>
          <p:nvPr/>
        </p:nvGrpSpPr>
        <p:grpSpPr>
          <a:xfrm>
            <a:off x="96" y="90"/>
            <a:ext cx="12192000" cy="1561505"/>
            <a:chOff x="0" y="2099833"/>
            <a:chExt cx="12192000" cy="3177030"/>
          </a:xfrm>
        </p:grpSpPr>
        <p:sp>
          <p:nvSpPr>
            <p:cNvPr id="15" name="矩形 14"/>
            <p:cNvSpPr/>
            <p:nvPr>
              <p:custDataLst>
                <p:tags r:id="rId3"/>
              </p:custDataLst>
            </p:nvPr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6" name="矩形 15">
              <a:hlinkClick r:id="rId5" action="ppaction://hlinksldjump"/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2099833"/>
              <a:ext cx="12192000" cy="3124200"/>
            </a:xfrm>
            <a:prstGeom prst="rect">
              <a:avLst/>
            </a:prstGeom>
            <a:solidFill>
              <a:srgbClr val="3B518B">
                <a:alpha val="80000"/>
              </a:srgbClr>
            </a:solidFill>
            <a:ln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20" name="椭圆 19"/>
          <p:cNvSpPr/>
          <p:nvPr>
            <p:custDataLst>
              <p:tags r:id="rId7"/>
            </p:custDataLst>
          </p:nvPr>
        </p:nvSpPr>
        <p:spPr>
          <a:xfrm>
            <a:off x="681870" y="332152"/>
            <a:ext cx="994646" cy="963304"/>
          </a:xfrm>
          <a:prstGeom prst="ellipse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zh-CN" altLang="en-US" sz="6000" dirty="0">
              <a:latin typeface="Arial Unicode MS" panose="020B0604020202020204" pitchFamily="34" charset="-122"/>
            </a:endParaRPr>
          </a:p>
        </p:txBody>
      </p:sp>
      <p:sp>
        <p:nvSpPr>
          <p:cNvPr id="21" name="矩形 20"/>
          <p:cNvSpPr/>
          <p:nvPr/>
        </p:nvSpPr>
        <p:spPr bwMode="auto">
          <a:xfrm>
            <a:off x="1794690" y="369801"/>
            <a:ext cx="7044437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54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评分标准</a:t>
            </a:r>
            <a:endParaRPr lang="zh-CN" altLang="en-US" sz="5400" spc="3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60" y="6400812"/>
            <a:ext cx="12192000" cy="457188"/>
            <a:chOff x="0" y="2152663"/>
            <a:chExt cx="12192000" cy="3124200"/>
          </a:xfrm>
        </p:grpSpPr>
        <p:sp>
          <p:nvSpPr>
            <p:cNvPr id="6" name="矩形 5"/>
            <p:cNvSpPr/>
            <p:nvPr/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solidFill>
              <a:srgbClr val="3B518B">
                <a:alpha val="80000"/>
              </a:srgbClr>
            </a:solidFill>
            <a:ln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12" name="文本框 24579"/>
          <p:cNvSpPr txBox="1">
            <a:spLocks noChangeArrowheads="1"/>
          </p:cNvSpPr>
          <p:nvPr/>
        </p:nvSpPr>
        <p:spPr bwMode="auto">
          <a:xfrm>
            <a:off x="-34073" y="145907"/>
            <a:ext cx="36575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3600" b="1" kern="1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</a:t>
            </a:r>
            <a:r>
              <a:rPr lang="zh-CN" altLang="en-US" sz="3600" b="1" kern="17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级培训项目</a:t>
            </a:r>
            <a:endParaRPr lang="zh-CN" altLang="en-US" sz="3600" b="1" kern="17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96" y="91"/>
            <a:ext cx="12192000" cy="380990"/>
            <a:chOff x="0" y="2099833"/>
            <a:chExt cx="12192000" cy="3177030"/>
          </a:xfrm>
        </p:grpSpPr>
        <p:sp>
          <p:nvSpPr>
            <p:cNvPr id="15" name="矩形 14"/>
            <p:cNvSpPr/>
            <p:nvPr>
              <p:custDataLst>
                <p:tags r:id="rId2"/>
              </p:custDataLst>
            </p:nvPr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6" name="矩形 15">
              <a:hlinkClick r:id="rId4" action="ppaction://hlinksldjump"/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2099833"/>
              <a:ext cx="12192000" cy="3124200"/>
            </a:xfrm>
            <a:prstGeom prst="rect">
              <a:avLst/>
            </a:prstGeom>
            <a:solidFill>
              <a:srgbClr val="3B518B">
                <a:alpha val="80000"/>
              </a:srgbClr>
            </a:solidFill>
            <a:ln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381150" y="685873"/>
          <a:ext cx="11429700" cy="5156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30"/>
                <a:gridCol w="9143670"/>
              </a:tblGrid>
              <a:tr h="609584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事件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关键历史信息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909348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>
                          <a:solidFill>
                            <a:srgbClr val="002060"/>
                          </a:solidFill>
                        </a:rPr>
                        <a:t>文艺复兴</a:t>
                      </a:r>
                      <a:endParaRPr lang="zh-CN" altLang="en-US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sym typeface="+mn-ea"/>
                        </a:rPr>
                        <a:t>14-16</a:t>
                      </a:r>
                      <a:r>
                        <a:rPr lang="zh-CN" altLang="en-US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sym typeface="+mn-ea"/>
                        </a:rPr>
                        <a:t>世纪、意大利、人文主义、思想解放、</a:t>
                      </a:r>
                      <a:r>
                        <a:rPr lang="zh-CN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sym typeface="+mn-ea"/>
                        </a:rPr>
                        <a:t>但</a:t>
                      </a:r>
                      <a:r>
                        <a:rPr lang="zh-CN" altLang="en-US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sym typeface="+mn-ea"/>
                        </a:rPr>
                        <a:t>丁</a:t>
                      </a:r>
                      <a:r>
                        <a:rPr lang="zh-CN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sym typeface="+mn-ea"/>
                        </a:rPr>
                        <a:t>、达芬</a:t>
                      </a:r>
                      <a:r>
                        <a:rPr lang="zh-CN" altLang="en-US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sym typeface="+mn-ea"/>
                        </a:rPr>
                        <a:t>奇、</a:t>
                      </a:r>
                      <a:r>
                        <a:rPr lang="zh-CN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sym typeface="+mn-ea"/>
                        </a:rPr>
                        <a:t>米开朗琪</a:t>
                      </a:r>
                      <a:r>
                        <a:rPr lang="zh-CN" altLang="en-US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sym typeface="+mn-ea"/>
                        </a:rPr>
                        <a:t>罗、</a:t>
                      </a:r>
                      <a:r>
                        <a:rPr lang="zh-CN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sym typeface="+mn-ea"/>
                        </a:rPr>
                        <a:t>莎士比亚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909348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>
                          <a:solidFill>
                            <a:srgbClr val="002060"/>
                          </a:solidFill>
                        </a:rPr>
                        <a:t>新航路开辟</a:t>
                      </a:r>
                      <a:endParaRPr lang="zh-CN" altLang="en-US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sym typeface="+mn-ea"/>
                        </a:rPr>
                        <a:t>15</a:t>
                      </a:r>
                      <a:r>
                        <a:rPr lang="zh-CN" altLang="en-US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sym typeface="+mn-ea"/>
                        </a:rPr>
                        <a:t>世纪末</a:t>
                      </a:r>
                      <a:r>
                        <a:rPr lang="en-US" altLang="zh-CN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sym typeface="+mn-ea"/>
                        </a:rPr>
                        <a:t>16</a:t>
                      </a:r>
                      <a:r>
                        <a:rPr lang="zh-CN" altLang="en-US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sym typeface="+mn-ea"/>
                        </a:rPr>
                        <a:t>世纪初、发现美洲大陆、</a:t>
                      </a:r>
                      <a:r>
                        <a:rPr lang="zh-CN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sym typeface="+mn-ea"/>
                        </a:rPr>
                        <a:t>迪亚</a:t>
                      </a:r>
                      <a:r>
                        <a:rPr lang="zh-CN" altLang="en-US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sym typeface="+mn-ea"/>
                        </a:rPr>
                        <a:t>士、哥伦布、达伽马、麦哲伦、整体世界开始形成、毁灭印第安文明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909348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>
                          <a:solidFill>
                            <a:srgbClr val="002060"/>
                          </a:solidFill>
                        </a:rPr>
                        <a:t>英国资产阶级革命</a:t>
                      </a:r>
                      <a:endParaRPr lang="zh-CN" altLang="en-US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sym typeface="+mn-ea"/>
                        </a:rPr>
                        <a:t>1640-1689</a:t>
                      </a:r>
                      <a:r>
                        <a:rPr lang="zh-CN" altLang="en-US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sym typeface="+mn-ea"/>
                        </a:rPr>
                        <a:t>年、克伦威尔、</a:t>
                      </a:r>
                      <a:r>
                        <a:rPr lang="zh-CN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sym typeface="+mn-ea"/>
                        </a:rPr>
                        <a:t>查理</a:t>
                      </a:r>
                      <a:r>
                        <a:rPr lang="zh-CN" altLang="en-US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sym typeface="+mn-ea"/>
                        </a:rPr>
                        <a:t>一世、</a:t>
                      </a:r>
                      <a:r>
                        <a:rPr lang="zh-CN" altLang="en-US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sym typeface="+mn-ea"/>
                        </a:rPr>
                        <a:t>光荣</a:t>
                      </a:r>
                      <a:r>
                        <a:rPr lang="zh-CN" altLang="en-US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sym typeface="+mn-ea"/>
                        </a:rPr>
                        <a:t>革命、</a:t>
                      </a:r>
                      <a:r>
                        <a:rPr lang="en-US" altLang="zh-CN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sym typeface="+mn-ea"/>
                        </a:rPr>
                        <a:t>《</a:t>
                      </a:r>
                      <a:r>
                        <a:rPr lang="zh-CN" altLang="en-US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sym typeface="+mn-ea"/>
                        </a:rPr>
                        <a:t>权利法案</a:t>
                      </a:r>
                      <a:r>
                        <a:rPr lang="en-US" altLang="zh-CN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sym typeface="+mn-ea"/>
                        </a:rPr>
                        <a:t>》</a:t>
                      </a:r>
                      <a:r>
                        <a:rPr lang="zh-CN" altLang="en-US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sym typeface="+mn-ea"/>
                        </a:rPr>
                        <a:t>、推翻封建专制、君主立宪制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909348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>
                          <a:solidFill>
                            <a:srgbClr val="002060"/>
                          </a:solidFill>
                        </a:rPr>
                        <a:t>第一次工业革命</a:t>
                      </a:r>
                      <a:endParaRPr lang="zh-CN" altLang="en-US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sym typeface="+mn-ea"/>
                        </a:rPr>
                        <a:t>18</a:t>
                      </a:r>
                      <a:r>
                        <a:rPr lang="zh-CN" altLang="en-US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sym typeface="+mn-ea"/>
                        </a:rPr>
                        <a:t>世纪</a:t>
                      </a:r>
                      <a:r>
                        <a:rPr lang="en-US" altLang="zh-CN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sym typeface="+mn-ea"/>
                        </a:rPr>
                        <a:t>60</a:t>
                      </a:r>
                      <a:r>
                        <a:rPr lang="zh-CN" altLang="en-US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sym typeface="+mn-ea"/>
                        </a:rPr>
                        <a:t>年代、英国、蒸汽、火车、轮船、工厂制度</a:t>
                      </a:r>
                      <a:endParaRPr lang="zh-CN" altLang="en-US" sz="18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华文仿宋" panose="02010600040101010101" pitchFamily="2" charset="-122"/>
                        <a:ea typeface="华文仿宋" panose="02010600040101010101" pitchFamily="2" charset="-122"/>
                        <a:sym typeface="+mn-ea"/>
                      </a:endParaRPr>
                    </a:p>
                  </a:txBody>
                  <a:tcPr anchor="ctr"/>
                </a:tc>
              </a:tr>
              <a:tr h="909348">
                <a:tc>
                  <a:txBody>
                    <a:bodyPr/>
                    <a:lstStyle/>
                    <a:p>
                      <a:pPr algn="ctr"/>
                      <a:r>
                        <a:rPr lang="zh-CN" altLang="en-US" b="1" dirty="0" smtClean="0">
                          <a:solidFill>
                            <a:srgbClr val="002060"/>
                          </a:solidFill>
                        </a:rPr>
                        <a:t>第二次工业革命</a:t>
                      </a:r>
                      <a:endParaRPr lang="zh-CN" altLang="en-US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sym typeface="+mn-ea"/>
                        </a:rPr>
                        <a:t>19</a:t>
                      </a:r>
                      <a:r>
                        <a:rPr lang="zh-CN" altLang="en-US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sym typeface="+mn-ea"/>
                        </a:rPr>
                        <a:t>世纪六七十年代、美国、</a:t>
                      </a:r>
                      <a:r>
                        <a:rPr lang="zh-CN" altLang="en-US" sz="1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华文仿宋" panose="02010600040101010101" pitchFamily="2" charset="-122"/>
                          <a:ea typeface="华文仿宋" panose="02010600040101010101" pitchFamily="2" charset="-122"/>
                          <a:sym typeface="+mn-ea"/>
                        </a:rPr>
                        <a:t>德国、电力、汽车、飞机、内燃机、流水线</a:t>
                      </a:r>
                      <a:endParaRPr lang="zh-CN" alt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60" y="6400812"/>
            <a:ext cx="12192000" cy="457188"/>
            <a:chOff x="0" y="2152663"/>
            <a:chExt cx="12192000" cy="3124200"/>
          </a:xfrm>
        </p:grpSpPr>
        <p:sp>
          <p:nvSpPr>
            <p:cNvPr id="6" name="矩形 5"/>
            <p:cNvSpPr/>
            <p:nvPr/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solidFill>
              <a:srgbClr val="3B518B">
                <a:alpha val="80000"/>
              </a:srgbClr>
            </a:solidFill>
            <a:ln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12" name="文本框 24579"/>
          <p:cNvSpPr txBox="1">
            <a:spLocks noChangeArrowheads="1"/>
          </p:cNvSpPr>
          <p:nvPr/>
        </p:nvSpPr>
        <p:spPr bwMode="auto">
          <a:xfrm>
            <a:off x="-34073" y="145907"/>
            <a:ext cx="3657529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3600" b="1" kern="1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高级</a:t>
            </a:r>
            <a:r>
              <a:rPr lang="zh-CN" altLang="en-US" sz="3600" b="1" kern="17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培训项目</a:t>
            </a:r>
            <a:endParaRPr lang="zh-CN" altLang="en-US" sz="3600" b="1" kern="17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67322" y="1900749"/>
            <a:ext cx="1053379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600"/>
              </a:lnSpc>
            </a:pPr>
            <a:r>
              <a:rPr lang="zh-CN" altLang="en-US" sz="40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  设计思维导图，勾画出西欧社会转型的历程及重大历史事件之间的内在</a:t>
            </a:r>
            <a:r>
              <a:rPr lang="zh-CN" altLang="en-US" sz="40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联系，注意时序性和事件归类。</a:t>
            </a:r>
            <a:endParaRPr lang="zh-CN" altLang="en-US" sz="4000" dirty="0" smtClean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1328553" y="5142976"/>
            <a:ext cx="1188295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合作革命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 bwMode="auto">
          <a:xfrm>
            <a:off x="1551305" y="4976495"/>
            <a:ext cx="1338580" cy="46164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第一组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 bwMode="auto">
          <a:xfrm>
            <a:off x="9236710" y="4976495"/>
            <a:ext cx="1338580" cy="46164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第四组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2" name="椭圆 221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5086332" y="4472551"/>
            <a:ext cx="1954526" cy="580390"/>
          </a:xfrm>
          <a:prstGeom prst="ellipse">
            <a:avLst/>
          </a:prstGeom>
          <a:noFill/>
          <a:ln w="22225">
            <a:gradFill>
              <a:gsLst>
                <a:gs pos="0">
                  <a:srgbClr val="C84230"/>
                </a:gs>
                <a:gs pos="100000">
                  <a:srgbClr val="3B518B"/>
                </a:gs>
              </a:gsLst>
              <a:lin ang="5400000" scaled="1"/>
            </a:gra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222857" y="4530336"/>
            <a:ext cx="1818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B</a:t>
            </a:r>
            <a:r>
              <a:rPr lang="zh-CN" altLang="en-US" sz="24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文艺复兴</a:t>
            </a:r>
            <a:endParaRPr lang="zh-CN" altLang="en-US" sz="24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sp>
        <p:nvSpPr>
          <p:cNvPr id="4" name="椭圆 3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7314473" y="4472551"/>
            <a:ext cx="2286635" cy="580390"/>
          </a:xfrm>
          <a:prstGeom prst="ellipse">
            <a:avLst/>
          </a:prstGeom>
          <a:noFill/>
          <a:ln w="22225">
            <a:gradFill>
              <a:gsLst>
                <a:gs pos="0">
                  <a:srgbClr val="C84230"/>
                </a:gs>
                <a:gs pos="100000">
                  <a:srgbClr val="3B518B"/>
                </a:gs>
              </a:gsLst>
              <a:lin ang="5400000" scaled="1"/>
            </a:gra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7573549" y="4548751"/>
            <a:ext cx="21799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C</a:t>
            </a:r>
            <a:r>
              <a:rPr lang="zh-CN" altLang="en-US" sz="24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新</a:t>
            </a:r>
            <a:r>
              <a:rPr lang="zh-CN" altLang="en-US" sz="2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航路开辟</a:t>
            </a:r>
            <a:endParaRPr lang="zh-CN" altLang="en-US" sz="24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sp>
        <p:nvSpPr>
          <p:cNvPr id="10" name="椭圆 9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249366" y="5430173"/>
            <a:ext cx="3044190" cy="580390"/>
          </a:xfrm>
          <a:prstGeom prst="ellipse">
            <a:avLst/>
          </a:prstGeom>
          <a:noFill/>
          <a:ln w="22225">
            <a:gradFill>
              <a:gsLst>
                <a:gs pos="0">
                  <a:srgbClr val="C84230"/>
                </a:gs>
                <a:gs pos="100000">
                  <a:srgbClr val="3B518B"/>
                </a:gs>
              </a:gsLst>
              <a:lin ang="5400000" scaled="1"/>
            </a:gra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1247907" y="5490181"/>
            <a:ext cx="28759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D</a:t>
            </a:r>
            <a:r>
              <a:rPr lang="zh-CN" altLang="en-US" sz="24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英国</a:t>
            </a:r>
            <a:r>
              <a:rPr lang="zh-CN" altLang="en-US" sz="2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资产阶级革命</a:t>
            </a:r>
            <a:endParaRPr lang="zh-CN" altLang="en-US" sz="24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sp>
        <p:nvSpPr>
          <p:cNvPr id="37" name="椭圆 36"/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4438015" y="5426007"/>
            <a:ext cx="3044190" cy="580390"/>
          </a:xfrm>
          <a:prstGeom prst="ellipse">
            <a:avLst/>
          </a:prstGeom>
          <a:noFill/>
          <a:ln w="22225">
            <a:gradFill>
              <a:gsLst>
                <a:gs pos="0">
                  <a:srgbClr val="C84230"/>
                </a:gs>
                <a:gs pos="100000">
                  <a:srgbClr val="3B518B"/>
                </a:gs>
              </a:gsLst>
              <a:lin ang="5400000" scaled="1"/>
            </a:gra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>
            <p:custDataLst>
              <p:tags r:id="rId8"/>
            </p:custDataLst>
          </p:nvPr>
        </p:nvSpPr>
        <p:spPr>
          <a:xfrm>
            <a:off x="4650105" y="5483792"/>
            <a:ext cx="28759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E</a:t>
            </a:r>
            <a:r>
              <a:rPr lang="zh-CN" altLang="en-US" sz="24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第一次</a:t>
            </a:r>
            <a:r>
              <a:rPr lang="zh-CN" altLang="en-US" sz="2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工业革命</a:t>
            </a:r>
            <a:endParaRPr lang="zh-CN" altLang="en-US" sz="24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sp>
        <p:nvSpPr>
          <p:cNvPr id="39" name="椭圆 38"/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7803515" y="5439342"/>
            <a:ext cx="3044190" cy="580390"/>
          </a:xfrm>
          <a:prstGeom prst="ellipse">
            <a:avLst/>
          </a:prstGeom>
          <a:noFill/>
          <a:ln w="22225">
            <a:gradFill>
              <a:gsLst>
                <a:gs pos="0">
                  <a:srgbClr val="C84230"/>
                </a:gs>
                <a:gs pos="100000">
                  <a:srgbClr val="3B518B"/>
                </a:gs>
              </a:gsLst>
              <a:lin ang="5400000" scaled="1"/>
            </a:gra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>
            <p:custDataLst>
              <p:tags r:id="rId10"/>
            </p:custDataLst>
          </p:nvPr>
        </p:nvSpPr>
        <p:spPr>
          <a:xfrm>
            <a:off x="8015605" y="5497127"/>
            <a:ext cx="28759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F</a:t>
            </a:r>
            <a:r>
              <a:rPr lang="zh-CN" altLang="en-US" sz="24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第二</a:t>
            </a:r>
            <a:r>
              <a:rPr lang="zh-CN" altLang="en-US" sz="2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次工业革命</a:t>
            </a:r>
            <a:endParaRPr lang="zh-CN" altLang="en-US" sz="24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96" y="90"/>
            <a:ext cx="12192000" cy="1561505"/>
            <a:chOff x="0" y="2099833"/>
            <a:chExt cx="12192000" cy="3177030"/>
          </a:xfrm>
        </p:grpSpPr>
        <p:sp>
          <p:nvSpPr>
            <p:cNvPr id="27" name="矩形 26"/>
            <p:cNvSpPr/>
            <p:nvPr>
              <p:custDataLst>
                <p:tags r:id="rId11"/>
              </p:custDataLst>
            </p:nvPr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blipFill dpi="0"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8" name="矩形 27">
              <a:hlinkClick r:id="rId13" action="ppaction://hlinksldjump"/>
            </p:cNvPr>
            <p:cNvSpPr/>
            <p:nvPr>
              <p:custDataLst>
                <p:tags r:id="rId14"/>
              </p:custDataLst>
            </p:nvPr>
          </p:nvSpPr>
          <p:spPr>
            <a:xfrm>
              <a:off x="0" y="2099833"/>
              <a:ext cx="12192000" cy="3124200"/>
            </a:xfrm>
            <a:prstGeom prst="rect">
              <a:avLst/>
            </a:prstGeom>
            <a:solidFill>
              <a:srgbClr val="3B518B">
                <a:alpha val="80000"/>
              </a:srgbClr>
            </a:solidFill>
            <a:ln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30" name="椭圆 29"/>
          <p:cNvSpPr/>
          <p:nvPr>
            <p:custDataLst>
              <p:tags r:id="rId15"/>
            </p:custDataLst>
          </p:nvPr>
        </p:nvSpPr>
        <p:spPr>
          <a:xfrm>
            <a:off x="681870" y="332152"/>
            <a:ext cx="994646" cy="963304"/>
          </a:xfrm>
          <a:prstGeom prst="ellipse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zh-CN" altLang="en-US" sz="6000" dirty="0">
              <a:latin typeface="Arial Unicode MS" panose="020B0604020202020204" pitchFamily="34" charset="-122"/>
            </a:endParaRPr>
          </a:p>
        </p:txBody>
      </p:sp>
      <p:sp>
        <p:nvSpPr>
          <p:cNvPr id="41" name="椭圆 40"/>
          <p:cNvSpPr>
            <a:spLocks noChangeAspect="1"/>
          </p:cNvSpPr>
          <p:nvPr>
            <p:custDataLst>
              <p:tags r:id="rId16"/>
            </p:custDataLst>
          </p:nvPr>
        </p:nvSpPr>
        <p:spPr>
          <a:xfrm>
            <a:off x="1750667" y="4472551"/>
            <a:ext cx="2739280" cy="580390"/>
          </a:xfrm>
          <a:prstGeom prst="ellipse">
            <a:avLst/>
          </a:prstGeom>
          <a:noFill/>
          <a:ln w="22225">
            <a:gradFill>
              <a:gsLst>
                <a:gs pos="0">
                  <a:srgbClr val="C84230"/>
                </a:gs>
                <a:gs pos="100000">
                  <a:srgbClr val="3B518B"/>
                </a:gs>
              </a:gsLst>
              <a:lin ang="5400000" scaled="1"/>
            </a:gra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/>
          <p:cNvSpPr txBox="1"/>
          <p:nvPr>
            <p:custDataLst>
              <p:tags r:id="rId17"/>
            </p:custDataLst>
          </p:nvPr>
        </p:nvSpPr>
        <p:spPr>
          <a:xfrm>
            <a:off x="2038837" y="4530336"/>
            <a:ext cx="2399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A</a:t>
            </a:r>
            <a:r>
              <a:rPr lang="zh-CN" altLang="en-US" sz="24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资本主义萌芽</a:t>
            </a:r>
            <a:endParaRPr lang="zh-CN" altLang="en-US" sz="24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sp>
        <p:nvSpPr>
          <p:cNvPr id="32" name="矩形 31"/>
          <p:cNvSpPr/>
          <p:nvPr/>
        </p:nvSpPr>
        <p:spPr bwMode="auto">
          <a:xfrm>
            <a:off x="1794690" y="369801"/>
            <a:ext cx="7044437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54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图说社会转型之历程</a:t>
            </a:r>
            <a:endParaRPr lang="zh-CN" altLang="en-US" sz="5400" spc="3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风筝与风 - 纯音乐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891520" y="57381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4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60" y="6400812"/>
            <a:ext cx="12192000" cy="457188"/>
            <a:chOff x="0" y="2152663"/>
            <a:chExt cx="12192000" cy="3124200"/>
          </a:xfrm>
        </p:grpSpPr>
        <p:sp>
          <p:nvSpPr>
            <p:cNvPr id="6" name="矩形 5"/>
            <p:cNvSpPr/>
            <p:nvPr/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solidFill>
              <a:srgbClr val="3B518B">
                <a:alpha val="80000"/>
              </a:srgbClr>
            </a:solidFill>
            <a:ln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12" name="文本框 24579"/>
          <p:cNvSpPr txBox="1">
            <a:spLocks noChangeArrowheads="1"/>
          </p:cNvSpPr>
          <p:nvPr/>
        </p:nvSpPr>
        <p:spPr bwMode="auto">
          <a:xfrm>
            <a:off x="-34073" y="145907"/>
            <a:ext cx="36575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3600" b="1" kern="1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</a:t>
            </a:r>
            <a:r>
              <a:rPr lang="zh-CN" altLang="en-US" sz="3600" b="1" kern="17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级培训项目</a:t>
            </a:r>
            <a:endParaRPr lang="zh-CN" altLang="en-US" sz="3600" b="1" kern="17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95" y="12"/>
            <a:ext cx="12192000" cy="457188"/>
            <a:chOff x="0" y="2152663"/>
            <a:chExt cx="12192000" cy="3124200"/>
          </a:xfrm>
        </p:grpSpPr>
        <p:sp>
          <p:nvSpPr>
            <p:cNvPr id="8" name="矩形 7"/>
            <p:cNvSpPr/>
            <p:nvPr>
              <p:custDataLst>
                <p:tags r:id="rId2"/>
              </p:custDataLst>
            </p:nvPr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" name="矩形 9"/>
            <p:cNvSpPr/>
            <p:nvPr>
              <p:custDataLst>
                <p:tags r:id="rId3"/>
              </p:custDataLst>
            </p:nvPr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solidFill>
              <a:srgbClr val="3B518B">
                <a:alpha val="80000"/>
              </a:srgbClr>
            </a:solidFill>
            <a:ln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14337" name="文本框 2457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90734" y="569258"/>
            <a:ext cx="1098409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CN" alt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欧洲从中世纪到近代化的转型历程</a:t>
            </a:r>
            <a:endParaRPr lang="zh-CN" altLang="en-US" sz="5400" dirty="0" smtClean="0">
              <a:solidFill>
                <a:schemeClr val="tx1">
                  <a:lumMod val="75000"/>
                  <a:lumOff val="2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8" name="椭圆 17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4343446" y="1680589"/>
            <a:ext cx="3505108" cy="580390"/>
          </a:xfrm>
          <a:prstGeom prst="ellipse">
            <a:avLst/>
          </a:prstGeom>
          <a:noFill/>
          <a:ln w="22225">
            <a:gradFill>
              <a:gsLst>
                <a:gs pos="0">
                  <a:srgbClr val="C84230"/>
                </a:gs>
                <a:gs pos="100000">
                  <a:srgbClr val="3B518B"/>
                </a:gs>
              </a:gsLst>
              <a:lin ang="5400000" scaled="1"/>
            </a:gra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4631616" y="1738374"/>
            <a:ext cx="2942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资本主义萌芽</a:t>
            </a:r>
            <a:r>
              <a:rPr lang="en-US" altLang="zh-CN" sz="24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/</a:t>
            </a:r>
            <a:r>
              <a:rPr lang="zh-CN" altLang="en-US" sz="24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发展</a:t>
            </a:r>
            <a:endParaRPr lang="zh-CN" altLang="en-US" sz="24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sp>
        <p:nvSpPr>
          <p:cNvPr id="20" name="椭圆 19"/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2135249" y="2681097"/>
            <a:ext cx="1695450" cy="580390"/>
          </a:xfrm>
          <a:prstGeom prst="ellipse">
            <a:avLst/>
          </a:prstGeom>
          <a:noFill/>
          <a:ln w="22225">
            <a:gradFill>
              <a:gsLst>
                <a:gs pos="0">
                  <a:srgbClr val="C84230"/>
                </a:gs>
                <a:gs pos="100000">
                  <a:srgbClr val="3B518B"/>
                </a:gs>
              </a:gsLst>
              <a:lin ang="5400000" scaled="1"/>
            </a:gra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2271774" y="2738882"/>
            <a:ext cx="15589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文艺复兴</a:t>
            </a:r>
            <a:endParaRPr lang="zh-CN" altLang="en-US" sz="24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sp>
        <p:nvSpPr>
          <p:cNvPr id="22" name="椭圆 21"/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8305742" y="2681097"/>
            <a:ext cx="2286635" cy="580390"/>
          </a:xfrm>
          <a:prstGeom prst="ellipse">
            <a:avLst/>
          </a:prstGeom>
          <a:noFill/>
          <a:ln w="22225">
            <a:gradFill>
              <a:gsLst>
                <a:gs pos="0">
                  <a:srgbClr val="C84230"/>
                </a:gs>
                <a:gs pos="100000">
                  <a:srgbClr val="3B518B"/>
                </a:gs>
              </a:gsLst>
              <a:lin ang="5400000" scaled="1"/>
            </a:gra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>
            <p:custDataLst>
              <p:tags r:id="rId9"/>
            </p:custDataLst>
          </p:nvPr>
        </p:nvSpPr>
        <p:spPr>
          <a:xfrm>
            <a:off x="8564818" y="2757297"/>
            <a:ext cx="21799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新航路开辟</a:t>
            </a:r>
            <a:endParaRPr lang="zh-CN" altLang="en-US" sz="24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sp>
        <p:nvSpPr>
          <p:cNvPr id="24" name="椭圆 23"/>
          <p:cNvSpPr>
            <a:spLocks noChangeAspect="1"/>
          </p:cNvSpPr>
          <p:nvPr>
            <p:custDataLst>
              <p:tags r:id="rId10"/>
            </p:custDataLst>
          </p:nvPr>
        </p:nvSpPr>
        <p:spPr>
          <a:xfrm>
            <a:off x="4491948" y="2674030"/>
            <a:ext cx="3044190" cy="580390"/>
          </a:xfrm>
          <a:prstGeom prst="ellipse">
            <a:avLst/>
          </a:prstGeom>
          <a:noFill/>
          <a:ln w="22225">
            <a:gradFill>
              <a:gsLst>
                <a:gs pos="0">
                  <a:srgbClr val="C84230"/>
                </a:gs>
                <a:gs pos="100000">
                  <a:srgbClr val="3B518B"/>
                </a:gs>
              </a:gsLst>
              <a:lin ang="5400000" scaled="1"/>
            </a:gra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>
            <p:custDataLst>
              <p:tags r:id="rId11"/>
            </p:custDataLst>
          </p:nvPr>
        </p:nvSpPr>
        <p:spPr>
          <a:xfrm>
            <a:off x="4640391" y="2734037"/>
            <a:ext cx="28759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英国资产阶级革命</a:t>
            </a:r>
            <a:endParaRPr lang="zh-CN" altLang="en-US" sz="24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sp>
        <p:nvSpPr>
          <p:cNvPr id="26" name="椭圆 25"/>
          <p:cNvSpPr>
            <a:spLocks noChangeAspect="1"/>
          </p:cNvSpPr>
          <p:nvPr>
            <p:custDataLst>
              <p:tags r:id="rId12"/>
            </p:custDataLst>
          </p:nvPr>
        </p:nvSpPr>
        <p:spPr>
          <a:xfrm>
            <a:off x="7941256" y="3673461"/>
            <a:ext cx="3044190" cy="580390"/>
          </a:xfrm>
          <a:prstGeom prst="ellipse">
            <a:avLst/>
          </a:prstGeom>
          <a:noFill/>
          <a:ln w="22225">
            <a:gradFill>
              <a:gsLst>
                <a:gs pos="0">
                  <a:srgbClr val="C84230"/>
                </a:gs>
                <a:gs pos="100000">
                  <a:srgbClr val="3B518B"/>
                </a:gs>
              </a:gsLst>
              <a:lin ang="5400000" scaled="1"/>
            </a:gra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>
            <p:custDataLst>
              <p:tags r:id="rId13"/>
            </p:custDataLst>
          </p:nvPr>
        </p:nvSpPr>
        <p:spPr>
          <a:xfrm>
            <a:off x="8153346" y="3731246"/>
            <a:ext cx="28759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第一次工业革命</a:t>
            </a:r>
            <a:endParaRPr lang="zh-CN" altLang="en-US" sz="24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sp>
        <p:nvSpPr>
          <p:cNvPr id="28" name="椭圆 27"/>
          <p:cNvSpPr>
            <a:spLocks noChangeAspect="1"/>
          </p:cNvSpPr>
          <p:nvPr>
            <p:custDataLst>
              <p:tags r:id="rId14"/>
            </p:custDataLst>
          </p:nvPr>
        </p:nvSpPr>
        <p:spPr>
          <a:xfrm>
            <a:off x="7941256" y="4675603"/>
            <a:ext cx="3044190" cy="580390"/>
          </a:xfrm>
          <a:prstGeom prst="ellipse">
            <a:avLst/>
          </a:prstGeom>
          <a:noFill/>
          <a:ln w="22225">
            <a:gradFill>
              <a:gsLst>
                <a:gs pos="0">
                  <a:srgbClr val="C84230"/>
                </a:gs>
                <a:gs pos="100000">
                  <a:srgbClr val="3B518B"/>
                </a:gs>
              </a:gsLst>
              <a:lin ang="5400000" scaled="1"/>
            </a:gra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>
            <p:custDataLst>
              <p:tags r:id="rId15"/>
            </p:custDataLst>
          </p:nvPr>
        </p:nvSpPr>
        <p:spPr>
          <a:xfrm>
            <a:off x="8153346" y="4733388"/>
            <a:ext cx="28759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第二次工业革命</a:t>
            </a:r>
            <a:endParaRPr lang="zh-CN" altLang="en-US" sz="24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sp>
        <p:nvSpPr>
          <p:cNvPr id="30" name="椭圆 29"/>
          <p:cNvSpPr>
            <a:spLocks noChangeAspect="1"/>
          </p:cNvSpPr>
          <p:nvPr>
            <p:custDataLst>
              <p:tags r:id="rId16"/>
            </p:custDataLst>
          </p:nvPr>
        </p:nvSpPr>
        <p:spPr>
          <a:xfrm>
            <a:off x="4922548" y="3659803"/>
            <a:ext cx="2286635" cy="580390"/>
          </a:xfrm>
          <a:prstGeom prst="ellipse">
            <a:avLst/>
          </a:prstGeom>
          <a:noFill/>
          <a:ln w="22225">
            <a:gradFill>
              <a:gsLst>
                <a:gs pos="0">
                  <a:srgbClr val="C84230"/>
                </a:gs>
                <a:gs pos="100000">
                  <a:srgbClr val="3B518B"/>
                </a:gs>
              </a:gsLst>
              <a:lin ang="5400000" scaled="1"/>
            </a:gra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>
            <p:custDataLst>
              <p:tags r:id="rId17"/>
            </p:custDataLst>
          </p:nvPr>
        </p:nvSpPr>
        <p:spPr>
          <a:xfrm>
            <a:off x="5181624" y="3736003"/>
            <a:ext cx="21799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法国大革命</a:t>
            </a:r>
            <a:endParaRPr lang="zh-CN" altLang="en-US" sz="24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sp>
        <p:nvSpPr>
          <p:cNvPr id="32" name="椭圆 31"/>
          <p:cNvSpPr>
            <a:spLocks noChangeAspect="1"/>
          </p:cNvSpPr>
          <p:nvPr>
            <p:custDataLst>
              <p:tags r:id="rId18"/>
            </p:custDataLst>
          </p:nvPr>
        </p:nvSpPr>
        <p:spPr>
          <a:xfrm>
            <a:off x="2141505" y="3690829"/>
            <a:ext cx="1695450" cy="580390"/>
          </a:xfrm>
          <a:prstGeom prst="ellipse">
            <a:avLst/>
          </a:prstGeom>
          <a:noFill/>
          <a:ln w="22225">
            <a:gradFill>
              <a:gsLst>
                <a:gs pos="0">
                  <a:srgbClr val="C84230"/>
                </a:gs>
                <a:gs pos="100000">
                  <a:srgbClr val="3B518B"/>
                </a:gs>
              </a:gsLst>
              <a:lin ang="5400000" scaled="1"/>
            </a:gra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2278030" y="3748614"/>
            <a:ext cx="155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启蒙运动</a:t>
            </a:r>
            <a:endParaRPr lang="zh-CN" altLang="en-US" sz="24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 flipH="1">
            <a:off x="3398316" y="2084791"/>
            <a:ext cx="864766" cy="53255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>
            <a:off x="7888989" y="2140850"/>
            <a:ext cx="1026337" cy="445943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 rot="-480000" flipH="1">
            <a:off x="6048144" y="2288762"/>
            <a:ext cx="51297" cy="41087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/>
          <p:nvPr/>
        </p:nvCxnSpPr>
        <p:spPr>
          <a:xfrm rot="-480000" flipH="1">
            <a:off x="6048144" y="3278175"/>
            <a:ext cx="51297" cy="41087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/>
          <p:nvPr/>
        </p:nvCxnSpPr>
        <p:spPr>
          <a:xfrm rot="-480000" flipH="1">
            <a:off x="2903334" y="3278176"/>
            <a:ext cx="51297" cy="41087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/>
          <p:nvPr/>
        </p:nvCxnSpPr>
        <p:spPr>
          <a:xfrm rot="-480000" flipH="1">
            <a:off x="9400856" y="3263117"/>
            <a:ext cx="51297" cy="41087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/>
          <p:nvPr/>
        </p:nvCxnSpPr>
        <p:spPr>
          <a:xfrm rot="-480000" flipH="1">
            <a:off x="9437702" y="4293839"/>
            <a:ext cx="51297" cy="410875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>
            <a:off x="7239423" y="3258358"/>
            <a:ext cx="1026337" cy="445943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直接箭头连接符 53"/>
          <p:cNvCxnSpPr/>
          <p:nvPr/>
        </p:nvCxnSpPr>
        <p:spPr>
          <a:xfrm rot="240000" flipV="1">
            <a:off x="3866583" y="3949998"/>
            <a:ext cx="1055965" cy="74229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344" name="文本框 14343"/>
          <p:cNvSpPr txBox="1"/>
          <p:nvPr/>
        </p:nvSpPr>
        <p:spPr>
          <a:xfrm>
            <a:off x="2358481" y="5588767"/>
            <a:ext cx="1107996" cy="646331"/>
          </a:xfrm>
          <a:prstGeom prst="rect">
            <a:avLst/>
          </a:prstGeom>
          <a:noFill/>
          <a:ln w="19050">
            <a:solidFill>
              <a:srgbClr val="C00000"/>
            </a:solidFill>
            <a:prstDash val="lgDashDot"/>
          </a:ln>
        </p:spPr>
        <p:txBody>
          <a:bodyPr wrap="none" rtlCol="0">
            <a:spAutoFit/>
          </a:bodyPr>
          <a:lstStyle/>
          <a:p>
            <a:r>
              <a:rPr lang="zh-CN" altLang="en-US" sz="3600" dirty="0" smtClean="0"/>
              <a:t>思想</a:t>
            </a:r>
            <a:endParaRPr lang="zh-CN" altLang="en-US" sz="3600" dirty="0"/>
          </a:p>
        </p:txBody>
      </p:sp>
      <p:sp>
        <p:nvSpPr>
          <p:cNvPr id="57" name="文本框 56"/>
          <p:cNvSpPr txBox="1"/>
          <p:nvPr/>
        </p:nvSpPr>
        <p:spPr>
          <a:xfrm>
            <a:off x="5511867" y="5627765"/>
            <a:ext cx="1107996" cy="646331"/>
          </a:xfrm>
          <a:prstGeom prst="rect">
            <a:avLst/>
          </a:prstGeom>
          <a:noFill/>
          <a:ln w="19050">
            <a:solidFill>
              <a:srgbClr val="C00000"/>
            </a:solidFill>
            <a:prstDash val="lgDashDot"/>
          </a:ln>
        </p:spPr>
        <p:txBody>
          <a:bodyPr wrap="none" rtlCol="0">
            <a:spAutoFit/>
          </a:bodyPr>
          <a:lstStyle/>
          <a:p>
            <a:r>
              <a:rPr lang="zh-CN" altLang="en-US" sz="3600" dirty="0" smtClean="0"/>
              <a:t>政治</a:t>
            </a:r>
            <a:endParaRPr lang="zh-CN" altLang="en-US" sz="3600" dirty="0"/>
          </a:p>
        </p:txBody>
      </p:sp>
      <p:sp>
        <p:nvSpPr>
          <p:cNvPr id="58" name="文本框 57"/>
          <p:cNvSpPr txBox="1"/>
          <p:nvPr/>
        </p:nvSpPr>
        <p:spPr>
          <a:xfrm>
            <a:off x="8963343" y="5643358"/>
            <a:ext cx="1107996" cy="646331"/>
          </a:xfrm>
          <a:prstGeom prst="rect">
            <a:avLst/>
          </a:prstGeom>
          <a:noFill/>
          <a:ln w="19050">
            <a:solidFill>
              <a:srgbClr val="C00000"/>
            </a:solidFill>
            <a:prstDash val="lgDashDot"/>
          </a:ln>
        </p:spPr>
        <p:txBody>
          <a:bodyPr wrap="none" rtlCol="0">
            <a:spAutoFit/>
          </a:bodyPr>
          <a:lstStyle/>
          <a:p>
            <a:r>
              <a:rPr lang="zh-CN" altLang="en-US" sz="3600" dirty="0" smtClean="0"/>
              <a:t>经济</a:t>
            </a:r>
            <a:endParaRPr lang="zh-CN" altLang="en-US" sz="3600" dirty="0"/>
          </a:p>
        </p:txBody>
      </p:sp>
      <p:cxnSp>
        <p:nvCxnSpPr>
          <p:cNvPr id="38" name="直接箭头连接符 37"/>
          <p:cNvCxnSpPr>
            <a:endCxn id="24" idx="2"/>
          </p:cNvCxnSpPr>
          <p:nvPr/>
        </p:nvCxnSpPr>
        <p:spPr>
          <a:xfrm>
            <a:off x="3810266" y="2953145"/>
            <a:ext cx="681682" cy="1108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14344" grpId="0" animBg="1"/>
      <p:bldP spid="57" grpId="0" animBg="1"/>
      <p:bldP spid="5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60" y="6400812"/>
            <a:ext cx="12192000" cy="457188"/>
            <a:chOff x="0" y="2152663"/>
            <a:chExt cx="12192000" cy="3124200"/>
          </a:xfrm>
        </p:grpSpPr>
        <p:sp>
          <p:nvSpPr>
            <p:cNvPr id="6" name="矩形 5"/>
            <p:cNvSpPr/>
            <p:nvPr/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solidFill>
              <a:srgbClr val="3B518B">
                <a:alpha val="80000"/>
              </a:srgbClr>
            </a:solidFill>
            <a:ln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12" name="文本框 24579"/>
          <p:cNvSpPr txBox="1">
            <a:spLocks noChangeArrowheads="1"/>
          </p:cNvSpPr>
          <p:nvPr/>
        </p:nvSpPr>
        <p:spPr bwMode="auto">
          <a:xfrm>
            <a:off x="-34073" y="145907"/>
            <a:ext cx="36575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3600" b="1" kern="1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</a:t>
            </a:r>
            <a:r>
              <a:rPr lang="zh-CN" altLang="en-US" sz="3600" b="1" kern="17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级培训项目</a:t>
            </a:r>
            <a:endParaRPr lang="zh-CN" altLang="en-US" sz="3600" b="1" kern="17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95" y="12"/>
            <a:ext cx="12192000" cy="457188"/>
            <a:chOff x="0" y="2152663"/>
            <a:chExt cx="12192000" cy="3124200"/>
          </a:xfrm>
        </p:grpSpPr>
        <p:sp>
          <p:nvSpPr>
            <p:cNvPr id="8" name="矩形 7"/>
            <p:cNvSpPr/>
            <p:nvPr>
              <p:custDataLst>
                <p:tags r:id="rId2"/>
              </p:custDataLst>
            </p:nvPr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10" name="矩形 9"/>
            <p:cNvSpPr/>
            <p:nvPr>
              <p:custDataLst>
                <p:tags r:id="rId3"/>
              </p:custDataLst>
            </p:nvPr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solidFill>
              <a:srgbClr val="3B518B">
                <a:alpha val="80000"/>
              </a:srgbClr>
            </a:solidFill>
            <a:ln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704" y="1773609"/>
            <a:ext cx="7772196" cy="4469013"/>
          </a:xfrm>
          <a:prstGeom prst="rect">
            <a:avLst/>
          </a:prstGeom>
        </p:spPr>
      </p:pic>
      <p:sp>
        <p:nvSpPr>
          <p:cNvPr id="17" name="椭圆 16"/>
          <p:cNvSpPr/>
          <p:nvPr>
            <p:custDataLst>
              <p:tags r:id="rId5"/>
            </p:custDataLst>
          </p:nvPr>
        </p:nvSpPr>
        <p:spPr>
          <a:xfrm>
            <a:off x="681870" y="332152"/>
            <a:ext cx="971734" cy="963304"/>
          </a:xfrm>
          <a:prstGeom prst="ellipse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zh-CN" altLang="en-US" sz="6000" dirty="0">
              <a:latin typeface="Arial Unicode MS" panose="020B0604020202020204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6" y="90"/>
            <a:ext cx="12192000" cy="1561505"/>
            <a:chOff x="0" y="2099833"/>
            <a:chExt cx="12192000" cy="3177030"/>
          </a:xfrm>
        </p:grpSpPr>
        <p:sp>
          <p:nvSpPr>
            <p:cNvPr id="21" name="矩形 20"/>
            <p:cNvSpPr/>
            <p:nvPr>
              <p:custDataLst>
                <p:tags r:id="rId6"/>
              </p:custDataLst>
            </p:nvPr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2" name="矩形 21">
              <a:hlinkClick r:id="rId8" action="ppaction://hlinksldjump"/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2099833"/>
              <a:ext cx="12192000" cy="3124200"/>
            </a:xfrm>
            <a:prstGeom prst="rect">
              <a:avLst/>
            </a:prstGeom>
            <a:solidFill>
              <a:srgbClr val="3B518B">
                <a:alpha val="80000"/>
              </a:srgbClr>
            </a:solidFill>
            <a:ln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23" name="椭圆 22"/>
          <p:cNvSpPr/>
          <p:nvPr>
            <p:custDataLst>
              <p:tags r:id="rId10"/>
            </p:custDataLst>
          </p:nvPr>
        </p:nvSpPr>
        <p:spPr>
          <a:xfrm>
            <a:off x="681870" y="332152"/>
            <a:ext cx="994646" cy="963304"/>
          </a:xfrm>
          <a:prstGeom prst="ellipse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zh-CN" altLang="en-US" sz="6000" dirty="0">
              <a:latin typeface="Arial Unicode MS" panose="020B0604020202020204" pitchFamily="34" charset="-122"/>
            </a:endParaRPr>
          </a:p>
        </p:txBody>
      </p:sp>
      <p:sp>
        <p:nvSpPr>
          <p:cNvPr id="24" name="矩形 23"/>
          <p:cNvSpPr/>
          <p:nvPr/>
        </p:nvSpPr>
        <p:spPr bwMode="auto">
          <a:xfrm>
            <a:off x="1794690" y="369801"/>
            <a:ext cx="7044437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zh-CN" altLang="en-US" sz="54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图说社会转型之心得</a:t>
            </a:r>
            <a:endParaRPr lang="zh-CN" altLang="en-US" sz="5400" spc="3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hlinkClick r:id="rId1" action="ppaction://hlinkfile"/>
          </p:cNvPr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57348" y="1405000"/>
            <a:ext cx="4610100" cy="403288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组合 4"/>
          <p:cNvGrpSpPr/>
          <p:nvPr/>
        </p:nvGrpSpPr>
        <p:grpSpPr>
          <a:xfrm>
            <a:off x="160" y="6400812"/>
            <a:ext cx="12192000" cy="457188"/>
            <a:chOff x="0" y="2152663"/>
            <a:chExt cx="12192000" cy="3124200"/>
          </a:xfrm>
        </p:grpSpPr>
        <p:sp>
          <p:nvSpPr>
            <p:cNvPr id="6" name="矩形 5"/>
            <p:cNvSpPr/>
            <p:nvPr/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solidFill>
              <a:srgbClr val="3B518B">
                <a:alpha val="80000"/>
              </a:srgbClr>
            </a:solidFill>
            <a:ln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12" name="文本框 24579"/>
          <p:cNvSpPr txBox="1">
            <a:spLocks noChangeArrowheads="1"/>
          </p:cNvSpPr>
          <p:nvPr/>
        </p:nvSpPr>
        <p:spPr bwMode="auto">
          <a:xfrm>
            <a:off x="-34073" y="145907"/>
            <a:ext cx="3657529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3600" b="1" kern="1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高级</a:t>
            </a:r>
            <a:r>
              <a:rPr lang="zh-CN" altLang="en-US" sz="3600" b="1" kern="17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培训项目</a:t>
            </a:r>
            <a:endParaRPr lang="zh-CN" altLang="en-US" sz="3600" b="1" kern="17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96" y="90"/>
            <a:ext cx="12192000" cy="457188"/>
            <a:chOff x="0" y="2099833"/>
            <a:chExt cx="12192000" cy="3177030"/>
          </a:xfrm>
        </p:grpSpPr>
        <p:sp>
          <p:nvSpPr>
            <p:cNvPr id="27" name="矩形 26"/>
            <p:cNvSpPr/>
            <p:nvPr>
              <p:custDataLst>
                <p:tags r:id="rId5"/>
              </p:custDataLst>
            </p:nvPr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0" y="2099833"/>
              <a:ext cx="12192000" cy="3124200"/>
            </a:xfrm>
            <a:prstGeom prst="rect">
              <a:avLst/>
            </a:prstGeom>
            <a:solidFill>
              <a:srgbClr val="3B518B">
                <a:alpha val="80000"/>
              </a:srgbClr>
            </a:solidFill>
            <a:ln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8375" y="1225154"/>
            <a:ext cx="6626847" cy="440018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29599" y="1710190"/>
            <a:ext cx="3884397" cy="34176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8700"/>
              </a:lnSpc>
            </a:pPr>
            <a:r>
              <a:rPr lang="zh-CN" altLang="en-US" sz="7200" b="1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康庄大道</a:t>
            </a:r>
            <a:endParaRPr lang="en-US" altLang="zh-CN" sz="7200" b="1" dirty="0" smtClean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ts val="8700"/>
              </a:lnSpc>
            </a:pPr>
            <a:r>
              <a:rPr lang="zh-CN" altLang="en-US" sz="7200" b="1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必由之路</a:t>
            </a:r>
            <a:endParaRPr lang="en-US" altLang="zh-CN" sz="7200" b="1" dirty="0" smtClean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ts val="8700"/>
              </a:lnSpc>
            </a:pPr>
            <a:r>
              <a:rPr lang="zh-CN" altLang="en-US" sz="7200" b="1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人间</a:t>
            </a:r>
            <a:r>
              <a:rPr lang="zh-CN" altLang="en-US" sz="7200" b="1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正道</a:t>
            </a:r>
            <a:endParaRPr lang="zh-CN" altLang="en-US" sz="7200" b="1" dirty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60" y="6400812"/>
            <a:ext cx="12192000" cy="457188"/>
            <a:chOff x="0" y="2152663"/>
            <a:chExt cx="12192000" cy="3124200"/>
          </a:xfrm>
        </p:grpSpPr>
        <p:sp>
          <p:nvSpPr>
            <p:cNvPr id="6" name="矩形 5"/>
            <p:cNvSpPr/>
            <p:nvPr/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solidFill>
              <a:srgbClr val="3B518B">
                <a:alpha val="80000"/>
              </a:srgbClr>
            </a:solidFill>
            <a:ln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12" name="文本框 24579"/>
          <p:cNvSpPr txBox="1">
            <a:spLocks noChangeArrowheads="1"/>
          </p:cNvSpPr>
          <p:nvPr/>
        </p:nvSpPr>
        <p:spPr bwMode="auto">
          <a:xfrm>
            <a:off x="-34073" y="145907"/>
            <a:ext cx="36575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3600" b="1" kern="1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</a:t>
            </a:r>
            <a:r>
              <a:rPr lang="zh-CN" altLang="en-US" sz="3600" b="1" kern="17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级培训项目</a:t>
            </a:r>
            <a:endParaRPr lang="zh-CN" altLang="en-US" sz="3600" b="1" kern="17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29197" y="1925654"/>
            <a:ext cx="1053379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44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在阅读历史课本时，我比较会关注（    ）</a:t>
            </a:r>
            <a:endParaRPr lang="en-US" altLang="zh-CN" sz="4400" dirty="0" smtClean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4000" dirty="0" smtClean="0">
                <a:solidFill>
                  <a:srgbClr val="00206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A.</a:t>
            </a:r>
            <a:r>
              <a:rPr lang="zh-CN" altLang="en-US" sz="4000" dirty="0" smtClean="0">
                <a:solidFill>
                  <a:srgbClr val="00206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课本中的文字信息</a:t>
            </a:r>
            <a:endParaRPr lang="en-US" altLang="zh-CN" sz="4000" dirty="0" smtClean="0">
              <a:solidFill>
                <a:srgbClr val="00206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4000" dirty="0" smtClean="0">
                <a:solidFill>
                  <a:srgbClr val="00206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B.</a:t>
            </a:r>
            <a:r>
              <a:rPr lang="zh-CN" altLang="en-US" sz="4000" dirty="0" smtClean="0">
                <a:solidFill>
                  <a:srgbClr val="00206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课本中的图片信息</a:t>
            </a:r>
            <a:endParaRPr lang="zh-CN" altLang="en-US" sz="4000" dirty="0">
              <a:solidFill>
                <a:srgbClr val="00206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6" y="90"/>
            <a:ext cx="12192000" cy="1828752"/>
            <a:chOff x="0" y="2099833"/>
            <a:chExt cx="12192000" cy="3177030"/>
          </a:xfrm>
        </p:grpSpPr>
        <p:sp>
          <p:nvSpPr>
            <p:cNvPr id="2" name="矩形 1"/>
            <p:cNvSpPr/>
            <p:nvPr>
              <p:custDataLst>
                <p:tags r:id="rId2"/>
              </p:custDataLst>
            </p:nvPr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8" name="矩形 7"/>
            <p:cNvSpPr/>
            <p:nvPr>
              <p:custDataLst>
                <p:tags r:id="rId4"/>
              </p:custDataLst>
            </p:nvPr>
          </p:nvSpPr>
          <p:spPr>
            <a:xfrm>
              <a:off x="0" y="2099833"/>
              <a:ext cx="12192000" cy="3124200"/>
            </a:xfrm>
            <a:prstGeom prst="rect">
              <a:avLst/>
            </a:prstGeom>
            <a:solidFill>
              <a:srgbClr val="3B518B">
                <a:alpha val="80000"/>
              </a:srgbClr>
            </a:solidFill>
            <a:ln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81870" y="244084"/>
            <a:ext cx="5803670" cy="1107996"/>
            <a:chOff x="986662" y="2568163"/>
            <a:chExt cx="5803670" cy="1107996"/>
          </a:xfrm>
        </p:grpSpPr>
        <p:sp>
          <p:nvSpPr>
            <p:cNvPr id="11" name="椭圆 10"/>
            <p:cNvSpPr/>
            <p:nvPr>
              <p:custDataLst>
                <p:tags r:id="rId5"/>
              </p:custDataLst>
            </p:nvPr>
          </p:nvSpPr>
          <p:spPr>
            <a:xfrm>
              <a:off x="986662" y="2656231"/>
              <a:ext cx="994646" cy="963304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zh-CN" altLang="en-US" sz="6000" dirty="0">
                <a:latin typeface="Arial Unicode MS" panose="020B0604020202020204" pitchFamily="34" charset="-122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6"/>
              </p:custDataLst>
            </p:nvPr>
          </p:nvSpPr>
          <p:spPr bwMode="auto">
            <a:xfrm>
              <a:off x="2181378" y="2568163"/>
              <a:ext cx="4608954" cy="1107996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zh-CN" altLang="en-US" sz="66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课前小调查</a:t>
              </a:r>
              <a:endParaRPr lang="zh-CN" altLang="en-US" sz="66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96" y="90"/>
            <a:ext cx="12192000" cy="1523960"/>
            <a:chOff x="0" y="2099833"/>
            <a:chExt cx="12192000" cy="3177030"/>
          </a:xfrm>
        </p:grpSpPr>
        <p:sp>
          <p:nvSpPr>
            <p:cNvPr id="3" name="矩形 2"/>
            <p:cNvSpPr/>
            <p:nvPr/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099833"/>
              <a:ext cx="12192000" cy="3124200"/>
            </a:xfrm>
            <a:prstGeom prst="rect">
              <a:avLst/>
            </a:prstGeom>
            <a:solidFill>
              <a:srgbClr val="3B518B">
                <a:alpha val="80000"/>
              </a:srgbClr>
            </a:solidFill>
            <a:ln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81871" y="332152"/>
            <a:ext cx="7834233" cy="963304"/>
            <a:chOff x="986663" y="2656231"/>
            <a:chExt cx="6309306" cy="963304"/>
          </a:xfrm>
        </p:grpSpPr>
        <p:sp>
          <p:nvSpPr>
            <p:cNvPr id="6" name="椭圆 5"/>
            <p:cNvSpPr/>
            <p:nvPr/>
          </p:nvSpPr>
          <p:spPr>
            <a:xfrm>
              <a:off x="986663" y="2656231"/>
              <a:ext cx="739673" cy="963304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zh-CN" altLang="en-US" sz="4800" dirty="0">
                <a:latin typeface="Arial Unicode MS" panose="020B0604020202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 bwMode="auto">
            <a:xfrm>
              <a:off x="1849067" y="2656231"/>
              <a:ext cx="5446902" cy="9233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zh-CN" altLang="en-US" sz="54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图说社会转型之起源</a:t>
              </a:r>
              <a:endParaRPr lang="zh-CN" altLang="en-US" sz="54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1" name="内容占位符 4"/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7348" y="1830770"/>
            <a:ext cx="6248236" cy="411469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框 12"/>
          <p:cNvSpPr txBox="1"/>
          <p:nvPr/>
        </p:nvSpPr>
        <p:spPr>
          <a:xfrm>
            <a:off x="1486021" y="6098170"/>
            <a:ext cx="4190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2060"/>
                </a:solidFill>
              </a:rPr>
              <a:t>10</a:t>
            </a:r>
            <a:r>
              <a:rPr lang="zh-CN" altLang="en-US" sz="2800" b="1" dirty="0" smtClean="0">
                <a:solidFill>
                  <a:srgbClr val="002060"/>
                </a:solidFill>
              </a:rPr>
              <a:t>世纪欧洲农村想象图</a:t>
            </a:r>
            <a:endParaRPr lang="zh-CN" altLang="en-US" sz="2800" b="1" dirty="0">
              <a:solidFill>
                <a:srgbClr val="00206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857979" y="1590128"/>
            <a:ext cx="51093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  请同学们充分发挥合理的想象，你能从图片中获取哪些历史信息？</a:t>
            </a:r>
            <a:endParaRPr lang="zh-CN" altLang="en-US" sz="2800" dirty="0">
              <a:solidFill>
                <a:srgbClr val="00206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974312" y="3975261"/>
            <a:ext cx="4876672" cy="2133544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96" y="90"/>
            <a:ext cx="12192000" cy="1523960"/>
            <a:chOff x="0" y="2099833"/>
            <a:chExt cx="12192000" cy="3177030"/>
          </a:xfrm>
        </p:grpSpPr>
        <p:sp>
          <p:nvSpPr>
            <p:cNvPr id="3" name="矩形 2"/>
            <p:cNvSpPr/>
            <p:nvPr/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099833"/>
              <a:ext cx="12192000" cy="3124200"/>
            </a:xfrm>
            <a:prstGeom prst="rect">
              <a:avLst/>
            </a:prstGeom>
            <a:solidFill>
              <a:srgbClr val="3B518B">
                <a:alpha val="80000"/>
              </a:srgbClr>
            </a:solidFill>
            <a:ln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81871" y="332152"/>
            <a:ext cx="7834233" cy="963304"/>
            <a:chOff x="986663" y="2656231"/>
            <a:chExt cx="6309306" cy="963304"/>
          </a:xfrm>
        </p:grpSpPr>
        <p:sp>
          <p:nvSpPr>
            <p:cNvPr id="6" name="椭圆 5"/>
            <p:cNvSpPr/>
            <p:nvPr/>
          </p:nvSpPr>
          <p:spPr>
            <a:xfrm>
              <a:off x="986663" y="2656231"/>
              <a:ext cx="739673" cy="963304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zh-CN" altLang="en-US" sz="4800" dirty="0">
                <a:latin typeface="Arial Unicode MS" panose="020B0604020202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 bwMode="auto">
            <a:xfrm>
              <a:off x="1849067" y="2656231"/>
              <a:ext cx="5446902" cy="9233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zh-CN" altLang="en-US" sz="54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图说社会转型之起源</a:t>
              </a:r>
              <a:endParaRPr lang="zh-CN" altLang="en-US" sz="54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917657" y="6100240"/>
            <a:ext cx="4190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2060"/>
                </a:solidFill>
              </a:rPr>
              <a:t>11</a:t>
            </a:r>
            <a:r>
              <a:rPr lang="zh-CN" altLang="en-US" sz="2800" b="1" dirty="0" smtClean="0">
                <a:solidFill>
                  <a:srgbClr val="002060"/>
                </a:solidFill>
              </a:rPr>
              <a:t>世纪欧洲农村想象图</a:t>
            </a:r>
            <a:endParaRPr lang="zh-CN" altLang="en-US" sz="2800" b="1" dirty="0">
              <a:solidFill>
                <a:srgbClr val="002060"/>
              </a:solidFill>
            </a:endParaRPr>
          </a:p>
        </p:txBody>
      </p:sp>
      <p:pic>
        <p:nvPicPr>
          <p:cNvPr id="19" name="Picture 2" descr="https://nimg.ws.126.net/?url=http%3A%2F%2Fdingyue.ws.126.net%2F2023%2F0206%2Fad376138j00rpn7pj004md000zk00ogp.jpg&amp;thumbnail=660x2147483647&amp;quality=80&amp;type=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94" y="1812238"/>
            <a:ext cx="5403816" cy="399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6" y="1805428"/>
            <a:ext cx="6095840" cy="1998881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6134712" y="1830770"/>
            <a:ext cx="55612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  请同学们仔细观察</a:t>
            </a:r>
            <a:r>
              <a:rPr lang="zh-CN" altLang="en-US" sz="32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图片，</a:t>
            </a:r>
            <a:r>
              <a:rPr lang="zh-CN" altLang="en-US" sz="32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你从中能获取哪些历史信息？</a:t>
            </a:r>
            <a:endParaRPr lang="zh-CN" altLang="en-US" sz="2800" dirty="0">
              <a:solidFill>
                <a:srgbClr val="00206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476990" y="3965898"/>
            <a:ext cx="4876672" cy="2511022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60" y="6400812"/>
            <a:ext cx="12192000" cy="457188"/>
            <a:chOff x="0" y="2152663"/>
            <a:chExt cx="12192000" cy="3124200"/>
          </a:xfrm>
        </p:grpSpPr>
        <p:sp>
          <p:nvSpPr>
            <p:cNvPr id="6" name="矩形 5"/>
            <p:cNvSpPr/>
            <p:nvPr/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solidFill>
              <a:srgbClr val="3B518B">
                <a:alpha val="80000"/>
              </a:srgbClr>
            </a:solidFill>
            <a:ln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12" name="文本框 24579"/>
          <p:cNvSpPr txBox="1">
            <a:spLocks noChangeArrowheads="1"/>
          </p:cNvSpPr>
          <p:nvPr/>
        </p:nvSpPr>
        <p:spPr bwMode="auto">
          <a:xfrm>
            <a:off x="-34073" y="145907"/>
            <a:ext cx="36575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3600" b="1" kern="1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</a:t>
            </a:r>
            <a:r>
              <a:rPr lang="zh-CN" altLang="en-US" sz="3600" b="1" kern="17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级培训项目</a:t>
            </a:r>
            <a:endParaRPr lang="zh-CN" altLang="en-US" sz="3600" b="1" kern="17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29197" y="1787137"/>
            <a:ext cx="1053379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600"/>
              </a:lnSpc>
            </a:pPr>
            <a:r>
              <a:rPr lang="zh-CN" altLang="en-US" sz="40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  </a:t>
            </a:r>
            <a:r>
              <a:rPr lang="zh-CN" altLang="en-US" sz="4000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根据图片信息，写一段图片解说词。（</a:t>
            </a:r>
            <a:r>
              <a:rPr lang="zh-CN" altLang="en-US" sz="4000" dirty="0">
                <a:solidFill>
                  <a:srgbClr val="00206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温馨提示：可从关注细节变化、透视历史事件、描述转型表现等方面解说</a:t>
            </a:r>
            <a:r>
              <a:rPr lang="zh-CN" altLang="en-US" sz="4000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）</a:t>
            </a:r>
            <a:endParaRPr lang="zh-CN" altLang="en-US" sz="4000" dirty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1328553" y="5142976"/>
            <a:ext cx="1188295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合作革命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382519" y="4343555"/>
            <a:ext cx="1676356" cy="1676356"/>
            <a:chOff x="3429070" y="1118558"/>
            <a:chExt cx="1676356" cy="1676356"/>
          </a:xfrm>
        </p:grpSpPr>
        <p:sp>
          <p:nvSpPr>
            <p:cNvPr id="17" name="椭圆 16">
              <a:hlinkClick r:id="rId2" action="ppaction://hlinksldjump"/>
            </p:cNvPr>
            <p:cNvSpPr/>
            <p:nvPr/>
          </p:nvSpPr>
          <p:spPr>
            <a:xfrm>
              <a:off x="3429070" y="1118558"/>
              <a:ext cx="1676356" cy="1676356"/>
            </a:xfrm>
            <a:prstGeom prst="ellipse">
              <a:avLst/>
            </a:prstGeom>
            <a:solidFill>
              <a:srgbClr val="3B518B">
                <a:alpha val="50000"/>
              </a:srgbClr>
            </a:solidFill>
            <a:ln>
              <a:noFill/>
            </a:ln>
            <a:effectLst>
              <a:outerShdw blurRad="127000" dist="63500" dir="8100000" algn="tr" rotWithShape="0">
                <a:srgbClr val="3B518B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3657802" y="1347290"/>
              <a:ext cx="1218892" cy="1218892"/>
            </a:xfrm>
            <a:prstGeom prst="ellipse">
              <a:avLst/>
            </a:prstGeom>
            <a:solidFill>
              <a:srgbClr val="C84230">
                <a:alpha val="50000"/>
              </a:srgbClr>
            </a:solidFill>
            <a:ln>
              <a:noFill/>
            </a:ln>
            <a:effectLst>
              <a:outerShdw blurRad="127000" dist="63500" algn="l" rotWithShape="0">
                <a:srgbClr val="C8423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 bwMode="auto">
            <a:xfrm>
              <a:off x="3598048" y="1751529"/>
              <a:ext cx="1338399" cy="461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第一组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038654" y="4343555"/>
            <a:ext cx="1676356" cy="1676356"/>
            <a:chOff x="3429070" y="1118558"/>
            <a:chExt cx="1676356" cy="1676356"/>
          </a:xfrm>
        </p:grpSpPr>
        <p:sp>
          <p:nvSpPr>
            <p:cNvPr id="21" name="椭圆 20">
              <a:hlinkClick r:id="rId3" action="ppaction://hlinksldjump"/>
            </p:cNvPr>
            <p:cNvSpPr/>
            <p:nvPr/>
          </p:nvSpPr>
          <p:spPr>
            <a:xfrm>
              <a:off x="3429070" y="1118558"/>
              <a:ext cx="1676356" cy="1676356"/>
            </a:xfrm>
            <a:prstGeom prst="ellipse">
              <a:avLst/>
            </a:prstGeom>
            <a:solidFill>
              <a:srgbClr val="3B518B">
                <a:alpha val="50000"/>
              </a:srgbClr>
            </a:solidFill>
            <a:ln>
              <a:noFill/>
            </a:ln>
            <a:effectLst>
              <a:outerShdw blurRad="127000" dist="63500" dir="8100000" algn="tr" rotWithShape="0">
                <a:srgbClr val="3B518B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3657802" y="1347290"/>
              <a:ext cx="1218892" cy="1218892"/>
            </a:xfrm>
            <a:prstGeom prst="ellipse">
              <a:avLst/>
            </a:prstGeom>
            <a:solidFill>
              <a:srgbClr val="C84230">
                <a:alpha val="50000"/>
              </a:srgbClr>
            </a:solidFill>
            <a:ln>
              <a:noFill/>
            </a:ln>
            <a:effectLst>
              <a:outerShdw blurRad="127000" dist="63500" algn="l" rotWithShape="0">
                <a:srgbClr val="C8423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 bwMode="auto">
            <a:xfrm>
              <a:off x="3598048" y="1751529"/>
              <a:ext cx="1338399" cy="461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第二组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553188" y="4343555"/>
            <a:ext cx="1676356" cy="1676356"/>
            <a:chOff x="3429070" y="1118558"/>
            <a:chExt cx="1676356" cy="1676356"/>
          </a:xfrm>
        </p:grpSpPr>
        <p:sp>
          <p:nvSpPr>
            <p:cNvPr id="25" name="椭圆 24">
              <a:hlinkClick r:id="rId4" action="ppaction://hlinksldjump"/>
            </p:cNvPr>
            <p:cNvSpPr/>
            <p:nvPr/>
          </p:nvSpPr>
          <p:spPr>
            <a:xfrm>
              <a:off x="3429070" y="1118558"/>
              <a:ext cx="1676356" cy="1676356"/>
            </a:xfrm>
            <a:prstGeom prst="ellipse">
              <a:avLst/>
            </a:prstGeom>
            <a:solidFill>
              <a:srgbClr val="3B518B">
                <a:alpha val="50000"/>
              </a:srgbClr>
            </a:solidFill>
            <a:ln>
              <a:noFill/>
            </a:ln>
            <a:effectLst>
              <a:outerShdw blurRad="127000" dist="63500" dir="8100000" algn="tr" rotWithShape="0">
                <a:srgbClr val="3B518B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3657802" y="1347290"/>
              <a:ext cx="1218892" cy="1218892"/>
            </a:xfrm>
            <a:prstGeom prst="ellipse">
              <a:avLst/>
            </a:prstGeom>
            <a:solidFill>
              <a:srgbClr val="C84230">
                <a:alpha val="50000"/>
              </a:srgbClr>
            </a:solidFill>
            <a:ln>
              <a:noFill/>
            </a:ln>
            <a:effectLst>
              <a:outerShdw blurRad="127000" dist="63500" algn="l" rotWithShape="0">
                <a:srgbClr val="C8423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 bwMode="auto">
            <a:xfrm>
              <a:off x="3598048" y="1751529"/>
              <a:ext cx="1338399" cy="461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第三组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9067722" y="4343555"/>
            <a:ext cx="1676356" cy="1676356"/>
            <a:chOff x="3429070" y="1118558"/>
            <a:chExt cx="1676356" cy="1676356"/>
          </a:xfrm>
        </p:grpSpPr>
        <p:sp>
          <p:nvSpPr>
            <p:cNvPr id="29" name="椭圆 28">
              <a:hlinkClick r:id="rId5" action="ppaction://hlinksldjump"/>
            </p:cNvPr>
            <p:cNvSpPr/>
            <p:nvPr/>
          </p:nvSpPr>
          <p:spPr>
            <a:xfrm>
              <a:off x="3429070" y="1118558"/>
              <a:ext cx="1676356" cy="1676356"/>
            </a:xfrm>
            <a:prstGeom prst="ellipse">
              <a:avLst/>
            </a:prstGeom>
            <a:solidFill>
              <a:srgbClr val="3B518B">
                <a:alpha val="50000"/>
              </a:srgbClr>
            </a:solidFill>
            <a:ln>
              <a:noFill/>
            </a:ln>
            <a:effectLst>
              <a:outerShdw blurRad="127000" dist="63500" dir="8100000" algn="tr" rotWithShape="0">
                <a:srgbClr val="3B518B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3657802" y="1347290"/>
              <a:ext cx="1218892" cy="1218892"/>
            </a:xfrm>
            <a:prstGeom prst="ellipse">
              <a:avLst/>
            </a:prstGeom>
            <a:solidFill>
              <a:srgbClr val="C84230">
                <a:alpha val="50000"/>
              </a:srgbClr>
            </a:solidFill>
            <a:ln>
              <a:noFill/>
            </a:ln>
            <a:effectLst>
              <a:outerShdw blurRad="127000" dist="63500" algn="l" rotWithShape="0">
                <a:srgbClr val="C84230">
                  <a:alpha val="5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 bwMode="auto">
            <a:xfrm>
              <a:off x="3598048" y="1751529"/>
              <a:ext cx="1338399" cy="46166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eaLnBrk="1" hangingPunct="1">
                <a:defRPr/>
              </a:pPr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第四组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81870" y="244084"/>
            <a:ext cx="6635396" cy="1106805"/>
            <a:chOff x="986662" y="2568163"/>
            <a:chExt cx="6635396" cy="1106805"/>
          </a:xfrm>
        </p:grpSpPr>
        <p:sp>
          <p:nvSpPr>
            <p:cNvPr id="11" name="椭圆 10"/>
            <p:cNvSpPr/>
            <p:nvPr>
              <p:custDataLst>
                <p:tags r:id="rId6"/>
              </p:custDataLst>
            </p:nvPr>
          </p:nvSpPr>
          <p:spPr>
            <a:xfrm>
              <a:off x="986662" y="2656231"/>
              <a:ext cx="994646" cy="963304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zh-CN" altLang="en-US" sz="6000" dirty="0">
                <a:latin typeface="Arial Unicode MS" panose="020B0604020202020204" pitchFamily="34" charset="-122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7"/>
              </p:custDataLst>
            </p:nvPr>
          </p:nvSpPr>
          <p:spPr bwMode="auto">
            <a:xfrm>
              <a:off x="2181378" y="2568163"/>
              <a:ext cx="5440680" cy="110680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zh-CN" altLang="en-US" sz="66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中级培训项目</a:t>
              </a:r>
              <a:endParaRPr lang="zh-CN" altLang="en-US" sz="66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96" y="90"/>
            <a:ext cx="12192000" cy="1523960"/>
            <a:chOff x="0" y="2099833"/>
            <a:chExt cx="12192000" cy="3177030"/>
          </a:xfrm>
        </p:grpSpPr>
        <p:sp>
          <p:nvSpPr>
            <p:cNvPr id="33" name="矩形 32"/>
            <p:cNvSpPr/>
            <p:nvPr/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0" y="2099833"/>
              <a:ext cx="12192000" cy="3124200"/>
            </a:xfrm>
            <a:prstGeom prst="rect">
              <a:avLst/>
            </a:prstGeom>
            <a:solidFill>
              <a:srgbClr val="3B518B">
                <a:alpha val="80000"/>
              </a:srgbClr>
            </a:solidFill>
            <a:ln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81870" y="332152"/>
            <a:ext cx="8081059" cy="963304"/>
            <a:chOff x="986663" y="2656231"/>
            <a:chExt cx="6309306" cy="963304"/>
          </a:xfrm>
        </p:grpSpPr>
        <p:sp>
          <p:nvSpPr>
            <p:cNvPr id="36" name="椭圆 35"/>
            <p:cNvSpPr/>
            <p:nvPr/>
          </p:nvSpPr>
          <p:spPr>
            <a:xfrm>
              <a:off x="986663" y="2656231"/>
              <a:ext cx="739673" cy="963304"/>
            </a:xfrm>
            <a:prstGeom prst="ellipse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zh-CN" altLang="en-US" sz="4800" dirty="0">
                <a:latin typeface="Arial Unicode MS" panose="020B0604020202020204" pitchFamily="34" charset="-122"/>
              </a:endParaRPr>
            </a:p>
          </p:txBody>
        </p:sp>
        <p:sp>
          <p:nvSpPr>
            <p:cNvPr id="37" name="矩形 36"/>
            <p:cNvSpPr/>
            <p:nvPr/>
          </p:nvSpPr>
          <p:spPr bwMode="auto">
            <a:xfrm>
              <a:off x="1849067" y="2656231"/>
              <a:ext cx="5446902" cy="92333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zh-CN" altLang="en-US" sz="54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图说社会转型之表现</a:t>
              </a:r>
              <a:endParaRPr lang="zh-CN" altLang="en-US" sz="5400" spc="3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60" y="6400812"/>
            <a:ext cx="12192000" cy="457188"/>
            <a:chOff x="0" y="2152663"/>
            <a:chExt cx="12192000" cy="3124200"/>
          </a:xfrm>
        </p:grpSpPr>
        <p:sp>
          <p:nvSpPr>
            <p:cNvPr id="6" name="矩形 5"/>
            <p:cNvSpPr/>
            <p:nvPr/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solidFill>
              <a:srgbClr val="3B518B">
                <a:alpha val="80000"/>
              </a:srgbClr>
            </a:solidFill>
            <a:ln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12" name="文本框 24579"/>
          <p:cNvSpPr txBox="1">
            <a:spLocks noChangeArrowheads="1"/>
          </p:cNvSpPr>
          <p:nvPr/>
        </p:nvSpPr>
        <p:spPr bwMode="auto">
          <a:xfrm>
            <a:off x="-34073" y="145907"/>
            <a:ext cx="36575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3600" b="1" kern="1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</a:t>
            </a:r>
            <a:r>
              <a:rPr lang="zh-CN" altLang="en-US" sz="3600" b="1" kern="17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级培训项目</a:t>
            </a:r>
            <a:endParaRPr lang="zh-CN" altLang="en-US" sz="3600" b="1" kern="17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170" name="图片 1" descr="IMG_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460" y="461899"/>
            <a:ext cx="3276514" cy="4844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6"/>
          <p:cNvSpPr txBox="1"/>
          <p:nvPr/>
        </p:nvSpPr>
        <p:spPr>
          <a:xfrm>
            <a:off x="940172" y="603009"/>
            <a:ext cx="1015365" cy="4486275"/>
          </a:xfrm>
          <a:prstGeom prst="rect">
            <a:avLst/>
          </a:prstGeom>
          <a:noFill/>
        </p:spPr>
        <p:txBody>
          <a:bodyPr vert="eaVert" wrap="none" rtlCol="0">
            <a:noAutofit/>
          </a:bodyPr>
          <a:lstStyle/>
          <a:p>
            <a:pPr algn="l"/>
            <a:r>
              <a:rPr lang="zh-CN" altLang="en-US" sz="2400" b="1" dirty="0" smtClean="0">
                <a:solidFill>
                  <a:srgbClr val="002060"/>
                </a:solidFill>
                <a:sym typeface="+mn-ea"/>
              </a:rPr>
              <a:t>图一：</a:t>
            </a:r>
            <a:r>
              <a:rPr lang="zh-CN" altLang="en-US" sz="2400" b="1" dirty="0" smtClean="0">
                <a:solidFill>
                  <a:srgbClr val="002060"/>
                </a:solidFill>
              </a:rPr>
              <a:t>中世纪画家库柏画作</a:t>
            </a:r>
            <a:endParaRPr lang="zh-CN" altLang="en-US" sz="2400" b="1" dirty="0" smtClean="0">
              <a:solidFill>
                <a:srgbClr val="002060"/>
              </a:solidFill>
            </a:endParaRPr>
          </a:p>
          <a:p>
            <a:pPr algn="l"/>
            <a:r>
              <a:rPr lang="en-US" altLang="zh-CN" sz="2400" b="1" dirty="0" smtClean="0">
                <a:solidFill>
                  <a:srgbClr val="002060"/>
                </a:solidFill>
              </a:rPr>
              <a:t>《</a:t>
            </a:r>
            <a:r>
              <a:rPr lang="zh-CN" altLang="en-US" sz="2400" b="1" dirty="0">
                <a:solidFill>
                  <a:srgbClr val="002060"/>
                </a:solidFill>
              </a:rPr>
              <a:t>圣母与圣婴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》</a:t>
            </a:r>
            <a:endParaRPr lang="en-US" altLang="zh-CN" sz="2400" b="1" dirty="0" smtClean="0">
              <a:solidFill>
                <a:srgbClr val="00206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286890" y="567640"/>
            <a:ext cx="551815" cy="47663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002060"/>
                </a:solidFill>
              </a:rPr>
              <a:t>图二：达芬奇画作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《</a:t>
            </a:r>
            <a:r>
              <a:rPr lang="zh-CN" altLang="en-US" sz="2400" b="1" dirty="0" smtClean="0">
                <a:solidFill>
                  <a:srgbClr val="002060"/>
                </a:solidFill>
              </a:rPr>
              <a:t>圣母与圣婴</a:t>
            </a:r>
            <a:r>
              <a:rPr lang="en-US" altLang="zh-CN" sz="2400" b="1" dirty="0" smtClean="0">
                <a:solidFill>
                  <a:srgbClr val="002060"/>
                </a:solidFill>
              </a:rPr>
              <a:t>》</a:t>
            </a:r>
            <a:endParaRPr lang="en-US" altLang="zh-CN" sz="2400" b="1" dirty="0" smtClean="0">
              <a:solidFill>
                <a:srgbClr val="002060"/>
              </a:solidFill>
            </a:endParaRPr>
          </a:p>
        </p:txBody>
      </p:sp>
      <p:pic>
        <p:nvPicPr>
          <p:cNvPr id="19" name="Picture 4" descr="https://ss2.meipian.me/users/4731113/7e777e5d23a94a8e872d5358715b328c.jpg?imageView2/2/w/750/h/1400/q/8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1"/>
          <a:stretch>
            <a:fillRect/>
          </a:stretch>
        </p:blipFill>
        <p:spPr bwMode="auto">
          <a:xfrm>
            <a:off x="6711272" y="653832"/>
            <a:ext cx="3074755" cy="459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3623456" y="5528974"/>
            <a:ext cx="53142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chemeClr val="accent6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思想</a:t>
            </a:r>
            <a:r>
              <a:rPr lang="zh-CN" altLang="en-US" sz="4000" dirty="0" smtClean="0">
                <a:solidFill>
                  <a:schemeClr val="accent6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解放</a:t>
            </a:r>
            <a:r>
              <a:rPr lang="en-US" altLang="zh-CN" sz="40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——</a:t>
            </a:r>
            <a:r>
              <a:rPr lang="zh-CN" altLang="en-US" sz="40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文艺复兴</a:t>
            </a:r>
            <a:endParaRPr lang="zh-CN" altLang="en-US" sz="4000" dirty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60" y="6400812"/>
            <a:ext cx="12192000" cy="457188"/>
            <a:chOff x="0" y="2152663"/>
            <a:chExt cx="12192000" cy="3124200"/>
          </a:xfrm>
        </p:grpSpPr>
        <p:sp>
          <p:nvSpPr>
            <p:cNvPr id="6" name="矩形 5"/>
            <p:cNvSpPr/>
            <p:nvPr/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solidFill>
              <a:srgbClr val="3B518B">
                <a:alpha val="80000"/>
              </a:srgbClr>
            </a:solidFill>
            <a:ln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12" name="文本框 24579"/>
          <p:cNvSpPr txBox="1">
            <a:spLocks noChangeArrowheads="1"/>
          </p:cNvSpPr>
          <p:nvPr/>
        </p:nvSpPr>
        <p:spPr bwMode="auto">
          <a:xfrm>
            <a:off x="-34073" y="145907"/>
            <a:ext cx="36575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3600" b="1" kern="1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</a:t>
            </a:r>
            <a:r>
              <a:rPr lang="zh-CN" altLang="en-US" sz="3600" b="1" kern="17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级培训项目</a:t>
            </a:r>
            <a:endParaRPr lang="zh-CN" altLang="en-US" sz="3600" b="1" kern="17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205741" y="5214599"/>
            <a:ext cx="58272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 smtClean="0">
                <a:solidFill>
                  <a:schemeClr val="accent6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市场拓宽</a:t>
            </a:r>
            <a:r>
              <a:rPr lang="en-US" altLang="zh-CN" sz="40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——</a:t>
            </a:r>
            <a:r>
              <a:rPr lang="zh-CN" altLang="en-US" sz="40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新航路开辟</a:t>
            </a:r>
            <a:endParaRPr lang="zh-CN" altLang="en-US" sz="4000" dirty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1" name="Picture 2" descr="https://p1.itc.cn/images01/20220802/f2bd2d1c75e840098df91438bbbb4eec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6"/>
          <a:stretch>
            <a:fillRect/>
          </a:stretch>
        </p:blipFill>
        <p:spPr bwMode="auto">
          <a:xfrm>
            <a:off x="467280" y="671520"/>
            <a:ext cx="5626681" cy="345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/>
          <p:cNvSpPr txBox="1"/>
          <p:nvPr/>
        </p:nvSpPr>
        <p:spPr>
          <a:xfrm>
            <a:off x="1143130" y="4336162"/>
            <a:ext cx="4150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002060"/>
                </a:solidFill>
              </a:rPr>
              <a:t>图一：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13-14</a:t>
            </a:r>
            <a:r>
              <a:rPr lang="zh-CN" altLang="en-US" sz="2000" b="1" dirty="0" smtClean="0">
                <a:solidFill>
                  <a:srgbClr val="002060"/>
                </a:solidFill>
              </a:rPr>
              <a:t>世纪欧洲的主要商路</a:t>
            </a:r>
            <a:endParaRPr lang="zh-CN" altLang="en-US" sz="2000" b="1" dirty="0">
              <a:solidFill>
                <a:srgbClr val="00206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961" y="603353"/>
            <a:ext cx="5797747" cy="351683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7112902" y="4336162"/>
            <a:ext cx="3759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002060"/>
                </a:solidFill>
              </a:rPr>
              <a:t>图二：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17</a:t>
            </a:r>
            <a:r>
              <a:rPr lang="zh-CN" altLang="en-US" sz="2000" b="1" dirty="0" smtClean="0">
                <a:solidFill>
                  <a:srgbClr val="002060"/>
                </a:solidFill>
              </a:rPr>
              <a:t>世纪欧洲的主要商路</a:t>
            </a:r>
            <a:endParaRPr lang="zh-CN" altLang="en-US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60" y="6400812"/>
            <a:ext cx="12192000" cy="457188"/>
            <a:chOff x="0" y="2152663"/>
            <a:chExt cx="12192000" cy="3124200"/>
          </a:xfrm>
        </p:grpSpPr>
        <p:sp>
          <p:nvSpPr>
            <p:cNvPr id="6" name="矩形 5"/>
            <p:cNvSpPr/>
            <p:nvPr/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solidFill>
              <a:srgbClr val="3B518B">
                <a:alpha val="80000"/>
              </a:srgbClr>
            </a:solidFill>
            <a:ln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12" name="文本框 24579"/>
          <p:cNvSpPr txBox="1">
            <a:spLocks noChangeArrowheads="1"/>
          </p:cNvSpPr>
          <p:nvPr/>
        </p:nvSpPr>
        <p:spPr bwMode="auto">
          <a:xfrm>
            <a:off x="-34073" y="145907"/>
            <a:ext cx="36575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3600" b="1" kern="1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</a:t>
            </a:r>
            <a:r>
              <a:rPr lang="zh-CN" altLang="en-US" sz="3600" b="1" kern="17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级培训项目</a:t>
            </a:r>
            <a:endParaRPr lang="zh-CN" altLang="en-US" sz="3600" b="1" kern="17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27009" y="4469050"/>
            <a:ext cx="5392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002060"/>
                </a:solidFill>
                <a:sym typeface="+mn-ea"/>
              </a:rPr>
              <a:t>图一：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16</a:t>
            </a:r>
            <a:r>
              <a:rPr lang="zh-CN" altLang="en-US" sz="2000" b="1" dirty="0" smtClean="0">
                <a:solidFill>
                  <a:srgbClr val="002060"/>
                </a:solidFill>
              </a:rPr>
              <a:t>世纪英国女王伊丽莎白一世主持议会</a:t>
            </a:r>
            <a:endParaRPr lang="zh-CN" altLang="en-US" sz="2000" b="1" dirty="0">
              <a:solidFill>
                <a:srgbClr val="00206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629386" y="4469050"/>
            <a:ext cx="3594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rgbClr val="002060"/>
                </a:solidFill>
                <a:sym typeface="+mn-ea"/>
              </a:rPr>
              <a:t>图二：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1651</a:t>
            </a:r>
            <a:r>
              <a:rPr lang="zh-CN" altLang="en-US" sz="2000" b="1" dirty="0" smtClean="0">
                <a:solidFill>
                  <a:srgbClr val="002060"/>
                </a:solidFill>
              </a:rPr>
              <a:t>年英国议会大印章</a:t>
            </a:r>
            <a:endParaRPr lang="zh-CN" altLang="en-US" sz="2000" b="1" dirty="0">
              <a:solidFill>
                <a:srgbClr val="00206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902" y="227478"/>
            <a:ext cx="2516303" cy="41378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90" y="261931"/>
            <a:ext cx="4187043" cy="4171918"/>
          </a:xfrm>
          <a:prstGeom prst="ellipse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2919649" y="5423606"/>
            <a:ext cx="63530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 smtClean="0">
                <a:solidFill>
                  <a:schemeClr val="accent6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政治民主</a:t>
            </a:r>
            <a:r>
              <a:rPr lang="en-US" altLang="zh-CN" sz="40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——</a:t>
            </a:r>
            <a:r>
              <a:rPr lang="zh-CN" altLang="en-US" sz="40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资产阶级革命</a:t>
            </a:r>
            <a:endParaRPr lang="zh-CN" altLang="en-US" sz="4000" dirty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60" y="6400812"/>
            <a:ext cx="12192000" cy="457188"/>
            <a:chOff x="0" y="2152663"/>
            <a:chExt cx="12192000" cy="3124200"/>
          </a:xfrm>
        </p:grpSpPr>
        <p:sp>
          <p:nvSpPr>
            <p:cNvPr id="6" name="矩形 5"/>
            <p:cNvSpPr/>
            <p:nvPr/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2152663"/>
              <a:ext cx="12192000" cy="3124200"/>
            </a:xfrm>
            <a:prstGeom prst="rect">
              <a:avLst/>
            </a:prstGeom>
            <a:solidFill>
              <a:srgbClr val="3B518B">
                <a:alpha val="80000"/>
              </a:srgbClr>
            </a:solidFill>
            <a:ln w="0" cap="flat" cmpd="sng" algn="ctr">
              <a:solidFill>
                <a:schemeClr val="accent1">
                  <a:shade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12" name="文本框 24579"/>
          <p:cNvSpPr txBox="1">
            <a:spLocks noChangeArrowheads="1"/>
          </p:cNvSpPr>
          <p:nvPr/>
        </p:nvSpPr>
        <p:spPr bwMode="auto">
          <a:xfrm>
            <a:off x="-34073" y="145907"/>
            <a:ext cx="36575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CN" altLang="en-US" sz="3600" b="1" kern="1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</a:t>
            </a:r>
            <a:r>
              <a:rPr lang="zh-CN" altLang="en-US" sz="3600" b="1" kern="17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级培训项目</a:t>
            </a:r>
            <a:endParaRPr lang="zh-CN" altLang="en-US" sz="3600" b="1" kern="17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019909" y="4190980"/>
            <a:ext cx="5519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rgbClr val="002060"/>
                </a:solidFill>
                <a:sym typeface="+mn-ea"/>
              </a:rPr>
              <a:t>图二：法国画家</a:t>
            </a:r>
            <a:r>
              <a:rPr lang="zh-CN" altLang="en-US" sz="2000" b="1" dirty="0" smtClean="0">
                <a:solidFill>
                  <a:srgbClr val="002060"/>
                </a:solidFill>
              </a:rPr>
              <a:t>尤</a:t>
            </a:r>
            <a:r>
              <a:rPr lang="zh-CN" altLang="en-US" sz="2000" b="1" dirty="0">
                <a:solidFill>
                  <a:srgbClr val="002060"/>
                </a:solidFill>
              </a:rPr>
              <a:t>金</a:t>
            </a:r>
            <a:r>
              <a:rPr lang="en-US" altLang="zh-CN" sz="2000" b="1" dirty="0">
                <a:solidFill>
                  <a:srgbClr val="002060"/>
                </a:solidFill>
              </a:rPr>
              <a:t>·</a:t>
            </a:r>
            <a:r>
              <a:rPr lang="zh-CN" altLang="en-US" sz="2000" b="1" dirty="0">
                <a:solidFill>
                  <a:srgbClr val="002060"/>
                </a:solidFill>
              </a:rPr>
              <a:t>加林</a:t>
            </a:r>
            <a:r>
              <a:rPr lang="en-US" altLang="zh-CN" sz="2000" b="1" dirty="0">
                <a:solidFill>
                  <a:srgbClr val="002060"/>
                </a:solidFill>
              </a:rPr>
              <a:t>·</a:t>
            </a:r>
            <a:r>
              <a:rPr lang="zh-CN" altLang="en-US" sz="2000" b="1" dirty="0" smtClean="0">
                <a:solidFill>
                  <a:srgbClr val="002060"/>
                </a:solidFill>
              </a:rPr>
              <a:t>拉卢</a:t>
            </a:r>
            <a:r>
              <a:rPr lang="zh-CN" altLang="en-US" sz="2000" b="1" dirty="0" smtClean="0">
                <a:solidFill>
                  <a:srgbClr val="002060"/>
                </a:solidFill>
                <a:latin typeface="+mj-ea"/>
                <a:ea typeface="+mj-ea"/>
              </a:rPr>
              <a:t>创作于</a:t>
            </a:r>
            <a:r>
              <a:rPr lang="en-US" altLang="zh-CN" sz="2000" b="1" dirty="0" smtClean="0">
                <a:solidFill>
                  <a:srgbClr val="002060"/>
                </a:solidFill>
                <a:latin typeface="+mj-ea"/>
                <a:ea typeface="+mj-ea"/>
              </a:rPr>
              <a:t>1902</a:t>
            </a:r>
            <a:r>
              <a:rPr lang="zh-CN" altLang="en-US" sz="2000" b="1" dirty="0" smtClean="0">
                <a:solidFill>
                  <a:srgbClr val="002060"/>
                </a:solidFill>
                <a:latin typeface="+mj-ea"/>
                <a:ea typeface="+mj-ea"/>
              </a:rPr>
              <a:t>年的</a:t>
            </a:r>
            <a:endParaRPr lang="en-US" altLang="zh-CN" sz="2000" b="1" dirty="0" smtClean="0">
              <a:solidFill>
                <a:srgbClr val="002060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2000" b="1" dirty="0" smtClean="0">
                <a:solidFill>
                  <a:srgbClr val="002060"/>
                </a:solidFill>
                <a:latin typeface="+mj-ea"/>
                <a:ea typeface="+mj-ea"/>
              </a:rPr>
              <a:t>画作</a:t>
            </a:r>
            <a:r>
              <a:rPr lang="en-US" altLang="zh-CN" sz="2000" b="1" dirty="0" smtClean="0">
                <a:solidFill>
                  <a:srgbClr val="002060"/>
                </a:solidFill>
                <a:latin typeface="+mj-ea"/>
                <a:ea typeface="+mj-ea"/>
              </a:rPr>
              <a:t>《</a:t>
            </a:r>
            <a:r>
              <a:rPr lang="zh-CN" altLang="en-US" sz="2000" b="1" dirty="0">
                <a:solidFill>
                  <a:srgbClr val="002060"/>
                </a:solidFill>
                <a:latin typeface="+mj-ea"/>
                <a:ea typeface="+mj-ea"/>
              </a:rPr>
              <a:t>冬日</a:t>
            </a:r>
            <a:r>
              <a:rPr lang="zh-CN" altLang="en-US" sz="2000" b="1" dirty="0" smtClean="0">
                <a:solidFill>
                  <a:srgbClr val="002060"/>
                </a:solidFill>
                <a:latin typeface="+mj-ea"/>
                <a:ea typeface="+mj-ea"/>
              </a:rPr>
              <a:t>下的巴黎</a:t>
            </a:r>
            <a:r>
              <a:rPr lang="en-US" altLang="zh-CN" sz="2000" b="1" dirty="0" smtClean="0">
                <a:solidFill>
                  <a:srgbClr val="002060"/>
                </a:solidFill>
                <a:latin typeface="+mj-ea"/>
                <a:ea typeface="+mj-ea"/>
              </a:rPr>
              <a:t>》</a:t>
            </a:r>
            <a:endParaRPr lang="zh-CN" altLang="en-US" sz="2000" b="1" dirty="0">
              <a:solidFill>
                <a:srgbClr val="002060"/>
              </a:solidFill>
              <a:latin typeface="+mj-ea"/>
              <a:ea typeface="+mj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450037" y="4190980"/>
            <a:ext cx="3365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rgbClr val="002060"/>
                </a:solidFill>
                <a:sym typeface="+mn-ea"/>
              </a:rPr>
              <a:t>图一：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19</a:t>
            </a:r>
            <a:r>
              <a:rPr lang="zh-CN" altLang="en-US" sz="2000" b="1" dirty="0">
                <a:solidFill>
                  <a:srgbClr val="002060"/>
                </a:solidFill>
              </a:rPr>
              <a:t>世纪</a:t>
            </a:r>
            <a:r>
              <a:rPr lang="zh-CN" altLang="en-US" sz="2000" b="1" dirty="0" smtClean="0">
                <a:solidFill>
                  <a:srgbClr val="002060"/>
                </a:solidFill>
              </a:rPr>
              <a:t>初的巴黎街道</a:t>
            </a:r>
            <a:endParaRPr lang="zh-CN" altLang="en-US" sz="2000" b="1" dirty="0">
              <a:solidFill>
                <a:srgbClr val="00206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33" y="609674"/>
            <a:ext cx="5259953" cy="354224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946" y="587968"/>
            <a:ext cx="5116658" cy="3563955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2919649" y="5423606"/>
            <a:ext cx="63401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 smtClean="0">
                <a:solidFill>
                  <a:schemeClr val="accent6">
                    <a:lumMod val="7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经济发展</a:t>
            </a:r>
            <a:r>
              <a:rPr lang="en-US" altLang="zh-CN" sz="40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——</a:t>
            </a:r>
            <a:r>
              <a:rPr lang="zh-CN" altLang="en-US" sz="4000" dirty="0" smtClean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两次工业革命</a:t>
            </a:r>
            <a:endParaRPr lang="zh-CN" altLang="en-US" sz="4000" dirty="0">
              <a:solidFill>
                <a:srgbClr val="C0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TABLE_BEAUTIFY" val="smartTable{3f1f379b-1a64-4b2f-8640-3c581edadca8}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PP_MARK_KEY" val="a5713734-c22c-43cf-9cfa-309e12fb583f"/>
  <p:tag name="COMMONDATA" val="eyJoZGlkIjoiMzFkZTI3MjExOWMxYWY3N2I0NThmMmI3Y2MyY2E4NmUifQ==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TABLE_BEAUTIFY" val="smartTable{c9d5414f-36ce-43d5-9f05-b0012a2225c2}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默认设计模板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1209</Words>
  <Application>WPS 演示</Application>
  <PresentationFormat>宽屏</PresentationFormat>
  <Paragraphs>182</Paragraphs>
  <Slides>15</Slides>
  <Notes>7</Notes>
  <HiddenSlides>0</HiddenSlides>
  <MMClips>2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8" baseType="lpstr">
      <vt:lpstr>Arial</vt:lpstr>
      <vt:lpstr>宋体</vt:lpstr>
      <vt:lpstr>Wingdings</vt:lpstr>
      <vt:lpstr>Calibri Light</vt:lpstr>
      <vt:lpstr>华文新魏</vt:lpstr>
      <vt:lpstr>仿宋</vt:lpstr>
      <vt:lpstr>Arial Unicode MS</vt:lpstr>
      <vt:lpstr>微软雅黑</vt:lpstr>
      <vt:lpstr>华文楷体</vt:lpstr>
      <vt:lpstr>Calibri</vt:lpstr>
      <vt:lpstr>Cambria Math</vt:lpstr>
      <vt:lpstr>华文仿宋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吕萍</dc:creator>
  <cp:lastModifiedBy>沙漠之洲</cp:lastModifiedBy>
  <cp:revision>327</cp:revision>
  <dcterms:created xsi:type="dcterms:W3CDTF">2020-06-17T06:36:00Z</dcterms:created>
  <dcterms:modified xsi:type="dcterms:W3CDTF">2023-03-29T06:41:08Z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2052-11.1.0.12980</vt:lpwstr>
  </property>
  <property fmtid="{D5CDD505-2E9C-101B-9397-08002B2CF9AE}" pid="4" name="ICV">
    <vt:lpwstr>0F6B70513E1E4677A0660C66F7F2EDD7</vt:lpwstr>
  </property>
</Properties>
</file>