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164" r:id="rId2"/>
    <p:sldId id="2206" r:id="rId3"/>
    <p:sldId id="2167" r:id="rId4"/>
    <p:sldId id="2170" r:id="rId5"/>
    <p:sldId id="2043" r:id="rId6"/>
    <p:sldId id="2280" r:id="rId7"/>
    <p:sldId id="2264" r:id="rId8"/>
    <p:sldId id="2281" r:id="rId9"/>
    <p:sldId id="2282" r:id="rId10"/>
    <p:sldId id="2283" r:id="rId11"/>
    <p:sldId id="2284" r:id="rId12"/>
    <p:sldId id="2285" r:id="rId13"/>
    <p:sldId id="2143" r:id="rId14"/>
    <p:sldId id="2188" r:id="rId15"/>
    <p:sldId id="2237" r:id="rId16"/>
    <p:sldId id="2286" r:id="rId17"/>
    <p:sldId id="2287" r:id="rId18"/>
    <p:sldId id="2288" r:id="rId19"/>
    <p:sldId id="2194" r:id="rId20"/>
    <p:sldId id="2196" r:id="rId21"/>
    <p:sldId id="2268" r:id="rId22"/>
    <p:sldId id="2207" r:id="rId23"/>
    <p:sldId id="2208" r:id="rId24"/>
    <p:sldId id="2289" r:id="rId25"/>
    <p:sldId id="2214" r:id="rId26"/>
    <p:sldId id="2290" r:id="rId27"/>
    <p:sldId id="2292" r:id="rId28"/>
    <p:sldId id="2293" r:id="rId29"/>
    <p:sldId id="2054" r:id="rId30"/>
    <p:sldId id="1910" r:id="rId31"/>
    <p:sldId id="1911" r:id="rId32"/>
    <p:sldId id="1912" r:id="rId33"/>
    <p:sldId id="1913" r:id="rId34"/>
    <p:sldId id="1914" r:id="rId35"/>
    <p:sldId id="2294" r:id="rId36"/>
    <p:sldId id="1920" r:id="rId37"/>
    <p:sldId id="2295" r:id="rId38"/>
    <p:sldId id="1922" r:id="rId39"/>
    <p:sldId id="2155" r:id="rId40"/>
    <p:sldId id="2296" r:id="rId41"/>
    <p:sldId id="1924" r:id="rId42"/>
    <p:sldId id="2200" r:id="rId43"/>
    <p:sldId id="1926" r:id="rId44"/>
    <p:sldId id="2134" r:id="rId45"/>
    <p:sldId id="2037" r:id="rId46"/>
    <p:sldId id="2038" r:id="rId47"/>
    <p:sldId id="2297" r:id="rId48"/>
    <p:sldId id="2171" r:id="rId49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044491"/>
    <a:srgbClr val="0070C0"/>
    <a:srgbClr val="384556"/>
    <a:srgbClr val="F2F2F2"/>
    <a:srgbClr val="C00000"/>
    <a:srgbClr val="1481E2"/>
    <a:srgbClr val="0000FF"/>
    <a:srgbClr val="215968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>
      <p:cViewPr>
        <p:scale>
          <a:sx n="100" d="100"/>
          <a:sy n="100" d="100"/>
        </p:scale>
        <p:origin x="432" y="366"/>
      </p:cViewPr>
      <p:guideLst>
        <p:guide orient="horz" pos="1253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1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821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5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33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1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79078"/>
            <a:ext cx="12188389" cy="5039138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24084" y="0"/>
            <a:ext cx="1296144" cy="1269554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6">
            <a:extLst>
              <a:ext uri="{FF2B5EF4-FFF2-40B4-BE49-F238E27FC236}">
                <a16:creationId xmlns="" xmlns:a16="http://schemas.microsoft.com/office/drawing/2014/main" id="{A1C37DDE-CA10-874B-BFF8-2878E0178749}"/>
              </a:ext>
            </a:extLst>
          </p:cNvPr>
          <p:cNvSpPr/>
          <p:nvPr userDrawn="1"/>
        </p:nvSpPr>
        <p:spPr>
          <a:xfrm>
            <a:off x="1632353" y="228721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6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8" r:id="rId2"/>
    <p:sldLayoutId id="2147483697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2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27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2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2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2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31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33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34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37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36.png"/><Relationship Id="rId3" Type="http://schemas.openxmlformats.org/officeDocument/2006/relationships/slide" Target="slide30.xml"/><Relationship Id="rId7" Type="http://schemas.openxmlformats.org/officeDocument/2006/relationships/slide" Target="slide34.xml"/><Relationship Id="rId12" Type="http://schemas.openxmlformats.org/officeDocument/2006/relationships/slide" Target="slide4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0" Type="http://schemas.openxmlformats.org/officeDocument/2006/relationships/slide" Target="slide41.xml"/><Relationship Id="rId4" Type="http://schemas.openxmlformats.org/officeDocument/2006/relationships/slide" Target="slide31.xml"/><Relationship Id="rId9" Type="http://schemas.openxmlformats.org/officeDocument/2006/relationships/slide" Target="slide38.xml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38.png"/><Relationship Id="rId3" Type="http://schemas.openxmlformats.org/officeDocument/2006/relationships/slide" Target="slide30.xml"/><Relationship Id="rId7" Type="http://schemas.openxmlformats.org/officeDocument/2006/relationships/slide" Target="slide34.xml"/><Relationship Id="rId12" Type="http://schemas.openxmlformats.org/officeDocument/2006/relationships/slide" Target="slide4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0" Type="http://schemas.openxmlformats.org/officeDocument/2006/relationships/slide" Target="slide41.xml"/><Relationship Id="rId4" Type="http://schemas.openxmlformats.org/officeDocument/2006/relationships/slide" Target="slide31.xml"/><Relationship Id="rId9" Type="http://schemas.openxmlformats.org/officeDocument/2006/relationships/slide" Target="slide3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3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39.png"/><Relationship Id="rId3" Type="http://schemas.openxmlformats.org/officeDocument/2006/relationships/slide" Target="slide30.xml"/><Relationship Id="rId7" Type="http://schemas.openxmlformats.org/officeDocument/2006/relationships/slide" Target="slide34.xml"/><Relationship Id="rId12" Type="http://schemas.openxmlformats.org/officeDocument/2006/relationships/slide" Target="slide4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0" Type="http://schemas.openxmlformats.org/officeDocument/2006/relationships/slide" Target="slide41.xml"/><Relationship Id="rId4" Type="http://schemas.openxmlformats.org/officeDocument/2006/relationships/slide" Target="slide31.xml"/><Relationship Id="rId9" Type="http://schemas.openxmlformats.org/officeDocument/2006/relationships/slide" Target="slide3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image" Target="../media/image4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image" Target="../media/image11.tiff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26654" y="1895373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DISHIYIZHANG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6654" y="2171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第十一章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6654" y="2612425"/>
            <a:ext cx="104411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实验</a:t>
            </a:r>
            <a:r>
              <a:rPr lang="en-US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1</a:t>
            </a:r>
            <a:r>
              <a:rPr lang="zh-CN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　长度的测量及测量工具的选用</a:t>
            </a:r>
            <a:endParaRPr lang="zh-CN" altLang="en-US" sz="4800" b="1" kern="100" dirty="0">
              <a:solidFill>
                <a:prstClr val="white"/>
              </a:solidFill>
              <a:latin typeface="+mj-ea"/>
              <a:ea typeface="+mj-ea"/>
              <a:cs typeface="华文黑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9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2146" y="601480"/>
            <a:ext cx="1152612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如图所示的游标卡尺，游标尺为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分度，读数为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7226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4722" name="Picture 2" descr="x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61" y="1720015"/>
            <a:ext cx="2608891" cy="13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317929" y="559952"/>
            <a:ext cx="12985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解析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2578" y="3625816"/>
            <a:ext cx="11305256" cy="1892210"/>
            <a:chOff x="471000" y="934424"/>
            <a:chExt cx="11305256" cy="1892210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305256" cy="1732220"/>
            </a:xfrm>
            <a:prstGeom prst="roundRect">
              <a:avLst>
                <a:gd name="adj" fmla="val 51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11852" y="4005858"/>
            <a:ext cx="10966708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整毫米数是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，不足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毫米数是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，最后结果是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3.20 mm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2146" y="104503"/>
            <a:ext cx="11526120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如图甲为一游标卡尺的结构示意图，当测量一钢笔帽的内径时，应该用游标卡尺的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进行测量；示数如图乙所示，该钢笔帽的内径为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8544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71598" y="2159374"/>
            <a:ext cx="9047217" cy="2638572"/>
            <a:chOff x="648389" y="2761433"/>
            <a:chExt cx="9047217" cy="2638572"/>
          </a:xfrm>
        </p:grpSpPr>
        <p:pic>
          <p:nvPicPr>
            <p:cNvPr id="415746" name="Picture 2" descr="x2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89" y="2761433"/>
              <a:ext cx="4654729" cy="263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747" name="Picture 3" descr="x26+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680" y="3546585"/>
              <a:ext cx="3703926" cy="161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2859673" y="86663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96814" y="1503135"/>
            <a:ext cx="979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11.25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42578" y="4869954"/>
            <a:ext cx="11305256" cy="1748194"/>
            <a:chOff x="471000" y="934424"/>
            <a:chExt cx="11305256" cy="1748194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305256" cy="1588204"/>
            </a:xfrm>
            <a:prstGeom prst="roundRect">
              <a:avLst>
                <a:gd name="adj" fmla="val 51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11852" y="5177988"/>
            <a:ext cx="10966708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只有用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的两边缘才能测出钢笔帽的内径；由题图乙可知，钢笔帽的内径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11.25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-26590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图甲、乙、丙所示的三把游标卡尺，它们的读数依次为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2001" y="147591"/>
            <a:ext cx="1335903" cy="442641"/>
            <a:chOff x="1308315" y="541777"/>
            <a:chExt cx="1335903" cy="442641"/>
          </a:xfrm>
        </p:grpSpPr>
        <p:sp>
          <p:nvSpPr>
            <p:cNvPr id="12" name="右箭头 11"/>
            <p:cNvSpPr/>
            <p:nvPr/>
          </p:nvSpPr>
          <p:spPr>
            <a:xfrm>
              <a:off x="1360316" y="541777"/>
              <a:ext cx="128390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08315" y="578049"/>
              <a:ext cx="1250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针对训练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18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0206" y="2822362"/>
            <a:ext cx="11250000" cy="3497912"/>
            <a:chOff x="471000" y="934424"/>
            <a:chExt cx="11250000" cy="3497912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3337922"/>
            </a:xfrm>
            <a:prstGeom prst="roundRect">
              <a:avLst>
                <a:gd name="adj" fmla="val 422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8086" y="1245437"/>
            <a:ext cx="10714240" cy="1549679"/>
            <a:chOff x="686440" y="1917474"/>
            <a:chExt cx="10714240" cy="1549679"/>
          </a:xfrm>
        </p:grpSpPr>
        <p:pic>
          <p:nvPicPr>
            <p:cNvPr id="417794" name="Picture 2" descr="x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40" y="2136836"/>
              <a:ext cx="5048726" cy="131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795" name="Picture 3" descr="x2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311" y="1917474"/>
              <a:ext cx="5420369" cy="154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0199662" y="7717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17.3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76283" y="72971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23.35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865006" y="735342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10.38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94606" y="2977426"/>
            <a:ext cx="10750621" cy="32421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题图甲读数：整毫米数是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，游标尺读数是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，最后读数是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17.3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；题图乙读数：整毫米数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，游标尺读数是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，最后读数是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23.35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；题图丙读数：整毫米数是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，游标尺读数是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0.38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，最后读数是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0.38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10.38 mm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返回" descr="C:\Users\Administrator\Desktop\新建文件夹\返回.t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二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290534" y="2584948"/>
            <a:ext cx="4993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螺旋测微器</a:t>
            </a:r>
            <a:r>
              <a:rPr lang="zh-CN" altLang="zh-CN" sz="4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的测量</a:t>
            </a:r>
            <a:r>
              <a:rPr lang="zh-CN" altLang="zh-CN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原理及使用</a:t>
            </a:r>
          </a:p>
        </p:txBody>
      </p:sp>
    </p:spTree>
    <p:extLst>
      <p:ext uri="{BB962C8B-B14F-4D97-AF65-F5344CB8AC3E}">
        <p14:creationId xmlns:p14="http://schemas.microsoft.com/office/powerpoint/2010/main" val="16403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019" y="981522"/>
            <a:ext cx="11076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结构：如图所示，测砧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固定在尺架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上，可动刻度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、旋钮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、微调旋钮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、测微螺杆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是连在一起的，通过精密螺纹套在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79422" y="10962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固定刻度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78896" name="Picture 16" descr="x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02" y="2736840"/>
            <a:ext cx="3869008" cy="16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57799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测量原理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螺旋测微器是依据螺旋放大的原理制成的。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固定刻度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上的精密螺纹的螺距为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，即旋钮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每旋转一周，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前进或后退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，而可动刻度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上分为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等份，每转动一小格，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前进或后退距离为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，即螺旋测微器的精确度为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。读数时再估读一位，则估读到毫米的千分位，因此，螺旋测微器又叫千分尺。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04662"/>
              </p:ext>
            </p:extLst>
          </p:nvPr>
        </p:nvGraphicFramePr>
        <p:xfrm>
          <a:off x="2299102" y="3206071"/>
          <a:ext cx="18097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6" name="文档" r:id="rId3" imgW="1809675" imgH="1147608" progId="Word.Document.12">
                  <p:embed/>
                </p:oleObj>
              </mc:Choice>
              <mc:Fallback>
                <p:oleObj name="文档" r:id="rId3" imgW="1809675" imgH="1147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9102" y="3206071"/>
                        <a:ext cx="1809750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89434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可动刻度在固定刻度上旋转一周，可动刻度便沿着固定刻度方向前进或后退一个螺距的距离。因此，沿轴线方向移动的微小距离，就能用圆周上的读数表示出来，如图所示。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18818" name="Picture 2" descr="x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60" y="2188793"/>
            <a:ext cx="5286893" cy="42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37746"/>
            <a:ext cx="1141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先读固定刻度：毫米的整数部分。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再读半毫米刻度，若半毫米刻度线已露出，记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；若半毫米刻度线未露出，记作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再读可动刻度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注意估读一位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最终读数结果为：固定刻度＋半刻度＋可动刻度。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如图中固定刻度为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，半毫米刻度线未露出，可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刻度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12.5(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是准确格数，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估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读的格</a:t>
            </a:r>
            <a:r>
              <a:rPr lang="zh-CN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en-US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，故被测长度是</a:t>
            </a:r>
            <a:r>
              <a:rPr lang="en-US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mm</a:t>
            </a:r>
            <a:r>
              <a:rPr lang="zh-CN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</a:t>
            </a:r>
            <a:r>
              <a:rPr lang="en-US" altLang="zh-CN" sz="2800" kern="100" spc="6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12.5 </a:t>
            </a:r>
            <a:r>
              <a:rPr lang="en-US" altLang="zh-CN" sz="2800" kern="100" spc="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2.125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30971" y="153637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9842" name="Picture 2" descr="x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62" y="4077866"/>
            <a:ext cx="2215252" cy="19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00074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注意事项：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测量时，在测微螺杆快靠近被测物体时应停止使用旋钮，改用微调旋钮，避免产生过大的压力，既可使测量结果精确，又能保护螺旋测微器。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读数时准确到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，要估读到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，测量结果若用毫米作单位，则小数点后面必须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保留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数字。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9062" y="35839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三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2146" y="405458"/>
            <a:ext cx="1152612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宁波市高二期末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某同学用如图甲所示的螺旋测微器测量小球的直径时，他应先使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靠近小球，再转动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填仪器部件字母符号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夹住小球，直至听到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喀喀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声音为止，拨动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填仪器部件字母符号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固定后读数。正确操作后，螺旋测微器的示数如图乙所示，则小球的直径是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1890" name="Picture 2" descr="E2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22" y="3975216"/>
            <a:ext cx="6610568" cy="24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641210" y="11458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523062" y="180613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G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18251" y="307091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5.700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72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2603" r="37135" b="14111"/>
          <a:stretch/>
        </p:blipFill>
        <p:spPr>
          <a:xfrm>
            <a:off x="0" y="1589"/>
            <a:ext cx="3168352" cy="6858000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0" y="0"/>
            <a:ext cx="3168000" cy="685958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60" name="矩形 59"/>
          <p:cNvSpPr/>
          <p:nvPr/>
        </p:nvSpPr>
        <p:spPr>
          <a:xfrm>
            <a:off x="399429" y="1241"/>
            <a:ext cx="2177666" cy="1879875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516" y="1255027"/>
            <a:ext cx="144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2918" y="1910593"/>
            <a:ext cx="7999434" cy="1216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掌握游标卡尺和螺旋测微器的读数方法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重难点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掌握电流表、电压表的读数方法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66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3380" y="1091630"/>
            <a:ext cx="1077757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用螺旋测微器测小球直径时，先使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靠近小球，再转动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夹住小球，直至听到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喀喀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声音为止，拨动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固定后读数。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小球的直径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5.700 mm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765498"/>
            <a:ext cx="11250000" cy="4824536"/>
            <a:chOff x="471000" y="934424"/>
            <a:chExt cx="11250000" cy="482453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4664546"/>
            </a:xfrm>
            <a:prstGeom prst="roundRect">
              <a:avLst>
                <a:gd name="adj" fmla="val 193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7" name="Picture 2" descr="E2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06" y="3247849"/>
            <a:ext cx="6130400" cy="22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80461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读出下面螺旋测微器测量的读数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3123" y="948044"/>
            <a:ext cx="1327025" cy="442641"/>
            <a:chOff x="1317193" y="541777"/>
            <a:chExt cx="1327025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128390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7193" y="569171"/>
              <a:ext cx="1250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针对训练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18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07527" y="1485578"/>
            <a:ext cx="8775359" cy="2373776"/>
            <a:chOff x="200167" y="1499993"/>
            <a:chExt cx="8775359" cy="2373776"/>
          </a:xfrm>
        </p:grpSpPr>
        <p:pic>
          <p:nvPicPr>
            <p:cNvPr id="381969" name="Picture 17" descr="x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67" y="1859700"/>
              <a:ext cx="5674451" cy="201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1970" name="Picture 18" descr="x34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1" r="27509"/>
            <a:stretch/>
          </p:blipFill>
          <p:spPr bwMode="auto">
            <a:xfrm>
              <a:off x="6239222" y="1499993"/>
              <a:ext cx="2736304" cy="236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389206" y="4277485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，乙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，丙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mm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2798" y="440017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3.550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552173" y="440017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3.206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52267" y="440017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0.900</a:t>
            </a:r>
            <a:endParaRPr lang="zh-CN" altLang="en-US" dirty="0"/>
          </a:p>
        </p:txBody>
      </p:sp>
      <p:pic>
        <p:nvPicPr>
          <p:cNvPr id="20" name="返回" descr="C:\Users\Administrator\Desktop\新建文件夹\返回.t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三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352100" y="2872980"/>
            <a:ext cx="692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电压表、电流表的读数</a:t>
            </a:r>
          </a:p>
        </p:txBody>
      </p:sp>
    </p:spTree>
    <p:extLst>
      <p:ext uri="{BB962C8B-B14F-4D97-AF65-F5344CB8AC3E}">
        <p14:creationId xmlns:p14="http://schemas.microsoft.com/office/powerpoint/2010/main" val="9030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74576"/>
            <a:ext cx="11412000" cy="6481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对于电压表和电流表的读数问题，首先要弄清电表量程，即指针指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对应的电压或电流，然后根据表盘总的刻度数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按照指针的实际位置进行读数即可。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读数原则：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最小刻度是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，按十分之一估读，可分别估读到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最小刻度是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，按二分之一估读，可分别估读到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最小刻度是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，按五分之一估读，可分别估读到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4973" y="9232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最大刻度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72667" y="9149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精确度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701" y="615087"/>
            <a:ext cx="112990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的电压表和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的电流表的读数方法相同，此量程下的精确度分别是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，看清楚指针的实际位置，读到小数点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后面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量程的电压表，精确度是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，在读数时只要求读到小数点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后面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即读到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A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量程的电流表，精确度是</a:t>
            </a:r>
            <a:r>
              <a:rPr lang="en-US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 A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，在读数时只要求读到小数点</a:t>
            </a:r>
            <a:r>
              <a:rPr lang="zh-CN" altLang="zh-CN" sz="2800" kern="100" spc="7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后面</a:t>
            </a:r>
            <a:r>
              <a:rPr lang="en-US" altLang="zh-CN" sz="2800" u="sng" kern="100" spc="7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spc="7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这时要求</a:t>
            </a:r>
            <a:r>
              <a:rPr lang="en-US" altLang="zh-CN" sz="2800" kern="100" spc="7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半格估读</a:t>
            </a:r>
            <a:r>
              <a:rPr lang="en-US" altLang="zh-CN" sz="2800" kern="100" spc="7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7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，即读到最小刻度的一半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4203" y="32748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26851" y="19874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98299" y="45605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04292"/>
            <a:ext cx="11305256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如图为电流表和电压表的刻度盘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400198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86060" name="Picture 12" descr="x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02" y="1044005"/>
            <a:ext cx="5941008" cy="153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89206" y="2649519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图甲使用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量程时，对应刻度盘上每一小格代表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中表针的示数是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；当使用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量程时，对应刻度盘上每一小格代表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，图中表针示数为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图乙使用较小量程时，每小格表示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，图中表针的示数为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；若使用的是较大量程，则这时表盘刻度每小格表示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，图中表针示数为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75526" y="2760633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0.02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561481" y="341143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0.44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4709" y="404714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486647" y="406461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2.20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82655" y="468400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0.1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487694" y="468400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1.70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418512" y="532627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61145" y="596947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65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80461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请完成下列各表的读数，把答案填在图下的横线上。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3123" y="948044"/>
            <a:ext cx="1327025" cy="442641"/>
            <a:chOff x="1317193" y="541777"/>
            <a:chExt cx="1327025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128390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7193" y="569171"/>
              <a:ext cx="1250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针对训练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18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89206" y="4077866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22914" name="Picture 2" descr="x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76" y="2277666"/>
            <a:ext cx="6600460" cy="15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83278" y="4192558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0.90 V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801602" y="4188643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1.90 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77466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的电压表读数。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2838767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23938" name="Picture 2" descr="x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97" y="1326599"/>
            <a:ext cx="6000418" cy="14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95534" y="5696445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23939" name="Picture 3" descr="x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77" y="4149874"/>
            <a:ext cx="3084058" cy="15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45126" y="2948662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10.0 V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737336" y="2946058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10.5 V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193422" y="5767073"/>
            <a:ext cx="2726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10.2 V(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10.3 V)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0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4361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的电流表读数。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2775477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读数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5562589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24962" name="Picture 2" descr="x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76" y="1138588"/>
            <a:ext cx="6600460" cy="15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63" name="Picture 3" descr="x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76" y="3998726"/>
            <a:ext cx="6600460" cy="15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904486" y="2874496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0.40 A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799015" y="2893100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0.50 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928279" y="5670818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0.22 A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838554" y="5671567"/>
            <a:ext cx="1156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0.52 A</a:t>
            </a:r>
            <a:endParaRPr lang="zh-CN" altLang="en-US" dirty="0"/>
          </a:p>
        </p:txBody>
      </p:sp>
      <p:pic>
        <p:nvPicPr>
          <p:cNvPr id="17" name="返回" descr="C:\Users\Administrator\Desktop\新建文件夹\返回.t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四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602673" y="2925738"/>
            <a:ext cx="4336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</a:p>
        </p:txBody>
      </p:sp>
    </p:spTree>
    <p:extLst>
      <p:ext uri="{BB962C8B-B14F-4D97-AF65-F5344CB8AC3E}">
        <p14:creationId xmlns:p14="http://schemas.microsoft.com/office/powerpoint/2010/main" val="2968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2603" r="37135" b="14111"/>
          <a:stretch/>
        </p:blipFill>
        <p:spPr>
          <a:xfrm>
            <a:off x="0" y="1589"/>
            <a:ext cx="3168352" cy="6858000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0" y="0"/>
            <a:ext cx="3168000" cy="685958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60" name="矩形 59"/>
          <p:cNvSpPr/>
          <p:nvPr/>
        </p:nvSpPr>
        <p:spPr>
          <a:xfrm>
            <a:off x="399429" y="1241"/>
            <a:ext cx="2177666" cy="1879875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516" y="1255027"/>
            <a:ext cx="1448837" cy="4616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hlinkClick r:id="rId4" action="ppaction://hlinksldjump"/>
          </p:cNvPr>
          <p:cNvSpPr txBox="1"/>
          <p:nvPr/>
        </p:nvSpPr>
        <p:spPr>
          <a:xfrm>
            <a:off x="3746413" y="1662360"/>
            <a:ext cx="587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一、游标卡尺的测量原理及使用</a:t>
            </a:r>
          </a:p>
        </p:txBody>
      </p:sp>
      <p:sp>
        <p:nvSpPr>
          <p:cNvPr id="32" name="文本框 31">
            <a:hlinkClick r:id="rId5" action="ppaction://hlinksldjump"/>
          </p:cNvPr>
          <p:cNvSpPr txBox="1"/>
          <p:nvPr/>
        </p:nvSpPr>
        <p:spPr>
          <a:xfrm>
            <a:off x="3746413" y="2550459"/>
            <a:ext cx="6093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二、螺旋测微器的测量原理及使用</a:t>
            </a:r>
          </a:p>
        </p:txBody>
      </p:sp>
      <p:sp>
        <p:nvSpPr>
          <p:cNvPr id="34" name="文本框 33">
            <a:hlinkClick r:id="rId6" action="ppaction://hlinksldjump"/>
          </p:cNvPr>
          <p:cNvSpPr txBox="1"/>
          <p:nvPr/>
        </p:nvSpPr>
        <p:spPr>
          <a:xfrm>
            <a:off x="3746412" y="4326656"/>
            <a:ext cx="25648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286">
              <a:spcBef>
                <a:spcPct val="0"/>
              </a:spcBef>
            </a:pPr>
            <a:r>
              <a:rPr lang="zh-CN" altLang="zh-CN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  <a:endParaRPr lang="zh-CN" altLang="en-US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hlinkClick r:id="rId7" action="ppaction://hlinksldjump"/>
          </p:cNvPr>
          <p:cNvSpPr txBox="1"/>
          <p:nvPr/>
        </p:nvSpPr>
        <p:spPr>
          <a:xfrm>
            <a:off x="3746413" y="3438558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三、电压表、电流表的读数</a:t>
            </a:r>
          </a:p>
        </p:txBody>
      </p:sp>
    </p:spTree>
    <p:extLst>
      <p:ext uri="{BB962C8B-B14F-4D97-AF65-F5344CB8AC3E}">
        <p14:creationId xmlns:p14="http://schemas.microsoft.com/office/powerpoint/2010/main" val="12752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63930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丽水市高二阶段练习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某同学用螺旋测微器测金属丝直径时，测得结果如图所示，则该金属丝的直径为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425986" name="Picture 2" descr="E2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11" y="1955200"/>
            <a:ext cx="2419391" cy="19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43278" y="111989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2.936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71041" y="4036338"/>
            <a:ext cx="11248331" cy="1769720"/>
            <a:chOff x="471835" y="934424"/>
            <a:chExt cx="11248331" cy="1769720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1609730"/>
            </a:xfrm>
            <a:prstGeom prst="roundRect">
              <a:avLst>
                <a:gd name="adj" fmla="val 99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66143" y="4318302"/>
            <a:ext cx="10858127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根据螺旋测微器读数规则，可得该金属丝的直径为</a:t>
            </a:r>
            <a:r>
              <a:rPr lang="en-US" altLang="zh-CN" sz="2800" i="1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2.5 mm</a:t>
            </a:r>
            <a:r>
              <a:rPr lang="zh-CN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43.6</a:t>
            </a:r>
            <a:r>
              <a:rPr lang="en-US" altLang="zh-CN" sz="2800" kern="100" spc="3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2.936 mm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5418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浙江省杭州第二中学阶段练习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如图甲所示为用游标卡尺测量某仪器深度图，测量时应用游标卡尺的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部位测量，读数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38212" y="2061642"/>
            <a:ext cx="7713988" cy="1940919"/>
            <a:chOff x="994244" y="2850282"/>
            <a:chExt cx="7713988" cy="1940919"/>
          </a:xfrm>
        </p:grpSpPr>
        <p:pic>
          <p:nvPicPr>
            <p:cNvPr id="427010" name="Picture 2" descr="E21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44" y="2850282"/>
              <a:ext cx="4383966" cy="18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7011" name="Picture 3" descr="E218A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617" y="3442064"/>
              <a:ext cx="2724615" cy="134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6455246" y="79452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638822" y="1446094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1.135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471041" y="3882162"/>
            <a:ext cx="11248331" cy="2282580"/>
            <a:chOff x="471835" y="934424"/>
            <a:chExt cx="11248331" cy="2282580"/>
          </a:xfrm>
        </p:grpSpPr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2122590"/>
            </a:xfrm>
            <a:prstGeom prst="roundRect">
              <a:avLst>
                <a:gd name="adj" fmla="val 515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68592" y="4092118"/>
            <a:ext cx="1105322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测量时应用游标卡尺的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部位测量；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游标卡尺的精确度为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，主尺读数为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1.1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，游标尺第七条刻线与主尺对齐，所以读数为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11.35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1.135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7426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绍兴市高二期中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小明用螺旋测微器测量一根导体棒的直径，刻度如图甲所示，读数为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；用游标为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分度的游标卡尺测量某个圆筒的深度，部分刻度如图乙所示，读数为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393228" name="Picture 12" descr="E21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37" y="2155695"/>
            <a:ext cx="5697938" cy="2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302357" y="88191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4.224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8179404" y="151778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5.020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471041" y="4458226"/>
            <a:ext cx="11248331" cy="1707872"/>
            <a:chOff x="471835" y="934424"/>
            <a:chExt cx="11248331" cy="1707872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1547882"/>
            </a:xfrm>
            <a:prstGeom prst="roundRect">
              <a:avLst>
                <a:gd name="adj" fmla="val 515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8592" y="4668182"/>
            <a:ext cx="1105322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螺旋测微器的读数为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22.4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4.224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游标卡尺的读数为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50.20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5.020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5882" y="910591"/>
            <a:ext cx="11538648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电流表量程一般有两种：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；电压表量程一般有两种：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。如图所示：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量程时读数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量程时读数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量程时读数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量程时读数为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428034" name="Picture 2" descr="l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03" y="2249647"/>
            <a:ext cx="5823947" cy="139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93635" y="229798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1.90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607128" y="296626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9.5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418067" y="360429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0.85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643616" y="424093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12325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某同学用游标卡尺测金属丝直径时，测得结果如图甲所示，则该金属丝的直径为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429058" name="Picture 2" descr="l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87" y="1994501"/>
            <a:ext cx="3163039" cy="16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60158" y="126055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3.85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471041" y="3789834"/>
            <a:ext cx="11248331" cy="1872208"/>
            <a:chOff x="471835" y="934424"/>
            <a:chExt cx="11248331" cy="1872208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1712218"/>
            </a:xfrm>
            <a:prstGeom prst="roundRect">
              <a:avLst>
                <a:gd name="adj" fmla="val 515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68592" y="4098186"/>
            <a:ext cx="11053229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游标卡尺的主尺读数为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，游标尺上第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个刻度与主尺某一刻度对齐，故该金属丝的直径为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3.85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65640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用量程为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的电压表和量程为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1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spc="1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电流表测金属丝的电压和电流时</a:t>
            </a:r>
            <a:r>
              <a:rPr lang="zh-CN" altLang="zh-CN" sz="2800" kern="100" spc="1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</a:t>
            </a:r>
            <a:endParaRPr lang="en-US" altLang="zh-CN" sz="2800" kern="100" spc="15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图乙所示，则电压表的读数为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U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，电流表的读数为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prstClr val="white"/>
                </a:solidFill>
              </a:rPr>
              <a:t>5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0750" y="222531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2.60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3069754"/>
            <a:ext cx="11248331" cy="2986632"/>
            <a:chOff x="471835" y="934424"/>
            <a:chExt cx="11248331" cy="2986632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2826642"/>
            </a:xfrm>
            <a:prstGeom prst="roundRect">
              <a:avLst>
                <a:gd name="adj" fmla="val 515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68592" y="3357786"/>
            <a:ext cx="11053229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电压表的每小格读数为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，所以估读到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，故电压表的读数为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2.60 V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电流表每小格读数为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0.02 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，所以估读到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，故电流表的读数为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0.52 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082" name="Picture 2" descr="l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57" y="465903"/>
            <a:ext cx="4895735" cy="17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5169262" y="222092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0.52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261442"/>
            <a:ext cx="1152612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如图所示的两把游标卡尺，它们的游标尺从左至右分别为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等分，它们的读数依次为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395277" name="Picture 13" descr="l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36" y="1806307"/>
            <a:ext cx="5377541" cy="13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257494" y="103436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47.7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9321343" y="105468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5.385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471041" y="3107458"/>
            <a:ext cx="11248331" cy="2986632"/>
            <a:chOff x="471835" y="934424"/>
            <a:chExt cx="11248331" cy="2986632"/>
          </a:xfrm>
        </p:grpSpPr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2826642"/>
            </a:xfrm>
            <a:prstGeom prst="roundRect">
              <a:avLst>
                <a:gd name="adj" fmla="val 515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68592" y="3367946"/>
            <a:ext cx="11053229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分度的游标卡尺精确度为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mm,20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分度的游标卡尺精确度</a:t>
            </a:r>
            <a:r>
              <a:rPr lang="zh-CN" altLang="zh-CN" sz="2800" kern="100" spc="-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其读数等于主尺读数与游标尺读数之和，所以读数依次为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47.7 mm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53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53.85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5.385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405458"/>
            <a:ext cx="1152612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使用螺旋测微器测量两金属丝的直径，示数如图所示，图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金属丝的直径分别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prstClr val="white"/>
                </a:solidFill>
              </a:rPr>
              <a:t>6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0550" y="117722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2.158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17058" y="119754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0.004 1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3917488"/>
            <a:ext cx="11248331" cy="1888570"/>
            <a:chOff x="471835" y="934424"/>
            <a:chExt cx="11248331" cy="1888570"/>
          </a:xfrm>
        </p:grpSpPr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1728580"/>
            </a:xfrm>
            <a:prstGeom prst="roundRect">
              <a:avLst>
                <a:gd name="adj" fmla="val 868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23311" y="4264236"/>
            <a:ext cx="10943791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2.158 mm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4.1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0.041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0.004 1 cm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1106" name="Picture 2" descr="l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52" y="1827903"/>
            <a:ext cx="2700708" cy="17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549474"/>
            <a:ext cx="11514414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台州市高二期中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某学生用游标尺上标有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等分刻度的游标卡尺测某金属丝的长度，测得的结果如图甲所示，则该金属丝的长度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。紧接着用螺旋测微器测量该金属丝的直径时，测得的结果如图乙所示，则该金属丝的直径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432130" name="Picture 2" descr="E2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60" y="3573810"/>
            <a:ext cx="5318692" cy="17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41648" y="195354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6.170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254755" y="2593924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5.668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3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9563" y="3141762"/>
            <a:ext cx="108712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该金属丝的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长度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61.70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6.170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该金属丝的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直径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5.668 mm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909514"/>
            <a:ext cx="11248331" cy="3816424"/>
            <a:chOff x="471835" y="934424"/>
            <a:chExt cx="11248331" cy="3816424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3656434"/>
            </a:xfrm>
            <a:prstGeom prst="roundRect">
              <a:avLst>
                <a:gd name="adj" fmla="val 264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3" name="Picture 2" descr="E2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60" y="1352885"/>
            <a:ext cx="5318692" cy="17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一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30910" y="2565698"/>
            <a:ext cx="4641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游标卡尺的</a:t>
            </a:r>
            <a:r>
              <a:rPr lang="zh-CN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原理及使用</a:t>
            </a:r>
          </a:p>
        </p:txBody>
      </p:sp>
    </p:spTree>
    <p:extLst>
      <p:ext uri="{BB962C8B-B14F-4D97-AF65-F5344CB8AC3E}">
        <p14:creationId xmlns:p14="http://schemas.microsoft.com/office/powerpoint/2010/main" val="27325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549474"/>
            <a:ext cx="11514414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在一次测量中电压表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V)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的示数如图丙所示，则电压表的示数为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U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2" name="圆角矩形 3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prstClr val="white"/>
                </a:solidFill>
              </a:rPr>
              <a:t>7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pic>
        <p:nvPicPr>
          <p:cNvPr id="432131" name="Picture 3" descr="E2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39" y="2245550"/>
            <a:ext cx="2391135" cy="161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82652" y="131223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12.0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4061504"/>
            <a:ext cx="11248331" cy="1312506"/>
            <a:chOff x="471835" y="934424"/>
            <a:chExt cx="11248331" cy="1312506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1152516"/>
            </a:xfrm>
            <a:prstGeom prst="roundRect">
              <a:avLst>
                <a:gd name="adj" fmla="val 868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23311" y="4408252"/>
            <a:ext cx="10943791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最小分度为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 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，电压表的示数为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U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12.0 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4299" y="333450"/>
            <a:ext cx="11281814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分度游标卡尺测小球的直径，读数前应旋紧图甲中的部件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，游标卡尺读数部分放大图如图乙所示，读数为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。将小球放入游标卡尺的凹槽内，具体操作如图丙所示，该操作会导致小球直径的测量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真实值。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63068" y="3789834"/>
            <a:ext cx="9264276" cy="2040974"/>
            <a:chOff x="1033337" y="3900695"/>
            <a:chExt cx="9264276" cy="2040974"/>
          </a:xfrm>
        </p:grpSpPr>
        <p:pic>
          <p:nvPicPr>
            <p:cNvPr id="433154" name="Picture 2" descr="l2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337" y="3900695"/>
              <a:ext cx="5685110" cy="204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155" name="Picture 3" descr="l2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302" y="4055216"/>
              <a:ext cx="3338311" cy="1886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898326" y="107589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533836" y="1744286"/>
            <a:ext cx="979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11.28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352635" y="238092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03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2690" y="926553"/>
            <a:ext cx="10773115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为防止读数时游标尺发生移动，读数前应先旋紧紧固螺钉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；游标卡尺的读数为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11.28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；小球放入游标卡尺的凹槽内，测量的并不是小球的直径，测量结果小于真实值。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041" y="581818"/>
            <a:ext cx="11248331" cy="4792192"/>
            <a:chOff x="471835" y="934424"/>
            <a:chExt cx="11248331" cy="4792192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463220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63068" y="3045004"/>
            <a:ext cx="9264276" cy="2040974"/>
            <a:chOff x="1033337" y="3900695"/>
            <a:chExt cx="9264276" cy="2040974"/>
          </a:xfrm>
        </p:grpSpPr>
        <p:pic>
          <p:nvPicPr>
            <p:cNvPr id="25" name="Picture 2" descr="l2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337" y="3900695"/>
              <a:ext cx="5685110" cy="204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l2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302" y="4055216"/>
              <a:ext cx="3338311" cy="1886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55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4516" y="435531"/>
            <a:ext cx="11641381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读出如图所示的螺旋测微器和游标卡尺的示数，螺旋测微器的示数为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，使用游标尺为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个小等分刻度的游标卡尺测量一物体的尺寸，得到图中的游标卡尺的读数，由于遮挡，只能看到游标尺的后半部分，图中游标卡尺的读数为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8902" y="121786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12.800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099555" y="248353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3.45</a:t>
            </a:r>
            <a:endParaRPr lang="zh-CN" altLang="en-US" dirty="0"/>
          </a:p>
        </p:txBody>
      </p:sp>
      <p:pic>
        <p:nvPicPr>
          <p:cNvPr id="434178" name="Picture 2" descr="l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29" y="3259790"/>
            <a:ext cx="7115154" cy="18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8451" y="1094170"/>
            <a:ext cx="10933511" cy="3703776"/>
            <a:chOff x="471835" y="934424"/>
            <a:chExt cx="10933511" cy="3703776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3"/>
              <a:ext cx="10933511" cy="3543787"/>
            </a:xfrm>
            <a:prstGeom prst="roundRect">
              <a:avLst>
                <a:gd name="adj" fmla="val 329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6" name="Picture 2" descr="l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71" y="1489769"/>
            <a:ext cx="6340870" cy="16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761981" y="3227649"/>
            <a:ext cx="1066645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螺旋测微器的示数为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12.5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30.0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12.800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游标卡尺的读数为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3.9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0.9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3.45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4516" y="117426"/>
            <a:ext cx="11641381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新式游标卡尺的刻度线看起来很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稀疏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，使读数显得清晰明了，便于使用者正确读取数据。通常游标卡尺的刻度有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分度三种规格：新式游标卡尺也有相应的三种，但刻度却是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39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份。如图甲就是一个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39 mm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等分成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的新式游标卡尺。用它测量某物体的厚度，示数如图甲所示，正确的读数是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402444" name="Picture 12" descr="l2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26" y="4509914"/>
            <a:ext cx="3484961" cy="13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710830" y="342360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3.030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4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71041" y="621482"/>
            <a:ext cx="11248331" cy="5112568"/>
            <a:chOff x="471835" y="934424"/>
            <a:chExt cx="11248331" cy="51125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495257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3" name="圆角矩形 4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pic>
        <p:nvPicPr>
          <p:cNvPr id="27" name="Picture 12" descr="l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26" y="4005858"/>
            <a:ext cx="3484961" cy="13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666143" y="981522"/>
            <a:ext cx="10858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游标卡尺是利用差值读数原理设计的，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分度游标卡尺，游标尺的总长度为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39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，每小格为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1.95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，比主尺最小刻度的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故精确度为</a:t>
            </a:r>
            <a:r>
              <a:rPr lang="en-US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；游标卡尺读数＝主尺读数＋游标尺读数</a:t>
            </a:r>
            <a:r>
              <a:rPr lang="zh-CN" altLang="zh-CN" sz="2800" kern="100" spc="-3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3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 mm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30.30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3.030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019" y="244599"/>
            <a:ext cx="11076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如图乙所示的螺旋测微器，正确的读数是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/>
                </a:solidFill>
                <a:ea typeface="微软雅黑"/>
              </a:rPr>
              <a:t>10</a:t>
            </a:r>
            <a:endParaRPr kumimoji="1" lang="zh-CN" altLang="en-US" sz="1600" kern="0" dirty="0" smtClean="0">
              <a:solidFill>
                <a:prstClr val="white"/>
              </a:solidFill>
              <a:ea typeface="微软雅黑"/>
            </a:endParaRPr>
          </a:p>
        </p:txBody>
      </p:sp>
      <p:pic>
        <p:nvPicPr>
          <p:cNvPr id="402445" name="Picture 13" descr="L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36" y="1562801"/>
            <a:ext cx="2193541" cy="19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607374" y="315227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0.548 5(0.548 3,0.548 4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</a:p>
        </p:txBody>
      </p:sp>
      <p:sp>
        <p:nvSpPr>
          <p:cNvPr id="30" name="矩形 29"/>
          <p:cNvSpPr/>
          <p:nvPr/>
        </p:nvSpPr>
        <p:spPr>
          <a:xfrm>
            <a:off x="693231" y="960246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0.548 6,0.548 7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都正确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8592" y="3573810"/>
            <a:ext cx="11053229" cy="2520280"/>
            <a:chOff x="471835" y="934424"/>
            <a:chExt cx="11053229" cy="2520280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053229" cy="2360290"/>
            </a:xfrm>
            <a:prstGeom prst="roundRect">
              <a:avLst>
                <a:gd name="adj" fmla="val 56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66143" y="3933850"/>
            <a:ext cx="108581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螺旋测微器固定刻度的示数为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mm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，可动刻度的示数为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48.5</a:t>
            </a:r>
            <a:r>
              <a:rPr lang="en-US" altLang="zh-CN" sz="2800" kern="100" spc="-5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0.485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故螺旋测微器的示数为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0.485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5.485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0.548 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" name="返回" descr="C:\Users\Administrator\Desktop\新建文件夹\返回.ti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6654" y="1895373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6654" y="2111634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126654" y="2800772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6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285" y="765498"/>
            <a:ext cx="11329843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构造：主尺、游标尺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主尺和游标尺上各有一个内、外测量爪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、游标卡尺上还有一个深度尺。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11650" name="Picture 2" descr="X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86" y="2349674"/>
            <a:ext cx="6743441" cy="31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285" y="871061"/>
            <a:ext cx="11329843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各部件的用途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内测量爪：用来测量槽的宽度和小圆管的内径。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外测量爪：用来测量零件的厚度和小圆管的外径。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深度尺：固定在游标尺上，用来测量槽、孔和筒的深度。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紧固螺钉：读数时，为了防止游标尺移动，旋紧紧固螺钉可使游标尺固定在主尺上。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285" y="869320"/>
            <a:ext cx="11329843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游标卡尺的原理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利用主尺的最小分度与游标尺的最小分度的差值制成。不管游标尺上有多少个小等分刻度，它的刻度部分的总长度比主尺上的同样多的小等分刻度少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，常见的游标卡尺的游标尺上小等分刻度有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个的、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个的、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个的。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285" y="549474"/>
            <a:ext cx="11329843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其规格见下表：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18225"/>
              </p:ext>
            </p:extLst>
          </p:nvPr>
        </p:nvGraphicFramePr>
        <p:xfrm>
          <a:off x="622599" y="1557586"/>
          <a:ext cx="10945215" cy="4176464"/>
        </p:xfrm>
        <a:graphic>
          <a:graphicData uri="http://schemas.openxmlformats.org/drawingml/2006/table">
            <a:tbl>
              <a:tblPr/>
              <a:tblGrid>
                <a:gridCol w="2592288"/>
                <a:gridCol w="2088232"/>
                <a:gridCol w="3168352"/>
                <a:gridCol w="3096343"/>
              </a:tblGrid>
              <a:tr h="1654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刻度格数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分度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刻度总长度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每小格与主尺最小刻度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 mm)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的差值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精确度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可精确到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 mm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 mm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mm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19 mm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0.05 mm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mm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49 mm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0.02 mm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mm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355886" y="339931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01658" y="424424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01658" y="509613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285" y="116527"/>
            <a:ext cx="11329843" cy="12284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读数方法：先读主尺上的刻度，当游标尺上第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条刻度线与主尺上某一刻度线对齐时，则：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22445"/>
              </p:ext>
            </p:extLst>
          </p:nvPr>
        </p:nvGraphicFramePr>
        <p:xfrm>
          <a:off x="549275" y="1268655"/>
          <a:ext cx="965200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0" name="文档" r:id="rId3" imgW="9653471" imgH="3251232" progId="Word.Document.12">
                  <p:embed/>
                </p:oleObj>
              </mc:Choice>
              <mc:Fallback>
                <p:oleObj name="文档" r:id="rId3" imgW="9653471" imgH="3251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1268655"/>
                        <a:ext cx="9652000" cy="324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30285" y="3758455"/>
            <a:ext cx="11329843" cy="297354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游标卡尺是根据刻度线对齐来读数的，所以不需要估读。但读数要注意最小精确度所在的位数，如果读数最后一位是零，该零不能去掉。读数时一般以毫米为单位，再进行单位换算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读数时，要注意游标尺第几条刻度线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不含零刻度线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与主尺对齐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13743</TotalTime>
  <Words>3205</Words>
  <Application>Microsoft Office PowerPoint</Application>
  <PresentationFormat>自定义</PresentationFormat>
  <Paragraphs>414</Paragraphs>
  <Slides>48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DOUYU Font</vt:lpstr>
      <vt:lpstr>方正中等线简体</vt:lpstr>
      <vt:lpstr>黑体</vt:lpstr>
      <vt:lpstr>华文黑体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6497</cp:revision>
  <dcterms:created xsi:type="dcterms:W3CDTF">2014-11-27T01:03:00Z</dcterms:created>
  <dcterms:modified xsi:type="dcterms:W3CDTF">2023-08-23T03:01:20Z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