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84" r:id="rId4"/>
    <p:sldId id="283" r:id="rId5"/>
    <p:sldId id="286" r:id="rId6"/>
    <p:sldId id="347" r:id="rId7"/>
    <p:sldId id="282" r:id="rId8"/>
    <p:sldId id="371" r:id="rId9"/>
    <p:sldId id="288" r:id="rId10"/>
    <p:sldId id="310" r:id="rId11"/>
    <p:sldId id="26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3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308"/>
    <a:srgbClr val="F1AF4F"/>
    <a:srgbClr val="F6DA6D"/>
    <a:srgbClr val="F6F5E3"/>
    <a:srgbClr val="F7F7EB"/>
    <a:srgbClr val="FF8810"/>
    <a:srgbClr val="F7860C"/>
    <a:srgbClr val="F7F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200" y="24"/>
      </p:cViewPr>
      <p:guideLst>
        <p:guide orient="horz" pos="2303"/>
        <p:guide pos="38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11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7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00188"/>
            <a:ext cx="12192000" cy="341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400"/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0" y="5230799"/>
            <a:ext cx="12192000" cy="68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865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安吉县第二</a:t>
            </a:r>
            <a:r>
              <a:rPr lang="zh-CN" altLang="en-US" sz="3865" b="1">
                <a:latin typeface="华文楷体" panose="02010600040101010101" pitchFamily="2" charset="-122"/>
                <a:ea typeface="华文楷体" panose="02010600040101010101" pitchFamily="2" charset="-122"/>
              </a:rPr>
              <a:t>小学  吕晓怡 </a:t>
            </a:r>
            <a:endParaRPr lang="en-US" altLang="zh-CN" sz="3865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72018"/>
            <a:ext cx="12192000" cy="16573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400"/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83820" y="2278380"/>
            <a:ext cx="11292840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800" b="1" dirty="0">
                <a:latin typeface="黑体" panose="02010609060101010101" pitchFamily="49" charset="-122"/>
                <a:ea typeface="黑体" panose="02010609060101010101" pitchFamily="49" charset="-122"/>
              </a:rPr>
              <a:t>8.</a:t>
            </a:r>
            <a:r>
              <a:rPr lang="zh-CN" altLang="en-US" sz="8800" b="1" dirty="0">
                <a:latin typeface="黑体" panose="02010609060101010101" pitchFamily="49" charset="-122"/>
                <a:ea typeface="黑体" panose="02010609060101010101" pitchFamily="49" charset="-122"/>
              </a:rPr>
              <a:t>设计制作小赛车</a:t>
            </a:r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 flipH="1">
            <a:off x="336550" y="403225"/>
            <a:ext cx="8858250" cy="107315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28000" tIns="0" rIns="0" bIns="0" anchor="ctr"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教科版五上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运动和力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05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84" y="269876"/>
            <a:ext cx="1843616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9372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382" y="-635"/>
            <a:ext cx="1403773" cy="93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4620895" y="107315"/>
            <a:ext cx="35039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项目评价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610360" y="1290320"/>
          <a:ext cx="8924290" cy="515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2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自评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互评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师评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设计理念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创新意识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探究能力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学习态度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1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合作</a:t>
                      </a:r>
                      <a:r>
                        <a:rPr lang="zh-CN" alt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能力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作品效果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1620520" y="1309370"/>
            <a:ext cx="2171065" cy="53530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664335" y="1476375"/>
            <a:ext cx="1287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评价内容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96845" y="1309370"/>
            <a:ext cx="1257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评价主体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2"/>
          <p:cNvSpPr txBox="1">
            <a:spLocks noChangeArrowheads="1"/>
          </p:cNvSpPr>
          <p:nvPr/>
        </p:nvSpPr>
        <p:spPr bwMode="auto">
          <a:xfrm>
            <a:off x="3791744" y="404813"/>
            <a:ext cx="6576483" cy="13220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8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郑重声明</a:t>
            </a:r>
          </a:p>
        </p:txBody>
      </p:sp>
      <p:sp>
        <p:nvSpPr>
          <p:cNvPr id="6" name="矩形 5"/>
          <p:cNvSpPr/>
          <p:nvPr/>
        </p:nvSpPr>
        <p:spPr>
          <a:xfrm>
            <a:off x="335360" y="2084851"/>
            <a:ext cx="11425767" cy="432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735" b="1" noProof="1">
                <a:solidFill>
                  <a:schemeClr val="tx1"/>
                </a:solidFill>
              </a:rPr>
              <a:t>         本微课资源版权属于小学科学教学网所有，供全国小学科学教师个人在课堂教学中无偿使用。其他网站、公司或个人想要转载，请与小学科学网联系。如果其他网站、公司或个人用于赢利，我们保留追究的权利！</a:t>
            </a:r>
          </a:p>
        </p:txBody>
      </p:sp>
      <p:pic>
        <p:nvPicPr>
          <p:cNvPr id="18436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644691"/>
            <a:ext cx="1471084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9372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227" y="0"/>
            <a:ext cx="1403773" cy="93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5280660" y="79587"/>
            <a:ext cx="186012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  <a:latin typeface="+mn-ea"/>
              </a:rPr>
              <a:t>回顾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11480" y="1708573"/>
            <a:ext cx="2761827" cy="3914893"/>
            <a:chOff x="251" y="1418"/>
            <a:chExt cx="4723" cy="6000"/>
          </a:xfrm>
        </p:grpSpPr>
        <p:pic>
          <p:nvPicPr>
            <p:cNvPr id="22" name="Picture 3" descr="4O[XP{283DDLE`KZWJ2PL4Q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" y="1418"/>
              <a:ext cx="4723" cy="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7"/>
            <p:cNvSpPr txBox="1"/>
            <p:nvPr/>
          </p:nvSpPr>
          <p:spPr>
            <a:xfrm>
              <a:off x="926" y="6272"/>
              <a:ext cx="3374" cy="114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4265" b="1">
                  <a:latin typeface="+mn-ea"/>
                </a:rPr>
                <a:t>小缆车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05767" y="1708573"/>
            <a:ext cx="3635587" cy="3912022"/>
            <a:chOff x="6062" y="1987"/>
            <a:chExt cx="5700" cy="5704"/>
          </a:xfrm>
        </p:grpSpPr>
        <p:pic>
          <p:nvPicPr>
            <p:cNvPr id="11" name="图片 10" descr="图片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2" y="1987"/>
              <a:ext cx="5700" cy="371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6626" y="6600"/>
              <a:ext cx="4793" cy="109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4265" b="1">
                  <a:latin typeface="+mn-ea"/>
                </a:rPr>
                <a:t>橡皮筋小车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43053" y="1708573"/>
            <a:ext cx="3460327" cy="3895384"/>
            <a:chOff x="12834" y="2003"/>
            <a:chExt cx="5287" cy="5628"/>
          </a:xfrm>
        </p:grpSpPr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34" y="2003"/>
              <a:ext cx="5287" cy="37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文本框 15"/>
            <p:cNvSpPr txBox="1"/>
            <p:nvPr/>
          </p:nvSpPr>
          <p:spPr>
            <a:xfrm>
              <a:off x="13594" y="6550"/>
              <a:ext cx="4028" cy="10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4265" b="1">
                  <a:latin typeface="+mn-ea"/>
                </a:rPr>
                <a:t>气球小车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9372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227" y="0"/>
            <a:ext cx="1403773" cy="93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2546773" y="54187"/>
            <a:ext cx="741764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 dirty="0">
                <a:latin typeface="+mn-ea"/>
                <a:sym typeface="+mn-ea"/>
              </a:rPr>
              <a:t>这些新型车有什么特点？</a:t>
            </a:r>
            <a:endParaRPr lang="zh-CN" altLang="en-US" sz="4800" b="1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20793" y="1079500"/>
            <a:ext cx="5683673" cy="3125893"/>
            <a:chOff x="1448" y="1700"/>
            <a:chExt cx="8201" cy="4463"/>
          </a:xfrm>
        </p:grpSpPr>
        <p:pic>
          <p:nvPicPr>
            <p:cNvPr id="5" name="Picture 1" descr="C:\Users\Administrator\AppData\Roaming\Tencent\Users\173692760\QQ\WinTemp\RichOle\{`1ZLFE6YEZ%ECUYL]H{A8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8" y="1700"/>
              <a:ext cx="7115" cy="44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8793" y="2200"/>
              <a:ext cx="856" cy="27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zh-CN" altLang="en-US" sz="2665" b="1"/>
                <a:t>太阳能汽车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56375" y="1079500"/>
            <a:ext cx="5260975" cy="3126105"/>
            <a:chOff x="10459" y="1728"/>
            <a:chExt cx="7793" cy="4407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5123" name="Picture 2"/>
            <p:cNvPicPr>
              <a:picLocks noChangeAspect="1"/>
            </p:cNvPicPr>
            <p:nvPr/>
          </p:nvPicPr>
          <p:blipFill>
            <a:blip r:embed="rId4"/>
            <a:srcRect l="-608" b="10480"/>
            <a:stretch>
              <a:fillRect/>
            </a:stretch>
          </p:blipFill>
          <p:spPr>
            <a:xfrm>
              <a:off x="10459" y="1728"/>
              <a:ext cx="6586" cy="4407"/>
            </a:xfrm>
            <a:prstGeom prst="rect">
              <a:avLst/>
            </a:prstGeom>
            <a:grpFill/>
            <a:ln w="9525">
              <a:noFill/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17373" y="2492"/>
              <a:ext cx="879" cy="19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zh-CN" altLang="en-US" sz="2665" b="1"/>
                <a:t>月球车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1367" y="4204547"/>
            <a:ext cx="5753100" cy="2604347"/>
            <a:chOff x="444" y="6592"/>
            <a:chExt cx="9216" cy="3890"/>
          </a:xfrm>
        </p:grpSpPr>
        <p:pic>
          <p:nvPicPr>
            <p:cNvPr id="6" name="图片 5" descr="tim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" y="6592"/>
              <a:ext cx="7969" cy="389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8710" y="7334"/>
              <a:ext cx="950" cy="27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zh-CN" altLang="en-US" sz="2665" b="1"/>
                <a:t>电动汽车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41249" y="4315389"/>
            <a:ext cx="5175391" cy="2481777"/>
            <a:chOff x="10585" y="6697"/>
            <a:chExt cx="7626" cy="4032"/>
          </a:xfrm>
        </p:grpSpPr>
        <p:pic>
          <p:nvPicPr>
            <p:cNvPr id="4" name="图片 3" descr="C:\Users\asus\Desktop\赛车1.png赛车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0585" y="6697"/>
              <a:ext cx="6426" cy="403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7337" y="7697"/>
              <a:ext cx="874" cy="138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zh-CN" altLang="en-US" sz="2665" b="1"/>
                <a:t>赛车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056120" y="3783965"/>
            <a:ext cx="3323590" cy="4203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135" b="1"/>
              <a:t>抗辐射，车速慢，耐低温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2300" y="6388100"/>
            <a:ext cx="3342640" cy="4203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135" b="1"/>
              <a:t>利用电能作为动力，环保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056120" y="6347460"/>
            <a:ext cx="3008630" cy="4203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135" b="1"/>
              <a:t>速度快，对技术要求高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22300" y="3785235"/>
            <a:ext cx="4527550" cy="420370"/>
            <a:chOff x="980" y="5961"/>
            <a:chExt cx="7130" cy="662"/>
          </a:xfrm>
        </p:grpSpPr>
        <p:sp>
          <p:nvSpPr>
            <p:cNvPr id="9" name="文本框 8"/>
            <p:cNvSpPr txBox="1"/>
            <p:nvPr/>
          </p:nvSpPr>
          <p:spPr>
            <a:xfrm>
              <a:off x="980" y="5961"/>
              <a:ext cx="7131" cy="6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135" b="1"/>
                <a:t>利用太阳能电池板，光能          电能</a:t>
              </a: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5928" y="6279"/>
              <a:ext cx="830" cy="2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5080"/>
            <a:ext cx="12192000" cy="9372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227" y="0"/>
            <a:ext cx="1403773" cy="93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3754967" y="53975"/>
            <a:ext cx="550248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latin typeface="+mn-ea"/>
                <a:sym typeface="+mn-ea"/>
              </a:rPr>
              <a:t>解析赛车的特点</a:t>
            </a:r>
            <a:endParaRPr lang="zh-CN" altLang="en-US" sz="4800" b="1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pic>
        <p:nvPicPr>
          <p:cNvPr id="5125" name="Picture 5" descr="1062230485_11661300"/>
          <p:cNvPicPr>
            <a:picLocks noChangeAspect="1"/>
          </p:cNvPicPr>
          <p:nvPr/>
        </p:nvPicPr>
        <p:blipFill>
          <a:blip r:embed="rId3"/>
          <a:srcRect t="17995"/>
          <a:stretch>
            <a:fillRect/>
          </a:stretch>
        </p:blipFill>
        <p:spPr>
          <a:xfrm>
            <a:off x="1397000" y="1553633"/>
            <a:ext cx="9210040" cy="4516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爆炸形 1 4"/>
          <p:cNvSpPr/>
          <p:nvPr/>
        </p:nvSpPr>
        <p:spPr>
          <a:xfrm>
            <a:off x="759460" y="496993"/>
            <a:ext cx="2995507" cy="2602653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>
                <a:solidFill>
                  <a:srgbClr val="FF0000"/>
                </a:solidFill>
              </a:rPr>
              <a:t>速度！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4705" y="3100070"/>
            <a:ext cx="294005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300km/h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76540" y="1368213"/>
            <a:ext cx="3699087" cy="8299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>
                <a:latin typeface="+mn-ea"/>
              </a:rPr>
              <a:t>平稳、安全！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264" y="-35303"/>
            <a:ext cx="12217760" cy="1005459"/>
            <a:chOff x="-14581" y="260648"/>
            <a:chExt cx="9158581" cy="100811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dirty="0"/>
            </a:p>
          </p:txBody>
        </p:sp>
        <p:sp>
          <p:nvSpPr>
            <p:cNvPr id="4" name="TextBox 5"/>
            <p:cNvSpPr txBox="1"/>
            <p:nvPr/>
          </p:nvSpPr>
          <p:spPr>
            <a:xfrm>
              <a:off x="-14581" y="349848"/>
              <a:ext cx="9144000" cy="8321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b="1" dirty="0">
                  <a:solidFill>
                    <a:schemeClr val="tx1"/>
                  </a:solidFill>
                  <a:latin typeface="+mn-ea"/>
                </a:rPr>
                <a:t>解析赛车的特点</a:t>
              </a:r>
            </a:p>
          </p:txBody>
        </p:sp>
      </p:grp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1083945"/>
            <a:ext cx="5543550" cy="2776220"/>
          </a:xfrm>
          <a:prstGeom prst="rect">
            <a:avLst/>
          </a:prstGeom>
        </p:spPr>
      </p:pic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3"/>
          <a:srcRect l="1686" t="9663" r="2771" b="8058"/>
          <a:stretch>
            <a:fillRect/>
          </a:stretch>
        </p:blipFill>
        <p:spPr>
          <a:xfrm>
            <a:off x="5643880" y="1083945"/>
            <a:ext cx="6388735" cy="2774950"/>
          </a:xfrm>
          <a:prstGeom prst="rect">
            <a:avLst/>
          </a:prstGeom>
        </p:spPr>
      </p:pic>
      <p:pic>
        <p:nvPicPr>
          <p:cNvPr id="9218" name="Picture 2" descr="Renault-R25_1"/>
          <p:cNvPicPr>
            <a:picLocks noChangeAspect="1"/>
          </p:cNvPicPr>
          <p:nvPr/>
        </p:nvPicPr>
        <p:blipFill>
          <a:blip r:embed="rId4"/>
          <a:srcRect t="3796"/>
          <a:stretch>
            <a:fillRect/>
          </a:stretch>
        </p:blipFill>
        <p:spPr>
          <a:xfrm>
            <a:off x="99695" y="3862070"/>
            <a:ext cx="5542915" cy="2997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1" descr="C:\Users\Administrator\AppData\Roaming\Tencent\Users\173692760\QQ\WinTemp\RichOle\2F$}4C59W$M0GJIIG8$TZL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880" y="3858895"/>
            <a:ext cx="6388735" cy="2996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08000" y="1308100"/>
            <a:ext cx="6071235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+mn-ea"/>
                <a:cs typeface="+mn-ea"/>
              </a:rPr>
              <a:t>1.</a:t>
            </a:r>
            <a:r>
              <a:rPr lang="zh-CN" altLang="en-US" sz="3200" b="1">
                <a:latin typeface="+mn-ea"/>
                <a:cs typeface="+mn-ea"/>
              </a:rPr>
              <a:t>车身低，轮与轮之间的距离宽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8000" y="3451225"/>
            <a:ext cx="2823210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+mn-ea"/>
                <a:cs typeface="+mn-ea"/>
              </a:rPr>
              <a:t>3.</a:t>
            </a:r>
            <a:r>
              <a:rPr lang="zh-CN" altLang="en-US" sz="3200" b="1">
                <a:latin typeface="+mn-ea"/>
                <a:cs typeface="+mn-ea"/>
              </a:rPr>
              <a:t>流线型车身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8000" y="2377440"/>
            <a:ext cx="3492500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+mn-ea"/>
                <a:cs typeface="+mn-ea"/>
              </a:rPr>
              <a:t>2.</a:t>
            </a:r>
            <a:r>
              <a:rPr lang="zh-CN" altLang="en-US" sz="3200" b="1">
                <a:latin typeface="+mn-ea"/>
                <a:cs typeface="+mn-ea"/>
              </a:rPr>
              <a:t>轮胎宽，花纹粗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8000" y="4524375"/>
            <a:ext cx="3492500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+mn-ea"/>
                <a:cs typeface="+mn-ea"/>
              </a:rPr>
              <a:t>4.</a:t>
            </a:r>
            <a:r>
              <a:rPr lang="zh-CN" altLang="en-US" sz="3200" b="1">
                <a:latin typeface="+mn-ea"/>
                <a:cs typeface="+mn-ea"/>
              </a:rPr>
              <a:t>发动机的力量大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186295" y="1308100"/>
            <a:ext cx="190182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行驶稳定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86295" y="2377440"/>
            <a:ext cx="439864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增大摩擦力，避免打滑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186295" y="3451225"/>
            <a:ext cx="325564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使阻力减到最低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186296" y="4524375"/>
            <a:ext cx="311658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提供足够的动力</a:t>
            </a:r>
          </a:p>
        </p:txBody>
      </p:sp>
      <p:pic>
        <p:nvPicPr>
          <p:cNvPr id="24" name="图片 23" descr="C:\Users\asus\Desktop\timg.jpgtim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49576" y="2142067"/>
            <a:ext cx="4900295" cy="3683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227" y="0"/>
            <a:ext cx="1403773" cy="93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  <p:bldP spid="14" grpId="0" bldLvl="0" animBg="1"/>
      <p:bldP spid="15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228" y="-6728"/>
            <a:ext cx="12198309" cy="1005458"/>
            <a:chOff x="0" y="260648"/>
            <a:chExt cx="9144000" cy="100811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dirty="0"/>
            </a:p>
          </p:txBody>
        </p:sp>
        <p:sp>
          <p:nvSpPr>
            <p:cNvPr id="4" name="TextBox 5"/>
            <p:cNvSpPr txBox="1"/>
            <p:nvPr/>
          </p:nvSpPr>
          <p:spPr>
            <a:xfrm>
              <a:off x="2964709" y="375674"/>
              <a:ext cx="3482443" cy="8321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chemeClr val="tx1"/>
                  </a:solidFill>
                  <a:latin typeface="+mn-ea"/>
                </a:rPr>
                <a:t>像工程师一样</a:t>
              </a:r>
            </a:p>
          </p:txBody>
        </p:sp>
      </p:grpSp>
      <p:sp>
        <p:nvSpPr>
          <p:cNvPr id="5" name="右箭头 4"/>
          <p:cNvSpPr/>
          <p:nvPr/>
        </p:nvSpPr>
        <p:spPr>
          <a:xfrm>
            <a:off x="-11463655" y="3098800"/>
            <a:ext cx="11756391" cy="39433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endParaRPr lang="en-US" altLang="zh-CN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626745" y="3252471"/>
            <a:ext cx="1325880" cy="103378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第一步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92735" y="1503045"/>
            <a:ext cx="2232025" cy="14255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+mn-ea"/>
              </a:rPr>
              <a:t>明白设计什么，用途是什么？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227" y="0"/>
            <a:ext cx="1403773" cy="93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上箭头标注 8"/>
          <p:cNvSpPr/>
          <p:nvPr/>
        </p:nvSpPr>
        <p:spPr>
          <a:xfrm>
            <a:off x="3691255" y="3252470"/>
            <a:ext cx="1325880" cy="103378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第二步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934335" y="1503045"/>
            <a:ext cx="3111500" cy="14255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+mn-ea"/>
              </a:rPr>
              <a:t>收集想法，研究会遇到什么问题，能不能解决？</a:t>
            </a:r>
          </a:p>
        </p:txBody>
      </p:sp>
      <p:sp>
        <p:nvSpPr>
          <p:cNvPr id="11" name="上箭头标注 10"/>
          <p:cNvSpPr/>
          <p:nvPr/>
        </p:nvSpPr>
        <p:spPr>
          <a:xfrm>
            <a:off x="6756400" y="3252470"/>
            <a:ext cx="1325880" cy="103378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第三步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403975" y="1503045"/>
            <a:ext cx="2188211" cy="14255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+mn-ea"/>
              </a:rPr>
              <a:t>选出最好的想法，进行设计。</a:t>
            </a:r>
          </a:p>
        </p:txBody>
      </p:sp>
      <p:sp>
        <p:nvSpPr>
          <p:cNvPr id="15" name="上箭头标注 14"/>
          <p:cNvSpPr/>
          <p:nvPr/>
        </p:nvSpPr>
        <p:spPr>
          <a:xfrm>
            <a:off x="9828742" y="3252470"/>
            <a:ext cx="1325880" cy="103378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第四步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9228455" y="1503045"/>
            <a:ext cx="2188211" cy="14255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+mn-ea"/>
                <a:sym typeface="+mn-ea"/>
              </a:rPr>
              <a:t>思考设计方案还能做哪些改进。</a:t>
            </a:r>
            <a:endParaRPr lang="zh-CN" altLang="en-US" sz="2800" b="1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72"/>
          <a:stretch>
            <a:fillRect/>
          </a:stretch>
        </p:blipFill>
        <p:spPr>
          <a:xfrm>
            <a:off x="-747503" y="5051275"/>
            <a:ext cx="7582539" cy="24128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72"/>
          <a:stretch>
            <a:fillRect/>
          </a:stretch>
        </p:blipFill>
        <p:spPr>
          <a:xfrm>
            <a:off x="5282457" y="5051275"/>
            <a:ext cx="7582539" cy="241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302 0.000000 L 0.975885 0.008981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9" grpId="1" animBg="1"/>
      <p:bldP spid="10" grpId="0" bldLvl="0" animBg="1"/>
      <p:bldP spid="11" grpId="0" bldLvl="0" animBg="1"/>
      <p:bldP spid="12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9372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952" y="-15240"/>
            <a:ext cx="1403773" cy="93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1522095" y="92710"/>
            <a:ext cx="8916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项目任务：设计制作一辆小赛车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91640" y="2334260"/>
            <a:ext cx="9314815" cy="3476625"/>
          </a:xfrm>
          <a:prstGeom prst="rect">
            <a:avLst/>
          </a:prstGeom>
          <a:solidFill>
            <a:srgbClr val="F6F5E3"/>
          </a:solidFill>
          <a:ln w="12700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4400" b="1" dirty="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zh-CN" altLang="en-US" sz="4400" b="1" dirty="0">
                <a:solidFill>
                  <a:schemeClr val="tx1"/>
                </a:solidFill>
                <a:latin typeface="+mn-ea"/>
                <a:cs typeface="+mn-ea"/>
              </a:rPr>
              <a:t>）车身长</a:t>
            </a:r>
            <a:r>
              <a:rPr lang="zh-CN" altLang="en-US" sz="4400" b="1" dirty="0">
                <a:solidFill>
                  <a:srgbClr val="FF0000"/>
                </a:solidFill>
                <a:latin typeface="+mn-ea"/>
                <a:cs typeface="+mn-ea"/>
              </a:rPr>
              <a:t>不能</a:t>
            </a:r>
            <a:r>
              <a:rPr lang="zh-CN" altLang="en-US" sz="4400" b="1" dirty="0">
                <a:solidFill>
                  <a:schemeClr val="tx1"/>
                </a:solidFill>
                <a:latin typeface="+mn-ea"/>
                <a:cs typeface="+mn-ea"/>
              </a:rPr>
              <a:t>超过</a:t>
            </a:r>
            <a:r>
              <a:rPr lang="en-US" altLang="zh-CN" sz="4400" b="1" dirty="0">
                <a:solidFill>
                  <a:schemeClr val="tx1"/>
                </a:solidFill>
                <a:latin typeface="+mn-ea"/>
                <a:cs typeface="+mn-ea"/>
              </a:rPr>
              <a:t>25</a:t>
            </a:r>
            <a:r>
              <a:rPr lang="zh-CN" altLang="en-US" sz="4400" b="1" dirty="0">
                <a:solidFill>
                  <a:schemeClr val="tx1"/>
                </a:solidFill>
                <a:latin typeface="+mn-ea"/>
                <a:cs typeface="+mn-ea"/>
              </a:rPr>
              <a:t>厘米；</a:t>
            </a:r>
          </a:p>
          <a:p>
            <a:endParaRPr lang="zh-CN" altLang="en-US" sz="4400" b="1" dirty="0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 sz="44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4400" b="1" dirty="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 sz="4400" b="1" dirty="0">
                <a:solidFill>
                  <a:schemeClr val="tx1"/>
                </a:solidFill>
                <a:latin typeface="+mn-ea"/>
                <a:cs typeface="+mn-ea"/>
              </a:rPr>
              <a:t>）用</a:t>
            </a:r>
            <a:r>
              <a:rPr lang="zh-CN" altLang="en-US" sz="4400" b="1" dirty="0">
                <a:solidFill>
                  <a:srgbClr val="FF0000"/>
                </a:solidFill>
                <a:latin typeface="+mn-ea"/>
                <a:cs typeface="+mn-ea"/>
              </a:rPr>
              <a:t>橡皮筋</a:t>
            </a:r>
            <a:r>
              <a:rPr lang="zh-CN" altLang="en-US" sz="4400" b="1" dirty="0">
                <a:solidFill>
                  <a:schemeClr val="tx1"/>
                </a:solidFill>
                <a:latin typeface="+mn-ea"/>
                <a:cs typeface="+mn-ea"/>
              </a:rPr>
              <a:t>或</a:t>
            </a:r>
            <a:r>
              <a:rPr lang="zh-CN" altLang="en-US" sz="4400" b="1" dirty="0">
                <a:solidFill>
                  <a:srgbClr val="FF0000"/>
                </a:solidFill>
                <a:latin typeface="+mn-ea"/>
                <a:cs typeface="+mn-ea"/>
              </a:rPr>
              <a:t>气球</a:t>
            </a:r>
            <a:r>
              <a:rPr lang="zh-CN" altLang="en-US" sz="4400" b="1" dirty="0">
                <a:solidFill>
                  <a:schemeClr val="tx1"/>
                </a:solidFill>
                <a:latin typeface="+mn-ea"/>
                <a:cs typeface="+mn-ea"/>
              </a:rPr>
              <a:t>作动力；</a:t>
            </a:r>
          </a:p>
          <a:p>
            <a:endParaRPr lang="zh-CN" altLang="en-US" sz="4400" b="1" dirty="0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 sz="44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4400" b="1" dirty="0">
                <a:solidFill>
                  <a:schemeClr val="tx1"/>
                </a:solidFill>
                <a:latin typeface="+mn-ea"/>
                <a:cs typeface="+mn-ea"/>
              </a:rPr>
              <a:t>3</a:t>
            </a:r>
            <a:r>
              <a:rPr lang="zh-CN" altLang="en-US" sz="4400" b="1" dirty="0">
                <a:solidFill>
                  <a:schemeClr val="tx1"/>
                </a:solidFill>
                <a:latin typeface="+mn-ea"/>
                <a:cs typeface="+mn-ea"/>
              </a:rPr>
              <a:t>）行驶的路程要尽量</a:t>
            </a:r>
            <a:r>
              <a:rPr lang="zh-CN" altLang="en-US" sz="4400" b="1" dirty="0">
                <a:solidFill>
                  <a:srgbClr val="FF0000"/>
                </a:solidFill>
                <a:latin typeface="+mn-ea"/>
                <a:cs typeface="+mn-ea"/>
              </a:rPr>
              <a:t>长</a:t>
            </a:r>
            <a:r>
              <a:rPr lang="zh-CN" altLang="en-US" sz="4400" b="1" dirty="0">
                <a:solidFill>
                  <a:schemeClr val="tx1"/>
                </a:solidFill>
                <a:latin typeface="+mn-ea"/>
                <a:cs typeface="+mn-ea"/>
              </a:rPr>
              <a:t>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71170" y="1075690"/>
            <a:ext cx="1737995" cy="9429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/>
              <a:t>要求：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9372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382" y="-635"/>
            <a:ext cx="1403773" cy="93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492760" y="1251585"/>
            <a:ext cx="1656080" cy="936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/>
              <a:t>提示：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5635" y="2580005"/>
            <a:ext cx="11120120" cy="5835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3200"/>
              <a:t>1.</a:t>
            </a:r>
            <a:r>
              <a:rPr lang="zh-CN" altLang="en-US" sz="3200"/>
              <a:t>组内合作，分工明确，</a:t>
            </a:r>
            <a:r>
              <a:rPr lang="en-US" altLang="zh-CN" sz="3200"/>
              <a:t>20</a:t>
            </a:r>
            <a:r>
              <a:rPr lang="zh-CN" altLang="en-US" sz="3200"/>
              <a:t>分钟时间内，完成小赛车的制作。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5635" y="3582035"/>
            <a:ext cx="11252835" cy="5835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3200"/>
              <a:t>2.</a:t>
            </a:r>
            <a:r>
              <a:rPr lang="zh-CN" altLang="en-US" sz="3200"/>
              <a:t>遇到难题，先组内想办法解决，实在解决不了的，求助老师。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5635" y="4532630"/>
            <a:ext cx="5326380" cy="5835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3200"/>
              <a:t>3.</a:t>
            </a:r>
            <a:r>
              <a:rPr lang="zh-CN" altLang="en-US" sz="3200"/>
              <a:t>制作过程中，注意安全。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2095" y="92710"/>
            <a:ext cx="8916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项目任务：设计制作一辆小赛车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080" y="-6985"/>
            <a:ext cx="12198350" cy="1005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227" y="0"/>
            <a:ext cx="1403773" cy="93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1522095" y="92710"/>
            <a:ext cx="8916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项目任务：设计制作一辆小赛车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677545" y="1118743"/>
          <a:ext cx="10908665" cy="565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6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小赛车名称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设计时间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动力材料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车体材料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37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设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计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草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图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495"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测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试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效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果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行驶的距离：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车辆的外观：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8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突出的优点：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0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需要改进的地方：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4205849"/>
  <p:tag name="MH_LIBRARY" val="GRAPHIC"/>
  <p:tag name="MH_ORDER" val="Freeform 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034736f-00a8-4204-9f9b-249dd948e2ac}"/>
  <p:tag name="TABLE_ENDDRAG_ORIGIN_RECT" val="858*445"/>
  <p:tag name="TABLE_ENDDRAG_RECT" val="53*88*858*4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9dc06ed-0d22-4b48-88d9-d5355ab154a2}"/>
  <p:tag name="TABLE_ENDDRAG_ORIGIN_RECT" val="702*406"/>
  <p:tag name="TABLE_ENDDRAG_RECT" val="126*101*702*40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宽屏</PresentationFormat>
  <Paragraphs>105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黑体</vt:lpstr>
      <vt:lpstr>华文楷体</vt:lpstr>
      <vt:lpstr>华文中宋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admin5</dc:creator>
  <cp:lastModifiedBy>M16365</cp:lastModifiedBy>
  <cp:revision>38</cp:revision>
  <dcterms:created xsi:type="dcterms:W3CDTF">2020-04-09T03:53:00Z</dcterms:created>
  <dcterms:modified xsi:type="dcterms:W3CDTF">2023-03-14T00:25:54Z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