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410" r:id="rId3"/>
    <p:sldId id="454" r:id="rId4"/>
    <p:sldId id="453" r:id="rId5"/>
    <p:sldId id="452" r:id="rId6"/>
    <p:sldId id="455" r:id="rId7"/>
    <p:sldId id="457" r:id="rId8"/>
    <p:sldId id="458" r:id="rId9"/>
    <p:sldId id="489" r:id="rId10"/>
    <p:sldId id="459" r:id="rId11"/>
    <p:sldId id="463" r:id="rId12"/>
    <p:sldId id="461" r:id="rId13"/>
    <p:sldId id="466" r:id="rId14"/>
    <p:sldId id="470" r:id="rId15"/>
    <p:sldId id="469" r:id="rId16"/>
    <p:sldId id="464" r:id="rId17"/>
    <p:sldId id="490" r:id="rId18"/>
    <p:sldId id="471" r:id="rId19"/>
    <p:sldId id="473" r:id="rId20"/>
    <p:sldId id="479" r:id="rId21"/>
    <p:sldId id="486" r:id="rId22"/>
    <p:sldId id="478" r:id="rId23"/>
    <p:sldId id="474" r:id="rId24"/>
    <p:sldId id="480" r:id="rId25"/>
    <p:sldId id="481" r:id="rId26"/>
    <p:sldId id="482" r:id="rId27"/>
    <p:sldId id="485" r:id="rId28"/>
    <p:sldId id="487" r:id="rId29"/>
    <p:sldId id="456" r:id="rId30"/>
    <p:sldId id="484" r:id="rId31"/>
    <p:sldId id="483" r:id="rId32"/>
  </p:sldIdLst>
  <p:sldSz cx="9144000" cy="5143500" type="screen16x9"/>
  <p:notesSz cx="6858000" cy="9144000"/>
  <p:custDataLst>
    <p:tags r:id="rId37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8387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>
        <p:scale>
          <a:sx n="120" d="100"/>
          <a:sy n="120" d="100"/>
        </p:scale>
        <p:origin x="-1452" y="-654"/>
      </p:cViewPr>
      <p:guideLst>
        <p:guide orient="horz" pos="1652"/>
        <p:guide pos="281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6">
            <a:lumMod val="40000"/>
            <a:lumOff val="6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21f73e89b2fd0313962c867ee95b088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5480209" y="217648"/>
            <a:ext cx="3001804" cy="4928711"/>
          </a:xfrm>
          <a:prstGeom prst="rect">
            <a:avLst/>
          </a:prstGeom>
        </p:spPr>
      </p:pic>
      <p:pic>
        <p:nvPicPr>
          <p:cNvPr id="7" name="图片 6" descr="2f7b7d6633ffa5c41555d7c7838650b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5400000">
            <a:off x="1989775" y="-2008345"/>
            <a:ext cx="5157311" cy="91611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accent6">
            <a:lumMod val="40000"/>
            <a:lumOff val="6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f7b7d6633ffa5c41555d7c7838650b4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rot="5400000">
            <a:off x="1989775" y="-2008345"/>
            <a:ext cx="5157311" cy="91611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bg>
      <p:bgPr>
        <a:solidFill>
          <a:schemeClr val="accent6">
            <a:lumMod val="40000"/>
            <a:lumOff val="6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21f73e89b2fd0313962c867ee95b088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 flipH="1">
            <a:off x="612934" y="192882"/>
            <a:ext cx="3001804" cy="4928711"/>
          </a:xfrm>
          <a:prstGeom prst="rect">
            <a:avLst/>
          </a:prstGeom>
        </p:spPr>
      </p:pic>
      <p:pic>
        <p:nvPicPr>
          <p:cNvPr id="7" name="图片 6" descr="2f7b7d6633ffa5c41555d7c7838650b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5400000">
            <a:off x="1989775" y="-2008345"/>
            <a:ext cx="5157311" cy="91611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1.xml"/><Relationship Id="rId3" Type="http://schemas.openxmlformats.org/officeDocument/2006/relationships/slide" Target="slide17.xml"/><Relationship Id="rId2" Type="http://schemas.openxmlformats.org/officeDocument/2006/relationships/slide" Target="slide14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13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13.xml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" Target="slide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1254125" y="675005"/>
            <a:ext cx="3251835" cy="3909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638675" y="357505"/>
            <a:ext cx="3374390" cy="422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60000"/>
              </a:lnSpc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静夜思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 eaLnBrk="1" hangingPunct="1">
              <a:lnSpc>
                <a:spcPct val="160000"/>
              </a:lnSpc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[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唐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]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李白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 eaLnBrk="1" hangingPunct="1">
              <a:lnSpc>
                <a:spcPct val="16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床前明月光，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eaLnBrk="1" hangingPunct="1">
              <a:lnSpc>
                <a:spcPct val="16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疑是地上霜。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eaLnBrk="1" hangingPunct="1">
              <a:lnSpc>
                <a:spcPct val="16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举头望明月，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eaLnBrk="1" hangingPunct="1">
              <a:lnSpc>
                <a:spcPct val="16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低头思故乡。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143125" y="1316990"/>
            <a:ext cx="784225" cy="1160780"/>
          </a:xfrm>
          <a:prstGeom prst="roundRect">
            <a:avLst/>
          </a:prstGeom>
          <a:solidFill>
            <a:srgbClr val="3B467E"/>
          </a:solidFill>
          <a:ln>
            <a:solidFill>
              <a:srgbClr val="3C4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961515" y="1753870"/>
            <a:ext cx="220345" cy="796290"/>
          </a:xfrm>
          <a:prstGeom prst="roundRect">
            <a:avLst/>
          </a:prstGeom>
          <a:solidFill>
            <a:srgbClr val="3B467E"/>
          </a:solidFill>
          <a:ln>
            <a:solidFill>
              <a:srgbClr val="3C4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/>
          <a:srcRect r="4163" b="81902"/>
          <a:stretch>
            <a:fillRect/>
          </a:stretch>
        </p:blipFill>
        <p:spPr>
          <a:xfrm>
            <a:off x="-109220" y="-92075"/>
            <a:ext cx="9253855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"/>
          <a:srcRect t="32941" r="3543" b="3256"/>
          <a:stretch>
            <a:fillRect/>
          </a:stretch>
        </p:blipFill>
        <p:spPr>
          <a:xfrm>
            <a:off x="-109220" y="746760"/>
            <a:ext cx="9253220" cy="439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"/>
          <p:cNvSpPr txBox="1"/>
          <p:nvPr/>
        </p:nvSpPr>
        <p:spPr>
          <a:xfrm>
            <a:off x="918210" y="746760"/>
            <a:ext cx="3340100" cy="3753485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危 楼 高 百 尺，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手 可 摘 星 辰。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不 敢 高 声 语，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恐 惊 天 上 人。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54530" y="581025"/>
            <a:ext cx="14401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lvl="0" algn="l" defTabSz="914400" eaLnBrk="0" fontAlgn="base" hangingPunct="0">
              <a:buClrTx/>
              <a:buSzTx/>
              <a:buFontTx/>
              <a:defRPr/>
            </a:pPr>
            <a:r>
              <a:rPr lang="en-US" altLang="zh-CN" b="1" dirty="0" err="1">
                <a:latin typeface="汉语拼音" panose="020B0604020202020204"/>
                <a:sym typeface="+mn-ea"/>
              </a:rPr>
              <a:t>yè</a:t>
            </a:r>
            <a:r>
              <a:rPr lang="en-US" altLang="zh-CN" b="1" dirty="0" err="1">
                <a:latin typeface="汉语拼音" panose="020B0604020202020204"/>
                <a:sym typeface="+mn-ea"/>
              </a:rPr>
              <a:t> </a:t>
            </a:r>
            <a:r>
              <a:rPr lang="en-US" altLang="zh-CN" b="1" dirty="0" err="1">
                <a:latin typeface="汉语拼音" panose="020B0604020202020204"/>
                <a:sym typeface="+mn-ea"/>
              </a:rPr>
              <a:t>  </a:t>
            </a:r>
            <a:r>
              <a:rPr lang="en-US" altLang="zh-CN" sz="1400" b="1" dirty="0" err="1">
                <a:latin typeface="汉语拼音" panose="020B0604020202020204"/>
                <a:sym typeface="+mn-ea"/>
              </a:rPr>
              <a:t>sù</a:t>
            </a:r>
            <a:r>
              <a:rPr lang="en-US" altLang="zh-CN" sz="1400" b="1" dirty="0" err="1">
                <a:latin typeface="汉语拼音" panose="020B0604020202020204"/>
                <a:sym typeface="+mn-ea"/>
              </a:rPr>
              <a:t>  </a:t>
            </a:r>
            <a:r>
              <a:rPr lang="en-US" altLang="zh-CN" b="1" dirty="0" err="1">
                <a:latin typeface="汉语拼音" panose="020B0604020202020204"/>
                <a:sym typeface="+mn-ea"/>
              </a:rPr>
              <a:t>shān</a:t>
            </a:r>
            <a:r>
              <a:rPr lang="en-US" altLang="zh-CN" b="1" dirty="0" err="1">
                <a:latin typeface="汉语拼音" panose="020B0604020202020204"/>
                <a:sym typeface="+mn-ea"/>
              </a:rPr>
              <a:t>  </a:t>
            </a:r>
            <a:r>
              <a:rPr lang="en-US" altLang="zh-CN" b="1" dirty="0" err="1">
                <a:latin typeface="汉语拼音" panose="020B0604020202020204"/>
                <a:sym typeface="+mn-ea"/>
              </a:rPr>
              <a:t>sì</a:t>
            </a:r>
            <a:endParaRPr lang="en-US" altLang="zh-CN" b="1" dirty="0" err="1">
              <a:latin typeface="汉语拼音" panose="020B0604020202020204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69510" y="3634105"/>
            <a:ext cx="2201545" cy="1076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2400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  <a:sym typeface="+mn-ea"/>
              </a:rPr>
              <a:t>kǒnɡ </a:t>
            </a:r>
            <a:r>
              <a:rPr lang="en-US" altLang="zh-CN" sz="2400" dirty="0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  <a:sym typeface="+mn-ea"/>
              </a:rPr>
              <a:t>   </a:t>
            </a:r>
            <a:r>
              <a:rPr lang="en-US" altLang="zh-CN" sz="2400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  <a:sym typeface="+mn-ea"/>
              </a:rPr>
              <a:t>jīnɡ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恐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惊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469900" y="433705"/>
            <a:ext cx="3856990" cy="4276725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危 楼 高 百 尺，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手 可 摘 星 辰。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不 敢 高 声 语，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恐 惊 天 上 人。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69510" y="433705"/>
            <a:ext cx="2201545" cy="13220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2400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  <a:sym typeface="+mn-ea"/>
              </a:rPr>
              <a:t>chén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星 辰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69510" y="2005965"/>
            <a:ext cx="2202180" cy="13220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  <a:sym typeface="+mn-ea"/>
              </a:rPr>
              <a:t>shēnɡ</a:t>
            </a:r>
            <a:endParaRPr lang="en-US" altLang="zh-CN" sz="2400" dirty="0" err="1" smtClean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  <a:sym typeface="+mn-ea"/>
            </a:endParaRPr>
          </a:p>
          <a:p>
            <a:pPr algn="l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高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声语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/>
          <p:nvPr/>
        </p:nvSpPr>
        <p:spPr>
          <a:xfrm>
            <a:off x="2328545" y="325120"/>
            <a:ext cx="3856990" cy="4276725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r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危 楼 高 百 尺，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手 可 摘 星 辰。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不 敢 高 声 语，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恐 惊 天 上 人。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76015" y="1793875"/>
            <a:ext cx="3879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endParaRPr lang="en-US" altLang="zh-CN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50615" y="2439035"/>
            <a:ext cx="4133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endParaRPr lang="en-US" altLang="zh-CN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76015" y="3956685"/>
            <a:ext cx="4133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endParaRPr lang="en-US" altLang="zh-CN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50615" y="3211195"/>
            <a:ext cx="4133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endParaRPr lang="en-US" altLang="zh-CN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6" name="Picture 3" descr="P74静夜思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0" t="11180" r="11105"/>
          <a:stretch>
            <a:fillRect/>
          </a:stretch>
        </p:blipFill>
        <p:spPr bwMode="auto">
          <a:xfrm>
            <a:off x="6408420" y="2439035"/>
            <a:ext cx="115506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/>
          <a:srcRect r="4163" b="81902"/>
          <a:stretch>
            <a:fillRect/>
          </a:stretch>
        </p:blipFill>
        <p:spPr>
          <a:xfrm>
            <a:off x="-109220" y="-92075"/>
            <a:ext cx="9253855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"/>
          <a:srcRect t="32941" r="3543" b="3256"/>
          <a:stretch>
            <a:fillRect/>
          </a:stretch>
        </p:blipFill>
        <p:spPr>
          <a:xfrm>
            <a:off x="-109220" y="746760"/>
            <a:ext cx="9253220" cy="439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"/>
          <p:cNvSpPr txBox="1"/>
          <p:nvPr/>
        </p:nvSpPr>
        <p:spPr>
          <a:xfrm>
            <a:off x="918210" y="746760"/>
            <a:ext cx="3340100" cy="3753485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危 楼 高 百 尺，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手 可 摘 星 辰。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不 敢 高 声 语，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恐 惊 天 上 人。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云形标注 3"/>
          <p:cNvSpPr/>
          <p:nvPr/>
        </p:nvSpPr>
        <p:spPr>
          <a:xfrm>
            <a:off x="4546600" y="108585"/>
            <a:ext cx="2665730" cy="1496695"/>
          </a:xfrm>
          <a:prstGeom prst="cloudCallout">
            <a:avLst>
              <a:gd name="adj1" fmla="val 63697"/>
              <a:gd name="adj2" fmla="val 4759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34560" y="380365"/>
            <a:ext cx="26835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这是一座怎样的寺庙呢？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椭圆 2">
            <a:hlinkClick r:id="rId2" action="ppaction://hlinksldjump"/>
          </p:cNvPr>
          <p:cNvSpPr/>
          <p:nvPr/>
        </p:nvSpPr>
        <p:spPr>
          <a:xfrm>
            <a:off x="7482840" y="4606925"/>
            <a:ext cx="238125" cy="2165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>
            <a:hlinkClick r:id="rId3" action="ppaction://hlinksldjump"/>
          </p:cNvPr>
          <p:cNvSpPr/>
          <p:nvPr/>
        </p:nvSpPr>
        <p:spPr>
          <a:xfrm>
            <a:off x="7901940" y="4606925"/>
            <a:ext cx="238125" cy="2165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>
            <a:hlinkClick r:id="rId4" action="ppaction://hlinksldjump"/>
          </p:cNvPr>
          <p:cNvSpPr/>
          <p:nvPr/>
        </p:nvSpPr>
        <p:spPr>
          <a:xfrm>
            <a:off x="8321040" y="4606925"/>
            <a:ext cx="238125" cy="2165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>
            <a:hlinkClick r:id="rId5" action="ppaction://hlinksldjump"/>
          </p:cNvPr>
          <p:cNvSpPr/>
          <p:nvPr/>
        </p:nvSpPr>
        <p:spPr>
          <a:xfrm>
            <a:off x="8740140" y="4606925"/>
            <a:ext cx="238125" cy="2165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/>
          <a:srcRect r="4163" b="81902"/>
          <a:stretch>
            <a:fillRect/>
          </a:stretch>
        </p:blipFill>
        <p:spPr>
          <a:xfrm>
            <a:off x="-109220" y="-92075"/>
            <a:ext cx="9253855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"/>
          <a:srcRect t="32941" r="3543" b="3256"/>
          <a:stretch>
            <a:fillRect/>
          </a:stretch>
        </p:blipFill>
        <p:spPr>
          <a:xfrm>
            <a:off x="-109220" y="746760"/>
            <a:ext cx="9253220" cy="439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"/>
          <p:cNvSpPr txBox="1"/>
          <p:nvPr/>
        </p:nvSpPr>
        <p:spPr>
          <a:xfrm>
            <a:off x="918210" y="746760"/>
            <a:ext cx="3340100" cy="3753485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危 楼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高 百 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手 可 摘 星 辰。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不 敢 高 声 语，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恐 惊 天 上 人。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84525" y="525145"/>
            <a:ext cx="568579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桃花潭水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深千尺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不及汪伦送我情。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李白《赠汪伦》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22045" y="334010"/>
            <a:ext cx="3017520" cy="19577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045" y="2647315"/>
            <a:ext cx="3017520" cy="1889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45025" y="2834640"/>
            <a:ext cx="45720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飞流直下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三千尺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疑是银河落九天。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李白《望庐山瀑布》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/>
          <a:srcRect r="4163" b="81902"/>
          <a:stretch>
            <a:fillRect/>
          </a:stretch>
        </p:blipFill>
        <p:spPr>
          <a:xfrm>
            <a:off x="-109220" y="-92075"/>
            <a:ext cx="9253855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"/>
          <a:srcRect t="32941" r="3543" b="3256"/>
          <a:stretch>
            <a:fillRect/>
          </a:stretch>
        </p:blipFill>
        <p:spPr>
          <a:xfrm>
            <a:off x="-109220" y="746760"/>
            <a:ext cx="9253220" cy="439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"/>
          <p:cNvSpPr txBox="1"/>
          <p:nvPr/>
        </p:nvSpPr>
        <p:spPr>
          <a:xfrm>
            <a:off x="918210" y="746760"/>
            <a:ext cx="3340100" cy="3753485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危 楼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高 百 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手 可 摘 星 辰。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不 敢 高 声 语，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恐 惊 天 上 人。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矩形 2">
            <a:hlinkClick r:id="rId2" action="ppaction://hlinksldjump"/>
          </p:cNvPr>
          <p:cNvSpPr/>
          <p:nvPr/>
        </p:nvSpPr>
        <p:spPr>
          <a:xfrm>
            <a:off x="7104380" y="4347210"/>
            <a:ext cx="270510" cy="205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/>
          <a:srcRect r="4163" b="81902"/>
          <a:stretch>
            <a:fillRect/>
          </a:stretch>
        </p:blipFill>
        <p:spPr>
          <a:xfrm>
            <a:off x="-109220" y="-92075"/>
            <a:ext cx="9253855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"/>
          <a:srcRect t="32941" r="3543" b="3256"/>
          <a:stretch>
            <a:fillRect/>
          </a:stretch>
        </p:blipFill>
        <p:spPr>
          <a:xfrm>
            <a:off x="-109220" y="746760"/>
            <a:ext cx="9253220" cy="439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"/>
          <p:cNvSpPr txBox="1"/>
          <p:nvPr/>
        </p:nvSpPr>
        <p:spPr>
          <a:xfrm>
            <a:off x="918210" y="746760"/>
            <a:ext cx="3340100" cy="3753485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危 楼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高 百 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手 可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摘 星 辰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不 敢 高 声 语，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恐 惊 天 上 人。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04670" y="1227455"/>
            <a:ext cx="140716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辰</a:t>
            </a:r>
            <a:endParaRPr lang="zh-CN" altLang="en-US" sz="9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09285" y="1148715"/>
            <a:ext cx="140716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9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晨</a:t>
            </a:r>
            <a:endParaRPr lang="zh-CN" altLang="en-US" sz="9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6130" y="765810"/>
            <a:ext cx="120269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dirty="0" err="1" smtClean="0">
                <a:latin typeface="汉语拼音" panose="020B0604020202020204" pitchFamily="34" charset="0"/>
                <a:cs typeface="汉语拼音" panose="020B0604020202020204" pitchFamily="34" charset="0"/>
                <a:sym typeface="+mn-ea"/>
              </a:rPr>
              <a:t>chén</a:t>
            </a:r>
            <a:endParaRPr lang="en-US" altLang="zh-CN" sz="3600" dirty="0" err="1" smtClean="0">
              <a:latin typeface="汉语拼音" panose="020B0604020202020204" pitchFamily="34" charset="0"/>
              <a:cs typeface="汉语拼音" panose="020B060402020202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68035" y="765810"/>
            <a:ext cx="120269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dirty="0" err="1" smtClean="0">
                <a:latin typeface="汉语拼音" panose="020B0604020202020204" pitchFamily="34" charset="0"/>
                <a:cs typeface="汉语拼音" panose="020B0604020202020204" pitchFamily="34" charset="0"/>
                <a:sym typeface="+mn-ea"/>
              </a:rPr>
              <a:t>chén</a:t>
            </a:r>
            <a:endParaRPr lang="en-US" altLang="zh-CN" sz="3600" dirty="0" err="1" smtClean="0">
              <a:latin typeface="汉语拼音" panose="020B0604020202020204" pitchFamily="34" charset="0"/>
              <a:cs typeface="汉语拼音" panose="020B0604020202020204" pitchFamily="34" charset="0"/>
              <a:sym typeface="+mn-ea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5031" r="44813"/>
          <a:stretch>
            <a:fillRect/>
          </a:stretch>
        </p:blipFill>
        <p:spPr>
          <a:xfrm>
            <a:off x="259080" y="2625725"/>
            <a:ext cx="1703705" cy="130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r="1250" b="9712"/>
          <a:stretch>
            <a:fillRect/>
          </a:stretch>
        </p:blipFill>
        <p:spPr>
          <a:xfrm>
            <a:off x="1985010" y="2795905"/>
            <a:ext cx="1251585" cy="960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/>
        </p:nvPicPr>
        <p:blipFill>
          <a:blip r:embed="rId3"/>
          <a:srcRect r="2708" b="20250"/>
          <a:stretch>
            <a:fillRect/>
          </a:stretch>
        </p:blipFill>
        <p:spPr>
          <a:xfrm>
            <a:off x="3042285" y="2625725"/>
            <a:ext cx="148272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4"/>
          <a:stretch>
            <a:fillRect/>
          </a:stretch>
        </p:blipFill>
        <p:spPr>
          <a:xfrm>
            <a:off x="5080000" y="2717165"/>
            <a:ext cx="2779395" cy="17341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6535" y="-182880"/>
            <a:ext cx="5278120" cy="532638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323205" y="695325"/>
            <a:ext cx="3340100" cy="3753485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危 楼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高 百 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手 可 摘 星 辰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不 敢 高 声 语，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恐 惊 天 上 人。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4825" y="1199515"/>
            <a:ext cx="4467225" cy="2743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51145" y="587375"/>
            <a:ext cx="29876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赠汪伦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[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唐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]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李 白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李白乘舟将欲行，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忽闻岸上踏歌声。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桃花潭水深千尺，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不及汪伦送我情。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/>
          <a:srcRect r="4163" b="81902"/>
          <a:stretch>
            <a:fillRect/>
          </a:stretch>
        </p:blipFill>
        <p:spPr>
          <a:xfrm>
            <a:off x="-109220" y="-92075"/>
            <a:ext cx="9253855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"/>
          <a:srcRect t="32941" r="3543" b="3256"/>
          <a:stretch>
            <a:fillRect/>
          </a:stretch>
        </p:blipFill>
        <p:spPr>
          <a:xfrm>
            <a:off x="-109220" y="746760"/>
            <a:ext cx="9253220" cy="439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"/>
          <p:cNvSpPr txBox="1"/>
          <p:nvPr/>
        </p:nvSpPr>
        <p:spPr>
          <a:xfrm>
            <a:off x="918210" y="746760"/>
            <a:ext cx="3340100" cy="3753485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危 楼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高 百 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手 可 摘 星 辰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不 敢 高 声 语，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恐 惊 天 上 人。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矩形 2">
            <a:hlinkClick r:id="rId2" action="ppaction://hlinksldjump"/>
          </p:cNvPr>
          <p:cNvSpPr/>
          <p:nvPr/>
        </p:nvSpPr>
        <p:spPr>
          <a:xfrm>
            <a:off x="7472045" y="4520565"/>
            <a:ext cx="31369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/>
          <a:srcRect r="4163" b="81902"/>
          <a:stretch>
            <a:fillRect/>
          </a:stretch>
        </p:blipFill>
        <p:spPr>
          <a:xfrm>
            <a:off x="-109220" y="-92075"/>
            <a:ext cx="9253855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"/>
          <a:srcRect t="32941" r="3543" b="3256"/>
          <a:stretch>
            <a:fillRect/>
          </a:stretch>
        </p:blipFill>
        <p:spPr>
          <a:xfrm>
            <a:off x="-109220" y="746760"/>
            <a:ext cx="9253220" cy="439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"/>
          <p:cNvSpPr txBox="1"/>
          <p:nvPr/>
        </p:nvSpPr>
        <p:spPr>
          <a:xfrm>
            <a:off x="918210" y="746760"/>
            <a:ext cx="3340100" cy="3753485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危 楼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高 百 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手 可 摘 星 辰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不 敢 高 声 语，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恐 惊 天 上 人。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7995" y="1385570"/>
            <a:ext cx="2223770" cy="13220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8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危</a:t>
            </a:r>
            <a:r>
              <a:rPr lang="zh-CN" altLang="en-US" sz="80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楼</a:t>
            </a:r>
            <a:endParaRPr lang="zh-CN" altLang="en-US" sz="8000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3420" y="800735"/>
            <a:ext cx="868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  <a:sym typeface="+mn-ea"/>
              </a:rPr>
              <a:t>wēi</a:t>
            </a:r>
            <a:endParaRPr lang="en-US" altLang="zh-CN" sz="3600" dirty="0" err="1" smtClean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  <a:sym typeface="+mn-ea"/>
            </a:endParaRPr>
          </a:p>
        </p:txBody>
      </p:sp>
      <p:sp>
        <p:nvSpPr>
          <p:cNvPr id="4" name="圆角矩形 3">
            <a:hlinkClick r:id="rId1" action="ppaction://hlinksldjump"/>
          </p:cNvPr>
          <p:cNvSpPr/>
          <p:nvPr/>
        </p:nvSpPr>
        <p:spPr>
          <a:xfrm>
            <a:off x="7425690" y="4465955"/>
            <a:ext cx="324485" cy="271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IMG_20221201_100341"/>
          <p:cNvPicPr>
            <a:picLocks noChangeAspect="1"/>
          </p:cNvPicPr>
          <p:nvPr/>
        </p:nvPicPr>
        <p:blipFill>
          <a:blip r:embed="rId2"/>
          <a:srcRect r="1006" b="32047"/>
          <a:stretch>
            <a:fillRect/>
          </a:stretch>
        </p:blipFill>
        <p:spPr>
          <a:xfrm>
            <a:off x="2907665" y="595630"/>
            <a:ext cx="4518025" cy="934720"/>
          </a:xfrm>
          <a:prstGeom prst="rect">
            <a:avLst/>
          </a:prstGeom>
        </p:spPr>
      </p:pic>
      <p:pic>
        <p:nvPicPr>
          <p:cNvPr id="6" name="图片 5" descr="IMG_20221201_1004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665" y="1530350"/>
            <a:ext cx="4518025" cy="229679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964940" y="2899410"/>
            <a:ext cx="1718310" cy="2965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/>
          <a:srcRect r="4163" b="81902"/>
          <a:stretch>
            <a:fillRect/>
          </a:stretch>
        </p:blipFill>
        <p:spPr>
          <a:xfrm>
            <a:off x="-109220" y="-92075"/>
            <a:ext cx="9253855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"/>
          <a:srcRect t="32941" r="3543" b="3256"/>
          <a:stretch>
            <a:fillRect/>
          </a:stretch>
        </p:blipFill>
        <p:spPr>
          <a:xfrm>
            <a:off x="-109220" y="746760"/>
            <a:ext cx="9253220" cy="439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"/>
          <p:cNvSpPr txBox="1"/>
          <p:nvPr/>
        </p:nvSpPr>
        <p:spPr>
          <a:xfrm>
            <a:off x="918210" y="746760"/>
            <a:ext cx="3340100" cy="3753485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危 楼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高 百 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手 可 摘 星 辰。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不 敢 高 声 语，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恐 惊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天 上 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/>
          <a:srcRect r="4163" b="81902"/>
          <a:stretch>
            <a:fillRect/>
          </a:stretch>
        </p:blipFill>
        <p:spPr>
          <a:xfrm>
            <a:off x="-109220" y="-92075"/>
            <a:ext cx="9253855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"/>
          <a:srcRect t="32941" r="3543" b="3256"/>
          <a:stretch>
            <a:fillRect/>
          </a:stretch>
        </p:blipFill>
        <p:spPr>
          <a:xfrm>
            <a:off x="-109220" y="746760"/>
            <a:ext cx="9253220" cy="439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"/>
          <p:cNvSpPr txBox="1"/>
          <p:nvPr/>
        </p:nvSpPr>
        <p:spPr>
          <a:xfrm>
            <a:off x="918210" y="746760"/>
            <a:ext cx="3340100" cy="3753485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危 楼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高 百 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手 可 摘 星 辰。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不 敢 高 声 语，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恐 惊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天 上 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/>
          <a:srcRect r="4163" b="81902"/>
          <a:stretch>
            <a:fillRect/>
          </a:stretch>
        </p:blipFill>
        <p:spPr>
          <a:xfrm>
            <a:off x="-109220" y="-92075"/>
            <a:ext cx="9253855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"/>
          <a:srcRect t="32941" r="3543" b="3256"/>
          <a:stretch>
            <a:fillRect/>
          </a:stretch>
        </p:blipFill>
        <p:spPr>
          <a:xfrm>
            <a:off x="-109220" y="746760"/>
            <a:ext cx="9253220" cy="439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"/>
          <p:cNvSpPr txBox="1"/>
          <p:nvPr/>
        </p:nvSpPr>
        <p:spPr>
          <a:xfrm>
            <a:off x="918210" y="746760"/>
            <a:ext cx="3340100" cy="3753485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危 楼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高 百 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手 可 摘 星 辰。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 敢 高 声 语，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恐 惊 天 上 人。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455" y="0"/>
            <a:ext cx="9154456" cy="51435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31640" y="195486"/>
            <a:ext cx="28803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不敢高声语，恐惊天上人。</a:t>
            </a:r>
            <a:endParaRPr lang="zh-CN" altLang="en-US" sz="4000" dirty="0" smtClean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/>
          <a:srcRect r="4163" b="81902"/>
          <a:stretch>
            <a:fillRect/>
          </a:stretch>
        </p:blipFill>
        <p:spPr>
          <a:xfrm>
            <a:off x="-109220" y="-92075"/>
            <a:ext cx="9253855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"/>
          <a:srcRect t="32941" r="3543" b="3256"/>
          <a:stretch>
            <a:fillRect/>
          </a:stretch>
        </p:blipFill>
        <p:spPr>
          <a:xfrm>
            <a:off x="-109220" y="746760"/>
            <a:ext cx="9253220" cy="4396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"/>
          <p:cNvSpPr txBox="1"/>
          <p:nvPr/>
        </p:nvSpPr>
        <p:spPr>
          <a:xfrm>
            <a:off x="918210" y="746760"/>
            <a:ext cx="3340100" cy="3753485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 w="57150">
            <a:noFill/>
          </a:ln>
        </p:spPr>
        <p:txBody>
          <a:bodyPr wrap="square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[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]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李 白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危 楼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高 百 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手 可 摘 星 辰。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不 敢 高 声 语，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恐 惊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天 上 人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ADMINI~1/AppData/Local/Temp/kaimatting_20200426212651/output_20200426212655..pngoutput_20200426212655."/>
          <p:cNvPicPr>
            <a:picLocks noChangeAspect="1"/>
          </p:cNvPicPr>
          <p:nvPr/>
        </p:nvPicPr>
        <p:blipFill>
          <a:blip r:embed="rId1"/>
          <a:srcRect l="2844" t="2844" r="2844" b="2559"/>
          <a:stretch>
            <a:fillRect/>
          </a:stretch>
        </p:blipFill>
        <p:spPr>
          <a:xfrm>
            <a:off x="1187450" y="562610"/>
            <a:ext cx="2829560" cy="28384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22095" y="616585"/>
            <a:ext cx="2291080" cy="26460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惊</a:t>
            </a:r>
            <a:endParaRPr lang="zh-CN" altLang="en-US" sz="16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 descr="C:/Users/ADMINI~1/AppData/Local/Temp/kaimatting_20200426212651/output_20200426212655..pngoutput_20200426212655."/>
          <p:cNvPicPr>
            <a:picLocks noChangeAspect="1"/>
          </p:cNvPicPr>
          <p:nvPr/>
        </p:nvPicPr>
        <p:blipFill>
          <a:blip r:embed="rId1"/>
          <a:srcRect l="2844" t="2844" r="2844" b="2559"/>
          <a:stretch>
            <a:fillRect/>
          </a:stretch>
        </p:blipFill>
        <p:spPr>
          <a:xfrm>
            <a:off x="4672330" y="565785"/>
            <a:ext cx="2799715" cy="28086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996815" y="616585"/>
            <a:ext cx="241173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敢</a:t>
            </a:r>
            <a:endParaRPr lang="zh-CN" altLang="en-US" sz="16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ADMINI~1/AppData/Local/Temp/kaimatting_20200426212651/output_20200426212655..pngoutput_20200426212655."/>
          <p:cNvPicPr>
            <a:picLocks noChangeAspect="1"/>
          </p:cNvPicPr>
          <p:nvPr/>
        </p:nvPicPr>
        <p:blipFill>
          <a:blip r:embed="rId1"/>
          <a:srcRect l="2844" t="2844" r="2844" b="2559"/>
          <a:stretch>
            <a:fillRect/>
          </a:stretch>
        </p:blipFill>
        <p:spPr>
          <a:xfrm>
            <a:off x="1187450" y="768350"/>
            <a:ext cx="3048000" cy="30575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04435" y="1131570"/>
            <a:ext cx="34004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★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竖心旁笔顺不写错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04435" y="1965960"/>
            <a:ext cx="23279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★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口上宽下窄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03800" y="2788285"/>
            <a:ext cx="37579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★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点的穿插方向不要错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87475" y="669290"/>
            <a:ext cx="2710180" cy="31534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99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惊</a:t>
            </a:r>
            <a:endParaRPr lang="zh-CN" altLang="en-US" sz="199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845" y="953770"/>
            <a:ext cx="4580890" cy="30854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26710" y="346075"/>
            <a:ext cx="310261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望庐山瀑布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[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唐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]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李 白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日照香炉生紫烟，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遥看瀑布挂前川。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飞流直下三千尺，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疑是银河落九天。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ADMINI~1/AppData/Local/Temp/kaimatting_20200426212651/output_20200426212655..pngoutput_20200426212655."/>
          <p:cNvPicPr>
            <a:picLocks noChangeAspect="1"/>
          </p:cNvPicPr>
          <p:nvPr/>
        </p:nvPicPr>
        <p:blipFill>
          <a:blip r:embed="rId1"/>
          <a:srcRect l="2844" t="2844" r="2844" b="2559"/>
          <a:stretch>
            <a:fillRect/>
          </a:stretch>
        </p:blipFill>
        <p:spPr>
          <a:xfrm>
            <a:off x="1187450" y="768350"/>
            <a:ext cx="3048000" cy="30575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04435" y="1131570"/>
            <a:ext cx="26854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★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反文旁不写错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04435" y="1965960"/>
            <a:ext cx="34004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★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耳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末笔竖变提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03800" y="2788285"/>
            <a:ext cx="23279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★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撇捺要舒展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03985" y="819150"/>
            <a:ext cx="2710180" cy="31534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99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敢</a:t>
            </a:r>
            <a:endParaRPr lang="zh-CN" altLang="en-US" sz="199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507707" y="864118"/>
            <a:ext cx="2019300" cy="34150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静夜思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[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唐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]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李 白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床前明月光，</a:t>
            </a:r>
            <a:endParaRPr lang="zh-CN" altLang="en-US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疑是地上霜。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举头望明月，</a:t>
            </a:r>
            <a:endParaRPr lang="zh-CN" altLang="en-US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低头思故乡。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23845" y="826135"/>
            <a:ext cx="2631440" cy="34150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赠汪伦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[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唐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]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李 白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李白乘舟将欲行，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忽闻岸上踏歌声。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桃花潭水深千尺，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不及汪伦送我情。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74995" y="826135"/>
            <a:ext cx="2875280" cy="34150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望庐山瀑布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[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唐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]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李 白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日照香炉生紫烟，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遥看瀑布挂前川。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飞流直下三千尺，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疑是银河落九天。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/>
          </p:cNvSpPr>
          <p:nvPr/>
        </p:nvSpPr>
        <p:spPr>
          <a:xfrm>
            <a:off x="366395" y="1186815"/>
            <a:ext cx="5848350" cy="51657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Calibri Light" panose="020F0302020204030204" pitchFamily="34" charset="0"/>
              </a:defRPr>
            </a:lvl1pPr>
            <a:lvl2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2pPr>
            <a:lvl3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3pPr>
            <a:lvl4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4pPr>
            <a:lvl5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5pPr>
            <a:lvl6pPr marL="13716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6pPr>
            <a:lvl7pPr marL="18288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7pPr>
            <a:lvl8pPr marL="22860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8pPr>
            <a:lvl9pPr marL="27432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9pPr>
          </a:lstStyle>
          <a:p>
            <a:pPr marL="0" indent="720090"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2000" b="1" spc="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李白</a:t>
            </a:r>
            <a:r>
              <a:rPr lang="zh-CN" altLang="en-US" sz="1800" b="1" spc="200" dirty="0">
                <a:latin typeface="楷体" panose="02010609060101010101" charset="-122"/>
                <a:ea typeface="楷体" panose="02010609060101010101" charset="-122"/>
              </a:rPr>
              <a:t>（701—762）字太白，号青莲居士。</a:t>
            </a:r>
            <a:br>
              <a:rPr lang="zh-CN" altLang="en-US" sz="1800" b="1" spc="200" dirty="0"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 sz="1800" b="1" spc="200" dirty="0">
                <a:latin typeface="楷体" panose="02010609060101010101" charset="-122"/>
                <a:ea typeface="楷体" panose="02010609060101010101" charset="-122"/>
              </a:rPr>
              <a:t>    他为人洒脱，</a:t>
            </a:r>
            <a:r>
              <a:rPr lang="zh-CN" altLang="en-US" sz="2000" b="1" spc="200" dirty="0">
                <a:latin typeface="楷体" panose="02010609060101010101" charset="-122"/>
                <a:ea typeface="楷体" panose="02010609060101010101" charset="-122"/>
              </a:rPr>
              <a:t>足迹遍及我国名山大川，喜爱饮酒赋诗，是我国伟大的浪漫主义诗人，人称</a:t>
            </a:r>
            <a:r>
              <a:rPr lang="zh-CN" altLang="en-US" sz="2000" b="1" spc="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“诗仙”</a:t>
            </a:r>
            <a:r>
              <a:rPr lang="zh-CN" altLang="en-US" sz="2000" b="1" spc="200" dirty="0">
                <a:latin typeface="楷体" panose="02010609060101010101" charset="-122"/>
                <a:ea typeface="楷体" panose="02010609060101010101" charset="-122"/>
              </a:rPr>
              <a:t>。</a:t>
            </a:r>
            <a:br>
              <a:rPr lang="zh-CN" altLang="en-US" sz="2000" b="1" spc="200" dirty="0"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 sz="2000" b="1" spc="200" dirty="0">
                <a:latin typeface="楷体" panose="02010609060101010101" charset="-122"/>
                <a:ea typeface="楷体" panose="02010609060101010101" charset="-122"/>
              </a:rPr>
              <a:t>    他的诗关注祖国壮丽山河，诗风雄奇豪放，</a:t>
            </a:r>
            <a:r>
              <a:rPr lang="zh-CN" altLang="en-US" sz="2000" b="1" spc="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想象</a:t>
            </a:r>
            <a:r>
              <a:rPr lang="zh-CN" altLang="en-US" sz="2000" b="1" spc="200" dirty="0">
                <a:latin typeface="楷体" panose="02010609060101010101" charset="-122"/>
                <a:ea typeface="楷体" panose="02010609060101010101" charset="-122"/>
              </a:rPr>
              <a:t>丰富。</a:t>
            </a:r>
            <a:endParaRPr lang="zh-CN" altLang="en-US" sz="2000" b="1" spc="2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14745" y="1159510"/>
            <a:ext cx="2321560" cy="317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9" name="组合 8"/>
          <p:cNvGrpSpPr/>
          <p:nvPr/>
        </p:nvGrpSpPr>
        <p:grpSpPr>
          <a:xfrm>
            <a:off x="849630" y="437515"/>
            <a:ext cx="2559685" cy="721995"/>
            <a:chOff x="8696" y="2006"/>
            <a:chExt cx="2138" cy="4812"/>
          </a:xfrm>
        </p:grpSpPr>
        <p:sp>
          <p:nvSpPr>
            <p:cNvPr id="1026" name="矩形 15"/>
            <p:cNvSpPr/>
            <p:nvPr/>
          </p:nvSpPr>
          <p:spPr>
            <a:xfrm>
              <a:off x="8840" y="2158"/>
              <a:ext cx="1882" cy="4548"/>
            </a:xfrm>
            <a:prstGeom prst="rect">
              <a:avLst/>
            </a:prstGeom>
            <a:solidFill>
              <a:srgbClr val="F5ECC5"/>
            </a:solidFill>
            <a:ln w="9525">
              <a:noFill/>
            </a:ln>
          </p:spPr>
          <p:txBody>
            <a:bodyPr/>
            <a:p>
              <a:endParaRPr lang="zh-CN" altLang="en-US" sz="900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1027" name="直接连接符 3"/>
            <p:cNvCxnSpPr/>
            <p:nvPr/>
          </p:nvCxnSpPr>
          <p:spPr>
            <a:xfrm flipV="1">
              <a:off x="8839" y="2078"/>
              <a:ext cx="1899" cy="50"/>
            </a:xfrm>
            <a:prstGeom prst="line">
              <a:avLst/>
            </a:prstGeom>
            <a:ln w="57150" cap="flat" cmpd="sng">
              <a:solidFill>
                <a:srgbClr val="9933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028" name="直接连接符 10"/>
            <p:cNvCxnSpPr/>
            <p:nvPr/>
          </p:nvCxnSpPr>
          <p:spPr>
            <a:xfrm>
              <a:off x="10748" y="2006"/>
              <a:ext cx="7" cy="4724"/>
            </a:xfrm>
            <a:prstGeom prst="line">
              <a:avLst/>
            </a:prstGeom>
            <a:ln w="57150" cap="flat" cmpd="sng">
              <a:solidFill>
                <a:srgbClr val="9933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029" name="直接连接符 16"/>
            <p:cNvCxnSpPr/>
            <p:nvPr/>
          </p:nvCxnSpPr>
          <p:spPr>
            <a:xfrm flipV="1">
              <a:off x="8853" y="6726"/>
              <a:ext cx="1928" cy="55"/>
            </a:xfrm>
            <a:prstGeom prst="line">
              <a:avLst/>
            </a:prstGeom>
            <a:ln w="57150" cap="flat" cmpd="sng">
              <a:solidFill>
                <a:srgbClr val="99330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1068" name="TextBox 2"/>
            <p:cNvSpPr txBox="1"/>
            <p:nvPr/>
          </p:nvSpPr>
          <p:spPr>
            <a:xfrm>
              <a:off x="8696" y="2827"/>
              <a:ext cx="2138" cy="3479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>
              <a:spAutoFit/>
            </a:bodyPr>
            <a:p>
              <a:r>
                <a:rPr lang="zh-CN" altLang="en-US" sz="2800" b="1" dirty="0"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zh-CN" altLang="en-US" sz="2800" b="1" spc="400" dirty="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</a:rPr>
                <a:t>诗人资料袋</a:t>
              </a:r>
              <a:endParaRPr lang="zh-CN" altLang="en-US" sz="2800" b="1" spc="40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12" name="直接连接符 10"/>
            <p:cNvCxnSpPr/>
            <p:nvPr/>
          </p:nvCxnSpPr>
          <p:spPr>
            <a:xfrm flipH="1">
              <a:off x="8862" y="2114"/>
              <a:ext cx="2" cy="4704"/>
            </a:xfrm>
            <a:prstGeom prst="line">
              <a:avLst/>
            </a:prstGeom>
            <a:ln w="57150" cap="flat" cmpd="sng">
              <a:solidFill>
                <a:srgbClr val="993300"/>
              </a:solidFill>
              <a:prstDash val="solid"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5" descr="远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045" y="2108200"/>
            <a:ext cx="4384675" cy="290576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686857" y="1882056"/>
            <a:ext cx="5143536" cy="108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6600" b="1" dirty="0" smtClean="0">
                <a:latin typeface="楷体" panose="02010609060101010101" charset="-122"/>
                <a:ea typeface="楷体" panose="02010609060101010101" charset="-122"/>
              </a:rPr>
              <a:t>夜宿山寺</a:t>
            </a:r>
            <a:endParaRPr lang="zh-CN" altLang="en-US" sz="6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65922" y="1257840"/>
            <a:ext cx="315976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语拼音" panose="020B0604020202020204"/>
              </a:rPr>
              <a:t> </a:t>
            </a:r>
            <a:r>
              <a:rPr lang="en-US" altLang="zh-CN" sz="3200" b="1" dirty="0" err="1">
                <a:latin typeface="汉语拼音" panose="020B0604020202020204"/>
              </a:rPr>
              <a:t>yè</a:t>
            </a:r>
            <a:r>
              <a:rPr lang="en-US" altLang="zh-CN" sz="3200" b="1" dirty="0">
                <a:latin typeface="汉语拼音" panose="020B0604020202020204"/>
              </a:rPr>
              <a:t> </a:t>
            </a:r>
            <a:r>
              <a:rPr lang="en-US" altLang="zh-CN" sz="3200" b="1" dirty="0" smtClean="0">
                <a:latin typeface="汉语拼音" panose="020B0604020202020204"/>
              </a:rPr>
              <a:t>  </a:t>
            </a:r>
            <a:r>
              <a:rPr lang="en-US" altLang="zh-CN" sz="3200" b="1" dirty="0" err="1" smtClean="0">
                <a:latin typeface="汉语拼音" panose="020B0604020202020204"/>
              </a:rPr>
              <a:t>sù</a:t>
            </a:r>
            <a:r>
              <a:rPr lang="en-US" altLang="zh-CN" sz="3200" b="1" dirty="0" smtClean="0">
                <a:latin typeface="汉语拼音" panose="020B0604020202020204"/>
              </a:rPr>
              <a:t>  </a:t>
            </a:r>
            <a:r>
              <a:rPr lang="en-US" altLang="zh-CN" sz="3200" b="1" dirty="0" err="1" smtClean="0">
                <a:latin typeface="汉语拼音" panose="020B0604020202020204"/>
              </a:rPr>
              <a:t>shān</a:t>
            </a:r>
            <a:r>
              <a:rPr lang="en-US" altLang="zh-CN" sz="3200" b="1" dirty="0" smtClean="0">
                <a:latin typeface="汉语拼音" panose="020B0604020202020204"/>
              </a:rPr>
              <a:t>  </a:t>
            </a:r>
            <a:r>
              <a:rPr lang="en-US" altLang="zh-CN" sz="3200" b="1" dirty="0" err="1" smtClean="0">
                <a:latin typeface="汉语拼音" panose="020B0604020202020204"/>
              </a:rPr>
              <a:t>sì</a:t>
            </a:r>
            <a:endParaRPr lang="en-US" altLang="zh-CN" sz="3200" b="1" dirty="0" err="1" smtClean="0">
              <a:latin typeface="汉语拼音" panose="020B0604020202020204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4257804" y="3238382"/>
            <a:ext cx="3671987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defTabSz="914400">
              <a:buClrTx/>
              <a:buSzTx/>
              <a:buFontTx/>
              <a:defRPr/>
            </a:pPr>
            <a:r>
              <a:rPr kumimoji="0" lang="en-US" altLang="zh-CN" sz="3600" b="1" kern="1200" cap="none" spc="300" normalizeH="0" baseline="0" noProof="0" dirty="0">
                <a:latin typeface="楷体" panose="02010609060101010101" charset="-122"/>
                <a:ea typeface="楷体" panose="02010609060101010101" charset="-122"/>
                <a:cs typeface="+mn-cs"/>
              </a:rPr>
              <a:t>[</a:t>
            </a:r>
            <a:r>
              <a:rPr kumimoji="0" lang="zh-CN" altLang="en-US" sz="3600" b="1" kern="1200" cap="none" spc="300" normalizeH="0" baseline="0" noProof="0" dirty="0">
                <a:latin typeface="楷体" panose="02010609060101010101" charset="-122"/>
                <a:ea typeface="楷体" panose="02010609060101010101" charset="-122"/>
                <a:cs typeface="+mn-cs"/>
              </a:rPr>
              <a:t>唐</a:t>
            </a:r>
            <a:r>
              <a:rPr kumimoji="0" lang="en-US" altLang="zh-CN" sz="3600" b="1" kern="1200" cap="none" spc="300" normalizeH="0" baseline="0" noProof="0" dirty="0" smtClean="0">
                <a:latin typeface="楷体" panose="02010609060101010101" charset="-122"/>
                <a:ea typeface="楷体" panose="02010609060101010101" charset="-122"/>
                <a:cs typeface="+mn-cs"/>
              </a:rPr>
              <a:t>]</a:t>
            </a:r>
            <a:r>
              <a:rPr kumimoji="0" lang="zh-CN" altLang="en-US" sz="3600" b="1" kern="1200" cap="none" spc="300" normalizeH="0" baseline="0" noProof="0" dirty="0" smtClean="0">
                <a:latin typeface="楷体" panose="02010609060101010101" charset="-122"/>
                <a:ea typeface="楷体" panose="02010609060101010101" charset="-122"/>
                <a:cs typeface="+mn-cs"/>
              </a:rPr>
              <a:t>李白</a:t>
            </a:r>
            <a:endParaRPr kumimoji="0" lang="zh-CN" altLang="en-US" sz="3600" b="1" kern="1200" cap="none" spc="300" normalizeH="0" baseline="0" noProof="0" dirty="0" smtClean="0"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2" name="图片 1" descr="71adc39f0dcbf12a5cc42a09b4961a4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 rot="5400000">
            <a:off x="2660811" y="-1038384"/>
            <a:ext cx="3822383" cy="7154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47795" y="1824990"/>
            <a:ext cx="3292707" cy="1072515"/>
            <a:chOff x="8777" y="2006"/>
            <a:chExt cx="2138" cy="4812"/>
          </a:xfrm>
        </p:grpSpPr>
        <p:sp>
          <p:nvSpPr>
            <p:cNvPr id="1026" name="矩形 15"/>
            <p:cNvSpPr/>
            <p:nvPr/>
          </p:nvSpPr>
          <p:spPr>
            <a:xfrm>
              <a:off x="8840" y="2158"/>
              <a:ext cx="1882" cy="4548"/>
            </a:xfrm>
            <a:prstGeom prst="rect">
              <a:avLst/>
            </a:prstGeom>
            <a:solidFill>
              <a:srgbClr val="F5ECC5"/>
            </a:solidFill>
            <a:ln w="9525">
              <a:noFill/>
            </a:ln>
          </p:spPr>
          <p:txBody>
            <a:bodyPr/>
            <a:p>
              <a:endParaRPr lang="zh-CN" altLang="en-US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1027" name="直接连接符 3"/>
            <p:cNvCxnSpPr/>
            <p:nvPr/>
          </p:nvCxnSpPr>
          <p:spPr>
            <a:xfrm flipV="1">
              <a:off x="8839" y="2078"/>
              <a:ext cx="1899" cy="50"/>
            </a:xfrm>
            <a:prstGeom prst="line">
              <a:avLst/>
            </a:prstGeom>
            <a:ln w="57150" cap="flat" cmpd="sng">
              <a:solidFill>
                <a:srgbClr val="9933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028" name="直接连接符 10"/>
            <p:cNvCxnSpPr/>
            <p:nvPr/>
          </p:nvCxnSpPr>
          <p:spPr>
            <a:xfrm>
              <a:off x="10748" y="2006"/>
              <a:ext cx="7" cy="4724"/>
            </a:xfrm>
            <a:prstGeom prst="line">
              <a:avLst/>
            </a:prstGeom>
            <a:ln w="57150" cap="flat" cmpd="sng">
              <a:solidFill>
                <a:srgbClr val="9933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029" name="直接连接符 16"/>
            <p:cNvCxnSpPr/>
            <p:nvPr/>
          </p:nvCxnSpPr>
          <p:spPr>
            <a:xfrm flipV="1">
              <a:off x="8853" y="6726"/>
              <a:ext cx="1928" cy="55"/>
            </a:xfrm>
            <a:prstGeom prst="line">
              <a:avLst/>
            </a:prstGeom>
            <a:ln w="57150" cap="flat" cmpd="sng">
              <a:solidFill>
                <a:srgbClr val="99330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1068" name="TextBox 2"/>
            <p:cNvSpPr txBox="1"/>
            <p:nvPr/>
          </p:nvSpPr>
          <p:spPr>
            <a:xfrm>
              <a:off x="8777" y="2587"/>
              <a:ext cx="2138" cy="3724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>
              <a:spAutoFit/>
            </a:bodyPr>
            <a:p>
              <a:r>
                <a:rPr lang="zh-CN" altLang="en-US" sz="4800" b="1" dirty="0"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zh-CN" altLang="en-US" sz="4800" b="1" spc="400" dirty="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</a:rPr>
                <a:t>夜宿山</a:t>
              </a:r>
              <a:r>
                <a:rPr lang="zh-CN" altLang="en-US" sz="4800" b="1" spc="400" dirty="0">
                  <a:solidFill>
                    <a:srgbClr val="FF0000"/>
                  </a:solidFill>
                  <a:uFillTx/>
                  <a:latin typeface="楷体" panose="02010609060101010101" charset="-122"/>
                  <a:ea typeface="楷体" panose="02010609060101010101" charset="-122"/>
                </a:rPr>
                <a:t>寺</a:t>
              </a:r>
              <a:endParaRPr lang="zh-CN" altLang="en-US" sz="4800" b="1" spc="400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4" name="直接连接符 10"/>
            <p:cNvCxnSpPr/>
            <p:nvPr/>
          </p:nvCxnSpPr>
          <p:spPr>
            <a:xfrm flipH="1">
              <a:off x="8862" y="2114"/>
              <a:ext cx="2" cy="4704"/>
            </a:xfrm>
            <a:prstGeom prst="line">
              <a:avLst/>
            </a:prstGeom>
            <a:ln w="57150" cap="flat" cmpd="sng">
              <a:solidFill>
                <a:srgbClr val="993300"/>
              </a:solidFill>
              <a:prstDash val="solid"/>
              <a:headEnd type="none" w="med" len="med"/>
              <a:tailEnd type="none" w="med" len="med"/>
            </a:ln>
          </p:spPr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23690" r="-3366"/>
          <a:stretch>
            <a:fillRect/>
          </a:stretch>
        </p:blipFill>
        <p:spPr>
          <a:xfrm>
            <a:off x="4466590" y="193675"/>
            <a:ext cx="3771900" cy="2282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r="707" b="13976"/>
          <a:stretch>
            <a:fillRect/>
          </a:stretch>
        </p:blipFill>
        <p:spPr>
          <a:xfrm>
            <a:off x="4466590" y="2702560"/>
            <a:ext cx="3766185" cy="22663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26105" y="1093470"/>
            <a:ext cx="106426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400" b="1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  <a:sym typeface="+mn-ea"/>
              </a:rPr>
              <a:t>sì</a:t>
            </a:r>
            <a:r>
              <a:rPr lang="zh-CN" altLang="en-US" sz="4400" b="1" dirty="0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  <a:sym typeface="+mn-ea"/>
              </a:rPr>
              <a:t>   </a:t>
            </a:r>
            <a:endParaRPr lang="zh-CN" altLang="en-US" sz="4400" b="1" dirty="0" smtClean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688965" y="598805"/>
            <a:ext cx="589915" cy="655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688965" y="2897505"/>
            <a:ext cx="589915" cy="655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文本框 101"/>
          <p:cNvSpPr txBox="1"/>
          <p:nvPr/>
        </p:nvSpPr>
        <p:spPr>
          <a:xfrm>
            <a:off x="1118235" y="308165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40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山上的寺庙</a:t>
            </a:r>
            <a:endParaRPr lang="zh-CN" altLang="en-US" sz="40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0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2826" y="1795939"/>
            <a:ext cx="2469530" cy="804386"/>
            <a:chOff x="8777" y="2006"/>
            <a:chExt cx="2138" cy="4812"/>
          </a:xfrm>
        </p:grpSpPr>
        <p:sp>
          <p:nvSpPr>
            <p:cNvPr id="6" name="矩形 15"/>
            <p:cNvSpPr/>
            <p:nvPr/>
          </p:nvSpPr>
          <p:spPr>
            <a:xfrm>
              <a:off x="8840" y="2158"/>
              <a:ext cx="1882" cy="4548"/>
            </a:xfrm>
            <a:prstGeom prst="rect">
              <a:avLst/>
            </a:prstGeom>
            <a:solidFill>
              <a:srgbClr val="F5ECC5"/>
            </a:solidFill>
            <a:ln w="9525">
              <a:noFill/>
            </a:ln>
          </p:spPr>
          <p:txBody>
            <a:bodyPr/>
            <a:p>
              <a:endParaRPr lang="zh-CN" altLang="en-US" sz="1050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7" name="直接连接符 3"/>
            <p:cNvCxnSpPr/>
            <p:nvPr/>
          </p:nvCxnSpPr>
          <p:spPr>
            <a:xfrm flipV="1">
              <a:off x="8839" y="2078"/>
              <a:ext cx="1899" cy="50"/>
            </a:xfrm>
            <a:prstGeom prst="line">
              <a:avLst/>
            </a:prstGeom>
            <a:ln w="57150" cap="flat" cmpd="sng">
              <a:solidFill>
                <a:srgbClr val="9933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8" name="直接连接符 10"/>
            <p:cNvCxnSpPr/>
            <p:nvPr/>
          </p:nvCxnSpPr>
          <p:spPr>
            <a:xfrm>
              <a:off x="10748" y="2006"/>
              <a:ext cx="7" cy="4724"/>
            </a:xfrm>
            <a:prstGeom prst="line">
              <a:avLst/>
            </a:prstGeom>
            <a:ln w="57150" cap="flat" cmpd="sng">
              <a:solidFill>
                <a:srgbClr val="9933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9" name="直接连接符 16"/>
            <p:cNvCxnSpPr/>
            <p:nvPr/>
          </p:nvCxnSpPr>
          <p:spPr>
            <a:xfrm flipV="1">
              <a:off x="8853" y="6726"/>
              <a:ext cx="1928" cy="55"/>
            </a:xfrm>
            <a:prstGeom prst="line">
              <a:avLst/>
            </a:prstGeom>
            <a:ln w="57150" cap="flat" cmpd="sng">
              <a:solidFill>
                <a:srgbClr val="99330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10" name="TextBox 2"/>
            <p:cNvSpPr txBox="1"/>
            <p:nvPr/>
          </p:nvSpPr>
          <p:spPr>
            <a:xfrm>
              <a:off x="8777" y="2587"/>
              <a:ext cx="2138" cy="3859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>
              <a:spAutoFit/>
            </a:bodyPr>
            <a:p>
              <a:r>
                <a:rPr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zh-CN" altLang="en-US" sz="3600" b="1" spc="400" dirty="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</a:rPr>
                <a:t>夜</a:t>
              </a:r>
              <a:r>
                <a:rPr lang="zh-CN" altLang="en-US" sz="3600" b="1" spc="400" dirty="0">
                  <a:solidFill>
                    <a:srgbClr val="FF0000"/>
                  </a:solidFill>
                  <a:uFillTx/>
                  <a:latin typeface="楷体" panose="02010609060101010101" charset="-122"/>
                  <a:ea typeface="楷体" panose="02010609060101010101" charset="-122"/>
                </a:rPr>
                <a:t>宿</a:t>
              </a:r>
              <a:r>
                <a:rPr lang="zh-CN" altLang="en-US" sz="3600" b="1" spc="400" dirty="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</a:rPr>
                <a:t>山寺</a:t>
              </a:r>
              <a:endParaRPr lang="zh-CN" altLang="en-US" sz="3600" b="1" spc="40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15" name="直接连接符 10"/>
            <p:cNvCxnSpPr/>
            <p:nvPr/>
          </p:nvCxnSpPr>
          <p:spPr>
            <a:xfrm flipH="1">
              <a:off x="8862" y="2114"/>
              <a:ext cx="2" cy="4704"/>
            </a:xfrm>
            <a:prstGeom prst="line">
              <a:avLst/>
            </a:prstGeom>
            <a:ln w="57150" cap="flat" cmpd="sng">
              <a:solidFill>
                <a:srgbClr val="993300"/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id="16" name="文本框 15"/>
          <p:cNvSpPr txBox="1"/>
          <p:nvPr/>
        </p:nvSpPr>
        <p:spPr>
          <a:xfrm>
            <a:off x="1904048" y="1241584"/>
            <a:ext cx="836295" cy="598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rPr>
              <a:t>sù</a:t>
            </a:r>
            <a:endParaRPr lang="en-US" altLang="zh-CN" sz="33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266" t="29869" r="13252" b="30181"/>
          <a:stretch>
            <a:fillRect/>
          </a:stretch>
        </p:blipFill>
        <p:spPr>
          <a:xfrm>
            <a:off x="4264025" y="871220"/>
            <a:ext cx="3507740" cy="2689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/>
        </p:nvSpPr>
        <p:spPr>
          <a:xfrm>
            <a:off x="609600" y="1249680"/>
            <a:ext cx="4971415" cy="2306955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p>
            <a:pPr indent="0" algn="l"/>
            <a:r>
              <a:rPr 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朗读要求：</a:t>
            </a:r>
            <a:endParaRPr lang="zh-CN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algn="l">
              <a:lnSpc>
                <a:spcPct val="15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借助拼音，大声朗读。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algn="l">
              <a:lnSpc>
                <a:spcPct val="150000"/>
              </a:lnSpc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读准字音，读通诗句。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rcRect l="50767" t="29323" r="1535" b="1594"/>
          <a:stretch>
            <a:fillRect/>
          </a:stretch>
        </p:blipFill>
        <p:spPr>
          <a:xfrm>
            <a:off x="6541770" y="-29845"/>
            <a:ext cx="2602230" cy="5203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6478,&quot;width&quot;:10547}"/>
</p:tagLst>
</file>

<file path=ppt/tags/tag2.xml><?xml version="1.0" encoding="utf-8"?>
<p:tagLst xmlns:p="http://schemas.openxmlformats.org/presentationml/2006/main">
  <p:tag name="KSO_WM_UNIT_PLACING_PICTURE_USER_VIEWPORT" val="{&quot;height&quot;:6478,&quot;width&quot;:10547}"/>
</p:tagLst>
</file>

<file path=ppt/tags/tag3.xml><?xml version="1.0" encoding="utf-8"?>
<p:tagLst xmlns:p="http://schemas.openxmlformats.org/presentationml/2006/main">
  <p:tag name="KSO_WPP_MARK_KEY" val="502c43fb-3e26-4291-af8d-b2f31b197f63"/>
  <p:tag name="COMMONDATA" val="eyJoZGlkIjoiZWFjMjI0MWM4YmQyMmM4OTMxZWI4MjkxOWE4MGU2ZTMifQ=="/>
</p:tagLst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1412</Words>
  <Application>WPS 演示</Application>
  <PresentationFormat>全屏显示(16:9)</PresentationFormat>
  <Paragraphs>227</Paragraphs>
  <Slides>30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2" baseType="lpstr">
      <vt:lpstr>Arial</vt:lpstr>
      <vt:lpstr>宋体</vt:lpstr>
      <vt:lpstr>Wingdings</vt:lpstr>
      <vt:lpstr>楷体</vt:lpstr>
      <vt:lpstr>Calibri Light</vt:lpstr>
      <vt:lpstr>Calibri</vt:lpstr>
      <vt:lpstr>汉语拼音</vt:lpstr>
      <vt:lpstr>Segoe Print</vt:lpstr>
      <vt:lpstr>汉语拼音</vt:lpstr>
      <vt:lpstr>微软雅黑</vt:lpstr>
      <vt:lpstr>Arial Unicode MS</vt:lpstr>
      <vt:lpstr>第一PPT模板网-WWW.1PPT.COM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小池</dc:title>
  <dc:creator>第一PPT模板网-WWW.1PPT.COM</dc:creator>
  <cp:lastModifiedBy>咕噜咕噜</cp:lastModifiedBy>
  <cp:revision>172</cp:revision>
  <dcterms:created xsi:type="dcterms:W3CDTF">2019-06-19T02:08:00Z</dcterms:created>
  <dcterms:modified xsi:type="dcterms:W3CDTF">2022-12-01T02:23:33Z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ICV">
    <vt:lpwstr>778FE0A04DDE4D1D90C679C09386EC6A</vt:lpwstr>
  </property>
</Properties>
</file>