
<file path=[Content_Types].xml><?xml version="1.0" encoding="utf-8"?>
<Types xmlns="http://schemas.openxmlformats.org/package/2006/content-types">
  <Default Extension="xml" ContentType="application/xml"/>
  <Default Extension="wav" ContentType="audio/x-wav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2" r:id="rId6"/>
    <p:sldId id="263" r:id="rId7"/>
    <p:sldId id="264" r:id="rId8"/>
    <p:sldId id="265" r:id="rId9"/>
    <p:sldId id="266" r:id="rId10"/>
    <p:sldId id="269" r:id="rId11"/>
    <p:sldId id="267" r:id="rId12"/>
    <p:sldId id="268" r:id="rId13"/>
    <p:sldId id="272" r:id="rId14"/>
    <p:sldId id="270" r:id="rId15"/>
    <p:sldId id="271" r:id="rId16"/>
    <p:sldId id="273" r:id="rId17"/>
    <p:sldId id="274" r:id="rId1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021"/>
    <a:srgbClr val="9ED8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8"/>
    <p:restoredTop sz="94624"/>
  </p:normalViewPr>
  <p:slideViewPr>
    <p:cSldViewPr snapToGrid="0" snapToObjects="1">
      <p:cViewPr varScale="1">
        <p:scale>
          <a:sx n="79" d="100"/>
          <a:sy n="79" d="100"/>
        </p:scale>
        <p:origin x="208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 smtClean="0"/>
              <a:t>单击此处编辑母版副标题样式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F989F-F246-1244-9253-D868B4296F43}" type="datetimeFigureOut">
              <a:rPr kumimoji="1" lang="zh-CN" altLang="en-US" smtClean="0"/>
              <a:t>2022/10/15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292CB-79FB-3046-A859-0446A4535A2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868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F989F-F246-1244-9253-D868B4296F43}" type="datetimeFigureOut">
              <a:rPr kumimoji="1" lang="zh-CN" altLang="en-US" smtClean="0"/>
              <a:t>2022/10/15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292CB-79FB-3046-A859-0446A4535A2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6522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F989F-F246-1244-9253-D868B4296F43}" type="datetimeFigureOut">
              <a:rPr kumimoji="1" lang="zh-CN" altLang="en-US" smtClean="0"/>
              <a:t>2022/10/15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292CB-79FB-3046-A859-0446A4535A2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868267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1549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F989F-F246-1244-9253-D868B4296F43}" type="datetimeFigureOut">
              <a:rPr kumimoji="1" lang="zh-CN" altLang="en-US" smtClean="0"/>
              <a:t>2022/10/15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292CB-79FB-3046-A859-0446A4535A2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98222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F989F-F246-1244-9253-D868B4296F43}" type="datetimeFigureOut">
              <a:rPr kumimoji="1" lang="zh-CN" altLang="en-US" smtClean="0"/>
              <a:t>2022/10/15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292CB-79FB-3046-A859-0446A4535A2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90119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F989F-F246-1244-9253-D868B4296F43}" type="datetimeFigureOut">
              <a:rPr kumimoji="1" lang="zh-CN" altLang="en-US" smtClean="0"/>
              <a:t>2022/10/15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292CB-79FB-3046-A859-0446A4535A2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6277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F989F-F246-1244-9253-D868B4296F43}" type="datetimeFigureOut">
              <a:rPr kumimoji="1" lang="zh-CN" altLang="en-US" smtClean="0"/>
              <a:t>2022/10/15</a:t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292CB-79FB-3046-A859-0446A4535A2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1822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F989F-F246-1244-9253-D868B4296F43}" type="datetimeFigureOut">
              <a:rPr kumimoji="1" lang="zh-CN" altLang="en-US" smtClean="0"/>
              <a:t>2022/10/15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292CB-79FB-3046-A859-0446A4535A2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24177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F989F-F246-1244-9253-D868B4296F43}" type="datetimeFigureOut">
              <a:rPr kumimoji="1" lang="zh-CN" altLang="en-US" smtClean="0"/>
              <a:t>2022/10/15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292CB-79FB-3046-A859-0446A4535A2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72462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F989F-F246-1244-9253-D868B4296F43}" type="datetimeFigureOut">
              <a:rPr kumimoji="1" lang="zh-CN" altLang="en-US" smtClean="0"/>
              <a:t>2022/10/15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292CB-79FB-3046-A859-0446A4535A2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7319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F989F-F246-1244-9253-D868B4296F43}" type="datetimeFigureOut">
              <a:rPr kumimoji="1" lang="zh-CN" altLang="en-US" smtClean="0"/>
              <a:t>2022/10/15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292CB-79FB-3046-A859-0446A4535A2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5448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8F989F-F246-1244-9253-D868B4296F43}" type="datetimeFigureOut">
              <a:rPr kumimoji="1" lang="zh-CN" altLang="en-US" smtClean="0"/>
              <a:t>2022/10/15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3292CB-79FB-3046-A859-0446A4535A2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52119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3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Relationship Id="rId3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3.wav"/><Relationship Id="rId4" Type="http://schemas.openxmlformats.org/officeDocument/2006/relationships/audio" Target="../media/media3.wav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7" Type="http://schemas.openxmlformats.org/officeDocument/2006/relationships/image" Target="../media/image1.png"/><Relationship Id="rId8" Type="http://schemas.openxmlformats.org/officeDocument/2006/relationships/image" Target="../media/image5.png"/><Relationship Id="rId9" Type="http://schemas.openxmlformats.org/officeDocument/2006/relationships/image" Target="../media/image15.png"/><Relationship Id="rId10" Type="http://schemas.openxmlformats.org/officeDocument/2006/relationships/image" Target="../media/image16.pn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文本框 3075"/>
          <p:cNvSpPr txBox="1"/>
          <p:nvPr/>
        </p:nvSpPr>
        <p:spPr>
          <a:xfrm>
            <a:off x="2423585" y="1267884"/>
            <a:ext cx="4679951" cy="36933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endParaRPr lang="zh-CN" altLang="zh-CN" noProof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33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03466" y="240463"/>
            <a:ext cx="387798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zh-CN" altLang="en-US" sz="9600" b="1" cap="none" spc="0" dirty="0" smtClean="0">
                <a:ln/>
                <a:solidFill>
                  <a:schemeClr val="accent4"/>
                </a:solidFill>
                <a:effectLst/>
              </a:rPr>
              <a:t>猜一猜</a:t>
            </a:r>
            <a:endParaRPr lang="zh-CN" altLang="en-US" sz="96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8" name="Oval 14"/>
          <p:cNvSpPr>
            <a:spLocks noChangeArrowheads="1"/>
          </p:cNvSpPr>
          <p:nvPr/>
        </p:nvSpPr>
        <p:spPr bwMode="auto">
          <a:xfrm>
            <a:off x="4269848" y="836612"/>
            <a:ext cx="3457575" cy="2232025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9" name="AutoShape 15"/>
          <p:cNvSpPr>
            <a:spLocks noChangeArrowheads="1"/>
          </p:cNvSpPr>
          <p:nvPr/>
        </p:nvSpPr>
        <p:spPr bwMode="auto">
          <a:xfrm>
            <a:off x="9144001" y="2564606"/>
            <a:ext cx="1800225" cy="1008063"/>
          </a:xfrm>
          <a:prstGeom prst="wedgeRoundRectCallout">
            <a:avLst>
              <a:gd name="adj1" fmla="val -65167"/>
              <a:gd name="adj2" fmla="val 54565"/>
              <a:gd name="adj3" fmla="val 16667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zh-CN" altLang="en-US" sz="3600" dirty="0">
                <a:latin typeface="KaiTi" charset="0"/>
                <a:ea typeface="KaiTi" charset="0"/>
                <a:cs typeface="KaiTi" charset="0"/>
              </a:rPr>
              <a:t>黑窟窿</a:t>
            </a:r>
          </a:p>
        </p:txBody>
      </p:sp>
      <p:sp>
        <p:nvSpPr>
          <p:cNvPr id="10" name="Oval 16"/>
          <p:cNvSpPr>
            <a:spLocks noChangeArrowheads="1"/>
          </p:cNvSpPr>
          <p:nvPr/>
        </p:nvSpPr>
        <p:spPr bwMode="auto">
          <a:xfrm>
            <a:off x="6797676" y="5059816"/>
            <a:ext cx="1008062" cy="107950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1" name="AutoShape 17"/>
          <p:cNvSpPr>
            <a:spLocks noChangeArrowheads="1"/>
          </p:cNvSpPr>
          <p:nvPr/>
        </p:nvSpPr>
        <p:spPr bwMode="auto">
          <a:xfrm>
            <a:off x="4763560" y="4061877"/>
            <a:ext cx="1871663" cy="1008062"/>
          </a:xfrm>
          <a:prstGeom prst="wedgeRoundRectCallout">
            <a:avLst>
              <a:gd name="adj1" fmla="val 82995"/>
              <a:gd name="adj2" fmla="val 78347"/>
              <a:gd name="adj3" fmla="val 16667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zh-CN" altLang="en-US" sz="3600" dirty="0">
                <a:latin typeface="KaiTi" charset="0"/>
                <a:ea typeface="KaiTi" charset="0"/>
                <a:cs typeface="KaiTi" charset="0"/>
              </a:rPr>
              <a:t>破了洞</a:t>
            </a:r>
          </a:p>
        </p:txBody>
      </p:sp>
      <p:sp>
        <p:nvSpPr>
          <p:cNvPr id="12" name="Oval 28"/>
          <p:cNvSpPr>
            <a:spLocks noChangeArrowheads="1"/>
          </p:cNvSpPr>
          <p:nvPr/>
        </p:nvSpPr>
        <p:spPr bwMode="auto">
          <a:xfrm>
            <a:off x="8062913" y="3414177"/>
            <a:ext cx="1081088" cy="129540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pic>
        <p:nvPicPr>
          <p:cNvPr id="13" name="Picture 15" descr="微信图片_201904212024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01"/>
          <a:stretch>
            <a:fillRect/>
          </a:stretch>
        </p:blipFill>
        <p:spPr bwMode="auto">
          <a:xfrm>
            <a:off x="-9964" y="1452550"/>
            <a:ext cx="2973984" cy="284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5"/>
          <p:cNvSpPr txBox="1"/>
          <p:nvPr/>
        </p:nvSpPr>
        <p:spPr>
          <a:xfrm>
            <a:off x="2600783" y="2439375"/>
            <a:ext cx="1779815" cy="830997"/>
          </a:xfrm>
          <a:prstGeom prst="rect">
            <a:avLst/>
          </a:prstGeom>
          <a:solidFill>
            <a:srgbClr val="9ED8F6"/>
          </a:solidFill>
        </p:spPr>
        <p:txBody>
          <a:bodyPr wrap="square" rtlCol="0">
            <a:spAutoFit/>
          </a:bodyPr>
          <a:lstStyle/>
          <a:p>
            <a:r>
              <a:rPr kumimoji="1" lang="zh-CN" altLang="en-US" sz="4800" b="1" dirty="0" smtClean="0">
                <a:solidFill>
                  <a:srgbClr val="FF0000"/>
                </a:solidFill>
                <a:latin typeface="KaiTi" charset="0"/>
                <a:ea typeface="KaiTi" charset="0"/>
                <a:cs typeface="KaiTi" charset="0"/>
              </a:rPr>
              <a:t>依 据</a:t>
            </a:r>
            <a:endParaRPr kumimoji="1" lang="zh-CN" altLang="en-US" sz="4800" b="1" dirty="0">
              <a:solidFill>
                <a:srgbClr val="FF0000"/>
              </a:solidFill>
              <a:latin typeface="KaiTi" charset="0"/>
              <a:ea typeface="KaiTi" charset="0"/>
              <a:cs typeface="KaiTi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6462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72" y="225489"/>
            <a:ext cx="11702683" cy="6632511"/>
          </a:xfrm>
          <a:prstGeom prst="rect">
            <a:avLst/>
          </a:prstGeom>
        </p:spPr>
      </p:pic>
      <p:graphicFrame>
        <p:nvGraphicFramePr>
          <p:cNvPr id="5" name="Group 95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1035696594"/>
              </p:ext>
            </p:extLst>
          </p:nvPr>
        </p:nvGraphicFramePr>
        <p:xfrm>
          <a:off x="457200" y="274638"/>
          <a:ext cx="11103428" cy="6303964"/>
        </p:xfrm>
        <a:graphic>
          <a:graphicData uri="http://schemas.openxmlformats.org/drawingml/2006/table">
            <a:tbl>
              <a:tblPr/>
              <a:tblGrid>
                <a:gridCol w="2735162"/>
                <a:gridCol w="2330349"/>
                <a:gridCol w="1595689"/>
                <a:gridCol w="2679474"/>
                <a:gridCol w="1762754"/>
              </a:tblGrid>
              <a:tr h="1169988"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KaiTi" charset="0"/>
                          <a:ea typeface="KaiTi" charset="0"/>
                          <a:cs typeface="KaiTi" charset="0"/>
                        </a:rPr>
                        <a:t>老屋说的话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KaiTi" charset="0"/>
                          <a:ea typeface="KaiTi" charset="0"/>
                          <a:cs typeface="KaiTi" charset="0"/>
                        </a:rPr>
                        <a:t>需要</a:t>
                      </a:r>
                      <a:r>
                        <a:rPr kumimoji="0" lang="zh-CN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KaiTi" charset="0"/>
                          <a:ea typeface="KaiTi" charset="0"/>
                          <a:cs typeface="KaiTi" charset="0"/>
                        </a:rPr>
                        <a:t>帮助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KaiTi" charset="0"/>
                          <a:ea typeface="KaiTi" charset="0"/>
                          <a:cs typeface="KaiTi" charset="0"/>
                        </a:rPr>
                        <a:t>的</a:t>
                      </a:r>
                      <a:r>
                        <a:rPr kumimoji="0" lang="zh-CN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KaiTi" charset="0"/>
                          <a:ea typeface="KaiTi" charset="0"/>
                          <a:cs typeface="KaiTi" charset="0"/>
                        </a:rPr>
                        <a:t>小动物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KaiTi" charset="0"/>
                          <a:ea typeface="KaiTi" charset="0"/>
                          <a:cs typeface="KaiTi" charset="0"/>
                        </a:rPr>
                        <a:t>时间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KaiTi" charset="0"/>
                          <a:ea typeface="KaiTi" charset="0"/>
                          <a:cs typeface="KaiTi" charset="0"/>
                        </a:rPr>
                        <a:t>困难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KaiTi" charset="0"/>
                          <a:ea typeface="KaiTi" charset="0"/>
                          <a:cs typeface="KaiTi" charset="0"/>
                        </a:rPr>
                        <a:t>小</a:t>
                      </a:r>
                      <a:r>
                        <a:rPr kumimoji="0" lang="zh-CN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KaiTi" charset="0"/>
                          <a:ea typeface="KaiTi" charset="0"/>
                          <a:cs typeface="KaiTi" charset="0"/>
                        </a:rPr>
                        <a:t>故事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KaiTi" charset="0"/>
                          <a:ea typeface="KaiTi" charset="0"/>
                          <a:cs typeface="KaiTi" charset="0"/>
                        </a:rPr>
                        <a:t>结局</a:t>
                      </a:r>
                      <a:endParaRPr kumimoji="0" lang="zh-CN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KaiTi" charset="0"/>
                        <a:ea typeface="KaiTi" charset="0"/>
                        <a:cs typeface="KaiTi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12938"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KaiTi" charset="0"/>
                        <a:ea typeface="KaiTi" charset="0"/>
                        <a:cs typeface="KaiTi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KaiTi" charset="0"/>
                        <a:ea typeface="KaiTi" charset="0"/>
                        <a:cs typeface="KaiT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KaiTi" charset="0"/>
                        <a:ea typeface="KaiTi" charset="0"/>
                        <a:cs typeface="KaiT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KaiTi" charset="0"/>
                        <a:ea typeface="KaiTi" charset="0"/>
                        <a:cs typeface="KaiT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KaiTi" charset="0"/>
                        <a:ea typeface="KaiTi" charset="0"/>
                        <a:cs typeface="KaiT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84325"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36713"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Text Box 73"/>
          <p:cNvSpPr txBox="1">
            <a:spLocks noChangeArrowheads="1"/>
          </p:cNvSpPr>
          <p:nvPr/>
        </p:nvSpPr>
        <p:spPr bwMode="auto">
          <a:xfrm>
            <a:off x="755650" y="1484313"/>
            <a:ext cx="1028700" cy="113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>
              <a:spcBef>
                <a:spcPct val="20000"/>
              </a:spcBef>
            </a:pPr>
            <a:endParaRPr lang="zh-CN" altLang="zh-CN">
              <a:solidFill>
                <a:schemeClr val="hlink"/>
              </a:solidFill>
              <a:latin typeface="楷体_GB2312" charset="0"/>
              <a:ea typeface="楷体_GB2312" charset="0"/>
            </a:endParaRPr>
          </a:p>
        </p:txBody>
      </p:sp>
      <p:sp>
        <p:nvSpPr>
          <p:cNvPr id="8" name="Text Box 74"/>
          <p:cNvSpPr txBox="1">
            <a:spLocks noChangeArrowheads="1"/>
          </p:cNvSpPr>
          <p:nvPr/>
        </p:nvSpPr>
        <p:spPr bwMode="auto">
          <a:xfrm>
            <a:off x="467519" y="1628775"/>
            <a:ext cx="2592388" cy="150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en-US" altLang="zh-CN" sz="2800" b="0" dirty="0">
                <a:latin typeface="KaiTi" charset="0"/>
                <a:ea typeface="KaiTi" charset="0"/>
                <a:cs typeface="KaiTi" charset="0"/>
              </a:rPr>
              <a:t>  </a:t>
            </a:r>
            <a:r>
              <a:rPr lang="zh-CN" altLang="en-US" sz="2800" dirty="0">
                <a:latin typeface="KaiTi" charset="0"/>
                <a:ea typeface="KaiTi" charset="0"/>
                <a:cs typeface="KaiTi" charset="0"/>
              </a:rPr>
              <a:t>好了，我到了倒下的时候了！</a:t>
            </a:r>
          </a:p>
        </p:txBody>
      </p:sp>
      <p:sp>
        <p:nvSpPr>
          <p:cNvPr id="9" name="Text Box 82"/>
          <p:cNvSpPr txBox="1">
            <a:spLocks noChangeArrowheads="1"/>
          </p:cNvSpPr>
          <p:nvPr/>
        </p:nvSpPr>
        <p:spPr bwMode="auto">
          <a:xfrm>
            <a:off x="3488764" y="2000023"/>
            <a:ext cx="1655762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en-US" altLang="zh-CN" sz="2800" b="0">
                <a:latin typeface="KaiTi" charset="0"/>
                <a:ea typeface="KaiTi" charset="0"/>
                <a:cs typeface="KaiTi" charset="0"/>
              </a:rPr>
              <a:t>  </a:t>
            </a:r>
            <a:r>
              <a:rPr lang="zh-CN" altLang="en-US" sz="2800" dirty="0">
                <a:latin typeface="KaiTi" charset="0"/>
                <a:ea typeface="KaiTi" charset="0"/>
                <a:cs typeface="KaiTi" charset="0"/>
              </a:rPr>
              <a:t>小猫</a:t>
            </a:r>
          </a:p>
        </p:txBody>
      </p:sp>
      <p:sp>
        <p:nvSpPr>
          <p:cNvPr id="10" name="Text Box 83"/>
          <p:cNvSpPr txBox="1">
            <a:spLocks noChangeArrowheads="1"/>
          </p:cNvSpPr>
          <p:nvPr/>
        </p:nvSpPr>
        <p:spPr bwMode="auto">
          <a:xfrm>
            <a:off x="5522030" y="1844674"/>
            <a:ext cx="1368425" cy="103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en-US" altLang="zh-CN" sz="2800" b="0">
                <a:latin typeface="KaiTi" charset="0"/>
                <a:ea typeface="KaiTi" charset="0"/>
                <a:cs typeface="KaiTi" charset="0"/>
              </a:rPr>
              <a:t>  </a:t>
            </a:r>
            <a:r>
              <a:rPr lang="zh-CN" altLang="en-US" sz="2800" dirty="0">
                <a:latin typeface="KaiTi" charset="0"/>
                <a:ea typeface="KaiTi" charset="0"/>
                <a:cs typeface="KaiTi" charset="0"/>
              </a:rPr>
              <a:t>一个晚上</a:t>
            </a:r>
          </a:p>
        </p:txBody>
      </p:sp>
      <p:sp>
        <p:nvSpPr>
          <p:cNvPr id="11" name="Text Box 90"/>
          <p:cNvSpPr txBox="1">
            <a:spLocks noChangeArrowheads="1"/>
          </p:cNvSpPr>
          <p:nvPr/>
        </p:nvSpPr>
        <p:spPr bwMode="auto">
          <a:xfrm>
            <a:off x="7012919" y="1641021"/>
            <a:ext cx="2374900" cy="150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en-US" altLang="zh-CN" sz="2800" b="0">
                <a:latin typeface="KaiTi" charset="0"/>
                <a:ea typeface="KaiTi" charset="0"/>
                <a:cs typeface="KaiTi" charset="0"/>
              </a:rPr>
              <a:t>  </a:t>
            </a:r>
            <a:r>
              <a:rPr lang="zh-CN" altLang="en-US" sz="2800" dirty="0">
                <a:latin typeface="KaiTi" charset="0"/>
                <a:ea typeface="KaiTi" charset="0"/>
                <a:cs typeface="KaiTi" charset="0"/>
              </a:rPr>
              <a:t>我找不到一个安心睡觉的地方。</a:t>
            </a:r>
          </a:p>
        </p:txBody>
      </p:sp>
      <p:sp>
        <p:nvSpPr>
          <p:cNvPr id="12" name="Text Box 96"/>
          <p:cNvSpPr txBox="1">
            <a:spLocks noChangeArrowheads="1"/>
          </p:cNvSpPr>
          <p:nvPr/>
        </p:nvSpPr>
        <p:spPr bwMode="auto">
          <a:xfrm>
            <a:off x="9742146" y="1844674"/>
            <a:ext cx="1908175" cy="103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en-US" altLang="zh-CN" sz="2800" b="0">
                <a:latin typeface="KaiTi" charset="0"/>
                <a:ea typeface="KaiTi" charset="0"/>
                <a:cs typeface="KaiTi" charset="0"/>
              </a:rPr>
              <a:t>  </a:t>
            </a:r>
            <a:r>
              <a:rPr lang="zh-CN" altLang="en-US" sz="2800" dirty="0">
                <a:latin typeface="KaiTi" charset="0"/>
                <a:ea typeface="KaiTi" charset="0"/>
                <a:cs typeface="KaiTi" charset="0"/>
              </a:rPr>
              <a:t>喵喵，谢谢</a:t>
            </a:r>
            <a:r>
              <a:rPr lang="zh-CN" altLang="en-US" sz="2800" b="0" dirty="0">
                <a:latin typeface="KaiTi" charset="0"/>
                <a:ea typeface="KaiTi" charset="0"/>
                <a:cs typeface="KaiTi" charset="0"/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524352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图片1_副本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425" y="902607"/>
            <a:ext cx="8642350" cy="446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2"/>
          <p:cNvSpPr>
            <a:spLocks noChangeArrowheads="1"/>
          </p:cNvSpPr>
          <p:nvPr/>
        </p:nvSpPr>
        <p:spPr bwMode="auto">
          <a:xfrm>
            <a:off x="1159103" y="5568147"/>
            <a:ext cx="9807801" cy="11264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ctr">
              <a:lnSpc>
                <a:spcPct val="140000"/>
              </a:lnSpc>
              <a:buFont typeface="Arial" charset="0"/>
              <a:buNone/>
            </a:pPr>
            <a:r>
              <a:rPr lang="en-US" altLang="zh-CN" sz="4800" dirty="0">
                <a:solidFill>
                  <a:srgbClr val="CC0066"/>
                </a:solidFill>
                <a:latin typeface="楷体" charset="0"/>
                <a:ea typeface="楷体" charset="0"/>
              </a:rPr>
              <a:t>“</a:t>
            </a:r>
            <a:r>
              <a:rPr lang="zh-CN" altLang="en-US" sz="4800" dirty="0">
                <a:solidFill>
                  <a:srgbClr val="CC0066"/>
                </a:solidFill>
                <a:latin typeface="楷体" charset="0"/>
                <a:ea typeface="楷体" charset="0"/>
              </a:rPr>
              <a:t>好了，我到了倒下的时候了！”</a:t>
            </a:r>
          </a:p>
        </p:txBody>
      </p:sp>
      <p:pic>
        <p:nvPicPr>
          <p:cNvPr id="3" name="素材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46400" y="1667328"/>
            <a:ext cx="812800" cy="81280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0259018" y="487108"/>
            <a:ext cx="1415772" cy="83099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4800" b="1" smtClean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预测</a:t>
            </a:r>
            <a:endParaRPr lang="zh-CN" altLang="en-US" sz="4800" b="1" dirty="0">
              <a:ln w="0"/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32377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4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72" y="225489"/>
            <a:ext cx="11702683" cy="6632511"/>
          </a:xfrm>
          <a:prstGeom prst="rect">
            <a:avLst/>
          </a:prstGeom>
        </p:spPr>
      </p:pic>
      <p:pic>
        <p:nvPicPr>
          <p:cNvPr id="6" name="图片 4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73106" y="122295"/>
            <a:ext cx="1543050" cy="150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06" y="1516205"/>
            <a:ext cx="9144000" cy="308610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3728098" y="485671"/>
            <a:ext cx="8186857" cy="83099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4800" b="1" dirty="0" smtClean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读到这里，你有怎样的预测？</a:t>
            </a:r>
            <a:endParaRPr lang="zh-CN" altLang="en-US" sz="4800" b="1" dirty="0">
              <a:ln w="0"/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grpSp>
        <p:nvGrpSpPr>
          <p:cNvPr id="13" name="组 12"/>
          <p:cNvGrpSpPr/>
          <p:nvPr/>
        </p:nvGrpSpPr>
        <p:grpSpPr>
          <a:xfrm>
            <a:off x="373106" y="2674768"/>
            <a:ext cx="11841476" cy="4150037"/>
            <a:chOff x="373106" y="2674768"/>
            <a:chExt cx="11841476" cy="4150037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7379" y="2674768"/>
              <a:ext cx="2667203" cy="1412565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106" y="4602305"/>
              <a:ext cx="9740900" cy="2222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77425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图片1_副本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25" y="333375"/>
            <a:ext cx="8642350" cy="446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33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82" y="2899586"/>
            <a:ext cx="10278836" cy="1639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567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72" y="225489"/>
            <a:ext cx="11702683" cy="6632511"/>
          </a:xfrm>
          <a:prstGeom prst="rect">
            <a:avLst/>
          </a:prstGeom>
        </p:spPr>
      </p:pic>
      <p:graphicFrame>
        <p:nvGraphicFramePr>
          <p:cNvPr id="5" name="Group 95"/>
          <p:cNvGraphicFramePr>
            <a:graphicFrameLocks noGrp="1"/>
          </p:cNvGraphicFramePr>
          <p:nvPr>
            <p:ph/>
          </p:nvPr>
        </p:nvGraphicFramePr>
        <p:xfrm>
          <a:off x="457200" y="274638"/>
          <a:ext cx="11103428" cy="6303964"/>
        </p:xfrm>
        <a:graphic>
          <a:graphicData uri="http://schemas.openxmlformats.org/drawingml/2006/table">
            <a:tbl>
              <a:tblPr/>
              <a:tblGrid>
                <a:gridCol w="2735162"/>
                <a:gridCol w="2330349"/>
                <a:gridCol w="1595689"/>
                <a:gridCol w="2679474"/>
                <a:gridCol w="1762754"/>
              </a:tblGrid>
              <a:tr h="1169988"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KaiTi" charset="0"/>
                          <a:ea typeface="KaiTi" charset="0"/>
                          <a:cs typeface="KaiTi" charset="0"/>
                        </a:rPr>
                        <a:t>老屋说的话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KaiTi" charset="0"/>
                          <a:ea typeface="KaiTi" charset="0"/>
                          <a:cs typeface="KaiTi" charset="0"/>
                        </a:rPr>
                        <a:t>需要</a:t>
                      </a:r>
                      <a:r>
                        <a:rPr kumimoji="0" lang="zh-CN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KaiTi" charset="0"/>
                          <a:ea typeface="KaiTi" charset="0"/>
                          <a:cs typeface="KaiTi" charset="0"/>
                        </a:rPr>
                        <a:t>帮助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KaiTi" charset="0"/>
                          <a:ea typeface="KaiTi" charset="0"/>
                          <a:cs typeface="KaiTi" charset="0"/>
                        </a:rPr>
                        <a:t>的</a:t>
                      </a:r>
                      <a:r>
                        <a:rPr kumimoji="0" lang="zh-CN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KaiTi" charset="0"/>
                          <a:ea typeface="KaiTi" charset="0"/>
                          <a:cs typeface="KaiTi" charset="0"/>
                        </a:rPr>
                        <a:t>小动物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KaiTi" charset="0"/>
                          <a:ea typeface="KaiTi" charset="0"/>
                          <a:cs typeface="KaiTi" charset="0"/>
                        </a:rPr>
                        <a:t>时间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KaiTi" charset="0"/>
                          <a:ea typeface="KaiTi" charset="0"/>
                          <a:cs typeface="KaiTi" charset="0"/>
                        </a:rPr>
                        <a:t>困难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KaiTi" charset="0"/>
                          <a:ea typeface="KaiTi" charset="0"/>
                          <a:cs typeface="KaiTi" charset="0"/>
                        </a:rPr>
                        <a:t>小</a:t>
                      </a:r>
                      <a:r>
                        <a:rPr kumimoji="0" lang="zh-CN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KaiTi" charset="0"/>
                          <a:ea typeface="KaiTi" charset="0"/>
                          <a:cs typeface="KaiTi" charset="0"/>
                        </a:rPr>
                        <a:t>故事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KaiTi" charset="0"/>
                          <a:ea typeface="KaiTi" charset="0"/>
                          <a:cs typeface="KaiTi" charset="0"/>
                        </a:rPr>
                        <a:t>结局</a:t>
                      </a:r>
                      <a:endParaRPr kumimoji="0" lang="zh-CN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KaiTi" charset="0"/>
                        <a:ea typeface="KaiTi" charset="0"/>
                        <a:cs typeface="KaiTi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12938"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KaiTi" charset="0"/>
                        <a:ea typeface="KaiTi" charset="0"/>
                        <a:cs typeface="KaiTi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KaiTi" charset="0"/>
                        <a:ea typeface="KaiTi" charset="0"/>
                        <a:cs typeface="KaiT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KaiTi" charset="0"/>
                        <a:ea typeface="KaiTi" charset="0"/>
                        <a:cs typeface="KaiT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KaiTi" charset="0"/>
                        <a:ea typeface="KaiTi" charset="0"/>
                        <a:cs typeface="KaiT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KaiTi" charset="0"/>
                        <a:ea typeface="KaiTi" charset="0"/>
                        <a:cs typeface="KaiT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84325"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36713"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Text Box 73"/>
          <p:cNvSpPr txBox="1">
            <a:spLocks noChangeArrowheads="1"/>
          </p:cNvSpPr>
          <p:nvPr/>
        </p:nvSpPr>
        <p:spPr bwMode="auto">
          <a:xfrm>
            <a:off x="755650" y="1484313"/>
            <a:ext cx="1028700" cy="113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>
              <a:spcBef>
                <a:spcPct val="20000"/>
              </a:spcBef>
            </a:pPr>
            <a:endParaRPr lang="zh-CN" altLang="zh-CN">
              <a:solidFill>
                <a:schemeClr val="hlink"/>
              </a:solidFill>
              <a:latin typeface="楷体_GB2312" charset="0"/>
              <a:ea typeface="楷体_GB2312" charset="0"/>
            </a:endParaRPr>
          </a:p>
        </p:txBody>
      </p:sp>
      <p:sp>
        <p:nvSpPr>
          <p:cNvPr id="8" name="Text Box 74"/>
          <p:cNvSpPr txBox="1">
            <a:spLocks noChangeArrowheads="1"/>
          </p:cNvSpPr>
          <p:nvPr/>
        </p:nvSpPr>
        <p:spPr bwMode="auto">
          <a:xfrm>
            <a:off x="467519" y="1628775"/>
            <a:ext cx="2592388" cy="150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en-US" altLang="zh-CN" sz="2800" b="0" dirty="0">
                <a:latin typeface="KaiTi" charset="0"/>
                <a:ea typeface="KaiTi" charset="0"/>
                <a:cs typeface="KaiTi" charset="0"/>
              </a:rPr>
              <a:t>  </a:t>
            </a:r>
            <a:r>
              <a:rPr lang="zh-CN" altLang="en-US" sz="2800" dirty="0">
                <a:latin typeface="KaiTi" charset="0"/>
                <a:ea typeface="KaiTi" charset="0"/>
                <a:cs typeface="KaiTi" charset="0"/>
              </a:rPr>
              <a:t>好了，我到了倒下的时候了！</a:t>
            </a:r>
          </a:p>
        </p:txBody>
      </p:sp>
      <p:sp>
        <p:nvSpPr>
          <p:cNvPr id="9" name="Text Box 82"/>
          <p:cNvSpPr txBox="1">
            <a:spLocks noChangeArrowheads="1"/>
          </p:cNvSpPr>
          <p:nvPr/>
        </p:nvSpPr>
        <p:spPr bwMode="auto">
          <a:xfrm>
            <a:off x="3488764" y="2000023"/>
            <a:ext cx="1655762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en-US" altLang="zh-CN" sz="2800" b="0">
                <a:latin typeface="KaiTi" charset="0"/>
                <a:ea typeface="KaiTi" charset="0"/>
                <a:cs typeface="KaiTi" charset="0"/>
              </a:rPr>
              <a:t>  </a:t>
            </a:r>
            <a:r>
              <a:rPr lang="zh-CN" altLang="en-US" sz="2800" dirty="0">
                <a:latin typeface="KaiTi" charset="0"/>
                <a:ea typeface="KaiTi" charset="0"/>
                <a:cs typeface="KaiTi" charset="0"/>
              </a:rPr>
              <a:t>小猫</a:t>
            </a:r>
          </a:p>
        </p:txBody>
      </p:sp>
      <p:sp>
        <p:nvSpPr>
          <p:cNvPr id="10" name="Text Box 83"/>
          <p:cNvSpPr txBox="1">
            <a:spLocks noChangeArrowheads="1"/>
          </p:cNvSpPr>
          <p:nvPr/>
        </p:nvSpPr>
        <p:spPr bwMode="auto">
          <a:xfrm>
            <a:off x="5522030" y="1844674"/>
            <a:ext cx="1368425" cy="103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en-US" altLang="zh-CN" sz="2800" b="0">
                <a:latin typeface="KaiTi" charset="0"/>
                <a:ea typeface="KaiTi" charset="0"/>
                <a:cs typeface="KaiTi" charset="0"/>
              </a:rPr>
              <a:t>  </a:t>
            </a:r>
            <a:r>
              <a:rPr lang="zh-CN" altLang="en-US" sz="2800" dirty="0">
                <a:latin typeface="KaiTi" charset="0"/>
                <a:ea typeface="KaiTi" charset="0"/>
                <a:cs typeface="KaiTi" charset="0"/>
              </a:rPr>
              <a:t>一个晚上</a:t>
            </a:r>
          </a:p>
        </p:txBody>
      </p:sp>
      <p:sp>
        <p:nvSpPr>
          <p:cNvPr id="11" name="Text Box 90"/>
          <p:cNvSpPr txBox="1">
            <a:spLocks noChangeArrowheads="1"/>
          </p:cNvSpPr>
          <p:nvPr/>
        </p:nvSpPr>
        <p:spPr bwMode="auto">
          <a:xfrm>
            <a:off x="7012919" y="1641021"/>
            <a:ext cx="2374900" cy="150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en-US" altLang="zh-CN" sz="2800" b="0">
                <a:latin typeface="KaiTi" charset="0"/>
                <a:ea typeface="KaiTi" charset="0"/>
                <a:cs typeface="KaiTi" charset="0"/>
              </a:rPr>
              <a:t>  </a:t>
            </a:r>
            <a:r>
              <a:rPr lang="zh-CN" altLang="en-US" sz="2800" dirty="0">
                <a:latin typeface="KaiTi" charset="0"/>
                <a:ea typeface="KaiTi" charset="0"/>
                <a:cs typeface="KaiTi" charset="0"/>
              </a:rPr>
              <a:t>我找不到一个安心睡觉的地方。</a:t>
            </a:r>
          </a:p>
        </p:txBody>
      </p:sp>
      <p:sp>
        <p:nvSpPr>
          <p:cNvPr id="12" name="Text Box 96"/>
          <p:cNvSpPr txBox="1">
            <a:spLocks noChangeArrowheads="1"/>
          </p:cNvSpPr>
          <p:nvPr/>
        </p:nvSpPr>
        <p:spPr bwMode="auto">
          <a:xfrm>
            <a:off x="9742146" y="1844674"/>
            <a:ext cx="1908175" cy="103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en-US" altLang="zh-CN" sz="2800" b="0">
                <a:latin typeface="KaiTi" charset="0"/>
                <a:ea typeface="KaiTi" charset="0"/>
                <a:cs typeface="KaiTi" charset="0"/>
              </a:rPr>
              <a:t>  </a:t>
            </a:r>
            <a:r>
              <a:rPr lang="zh-CN" altLang="en-US" sz="2800" dirty="0">
                <a:latin typeface="KaiTi" charset="0"/>
                <a:ea typeface="KaiTi" charset="0"/>
                <a:cs typeface="KaiTi" charset="0"/>
              </a:rPr>
              <a:t>喵喵，谢谢</a:t>
            </a:r>
            <a:r>
              <a:rPr lang="zh-CN" altLang="en-US" sz="2800" b="0" dirty="0">
                <a:latin typeface="KaiTi" charset="0"/>
                <a:ea typeface="KaiTi" charset="0"/>
                <a:cs typeface="KaiTi" charset="0"/>
              </a:rPr>
              <a:t>！</a:t>
            </a:r>
          </a:p>
        </p:txBody>
      </p:sp>
      <p:sp>
        <p:nvSpPr>
          <p:cNvPr id="13" name="Text Box 74"/>
          <p:cNvSpPr txBox="1">
            <a:spLocks noChangeArrowheads="1"/>
          </p:cNvSpPr>
          <p:nvPr/>
        </p:nvSpPr>
        <p:spPr bwMode="auto">
          <a:xfrm>
            <a:off x="457200" y="3426620"/>
            <a:ext cx="2592388" cy="150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en-US" altLang="zh-CN" sz="2800" b="0" dirty="0">
                <a:latin typeface="KaiTi" charset="0"/>
                <a:ea typeface="KaiTi" charset="0"/>
                <a:cs typeface="KaiTi" charset="0"/>
              </a:rPr>
              <a:t>  </a:t>
            </a:r>
            <a:r>
              <a:rPr lang="zh-CN" altLang="en-US" sz="2800" dirty="0">
                <a:latin typeface="KaiTi" charset="0"/>
                <a:ea typeface="KaiTi" charset="0"/>
                <a:cs typeface="KaiTi" charset="0"/>
              </a:rPr>
              <a:t>好了，我到了倒下的时候了！</a:t>
            </a:r>
          </a:p>
        </p:txBody>
      </p:sp>
      <p:sp>
        <p:nvSpPr>
          <p:cNvPr id="14" name="Text Box 42"/>
          <p:cNvSpPr txBox="1">
            <a:spLocks noChangeArrowheads="1"/>
          </p:cNvSpPr>
          <p:nvPr/>
        </p:nvSpPr>
        <p:spPr bwMode="auto">
          <a:xfrm>
            <a:off x="3294516" y="3882795"/>
            <a:ext cx="1871662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en-US" altLang="zh-CN" sz="2800" b="0" dirty="0">
                <a:latin typeface="KaiTi" charset="0"/>
                <a:ea typeface="KaiTi" charset="0"/>
                <a:cs typeface="KaiTi" charset="0"/>
              </a:rPr>
              <a:t>  </a:t>
            </a:r>
            <a:r>
              <a:rPr lang="zh-CN" altLang="en-US" sz="2800" dirty="0">
                <a:latin typeface="KaiTi" charset="0"/>
                <a:ea typeface="KaiTi" charset="0"/>
                <a:cs typeface="KaiTi" charset="0"/>
              </a:rPr>
              <a:t>老母鸡</a:t>
            </a:r>
          </a:p>
        </p:txBody>
      </p:sp>
      <p:sp>
        <p:nvSpPr>
          <p:cNvPr id="15" name="Text Box 43"/>
          <p:cNvSpPr txBox="1">
            <a:spLocks noChangeArrowheads="1"/>
          </p:cNvSpPr>
          <p:nvPr/>
        </p:nvSpPr>
        <p:spPr bwMode="auto">
          <a:xfrm>
            <a:off x="5522030" y="3695700"/>
            <a:ext cx="1584325" cy="103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en-US" altLang="zh-CN" sz="2800" b="0" dirty="0">
                <a:latin typeface="KaiTi" charset="0"/>
                <a:ea typeface="KaiTi" charset="0"/>
                <a:cs typeface="KaiTi" charset="0"/>
              </a:rPr>
              <a:t>  </a:t>
            </a:r>
            <a:r>
              <a:rPr lang="zh-CN" altLang="en-US" sz="2800" dirty="0" smtClean="0">
                <a:latin typeface="KaiTi" charset="0"/>
                <a:ea typeface="KaiTi" charset="0"/>
                <a:cs typeface="KaiTi" charset="0"/>
              </a:rPr>
              <a:t>二十</a:t>
            </a:r>
            <a:r>
              <a:rPr lang="zh-CN" altLang="en-US" sz="2800" dirty="0" smtClean="0">
                <a:latin typeface="KaiTi" charset="0"/>
                <a:ea typeface="KaiTi" charset="0"/>
                <a:cs typeface="KaiTi" charset="0"/>
              </a:rPr>
              <a:t>几</a:t>
            </a:r>
            <a:r>
              <a:rPr lang="zh-CN" altLang="en-US" sz="2800" dirty="0" smtClean="0">
                <a:latin typeface="KaiTi" charset="0"/>
                <a:ea typeface="KaiTi" charset="0"/>
                <a:cs typeface="KaiTi" charset="0"/>
              </a:rPr>
              <a:t>天</a:t>
            </a:r>
            <a:endParaRPr lang="zh-CN" altLang="en-US" sz="2800" dirty="0">
              <a:latin typeface="KaiTi" charset="0"/>
              <a:ea typeface="KaiTi" charset="0"/>
              <a:cs typeface="KaiTi" charset="0"/>
            </a:endParaRPr>
          </a:p>
        </p:txBody>
      </p:sp>
      <p:sp>
        <p:nvSpPr>
          <p:cNvPr id="16" name="Text Box 44"/>
          <p:cNvSpPr txBox="1">
            <a:spLocks noChangeArrowheads="1"/>
          </p:cNvSpPr>
          <p:nvPr/>
        </p:nvSpPr>
        <p:spPr bwMode="auto">
          <a:xfrm>
            <a:off x="7027294" y="3412896"/>
            <a:ext cx="2592388" cy="150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en-US" altLang="zh-CN" sz="2800">
                <a:latin typeface="KaiTi" charset="0"/>
                <a:ea typeface="KaiTi" charset="0"/>
                <a:cs typeface="KaiTi" charset="0"/>
              </a:rPr>
              <a:t>  </a:t>
            </a:r>
            <a:r>
              <a:rPr lang="zh-CN" altLang="en-US" sz="2800" dirty="0">
                <a:latin typeface="KaiTi" charset="0"/>
                <a:ea typeface="KaiTi" charset="0"/>
                <a:cs typeface="KaiTi" charset="0"/>
              </a:rPr>
              <a:t>我找不到一个安心孵蛋的地方。</a:t>
            </a:r>
          </a:p>
        </p:txBody>
      </p:sp>
      <p:sp>
        <p:nvSpPr>
          <p:cNvPr id="17" name="Text Box 45"/>
          <p:cNvSpPr txBox="1">
            <a:spLocks noChangeArrowheads="1"/>
          </p:cNvSpPr>
          <p:nvPr/>
        </p:nvSpPr>
        <p:spPr bwMode="auto">
          <a:xfrm>
            <a:off x="9742146" y="3647847"/>
            <a:ext cx="1655762" cy="103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en-US" altLang="zh-CN" sz="2800">
                <a:latin typeface="KaiTi" charset="0"/>
                <a:ea typeface="KaiTi" charset="0"/>
                <a:cs typeface="KaiTi" charset="0"/>
              </a:rPr>
              <a:t>  </a:t>
            </a:r>
            <a:r>
              <a:rPr lang="zh-CN" altLang="en-US" sz="2800" dirty="0">
                <a:latin typeface="KaiTi" charset="0"/>
                <a:ea typeface="KaiTi" charset="0"/>
                <a:cs typeface="KaiTi" charset="0"/>
              </a:rPr>
              <a:t>叽叽，谢谢！</a:t>
            </a:r>
          </a:p>
        </p:txBody>
      </p:sp>
    </p:spTree>
    <p:extLst>
      <p:ext uri="{BB962C8B-B14F-4D97-AF65-F5344CB8AC3E}">
        <p14:creationId xmlns:p14="http://schemas.microsoft.com/office/powerpoint/2010/main" val="259479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16" grpId="0"/>
      <p:bldP spid="17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图片1_副本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425" y="902607"/>
            <a:ext cx="8642350" cy="446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2"/>
          <p:cNvSpPr>
            <a:spLocks noChangeArrowheads="1"/>
          </p:cNvSpPr>
          <p:nvPr/>
        </p:nvSpPr>
        <p:spPr bwMode="auto">
          <a:xfrm>
            <a:off x="1159103" y="5568147"/>
            <a:ext cx="9807801" cy="11264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ctr">
              <a:lnSpc>
                <a:spcPct val="140000"/>
              </a:lnSpc>
              <a:buFont typeface="Arial" charset="0"/>
              <a:buNone/>
            </a:pPr>
            <a:r>
              <a:rPr lang="en-US" altLang="zh-CN" sz="4800" dirty="0">
                <a:solidFill>
                  <a:srgbClr val="CC0066"/>
                </a:solidFill>
                <a:latin typeface="楷体" charset="0"/>
                <a:ea typeface="楷体" charset="0"/>
              </a:rPr>
              <a:t>“</a:t>
            </a:r>
            <a:r>
              <a:rPr lang="zh-CN" altLang="en-US" sz="4800" dirty="0">
                <a:solidFill>
                  <a:srgbClr val="CC0066"/>
                </a:solidFill>
                <a:latin typeface="楷体" charset="0"/>
                <a:ea typeface="楷体" charset="0"/>
              </a:rPr>
              <a:t>好了，我到了倒下的时候了！”</a:t>
            </a:r>
          </a:p>
        </p:txBody>
      </p:sp>
      <p:pic>
        <p:nvPicPr>
          <p:cNvPr id="3" name="素材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46400" y="1667328"/>
            <a:ext cx="812800" cy="8128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0259018" y="487108"/>
            <a:ext cx="1415772" cy="83099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4800" b="1" smtClean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预测</a:t>
            </a:r>
            <a:endParaRPr lang="zh-CN" altLang="en-US" sz="4800" b="1" dirty="0">
              <a:ln w="0"/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93479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4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72" y="225489"/>
            <a:ext cx="11702683" cy="6632511"/>
          </a:xfrm>
          <a:prstGeom prst="rect">
            <a:avLst/>
          </a:prstGeom>
        </p:spPr>
      </p:pic>
      <p:graphicFrame>
        <p:nvGraphicFramePr>
          <p:cNvPr id="5" name="Group 95"/>
          <p:cNvGraphicFramePr>
            <a:graphicFrameLocks noGrp="1"/>
          </p:cNvGraphicFramePr>
          <p:nvPr>
            <p:ph/>
          </p:nvPr>
        </p:nvGraphicFramePr>
        <p:xfrm>
          <a:off x="457200" y="274638"/>
          <a:ext cx="11103428" cy="6303964"/>
        </p:xfrm>
        <a:graphic>
          <a:graphicData uri="http://schemas.openxmlformats.org/drawingml/2006/table">
            <a:tbl>
              <a:tblPr/>
              <a:tblGrid>
                <a:gridCol w="2735162"/>
                <a:gridCol w="2330349"/>
                <a:gridCol w="1595689"/>
                <a:gridCol w="2679474"/>
                <a:gridCol w="1762754"/>
              </a:tblGrid>
              <a:tr h="1169988"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KaiTi" charset="0"/>
                          <a:ea typeface="KaiTi" charset="0"/>
                          <a:cs typeface="KaiTi" charset="0"/>
                        </a:rPr>
                        <a:t>老屋说的话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KaiTi" charset="0"/>
                          <a:ea typeface="KaiTi" charset="0"/>
                          <a:cs typeface="KaiTi" charset="0"/>
                        </a:rPr>
                        <a:t>需要</a:t>
                      </a:r>
                      <a:r>
                        <a:rPr kumimoji="0" lang="zh-CN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KaiTi" charset="0"/>
                          <a:ea typeface="KaiTi" charset="0"/>
                          <a:cs typeface="KaiTi" charset="0"/>
                        </a:rPr>
                        <a:t>帮助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KaiTi" charset="0"/>
                          <a:ea typeface="KaiTi" charset="0"/>
                          <a:cs typeface="KaiTi" charset="0"/>
                        </a:rPr>
                        <a:t>的</a:t>
                      </a:r>
                      <a:r>
                        <a:rPr kumimoji="0" lang="zh-CN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KaiTi" charset="0"/>
                          <a:ea typeface="KaiTi" charset="0"/>
                          <a:cs typeface="KaiTi" charset="0"/>
                        </a:rPr>
                        <a:t>小动物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KaiTi" charset="0"/>
                          <a:ea typeface="KaiTi" charset="0"/>
                          <a:cs typeface="KaiTi" charset="0"/>
                        </a:rPr>
                        <a:t>时间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KaiTi" charset="0"/>
                          <a:ea typeface="KaiTi" charset="0"/>
                          <a:cs typeface="KaiTi" charset="0"/>
                        </a:rPr>
                        <a:t>困难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KaiTi" charset="0"/>
                          <a:ea typeface="KaiTi" charset="0"/>
                          <a:cs typeface="KaiTi" charset="0"/>
                        </a:rPr>
                        <a:t>小</a:t>
                      </a:r>
                      <a:r>
                        <a:rPr kumimoji="0" lang="zh-CN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KaiTi" charset="0"/>
                          <a:ea typeface="KaiTi" charset="0"/>
                          <a:cs typeface="KaiTi" charset="0"/>
                        </a:rPr>
                        <a:t>故事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KaiTi" charset="0"/>
                          <a:ea typeface="KaiTi" charset="0"/>
                          <a:cs typeface="KaiTi" charset="0"/>
                        </a:rPr>
                        <a:t>结局</a:t>
                      </a:r>
                      <a:endParaRPr kumimoji="0" lang="zh-CN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KaiTi" charset="0"/>
                        <a:ea typeface="KaiTi" charset="0"/>
                        <a:cs typeface="KaiTi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12938"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KaiTi" charset="0"/>
                        <a:ea typeface="KaiTi" charset="0"/>
                        <a:cs typeface="KaiTi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KaiTi" charset="0"/>
                        <a:ea typeface="KaiTi" charset="0"/>
                        <a:cs typeface="KaiT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KaiTi" charset="0"/>
                        <a:ea typeface="KaiTi" charset="0"/>
                        <a:cs typeface="KaiT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KaiTi" charset="0"/>
                        <a:ea typeface="KaiTi" charset="0"/>
                        <a:cs typeface="KaiT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KaiTi" charset="0"/>
                        <a:ea typeface="KaiTi" charset="0"/>
                        <a:cs typeface="KaiT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84325"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36713"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1pPr>
                      <a:lvl2pPr algn="l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2pPr>
                      <a:lvl3pPr algn="l"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3pPr>
                      <a:lvl4pPr algn="l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4pPr>
                      <a:lvl5pPr algn="l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Text Box 73"/>
          <p:cNvSpPr txBox="1">
            <a:spLocks noChangeArrowheads="1"/>
          </p:cNvSpPr>
          <p:nvPr/>
        </p:nvSpPr>
        <p:spPr bwMode="auto">
          <a:xfrm>
            <a:off x="755650" y="1484313"/>
            <a:ext cx="1028700" cy="113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>
              <a:spcBef>
                <a:spcPct val="20000"/>
              </a:spcBef>
            </a:pPr>
            <a:endParaRPr lang="zh-CN" altLang="zh-CN">
              <a:solidFill>
                <a:schemeClr val="hlink"/>
              </a:solidFill>
              <a:latin typeface="楷体_GB2312" charset="0"/>
              <a:ea typeface="楷体_GB2312" charset="0"/>
            </a:endParaRPr>
          </a:p>
        </p:txBody>
      </p:sp>
      <p:sp>
        <p:nvSpPr>
          <p:cNvPr id="8" name="Text Box 74"/>
          <p:cNvSpPr txBox="1">
            <a:spLocks noChangeArrowheads="1"/>
          </p:cNvSpPr>
          <p:nvPr/>
        </p:nvSpPr>
        <p:spPr bwMode="auto">
          <a:xfrm>
            <a:off x="467519" y="1628775"/>
            <a:ext cx="2592388" cy="150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en-US" altLang="zh-CN" sz="2800" b="0" dirty="0">
                <a:latin typeface="KaiTi" charset="0"/>
                <a:ea typeface="KaiTi" charset="0"/>
                <a:cs typeface="KaiTi" charset="0"/>
              </a:rPr>
              <a:t>  </a:t>
            </a:r>
            <a:r>
              <a:rPr lang="zh-CN" altLang="en-US" sz="2800" dirty="0">
                <a:latin typeface="KaiTi" charset="0"/>
                <a:ea typeface="KaiTi" charset="0"/>
                <a:cs typeface="KaiTi" charset="0"/>
              </a:rPr>
              <a:t>好了，我到了倒下的时候了！</a:t>
            </a:r>
          </a:p>
        </p:txBody>
      </p:sp>
      <p:sp>
        <p:nvSpPr>
          <p:cNvPr id="9" name="Text Box 82"/>
          <p:cNvSpPr txBox="1">
            <a:spLocks noChangeArrowheads="1"/>
          </p:cNvSpPr>
          <p:nvPr/>
        </p:nvSpPr>
        <p:spPr bwMode="auto">
          <a:xfrm>
            <a:off x="3488764" y="2000023"/>
            <a:ext cx="1655762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en-US" altLang="zh-CN" sz="2800" b="0">
                <a:latin typeface="KaiTi" charset="0"/>
                <a:ea typeface="KaiTi" charset="0"/>
                <a:cs typeface="KaiTi" charset="0"/>
              </a:rPr>
              <a:t>  </a:t>
            </a:r>
            <a:r>
              <a:rPr lang="zh-CN" altLang="en-US" sz="2800" dirty="0">
                <a:latin typeface="KaiTi" charset="0"/>
                <a:ea typeface="KaiTi" charset="0"/>
                <a:cs typeface="KaiTi" charset="0"/>
              </a:rPr>
              <a:t>小猫</a:t>
            </a:r>
          </a:p>
        </p:txBody>
      </p:sp>
      <p:sp>
        <p:nvSpPr>
          <p:cNvPr id="10" name="Text Box 83"/>
          <p:cNvSpPr txBox="1">
            <a:spLocks noChangeArrowheads="1"/>
          </p:cNvSpPr>
          <p:nvPr/>
        </p:nvSpPr>
        <p:spPr bwMode="auto">
          <a:xfrm>
            <a:off x="5522030" y="1844674"/>
            <a:ext cx="1368425" cy="103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en-US" altLang="zh-CN" sz="2800" b="0">
                <a:latin typeface="KaiTi" charset="0"/>
                <a:ea typeface="KaiTi" charset="0"/>
                <a:cs typeface="KaiTi" charset="0"/>
              </a:rPr>
              <a:t>  </a:t>
            </a:r>
            <a:r>
              <a:rPr lang="zh-CN" altLang="en-US" sz="2800" dirty="0">
                <a:latin typeface="KaiTi" charset="0"/>
                <a:ea typeface="KaiTi" charset="0"/>
                <a:cs typeface="KaiTi" charset="0"/>
              </a:rPr>
              <a:t>一个晚上</a:t>
            </a:r>
          </a:p>
        </p:txBody>
      </p:sp>
      <p:sp>
        <p:nvSpPr>
          <p:cNvPr id="11" name="Text Box 90"/>
          <p:cNvSpPr txBox="1">
            <a:spLocks noChangeArrowheads="1"/>
          </p:cNvSpPr>
          <p:nvPr/>
        </p:nvSpPr>
        <p:spPr bwMode="auto">
          <a:xfrm>
            <a:off x="7012919" y="1641021"/>
            <a:ext cx="2374900" cy="150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en-US" altLang="zh-CN" sz="2800" b="0">
                <a:latin typeface="KaiTi" charset="0"/>
                <a:ea typeface="KaiTi" charset="0"/>
                <a:cs typeface="KaiTi" charset="0"/>
              </a:rPr>
              <a:t>  </a:t>
            </a:r>
            <a:r>
              <a:rPr lang="zh-CN" altLang="en-US" sz="2800" dirty="0">
                <a:latin typeface="KaiTi" charset="0"/>
                <a:ea typeface="KaiTi" charset="0"/>
                <a:cs typeface="KaiTi" charset="0"/>
              </a:rPr>
              <a:t>我找不到一个安心睡觉的地方。</a:t>
            </a:r>
          </a:p>
        </p:txBody>
      </p:sp>
      <p:sp>
        <p:nvSpPr>
          <p:cNvPr id="12" name="Text Box 96"/>
          <p:cNvSpPr txBox="1">
            <a:spLocks noChangeArrowheads="1"/>
          </p:cNvSpPr>
          <p:nvPr/>
        </p:nvSpPr>
        <p:spPr bwMode="auto">
          <a:xfrm>
            <a:off x="9742146" y="1844674"/>
            <a:ext cx="1908175" cy="103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en-US" altLang="zh-CN" sz="2800" b="0">
                <a:latin typeface="KaiTi" charset="0"/>
                <a:ea typeface="KaiTi" charset="0"/>
                <a:cs typeface="KaiTi" charset="0"/>
              </a:rPr>
              <a:t>  </a:t>
            </a:r>
            <a:r>
              <a:rPr lang="zh-CN" altLang="en-US" sz="2800" dirty="0">
                <a:latin typeface="KaiTi" charset="0"/>
                <a:ea typeface="KaiTi" charset="0"/>
                <a:cs typeface="KaiTi" charset="0"/>
              </a:rPr>
              <a:t>喵喵，谢谢</a:t>
            </a:r>
            <a:r>
              <a:rPr lang="zh-CN" altLang="en-US" sz="2800" b="0" dirty="0">
                <a:latin typeface="KaiTi" charset="0"/>
                <a:ea typeface="KaiTi" charset="0"/>
                <a:cs typeface="KaiTi" charset="0"/>
              </a:rPr>
              <a:t>！</a:t>
            </a:r>
          </a:p>
        </p:txBody>
      </p:sp>
      <p:sp>
        <p:nvSpPr>
          <p:cNvPr id="13" name="Text Box 74"/>
          <p:cNvSpPr txBox="1">
            <a:spLocks noChangeArrowheads="1"/>
          </p:cNvSpPr>
          <p:nvPr/>
        </p:nvSpPr>
        <p:spPr bwMode="auto">
          <a:xfrm>
            <a:off x="457200" y="3426620"/>
            <a:ext cx="2592388" cy="150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en-US" altLang="zh-CN" sz="2800" b="0" dirty="0">
                <a:latin typeface="KaiTi" charset="0"/>
                <a:ea typeface="KaiTi" charset="0"/>
                <a:cs typeface="KaiTi" charset="0"/>
              </a:rPr>
              <a:t>  </a:t>
            </a:r>
            <a:r>
              <a:rPr lang="zh-CN" altLang="en-US" sz="2800" dirty="0">
                <a:latin typeface="KaiTi" charset="0"/>
                <a:ea typeface="KaiTi" charset="0"/>
                <a:cs typeface="KaiTi" charset="0"/>
              </a:rPr>
              <a:t>好了，我到了倒下的时候了！</a:t>
            </a:r>
          </a:p>
        </p:txBody>
      </p:sp>
      <p:sp>
        <p:nvSpPr>
          <p:cNvPr id="14" name="Text Box 42"/>
          <p:cNvSpPr txBox="1">
            <a:spLocks noChangeArrowheads="1"/>
          </p:cNvSpPr>
          <p:nvPr/>
        </p:nvSpPr>
        <p:spPr bwMode="auto">
          <a:xfrm>
            <a:off x="3294516" y="3882795"/>
            <a:ext cx="1871662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en-US" altLang="zh-CN" sz="2800" b="0" dirty="0">
                <a:latin typeface="KaiTi" charset="0"/>
                <a:ea typeface="KaiTi" charset="0"/>
                <a:cs typeface="KaiTi" charset="0"/>
              </a:rPr>
              <a:t>  </a:t>
            </a:r>
            <a:r>
              <a:rPr lang="zh-CN" altLang="en-US" sz="2800" dirty="0">
                <a:latin typeface="KaiTi" charset="0"/>
                <a:ea typeface="KaiTi" charset="0"/>
                <a:cs typeface="KaiTi" charset="0"/>
              </a:rPr>
              <a:t>老母鸡</a:t>
            </a:r>
          </a:p>
        </p:txBody>
      </p:sp>
      <p:sp>
        <p:nvSpPr>
          <p:cNvPr id="15" name="Text Box 43"/>
          <p:cNvSpPr txBox="1">
            <a:spLocks noChangeArrowheads="1"/>
          </p:cNvSpPr>
          <p:nvPr/>
        </p:nvSpPr>
        <p:spPr bwMode="auto">
          <a:xfrm>
            <a:off x="5522030" y="3695700"/>
            <a:ext cx="1584325" cy="103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en-US" altLang="zh-CN" sz="2800" b="0" dirty="0">
                <a:latin typeface="KaiTi" charset="0"/>
                <a:ea typeface="KaiTi" charset="0"/>
                <a:cs typeface="KaiTi" charset="0"/>
              </a:rPr>
              <a:t>  </a:t>
            </a:r>
            <a:r>
              <a:rPr lang="zh-CN" altLang="en-US" sz="2800" dirty="0" smtClean="0">
                <a:latin typeface="KaiTi" charset="0"/>
                <a:ea typeface="KaiTi" charset="0"/>
                <a:cs typeface="KaiTi" charset="0"/>
              </a:rPr>
              <a:t>二十</a:t>
            </a:r>
            <a:r>
              <a:rPr lang="zh-CN" altLang="en-US" sz="2800" dirty="0" smtClean="0">
                <a:latin typeface="KaiTi" charset="0"/>
                <a:ea typeface="KaiTi" charset="0"/>
                <a:cs typeface="KaiTi" charset="0"/>
              </a:rPr>
              <a:t>几</a:t>
            </a:r>
            <a:r>
              <a:rPr lang="zh-CN" altLang="en-US" sz="2800" dirty="0" smtClean="0">
                <a:latin typeface="KaiTi" charset="0"/>
                <a:ea typeface="KaiTi" charset="0"/>
                <a:cs typeface="KaiTi" charset="0"/>
              </a:rPr>
              <a:t>天</a:t>
            </a:r>
            <a:endParaRPr lang="zh-CN" altLang="en-US" sz="2800" dirty="0">
              <a:latin typeface="KaiTi" charset="0"/>
              <a:ea typeface="KaiTi" charset="0"/>
              <a:cs typeface="KaiTi" charset="0"/>
            </a:endParaRPr>
          </a:p>
        </p:txBody>
      </p:sp>
      <p:sp>
        <p:nvSpPr>
          <p:cNvPr id="16" name="Text Box 44"/>
          <p:cNvSpPr txBox="1">
            <a:spLocks noChangeArrowheads="1"/>
          </p:cNvSpPr>
          <p:nvPr/>
        </p:nvSpPr>
        <p:spPr bwMode="auto">
          <a:xfrm>
            <a:off x="7027294" y="3412896"/>
            <a:ext cx="2592388" cy="150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en-US" altLang="zh-CN" sz="2800">
                <a:latin typeface="KaiTi" charset="0"/>
                <a:ea typeface="KaiTi" charset="0"/>
                <a:cs typeface="KaiTi" charset="0"/>
              </a:rPr>
              <a:t>  </a:t>
            </a:r>
            <a:r>
              <a:rPr lang="zh-CN" altLang="en-US" sz="2800" dirty="0">
                <a:latin typeface="KaiTi" charset="0"/>
                <a:ea typeface="KaiTi" charset="0"/>
                <a:cs typeface="KaiTi" charset="0"/>
              </a:rPr>
              <a:t>我找不到一个安心孵蛋的地方。</a:t>
            </a:r>
          </a:p>
        </p:txBody>
      </p:sp>
      <p:sp>
        <p:nvSpPr>
          <p:cNvPr id="17" name="Text Box 45"/>
          <p:cNvSpPr txBox="1">
            <a:spLocks noChangeArrowheads="1"/>
          </p:cNvSpPr>
          <p:nvPr/>
        </p:nvSpPr>
        <p:spPr bwMode="auto">
          <a:xfrm>
            <a:off x="9742146" y="3647847"/>
            <a:ext cx="1655762" cy="103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en-US" altLang="zh-CN" sz="2800">
                <a:latin typeface="KaiTi" charset="0"/>
                <a:ea typeface="KaiTi" charset="0"/>
                <a:cs typeface="KaiTi" charset="0"/>
              </a:rPr>
              <a:t>  </a:t>
            </a:r>
            <a:r>
              <a:rPr lang="zh-CN" altLang="en-US" sz="2800" dirty="0">
                <a:latin typeface="KaiTi" charset="0"/>
                <a:ea typeface="KaiTi" charset="0"/>
                <a:cs typeface="KaiTi" charset="0"/>
              </a:rPr>
              <a:t>叽叽，谢谢！</a:t>
            </a:r>
          </a:p>
        </p:txBody>
      </p:sp>
      <p:sp>
        <p:nvSpPr>
          <p:cNvPr id="18" name="Text Box 74"/>
          <p:cNvSpPr txBox="1">
            <a:spLocks noChangeArrowheads="1"/>
          </p:cNvSpPr>
          <p:nvPr/>
        </p:nvSpPr>
        <p:spPr bwMode="auto">
          <a:xfrm>
            <a:off x="467519" y="5049434"/>
            <a:ext cx="2592388" cy="150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en-US" altLang="zh-CN" sz="2800" b="0" dirty="0">
                <a:latin typeface="KaiTi" charset="0"/>
                <a:ea typeface="KaiTi" charset="0"/>
                <a:cs typeface="KaiTi" charset="0"/>
              </a:rPr>
              <a:t>  </a:t>
            </a:r>
            <a:r>
              <a:rPr lang="zh-CN" altLang="en-US" sz="2800" dirty="0">
                <a:latin typeface="KaiTi" charset="0"/>
                <a:ea typeface="KaiTi" charset="0"/>
                <a:cs typeface="KaiTi" charset="0"/>
              </a:rPr>
              <a:t>好了，我到了倒下的时候了！</a:t>
            </a:r>
          </a:p>
        </p:txBody>
      </p:sp>
      <p:sp>
        <p:nvSpPr>
          <p:cNvPr id="19" name="Text Box 48"/>
          <p:cNvSpPr txBox="1">
            <a:spLocks noChangeArrowheads="1"/>
          </p:cNvSpPr>
          <p:nvPr/>
        </p:nvSpPr>
        <p:spPr bwMode="auto">
          <a:xfrm>
            <a:off x="3294516" y="5480277"/>
            <a:ext cx="1728787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en-US" altLang="zh-CN" sz="2800" b="0" dirty="0">
                <a:latin typeface="KaiTi" charset="0"/>
                <a:ea typeface="KaiTi" charset="0"/>
                <a:cs typeface="KaiTi" charset="0"/>
              </a:rPr>
              <a:t>  </a:t>
            </a:r>
            <a:r>
              <a:rPr lang="zh-CN" altLang="en-US" sz="2800" dirty="0">
                <a:latin typeface="KaiTi" charset="0"/>
                <a:ea typeface="KaiTi" charset="0"/>
                <a:cs typeface="KaiTi" charset="0"/>
              </a:rPr>
              <a:t>小蜘蛛</a:t>
            </a:r>
          </a:p>
        </p:txBody>
      </p:sp>
      <p:sp>
        <p:nvSpPr>
          <p:cNvPr id="20" name="Text Box 49"/>
          <p:cNvSpPr txBox="1">
            <a:spLocks noChangeArrowheads="1"/>
          </p:cNvSpPr>
          <p:nvPr/>
        </p:nvSpPr>
        <p:spPr bwMode="auto">
          <a:xfrm>
            <a:off x="5514406" y="5010378"/>
            <a:ext cx="1512888" cy="150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en-US" altLang="zh-CN" sz="2800" b="0" dirty="0">
                <a:latin typeface="KaiTi" charset="0"/>
                <a:ea typeface="KaiTi" charset="0"/>
                <a:cs typeface="KaiTi" charset="0"/>
              </a:rPr>
              <a:t>  </a:t>
            </a:r>
            <a:r>
              <a:rPr lang="zh-CN" altLang="en-US" sz="2800" dirty="0">
                <a:latin typeface="KaiTi" charset="0"/>
                <a:ea typeface="KaiTi" charset="0"/>
                <a:cs typeface="KaiTi" charset="0"/>
              </a:rPr>
              <a:t>再站一会儿</a:t>
            </a:r>
          </a:p>
        </p:txBody>
      </p:sp>
      <p:sp>
        <p:nvSpPr>
          <p:cNvPr id="21" name="Text Box 50"/>
          <p:cNvSpPr txBox="1">
            <a:spLocks noChangeArrowheads="1"/>
          </p:cNvSpPr>
          <p:nvPr/>
        </p:nvSpPr>
        <p:spPr bwMode="auto">
          <a:xfrm>
            <a:off x="7027294" y="5010379"/>
            <a:ext cx="2447925" cy="150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en-US" altLang="zh-CN" sz="2800">
                <a:latin typeface="KaiTi" charset="0"/>
                <a:ea typeface="KaiTi" charset="0"/>
                <a:cs typeface="KaiTi" charset="0"/>
              </a:rPr>
              <a:t>  </a:t>
            </a:r>
            <a:r>
              <a:rPr lang="zh-CN" altLang="en-US" sz="2800" dirty="0">
                <a:latin typeface="KaiTi" charset="0"/>
                <a:ea typeface="KaiTi" charset="0"/>
                <a:cs typeface="KaiTi" charset="0"/>
              </a:rPr>
              <a:t>我找不到一个安心织网抓虫的地方。</a:t>
            </a:r>
          </a:p>
        </p:txBody>
      </p:sp>
      <p:sp>
        <p:nvSpPr>
          <p:cNvPr id="22" name="WordArt 62"/>
          <p:cNvSpPr>
            <a:spLocks noChangeArrowheads="1" noChangeShapeType="1" noTextEdit="1"/>
          </p:cNvSpPr>
          <p:nvPr/>
        </p:nvSpPr>
        <p:spPr bwMode="auto">
          <a:xfrm>
            <a:off x="10141738" y="5185001"/>
            <a:ext cx="865188" cy="1152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zh-CN" altLang="en-US" sz="54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blurRad="63500" dist="46662" dir="2115817" algn="ctr" rotWithShape="0">
                    <a:srgbClr val="9999FF">
                      <a:alpha val="74998"/>
                    </a:srgbClr>
                  </a:outerShdw>
                </a:effectLst>
                <a:cs typeface="楷体_GB2312" charset="0"/>
              </a:rPr>
              <a:t>？</a:t>
            </a:r>
          </a:p>
        </p:txBody>
      </p:sp>
      <p:sp>
        <p:nvSpPr>
          <p:cNvPr id="23" name="Text Box 63"/>
          <p:cNvSpPr txBox="1">
            <a:spLocks noChangeArrowheads="1"/>
          </p:cNvSpPr>
          <p:nvPr/>
        </p:nvSpPr>
        <p:spPr bwMode="auto">
          <a:xfrm>
            <a:off x="9293961" y="5174691"/>
            <a:ext cx="2447925" cy="1378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en-US" altLang="zh-CN" sz="2800" dirty="0">
                <a:latin typeface="KaiTi" charset="0"/>
                <a:ea typeface="KaiTi" charset="0"/>
                <a:cs typeface="KaiTi" charset="0"/>
              </a:rPr>
              <a:t>  </a:t>
            </a:r>
            <a:r>
              <a:rPr lang="zh-CN" altLang="en-US" sz="2400" dirty="0">
                <a:latin typeface="KaiTi" charset="0"/>
                <a:ea typeface="KaiTi" charset="0"/>
                <a:cs typeface="KaiTi" charset="0"/>
              </a:rPr>
              <a:t>老屋老屋，我给你讲个故事吧！</a:t>
            </a:r>
          </a:p>
        </p:txBody>
      </p:sp>
    </p:spTree>
    <p:extLst>
      <p:ext uri="{BB962C8B-B14F-4D97-AF65-F5344CB8AC3E}">
        <p14:creationId xmlns:p14="http://schemas.microsoft.com/office/powerpoint/2010/main" val="2077156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16" grpId="0"/>
      <p:bldP spid="17" grpId="0"/>
      <p:bldP spid="19" grpId="0"/>
      <p:bldP spid="20" grpId="0"/>
      <p:bldP spid="21" grpId="0"/>
      <p:bldP spid="22" grpId="0" animBg="1"/>
      <p:bldP spid="22" grpId="1" animBg="1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40" name="Picture 4" descr="bbb_05_0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15" y="1"/>
            <a:ext cx="46005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7941" name="Oval 5"/>
          <p:cNvSpPr>
            <a:spLocks noChangeArrowheads="1"/>
          </p:cNvSpPr>
          <p:nvPr/>
        </p:nvSpPr>
        <p:spPr bwMode="auto">
          <a:xfrm>
            <a:off x="697140" y="2997202"/>
            <a:ext cx="1008063" cy="1008063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67942" name="Text Box 6"/>
          <p:cNvSpPr txBox="1">
            <a:spLocks noChangeArrowheads="1"/>
          </p:cNvSpPr>
          <p:nvPr/>
        </p:nvSpPr>
        <p:spPr bwMode="auto">
          <a:xfrm>
            <a:off x="6024564" y="476250"/>
            <a:ext cx="4427537" cy="2547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>
              <a:lnSpc>
                <a:spcPct val="130000"/>
              </a:lnSpc>
              <a:spcBef>
                <a:spcPct val="50000"/>
              </a:spcBef>
            </a:pPr>
            <a:r>
              <a:rPr lang="en-US" altLang="zh-CN" dirty="0">
                <a:solidFill>
                  <a:schemeClr val="hlink"/>
                </a:solidFill>
                <a:latin typeface="KaiTi" charset="0"/>
                <a:ea typeface="KaiTi" charset="0"/>
                <a:cs typeface="KaiTi" charset="0"/>
              </a:rPr>
              <a:t> </a:t>
            </a:r>
            <a:r>
              <a:rPr lang="zh-CN" altLang="en-US" sz="4000" dirty="0">
                <a:solidFill>
                  <a:schemeClr val="hlink"/>
                </a:solidFill>
                <a:latin typeface="KaiTi" charset="0"/>
                <a:ea typeface="KaiTi" charset="0"/>
                <a:cs typeface="KaiTi" charset="0"/>
              </a:rPr>
              <a:t>老屋可能还会遇到哪些需要帮助的小动物呢？</a:t>
            </a:r>
          </a:p>
        </p:txBody>
      </p:sp>
      <p:pic>
        <p:nvPicPr>
          <p:cNvPr id="167943" name="Picture 7" descr="微信图片_2019041700114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4" y="2976564"/>
            <a:ext cx="4427537" cy="388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0596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7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67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94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图片1_副本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25" y="333375"/>
            <a:ext cx="8642350" cy="446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9"/>
          <p:cNvSpPr>
            <a:spLocks noChangeArrowheads="1"/>
          </p:cNvSpPr>
          <p:nvPr/>
        </p:nvSpPr>
        <p:spPr bwMode="auto">
          <a:xfrm>
            <a:off x="179388" y="333375"/>
            <a:ext cx="2519362" cy="719138"/>
          </a:xfrm>
          <a:prstGeom prst="homePlate">
            <a:avLst>
              <a:gd name="adj" fmla="val 87583"/>
            </a:avLst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txBody>
          <a:bodyPr wrap="none" anchor="b"/>
          <a:lstStyle>
            <a:lvl1pPr marL="3429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zh-CN" altLang="en-US" sz="4000" b="1" dirty="0">
                <a:solidFill>
                  <a:schemeClr val="bg1"/>
                </a:solidFill>
                <a:latin typeface="KaiTi" charset="0"/>
                <a:ea typeface="KaiTi" charset="0"/>
                <a:cs typeface="KaiTi" charset="0"/>
              </a:rPr>
              <a:t>猜猜猜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50" y="3901281"/>
            <a:ext cx="11112500" cy="276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001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图片1_副本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425" y="902607"/>
            <a:ext cx="8642350" cy="446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2"/>
          <p:cNvSpPr>
            <a:spLocks noChangeArrowheads="1"/>
          </p:cNvSpPr>
          <p:nvPr/>
        </p:nvSpPr>
        <p:spPr bwMode="auto">
          <a:xfrm>
            <a:off x="1159103" y="5568147"/>
            <a:ext cx="9807801" cy="11264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ctr">
              <a:lnSpc>
                <a:spcPct val="140000"/>
              </a:lnSpc>
              <a:buFont typeface="Arial" charset="0"/>
              <a:buNone/>
            </a:pPr>
            <a:r>
              <a:rPr lang="en-US" altLang="zh-CN" sz="4800" dirty="0">
                <a:solidFill>
                  <a:srgbClr val="CC0066"/>
                </a:solidFill>
                <a:latin typeface="楷体" charset="0"/>
                <a:ea typeface="楷体" charset="0"/>
              </a:rPr>
              <a:t>“</a:t>
            </a:r>
            <a:r>
              <a:rPr lang="zh-CN" altLang="en-US" sz="4800" dirty="0">
                <a:solidFill>
                  <a:srgbClr val="CC0066"/>
                </a:solidFill>
                <a:latin typeface="楷体" charset="0"/>
                <a:ea typeface="楷体" charset="0"/>
              </a:rPr>
              <a:t>好了，我到了倒下的时候了！”</a:t>
            </a:r>
          </a:p>
        </p:txBody>
      </p:sp>
      <p:pic>
        <p:nvPicPr>
          <p:cNvPr id="3" name="素材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46400" y="1667328"/>
            <a:ext cx="812800" cy="812800"/>
          </a:xfrm>
          <a:prstGeom prst="rect">
            <a:avLst/>
          </a:prstGeom>
        </p:spPr>
      </p:pic>
      <p:grpSp>
        <p:nvGrpSpPr>
          <p:cNvPr id="13" name="组 12"/>
          <p:cNvGrpSpPr/>
          <p:nvPr/>
        </p:nvGrpSpPr>
        <p:grpSpPr>
          <a:xfrm>
            <a:off x="2117635" y="360773"/>
            <a:ext cx="7456060" cy="1060826"/>
            <a:chOff x="2117635" y="360773"/>
            <a:chExt cx="7456060" cy="1060826"/>
          </a:xfrm>
        </p:grpSpPr>
        <p:sp>
          <p:nvSpPr>
            <p:cNvPr id="9" name="TextBox 48"/>
            <p:cNvSpPr txBox="1"/>
            <p:nvPr/>
          </p:nvSpPr>
          <p:spPr>
            <a:xfrm>
              <a:off x="2156872" y="360773"/>
              <a:ext cx="7416823" cy="992579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 w="19050">
              <a:solidFill>
                <a:schemeClr val="tx1"/>
              </a:solidFill>
            </a:ln>
            <a:effectLst>
              <a:softEdge rad="31750"/>
            </a:effectLst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zh-CN" altLang="en-US" sz="6000" b="1" dirty="0" smtClean="0">
                  <a:ln w="0"/>
                  <a:latin typeface="宋体" panose="02010600030101010101" pitchFamily="2" charset="-122"/>
                  <a:ea typeface="宋体" panose="02010600030101010101" pitchFamily="2" charset="-122"/>
                  <a:cs typeface="楷体" panose="02010609060101010101" pitchFamily="49" charset="-122"/>
                </a:rPr>
                <a:t>   总</a:t>
              </a:r>
              <a:r>
                <a:rPr lang="zh-CN" altLang="en-US" sz="6000" b="1" dirty="0">
                  <a:ln w="0"/>
                  <a:latin typeface="宋体" panose="02010600030101010101" pitchFamily="2" charset="-122"/>
                  <a:ea typeface="宋体" panose="02010600030101010101" pitchFamily="2" charset="-122"/>
                  <a:cs typeface="楷体" panose="02010609060101010101" pitchFamily="49" charset="-122"/>
                </a:rPr>
                <a:t>也倒不了的老屋</a:t>
              </a:r>
              <a:r>
                <a:rPr lang="zh-CN" altLang="zh-CN" sz="6000" b="1" dirty="0">
                  <a:ln w="0"/>
                  <a:latin typeface="宋体" panose="02010600030101010101" pitchFamily="2" charset="-122"/>
                  <a:ea typeface="宋体" panose="02010600030101010101" pitchFamily="2" charset="-122"/>
                  <a:cs typeface="黑体" panose="02010609060101010101" pitchFamily="49" charset="-122"/>
                </a:rPr>
                <a:t> </a:t>
              </a:r>
            </a:p>
          </p:txBody>
        </p:sp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xmlns:lc="http://schemas.openxmlformats.org/drawingml/2006/lockedCanvas" id="{22521D20-73C0-8845-9A67-616245E6EA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7635" y="377102"/>
              <a:ext cx="1106064" cy="1044497"/>
            </a:xfrm>
            <a:prstGeom prst="rect">
              <a:avLst/>
            </a:prstGeom>
          </p:spPr>
        </p:pic>
        <p:sp>
          <p:nvSpPr>
            <p:cNvPr id="10" name="文本框 6">
              <a:extLst>
                <a:ext uri="{FF2B5EF4-FFF2-40B4-BE49-F238E27FC236}">
                  <a16:creationId xmlns:a16="http://schemas.microsoft.com/office/drawing/2014/main" xmlns="" xmlns:lc="http://schemas.openxmlformats.org/drawingml/2006/lockedCanvas" id="{D72EACE4-6DBD-7247-92D1-5B31521A4382}"/>
                </a:ext>
              </a:extLst>
            </p:cNvPr>
            <p:cNvSpPr txBox="1"/>
            <p:nvPr/>
          </p:nvSpPr>
          <p:spPr>
            <a:xfrm>
              <a:off x="2228880" y="395943"/>
              <a:ext cx="88357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zh-CN" sz="5400" b="1" dirty="0" smtClean="0">
                  <a:solidFill>
                    <a:srgbClr val="FF6E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12</a:t>
              </a:r>
              <a:endParaRPr kumimoji="1" lang="zh-CN" altLang="en-US" sz="6000" b="1" dirty="0">
                <a:solidFill>
                  <a:srgbClr val="FF6E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1340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4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4655840" y="1604797"/>
            <a:ext cx="4992555" cy="644723"/>
          </a:xfrm>
          <a:prstGeom prst="round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>
                <a:solidFill>
                  <a:schemeClr val="tx1"/>
                </a:solidFill>
                <a:latin typeface="KaiTi" charset="0"/>
                <a:ea typeface="KaiTi" charset="0"/>
                <a:cs typeface="KaiTi" charset="0"/>
              </a:rPr>
              <a:t>看到标题你想到了什么</a:t>
            </a:r>
            <a:r>
              <a:rPr lang="en-US" altLang="zh-CN" sz="3200" dirty="0">
                <a:solidFill>
                  <a:schemeClr val="tx1"/>
                </a:solidFill>
                <a:latin typeface="KaiTi" charset="0"/>
                <a:ea typeface="KaiTi" charset="0"/>
                <a:cs typeface="KaiTi" charset="0"/>
              </a:rPr>
              <a:t>?</a:t>
            </a:r>
            <a:endParaRPr lang="zh-CN" altLang="en-US" sz="3200" dirty="0">
              <a:solidFill>
                <a:schemeClr val="tx1"/>
              </a:solidFill>
              <a:latin typeface="KaiTi" charset="0"/>
              <a:ea typeface="KaiTi" charset="0"/>
              <a:cs typeface="KaiTi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211321" y="3076788"/>
            <a:ext cx="6199133" cy="99520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5867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总也</a:t>
            </a:r>
            <a:r>
              <a:rPr lang="zh-CN" altLang="en-US" sz="5867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倒</a:t>
            </a:r>
            <a:r>
              <a:rPr lang="zh-CN" altLang="en-US" sz="5867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不</a:t>
            </a:r>
            <a:r>
              <a:rPr lang="zh-CN" altLang="en-US" sz="5867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了的老屋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162899" y="260648"/>
            <a:ext cx="3435733" cy="883205"/>
            <a:chOff x="122174" y="195486"/>
            <a:chExt cx="2576800" cy="662404"/>
          </a:xfrm>
        </p:grpSpPr>
        <p:sp>
          <p:nvSpPr>
            <p:cNvPr id="9" name="圆角矩形 8"/>
            <p:cNvSpPr/>
            <p:nvPr/>
          </p:nvSpPr>
          <p:spPr>
            <a:xfrm>
              <a:off x="795031" y="195486"/>
              <a:ext cx="1903943" cy="662404"/>
            </a:xfrm>
            <a:prstGeom prst="roundRect">
              <a:avLst/>
            </a:prstGeom>
            <a:noFill/>
            <a:ln w="28575"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zh-CN" altLang="en-US" sz="4267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KaiTi" charset="0"/>
                  <a:ea typeface="KaiTi" charset="0"/>
                  <a:cs typeface="KaiTi" charset="0"/>
                </a:rPr>
                <a:t>标题预测</a:t>
              </a:r>
              <a:endParaRPr lang="zh-CN" altLang="en-US" sz="4267" dirty="0">
                <a:solidFill>
                  <a:schemeClr val="tx1">
                    <a:lumMod val="85000"/>
                    <a:lumOff val="15000"/>
                  </a:schemeClr>
                </a:solidFill>
                <a:latin typeface="KaiTi" charset="0"/>
                <a:ea typeface="KaiTi" charset="0"/>
                <a:cs typeface="KaiTi" charset="0"/>
              </a:endParaRPr>
            </a:p>
          </p:txBody>
        </p:sp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953" t="64556" r="28099" b="25153"/>
            <a:stretch/>
          </p:blipFill>
          <p:spPr bwMode="auto">
            <a:xfrm>
              <a:off x="122174" y="225177"/>
              <a:ext cx="651654" cy="561567"/>
            </a:xfrm>
            <a:prstGeom prst="snip2SameRect">
              <a:avLst>
                <a:gd name="adj1" fmla="val 38406"/>
                <a:gd name="adj2" fmla="val 0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云形标注 6"/>
          <p:cNvSpPr/>
          <p:nvPr/>
        </p:nvSpPr>
        <p:spPr>
          <a:xfrm rot="21240000">
            <a:off x="1101436" y="4071148"/>
            <a:ext cx="3200400" cy="1888067"/>
          </a:xfrm>
          <a:prstGeom prst="cloudCallout">
            <a:avLst>
              <a:gd name="adj1" fmla="val -44775"/>
              <a:gd name="adj2" fmla="val 63185"/>
            </a:avLst>
          </a:prstGeom>
          <a:noFill/>
          <a:ln w="1905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zh-CN" altLang="en-US" sz="2667" b="1" dirty="0">
                <a:solidFill>
                  <a:schemeClr val="tx1"/>
                </a:solidFill>
                <a:latin typeface="KaiTi" charset="0"/>
                <a:ea typeface="KaiTi" charset="0"/>
                <a:cs typeface="KaiTi" charset="0"/>
              </a:rPr>
              <a:t>老屋总也倒不了，是被施了魔法吗？</a:t>
            </a:r>
          </a:p>
        </p:txBody>
      </p:sp>
      <p:sp>
        <p:nvSpPr>
          <p:cNvPr id="8" name="云形标注 7"/>
          <p:cNvSpPr/>
          <p:nvPr/>
        </p:nvSpPr>
        <p:spPr>
          <a:xfrm rot="21240000">
            <a:off x="908786" y="1534495"/>
            <a:ext cx="3585700" cy="1888067"/>
          </a:xfrm>
          <a:prstGeom prst="cloudCallout">
            <a:avLst>
              <a:gd name="adj1" fmla="val -61201"/>
              <a:gd name="adj2" fmla="val 40830"/>
            </a:avLst>
          </a:prstGeom>
          <a:noFill/>
          <a:ln w="1905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667" b="1" dirty="0">
                <a:solidFill>
                  <a:schemeClr val="dk1"/>
                </a:solidFill>
                <a:latin typeface="KaiTi" charset="0"/>
                <a:ea typeface="KaiTi" charset="0"/>
                <a:cs typeface="KaiTi" charset="0"/>
              </a:rPr>
              <a:t>人</a:t>
            </a:r>
            <a:r>
              <a:rPr lang="zh-CN" altLang="en-US" sz="2667" b="1" dirty="0">
                <a:solidFill>
                  <a:schemeClr val="dk1"/>
                </a:solidFill>
                <a:latin typeface="KaiTi" charset="0"/>
                <a:ea typeface="KaiTi" charset="0"/>
                <a:cs typeface="KaiTi" charset="0"/>
              </a:rPr>
              <a:t>们会不断去修</a:t>
            </a:r>
            <a:r>
              <a:rPr lang="zh-CN" altLang="en-US" sz="2667" b="1" dirty="0">
                <a:solidFill>
                  <a:schemeClr val="dk1"/>
                </a:solidFill>
                <a:latin typeface="KaiTi" charset="0"/>
                <a:ea typeface="KaiTi" charset="0"/>
                <a:cs typeface="KaiTi" charset="0"/>
              </a:rPr>
              <a:t>理</a:t>
            </a:r>
            <a:r>
              <a:rPr lang="zh-CN" altLang="en-US" sz="2667" b="1" dirty="0">
                <a:solidFill>
                  <a:schemeClr val="dk1"/>
                </a:solidFill>
                <a:latin typeface="KaiTi" charset="0"/>
                <a:ea typeface="KaiTi" charset="0"/>
                <a:cs typeface="KaiTi" charset="0"/>
              </a:rPr>
              <a:t>老屋</a:t>
            </a:r>
            <a:r>
              <a:rPr lang="zh-CN" altLang="en-US" sz="2667" b="1" dirty="0">
                <a:solidFill>
                  <a:schemeClr val="dk1"/>
                </a:solidFill>
                <a:latin typeface="KaiTi" charset="0"/>
                <a:ea typeface="KaiTi" charset="0"/>
                <a:cs typeface="KaiTi" charset="0"/>
              </a:rPr>
              <a:t>的</a:t>
            </a:r>
            <a:r>
              <a:rPr lang="zh-CN" altLang="en-US" sz="2667" b="1" dirty="0">
                <a:solidFill>
                  <a:schemeClr val="dk1"/>
                </a:solidFill>
                <a:latin typeface="KaiTi" charset="0"/>
                <a:ea typeface="KaiTi" charset="0"/>
                <a:cs typeface="KaiTi" charset="0"/>
              </a:rPr>
              <a:t>，所以倒不了。</a:t>
            </a:r>
          </a:p>
        </p:txBody>
      </p:sp>
      <p:sp>
        <p:nvSpPr>
          <p:cNvPr id="11" name="云形标注 10"/>
          <p:cNvSpPr/>
          <p:nvPr/>
        </p:nvSpPr>
        <p:spPr>
          <a:xfrm rot="21240000">
            <a:off x="6372212" y="870491"/>
            <a:ext cx="5289789" cy="1888067"/>
          </a:xfrm>
          <a:prstGeom prst="cloudCallout">
            <a:avLst>
              <a:gd name="adj1" fmla="val 46138"/>
              <a:gd name="adj2" fmla="val 69567"/>
            </a:avLst>
          </a:prstGeom>
          <a:noFill/>
          <a:ln w="1905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zh-CN" altLang="en-US" sz="2667" b="1" dirty="0">
                <a:solidFill>
                  <a:prstClr val="black"/>
                </a:solidFill>
                <a:latin typeface="KaiTi" charset="0"/>
                <a:ea typeface="KaiTi" charset="0"/>
                <a:cs typeface="KaiTi" charset="0"/>
              </a:rPr>
              <a:t>看插图，这</a:t>
            </a:r>
            <a:r>
              <a:rPr lang="zh-CN" altLang="en-US" sz="2667" b="1" dirty="0">
                <a:solidFill>
                  <a:prstClr val="black"/>
                </a:solidFill>
                <a:latin typeface="KaiTi" charset="0"/>
                <a:ea typeface="KaiTi" charset="0"/>
                <a:cs typeface="KaiTi" charset="0"/>
              </a:rPr>
              <a:t>个老屋实在是太破了，用不了多长时间就会倒下的。</a:t>
            </a:r>
            <a:endParaRPr lang="zh-CN" altLang="en-US" sz="2667" b="1" dirty="0">
              <a:solidFill>
                <a:schemeClr val="tx1"/>
              </a:solidFill>
              <a:latin typeface="KaiTi" charset="0"/>
              <a:ea typeface="KaiTi" charset="0"/>
              <a:cs typeface="KaiTi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rcRect l="44564" t="18962"/>
          <a:stretch>
            <a:fillRect/>
          </a:stretch>
        </p:blipFill>
        <p:spPr>
          <a:xfrm>
            <a:off x="5367420" y="4118931"/>
            <a:ext cx="3649686" cy="2345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528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animBg="1"/>
      <p:bldP spid="8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 5"/>
          <p:cNvGrpSpPr/>
          <p:nvPr/>
        </p:nvGrpSpPr>
        <p:grpSpPr>
          <a:xfrm>
            <a:off x="0" y="653143"/>
            <a:ext cx="12226691" cy="5534872"/>
            <a:chOff x="210269" y="0"/>
            <a:chExt cx="15148116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65"/>
            <a:stretch/>
          </p:blipFill>
          <p:spPr>
            <a:xfrm>
              <a:off x="210269" y="0"/>
              <a:ext cx="4837218" cy="6858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70"/>
            <a:stretch/>
          </p:blipFill>
          <p:spPr>
            <a:xfrm>
              <a:off x="5047490" y="0"/>
              <a:ext cx="10310895" cy="6858000"/>
            </a:xfrm>
            <a:prstGeom prst="rect">
              <a:avLst/>
            </a:prstGeom>
          </p:spPr>
        </p:pic>
      </p:grpSp>
      <p:grpSp>
        <p:nvGrpSpPr>
          <p:cNvPr id="14" name="组 13"/>
          <p:cNvGrpSpPr/>
          <p:nvPr/>
        </p:nvGrpSpPr>
        <p:grpSpPr>
          <a:xfrm>
            <a:off x="-16332" y="653143"/>
            <a:ext cx="9399815" cy="5040086"/>
            <a:chOff x="-16332" y="653143"/>
            <a:chExt cx="9399815" cy="5040086"/>
          </a:xfrm>
        </p:grpSpPr>
        <p:sp>
          <p:nvSpPr>
            <p:cNvPr id="7" name="椭圆 6"/>
            <p:cNvSpPr/>
            <p:nvPr/>
          </p:nvSpPr>
          <p:spPr>
            <a:xfrm>
              <a:off x="-3" y="653143"/>
              <a:ext cx="947057" cy="702129"/>
            </a:xfrm>
            <a:prstGeom prst="ellipse">
              <a:avLst/>
            </a:prstGeom>
            <a:noFill/>
            <a:ln w="508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8" name="椭圆 7"/>
            <p:cNvSpPr/>
            <p:nvPr/>
          </p:nvSpPr>
          <p:spPr>
            <a:xfrm>
              <a:off x="-16332" y="3069514"/>
              <a:ext cx="947057" cy="702129"/>
            </a:xfrm>
            <a:prstGeom prst="ellipse">
              <a:avLst/>
            </a:prstGeom>
            <a:noFill/>
            <a:ln w="508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9" name="椭圆 8"/>
            <p:cNvSpPr/>
            <p:nvPr/>
          </p:nvSpPr>
          <p:spPr>
            <a:xfrm>
              <a:off x="6994069" y="2585357"/>
              <a:ext cx="947057" cy="702129"/>
            </a:xfrm>
            <a:prstGeom prst="ellipse">
              <a:avLst/>
            </a:prstGeom>
            <a:noFill/>
            <a:ln w="508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6994069" y="4223657"/>
              <a:ext cx="947057" cy="996043"/>
            </a:xfrm>
            <a:prstGeom prst="ellipse">
              <a:avLst/>
            </a:prstGeom>
            <a:noFill/>
            <a:ln w="508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1" name="椭圆 10"/>
            <p:cNvSpPr/>
            <p:nvPr/>
          </p:nvSpPr>
          <p:spPr>
            <a:xfrm>
              <a:off x="8436426" y="1883228"/>
              <a:ext cx="947057" cy="702129"/>
            </a:xfrm>
            <a:prstGeom prst="ellipse">
              <a:avLst/>
            </a:prstGeom>
            <a:noFill/>
            <a:ln w="508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8436426" y="3287486"/>
              <a:ext cx="947057" cy="702129"/>
            </a:xfrm>
            <a:prstGeom prst="ellipse">
              <a:avLst/>
            </a:prstGeom>
            <a:noFill/>
            <a:ln w="508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8436426" y="4991100"/>
              <a:ext cx="947057" cy="702129"/>
            </a:xfrm>
            <a:prstGeom prst="ellipse">
              <a:avLst/>
            </a:prstGeom>
            <a:noFill/>
            <a:ln w="508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16" name="云形标注 15"/>
          <p:cNvSpPr/>
          <p:nvPr/>
        </p:nvSpPr>
        <p:spPr>
          <a:xfrm>
            <a:off x="7063928" y="160564"/>
            <a:ext cx="2744996" cy="1371600"/>
          </a:xfrm>
          <a:prstGeom prst="cloudCallout">
            <a:avLst>
              <a:gd name="adj1" fmla="val -16669"/>
              <a:gd name="adj2" fmla="val 98214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2800" b="1" dirty="0" smtClean="0">
                <a:solidFill>
                  <a:srgbClr val="FF8021"/>
                </a:solidFill>
                <a:latin typeface="KaiTi" charset="0"/>
                <a:ea typeface="KaiTi" charset="0"/>
                <a:cs typeface="KaiTi" charset="0"/>
              </a:rPr>
              <a:t>阅读旁批</a:t>
            </a:r>
            <a:endParaRPr kumimoji="1" lang="zh-CN" altLang="en-US" sz="2800" b="1" dirty="0">
              <a:solidFill>
                <a:srgbClr val="FF8021"/>
              </a:solidFill>
              <a:latin typeface="KaiTi" charset="0"/>
              <a:ea typeface="KaiTi" charset="0"/>
              <a:cs typeface="KaiT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787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 5"/>
          <p:cNvGrpSpPr/>
          <p:nvPr/>
        </p:nvGrpSpPr>
        <p:grpSpPr>
          <a:xfrm>
            <a:off x="-34691" y="1323128"/>
            <a:ext cx="12226691" cy="5534872"/>
            <a:chOff x="210269" y="0"/>
            <a:chExt cx="15148116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65"/>
            <a:stretch/>
          </p:blipFill>
          <p:spPr>
            <a:xfrm>
              <a:off x="210269" y="0"/>
              <a:ext cx="4837218" cy="6858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70"/>
            <a:stretch/>
          </p:blipFill>
          <p:spPr>
            <a:xfrm>
              <a:off x="5047490" y="0"/>
              <a:ext cx="10310895" cy="6858000"/>
            </a:xfrm>
            <a:prstGeom prst="rect">
              <a:avLst/>
            </a:prstGeom>
          </p:spPr>
        </p:pic>
      </p:grpSp>
      <p:grpSp>
        <p:nvGrpSpPr>
          <p:cNvPr id="14" name="组 13"/>
          <p:cNvGrpSpPr/>
          <p:nvPr/>
        </p:nvGrpSpPr>
        <p:grpSpPr>
          <a:xfrm>
            <a:off x="-51023" y="1323128"/>
            <a:ext cx="9399815" cy="5040086"/>
            <a:chOff x="-16332" y="653143"/>
            <a:chExt cx="9399815" cy="5040086"/>
          </a:xfrm>
        </p:grpSpPr>
        <p:sp>
          <p:nvSpPr>
            <p:cNvPr id="7" name="椭圆 6"/>
            <p:cNvSpPr/>
            <p:nvPr/>
          </p:nvSpPr>
          <p:spPr>
            <a:xfrm>
              <a:off x="-3" y="653143"/>
              <a:ext cx="947057" cy="702129"/>
            </a:xfrm>
            <a:prstGeom prst="ellipse">
              <a:avLst/>
            </a:prstGeom>
            <a:noFill/>
            <a:ln w="508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8" name="椭圆 7"/>
            <p:cNvSpPr/>
            <p:nvPr/>
          </p:nvSpPr>
          <p:spPr>
            <a:xfrm>
              <a:off x="-16332" y="3069514"/>
              <a:ext cx="947057" cy="702129"/>
            </a:xfrm>
            <a:prstGeom prst="ellipse">
              <a:avLst/>
            </a:prstGeom>
            <a:noFill/>
            <a:ln w="508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9" name="椭圆 8"/>
            <p:cNvSpPr/>
            <p:nvPr/>
          </p:nvSpPr>
          <p:spPr>
            <a:xfrm>
              <a:off x="6994069" y="2585357"/>
              <a:ext cx="947057" cy="702129"/>
            </a:xfrm>
            <a:prstGeom prst="ellipse">
              <a:avLst/>
            </a:prstGeom>
            <a:noFill/>
            <a:ln w="508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6994069" y="4223657"/>
              <a:ext cx="947057" cy="996043"/>
            </a:xfrm>
            <a:prstGeom prst="ellipse">
              <a:avLst/>
            </a:prstGeom>
            <a:noFill/>
            <a:ln w="508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1" name="椭圆 10"/>
            <p:cNvSpPr/>
            <p:nvPr/>
          </p:nvSpPr>
          <p:spPr>
            <a:xfrm>
              <a:off x="8436426" y="1883228"/>
              <a:ext cx="947057" cy="702129"/>
            </a:xfrm>
            <a:prstGeom prst="ellipse">
              <a:avLst/>
            </a:prstGeom>
            <a:noFill/>
            <a:ln w="508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8436426" y="3287486"/>
              <a:ext cx="947057" cy="702129"/>
            </a:xfrm>
            <a:prstGeom prst="ellipse">
              <a:avLst/>
            </a:prstGeom>
            <a:noFill/>
            <a:ln w="508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8436426" y="4991100"/>
              <a:ext cx="947057" cy="702129"/>
            </a:xfrm>
            <a:prstGeom prst="ellipse">
              <a:avLst/>
            </a:prstGeom>
            <a:noFill/>
            <a:ln w="508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16" name="云形标注 15"/>
          <p:cNvSpPr/>
          <p:nvPr/>
        </p:nvSpPr>
        <p:spPr>
          <a:xfrm>
            <a:off x="7029237" y="830549"/>
            <a:ext cx="2744996" cy="1371600"/>
          </a:xfrm>
          <a:prstGeom prst="cloudCallout">
            <a:avLst>
              <a:gd name="adj1" fmla="val -16669"/>
              <a:gd name="adj2" fmla="val 98214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2800" b="1" dirty="0" smtClean="0">
                <a:solidFill>
                  <a:srgbClr val="FF8021"/>
                </a:solidFill>
                <a:latin typeface="KaiTi" charset="0"/>
                <a:ea typeface="KaiTi" charset="0"/>
                <a:cs typeface="KaiTi" charset="0"/>
              </a:rPr>
              <a:t>阅读旁批</a:t>
            </a:r>
            <a:endParaRPr kumimoji="1" lang="zh-CN" altLang="en-US" sz="2800" b="1" dirty="0">
              <a:solidFill>
                <a:srgbClr val="FF8021"/>
              </a:solidFill>
              <a:latin typeface="KaiTi" charset="0"/>
              <a:ea typeface="KaiTi" charset="0"/>
              <a:cs typeface="KaiTi" charset="0"/>
            </a:endParaRPr>
          </a:p>
        </p:txBody>
      </p:sp>
      <p:sp>
        <p:nvSpPr>
          <p:cNvPr id="15" name="文本框 6147"/>
          <p:cNvSpPr txBox="1"/>
          <p:nvPr/>
        </p:nvSpPr>
        <p:spPr>
          <a:xfrm>
            <a:off x="308204" y="193489"/>
            <a:ext cx="11513682" cy="954107"/>
          </a:xfrm>
          <a:prstGeom prst="rect">
            <a:avLst/>
          </a:prstGeom>
          <a:solidFill>
            <a:schemeClr val="accent3">
              <a:lumMod val="20000"/>
              <a:lumOff val="80000"/>
              <a:alpha val="84998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KaiTi" charset="0"/>
                <a:ea typeface="KaiTi" charset="0"/>
                <a:cs typeface="KaiTi" charset="0"/>
              </a:rPr>
              <a:t>自读课文：读准字音，</a:t>
            </a:r>
            <a:r>
              <a:rPr lang="zh-CN" alt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KaiTi" charset="0"/>
                <a:ea typeface="KaiTi" charset="0"/>
                <a:cs typeface="KaiTi" charset="0"/>
              </a:rPr>
              <a:t>一边</a:t>
            </a: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KaiTi" charset="0"/>
                <a:ea typeface="KaiTi" charset="0"/>
                <a:cs typeface="KaiTi" charset="0"/>
              </a:rPr>
              <a:t>读课文，一边</a:t>
            </a:r>
            <a:r>
              <a:rPr lang="zh-CN" altLang="en-US" sz="2800" dirty="0">
                <a:solidFill>
                  <a:srgbClr val="FF0000"/>
                </a:solidFill>
                <a:latin typeface="KaiTi" charset="0"/>
                <a:ea typeface="KaiTi" charset="0"/>
                <a:cs typeface="KaiTi" charset="0"/>
              </a:rPr>
              <a:t>关注阅读旁批</a:t>
            </a: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KaiTi" charset="0"/>
                <a:ea typeface="KaiTi" charset="0"/>
                <a:cs typeface="KaiTi" charset="0"/>
              </a:rPr>
              <a:t>，看看</a:t>
            </a:r>
            <a:r>
              <a:rPr lang="zh-CN" alt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KaiTi" charset="0"/>
                <a:ea typeface="KaiTi" charset="0"/>
                <a:cs typeface="KaiTi" charset="0"/>
              </a:rPr>
              <a:t>编书</a:t>
            </a:r>
            <a:r>
              <a:rPr lang="zh-CN" alt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KaiTi" charset="0"/>
                <a:ea typeface="KaiTi" charset="0"/>
                <a:cs typeface="KaiTi" charset="0"/>
              </a:rPr>
              <a:t>老师</a:t>
            </a:r>
            <a:r>
              <a:rPr lang="zh-CN" alt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KaiTi" charset="0"/>
                <a:ea typeface="KaiTi" charset="0"/>
                <a:cs typeface="KaiTi" charset="0"/>
              </a:rPr>
              <a:t>是怎样</a:t>
            </a: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KaiTi" charset="0"/>
                <a:ea typeface="KaiTi" charset="0"/>
                <a:cs typeface="KaiTi" charset="0"/>
              </a:rPr>
              <a:t>预测的</a:t>
            </a:r>
            <a:r>
              <a:rPr lang="zh-CN" alt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KaiTi" charset="0"/>
                <a:ea typeface="KaiTi" charset="0"/>
                <a:cs typeface="KaiTi" charset="0"/>
              </a:rPr>
              <a:t>？</a:t>
            </a:r>
          </a:p>
        </p:txBody>
      </p:sp>
    </p:spTree>
    <p:extLst>
      <p:ext uri="{BB962C8B-B14F-4D97-AF65-F5344CB8AC3E}">
        <p14:creationId xmlns:p14="http://schemas.microsoft.com/office/powerpoint/2010/main" val="93940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225489"/>
            <a:ext cx="11702683" cy="663251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 l="44564" t="18962"/>
          <a:stretch>
            <a:fillRect/>
          </a:stretch>
        </p:blipFill>
        <p:spPr>
          <a:xfrm>
            <a:off x="779091" y="738917"/>
            <a:ext cx="3649686" cy="2345111"/>
          </a:xfrm>
          <a:prstGeom prst="rect">
            <a:avLst/>
          </a:prstGeom>
        </p:spPr>
      </p:pic>
      <p:sp>
        <p:nvSpPr>
          <p:cNvPr id="5" name="矩形 7170"/>
          <p:cNvSpPr/>
          <p:nvPr/>
        </p:nvSpPr>
        <p:spPr>
          <a:xfrm>
            <a:off x="4188461" y="2369707"/>
            <a:ext cx="7078254" cy="2834622"/>
          </a:xfrm>
          <a:prstGeom prst="rect">
            <a:avLst/>
          </a:prstGeom>
          <a:solidFill>
            <a:schemeClr val="accent1">
              <a:lumMod val="20000"/>
              <a:lumOff val="80000"/>
              <a:alpha val="39999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65000"/>
              </a:lnSpc>
              <a:spcBef>
                <a:spcPct val="0"/>
              </a:spcBef>
            </a:pPr>
            <a:r>
              <a:rPr lang="en-US" altLang="zh-CN" sz="28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  </a:t>
            </a:r>
            <a:r>
              <a:rPr lang="zh-CN" altLang="en-US" sz="2800" dirty="0"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3600" dirty="0" smtClean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窗户   门板   破洞   墙壁</a:t>
            </a:r>
          </a:p>
          <a:p>
            <a:pPr>
              <a:lnSpc>
                <a:spcPct val="165000"/>
              </a:lnSpc>
              <a:spcBef>
                <a:spcPct val="0"/>
              </a:spcBef>
            </a:pPr>
            <a:r>
              <a:rPr lang="zh-CN" altLang="en-US" sz="3600" dirty="0" smtClean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  低下头    往前凑    眯成缝</a:t>
            </a:r>
          </a:p>
          <a:p>
            <a:pPr>
              <a:lnSpc>
                <a:spcPct val="165000"/>
              </a:lnSpc>
              <a:spcBef>
                <a:spcPct val="0"/>
              </a:spcBef>
            </a:pPr>
            <a:r>
              <a:rPr lang="zh-CN" altLang="en-US" sz="3600" dirty="0" smtClean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  黑窟窿    吱吱</a:t>
            </a:r>
            <a:r>
              <a:rPr lang="zh-CN" altLang="en-US" sz="36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呀呀     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715680" y="3202243"/>
            <a:ext cx="1228090" cy="584775"/>
          </a:xfrm>
          <a:prstGeom prst="rect">
            <a:avLst/>
          </a:prstGeom>
          <a:solidFill>
            <a:schemeClr val="accent1">
              <a:lumMod val="60000"/>
              <a:lumOff val="40000"/>
              <a:alpha val="64999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老 屋</a:t>
            </a:r>
          </a:p>
        </p:txBody>
      </p:sp>
    </p:spTree>
    <p:extLst>
      <p:ext uri="{BB962C8B-B14F-4D97-AF65-F5344CB8AC3E}">
        <p14:creationId xmlns:p14="http://schemas.microsoft.com/office/powerpoint/2010/main" val="2121576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72" y="225489"/>
            <a:ext cx="11702683" cy="6632511"/>
          </a:xfrm>
          <a:prstGeom prst="rect">
            <a:avLst/>
          </a:prstGeom>
        </p:spPr>
      </p:pic>
      <p:pic>
        <p:nvPicPr>
          <p:cNvPr id="5" name="Picture 2" descr="http://pic.51yuansu.com/pic3/cover/03/95/53/5d4296f802318_610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762" y="761273"/>
            <a:ext cx="1126105" cy="1567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4"/>
          <p:cNvPicPr>
            <a:picLocks noGrp="1" noChangeAspect="1" noChangeArrowheads="1"/>
          </p:cNvPicPr>
          <p:nvPr>
            <p:ph idx="4294967295"/>
          </p:nvPr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839817" y="2709191"/>
            <a:ext cx="1543050" cy="150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817" y="4212553"/>
            <a:ext cx="1965970" cy="1965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本框 4099"/>
          <p:cNvSpPr txBox="1"/>
          <p:nvPr/>
        </p:nvSpPr>
        <p:spPr>
          <a:xfrm>
            <a:off x="3969885" y="1259974"/>
            <a:ext cx="5027158" cy="8125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36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36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暴</a:t>
            </a:r>
            <a:r>
              <a:rPr lang="zh-CN" altLang="en-US" sz="36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风雨  </a:t>
            </a:r>
            <a:r>
              <a:rPr lang="zh-CN" altLang="en-US" sz="36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喵</a:t>
            </a:r>
            <a:r>
              <a:rPr lang="zh-CN" altLang="en-US" sz="36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喵  睡觉</a:t>
            </a:r>
          </a:p>
        </p:txBody>
      </p:sp>
      <p:sp>
        <p:nvSpPr>
          <p:cNvPr id="9" name="文本框 4099"/>
          <p:cNvSpPr txBox="1"/>
          <p:nvPr/>
        </p:nvSpPr>
        <p:spPr>
          <a:xfrm>
            <a:off x="3969884" y="3093346"/>
            <a:ext cx="3931495" cy="8125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36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36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孵</a:t>
            </a:r>
            <a:r>
              <a:rPr lang="zh-CN" altLang="en-US" sz="36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小鸡  </a:t>
            </a:r>
            <a:r>
              <a:rPr lang="zh-CN" altLang="en-US" sz="36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叽</a:t>
            </a:r>
            <a:r>
              <a:rPr lang="zh-CN" altLang="en-US" sz="36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叽</a:t>
            </a:r>
          </a:p>
        </p:txBody>
      </p:sp>
      <p:sp>
        <p:nvSpPr>
          <p:cNvPr id="10" name="文本框 4099"/>
          <p:cNvSpPr txBox="1"/>
          <p:nvPr/>
        </p:nvSpPr>
        <p:spPr>
          <a:xfrm>
            <a:off x="3969885" y="5195538"/>
            <a:ext cx="5275754" cy="8125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36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36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好饿好饿  织网抓虫</a:t>
            </a:r>
          </a:p>
        </p:txBody>
      </p:sp>
    </p:spTree>
    <p:extLst>
      <p:ext uri="{BB962C8B-B14F-4D97-AF65-F5344CB8AC3E}">
        <p14:creationId xmlns:p14="http://schemas.microsoft.com/office/powerpoint/2010/main" val="723670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图片1_副本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25" y="333375"/>
            <a:ext cx="8642350" cy="446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3300"/>
          </a:xfrm>
          <a:prstGeom prst="rect">
            <a:avLst/>
          </a:prstGeom>
        </p:spPr>
      </p:pic>
      <p:pic>
        <p:nvPicPr>
          <p:cNvPr id="2" name="素材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52686" y="4797425"/>
            <a:ext cx="812800" cy="812800"/>
          </a:xfrm>
          <a:prstGeom prst="rect">
            <a:avLst/>
          </a:prstGeom>
        </p:spPr>
      </p:pic>
      <p:pic>
        <p:nvPicPr>
          <p:cNvPr id="3" name="小猫的请求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52686" y="5610225"/>
            <a:ext cx="812800" cy="812800"/>
          </a:xfrm>
          <a:prstGeom prst="rect">
            <a:avLst/>
          </a:prstGeom>
        </p:spPr>
      </p:pic>
      <p:grpSp>
        <p:nvGrpSpPr>
          <p:cNvPr id="15" name="组 14"/>
          <p:cNvGrpSpPr/>
          <p:nvPr/>
        </p:nvGrpSpPr>
        <p:grpSpPr>
          <a:xfrm>
            <a:off x="1790700" y="2349500"/>
            <a:ext cx="8610600" cy="2146300"/>
            <a:chOff x="1790700" y="2349500"/>
            <a:chExt cx="8610600" cy="21463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0700" y="2349500"/>
              <a:ext cx="8610600" cy="2146300"/>
            </a:xfrm>
            <a:prstGeom prst="rect">
              <a:avLst/>
            </a:prstGeom>
          </p:spPr>
        </p:pic>
        <p:cxnSp>
          <p:nvCxnSpPr>
            <p:cNvPr id="10" name="直线连接符 9"/>
            <p:cNvCxnSpPr/>
            <p:nvPr/>
          </p:nvCxnSpPr>
          <p:spPr>
            <a:xfrm>
              <a:off x="3347357" y="2906486"/>
              <a:ext cx="2204357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线连接符 10"/>
            <p:cNvCxnSpPr/>
            <p:nvPr/>
          </p:nvCxnSpPr>
          <p:spPr>
            <a:xfrm>
              <a:off x="4252686" y="3565072"/>
              <a:ext cx="55118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线连接符 12"/>
            <p:cNvCxnSpPr/>
            <p:nvPr/>
          </p:nvCxnSpPr>
          <p:spPr>
            <a:xfrm>
              <a:off x="2510972" y="4256315"/>
              <a:ext cx="6992257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文本框 16"/>
          <p:cNvSpPr txBox="1"/>
          <p:nvPr/>
        </p:nvSpPr>
        <p:spPr>
          <a:xfrm>
            <a:off x="648675" y="738759"/>
            <a:ext cx="5447325" cy="99520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5867" b="1" dirty="0" smtClean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老屋</a:t>
            </a:r>
            <a:r>
              <a:rPr lang="zh-CN" altLang="en-US" sz="5867" b="1" dirty="0" smtClean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会答应吗？</a:t>
            </a:r>
            <a:endParaRPr lang="zh-CN" altLang="en-US" sz="5867" b="1" dirty="0">
              <a:ln w="0"/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15" y="2408320"/>
            <a:ext cx="11437170" cy="2028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37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9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MODEL_TYPE" val="cover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1063</TotalTime>
  <Words>487</Words>
  <Application>Microsoft Macintosh PowerPoint</Application>
  <PresentationFormat>宽屏</PresentationFormat>
  <Paragraphs>83</Paragraphs>
  <Slides>17</Slides>
  <Notes>0</Notes>
  <HiddenSlides>0</HiddenSlides>
  <MMClips>5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6" baseType="lpstr">
      <vt:lpstr>Calibri Light</vt:lpstr>
      <vt:lpstr>KaiTi</vt:lpstr>
      <vt:lpstr>楷体</vt:lpstr>
      <vt:lpstr>楷体_GB2312</vt:lpstr>
      <vt:lpstr>宋体</vt:lpstr>
      <vt:lpstr>Arial</vt:lpstr>
      <vt:lpstr>Calibri</vt:lpstr>
      <vt:lpstr>黑体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Microsoft Office 用户</dc:creator>
  <cp:lastModifiedBy>Microsoft Office 用户</cp:lastModifiedBy>
  <cp:revision>19</cp:revision>
  <dcterms:created xsi:type="dcterms:W3CDTF">2022-10-15T07:54:22Z</dcterms:created>
  <dcterms:modified xsi:type="dcterms:W3CDTF">2022-10-16T01:38:09Z</dcterms:modified>
</cp:coreProperties>
</file>