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3"/>
    <p:sldMasterId id="2147483669" r:id="rId4"/>
  </p:sldMasterIdLst>
  <p:notesMasterIdLst>
    <p:notesMasterId r:id="rId17"/>
  </p:notesMasterIdLst>
  <p:sldIdLst>
    <p:sldId id="478" r:id="rId5"/>
    <p:sldId id="500" r:id="rId6"/>
    <p:sldId id="469" r:id="rId7"/>
    <p:sldId id="481" r:id="rId8"/>
    <p:sldId id="553" r:id="rId9"/>
    <p:sldId id="368" r:id="rId10"/>
    <p:sldId id="466" r:id="rId11"/>
    <p:sldId id="568" r:id="rId12"/>
    <p:sldId id="450" r:id="rId13"/>
    <p:sldId id="551" r:id="rId14"/>
    <p:sldId id="524" r:id="rId15"/>
    <p:sldId id="522" r:id="rId16"/>
    <p:sldId id="526" r:id="rId18"/>
    <p:sldId id="527" r:id="rId19"/>
    <p:sldId id="528" r:id="rId20"/>
    <p:sldId id="529" r:id="rId21"/>
    <p:sldId id="581" r:id="rId22"/>
    <p:sldId id="582" r:id="rId23"/>
    <p:sldId id="554" r:id="rId24"/>
    <p:sldId id="280" r:id="rId25"/>
    <p:sldId id="556" r:id="rId26"/>
    <p:sldId id="557" r:id="rId27"/>
  </p:sldIdLst>
  <p:sldSz cx="12192000" cy="6858000"/>
  <p:notesSz cx="6858000" cy="9144000"/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348404554@qq.com" initials="3" lastIdx="1" clrIdx="0"/>
  <p:cmAuthor id="2" name="WanZijun" initials="W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12C7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2" Type="http://schemas.openxmlformats.org/officeDocument/2006/relationships/tags" Target="tags/tag17.xml"/><Relationship Id="rId31" Type="http://schemas.openxmlformats.org/officeDocument/2006/relationships/commentAuthors" Target="commentAuthors.xml"/><Relationship Id="rId30" Type="http://schemas.openxmlformats.org/officeDocument/2006/relationships/tableStyles" Target="tableStyles.xml"/><Relationship Id="rId3" Type="http://schemas.openxmlformats.org/officeDocument/2006/relationships/slideMaster" Target="slideMasters/slideMaster2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notesMaster" Target="notesMasters/notesMaster1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竖排标题与文本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图片 3"/>
          <p:cNvPicPr>
            <a:picLocks noChangeAspect="1"/>
          </p:cNvPicPr>
          <p:nvPr userDrawn="1"/>
        </p:nvPicPr>
        <p:blipFill>
          <a:blip r:embed="rId2"/>
          <a:srcRect t="69600"/>
          <a:stretch>
            <a:fillRect/>
          </a:stretch>
        </p:blipFill>
        <p:spPr>
          <a:xfrm>
            <a:off x="-4233" y="3149600"/>
            <a:ext cx="12196233" cy="3708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8" name="图片 4"/>
          <p:cNvPicPr>
            <a:picLocks noChangeAspect="1"/>
          </p:cNvPicPr>
          <p:nvPr userDrawn="1"/>
        </p:nvPicPr>
        <p:blipFill>
          <a:blip r:embed="rId3"/>
          <a:srcRect t="3799" r="31461" b="28983"/>
          <a:stretch>
            <a:fillRect/>
          </a:stretch>
        </p:blipFill>
        <p:spPr>
          <a:xfrm>
            <a:off x="-10583" y="0"/>
            <a:ext cx="2319867" cy="2277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矩形: 圆角 1"/>
          <p:cNvSpPr/>
          <p:nvPr/>
        </p:nvSpPr>
        <p:spPr>
          <a:xfrm>
            <a:off x="334433" y="933451"/>
            <a:ext cx="11529484" cy="5759451"/>
          </a:xfrm>
          <a:prstGeom prst="roundRect">
            <a:avLst>
              <a:gd name="adj" fmla="val 8584"/>
            </a:avLst>
          </a:prstGeom>
          <a:solidFill>
            <a:srgbClr val="FFFFFF"/>
          </a:solidFill>
          <a:ln w="38100" cmpd="sng">
            <a:noFill/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BC514-24D7-481B-AB00-3FDCBD40B42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95230-2B74-4825-A89B-5485F6B7825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BC514-24D7-481B-AB00-3FDCBD40B42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95230-2B74-4825-A89B-5485F6B7825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BC514-24D7-481B-AB00-3FDCBD40B42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95230-2B74-4825-A89B-5485F6B7825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BC514-24D7-481B-AB00-3FDCBD40B42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95230-2B74-4825-A89B-5485F6B7825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BC514-24D7-481B-AB00-3FDCBD40B428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95230-2B74-4825-A89B-5485F6B7825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BC514-24D7-481B-AB00-3FDCBD40B42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95230-2B74-4825-A89B-5485F6B7825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BC514-24D7-481B-AB00-3FDCBD40B428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95230-2B74-4825-A89B-5485F6B7825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BC514-24D7-481B-AB00-3FDCBD40B42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95230-2B74-4825-A89B-5485F6B7825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BC514-24D7-481B-AB00-3FDCBD40B42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95230-2B74-4825-A89B-5485F6B7825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BC514-24D7-481B-AB00-3FDCBD40B42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95230-2B74-4825-A89B-5485F6B7825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BC514-24D7-481B-AB00-3FDCBD40B42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95230-2B74-4825-A89B-5485F6B7825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7" Type="http://schemas.openxmlformats.org/officeDocument/2006/relationships/theme" Target="../theme/theme2.xml"/><Relationship Id="rId6" Type="http://schemas.openxmlformats.org/officeDocument/2006/relationships/image" Target="../media/image3.jpeg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8.xml"/><Relationship Id="rId8" Type="http://schemas.openxmlformats.org/officeDocument/2006/relationships/slideLayout" Target="../slideLayouts/slideLayout27.xml"/><Relationship Id="rId7" Type="http://schemas.openxmlformats.org/officeDocument/2006/relationships/slideLayout" Target="../slideLayouts/slideLayout26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>
            <a:alpha val="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Desktop\图片主题图、母版图\2年级课件母版图\1.jpg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380"/>
            <a:ext cx="12192000" cy="682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8BC514-24D7-481B-AB00-3FDCBD40B42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695230-2B74-4825-A89B-5485F6B7825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microsoft.com/office/2007/relationships/media" Target="../media/media1.mp4"/><Relationship Id="rId3" Type="http://schemas.openxmlformats.org/officeDocument/2006/relationships/video" Target="../media/media1.mp4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1" Type="http://schemas.openxmlformats.org/officeDocument/2006/relationships/image" Target="../media/image11.GIF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7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7.png"/><Relationship Id="rId1" Type="http://schemas.openxmlformats.org/officeDocument/2006/relationships/tags" Target="../tags/tag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0.png"/><Relationship Id="rId2" Type="http://schemas.openxmlformats.org/officeDocument/2006/relationships/image" Target="../media/image29.GIF"/><Relationship Id="rId1" Type="http://schemas.openxmlformats.org/officeDocument/2006/relationships/image" Target="../media/image1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image" Target="../media/image7.jpeg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33.GIF"/><Relationship Id="rId6" Type="http://schemas.openxmlformats.org/officeDocument/2006/relationships/tags" Target="../tags/tag11.xml"/><Relationship Id="rId5" Type="http://schemas.openxmlformats.org/officeDocument/2006/relationships/image" Target="../media/image32.GIF"/><Relationship Id="rId4" Type="http://schemas.openxmlformats.org/officeDocument/2006/relationships/tags" Target="../tags/tag10.xml"/><Relationship Id="rId3" Type="http://schemas.openxmlformats.org/officeDocument/2006/relationships/tags" Target="../tags/tag9.xml"/><Relationship Id="rId2" Type="http://schemas.openxmlformats.org/officeDocument/2006/relationships/image" Target="../media/image31.jpeg"/><Relationship Id="rId1" Type="http://schemas.openxmlformats.org/officeDocument/2006/relationships/tags" Target="../tags/tag8.xml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3.GIF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openxmlformats.org/officeDocument/2006/relationships/image" Target="../media/image31.jpeg"/><Relationship Id="rId1" Type="http://schemas.openxmlformats.org/officeDocument/2006/relationships/tags" Target="../tags/tag12.xml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microsoft.com/office/2007/relationships/media" Target="../media/media2.mp4"/><Relationship Id="rId4" Type="http://schemas.openxmlformats.org/officeDocument/2006/relationships/video" Target="../media/media2.mp4"/><Relationship Id="rId3" Type="http://schemas.openxmlformats.org/officeDocument/2006/relationships/tags" Target="../tags/tag16.xml"/><Relationship Id="rId2" Type="http://schemas.openxmlformats.org/officeDocument/2006/relationships/image" Target="../media/image31.jpeg"/><Relationship Id="rId1" Type="http://schemas.openxmlformats.org/officeDocument/2006/relationships/tags" Target="../tags/tag15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3.jpeg"/><Relationship Id="rId3" Type="http://schemas.openxmlformats.org/officeDocument/2006/relationships/image" Target="../media/image12.png"/><Relationship Id="rId2" Type="http://schemas.openxmlformats.org/officeDocument/2006/relationships/image" Target="../media/image11.GIF"/><Relationship Id="rId1" Type="http://schemas.openxmlformats.org/officeDocument/2006/relationships/tags" Target="../tags/tag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image" Target="../media/image13.jpeg"/><Relationship Id="rId2" Type="http://schemas.openxmlformats.org/officeDocument/2006/relationships/tags" Target="../tags/tag3.xml"/><Relationship Id="rId1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202202281148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" y="0"/>
            <a:ext cx="12193905" cy="6858000"/>
          </a:xfrm>
          <a:prstGeom prst="rect">
            <a:avLst/>
          </a:prstGeom>
        </p:spPr>
      </p:pic>
      <p:pic>
        <p:nvPicPr>
          <p:cNvPr id="2" name="导出_174717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905" y="0"/>
            <a:ext cx="12192000" cy="70040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94000"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87020" y="1120775"/>
            <a:ext cx="11624945" cy="4411345"/>
            <a:chOff x="452" y="1746"/>
            <a:chExt cx="18307" cy="6947"/>
          </a:xfrm>
        </p:grpSpPr>
        <p:sp>
          <p:nvSpPr>
            <p:cNvPr id="2" name="圆角矩形 1"/>
            <p:cNvSpPr/>
            <p:nvPr/>
          </p:nvSpPr>
          <p:spPr>
            <a:xfrm>
              <a:off x="452" y="1746"/>
              <a:ext cx="18307" cy="6947"/>
            </a:xfrm>
            <a:prstGeom prst="roundRect">
              <a:avLst/>
            </a:prstGeom>
            <a:solidFill>
              <a:schemeClr val="bg1"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3"/>
            <p:cNvSpPr txBox="1"/>
            <p:nvPr/>
          </p:nvSpPr>
          <p:spPr>
            <a:xfrm>
              <a:off x="547" y="4266"/>
              <a:ext cx="18117" cy="149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68579" tIns="34289" rIns="68579" bIns="34289" rtlCol="0" anchor="t">
              <a:spAutoFit/>
            </a:bodyPr>
            <a:lstStyle/>
            <a:p>
              <a:pPr defTabSz="685800">
                <a:lnSpc>
                  <a:spcPct val="130000"/>
                </a:lnSpc>
              </a:pPr>
              <a:r>
                <a:rPr lang="zh-CN" altLang="en-US" sz="4400" b="1" dirty="0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rPr>
                <a:t>大大的脑袋，黑灰色的身子，甩着长长的尾巴</a:t>
              </a:r>
              <a:endParaRPr lang="zh-CN" altLang="en-US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580390" y="1416050"/>
            <a:ext cx="10665460" cy="3895090"/>
            <a:chOff x="914" y="2211"/>
            <a:chExt cx="16796" cy="6134"/>
          </a:xfrm>
        </p:grpSpPr>
        <p:sp>
          <p:nvSpPr>
            <p:cNvPr id="2" name="圆角矩形 1"/>
            <p:cNvSpPr/>
            <p:nvPr/>
          </p:nvSpPr>
          <p:spPr>
            <a:xfrm>
              <a:off x="914" y="2211"/>
              <a:ext cx="16796" cy="6134"/>
            </a:xfrm>
            <a:prstGeom prst="roundRect">
              <a:avLst/>
            </a:prstGeom>
            <a:solidFill>
              <a:schemeClr val="bg1"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3"/>
            <p:cNvSpPr txBox="1"/>
            <p:nvPr/>
          </p:nvSpPr>
          <p:spPr>
            <a:xfrm>
              <a:off x="1602" y="3421"/>
              <a:ext cx="15995" cy="42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68579" tIns="34289" rIns="68579" bIns="34289" rtlCol="0" anchor="t">
              <a:spAutoFit/>
            </a:bodyPr>
            <a:lstStyle/>
            <a:p>
              <a:pPr defTabSz="685800">
                <a:lnSpc>
                  <a:spcPct val="130000"/>
                </a:lnSpc>
              </a:pPr>
              <a:r>
                <a:rPr lang="zh-CN" altLang="en-US" sz="4400" b="1" dirty="0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rPr>
                <a:t>    池塘里有一群小蝌蚪，大大的脑袋，黑灰色的身子，甩着长长的尾巴，快活地游来游去。</a:t>
              </a:r>
              <a:endParaRPr lang="zh-CN" altLang="en-US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4914900" y="3153410"/>
            <a:ext cx="74422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甩</a:t>
            </a:r>
            <a:endParaRPr lang="zh-CN" altLang="en-US" sz="44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千库网_夏天风景池塘荷花荷叶治愈唯美绿色插画视频背景动图gif_GIF编号54311(1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86995" y="0"/>
            <a:ext cx="12192000" cy="6858000"/>
          </a:xfrm>
          <a:prstGeom prst="rect">
            <a:avLst/>
          </a:prstGeom>
        </p:spPr>
      </p:pic>
      <p:pic>
        <p:nvPicPr>
          <p:cNvPr id="7" name="图片 6" descr="千库网_立体金属质感游戏能量条能量槽_元素编号131505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" y="-2497455"/>
            <a:ext cx="11202035" cy="1120203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395345" y="4486910"/>
            <a:ext cx="5897880" cy="10147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zh-CN" altLang="en-US" sz="6000">
                <a:latin typeface="楷体" panose="02010609060101010101" charset="-122"/>
                <a:ea typeface="楷体" panose="02010609060101010101" charset="-122"/>
              </a:rPr>
              <a:t>继续汲取能量吧</a:t>
            </a:r>
            <a:r>
              <a:rPr lang="en-US" altLang="zh-CN" sz="6000">
                <a:latin typeface="楷体" panose="02010609060101010101" charset="-122"/>
                <a:ea typeface="楷体" panose="02010609060101010101" charset="-122"/>
              </a:rPr>
              <a:t>!</a:t>
            </a:r>
            <a:endParaRPr lang="en-US" altLang="zh-CN" sz="600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9728" y="885033"/>
            <a:ext cx="4090635" cy="529262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0269" y="840699"/>
            <a:ext cx="4089180" cy="529262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5588" y="840699"/>
            <a:ext cx="4005228" cy="5292621"/>
          </a:xfrm>
          <a:prstGeom prst="rect">
            <a:avLst/>
          </a:prstGeom>
        </p:spPr>
      </p:pic>
      <p:sp>
        <p:nvSpPr>
          <p:cNvPr id="16" name="圆角矩形 15"/>
          <p:cNvSpPr/>
          <p:nvPr/>
        </p:nvSpPr>
        <p:spPr>
          <a:xfrm>
            <a:off x="2060400" y="3370754"/>
            <a:ext cx="809105" cy="32142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65"/>
          </a:p>
        </p:txBody>
      </p:sp>
      <p:sp>
        <p:nvSpPr>
          <p:cNvPr id="19" name="圆角矩形 18"/>
          <p:cNvSpPr/>
          <p:nvPr/>
        </p:nvSpPr>
        <p:spPr>
          <a:xfrm>
            <a:off x="4982079" y="1816607"/>
            <a:ext cx="437820" cy="32142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65"/>
          </a:p>
        </p:txBody>
      </p:sp>
      <p:sp>
        <p:nvSpPr>
          <p:cNvPr id="13" name="文本框 12"/>
          <p:cNvSpPr txBox="1"/>
          <p:nvPr/>
        </p:nvSpPr>
        <p:spPr>
          <a:xfrm>
            <a:off x="177165" y="77470"/>
            <a:ext cx="11834495" cy="64516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pPr algn="l"/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任务一：同桌合作朗读，找一找旅途中遇到了谁？圈一圈。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13435" y="1657985"/>
            <a:ext cx="29845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>
                <a:solidFill>
                  <a:srgbClr val="FF0000"/>
                </a:solidFill>
              </a:rPr>
              <a:t>1</a:t>
            </a:r>
            <a:endParaRPr lang="en-US" altLang="zh-CN">
              <a:solidFill>
                <a:srgbClr val="FF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13435" y="2637155"/>
            <a:ext cx="29845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>
                <a:solidFill>
                  <a:srgbClr val="FF0000"/>
                </a:solidFill>
              </a:rPr>
              <a:t>2</a:t>
            </a:r>
            <a:endParaRPr lang="en-US" altLang="zh-CN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29615" y="4330700"/>
            <a:ext cx="29845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>
                <a:solidFill>
                  <a:srgbClr val="FF0000"/>
                </a:solidFill>
              </a:rPr>
              <a:t>3</a:t>
            </a:r>
            <a:endParaRPr lang="en-US" altLang="zh-CN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796790" y="3735070"/>
            <a:ext cx="29845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>
                <a:solidFill>
                  <a:srgbClr val="FF0000"/>
                </a:solidFill>
              </a:rPr>
              <a:t>4</a:t>
            </a:r>
            <a:endParaRPr lang="en-US" altLang="zh-CN">
              <a:solidFill>
                <a:srgbClr val="FF00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796790" y="5064760"/>
            <a:ext cx="29845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>
                <a:solidFill>
                  <a:srgbClr val="FF0000"/>
                </a:solidFill>
              </a:rPr>
              <a:t>5</a:t>
            </a:r>
            <a:endParaRPr lang="en-US" altLang="zh-CN">
              <a:solidFill>
                <a:srgbClr val="FF00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059420" y="1713230"/>
            <a:ext cx="29845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>
                <a:solidFill>
                  <a:srgbClr val="FF0000"/>
                </a:solidFill>
              </a:rPr>
              <a:t>6</a:t>
            </a:r>
            <a:endParaRPr lang="en-US" altLang="zh-CN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9" grpId="0" animBg="1"/>
      <p:bldP spid="1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706120" y="1998980"/>
            <a:ext cx="1101979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b="1" dirty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r>
              <a:rPr lang="zh-CN" altLang="en-US" sz="4000" b="1" dirty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他们看见鲤鱼妈妈在教小鲤鱼捕食，就迎上去。</a:t>
            </a:r>
            <a:endParaRPr lang="zh-CN" altLang="en-US" sz="4000" b="1" dirty="0">
              <a:solidFill>
                <a:prstClr val="black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19150" y="3462655"/>
            <a:ext cx="1024128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他们看见一只乌龟摆动着四条腿在水里游，连忙追上去。</a:t>
            </a:r>
            <a:endParaRPr lang="zh-CN" altLang="en-US" sz="4000" b="1" dirty="0">
              <a:solidFill>
                <a:prstClr val="black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512935" y="1998980"/>
            <a:ext cx="690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迎</a:t>
            </a:r>
            <a:endParaRPr lang="zh-CN" altLang="en-US" sz="40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850390" y="4072255"/>
            <a:ext cx="690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追</a:t>
            </a:r>
            <a:endParaRPr lang="zh-CN" altLang="en-US" sz="40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79070" y="246380"/>
            <a:ext cx="5906770" cy="64516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pPr algn="l"/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任务二：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小组合作理解动词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1" cstate="print"/>
          <a:srcRect b="14127"/>
          <a:stretch>
            <a:fillRect/>
          </a:stretch>
        </p:blipFill>
        <p:spPr>
          <a:xfrm>
            <a:off x="-30477" y="-44471"/>
            <a:ext cx="12222559" cy="6947747"/>
          </a:xfrm>
          <a:prstGeom prst="rect">
            <a:avLst/>
          </a:prstGeom>
          <a:solidFill>
            <a:schemeClr val="bg1">
              <a:lumMod val="85000"/>
              <a:alpha val="63000"/>
            </a:schemeClr>
          </a:solidFill>
        </p:spPr>
      </p:pic>
      <p:grpSp>
        <p:nvGrpSpPr>
          <p:cNvPr id="15" name="组合 14"/>
          <p:cNvGrpSpPr/>
          <p:nvPr/>
        </p:nvGrpSpPr>
        <p:grpSpPr>
          <a:xfrm>
            <a:off x="965230" y="1086478"/>
            <a:ext cx="8663235" cy="2400267"/>
            <a:chOff x="-182056" y="2312255"/>
            <a:chExt cx="6497426" cy="1800200"/>
          </a:xfrm>
          <a:solidFill>
            <a:schemeClr val="bg1"/>
          </a:solidFill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82056" y="2312255"/>
              <a:ext cx="2700300" cy="1800200"/>
            </a:xfrm>
            <a:prstGeom prst="ellipse">
              <a:avLst/>
            </a:prstGeom>
            <a:grpFill/>
          </p:spPr>
        </p:pic>
        <p:sp>
          <p:nvSpPr>
            <p:cNvPr id="18" name="圆角矩形标注 17"/>
            <p:cNvSpPr/>
            <p:nvPr/>
          </p:nvSpPr>
          <p:spPr>
            <a:xfrm>
              <a:off x="3003002" y="2337559"/>
              <a:ext cx="3312368" cy="1224136"/>
            </a:xfrm>
            <a:prstGeom prst="wedgeRoundRectCallout">
              <a:avLst>
                <a:gd name="adj1" fmla="val -63359"/>
                <a:gd name="adj2" fmla="val 29839"/>
                <a:gd name="adj3" fmla="val 16667"/>
              </a:avLst>
            </a:prstGeom>
            <a:grpFill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zh-CN" altLang="en-US" sz="4265" b="1" dirty="0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rPr>
                <a:t>鲤鱼阿姨，我们的妈妈在哪里</a:t>
              </a:r>
              <a:r>
                <a:rPr lang="en-US" altLang="zh-CN" sz="4265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楷体" panose="02010609060101010101" charset="-122"/>
                  <a:ea typeface="楷体" panose="02010609060101010101" charset="-122"/>
                </a:rPr>
                <a:t>?</a:t>
              </a:r>
              <a:endParaRPr lang="en-US" altLang="zh-CN" sz="4265" b="1" dirty="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263" y="2499276"/>
            <a:ext cx="4832911" cy="3130828"/>
          </a:xfrm>
          <a:prstGeom prst="rect">
            <a:avLst/>
          </a:prstGeom>
        </p:spPr>
      </p:pic>
      <p:sp>
        <p:nvSpPr>
          <p:cNvPr id="20" name="圆角矩形标注 19"/>
          <p:cNvSpPr/>
          <p:nvPr/>
        </p:nvSpPr>
        <p:spPr>
          <a:xfrm>
            <a:off x="3035493" y="3645409"/>
            <a:ext cx="4512733" cy="1915160"/>
          </a:xfrm>
          <a:prstGeom prst="wedgeRoundRectCallout">
            <a:avLst>
              <a:gd name="adj1" fmla="val 69436"/>
              <a:gd name="adj2" fmla="val 32391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38" tIns="45718" rIns="91438" bIns="45718" rtlCol="0" anchor="ctr"/>
          <a:lstStyle/>
          <a:p>
            <a:pPr algn="ctr" defTabSz="685800"/>
            <a:r>
              <a:rPr lang="zh-CN" altLang="en-US" sz="4265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你们的妈妈</a:t>
            </a:r>
            <a:r>
              <a:rPr lang="zh-CN" altLang="en-US" sz="4265" b="1" dirty="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四条腿，宽嘴巴。</a:t>
            </a:r>
            <a:r>
              <a:rPr lang="zh-CN" altLang="en-US" sz="4265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你们到那边去找吧</a:t>
            </a:r>
            <a:r>
              <a:rPr lang="en-US" altLang="zh-CN" sz="4265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!</a:t>
            </a:r>
            <a:endParaRPr lang="zh-CN" altLang="en-US" sz="2400" b="1" dirty="0">
              <a:solidFill>
                <a:srgbClr val="FFFFFF"/>
              </a:solidFill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164" y="4805229"/>
            <a:ext cx="1351440" cy="692463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0" y="0"/>
            <a:ext cx="5233035" cy="6451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任务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三：小组合作演一演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 cstate="print"/>
          <a:srcRect l="1836" t="-1" r="1042" b="358"/>
          <a:stretch>
            <a:fillRect/>
          </a:stretch>
        </p:blipFill>
        <p:spPr>
          <a:xfrm>
            <a:off x="-22013" y="-56725"/>
            <a:ext cx="12358707" cy="7038121"/>
          </a:xfrm>
          <a:prstGeom prst="rect">
            <a:avLst/>
          </a:prstGeom>
        </p:spPr>
      </p:pic>
      <p:sp>
        <p:nvSpPr>
          <p:cNvPr id="8" name="圆角矩形标注 7"/>
          <p:cNvSpPr/>
          <p:nvPr/>
        </p:nvSpPr>
        <p:spPr>
          <a:xfrm>
            <a:off x="2134491" y="2492517"/>
            <a:ext cx="3445100" cy="1104883"/>
          </a:xfrm>
          <a:prstGeom prst="wedgeRoundRectCallout">
            <a:avLst>
              <a:gd name="adj1" fmla="val -12790"/>
              <a:gd name="adj2" fmla="val 128267"/>
              <a:gd name="adj3" fmla="val 16667"/>
            </a:avLst>
          </a:prstGeom>
          <a:solidFill>
            <a:srgbClr val="FFFFFF"/>
          </a:solidFill>
          <a:ln w="12700" cap="flat" cmpd="sng" algn="ctr">
            <a:solidFill>
              <a:srgbClr val="FFFFFF">
                <a:shade val="50000"/>
              </a:srgbClr>
            </a:solidFill>
            <a:prstDash val="solid"/>
            <a:miter lim="800000"/>
          </a:ln>
          <a:effectLst/>
        </p:spPr>
        <p:txBody>
          <a:bodyPr lIns="91438" tIns="45718" rIns="91438" bIns="45718" rtlCol="0" anchor="ctr"/>
          <a:lstStyle/>
          <a:p>
            <a:pPr defTabSz="914400">
              <a:defRPr/>
            </a:pPr>
            <a:r>
              <a:rPr lang="zh-CN" altLang="en-US" sz="4265" b="1" kern="0" dirty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妈妈，妈妈</a:t>
            </a:r>
            <a:r>
              <a:rPr lang="en-US" altLang="zh-CN" sz="4265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!</a:t>
            </a:r>
            <a:endParaRPr lang="en-US" altLang="zh-CN" sz="4265" b="1" kern="0" dirty="0">
              <a:solidFill>
                <a:schemeClr val="tx1">
                  <a:lumMod val="95000"/>
                  <a:lumOff val="5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9" name="圆角矩形标注 8"/>
          <p:cNvSpPr/>
          <p:nvPr/>
        </p:nvSpPr>
        <p:spPr>
          <a:xfrm>
            <a:off x="5999992" y="1009376"/>
            <a:ext cx="5952661" cy="2880320"/>
          </a:xfrm>
          <a:prstGeom prst="wedgeRoundRectCallout">
            <a:avLst>
              <a:gd name="adj1" fmla="val 664"/>
              <a:gd name="adj2" fmla="val 64565"/>
              <a:gd name="adj3" fmla="val 16667"/>
            </a:avLst>
          </a:prstGeom>
          <a:solidFill>
            <a:srgbClr val="FFFFFF"/>
          </a:solidFill>
          <a:ln w="12700" cap="flat" cmpd="sng" algn="ctr">
            <a:solidFill>
              <a:srgbClr val="FFFFFF">
                <a:shade val="50000"/>
              </a:srgbClr>
            </a:solidFill>
            <a:prstDash val="solid"/>
            <a:miter lim="800000"/>
          </a:ln>
          <a:effectLst/>
        </p:spPr>
        <p:txBody>
          <a:bodyPr lIns="91438" tIns="45718" rIns="91438" bIns="45718" rtlCol="0" anchor="ctr"/>
          <a:lstStyle/>
          <a:p>
            <a:pPr defTabSz="914400">
              <a:defRPr/>
            </a:pPr>
            <a:r>
              <a:rPr lang="zh-CN" altLang="en-US" sz="4265" kern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   </a:t>
            </a:r>
            <a:r>
              <a:rPr lang="zh-CN" altLang="en-US" sz="4265" b="1" kern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我</a:t>
            </a:r>
            <a:r>
              <a:rPr lang="zh-CN" altLang="en-US" sz="4265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不是你们的妈妈。你们的妈妈头顶上有两只大眼睛，披着绿衣裳</a:t>
            </a:r>
            <a:r>
              <a:rPr lang="zh-CN" altLang="en-US" sz="4265" b="1" kern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。你们到那边去找吧</a:t>
            </a:r>
            <a:r>
              <a:rPr lang="en-US" altLang="zh-CN" sz="4265" b="1" kern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!</a:t>
            </a:r>
            <a:endParaRPr lang="zh-CN" altLang="en-US" sz="2400" b="1" kern="0" dirty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0" y="0"/>
            <a:ext cx="5233035" cy="6451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任务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三：小组合作演一演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9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548" t="39550" b="3643"/>
          <a:stretch>
            <a:fillRect/>
          </a:stretch>
        </p:blipFill>
        <p:spPr>
          <a:xfrm>
            <a:off x="1882775" y="0"/>
            <a:ext cx="8599805" cy="71602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l="1474" b="41775"/>
          <a:stretch>
            <a:fillRect/>
          </a:stretch>
        </p:blipFill>
        <p:spPr>
          <a:xfrm>
            <a:off x="1698625" y="0"/>
            <a:ext cx="8636000" cy="67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千库网_夏天风景池塘荷花荷叶治愈唯美绿色插画视频背景动图gif_GIF编号54311(1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86995" y="0"/>
            <a:ext cx="12192000" cy="6858000"/>
          </a:xfrm>
          <a:prstGeom prst="rect">
            <a:avLst/>
          </a:prstGeom>
        </p:spPr>
      </p:pic>
      <p:pic>
        <p:nvPicPr>
          <p:cNvPr id="2" name="图片 1" descr="千库网_黄色游戏进度条设计_GIF编号17172(1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" y="-2343150"/>
            <a:ext cx="11544300" cy="115443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550410" y="4429125"/>
            <a:ext cx="3230880" cy="10147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zh-CN" altLang="en-US" sz="6000">
                <a:latin typeface="楷体" panose="02010609060101010101" charset="-122"/>
                <a:ea typeface="楷体" panose="02010609060101010101" charset="-122"/>
              </a:rPr>
              <a:t>能量满格</a:t>
            </a:r>
            <a:endParaRPr lang="zh-CN" altLang="en-US" sz="600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784"/>
          <a:stretch>
            <a:fillRect/>
          </a:stretch>
        </p:blipFill>
        <p:spPr>
          <a:xfrm>
            <a:off x="308687" y="-2439690"/>
            <a:ext cx="11714326" cy="69795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3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533400" y="5413587"/>
            <a:ext cx="10972800" cy="1143000"/>
          </a:xfrm>
        </p:spPr>
        <p:txBody>
          <a:bodyPr>
            <a:noAutofit/>
          </a:bodyPr>
          <a:lstStyle/>
          <a:p>
            <a:r>
              <a:rPr lang="zh-CN" altLang="en-US" sz="8100" dirty="0">
                <a:latin typeface="楷体" panose="02010609060101010101" charset="-122"/>
                <a:ea typeface="楷体" panose="02010609060101010101" charset="-122"/>
              </a:rPr>
              <a:t>池</a:t>
            </a:r>
            <a:r>
              <a:rPr lang="zh-CN" altLang="en-US" sz="81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塘</a:t>
            </a:r>
            <a:endParaRPr lang="zh-CN" altLang="en-US" sz="8100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4" name="图片 3" descr="t01fdbbbc0fb7458719.jp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/>
          <a:srcRect b="10801"/>
          <a:stretch>
            <a:fillRect/>
          </a:stretch>
        </p:blipFill>
        <p:spPr>
          <a:xfrm>
            <a:off x="0" y="92750"/>
            <a:ext cx="12192000" cy="4587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文本框 2"/>
          <p:cNvSpPr txBox="1"/>
          <p:nvPr/>
        </p:nvSpPr>
        <p:spPr>
          <a:xfrm>
            <a:off x="6018213" y="4911090"/>
            <a:ext cx="126730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err="1">
                <a:latin typeface="宋体" panose="02010600030101010101" pitchFamily="2" charset="-122"/>
                <a:ea typeface="宋体" panose="02010600030101010101" pitchFamily="2" charset="-122"/>
              </a:rPr>
              <a:t>táng</a:t>
            </a:r>
            <a:endParaRPr lang="en-US" altLang="zh-CN" sz="36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060530" y="5510338"/>
            <a:ext cx="479425" cy="804545"/>
          </a:xfrm>
          <a:prstGeom prst="rect">
            <a:avLst/>
          </a:prstGeom>
          <a:noFill/>
          <a:ln w="38100">
            <a:solidFill>
              <a:srgbClr val="0000F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800"/>
            <a:endParaRPr lang="zh-CN" altLang="en-US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17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-85090"/>
            <a:ext cx="12191365" cy="6953885"/>
            <a:chOff x="0" y="-134"/>
            <a:chExt cx="19199" cy="10951"/>
          </a:xfrm>
        </p:grpSpPr>
        <p:pic>
          <p:nvPicPr>
            <p:cNvPr id="3" name="图片 2" descr="千库网_荷花荷叶夏季风景背景_背景编号5821989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/>
            <a:srcRect t="-1091" r="47569"/>
            <a:stretch>
              <a:fillRect/>
            </a:stretch>
          </p:blipFill>
          <p:spPr>
            <a:xfrm>
              <a:off x="0" y="-134"/>
              <a:ext cx="12011" cy="10934"/>
            </a:xfrm>
            <a:prstGeom prst="rect">
              <a:avLst/>
            </a:prstGeom>
          </p:spPr>
        </p:pic>
        <p:pic>
          <p:nvPicPr>
            <p:cNvPr id="2" name="图片 1" descr="千库网_荷花荷叶夏季风景背景_背景编号5821989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2"/>
            <a:srcRect l="66410" t="-135"/>
            <a:stretch>
              <a:fillRect/>
            </a:stretch>
          </p:blipFill>
          <p:spPr>
            <a:xfrm>
              <a:off x="9985" y="-1"/>
              <a:ext cx="9215" cy="10819"/>
            </a:xfrm>
            <a:prstGeom prst="rect">
              <a:avLst/>
            </a:prstGeom>
          </p:spPr>
        </p:pic>
      </p:grpSp>
      <p:sp>
        <p:nvSpPr>
          <p:cNvPr id="5" name="矩形 4"/>
          <p:cNvSpPr/>
          <p:nvPr userDrawn="1"/>
        </p:nvSpPr>
        <p:spPr>
          <a:xfrm>
            <a:off x="-104775" y="225425"/>
            <a:ext cx="12402185" cy="6417945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哪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628130" y="1585595"/>
            <a:ext cx="4315460" cy="3021330"/>
          </a:xfrm>
          <a:prstGeom prst="rect">
            <a:avLst/>
          </a:prstGeom>
        </p:spPr>
      </p:pic>
      <p:pic>
        <p:nvPicPr>
          <p:cNvPr id="6" name="图片 5" descr="两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508760" y="1585595"/>
            <a:ext cx="4511675" cy="315849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0" y="0"/>
            <a:ext cx="2478405" cy="6451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小小书法家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-85090"/>
            <a:ext cx="12191365" cy="6953885"/>
            <a:chOff x="0" y="-134"/>
            <a:chExt cx="19199" cy="10951"/>
          </a:xfrm>
        </p:grpSpPr>
        <p:pic>
          <p:nvPicPr>
            <p:cNvPr id="3" name="图片 2" descr="千库网_荷花荷叶夏季风景背景_背景编号5821989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/>
            <a:srcRect t="-1091" r="47569"/>
            <a:stretch>
              <a:fillRect/>
            </a:stretch>
          </p:blipFill>
          <p:spPr>
            <a:xfrm>
              <a:off x="0" y="-134"/>
              <a:ext cx="12011" cy="10934"/>
            </a:xfrm>
            <a:prstGeom prst="rect">
              <a:avLst/>
            </a:prstGeom>
          </p:spPr>
        </p:pic>
        <p:pic>
          <p:nvPicPr>
            <p:cNvPr id="2" name="图片 1" descr="千库网_荷花荷叶夏季风景背景_背景编号5821989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2"/>
            <a:srcRect l="66410" t="-135"/>
            <a:stretch>
              <a:fillRect/>
            </a:stretch>
          </p:blipFill>
          <p:spPr>
            <a:xfrm>
              <a:off x="9985" y="-1"/>
              <a:ext cx="9215" cy="10819"/>
            </a:xfrm>
            <a:prstGeom prst="rect">
              <a:avLst/>
            </a:prstGeom>
          </p:spPr>
        </p:pic>
      </p:grpSp>
      <p:sp>
        <p:nvSpPr>
          <p:cNvPr id="5" name="矩形 4"/>
          <p:cNvSpPr/>
          <p:nvPr userDrawn="1"/>
        </p:nvSpPr>
        <p:spPr>
          <a:xfrm>
            <a:off x="-104775" y="225425"/>
            <a:ext cx="12402185" cy="6417945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 descr="两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595245" y="1049655"/>
            <a:ext cx="6417310" cy="449262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0" y="0"/>
            <a:ext cx="2478405" cy="6451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小小书法家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-85090"/>
            <a:ext cx="12191365" cy="6953885"/>
            <a:chOff x="0" y="-134"/>
            <a:chExt cx="19199" cy="10951"/>
          </a:xfrm>
        </p:grpSpPr>
        <p:pic>
          <p:nvPicPr>
            <p:cNvPr id="3" name="图片 2" descr="千库网_荷花荷叶夏季风景背景_背景编号5821989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/>
            <a:srcRect t="-1091" r="47569"/>
            <a:stretch>
              <a:fillRect/>
            </a:stretch>
          </p:blipFill>
          <p:spPr>
            <a:xfrm>
              <a:off x="0" y="-134"/>
              <a:ext cx="12011" cy="10934"/>
            </a:xfrm>
            <a:prstGeom prst="rect">
              <a:avLst/>
            </a:prstGeom>
          </p:spPr>
        </p:pic>
        <p:pic>
          <p:nvPicPr>
            <p:cNvPr id="2" name="图片 1" descr="千库网_荷花荷叶夏季风景背景_背景编号5821989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2"/>
            <a:srcRect l="66410" t="-135"/>
            <a:stretch>
              <a:fillRect/>
            </a:stretch>
          </p:blipFill>
          <p:spPr>
            <a:xfrm>
              <a:off x="9985" y="-1"/>
              <a:ext cx="9215" cy="10819"/>
            </a:xfrm>
            <a:prstGeom prst="rect">
              <a:avLst/>
            </a:prstGeom>
          </p:spPr>
        </p:pic>
      </p:grpSp>
      <p:sp>
        <p:nvSpPr>
          <p:cNvPr id="5" name="矩形 4"/>
          <p:cNvSpPr/>
          <p:nvPr userDrawn="1"/>
        </p:nvSpPr>
        <p:spPr>
          <a:xfrm>
            <a:off x="-104775" y="225425"/>
            <a:ext cx="12402185" cy="6417945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0" y="0"/>
            <a:ext cx="2478405" cy="6451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小小书法家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8" name="2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62380" y="645160"/>
            <a:ext cx="9118600" cy="58286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202202281148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" y="0"/>
            <a:ext cx="12193905" cy="685800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-97790" y="205740"/>
            <a:ext cx="12402185" cy="6417945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TextBox 11"/>
          <p:cNvSpPr txBox="1">
            <a:spLocks noChangeArrowheads="1"/>
          </p:cNvSpPr>
          <p:nvPr/>
        </p:nvSpPr>
        <p:spPr bwMode="auto">
          <a:xfrm>
            <a:off x="1428720" y="4560789"/>
            <a:ext cx="2190765" cy="1075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8" rIns="91438" bIns="45718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4265" b="1" dirty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水</a:t>
            </a:r>
            <a:r>
              <a:rPr lang="zh-CN" altLang="en-US" sz="6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塘</a:t>
            </a:r>
            <a:endParaRPr lang="zh-CN" altLang="en-US" sz="64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213" y="1989020"/>
            <a:ext cx="3234139" cy="24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05237" y="1989020"/>
            <a:ext cx="3602251" cy="24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11"/>
          <p:cNvSpPr txBox="1">
            <a:spLocks noChangeArrowheads="1"/>
          </p:cNvSpPr>
          <p:nvPr/>
        </p:nvSpPr>
        <p:spPr bwMode="auto">
          <a:xfrm>
            <a:off x="4961352" y="4656040"/>
            <a:ext cx="2190765" cy="1075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8" rIns="91438" bIns="45718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4265" b="1" dirty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荷</a:t>
            </a:r>
            <a:r>
              <a:rPr lang="zh-CN" altLang="en-US" sz="6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塘</a:t>
            </a:r>
            <a:endParaRPr lang="zh-CN" altLang="en-US" sz="64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11" y="1993855"/>
            <a:ext cx="3869016" cy="24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11"/>
          <p:cNvSpPr txBox="1">
            <a:spLocks noChangeArrowheads="1"/>
          </p:cNvSpPr>
          <p:nvPr/>
        </p:nvSpPr>
        <p:spPr bwMode="auto">
          <a:xfrm>
            <a:off x="9144024" y="4656040"/>
            <a:ext cx="2190765" cy="1075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8" rIns="91438" bIns="45718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4265" b="1" dirty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鱼</a:t>
            </a:r>
            <a:r>
              <a:rPr lang="zh-CN" altLang="en-US" sz="6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塘</a:t>
            </a:r>
            <a:endParaRPr lang="zh-CN" altLang="en-US" sz="64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8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202202281148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" y="0"/>
            <a:ext cx="12193905" cy="685800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030731" y="1162738"/>
            <a:ext cx="6828790" cy="13220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8000" b="1" dirty="0">
                <a:latin typeface="楷体" panose="02010609060101010101" charset="-122"/>
                <a:ea typeface="楷体" panose="02010609060101010101" charset="-122"/>
              </a:rPr>
              <a:t>小蝌蚪找妈妈</a:t>
            </a:r>
            <a:endParaRPr lang="zh-CN" altLang="en-US" sz="80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2" name="流程图: 联系 11"/>
          <p:cNvSpPr/>
          <p:nvPr/>
        </p:nvSpPr>
        <p:spPr>
          <a:xfrm>
            <a:off x="3993319" y="1523952"/>
            <a:ext cx="833120" cy="789940"/>
          </a:xfrm>
          <a:prstGeom prst="flowChartConnector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altLang="zh-CN" sz="5400" b="1" dirty="0">
                <a:latin typeface="华文新魏" panose="02010800040101010101" charset="-122"/>
                <a:ea typeface="华文新魏" panose="02010800040101010101" charset="-122"/>
              </a:rPr>
              <a:t>1</a:t>
            </a:r>
            <a:endParaRPr lang="en-US" altLang="zh-CN" sz="5400" b="1" dirty="0">
              <a:latin typeface="华文新魏" panose="02010800040101010101" charset="-122"/>
              <a:ea typeface="华文新魏" panose="020108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千库网_夏天风景池塘荷花荷叶治愈唯美绿色插画视频背景动图gif_GIF编号54311(1)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-86995" y="0"/>
            <a:ext cx="12192000" cy="6858000"/>
          </a:xfrm>
          <a:prstGeom prst="rect">
            <a:avLst/>
          </a:prstGeom>
        </p:spPr>
      </p:pic>
      <p:pic>
        <p:nvPicPr>
          <p:cNvPr id="7" name="图片 6" descr="千库网_游戏能量条进度条_元素编号131569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6995" y="-2228850"/>
            <a:ext cx="11315700" cy="113157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090703" y="5063827"/>
            <a:ext cx="7109639" cy="10156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zh-CN" altLang="en-US" sz="6000" dirty="0">
                <a:latin typeface="楷体" panose="02010609060101010101" charset="-122"/>
                <a:ea typeface="楷体" panose="02010609060101010101" charset="-122"/>
              </a:rPr>
              <a:t>汲取能量，完成任务</a:t>
            </a:r>
            <a:endParaRPr lang="zh-CN" altLang="en-US" sz="6000" dirty="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9" name="内容占位符 3" descr="kedou.jpg"/>
          <p:cNvPicPr>
            <a:picLocks noGrp="1"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0382" t="58350" r="5404"/>
          <a:stretch>
            <a:fillRect/>
          </a:stretch>
        </p:blipFill>
        <p:spPr>
          <a:xfrm>
            <a:off x="9252585" y="778510"/>
            <a:ext cx="2085975" cy="681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内容占位符 3" descr="kedou.jpg"/>
          <p:cNvPicPr>
            <a:picLocks noGrp="1"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0382" t="58350" r="5404"/>
          <a:stretch>
            <a:fillRect/>
          </a:stretch>
        </p:blipFill>
        <p:spPr>
          <a:xfrm>
            <a:off x="7763510" y="1124585"/>
            <a:ext cx="1649730" cy="538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内容占位符 3" descr="kedou.jpg"/>
          <p:cNvPicPr>
            <a:picLocks noGrp="1"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0382" t="58350" r="5404"/>
          <a:stretch>
            <a:fillRect/>
          </a:stretch>
        </p:blipFill>
        <p:spPr>
          <a:xfrm>
            <a:off x="8246110" y="502920"/>
            <a:ext cx="1609725" cy="5257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580390" y="1403985"/>
            <a:ext cx="10665460" cy="3895090"/>
            <a:chOff x="914" y="2211"/>
            <a:chExt cx="16796" cy="6134"/>
          </a:xfrm>
          <a:solidFill>
            <a:schemeClr val="bg1"/>
          </a:solidFill>
        </p:grpSpPr>
        <p:sp>
          <p:nvSpPr>
            <p:cNvPr id="2" name="圆角矩形 1"/>
            <p:cNvSpPr/>
            <p:nvPr/>
          </p:nvSpPr>
          <p:spPr>
            <a:xfrm>
              <a:off x="914" y="2211"/>
              <a:ext cx="16796" cy="613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3"/>
            <p:cNvSpPr txBox="1"/>
            <p:nvPr/>
          </p:nvSpPr>
          <p:spPr>
            <a:xfrm>
              <a:off x="1315" y="2957"/>
              <a:ext cx="15995" cy="46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68579" tIns="34289" rIns="68579" bIns="34289" rtlCol="0" anchor="t">
              <a:spAutoFit/>
            </a:bodyPr>
            <a:lstStyle/>
            <a:p>
              <a:pPr defTabSz="685800">
                <a:lnSpc>
                  <a:spcPct val="130000"/>
                </a:lnSpc>
              </a:pPr>
              <a:r>
                <a:rPr lang="zh-CN" altLang="en-US" sz="4800" b="1" dirty="0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rPr>
                <a:t>    池塘里有一群小蝌蚪，大大的脑袋，黑灰色的身子，甩着长长的尾巴，快活地游来游去。</a:t>
              </a:r>
              <a:endParaRPr lang="zh-CN" altLang="en-US" sz="48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sp>
        <p:nvSpPr>
          <p:cNvPr id="7" name="文本框 3"/>
          <p:cNvSpPr txBox="1"/>
          <p:nvPr/>
        </p:nvSpPr>
        <p:spPr>
          <a:xfrm>
            <a:off x="2100879" y="1877695"/>
            <a:ext cx="1676165" cy="10267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68579" tIns="34289" rIns="68579" bIns="34289" rtlCol="0" anchor="t">
            <a:spAutoFit/>
          </a:bodyPr>
          <a:lstStyle/>
          <a:p>
            <a:pPr defTabSz="685800">
              <a:lnSpc>
                <a:spcPct val="130000"/>
              </a:lnSpc>
            </a:pPr>
            <a:r>
              <a:rPr lang="en-US" altLang="zh-CN" sz="4400" b="1" dirty="0">
                <a:solidFill>
                  <a:srgbClr val="EE12C7"/>
                </a:solidFill>
                <a:latin typeface="楷体" panose="02010609060101010101" charset="-122"/>
                <a:ea typeface="楷体" panose="02010609060101010101" charset="-122"/>
              </a:rPr>
              <a:t>  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塘</a:t>
            </a:r>
            <a:endParaRPr lang="zh-CN" altLang="en-US" sz="48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034569" y="1877695"/>
            <a:ext cx="1676165" cy="10267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68579" tIns="34289" rIns="68579" bIns="34289" rtlCol="0" anchor="t">
            <a:spAutoFit/>
          </a:bodyPr>
          <a:lstStyle/>
          <a:p>
            <a:pPr defTabSz="685800">
              <a:lnSpc>
                <a:spcPct val="130000"/>
              </a:lnSpc>
            </a:pP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脑</a:t>
            </a:r>
            <a:endParaRPr lang="zh-CN" altLang="en-US" sz="48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文本框 3"/>
          <p:cNvSpPr txBox="1"/>
          <p:nvPr/>
        </p:nvSpPr>
        <p:spPr>
          <a:xfrm>
            <a:off x="2679364" y="2837815"/>
            <a:ext cx="1676165" cy="10267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68579" tIns="34289" rIns="68579" bIns="34289" rtlCol="0" anchor="t">
            <a:spAutoFit/>
          </a:bodyPr>
          <a:lstStyle/>
          <a:p>
            <a:pPr defTabSz="685800">
              <a:lnSpc>
                <a:spcPct val="130000"/>
              </a:lnSpc>
            </a:pP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灰</a:t>
            </a:r>
            <a:endParaRPr lang="zh-CN" altLang="en-US" sz="48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文本框 3"/>
          <p:cNvSpPr txBox="1"/>
          <p:nvPr/>
        </p:nvSpPr>
        <p:spPr>
          <a:xfrm>
            <a:off x="835324" y="2837815"/>
            <a:ext cx="1676165" cy="10267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68579" tIns="34289" rIns="68579" bIns="34289" rtlCol="0" anchor="t">
            <a:spAutoFit/>
          </a:bodyPr>
          <a:lstStyle/>
          <a:p>
            <a:pPr defTabSz="685800">
              <a:lnSpc>
                <a:spcPct val="130000"/>
              </a:lnSpc>
            </a:pP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袋</a:t>
            </a:r>
            <a:endParaRPr lang="zh-CN" altLang="en-US" sz="48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593975" y="1503680"/>
            <a:ext cx="100330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3200" b="1" dirty="0" err="1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cs typeface="汉语拼音" panose="020B0604020202020204" pitchFamily="34" charset="0"/>
                <a:sym typeface="+mn-ea"/>
              </a:rPr>
              <a:t>táng</a:t>
            </a:r>
            <a:endParaRPr lang="en-US" altLang="zh-CN" sz="3200" b="1" dirty="0" err="1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  <a:cs typeface="汉语拼音" panose="020B0604020202020204" pitchFamily="34" charset="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0034270" y="1584325"/>
            <a:ext cx="79819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3200" b="1" dirty="0" err="1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cs typeface="汉语拼音" panose="020B0604020202020204" pitchFamily="34" charset="0"/>
                <a:sym typeface="+mn-ea"/>
              </a:rPr>
              <a:t>nǎo</a:t>
            </a:r>
            <a:endParaRPr lang="en-US" altLang="zh-CN" sz="3200" b="1" dirty="0" err="1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  <a:cs typeface="汉语拼音" panose="020B0604020202020204" pitchFamily="34" charset="0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752725" y="2702560"/>
            <a:ext cx="11449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err="1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cs typeface="汉语拼音" panose="020B0604020202020204" pitchFamily="34" charset="0"/>
                <a:sym typeface="+mn-ea"/>
              </a:rPr>
              <a:t>huī</a:t>
            </a:r>
            <a:r>
              <a:rPr lang="en-US" altLang="zh-CN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cs typeface="汉语拼音" panose="020B0604020202020204" pitchFamily="34" charset="0"/>
                <a:sym typeface="+mn-ea"/>
              </a:rPr>
              <a:t> </a:t>
            </a:r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885190" y="2590165"/>
            <a:ext cx="62166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/>
              <a:t>dai</a:t>
            </a:r>
            <a:endParaRPr lang="en-US" altLang="zh-CN" sz="2800"/>
          </a:p>
        </p:txBody>
      </p:sp>
      <p:sp>
        <p:nvSpPr>
          <p:cNvPr id="13" name="文本框 12"/>
          <p:cNvSpPr txBox="1"/>
          <p:nvPr/>
        </p:nvSpPr>
        <p:spPr>
          <a:xfrm>
            <a:off x="177165" y="71755"/>
            <a:ext cx="8523487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任务一：自由朗读，读准字音，读通句子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  <p:bldP spid="4" grpId="0" bldLvl="0" animBg="1"/>
      <p:bldP spid="4" grpId="1" animBg="1"/>
      <p:bldP spid="6" grpId="0" bldLvl="0" animBg="1"/>
      <p:bldP spid="6" grpId="1" animBg="1"/>
      <p:bldP spid="5" grpId="0" bldLvl="0" animBg="1"/>
      <p:bldP spid="5" grpId="1" animBg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202202281148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" y="0"/>
            <a:ext cx="12193905" cy="685800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1680210" y="1294765"/>
            <a:ext cx="9547860" cy="4914265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3673263" y="3021330"/>
            <a:ext cx="1101090" cy="11988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 fontAlgn="base"/>
            <a:r>
              <a:rPr lang="zh-CN" altLang="en-US" sz="72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脑</a:t>
            </a:r>
            <a:endParaRPr lang="zh-CN" altLang="en-US" sz="72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732818" y="2933065"/>
            <a:ext cx="1101090" cy="11988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 fontAlgn="base"/>
            <a:r>
              <a:rPr lang="zh-CN" altLang="en-US" sz="72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灰</a:t>
            </a:r>
            <a:endParaRPr lang="zh-CN" altLang="en-US" sz="72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636048" y="2933065"/>
            <a:ext cx="1101090" cy="11988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 fontAlgn="base"/>
            <a:r>
              <a:rPr lang="zh-CN" altLang="en-US" sz="72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袋</a:t>
            </a:r>
            <a:endParaRPr lang="zh-CN" altLang="en-US" sz="72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77165" y="71755"/>
            <a:ext cx="5280613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任务二：小组合作识生字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686685" y="2087245"/>
            <a:ext cx="7910195" cy="805815"/>
          </a:xfrm>
          <a:prstGeom prst="rect">
            <a:avLst/>
          </a:prstGeom>
        </p:spPr>
        <p:txBody>
          <a:bodyPr wrap="square" lIns="68579" tIns="34289" rIns="68579" bIns="34289">
            <a:spAutoFit/>
          </a:bodyPr>
          <a:lstStyle/>
          <a:p>
            <a:pPr defTabSz="685800"/>
            <a:r>
              <a:rPr lang="en-US" altLang="zh-CN" sz="48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cs typeface="汉语拼音" panose="020B0604020202020204" pitchFamily="34" charset="0"/>
              </a:rPr>
              <a:t>   </a:t>
            </a:r>
            <a:r>
              <a:rPr lang="en-US" altLang="zh-CN" sz="4800" b="1" dirty="0" err="1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cs typeface="汉语拼音" panose="020B0604020202020204" pitchFamily="34" charset="0"/>
              </a:rPr>
              <a:t>nǎo</a:t>
            </a:r>
            <a:r>
              <a:rPr lang="en-US" altLang="zh-CN" sz="48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cs typeface="汉语拼音" panose="020B0604020202020204" pitchFamily="34" charset="0"/>
              </a:rPr>
              <a:t>    </a:t>
            </a:r>
            <a:r>
              <a:rPr lang="en-US" altLang="zh-CN" sz="4800" b="1" dirty="0" err="1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cs typeface="汉语拼音" panose="020B0604020202020204" pitchFamily="34" charset="0"/>
              </a:rPr>
              <a:t>dài</a:t>
            </a:r>
            <a:r>
              <a:rPr lang="en-US" altLang="zh-CN" sz="48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cs typeface="汉语拼音" panose="020B0604020202020204" pitchFamily="34" charset="0"/>
              </a:rPr>
              <a:t>    </a:t>
            </a:r>
            <a:r>
              <a:rPr lang="en-US" altLang="zh-CN" sz="4800" b="1" dirty="0" err="1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cs typeface="汉语拼音" panose="020B0604020202020204" pitchFamily="34" charset="0"/>
              </a:rPr>
              <a:t>huī</a:t>
            </a:r>
            <a:r>
              <a:rPr lang="en-US" altLang="zh-CN" sz="48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cs typeface="汉语拼音" panose="020B0604020202020204" pitchFamily="34" charset="0"/>
              </a:rPr>
              <a:t>   </a:t>
            </a:r>
            <a:endParaRPr lang="en-US" altLang="zh-CN" sz="4800" b="1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  <a:cs typeface="汉语拼音" panose="020B060402020202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80790" y="4509770"/>
            <a:ext cx="1554480" cy="9220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zh-CN" altLang="en-US" sz="5400">
                <a:latin typeface="楷体" panose="02010609060101010101" charset="-122"/>
                <a:ea typeface="楷体" panose="02010609060101010101" charset="-122"/>
              </a:rPr>
              <a:t>脑袋</a:t>
            </a:r>
            <a:endParaRPr lang="zh-CN" altLang="en-US" sz="540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3077" name="Picture 5" descr="C:\Users\Administrator\Downloads\截图 2020-07-31 09.53.42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935" y="4461510"/>
            <a:ext cx="461645" cy="838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/>
      <p:bldP spid="8" grpId="0" animBg="1"/>
      <p:bldP spid="8" grpId="1" animBg="1"/>
      <p:bldP spid="10" grpId="0"/>
      <p:bldP spid="10" grpId="1"/>
      <p:bldP spid="5" grpId="0" bldLvl="0" animBg="1"/>
      <p:bldP spid="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pic_252915"/>
          <p:cNvPicPr>
            <a:picLocks noChangeAspect="1" noChangeArrowheads="1"/>
          </p:cNvPicPr>
          <p:nvPr/>
        </p:nvPicPr>
        <p:blipFill>
          <a:blip r:embed="rId1" cstate="print"/>
          <a:srcRect r="59384" b="6013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内容占位符 3" descr="kedou.jpg"/>
          <p:cNvPicPr>
            <a:picLocks noGrp="1" noChangeAspect="1"/>
          </p:cNvPicPr>
          <p:nvPr>
            <p:ph idx="4294967295"/>
            <p:custDataLst>
              <p:tags r:id="rId2"/>
            </p:custDataLst>
          </p:nvPr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0382" t="58350" r="5404"/>
          <a:stretch>
            <a:fillRect/>
          </a:stretch>
        </p:blipFill>
        <p:spPr>
          <a:xfrm>
            <a:off x="13383895" y="972820"/>
            <a:ext cx="3465195" cy="11309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内容占位符 3" descr="kedou.jpg"/>
          <p:cNvPicPr>
            <a:picLocks noGrp="1" noChangeAspect="1"/>
          </p:cNvPicPr>
          <p:nvPr>
            <p:custDataLst>
              <p:tags r:id="rId4"/>
            </p:custDataLst>
          </p:nvPr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0382" t="58350" r="5404"/>
          <a:stretch>
            <a:fillRect/>
          </a:stretch>
        </p:blipFill>
        <p:spPr>
          <a:xfrm>
            <a:off x="14831695" y="1991360"/>
            <a:ext cx="3301365" cy="1078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内容占位符 3" descr="kedou.jpg"/>
          <p:cNvPicPr>
            <a:picLocks noGrp="1" noChangeAspect="1"/>
          </p:cNvPicPr>
          <p:nvPr>
            <p:custDataLst>
              <p:tags r:id="rId5"/>
            </p:custDataLst>
          </p:nvPr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0382" t="58350" r="5404"/>
          <a:stretch>
            <a:fillRect/>
          </a:stretch>
        </p:blipFill>
        <p:spPr>
          <a:xfrm>
            <a:off x="12411075" y="3028950"/>
            <a:ext cx="3997325" cy="1305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内容占位符 3" descr="kedou.jpg"/>
          <p:cNvPicPr>
            <a:picLocks noGrp="1" noChangeAspect="1"/>
          </p:cNvPicPr>
          <p:nvPr>
            <p:custDataLst>
              <p:tags r:id="rId6"/>
            </p:custDataLst>
          </p:nvPr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0382" t="58350" r="5404"/>
          <a:stretch>
            <a:fillRect/>
          </a:stretch>
        </p:blipFill>
        <p:spPr>
          <a:xfrm>
            <a:off x="14118590" y="4564380"/>
            <a:ext cx="4396740" cy="14357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525" y="2700655"/>
            <a:ext cx="4181475" cy="45123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375 0.045926 L -0.887917 0.0677779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700" y="1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375 0.045926 L -0.887917 0.0677779 " pathEditMode="relative" rAng="0" ptsTypes="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700" y="1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375 0.045926 L -0.887917 0.0677779 " pathEditMode="relative" rAng="0" ptsTypes="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700" y="1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375 0.045926 L -0.887917 0.0677779 " pathEditMode="relative" rAng="0" ptsTypes="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700" y="1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580390" y="1416050"/>
            <a:ext cx="10665460" cy="3895090"/>
          </a:xfrm>
          <a:prstGeom prst="roundRect">
            <a:avLst/>
          </a:prstGeom>
          <a:solidFill>
            <a:schemeClr val="bg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6466205" y="1866265"/>
            <a:ext cx="4008755" cy="10147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zh-CN" altLang="en-US" sz="60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大大的脑袋</a:t>
            </a:r>
            <a:endParaRPr lang="zh-CN" altLang="en-US" sz="60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070475" y="3820795"/>
            <a:ext cx="4773930" cy="10147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zh-CN" altLang="en-US" sz="60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黑灰色的身子</a:t>
            </a:r>
            <a:endParaRPr lang="zh-CN" altLang="en-US" sz="60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061720" y="2510155"/>
            <a:ext cx="4008755" cy="10147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zh-CN" altLang="en-US" sz="60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长长的尾巴</a:t>
            </a:r>
            <a:endParaRPr lang="zh-CN" altLang="en-US" sz="60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70180" y="71755"/>
            <a:ext cx="5743880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任务三：小组合作介绍自己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/>
      <p:bldP spid="6" grpId="0" bldLvl="0" animBg="1"/>
      <p:bldP spid="6" grpId="1"/>
      <p:bldP spid="7" grpId="0" bldLvl="0" animBg="1"/>
      <p:bldP spid="7" grpId="1"/>
    </p:bldLst>
  </p:timing>
</p:sld>
</file>

<file path=ppt/tags/tag1.xml><?xml version="1.0" encoding="utf-8"?>
<p:tagLst xmlns:p="http://schemas.openxmlformats.org/presentationml/2006/main">
  <p:tag name="KSO_WM_UNIT_PLACING_PICTURE_USER_VIEWPORT" val="{&quot;height&quot;:7225.157480314961,&quot;width&quot;:19200}"/>
</p:tagLst>
</file>

<file path=ppt/tags/tag10.xml><?xml version="1.0" encoding="utf-8"?>
<p:tagLst xmlns:p="http://schemas.openxmlformats.org/presentationml/2006/main">
  <p:tag name="KSO_WM_UNIT_PLACING_PICTURE_USER_VIEWPORT" val="{&quot;height&quot;:7035,&quot;width&quot;:10049}"/>
</p:tagLst>
</file>

<file path=ppt/tags/tag11.xml><?xml version="1.0" encoding="utf-8"?>
<p:tagLst xmlns:p="http://schemas.openxmlformats.org/presentationml/2006/main">
  <p:tag name="KSO_WM_UNIT_PLACING_PICTURE_USER_VIEWPORT" val="{&quot;height&quot;:5237,&quot;width&quot;:7481}"/>
</p:tagLst>
</file>

<file path=ppt/tags/tag12.xml><?xml version="1.0" encoding="utf-8"?>
<p:tagLst xmlns:p="http://schemas.openxmlformats.org/presentationml/2006/main">
  <p:tag name="KSO_WM_UNIT_PLACING_PICTURE_USER_VIEWPORT" val="{&quot;height&quot;:10934,&quot;width&quot;:12011}"/>
</p:tagLst>
</file>

<file path=ppt/tags/tag13.xml><?xml version="1.0" encoding="utf-8"?>
<p:tagLst xmlns:p="http://schemas.openxmlformats.org/presentationml/2006/main">
  <p:tag name="KSO_WM_UNIT_PLACING_PICTURE_USER_VIEWPORT" val="{&quot;height&quot;:10819,&quot;width&quot;:9215}"/>
</p:tagLst>
</file>

<file path=ppt/tags/tag14.xml><?xml version="1.0" encoding="utf-8"?>
<p:tagLst xmlns:p="http://schemas.openxmlformats.org/presentationml/2006/main">
  <p:tag name="KSO_WM_UNIT_PLACING_PICTURE_USER_VIEWPORT" val="{&quot;height&quot;:5237,&quot;width&quot;:7481}"/>
</p:tagLst>
</file>

<file path=ppt/tags/tag15.xml><?xml version="1.0" encoding="utf-8"?>
<p:tagLst xmlns:p="http://schemas.openxmlformats.org/presentationml/2006/main">
  <p:tag name="KSO_WM_UNIT_PLACING_PICTURE_USER_VIEWPORT" val="{&quot;height&quot;:10934,&quot;width&quot;:12011}"/>
</p:tagLst>
</file>

<file path=ppt/tags/tag16.xml><?xml version="1.0" encoding="utf-8"?>
<p:tagLst xmlns:p="http://schemas.openxmlformats.org/presentationml/2006/main">
  <p:tag name="KSO_WM_UNIT_PLACING_PICTURE_USER_VIEWPORT" val="{&quot;height&quot;:10819,&quot;width&quot;:9215}"/>
</p:tagLst>
</file>

<file path=ppt/tags/tag17.xml><?xml version="1.0" encoding="utf-8"?>
<p:tagLst xmlns:p="http://schemas.openxmlformats.org/presentationml/2006/main">
  <p:tag name="COMMONDATA" val="eyJoZGlkIjoiODI5ZjE3Y2RmZDBmMTVkOTAyNTMzOGIwMjkyOTRkYWQifQ=="/>
</p:tagLst>
</file>

<file path=ppt/tags/tag2.xml><?xml version="1.0" encoding="utf-8"?>
<p:tagLst xmlns:p="http://schemas.openxmlformats.org/presentationml/2006/main">
  <p:tag name="KSO_WM_UNIT_PLACING_PICTURE_USER_VIEWPORT" val="{&quot;height&quot;:10800,&quot;width&quot;:19200}"/>
</p:tagLst>
</file>

<file path=ppt/tags/tag3.xml><?xml version="1.0" encoding="utf-8"?>
<p:tagLst xmlns:p="http://schemas.openxmlformats.org/presentationml/2006/main">
  <p:tag name="KSO_WM_UNIT_PLACING_PICTURE_USER_VIEWPORT" val="{&quot;height&quot;:4196.667716535433,&quot;width&quot;:12853.333858267717}"/>
</p:tagLst>
</file>

<file path=ppt/tags/tag4.xml><?xml version="1.0" encoding="utf-8"?>
<p:tagLst xmlns:p="http://schemas.openxmlformats.org/presentationml/2006/main">
  <p:tag name="KSO_WM_UNIT_PLACING_PICTURE_USER_VIEWPORT" val="{&quot;height&quot;:4196.667716535433,&quot;width&quot;:12853.333858267717}"/>
</p:tagLst>
</file>

<file path=ppt/tags/tag5.xml><?xml version="1.0" encoding="utf-8"?>
<p:tagLst xmlns:p="http://schemas.openxmlformats.org/presentationml/2006/main">
  <p:tag name="KSO_WM_UNIT_PLACING_PICTURE_USER_VIEWPORT" val="{&quot;height&quot;:4196.667716535433,&quot;width&quot;:12853.333858267717}"/>
</p:tagLst>
</file>

<file path=ppt/tags/tag6.xml><?xml version="1.0" encoding="utf-8"?>
<p:tagLst xmlns:p="http://schemas.openxmlformats.org/presentationml/2006/main">
  <p:tag name="KSO_WM_UNIT_PLACING_PICTURE_USER_VIEWPORT" val="{&quot;height&quot;:4196.667716535433,&quot;width&quot;:12853.333858267717}"/>
</p:tagLst>
</file>

<file path=ppt/tags/tag7.xml><?xml version="1.0" encoding="utf-8"?>
<p:tagLst xmlns:p="http://schemas.openxmlformats.org/presentationml/2006/main">
  <p:tag name="KSO_WM_UNIT_PLACING_PICTURE_USER_VIEWPORT" val="{&quot;height&quot;:27120,&quot;width&quot;:19200}"/>
</p:tagLst>
</file>

<file path=ppt/tags/tag8.xml><?xml version="1.0" encoding="utf-8"?>
<p:tagLst xmlns:p="http://schemas.openxmlformats.org/presentationml/2006/main">
  <p:tag name="KSO_WM_UNIT_PLACING_PICTURE_USER_VIEWPORT" val="{&quot;height&quot;:10934,&quot;width&quot;:12011}"/>
</p:tagLst>
</file>

<file path=ppt/tags/tag9.xml><?xml version="1.0" encoding="utf-8"?>
<p:tagLst xmlns:p="http://schemas.openxmlformats.org/presentationml/2006/main">
  <p:tag name="KSO_WM_UNIT_PLACING_PICTURE_USER_VIEWPORT" val="{&quot;height&quot;:10819,&quot;width&quot;:9215}"/>
</p:tagLst>
</file>

<file path=ppt/theme/theme1.xml><?xml version="1.0" encoding="utf-8"?>
<a:theme xmlns:a="http://schemas.openxmlformats.org/drawingml/2006/main" name="甜甜的语文小课堂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466</Words>
  <Application>WPS 演示</Application>
  <PresentationFormat>宽屏</PresentationFormat>
  <Paragraphs>108</Paragraphs>
  <Slides>22</Slides>
  <Notes>4</Notes>
  <HiddenSlides>0</HiddenSlides>
  <MMClips>2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22</vt:i4>
      </vt:variant>
    </vt:vector>
  </HeadingPairs>
  <TitlesOfParts>
    <vt:vector size="37" baseType="lpstr">
      <vt:lpstr>Arial</vt:lpstr>
      <vt:lpstr>宋体</vt:lpstr>
      <vt:lpstr>Wingdings</vt:lpstr>
      <vt:lpstr>黑体</vt:lpstr>
      <vt:lpstr>楷体</vt:lpstr>
      <vt:lpstr>Calibri</vt:lpstr>
      <vt:lpstr>华文新魏</vt:lpstr>
      <vt:lpstr>汉语拼音</vt:lpstr>
      <vt:lpstr>Segoe Print</vt:lpstr>
      <vt:lpstr>微软雅黑</vt:lpstr>
      <vt:lpstr>Arial Unicode MS</vt:lpstr>
      <vt:lpstr>Arial</vt:lpstr>
      <vt:lpstr>甜甜的语文小课堂</vt:lpstr>
      <vt:lpstr>Office Theme</vt:lpstr>
      <vt:lpstr>Office 主题</vt:lpstr>
      <vt:lpstr>PowerPoint 演示文稿</vt:lpstr>
      <vt:lpstr>池塘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薛梦琪</dc:creator>
  <cp:lastModifiedBy>李牧秦</cp:lastModifiedBy>
  <cp:revision>75</cp:revision>
  <dcterms:created xsi:type="dcterms:W3CDTF">2022-02-16T09:30:00Z</dcterms:created>
  <dcterms:modified xsi:type="dcterms:W3CDTF">2022-09-15T11:01:37Z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2052-11.1.0.12358</vt:lpwstr>
  </property>
  <property fmtid="{D5CDD505-2E9C-101B-9397-08002B2CF9AE}" pid="3" name="ICV">
    <vt:lpwstr>98B8D3A6A3FA40EDBD070461F642BA02</vt:lpwstr>
  </property>
</Properties>
</file>