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7" r:id="rId3"/>
    <p:sldMasterId id="2147483664" r:id="rId4"/>
    <p:sldMasterId id="2147483678" r:id="rId5"/>
  </p:sldMasterIdLst>
  <p:notesMasterIdLst>
    <p:notesMasterId r:id="rId17"/>
  </p:notesMasterIdLst>
  <p:handoutMasterIdLst>
    <p:handoutMasterId r:id="rId19"/>
  </p:handoutMasterIdLst>
  <p:sldIdLst>
    <p:sldId id="391" r:id="rId6"/>
    <p:sldId id="378" r:id="rId7"/>
    <p:sldId id="298" r:id="rId8"/>
    <p:sldId id="382" r:id="rId9"/>
    <p:sldId id="383" r:id="rId10"/>
    <p:sldId id="380" r:id="rId11"/>
    <p:sldId id="381" r:id="rId12"/>
    <p:sldId id="300" r:id="rId13"/>
    <p:sldId id="264" r:id="rId14"/>
    <p:sldId id="389" r:id="rId15"/>
    <p:sldId id="390" r:id="rId16"/>
    <p:sldId id="305" r:id="rId18"/>
  </p:sldIdLst>
  <p:sldSz cx="12192000" cy="6858000"/>
  <p:notesSz cx="6858000" cy="9144000"/>
  <p:embeddedFontLst>
    <p:embeddedFont>
      <p:font typeface="黑体" panose="02010609060101010101" pitchFamily="49" charset="-122"/>
      <p:regular r:id="rId24"/>
    </p:embeddedFont>
    <p:embeddedFont>
      <p:font typeface="迷你简启体" panose="03000509000000000000" pitchFamily="65" charset="-122"/>
      <p:regular r:id="rId25"/>
    </p:embeddedFont>
    <p:embeddedFont>
      <p:font typeface="微软雅黑" panose="020B0503020204020204" charset="-122"/>
      <p:regular r:id="rId26"/>
    </p:embeddedFont>
    <p:embeddedFont>
      <p:font typeface="新宋体" panose="02010609030101010101" pitchFamily="49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等线" panose="02010600030101010101" charset="-122"/>
      <p:regular r:id="rId32"/>
    </p:embeddedFont>
    <p:embeddedFont>
      <p:font typeface="等线 Light" panose="02010600030101010101" charset="-122"/>
      <p:regular r:id="rId33"/>
    </p:embeddedFont>
    <p:embeddedFont>
      <p:font typeface="Calibri Light" panose="020F0302020204030204" charset="0"/>
      <p:regular r:id="rId34"/>
      <p:italic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hb" initials="h" lastIdx="1" clrIdx="0"/>
  <p:cmAuthor id="2" name="lenovo" initials="l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72AF"/>
    <a:srgbClr val="20519D"/>
    <a:srgbClr val="5AB8C8"/>
    <a:srgbClr val="5A94BF"/>
    <a:srgbClr val="425D98"/>
    <a:srgbClr val="182747"/>
    <a:srgbClr val="A2D6D9"/>
    <a:srgbClr val="77ADCB"/>
    <a:srgbClr val="1B2E54"/>
    <a:srgbClr val="56B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299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2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D012-6036-4852-BF6D-AE8FFFBF08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92D2B-211D-4FFA-9C57-BF06FA6BC26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-502275" y="-15866"/>
            <a:ext cx="13683726" cy="6858000"/>
            <a:chOff x="-502275" y="-15866"/>
            <a:chExt cx="13683726" cy="6858000"/>
          </a:xfrm>
        </p:grpSpPr>
        <p:sp>
          <p:nvSpPr>
            <p:cNvPr id="7" name="矩形 6"/>
            <p:cNvSpPr/>
            <p:nvPr userDrawn="1"/>
          </p:nvSpPr>
          <p:spPr>
            <a:xfrm>
              <a:off x="0" y="-15866"/>
              <a:ext cx="12192000" cy="6858000"/>
            </a:xfrm>
            <a:prstGeom prst="rect">
              <a:avLst/>
            </a:prstGeom>
            <a:gradFill flip="none" rotWithShape="1">
              <a:gsLst>
                <a:gs pos="62000">
                  <a:srgbClr val="2159A6"/>
                </a:gs>
                <a:gs pos="100000">
                  <a:srgbClr val="19296E"/>
                </a:gs>
                <a:gs pos="9000">
                  <a:srgbClr val="5AB8C8"/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任意多边形: 形状 28"/>
            <p:cNvSpPr/>
            <p:nvPr userDrawn="1"/>
          </p:nvSpPr>
          <p:spPr>
            <a:xfrm rot="1557998">
              <a:off x="-360217" y="1148431"/>
              <a:ext cx="5254697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 userDrawn="1"/>
          </p:nvSpPr>
          <p:spPr>
            <a:xfrm rot="12353622">
              <a:off x="4508898" y="4204253"/>
              <a:ext cx="8060990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53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 userDrawn="1"/>
          </p:nvSpPr>
          <p:spPr>
            <a:xfrm>
              <a:off x="4802465" y="1506801"/>
              <a:ext cx="806781" cy="823464"/>
            </a:xfrm>
            <a:prstGeom prst="ellips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rgbClr val="92D2D6">
                    <a:alpha val="6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 userDrawn="1"/>
          </p:nvSpPr>
          <p:spPr>
            <a:xfrm rot="1557998">
              <a:off x="-437545" y="2745427"/>
              <a:ext cx="3886358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4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 userDrawn="1"/>
          </p:nvSpPr>
          <p:spPr>
            <a:xfrm rot="12353622">
              <a:off x="5431299" y="3457636"/>
              <a:ext cx="7750152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62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/>
            <p:cNvSpPr/>
            <p:nvPr userDrawn="1"/>
          </p:nvSpPr>
          <p:spPr>
            <a:xfrm rot="12353622">
              <a:off x="2469582" y="1064341"/>
              <a:ext cx="8415909" cy="791219"/>
            </a:xfrm>
            <a:custGeom>
              <a:avLst/>
              <a:gdLst>
                <a:gd name="connsiteX0" fmla="*/ 8415909 w 8415909"/>
                <a:gd name="connsiteY0" fmla="*/ 0 h 791219"/>
                <a:gd name="connsiteX1" fmla="*/ 6786003 w 8415909"/>
                <a:gd name="connsiteY1" fmla="*/ 791219 h 791219"/>
                <a:gd name="connsiteX2" fmla="*/ 0 w 8415909"/>
                <a:gd name="connsiteY2" fmla="*/ 791219 h 791219"/>
                <a:gd name="connsiteX3" fmla="*/ 0 w 8415909"/>
                <a:gd name="connsiteY3" fmla="*/ 0 h 791219"/>
                <a:gd name="connsiteX4" fmla="*/ 8415909 w 8415909"/>
                <a:gd name="connsiteY4" fmla="*/ 0 h 79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9" h="791219">
                  <a:moveTo>
                    <a:pt x="8415909" y="0"/>
                  </a:moveTo>
                  <a:lnTo>
                    <a:pt x="6786003" y="791219"/>
                  </a:lnTo>
                  <a:lnTo>
                    <a:pt x="0" y="791219"/>
                  </a:lnTo>
                  <a:lnTo>
                    <a:pt x="0" y="0"/>
                  </a:lnTo>
                  <a:lnTo>
                    <a:pt x="8415909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任意多边形: 形状 13"/>
            <p:cNvSpPr/>
            <p:nvPr userDrawn="1"/>
          </p:nvSpPr>
          <p:spPr>
            <a:xfrm rot="1557998">
              <a:off x="-249505" y="2005520"/>
              <a:ext cx="2792013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/>
            <p:cNvSpPr/>
            <p:nvPr userDrawn="1"/>
          </p:nvSpPr>
          <p:spPr>
            <a:xfrm rot="12404015">
              <a:off x="1051344" y="5432983"/>
              <a:ext cx="6571809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任意多边形: 形状 16"/>
            <p:cNvSpPr/>
            <p:nvPr userDrawn="1"/>
          </p:nvSpPr>
          <p:spPr>
            <a:xfrm rot="12353622">
              <a:off x="3662294" y="4978310"/>
              <a:ext cx="5769771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 userDrawn="1"/>
          </p:nvSpPr>
          <p:spPr>
            <a:xfrm rot="1557998">
              <a:off x="-32677" y="121532"/>
              <a:ext cx="4833670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 userDrawn="1"/>
          </p:nvGrpSpPr>
          <p:grpSpPr>
            <a:xfrm>
              <a:off x="362363" y="254437"/>
              <a:ext cx="11310793" cy="5235714"/>
              <a:chOff x="362363" y="254437"/>
              <a:chExt cx="11310793" cy="5235714"/>
            </a:xfrm>
          </p:grpSpPr>
          <p:grpSp>
            <p:nvGrpSpPr>
              <p:cNvPr id="18" name="组合 17"/>
              <p:cNvGrpSpPr/>
              <p:nvPr userDrawn="1"/>
            </p:nvGrpSpPr>
            <p:grpSpPr>
              <a:xfrm>
                <a:off x="514488" y="1057884"/>
                <a:ext cx="5047292" cy="4432267"/>
                <a:chOff x="712751" y="944707"/>
                <a:chExt cx="5047292" cy="4432267"/>
              </a:xfrm>
            </p:grpSpPr>
            <p:grpSp>
              <p:nvGrpSpPr>
                <p:cNvPr id="19" name="组合 18"/>
                <p:cNvGrpSpPr/>
                <p:nvPr/>
              </p:nvGrpSpPr>
              <p:grpSpPr>
                <a:xfrm>
                  <a:off x="712751" y="944707"/>
                  <a:ext cx="5047292" cy="4432267"/>
                  <a:chOff x="712751" y="944707"/>
                  <a:chExt cx="5047292" cy="4432267"/>
                </a:xfrm>
              </p:grpSpPr>
              <p:grpSp>
                <p:nvGrpSpPr>
                  <p:cNvPr id="21" name="组合 20"/>
                  <p:cNvGrpSpPr/>
                  <p:nvPr/>
                </p:nvGrpSpPr>
                <p:grpSpPr>
                  <a:xfrm>
                    <a:off x="712751" y="944707"/>
                    <a:ext cx="4856024" cy="4432267"/>
                    <a:chOff x="2200275" y="3206962"/>
                    <a:chExt cx="3541587" cy="3257550"/>
                  </a:xfrm>
                </p:grpSpPr>
                <p:sp>
                  <p:nvSpPr>
                    <p:cNvPr id="25" name="任意多边形: 形状 24"/>
                    <p:cNvSpPr/>
                    <p:nvPr/>
                  </p:nvSpPr>
                  <p:spPr>
                    <a:xfrm>
                      <a:off x="2200275" y="3206962"/>
                      <a:ext cx="1400175" cy="3257550"/>
                    </a:xfrm>
                    <a:custGeom>
                      <a:avLst/>
                      <a:gdLst>
                        <a:gd name="connsiteX0" fmla="*/ 259235 w 1400175"/>
                        <a:gd name="connsiteY0" fmla="*/ 374517 h 3257550"/>
                        <a:gd name="connsiteX1" fmla="*/ 263160 w 1400175"/>
                        <a:gd name="connsiteY1" fmla="*/ 2914649 h 3257550"/>
                        <a:gd name="connsiteX2" fmla="*/ 1237128 w 1400175"/>
                        <a:gd name="connsiteY2" fmla="*/ 2558990 h 3257550"/>
                        <a:gd name="connsiteX3" fmla="*/ 1257301 w 1400175"/>
                        <a:gd name="connsiteY3" fmla="*/ 745830 h 3257550"/>
                        <a:gd name="connsiteX4" fmla="*/ 0 w 1400175"/>
                        <a:gd name="connsiteY4" fmla="*/ 0 h 3257550"/>
                        <a:gd name="connsiteX5" fmla="*/ 1400175 w 1400175"/>
                        <a:gd name="connsiteY5" fmla="*/ 590550 h 3257550"/>
                        <a:gd name="connsiteX6" fmla="*/ 1371600 w 1400175"/>
                        <a:gd name="connsiteY6" fmla="*/ 2724150 h 3257550"/>
                        <a:gd name="connsiteX7" fmla="*/ 19050 w 1400175"/>
                        <a:gd name="connsiteY7" fmla="*/ 3257550 h 3257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00175" h="3257550">
                          <a:moveTo>
                            <a:pt x="259235" y="374517"/>
                          </a:moveTo>
                          <a:lnTo>
                            <a:pt x="263160" y="2914649"/>
                          </a:lnTo>
                          <a:lnTo>
                            <a:pt x="1237128" y="2558990"/>
                          </a:lnTo>
                          <a:lnTo>
                            <a:pt x="1257301" y="745830"/>
                          </a:lnTo>
                          <a:close/>
                          <a:moveTo>
                            <a:pt x="0" y="0"/>
                          </a:moveTo>
                          <a:lnTo>
                            <a:pt x="1400175" y="590550"/>
                          </a:lnTo>
                          <a:lnTo>
                            <a:pt x="1371600" y="2724150"/>
                          </a:lnTo>
                          <a:lnTo>
                            <a:pt x="19050" y="3257550"/>
                          </a:lnTo>
                          <a:close/>
                        </a:path>
                      </a:pathLst>
                    </a:custGeom>
                    <a:solidFill>
                      <a:srgbClr val="DADCD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6" name="任意多边形: 形状 25"/>
                    <p:cNvSpPr/>
                    <p:nvPr/>
                  </p:nvSpPr>
                  <p:spPr>
                    <a:xfrm>
                      <a:off x="3085313" y="3914932"/>
                      <a:ext cx="2656549" cy="1841609"/>
                    </a:xfrm>
                    <a:custGeom>
                      <a:avLst/>
                      <a:gdLst>
                        <a:gd name="connsiteX0" fmla="*/ 9525 w 2638425"/>
                        <a:gd name="connsiteY0" fmla="*/ 171450 h 1819275"/>
                        <a:gd name="connsiteX1" fmla="*/ 2638425 w 2638425"/>
                        <a:gd name="connsiteY1" fmla="*/ 0 h 1819275"/>
                        <a:gd name="connsiteX2" fmla="*/ 2590800 w 2638425"/>
                        <a:gd name="connsiteY2" fmla="*/ 1819275 h 1819275"/>
                        <a:gd name="connsiteX3" fmla="*/ 0 w 2638425"/>
                        <a:gd name="connsiteY3" fmla="*/ 1552575 h 1819275"/>
                        <a:gd name="connsiteX4" fmla="*/ 9525 w 2638425"/>
                        <a:gd name="connsiteY4" fmla="*/ 171450 h 1819275"/>
                        <a:gd name="connsiteX0-1" fmla="*/ 9525 w 2656549"/>
                        <a:gd name="connsiteY0-2" fmla="*/ 171450 h 1819275"/>
                        <a:gd name="connsiteX1-3" fmla="*/ 2638425 w 2656549"/>
                        <a:gd name="connsiteY1-4" fmla="*/ 0 h 1819275"/>
                        <a:gd name="connsiteX2-5" fmla="*/ 2656549 w 2656549"/>
                        <a:gd name="connsiteY2-6" fmla="*/ 1819275 h 1819275"/>
                        <a:gd name="connsiteX3-7" fmla="*/ 0 w 2656549"/>
                        <a:gd name="connsiteY3-8" fmla="*/ 1552575 h 1819275"/>
                        <a:gd name="connsiteX4-9" fmla="*/ 9525 w 2656549"/>
                        <a:gd name="connsiteY4-10" fmla="*/ 171450 h 1819275"/>
                      </a:gdLst>
                      <a:ahLst/>
                      <a:cxnLst>
                        <a:cxn ang="0">
                          <a:pos x="connsiteX0-1" y="connsiteY0-2"/>
                        </a:cxn>
                        <a:cxn ang="0">
                          <a:pos x="connsiteX1-3" y="connsiteY1-4"/>
                        </a:cxn>
                        <a:cxn ang="0">
                          <a:pos x="connsiteX2-5" y="connsiteY2-6"/>
                        </a:cxn>
                        <a:cxn ang="0">
                          <a:pos x="connsiteX3-7" y="connsiteY3-8"/>
                        </a:cxn>
                        <a:cxn ang="0">
                          <a:pos x="connsiteX4-9" y="connsiteY4-10"/>
                        </a:cxn>
                      </a:cxnLst>
                      <a:rect l="l" t="t" r="r" b="b"/>
                      <a:pathLst>
                        <a:path w="2656549" h="1819275">
                          <a:moveTo>
                            <a:pt x="9525" y="171450"/>
                          </a:moveTo>
                          <a:lnTo>
                            <a:pt x="2638425" y="0"/>
                          </a:lnTo>
                          <a:lnTo>
                            <a:pt x="2656549" y="1819275"/>
                          </a:lnTo>
                          <a:lnTo>
                            <a:pt x="0" y="1552575"/>
                          </a:lnTo>
                          <a:lnTo>
                            <a:pt x="9525" y="17145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71000">
                          <a:srgbClr val="16213E">
                            <a:alpha val="90000"/>
                          </a:srgbClr>
                        </a:gs>
                        <a:gs pos="0">
                          <a:srgbClr val="1F3864">
                            <a:alpha val="92000"/>
                          </a:srgbClr>
                        </a:gs>
                      </a:gsLst>
                      <a:lin ang="10800000" scaled="1"/>
                      <a:tileRect/>
                    </a:gra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22" name="文本框 21"/>
                  <p:cNvSpPr txBox="1"/>
                  <p:nvPr/>
                </p:nvSpPr>
                <p:spPr>
                  <a:xfrm rot="21480000">
                    <a:off x="2013629" y="2294164"/>
                    <a:ext cx="1107996" cy="400110"/>
                  </a:xfrm>
                  <a:prstGeom prst="rect">
                    <a:avLst/>
                  </a:prstGeom>
                  <a:noFill/>
                  <a:scene3d>
                    <a:camera prst="perspectiveLeft" fov="7200000">
                      <a:rot lat="0" lon="600000" rev="0"/>
                    </a:camera>
                    <a:lightRig rig="threePt" dir="t"/>
                  </a:scene3d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2000" b="1" dirty="0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t>Ace</a:t>
                    </a:r>
                    <a:r>
                      <a:rPr lang="zh-CN" altLang="en-US" sz="2000" b="1" dirty="0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t>课堂</a:t>
                    </a:r>
                    <a:endParaRPr lang="zh-CN" altLang="en-US" sz="20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endParaRPr>
                  </a:p>
                </p:txBody>
              </p:sp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1760680" y="2715232"/>
                    <a:ext cx="3999363" cy="769441"/>
                  </a:xfrm>
                  <a:prstGeom prst="rect">
                    <a:avLst/>
                  </a:prstGeom>
                  <a:noFill/>
                  <a:scene3d>
                    <a:camera prst="perspectiveLeft" fov="7200000">
                      <a:rot lat="0" lon="600000" rev="0"/>
                    </a:camera>
                    <a:lightRig rig="threePt" dir="t"/>
                  </a:scene3d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4400" b="1" dirty="0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t>高中地理选考</a:t>
                    </a:r>
                    <a:endParaRPr lang="zh-CN" altLang="en-US" sz="44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endParaRPr>
                  </a:p>
                </p:txBody>
              </p:sp>
              <p:sp>
                <p:nvSpPr>
                  <p:cNvPr id="24" name="文本框 23"/>
                  <p:cNvSpPr txBox="1"/>
                  <p:nvPr/>
                </p:nvSpPr>
                <p:spPr>
                  <a:xfrm rot="180000">
                    <a:off x="1915834" y="3613802"/>
                    <a:ext cx="3570208" cy="276999"/>
                  </a:xfrm>
                  <a:prstGeom prst="rect">
                    <a:avLst/>
                  </a:prstGeom>
                  <a:noFill/>
                  <a:scene3d>
                    <a:camera prst="perspectiveLeft" fov="4500000">
                      <a:rot lat="0" lon="600000" rev="0"/>
                    </a:camera>
                    <a:lightRig rig="threePt" dir="t"/>
                  </a:scene3d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200" b="1" dirty="0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t>High school geography selective  examination</a:t>
                    </a:r>
                    <a:endParaRPr lang="zh-CN" altLang="en-US" sz="12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endParaRPr>
                  </a:p>
                </p:txBody>
              </p:sp>
            </p:grpSp>
            <p:sp>
              <p:nvSpPr>
                <p:cNvPr id="20" name="矩形 19"/>
                <p:cNvSpPr/>
                <p:nvPr/>
              </p:nvSpPr>
              <p:spPr>
                <a:xfrm rot="180000">
                  <a:off x="2076730" y="3830880"/>
                  <a:ext cx="2187932" cy="18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F0"/>
                    </a:gs>
                    <a:gs pos="75000">
                      <a:srgbClr val="65C3EE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1" name="文本框 30"/>
              <p:cNvSpPr txBox="1"/>
              <p:nvPr userDrawn="1"/>
            </p:nvSpPr>
            <p:spPr>
              <a:xfrm>
                <a:off x="362363" y="254437"/>
                <a:ext cx="23876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bg1"/>
                    </a:solidFill>
                    <a:latin typeface="迷你简启体" panose="03000509000000000000" pitchFamily="65" charset="-122"/>
                    <a:ea typeface="迷你简启体" panose="03000509000000000000" pitchFamily="65" charset="-122"/>
                  </a:rPr>
                  <a:t>新课标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迷你简启体" panose="03000509000000000000" pitchFamily="65" charset="-122"/>
                    <a:ea typeface="迷你简启体" panose="03000509000000000000" pitchFamily="65" charset="-122"/>
                  </a:rPr>
                  <a:t>·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迷你简启体" panose="03000509000000000000" pitchFamily="65" charset="-122"/>
                    <a:ea typeface="迷你简启体" panose="03000509000000000000" pitchFamily="65" charset="-122"/>
                  </a:rPr>
                  <a:t>新教材</a:t>
                </a:r>
                <a:endParaRPr lang="zh-CN" altLang="en-US" sz="2400" dirty="0">
                  <a:solidFill>
                    <a:schemeClr val="bg1"/>
                  </a:solidFill>
                  <a:latin typeface="迷你简启体" panose="03000509000000000000" pitchFamily="65" charset="-122"/>
                  <a:ea typeface="迷你简启体" panose="03000509000000000000" pitchFamily="65" charset="-122"/>
                </a:endParaRPr>
              </a:p>
            </p:txBody>
          </p:sp>
          <p:sp>
            <p:nvSpPr>
              <p:cNvPr id="32" name="矩形: 圆角 31"/>
              <p:cNvSpPr/>
              <p:nvPr userDrawn="1"/>
            </p:nvSpPr>
            <p:spPr>
              <a:xfrm>
                <a:off x="5989472" y="1626489"/>
                <a:ext cx="5683684" cy="3295056"/>
              </a:xfrm>
              <a:prstGeom prst="roundRect">
                <a:avLst>
                  <a:gd name="adj" fmla="val 9603"/>
                </a:avLst>
              </a:prstGeom>
              <a:solidFill>
                <a:srgbClr val="5A94BF"/>
              </a:solidFill>
              <a:ln w="28575" cmpd="sng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任意多边形: 形状 29"/>
            <p:cNvSpPr/>
            <p:nvPr userDrawn="1"/>
          </p:nvSpPr>
          <p:spPr>
            <a:xfrm rot="1557998">
              <a:off x="-502275" y="5757658"/>
              <a:ext cx="4901726" cy="791219"/>
            </a:xfrm>
            <a:custGeom>
              <a:avLst/>
              <a:gdLst>
                <a:gd name="connsiteX0" fmla="*/ 0 w 4901726"/>
                <a:gd name="connsiteY0" fmla="*/ 0 h 791219"/>
                <a:gd name="connsiteX1" fmla="*/ 4901726 w 4901726"/>
                <a:gd name="connsiteY1" fmla="*/ 0 h 791219"/>
                <a:gd name="connsiteX2" fmla="*/ 3277086 w 4901726"/>
                <a:gd name="connsiteY2" fmla="*/ 791219 h 791219"/>
                <a:gd name="connsiteX3" fmla="*/ 0 w 4901726"/>
                <a:gd name="connsiteY3" fmla="*/ 791219 h 791219"/>
                <a:gd name="connsiteX4" fmla="*/ 0 w 4901726"/>
                <a:gd name="connsiteY4" fmla="*/ 0 h 79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1726" h="791219">
                  <a:moveTo>
                    <a:pt x="0" y="0"/>
                  </a:moveTo>
                  <a:lnTo>
                    <a:pt x="4901726" y="0"/>
                  </a:lnTo>
                  <a:lnTo>
                    <a:pt x="3277086" y="791219"/>
                  </a:lnTo>
                  <a:lnTo>
                    <a:pt x="0" y="79121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alpha val="0"/>
                  </a:schemeClr>
                </a:gs>
                <a:gs pos="100000">
                  <a:srgbClr val="AFCADC">
                    <a:alpha val="46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考试导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10635801" y="167516"/>
            <a:ext cx="1525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启体" panose="03000509000000000000" pitchFamily="65" charset="-122"/>
                <a:ea typeface="迷你简启体" panose="03000509000000000000" pitchFamily="65" charset="-122"/>
              </a:rPr>
              <a:t>考试导向</a:t>
            </a:r>
            <a:endParaRPr lang="zh-CN" altLang="en-US" sz="2000" dirty="0"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考试导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0635801" y="167516"/>
            <a:ext cx="1525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启体" panose="03000509000000000000" pitchFamily="65" charset="-122"/>
                <a:ea typeface="迷你简启体" panose="03000509000000000000" pitchFamily="65" charset="-122"/>
              </a:rPr>
              <a:t>考试导向</a:t>
            </a:r>
            <a:endParaRPr lang="zh-CN" altLang="en-US" sz="2000" dirty="0"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基础巩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0635801" y="167516"/>
            <a:ext cx="1525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启体" panose="03000509000000000000" pitchFamily="65" charset="-122"/>
                <a:ea typeface="迷你简启体" panose="03000509000000000000" pitchFamily="65" charset="-122"/>
              </a:rPr>
              <a:t>基础巩固</a:t>
            </a:r>
            <a:endParaRPr lang="zh-CN" altLang="en-US" sz="2000" dirty="0"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问题探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0635801" y="167516"/>
            <a:ext cx="1525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启体" panose="03000509000000000000" pitchFamily="65" charset="-122"/>
                <a:ea typeface="迷你简启体" panose="03000509000000000000" pitchFamily="65" charset="-122"/>
              </a:rPr>
              <a:t>问题探究</a:t>
            </a:r>
            <a:endParaRPr lang="zh-CN" altLang="en-US" sz="2000" dirty="0"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789" y="6163688"/>
            <a:ext cx="508421" cy="557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32BF82D2-7A68-459D-A996-9BDDA2518FA4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3E01EE5D-26FB-46D5-A381-ECFB35BF1D3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6效能测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6" y="128601"/>
            <a:ext cx="11912616" cy="656596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358" y="172864"/>
            <a:ext cx="1639966" cy="579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考试导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 userDrawn="1"/>
        </p:nvSpPr>
        <p:spPr>
          <a:xfrm>
            <a:off x="10635801" y="167516"/>
            <a:ext cx="1525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启体" panose="03000509000000000000" pitchFamily="65" charset="-122"/>
                <a:ea typeface="迷你简启体" panose="03000509000000000000" pitchFamily="65" charset="-122"/>
              </a:rPr>
              <a:t>考试导向</a:t>
            </a:r>
            <a:endParaRPr lang="zh-CN" altLang="en-US" sz="2000" dirty="0"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考试导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0635801" y="167516"/>
            <a:ext cx="1525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启体" panose="03000509000000000000" pitchFamily="65" charset="-122"/>
                <a:ea typeface="迷你简启体" panose="03000509000000000000" pitchFamily="65" charset="-122"/>
              </a:rPr>
              <a:t>考试导向</a:t>
            </a:r>
            <a:endParaRPr lang="zh-CN" altLang="en-US" sz="2000" dirty="0"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基础巩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0635801" y="167516"/>
            <a:ext cx="1525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启体" panose="03000509000000000000" pitchFamily="65" charset="-122"/>
                <a:ea typeface="迷你简启体" panose="03000509000000000000" pitchFamily="65" charset="-122"/>
              </a:rPr>
              <a:t>基础巩固</a:t>
            </a:r>
            <a:endParaRPr lang="zh-CN" altLang="en-US" sz="2000" dirty="0"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 userDrawn="1"/>
        </p:nvSpPr>
        <p:spPr>
          <a:xfrm>
            <a:off x="5839555" y="875704"/>
            <a:ext cx="5523769" cy="5239345"/>
          </a:xfrm>
          <a:prstGeom prst="roundRect">
            <a:avLst>
              <a:gd name="adj" fmla="val 502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endParaRPr lang="zh-CN" altLang="zh-CN" sz="2400" b="1" kern="1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: 圆角 6"/>
          <p:cNvSpPr/>
          <p:nvPr userDrawn="1"/>
        </p:nvSpPr>
        <p:spPr>
          <a:xfrm>
            <a:off x="5830030" y="866179"/>
            <a:ext cx="5523769" cy="5239345"/>
          </a:xfrm>
          <a:prstGeom prst="roundRect">
            <a:avLst>
              <a:gd name="adj" fmla="val 5028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endParaRPr lang="zh-CN" altLang="zh-CN" sz="2400" b="1" kern="1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" y="6241403"/>
            <a:ext cx="12192000" cy="6208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72" y="-44918"/>
            <a:ext cx="12211800" cy="620843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766" y="572661"/>
            <a:ext cx="12211800" cy="5937654"/>
          </a:xfrm>
          <a:prstGeom prst="rect">
            <a:avLst/>
          </a:prstGeom>
          <a:solidFill>
            <a:srgbClr val="F9F9F9"/>
          </a:solidFill>
          <a:ln w="9525" cmpd="thickThin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>
            <a:off x="11151576" y="6515735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sz="1400" b="0" dirty="0">
                <a:solidFill>
                  <a:schemeClr val="tx1"/>
                </a:solidFill>
                <a:effectLst>
                  <a:glow rad="63500">
                    <a:schemeClr val="bg1">
                      <a:alpha val="81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  <a:cs typeface="Times New Roman" panose="02020603050405020304" pitchFamily="18" charset="0"/>
              </a:rPr>
              <a:t>第 </a:t>
            </a:r>
            <a:fld id="{2EEF1883-7A0E-4F66-9932-E581691AD397}" type="slidenum">
              <a:rPr lang="zh-CN" altLang="en-US" sz="1400" b="0">
                <a:solidFill>
                  <a:schemeClr val="tx1"/>
                </a:solidFill>
                <a:effectLst>
                  <a:glow rad="63500">
                    <a:schemeClr val="bg1">
                      <a:alpha val="81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  <a:cs typeface="Times New Roman" panose="02020603050405020304" pitchFamily="18" charset="0"/>
              </a:rPr>
            </a:fld>
            <a:r>
              <a:rPr lang="zh-CN" altLang="en-US" sz="1400" b="0" dirty="0">
                <a:solidFill>
                  <a:schemeClr val="tx1"/>
                </a:solidFill>
                <a:effectLst>
                  <a:glow rad="63500">
                    <a:schemeClr val="bg1">
                      <a:alpha val="81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宋体" panose="02010609030101010101" pitchFamily="49" charset="-122"/>
                <a:ea typeface="新宋体" panose="02010609030101010101" pitchFamily="49" charset="-122"/>
                <a:cs typeface="Times New Roman" panose="02020603050405020304" pitchFamily="18" charset="0"/>
              </a:rPr>
              <a:t> 页</a:t>
            </a:r>
            <a:endParaRPr lang="zh-CN" altLang="en-US" sz="1400" b="0" dirty="0">
              <a:solidFill>
                <a:schemeClr val="tx1"/>
              </a:solidFill>
              <a:effectLst>
                <a:glow rad="63500">
                  <a:schemeClr val="bg1">
                    <a:alpha val="81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宋体" panose="02010609030101010101" pitchFamily="49" charset="-122"/>
              <a:ea typeface="新宋体" panose="0201060903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11766" y="570312"/>
            <a:ext cx="12189028" cy="0"/>
          </a:xfrm>
          <a:prstGeom prst="line">
            <a:avLst/>
          </a:prstGeom>
          <a:ln w="12700">
            <a:solidFill>
              <a:schemeClr val="bg1">
                <a:lumMod val="75000"/>
                <a:alpha val="72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-11006" y="6515927"/>
            <a:ext cx="12189028" cy="0"/>
          </a:xfrm>
          <a:prstGeom prst="line">
            <a:avLst/>
          </a:prstGeom>
          <a:ln w="12700">
            <a:solidFill>
              <a:schemeClr val="bg1">
                <a:lumMod val="75000"/>
                <a:alpha val="72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5" y="8792"/>
            <a:ext cx="2883658" cy="634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问题探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0635801" y="167516"/>
            <a:ext cx="1525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启体" panose="03000509000000000000" pitchFamily="65" charset="-122"/>
                <a:ea typeface="迷你简启体" panose="03000509000000000000" pitchFamily="65" charset="-122"/>
              </a:rPr>
              <a:t>问题探究</a:t>
            </a:r>
            <a:endParaRPr lang="zh-CN" altLang="en-US" sz="2000" dirty="0"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基础巩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0635801" y="167516"/>
            <a:ext cx="1525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启体" panose="03000509000000000000" pitchFamily="65" charset="-122"/>
                <a:ea typeface="迷你简启体" panose="03000509000000000000" pitchFamily="65" charset="-122"/>
              </a:rPr>
              <a:t>基础巩固</a:t>
            </a:r>
            <a:endParaRPr lang="zh-CN" altLang="en-US" sz="2000" dirty="0"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问题探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0635801" y="167516"/>
            <a:ext cx="15251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effectLst>
                  <a:glow rad="635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迷你简启体" panose="03000509000000000000" pitchFamily="65" charset="-122"/>
                <a:ea typeface="迷你简启体" panose="03000509000000000000" pitchFamily="65" charset="-122"/>
              </a:rPr>
              <a:t>问题探究</a:t>
            </a:r>
            <a:endParaRPr lang="zh-CN" altLang="en-US" sz="2000" dirty="0">
              <a:effectLst>
                <a:glow rad="635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迷你简启体" panose="03000509000000000000" pitchFamily="65" charset="-122"/>
              <a:ea typeface="迷你简启体" panose="03000509000000000000" pitchFamily="65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78737" y="5883275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3774" y="5883275"/>
            <a:ext cx="667288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14011" y="5883275"/>
            <a:ext cx="764215" cy="365125"/>
          </a:xfrm>
        </p:spPr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-502275" y="-15866"/>
            <a:ext cx="13683726" cy="6858000"/>
            <a:chOff x="-502275" y="-15866"/>
            <a:chExt cx="13683726" cy="6858000"/>
          </a:xfrm>
        </p:grpSpPr>
        <p:sp>
          <p:nvSpPr>
            <p:cNvPr id="7" name="矩形 6"/>
            <p:cNvSpPr/>
            <p:nvPr userDrawn="1"/>
          </p:nvSpPr>
          <p:spPr>
            <a:xfrm>
              <a:off x="0" y="-15866"/>
              <a:ext cx="12192000" cy="6858000"/>
            </a:xfrm>
            <a:prstGeom prst="rect">
              <a:avLst/>
            </a:prstGeom>
            <a:gradFill flip="none" rotWithShape="1">
              <a:gsLst>
                <a:gs pos="62000">
                  <a:srgbClr val="2159A6"/>
                </a:gs>
                <a:gs pos="100000">
                  <a:srgbClr val="19296E"/>
                </a:gs>
                <a:gs pos="9000">
                  <a:srgbClr val="5AB8C8"/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任意多边形: 形状 28"/>
            <p:cNvSpPr/>
            <p:nvPr userDrawn="1"/>
          </p:nvSpPr>
          <p:spPr>
            <a:xfrm rot="1557998">
              <a:off x="-360217" y="1148431"/>
              <a:ext cx="5254697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/>
            <p:cNvSpPr/>
            <p:nvPr userDrawn="1"/>
          </p:nvSpPr>
          <p:spPr>
            <a:xfrm rot="12353622">
              <a:off x="4508898" y="4204253"/>
              <a:ext cx="8060990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53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 userDrawn="1"/>
          </p:nvSpPr>
          <p:spPr>
            <a:xfrm>
              <a:off x="4802465" y="1506801"/>
              <a:ext cx="806781" cy="823464"/>
            </a:xfrm>
            <a:prstGeom prst="ellips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rgbClr val="92D2D6">
                    <a:alpha val="6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: 形状 9"/>
            <p:cNvSpPr/>
            <p:nvPr userDrawn="1"/>
          </p:nvSpPr>
          <p:spPr>
            <a:xfrm rot="1557998">
              <a:off x="-437545" y="2745427"/>
              <a:ext cx="3886358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4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任意多边形: 形状 11"/>
            <p:cNvSpPr/>
            <p:nvPr userDrawn="1"/>
          </p:nvSpPr>
          <p:spPr>
            <a:xfrm rot="12353622">
              <a:off x="5431299" y="3457636"/>
              <a:ext cx="7750152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62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/>
            <p:cNvSpPr/>
            <p:nvPr userDrawn="1"/>
          </p:nvSpPr>
          <p:spPr>
            <a:xfrm rot="12353622">
              <a:off x="2469582" y="1064341"/>
              <a:ext cx="8415909" cy="791219"/>
            </a:xfrm>
            <a:custGeom>
              <a:avLst/>
              <a:gdLst>
                <a:gd name="connsiteX0" fmla="*/ 8415909 w 8415909"/>
                <a:gd name="connsiteY0" fmla="*/ 0 h 791219"/>
                <a:gd name="connsiteX1" fmla="*/ 6786003 w 8415909"/>
                <a:gd name="connsiteY1" fmla="*/ 791219 h 791219"/>
                <a:gd name="connsiteX2" fmla="*/ 0 w 8415909"/>
                <a:gd name="connsiteY2" fmla="*/ 791219 h 791219"/>
                <a:gd name="connsiteX3" fmla="*/ 0 w 8415909"/>
                <a:gd name="connsiteY3" fmla="*/ 0 h 791219"/>
                <a:gd name="connsiteX4" fmla="*/ 8415909 w 8415909"/>
                <a:gd name="connsiteY4" fmla="*/ 0 h 79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9" h="791219">
                  <a:moveTo>
                    <a:pt x="8415909" y="0"/>
                  </a:moveTo>
                  <a:lnTo>
                    <a:pt x="6786003" y="791219"/>
                  </a:lnTo>
                  <a:lnTo>
                    <a:pt x="0" y="791219"/>
                  </a:lnTo>
                  <a:lnTo>
                    <a:pt x="0" y="0"/>
                  </a:lnTo>
                  <a:lnTo>
                    <a:pt x="8415909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任意多边形: 形状 13"/>
            <p:cNvSpPr/>
            <p:nvPr userDrawn="1"/>
          </p:nvSpPr>
          <p:spPr>
            <a:xfrm rot="1557998">
              <a:off x="-249505" y="2005520"/>
              <a:ext cx="2792013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/>
            <p:cNvSpPr/>
            <p:nvPr userDrawn="1"/>
          </p:nvSpPr>
          <p:spPr>
            <a:xfrm rot="12404015">
              <a:off x="1051344" y="5432983"/>
              <a:ext cx="6571809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任意多边形: 形状 16"/>
            <p:cNvSpPr/>
            <p:nvPr userDrawn="1"/>
          </p:nvSpPr>
          <p:spPr>
            <a:xfrm rot="12353622">
              <a:off x="3662294" y="4978310"/>
              <a:ext cx="5769771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/>
            <p:cNvSpPr/>
            <p:nvPr userDrawn="1"/>
          </p:nvSpPr>
          <p:spPr>
            <a:xfrm rot="1557998">
              <a:off x="-32677" y="121532"/>
              <a:ext cx="4833670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组合 1"/>
            <p:cNvGrpSpPr/>
            <p:nvPr userDrawn="1"/>
          </p:nvGrpSpPr>
          <p:grpSpPr>
            <a:xfrm>
              <a:off x="362363" y="254437"/>
              <a:ext cx="11310793" cy="5235714"/>
              <a:chOff x="362363" y="254437"/>
              <a:chExt cx="11310793" cy="5235714"/>
            </a:xfrm>
          </p:grpSpPr>
          <p:grpSp>
            <p:nvGrpSpPr>
              <p:cNvPr id="18" name="组合 17"/>
              <p:cNvGrpSpPr/>
              <p:nvPr userDrawn="1"/>
            </p:nvGrpSpPr>
            <p:grpSpPr>
              <a:xfrm>
                <a:off x="514488" y="1057884"/>
                <a:ext cx="5047292" cy="4432267"/>
                <a:chOff x="712751" y="944707"/>
                <a:chExt cx="5047292" cy="4432267"/>
              </a:xfrm>
            </p:grpSpPr>
            <p:grpSp>
              <p:nvGrpSpPr>
                <p:cNvPr id="19" name="组合 18"/>
                <p:cNvGrpSpPr/>
                <p:nvPr/>
              </p:nvGrpSpPr>
              <p:grpSpPr>
                <a:xfrm>
                  <a:off x="712751" y="944707"/>
                  <a:ext cx="5047292" cy="4432267"/>
                  <a:chOff x="712751" y="944707"/>
                  <a:chExt cx="5047292" cy="4432267"/>
                </a:xfrm>
              </p:grpSpPr>
              <p:grpSp>
                <p:nvGrpSpPr>
                  <p:cNvPr id="21" name="组合 20"/>
                  <p:cNvGrpSpPr/>
                  <p:nvPr/>
                </p:nvGrpSpPr>
                <p:grpSpPr>
                  <a:xfrm>
                    <a:off x="712751" y="944707"/>
                    <a:ext cx="4856024" cy="4432267"/>
                    <a:chOff x="2200275" y="3206962"/>
                    <a:chExt cx="3541587" cy="3257550"/>
                  </a:xfrm>
                </p:grpSpPr>
                <p:sp>
                  <p:nvSpPr>
                    <p:cNvPr id="25" name="任意多边形: 形状 24"/>
                    <p:cNvSpPr/>
                    <p:nvPr/>
                  </p:nvSpPr>
                  <p:spPr>
                    <a:xfrm>
                      <a:off x="2200275" y="3206962"/>
                      <a:ext cx="1400175" cy="3257550"/>
                    </a:xfrm>
                    <a:custGeom>
                      <a:avLst/>
                      <a:gdLst>
                        <a:gd name="connsiteX0" fmla="*/ 259235 w 1400175"/>
                        <a:gd name="connsiteY0" fmla="*/ 374517 h 3257550"/>
                        <a:gd name="connsiteX1" fmla="*/ 263160 w 1400175"/>
                        <a:gd name="connsiteY1" fmla="*/ 2914649 h 3257550"/>
                        <a:gd name="connsiteX2" fmla="*/ 1237128 w 1400175"/>
                        <a:gd name="connsiteY2" fmla="*/ 2558990 h 3257550"/>
                        <a:gd name="connsiteX3" fmla="*/ 1257301 w 1400175"/>
                        <a:gd name="connsiteY3" fmla="*/ 745830 h 3257550"/>
                        <a:gd name="connsiteX4" fmla="*/ 0 w 1400175"/>
                        <a:gd name="connsiteY4" fmla="*/ 0 h 3257550"/>
                        <a:gd name="connsiteX5" fmla="*/ 1400175 w 1400175"/>
                        <a:gd name="connsiteY5" fmla="*/ 590550 h 3257550"/>
                        <a:gd name="connsiteX6" fmla="*/ 1371600 w 1400175"/>
                        <a:gd name="connsiteY6" fmla="*/ 2724150 h 3257550"/>
                        <a:gd name="connsiteX7" fmla="*/ 19050 w 1400175"/>
                        <a:gd name="connsiteY7" fmla="*/ 3257550 h 32575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00175" h="3257550">
                          <a:moveTo>
                            <a:pt x="259235" y="374517"/>
                          </a:moveTo>
                          <a:lnTo>
                            <a:pt x="263160" y="2914649"/>
                          </a:lnTo>
                          <a:lnTo>
                            <a:pt x="1237128" y="2558990"/>
                          </a:lnTo>
                          <a:lnTo>
                            <a:pt x="1257301" y="745830"/>
                          </a:lnTo>
                          <a:close/>
                          <a:moveTo>
                            <a:pt x="0" y="0"/>
                          </a:moveTo>
                          <a:lnTo>
                            <a:pt x="1400175" y="590550"/>
                          </a:lnTo>
                          <a:lnTo>
                            <a:pt x="1371600" y="2724150"/>
                          </a:lnTo>
                          <a:lnTo>
                            <a:pt x="19050" y="3257550"/>
                          </a:lnTo>
                          <a:close/>
                        </a:path>
                      </a:pathLst>
                    </a:custGeom>
                    <a:solidFill>
                      <a:srgbClr val="DADCD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26" name="任意多边形: 形状 25"/>
                    <p:cNvSpPr/>
                    <p:nvPr/>
                  </p:nvSpPr>
                  <p:spPr>
                    <a:xfrm>
                      <a:off x="3085313" y="3914932"/>
                      <a:ext cx="2656549" cy="1841609"/>
                    </a:xfrm>
                    <a:custGeom>
                      <a:avLst/>
                      <a:gdLst>
                        <a:gd name="connsiteX0" fmla="*/ 9525 w 2638425"/>
                        <a:gd name="connsiteY0" fmla="*/ 171450 h 1819275"/>
                        <a:gd name="connsiteX1" fmla="*/ 2638425 w 2638425"/>
                        <a:gd name="connsiteY1" fmla="*/ 0 h 1819275"/>
                        <a:gd name="connsiteX2" fmla="*/ 2590800 w 2638425"/>
                        <a:gd name="connsiteY2" fmla="*/ 1819275 h 1819275"/>
                        <a:gd name="connsiteX3" fmla="*/ 0 w 2638425"/>
                        <a:gd name="connsiteY3" fmla="*/ 1552575 h 1819275"/>
                        <a:gd name="connsiteX4" fmla="*/ 9525 w 2638425"/>
                        <a:gd name="connsiteY4" fmla="*/ 171450 h 1819275"/>
                        <a:gd name="connsiteX0-1" fmla="*/ 9525 w 2656549"/>
                        <a:gd name="connsiteY0-2" fmla="*/ 171450 h 1819275"/>
                        <a:gd name="connsiteX1-3" fmla="*/ 2638425 w 2656549"/>
                        <a:gd name="connsiteY1-4" fmla="*/ 0 h 1819275"/>
                        <a:gd name="connsiteX2-5" fmla="*/ 2656549 w 2656549"/>
                        <a:gd name="connsiteY2-6" fmla="*/ 1819275 h 1819275"/>
                        <a:gd name="connsiteX3-7" fmla="*/ 0 w 2656549"/>
                        <a:gd name="connsiteY3-8" fmla="*/ 1552575 h 1819275"/>
                        <a:gd name="connsiteX4-9" fmla="*/ 9525 w 2656549"/>
                        <a:gd name="connsiteY4-10" fmla="*/ 171450 h 1819275"/>
                      </a:gdLst>
                      <a:ahLst/>
                      <a:cxnLst>
                        <a:cxn ang="0">
                          <a:pos x="connsiteX0-1" y="connsiteY0-2"/>
                        </a:cxn>
                        <a:cxn ang="0">
                          <a:pos x="connsiteX1-3" y="connsiteY1-4"/>
                        </a:cxn>
                        <a:cxn ang="0">
                          <a:pos x="connsiteX2-5" y="connsiteY2-6"/>
                        </a:cxn>
                        <a:cxn ang="0">
                          <a:pos x="connsiteX3-7" y="connsiteY3-8"/>
                        </a:cxn>
                        <a:cxn ang="0">
                          <a:pos x="connsiteX4-9" y="connsiteY4-10"/>
                        </a:cxn>
                      </a:cxnLst>
                      <a:rect l="l" t="t" r="r" b="b"/>
                      <a:pathLst>
                        <a:path w="2656549" h="1819275">
                          <a:moveTo>
                            <a:pt x="9525" y="171450"/>
                          </a:moveTo>
                          <a:lnTo>
                            <a:pt x="2638425" y="0"/>
                          </a:lnTo>
                          <a:lnTo>
                            <a:pt x="2656549" y="1819275"/>
                          </a:lnTo>
                          <a:lnTo>
                            <a:pt x="0" y="1552575"/>
                          </a:lnTo>
                          <a:lnTo>
                            <a:pt x="9525" y="17145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71000">
                          <a:srgbClr val="16213E">
                            <a:alpha val="90000"/>
                          </a:srgbClr>
                        </a:gs>
                        <a:gs pos="0">
                          <a:srgbClr val="1F3864">
                            <a:alpha val="92000"/>
                          </a:srgbClr>
                        </a:gs>
                      </a:gsLst>
                      <a:lin ang="10800000" scaled="1"/>
                      <a:tileRect/>
                    </a:gra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22" name="文本框 21"/>
                  <p:cNvSpPr txBox="1"/>
                  <p:nvPr/>
                </p:nvSpPr>
                <p:spPr>
                  <a:xfrm rot="21480000">
                    <a:off x="2013629" y="2294164"/>
                    <a:ext cx="1107996" cy="400110"/>
                  </a:xfrm>
                  <a:prstGeom prst="rect">
                    <a:avLst/>
                  </a:prstGeom>
                  <a:noFill/>
                  <a:scene3d>
                    <a:camera prst="perspectiveLeft" fov="7200000">
                      <a:rot lat="0" lon="600000" rev="0"/>
                    </a:camera>
                    <a:lightRig rig="threePt" dir="t"/>
                  </a:scene3d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2000" b="1" dirty="0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t>Ace</a:t>
                    </a:r>
                    <a:r>
                      <a:rPr lang="zh-CN" altLang="en-US" sz="2000" b="1" dirty="0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t>课堂</a:t>
                    </a:r>
                    <a:endParaRPr lang="zh-CN" altLang="en-US" sz="20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endParaRPr>
                  </a:p>
                </p:txBody>
              </p:sp>
              <p:sp>
                <p:nvSpPr>
                  <p:cNvPr id="23" name="文本框 22"/>
                  <p:cNvSpPr txBox="1"/>
                  <p:nvPr/>
                </p:nvSpPr>
                <p:spPr>
                  <a:xfrm>
                    <a:off x="1760680" y="2715232"/>
                    <a:ext cx="3999363" cy="769441"/>
                  </a:xfrm>
                  <a:prstGeom prst="rect">
                    <a:avLst/>
                  </a:prstGeom>
                  <a:noFill/>
                  <a:scene3d>
                    <a:camera prst="perspectiveLeft" fov="7200000">
                      <a:rot lat="0" lon="600000" rev="0"/>
                    </a:camera>
                    <a:lightRig rig="threePt" dir="t"/>
                  </a:scene3d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zh-CN" altLang="en-US" sz="4400" b="1" dirty="0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t>高中地理选考</a:t>
                    </a:r>
                    <a:endParaRPr lang="zh-CN" altLang="en-US" sz="44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endParaRPr>
                  </a:p>
                </p:txBody>
              </p:sp>
              <p:sp>
                <p:nvSpPr>
                  <p:cNvPr id="24" name="文本框 23"/>
                  <p:cNvSpPr txBox="1"/>
                  <p:nvPr/>
                </p:nvSpPr>
                <p:spPr>
                  <a:xfrm rot="180000">
                    <a:off x="1915834" y="3613802"/>
                    <a:ext cx="3570208" cy="276999"/>
                  </a:xfrm>
                  <a:prstGeom prst="rect">
                    <a:avLst/>
                  </a:prstGeom>
                  <a:noFill/>
                  <a:scene3d>
                    <a:camera prst="perspectiveLeft" fov="4500000">
                      <a:rot lat="0" lon="600000" rev="0"/>
                    </a:camera>
                    <a:lightRig rig="threePt" dir="t"/>
                  </a:scene3d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200" b="1" dirty="0">
                        <a:solidFill>
                          <a:schemeClr val="bg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rPr>
                      <a:t>High school geography selective  examination</a:t>
                    </a:r>
                    <a:endParaRPr lang="zh-CN" altLang="en-US" sz="1200" b="1" dirty="0">
                      <a:solidFill>
                        <a:schemeClr val="bg1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endParaRPr>
                  </a:p>
                </p:txBody>
              </p:sp>
            </p:grpSp>
            <p:sp>
              <p:nvSpPr>
                <p:cNvPr id="20" name="矩形 19"/>
                <p:cNvSpPr/>
                <p:nvPr/>
              </p:nvSpPr>
              <p:spPr>
                <a:xfrm rot="180000">
                  <a:off x="2076730" y="3830880"/>
                  <a:ext cx="2187932" cy="180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0B0F0"/>
                    </a:gs>
                    <a:gs pos="75000">
                      <a:srgbClr val="65C3EE"/>
                    </a:gs>
                    <a:gs pos="100000">
                      <a:schemeClr val="accent1">
                        <a:lumMod val="30000"/>
                        <a:lumOff val="70000"/>
                        <a:alpha val="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1" name="文本框 30"/>
              <p:cNvSpPr txBox="1"/>
              <p:nvPr userDrawn="1"/>
            </p:nvSpPr>
            <p:spPr>
              <a:xfrm>
                <a:off x="362363" y="254437"/>
                <a:ext cx="23876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dirty="0">
                    <a:solidFill>
                      <a:schemeClr val="bg1"/>
                    </a:solidFill>
                    <a:latin typeface="迷你简启体" panose="03000509000000000000" pitchFamily="65" charset="-122"/>
                    <a:ea typeface="迷你简启体" panose="03000509000000000000" pitchFamily="65" charset="-122"/>
                  </a:rPr>
                  <a:t>新课标</a:t>
                </a:r>
                <a:r>
                  <a:rPr lang="en-US" altLang="zh-CN" sz="2400" dirty="0">
                    <a:solidFill>
                      <a:schemeClr val="bg1"/>
                    </a:solidFill>
                    <a:latin typeface="迷你简启体" panose="03000509000000000000" pitchFamily="65" charset="-122"/>
                    <a:ea typeface="迷你简启体" panose="03000509000000000000" pitchFamily="65" charset="-122"/>
                  </a:rPr>
                  <a:t>·</a:t>
                </a:r>
                <a:r>
                  <a:rPr lang="zh-CN" altLang="en-US" sz="2400" dirty="0">
                    <a:solidFill>
                      <a:schemeClr val="bg1"/>
                    </a:solidFill>
                    <a:latin typeface="迷你简启体" panose="03000509000000000000" pitchFamily="65" charset="-122"/>
                    <a:ea typeface="迷你简启体" panose="03000509000000000000" pitchFamily="65" charset="-122"/>
                  </a:rPr>
                  <a:t>新教材</a:t>
                </a:r>
                <a:endParaRPr lang="zh-CN" altLang="en-US" sz="2400" dirty="0">
                  <a:solidFill>
                    <a:schemeClr val="bg1"/>
                  </a:solidFill>
                  <a:latin typeface="迷你简启体" panose="03000509000000000000" pitchFamily="65" charset="-122"/>
                  <a:ea typeface="迷你简启体" panose="03000509000000000000" pitchFamily="65" charset="-122"/>
                </a:endParaRPr>
              </a:p>
            </p:txBody>
          </p:sp>
          <p:sp>
            <p:nvSpPr>
              <p:cNvPr id="32" name="矩形: 圆角 31"/>
              <p:cNvSpPr/>
              <p:nvPr userDrawn="1"/>
            </p:nvSpPr>
            <p:spPr>
              <a:xfrm>
                <a:off x="5989472" y="1626489"/>
                <a:ext cx="5683684" cy="3295056"/>
              </a:xfrm>
              <a:prstGeom prst="roundRect">
                <a:avLst>
                  <a:gd name="adj" fmla="val 9603"/>
                </a:avLst>
              </a:prstGeom>
              <a:solidFill>
                <a:srgbClr val="5A94BF"/>
              </a:solidFill>
              <a:ln w="28575" cmpd="sng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任意多边形: 形状 29"/>
            <p:cNvSpPr/>
            <p:nvPr userDrawn="1"/>
          </p:nvSpPr>
          <p:spPr>
            <a:xfrm rot="1557998">
              <a:off x="-502275" y="5757658"/>
              <a:ext cx="4901726" cy="791219"/>
            </a:xfrm>
            <a:custGeom>
              <a:avLst/>
              <a:gdLst>
                <a:gd name="connsiteX0" fmla="*/ 0 w 4901726"/>
                <a:gd name="connsiteY0" fmla="*/ 0 h 791219"/>
                <a:gd name="connsiteX1" fmla="*/ 4901726 w 4901726"/>
                <a:gd name="connsiteY1" fmla="*/ 0 h 791219"/>
                <a:gd name="connsiteX2" fmla="*/ 3277086 w 4901726"/>
                <a:gd name="connsiteY2" fmla="*/ 791219 h 791219"/>
                <a:gd name="connsiteX3" fmla="*/ 0 w 4901726"/>
                <a:gd name="connsiteY3" fmla="*/ 791219 h 791219"/>
                <a:gd name="connsiteX4" fmla="*/ 0 w 4901726"/>
                <a:gd name="connsiteY4" fmla="*/ 0 h 79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1726" h="791219">
                  <a:moveTo>
                    <a:pt x="0" y="0"/>
                  </a:moveTo>
                  <a:lnTo>
                    <a:pt x="4901726" y="0"/>
                  </a:lnTo>
                  <a:lnTo>
                    <a:pt x="3277086" y="791219"/>
                  </a:lnTo>
                  <a:lnTo>
                    <a:pt x="0" y="79121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alpha val="0"/>
                  </a:schemeClr>
                </a:gs>
                <a:gs pos="100000">
                  <a:srgbClr val="AFCADC">
                    <a:alpha val="46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3" Type="http://schemas.openxmlformats.org/officeDocument/2006/relationships/theme" Target="../theme/theme4.xml"/><Relationship Id="rId22" Type="http://schemas.openxmlformats.org/officeDocument/2006/relationships/image" Target="../media/image8.png"/><Relationship Id="rId21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任意多边形: 形状 59"/>
          <p:cNvSpPr/>
          <p:nvPr userDrawn="1"/>
        </p:nvSpPr>
        <p:spPr>
          <a:xfrm rot="1557998">
            <a:off x="-32677" y="121532"/>
            <a:ext cx="4833670" cy="791219"/>
          </a:xfrm>
          <a:custGeom>
            <a:avLst/>
            <a:gdLst>
              <a:gd name="connsiteX0" fmla="*/ 0 w 5986509"/>
              <a:gd name="connsiteY0" fmla="*/ 0 h 479394"/>
              <a:gd name="connsiteX1" fmla="*/ 5746812 w 5986509"/>
              <a:gd name="connsiteY1" fmla="*/ 0 h 479394"/>
              <a:gd name="connsiteX2" fmla="*/ 5986509 w 5986509"/>
              <a:gd name="connsiteY2" fmla="*/ 239697 h 479394"/>
              <a:gd name="connsiteX3" fmla="*/ 5746812 w 5986509"/>
              <a:gd name="connsiteY3" fmla="*/ 479394 h 479394"/>
              <a:gd name="connsiteX4" fmla="*/ 0 w 5986509"/>
              <a:gd name="connsiteY4" fmla="*/ 479394 h 47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6509" h="479394">
                <a:moveTo>
                  <a:pt x="0" y="0"/>
                </a:moveTo>
                <a:lnTo>
                  <a:pt x="5746812" y="0"/>
                </a:lnTo>
                <a:cubicBezTo>
                  <a:pt x="5879193" y="0"/>
                  <a:pt x="5986509" y="107316"/>
                  <a:pt x="5986509" y="239697"/>
                </a:cubicBezTo>
                <a:cubicBezTo>
                  <a:pt x="5986509" y="372078"/>
                  <a:pt x="5879193" y="479394"/>
                  <a:pt x="5746812" y="479394"/>
                </a:cubicBezTo>
                <a:lnTo>
                  <a:pt x="0" y="47939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AFCADC">
                  <a:alpha val="28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502275" y="-15866"/>
            <a:ext cx="13683726" cy="6858000"/>
            <a:chOff x="-502275" y="-15866"/>
            <a:chExt cx="13683726" cy="6858000"/>
          </a:xfrm>
        </p:grpSpPr>
        <p:sp>
          <p:nvSpPr>
            <p:cNvPr id="49" name="矩形 48"/>
            <p:cNvSpPr/>
            <p:nvPr userDrawn="1"/>
          </p:nvSpPr>
          <p:spPr>
            <a:xfrm>
              <a:off x="0" y="-15866"/>
              <a:ext cx="12192000" cy="6858000"/>
            </a:xfrm>
            <a:prstGeom prst="rect">
              <a:avLst/>
            </a:prstGeom>
            <a:gradFill flip="none" rotWithShape="1">
              <a:gsLst>
                <a:gs pos="62000">
                  <a:srgbClr val="2159A6"/>
                </a:gs>
                <a:gs pos="100000">
                  <a:srgbClr val="19296E"/>
                </a:gs>
                <a:gs pos="9000">
                  <a:srgbClr val="5AB8C8"/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任意多边形: 形状 49"/>
            <p:cNvSpPr/>
            <p:nvPr userDrawn="1"/>
          </p:nvSpPr>
          <p:spPr>
            <a:xfrm rot="12353622">
              <a:off x="4508898" y="4204253"/>
              <a:ext cx="8060990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53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 userDrawn="1"/>
          </p:nvSpPr>
          <p:spPr>
            <a:xfrm>
              <a:off x="4802465" y="1506801"/>
              <a:ext cx="806781" cy="823464"/>
            </a:xfrm>
            <a:prstGeom prst="ellips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rgbClr val="92D2D6">
                    <a:alpha val="6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/>
            <p:cNvSpPr/>
            <p:nvPr userDrawn="1"/>
          </p:nvSpPr>
          <p:spPr>
            <a:xfrm rot="1557998">
              <a:off x="-437545" y="2745427"/>
              <a:ext cx="3886358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4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/>
            <p:cNvSpPr/>
            <p:nvPr userDrawn="1"/>
          </p:nvSpPr>
          <p:spPr>
            <a:xfrm rot="1557998">
              <a:off x="-502275" y="5757658"/>
              <a:ext cx="4901726" cy="791219"/>
            </a:xfrm>
            <a:custGeom>
              <a:avLst/>
              <a:gdLst>
                <a:gd name="connsiteX0" fmla="*/ 0 w 4901726"/>
                <a:gd name="connsiteY0" fmla="*/ 0 h 791219"/>
                <a:gd name="connsiteX1" fmla="*/ 4901726 w 4901726"/>
                <a:gd name="connsiteY1" fmla="*/ 0 h 791219"/>
                <a:gd name="connsiteX2" fmla="*/ 3277086 w 4901726"/>
                <a:gd name="connsiteY2" fmla="*/ 791219 h 791219"/>
                <a:gd name="connsiteX3" fmla="*/ 0 w 4901726"/>
                <a:gd name="connsiteY3" fmla="*/ 791219 h 791219"/>
                <a:gd name="connsiteX4" fmla="*/ 0 w 4901726"/>
                <a:gd name="connsiteY4" fmla="*/ 0 h 79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1726" h="791219">
                  <a:moveTo>
                    <a:pt x="0" y="0"/>
                  </a:moveTo>
                  <a:lnTo>
                    <a:pt x="4901726" y="0"/>
                  </a:lnTo>
                  <a:lnTo>
                    <a:pt x="3277086" y="791219"/>
                  </a:lnTo>
                  <a:lnTo>
                    <a:pt x="0" y="79121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alpha val="0"/>
                  </a:schemeClr>
                </a:gs>
                <a:gs pos="100000">
                  <a:srgbClr val="AFCADC">
                    <a:alpha val="46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" name="任意多边形: 形状 53"/>
            <p:cNvSpPr/>
            <p:nvPr userDrawn="1"/>
          </p:nvSpPr>
          <p:spPr>
            <a:xfrm rot="12353622">
              <a:off x="5431299" y="3457636"/>
              <a:ext cx="7750152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62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: 形状 54"/>
            <p:cNvSpPr/>
            <p:nvPr userDrawn="1"/>
          </p:nvSpPr>
          <p:spPr>
            <a:xfrm rot="12353622">
              <a:off x="2469582" y="1064341"/>
              <a:ext cx="8415909" cy="791219"/>
            </a:xfrm>
            <a:custGeom>
              <a:avLst/>
              <a:gdLst>
                <a:gd name="connsiteX0" fmla="*/ 8415909 w 8415909"/>
                <a:gd name="connsiteY0" fmla="*/ 0 h 791219"/>
                <a:gd name="connsiteX1" fmla="*/ 6786003 w 8415909"/>
                <a:gd name="connsiteY1" fmla="*/ 791219 h 791219"/>
                <a:gd name="connsiteX2" fmla="*/ 0 w 8415909"/>
                <a:gd name="connsiteY2" fmla="*/ 791219 h 791219"/>
                <a:gd name="connsiteX3" fmla="*/ 0 w 8415909"/>
                <a:gd name="connsiteY3" fmla="*/ 0 h 791219"/>
                <a:gd name="connsiteX4" fmla="*/ 8415909 w 8415909"/>
                <a:gd name="connsiteY4" fmla="*/ 0 h 79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9" h="791219">
                  <a:moveTo>
                    <a:pt x="8415909" y="0"/>
                  </a:moveTo>
                  <a:lnTo>
                    <a:pt x="6786003" y="791219"/>
                  </a:lnTo>
                  <a:lnTo>
                    <a:pt x="0" y="791219"/>
                  </a:lnTo>
                  <a:lnTo>
                    <a:pt x="0" y="0"/>
                  </a:lnTo>
                  <a:lnTo>
                    <a:pt x="8415909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任意多边形: 形状 55"/>
            <p:cNvSpPr/>
            <p:nvPr userDrawn="1"/>
          </p:nvSpPr>
          <p:spPr>
            <a:xfrm rot="1557998">
              <a:off x="-249505" y="2005520"/>
              <a:ext cx="2792013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: 形状 56"/>
            <p:cNvSpPr/>
            <p:nvPr userDrawn="1"/>
          </p:nvSpPr>
          <p:spPr>
            <a:xfrm rot="12404015">
              <a:off x="1051344" y="5432983"/>
              <a:ext cx="6571809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9" name="任意多边形: 形状 58"/>
            <p:cNvSpPr/>
            <p:nvPr userDrawn="1"/>
          </p:nvSpPr>
          <p:spPr>
            <a:xfrm rot="12353622">
              <a:off x="3662294" y="4978310"/>
              <a:ext cx="5769771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/>
            <p:cNvSpPr/>
            <p:nvPr userDrawn="1"/>
          </p:nvSpPr>
          <p:spPr>
            <a:xfrm rot="1557998">
              <a:off x="-360217" y="1148431"/>
              <a:ext cx="5254697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-13" y="626072"/>
              <a:ext cx="12192000" cy="5686274"/>
            </a:xfrm>
            <a:prstGeom prst="rect">
              <a:avLst/>
            </a:prstGeom>
            <a:solidFill>
              <a:srgbClr val="5A94BF"/>
            </a:solidFill>
            <a:ln w="2857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/>
            </a:p>
          </p:txBody>
        </p:sp>
        <p:cxnSp>
          <p:nvCxnSpPr>
            <p:cNvPr id="47" name="直接连接符 46"/>
            <p:cNvCxnSpPr/>
            <p:nvPr userDrawn="1"/>
          </p:nvCxnSpPr>
          <p:spPr>
            <a:xfrm>
              <a:off x="-13" y="622583"/>
              <a:ext cx="12204713" cy="9865"/>
            </a:xfrm>
            <a:prstGeom prst="line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 userDrawn="1"/>
          </p:nvCxnSpPr>
          <p:spPr>
            <a:xfrm>
              <a:off x="-13" y="6314375"/>
              <a:ext cx="12204713" cy="9865"/>
            </a:xfrm>
            <a:prstGeom prst="line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任意多边形: 形状 59"/>
          <p:cNvSpPr/>
          <p:nvPr userDrawn="1"/>
        </p:nvSpPr>
        <p:spPr>
          <a:xfrm rot="1557998">
            <a:off x="-32677" y="121532"/>
            <a:ext cx="4833670" cy="791219"/>
          </a:xfrm>
          <a:custGeom>
            <a:avLst/>
            <a:gdLst>
              <a:gd name="connsiteX0" fmla="*/ 0 w 5986509"/>
              <a:gd name="connsiteY0" fmla="*/ 0 h 479394"/>
              <a:gd name="connsiteX1" fmla="*/ 5746812 w 5986509"/>
              <a:gd name="connsiteY1" fmla="*/ 0 h 479394"/>
              <a:gd name="connsiteX2" fmla="*/ 5986509 w 5986509"/>
              <a:gd name="connsiteY2" fmla="*/ 239697 h 479394"/>
              <a:gd name="connsiteX3" fmla="*/ 5746812 w 5986509"/>
              <a:gd name="connsiteY3" fmla="*/ 479394 h 479394"/>
              <a:gd name="connsiteX4" fmla="*/ 0 w 5986509"/>
              <a:gd name="connsiteY4" fmla="*/ 479394 h 479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86509" h="479394">
                <a:moveTo>
                  <a:pt x="0" y="0"/>
                </a:moveTo>
                <a:lnTo>
                  <a:pt x="5746812" y="0"/>
                </a:lnTo>
                <a:cubicBezTo>
                  <a:pt x="5879193" y="0"/>
                  <a:pt x="5986509" y="107316"/>
                  <a:pt x="5986509" y="239697"/>
                </a:cubicBezTo>
                <a:cubicBezTo>
                  <a:pt x="5986509" y="372078"/>
                  <a:pt x="5879193" y="479394"/>
                  <a:pt x="5746812" y="479394"/>
                </a:cubicBezTo>
                <a:lnTo>
                  <a:pt x="0" y="479394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AFCADC">
                  <a:alpha val="28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-502275" y="-15866"/>
            <a:ext cx="13683726" cy="6858000"/>
            <a:chOff x="-502275" y="-15866"/>
            <a:chExt cx="13683726" cy="6858000"/>
          </a:xfrm>
        </p:grpSpPr>
        <p:sp>
          <p:nvSpPr>
            <p:cNvPr id="49" name="矩形 48"/>
            <p:cNvSpPr/>
            <p:nvPr userDrawn="1"/>
          </p:nvSpPr>
          <p:spPr>
            <a:xfrm>
              <a:off x="0" y="-15866"/>
              <a:ext cx="12192000" cy="6858000"/>
            </a:xfrm>
            <a:prstGeom prst="rect">
              <a:avLst/>
            </a:prstGeom>
            <a:gradFill flip="none" rotWithShape="1">
              <a:gsLst>
                <a:gs pos="62000">
                  <a:srgbClr val="2159A6"/>
                </a:gs>
                <a:gs pos="100000">
                  <a:srgbClr val="19296E"/>
                </a:gs>
                <a:gs pos="9000">
                  <a:srgbClr val="5AB8C8"/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任意多边形: 形状 49"/>
            <p:cNvSpPr/>
            <p:nvPr userDrawn="1"/>
          </p:nvSpPr>
          <p:spPr>
            <a:xfrm rot="12353622">
              <a:off x="4508898" y="4204253"/>
              <a:ext cx="8060990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53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 userDrawn="1"/>
          </p:nvSpPr>
          <p:spPr>
            <a:xfrm>
              <a:off x="4802465" y="1506801"/>
              <a:ext cx="806781" cy="823464"/>
            </a:xfrm>
            <a:prstGeom prst="ellipse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rgbClr val="92D2D6">
                    <a:alpha val="6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/>
            <p:cNvSpPr/>
            <p:nvPr userDrawn="1"/>
          </p:nvSpPr>
          <p:spPr>
            <a:xfrm rot="1557998">
              <a:off x="-437545" y="2745427"/>
              <a:ext cx="3886358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4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/>
            <p:cNvSpPr/>
            <p:nvPr userDrawn="1"/>
          </p:nvSpPr>
          <p:spPr>
            <a:xfrm rot="1557998">
              <a:off x="-502275" y="5757658"/>
              <a:ext cx="4901726" cy="791219"/>
            </a:xfrm>
            <a:custGeom>
              <a:avLst/>
              <a:gdLst>
                <a:gd name="connsiteX0" fmla="*/ 0 w 4901726"/>
                <a:gd name="connsiteY0" fmla="*/ 0 h 791219"/>
                <a:gd name="connsiteX1" fmla="*/ 4901726 w 4901726"/>
                <a:gd name="connsiteY1" fmla="*/ 0 h 791219"/>
                <a:gd name="connsiteX2" fmla="*/ 3277086 w 4901726"/>
                <a:gd name="connsiteY2" fmla="*/ 791219 h 791219"/>
                <a:gd name="connsiteX3" fmla="*/ 0 w 4901726"/>
                <a:gd name="connsiteY3" fmla="*/ 791219 h 791219"/>
                <a:gd name="connsiteX4" fmla="*/ 0 w 4901726"/>
                <a:gd name="connsiteY4" fmla="*/ 0 h 79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1726" h="791219">
                  <a:moveTo>
                    <a:pt x="0" y="0"/>
                  </a:moveTo>
                  <a:lnTo>
                    <a:pt x="4901726" y="0"/>
                  </a:lnTo>
                  <a:lnTo>
                    <a:pt x="3277086" y="791219"/>
                  </a:lnTo>
                  <a:lnTo>
                    <a:pt x="0" y="791219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alpha val="0"/>
                  </a:schemeClr>
                </a:gs>
                <a:gs pos="100000">
                  <a:srgbClr val="AFCADC">
                    <a:alpha val="46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" name="任意多边形: 形状 53"/>
            <p:cNvSpPr/>
            <p:nvPr userDrawn="1"/>
          </p:nvSpPr>
          <p:spPr>
            <a:xfrm rot="12353622">
              <a:off x="5431299" y="3457636"/>
              <a:ext cx="7750152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62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: 形状 54"/>
            <p:cNvSpPr/>
            <p:nvPr userDrawn="1"/>
          </p:nvSpPr>
          <p:spPr>
            <a:xfrm rot="12353622">
              <a:off x="2469582" y="1064341"/>
              <a:ext cx="8415909" cy="791219"/>
            </a:xfrm>
            <a:custGeom>
              <a:avLst/>
              <a:gdLst>
                <a:gd name="connsiteX0" fmla="*/ 8415909 w 8415909"/>
                <a:gd name="connsiteY0" fmla="*/ 0 h 791219"/>
                <a:gd name="connsiteX1" fmla="*/ 6786003 w 8415909"/>
                <a:gd name="connsiteY1" fmla="*/ 791219 h 791219"/>
                <a:gd name="connsiteX2" fmla="*/ 0 w 8415909"/>
                <a:gd name="connsiteY2" fmla="*/ 791219 h 791219"/>
                <a:gd name="connsiteX3" fmla="*/ 0 w 8415909"/>
                <a:gd name="connsiteY3" fmla="*/ 0 h 791219"/>
                <a:gd name="connsiteX4" fmla="*/ 8415909 w 8415909"/>
                <a:gd name="connsiteY4" fmla="*/ 0 h 79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15909" h="791219">
                  <a:moveTo>
                    <a:pt x="8415909" y="0"/>
                  </a:moveTo>
                  <a:lnTo>
                    <a:pt x="6786003" y="791219"/>
                  </a:lnTo>
                  <a:lnTo>
                    <a:pt x="0" y="791219"/>
                  </a:lnTo>
                  <a:lnTo>
                    <a:pt x="0" y="0"/>
                  </a:lnTo>
                  <a:lnTo>
                    <a:pt x="8415909" y="0"/>
                  </a:ln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6" name="任意多边形: 形状 55"/>
            <p:cNvSpPr/>
            <p:nvPr userDrawn="1"/>
          </p:nvSpPr>
          <p:spPr>
            <a:xfrm rot="1557998">
              <a:off x="-249505" y="2005520"/>
              <a:ext cx="2792013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36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: 形状 56"/>
            <p:cNvSpPr/>
            <p:nvPr userDrawn="1"/>
          </p:nvSpPr>
          <p:spPr>
            <a:xfrm rot="12404015">
              <a:off x="1051344" y="5432983"/>
              <a:ext cx="6571809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9" name="任意多边形: 形状 58"/>
            <p:cNvSpPr/>
            <p:nvPr userDrawn="1"/>
          </p:nvSpPr>
          <p:spPr>
            <a:xfrm rot="12353622">
              <a:off x="3662294" y="4978310"/>
              <a:ext cx="5769771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5500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/>
            <p:cNvSpPr/>
            <p:nvPr userDrawn="1"/>
          </p:nvSpPr>
          <p:spPr>
            <a:xfrm rot="1557998">
              <a:off x="-360217" y="1148431"/>
              <a:ext cx="5254697" cy="791219"/>
            </a:xfrm>
            <a:custGeom>
              <a:avLst/>
              <a:gdLst>
                <a:gd name="connsiteX0" fmla="*/ 0 w 5986509"/>
                <a:gd name="connsiteY0" fmla="*/ 0 h 479394"/>
                <a:gd name="connsiteX1" fmla="*/ 5746812 w 5986509"/>
                <a:gd name="connsiteY1" fmla="*/ 0 h 479394"/>
                <a:gd name="connsiteX2" fmla="*/ 5986509 w 5986509"/>
                <a:gd name="connsiteY2" fmla="*/ 239697 h 479394"/>
                <a:gd name="connsiteX3" fmla="*/ 5746812 w 5986509"/>
                <a:gd name="connsiteY3" fmla="*/ 479394 h 479394"/>
                <a:gd name="connsiteX4" fmla="*/ 0 w 5986509"/>
                <a:gd name="connsiteY4" fmla="*/ 479394 h 4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86509" h="479394">
                  <a:moveTo>
                    <a:pt x="0" y="0"/>
                  </a:moveTo>
                  <a:lnTo>
                    <a:pt x="5746812" y="0"/>
                  </a:lnTo>
                  <a:cubicBezTo>
                    <a:pt x="5879193" y="0"/>
                    <a:pt x="5986509" y="107316"/>
                    <a:pt x="5986509" y="239697"/>
                  </a:cubicBezTo>
                  <a:cubicBezTo>
                    <a:pt x="5986509" y="372078"/>
                    <a:pt x="5879193" y="479394"/>
                    <a:pt x="5746812" y="479394"/>
                  </a:cubicBezTo>
                  <a:lnTo>
                    <a:pt x="0" y="47939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AFCADC">
                    <a:alpha val="28000"/>
                  </a:srgb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-13" y="626072"/>
              <a:ext cx="12192000" cy="5686274"/>
            </a:xfrm>
            <a:prstGeom prst="rect">
              <a:avLst/>
            </a:prstGeom>
            <a:solidFill>
              <a:srgbClr val="5A94BF"/>
            </a:solidFill>
            <a:ln w="28575" cmpd="sng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zh-CN" altLang="en-US"/>
            </a:p>
          </p:txBody>
        </p:sp>
        <p:cxnSp>
          <p:nvCxnSpPr>
            <p:cNvPr id="47" name="直接连接符 46"/>
            <p:cNvCxnSpPr/>
            <p:nvPr userDrawn="1"/>
          </p:nvCxnSpPr>
          <p:spPr>
            <a:xfrm>
              <a:off x="-13" y="622583"/>
              <a:ext cx="12204713" cy="9865"/>
            </a:xfrm>
            <a:prstGeom prst="line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 userDrawn="1"/>
          </p:nvCxnSpPr>
          <p:spPr>
            <a:xfrm>
              <a:off x="-13" y="6314375"/>
              <a:ext cx="12204713" cy="9865"/>
            </a:xfrm>
            <a:prstGeom prst="line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3500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  <a:endParaRPr lang="zh-CN" altLang="en-US" dirty="0">
              <a:solidFill>
                <a:schemeClr val="tx1">
                  <a:lumMod val="75000"/>
                  <a:lumOff val="25000"/>
                  <a:alpha val="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1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0.GIF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0.GIF"/><Relationship Id="rId1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热点思考</a:t>
            </a:r>
            <a:endParaRPr lang="zh-CN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2370" y="2042160"/>
            <a:ext cx="4054475" cy="34321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7685" y="2042160"/>
            <a:ext cx="6869430" cy="521970"/>
          </a:xfrm>
          <a:prstGeom prst="rect">
            <a:avLst/>
          </a:prstGeom>
          <a:noFill/>
        </p:spPr>
        <p:txBody>
          <a:bodyPr wrap="square" anchor="t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副高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对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中国东部季风区天气的影响</a:t>
            </a:r>
            <a:endParaRPr lang="zh-CN" altLang="en-US" sz="2800" i="1" dirty="0" smtClean="0">
              <a:solidFill>
                <a:schemeClr val="tx1">
                  <a:lumMod val="95000"/>
                  <a:lumOff val="5000"/>
                </a:schemeClr>
              </a:solidFill>
              <a:latin typeface="方正小标宋简体" panose="02010601030101010101" pitchFamily="2" charset="-122"/>
              <a:ea typeface="方正小标宋简体" panose="02010601030101010101" pitchFamily="2" charset="-122"/>
              <a:sym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7685" y="2981960"/>
            <a:ext cx="6869430" cy="1476375"/>
          </a:xfrm>
          <a:prstGeom prst="rect">
            <a:avLst/>
          </a:prstGeom>
          <a:noFill/>
        </p:spPr>
        <p:txBody>
          <a:bodyPr wrap="square" anchor="t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提示：①什么是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副高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？它是怎样形成的？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②“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副高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的强弱与什么因素相关？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副高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脊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与中国雨带的位置关系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副高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与台风移动路径的关系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</a:t>
            </a:r>
            <a:r>
              <a:rPr lang="en-US" altLang="zh-CN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微软雅黑" panose="020B0503020204020204" charset="-122"/>
                <a:sym typeface="+mn-ea"/>
              </a:rPr>
              <a:t>⑤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副高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与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三伏天、秋老虎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的关系</a:t>
            </a:r>
            <a:endParaRPr lang="zh-CN" altLang="en-US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sz="quarter" idx="13"/>
          </p:nvPr>
        </p:nvPicPr>
        <p:blipFill>
          <a:blip r:embed="rId1"/>
          <a:srcRect t="5761" b="44978"/>
          <a:stretch>
            <a:fillRect/>
          </a:stretch>
        </p:blipFill>
        <p:spPr>
          <a:xfrm>
            <a:off x="552450" y="74930"/>
            <a:ext cx="2331720" cy="6708140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1"/>
          <a:srcRect t="54724" b="328"/>
          <a:stretch>
            <a:fillRect/>
          </a:stretch>
        </p:blipFill>
        <p:spPr>
          <a:xfrm>
            <a:off x="3234690" y="55880"/>
            <a:ext cx="2558415" cy="67170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b="49528"/>
          <a:stretch>
            <a:fillRect/>
          </a:stretch>
        </p:blipFill>
        <p:spPr>
          <a:xfrm>
            <a:off x="6152515" y="37465"/>
            <a:ext cx="2209165" cy="67538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50610" b="3531"/>
          <a:stretch>
            <a:fillRect/>
          </a:stretch>
        </p:blipFill>
        <p:spPr>
          <a:xfrm>
            <a:off x="8721090" y="55880"/>
            <a:ext cx="2416175" cy="6711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44320"/>
          <a:stretch>
            <a:fillRect/>
          </a:stretch>
        </p:blipFill>
        <p:spPr>
          <a:xfrm>
            <a:off x="868680" y="43180"/>
            <a:ext cx="2213610" cy="67703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54985" b="218"/>
          <a:stretch>
            <a:fillRect/>
          </a:stretch>
        </p:blipFill>
        <p:spPr>
          <a:xfrm>
            <a:off x="3296920" y="77470"/>
            <a:ext cx="2722880" cy="67011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47756" r="-1619" b="1504"/>
          <a:stretch>
            <a:fillRect/>
          </a:stretch>
        </p:blipFill>
        <p:spPr>
          <a:xfrm>
            <a:off x="8952230" y="106045"/>
            <a:ext cx="2327910" cy="66490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-2024" t="-180" r="-2106" b="52553"/>
          <a:stretch>
            <a:fillRect/>
          </a:stretch>
        </p:blipFill>
        <p:spPr>
          <a:xfrm>
            <a:off x="6219825" y="77470"/>
            <a:ext cx="2554605" cy="6685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588010"/>
            <a:ext cx="12191365" cy="58439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33787" y="1079209"/>
            <a:ext cx="51117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阅读材料，完成下列问题。（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kumimoji="0" lang="zh-CN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分）</a:t>
            </a:r>
            <a:endParaRPr kumimoji="0" lang="zh-CN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49" name="Picture 1" descr="IMG_6842(20200606-201458)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r="1611"/>
          <a:stretch>
            <a:fillRect/>
          </a:stretch>
        </p:blipFill>
        <p:spPr bwMode="auto">
          <a:xfrm>
            <a:off x="6040755" y="1427480"/>
            <a:ext cx="5934710" cy="253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43230" y="1725295"/>
            <a:ext cx="5597525" cy="193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kumimoji="0" lang="zh-CN" altLang="en-US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长江与鄱阳湖之间存在径流相互补给的季节变化。下图</a:t>
            </a:r>
            <a:r>
              <a:rPr kumimoji="0" lang="en-US" altLang="zh-CN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kumimoji="0" lang="zh-CN" altLang="en-US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为西太平洋副热带高压脊季节变化示意图，图</a:t>
            </a:r>
            <a:r>
              <a:rPr kumimoji="0" lang="en-US" altLang="zh-CN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kumimoji="0" lang="zh-CN" altLang="en-US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为长江与鄱阳湖相互补给频率的年内分布图（频率越高一般表示径流量补给越大）。</a:t>
            </a:r>
            <a:endParaRPr kumimoji="0" lang="zh-CN" alt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9255" y="4117340"/>
            <a:ext cx="1141285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spcAft>
                <a:spcPts val="0"/>
              </a:spcAft>
            </a:pPr>
            <a:r>
              <a:rPr lang="zh-CN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）鄱阳湖补给长江频率高的时期，副热带高压脊位于</a:t>
            </a:r>
            <a:r>
              <a:rPr lang="en-US" altLang="zh-CN" sz="2400" u="sng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en-US" altLang="zh-CN" sz="2400" u="sng" kern="1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（填甲或乙）位置，分析形成这种径流补给的原因。（</a:t>
            </a:r>
            <a:r>
              <a:rPr lang="en-US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分）</a:t>
            </a:r>
            <a:endParaRPr lang="zh-CN" altLang="zh-CN" sz="2400" kern="1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266700" algn="just">
              <a:spcAft>
                <a:spcPts val="0"/>
              </a:spcAft>
            </a:pPr>
            <a:r>
              <a:rPr lang="zh-CN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）华北春旱严重的年份，往往副热带高压脊停留在</a:t>
            </a:r>
            <a:r>
              <a:rPr lang="en-US" altLang="zh-CN" sz="2400" u="sng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2400" u="sng" kern="1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（填甲或乙）位置时间较长。长江中下游地区出现伏旱时，长江补给鄱阳湖频率较</a:t>
            </a:r>
            <a:r>
              <a:rPr lang="en-US" altLang="zh-CN" sz="2400" u="sng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2400" u="sng" kern="100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（填高或低），试从减灾角度提出农业抗旱措施。（</a:t>
            </a:r>
            <a:r>
              <a:rPr lang="en-US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zh-CN" sz="2400" kern="1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分）</a:t>
            </a:r>
            <a:endParaRPr lang="zh-CN" altLang="zh-CN" sz="2400" kern="100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3730" y="127635"/>
            <a:ext cx="14020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高考真题</a:t>
            </a:r>
            <a:endParaRPr lang="zh-CN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3230" y="1539875"/>
            <a:ext cx="5597525" cy="25533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537210" indent="-337185" algn="just">
              <a:spcAft>
                <a:spcPts val="0"/>
              </a:spcAft>
            </a:pP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）乙（</a:t>
            </a:r>
            <a:r>
              <a:rPr lang="en-US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分）</a:t>
            </a:r>
            <a:r>
              <a:rPr lang="en-US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    </a:t>
            </a: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锋面雨带位于长江以南（鄱阳湖流域降水量大），（</a:t>
            </a:r>
            <a:r>
              <a:rPr lang="en-US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分）鄱阳湖水位上涨补给长江。</a:t>
            </a:r>
            <a:endParaRPr lang="zh-CN" altLang="zh-CN" sz="2000" kern="1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533400" indent="-333375" algn="just">
              <a:spcAft>
                <a:spcPts val="0"/>
              </a:spcAft>
            </a:pP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）乙（</a:t>
            </a:r>
            <a:r>
              <a:rPr lang="en-US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分）</a:t>
            </a:r>
            <a:r>
              <a:rPr lang="en-US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    </a:t>
            </a: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高（</a:t>
            </a:r>
            <a:r>
              <a:rPr lang="en-US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分）</a:t>
            </a:r>
            <a:endParaRPr lang="zh-CN" altLang="zh-CN" sz="2000" kern="1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533400" algn="just">
              <a:spcAft>
                <a:spcPts val="0"/>
              </a:spcAft>
            </a:pP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加强旱情监测、预报；（非工程措施）合理调配流域水资源；（工程措施）种植耐旱作物（生物措施）。（任答</a:t>
            </a:r>
            <a:r>
              <a:rPr lang="en-US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</a:t>
            </a: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点，给</a:t>
            </a:r>
            <a:r>
              <a:rPr lang="en-US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</a:t>
            </a:r>
            <a:r>
              <a:rPr lang="zh-CN" altLang="zh-CN" sz="2000" kern="1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分，合理答案酌情给分）</a:t>
            </a:r>
            <a:endParaRPr lang="zh-CN" altLang="zh-CN" sz="2000" kern="1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35" y="551815"/>
            <a:ext cx="12191365" cy="5930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6" descr="psb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36065" y="1355725"/>
            <a:ext cx="5413375" cy="432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1007110" y="690880"/>
            <a:ext cx="581215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indent="0" eaLnBrk="1" hangingPunct="1">
              <a:buFont typeface="Wingdings" panose="05000000000000000000" charset="0"/>
              <a:buNone/>
              <a:defRPr/>
            </a:pPr>
            <a:r>
              <a:rPr kumimoji="0"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“副高”与中国东部季风区的天气</a:t>
            </a:r>
            <a:endParaRPr kumimoji="0" lang="zh-CN" altLang="en-US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0895" y="5836920"/>
            <a:ext cx="1096391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“副高”</a:t>
            </a:r>
            <a:r>
              <a:rPr lang="en-US" altLang="zh-CN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西太平洋副热带高压中心的简称；夏季，夏威夷高压中心势力增加，分离成东、西两个中心。</a:t>
            </a:r>
            <a:endParaRPr lang="zh-CN" altLang="en-US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b="1" dirty="0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“副高”</a:t>
            </a:r>
            <a:r>
              <a:rPr lang="en-US" altLang="zh-CN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西伸北跳</a:t>
            </a:r>
            <a:r>
              <a:rPr lang="zh-CN" altLang="en-US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→对中国东部地区夏半年天气产生明显影响！</a:t>
            </a:r>
            <a:endParaRPr lang="zh-CN" altLang="en-US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455" y="551815"/>
            <a:ext cx="2948940" cy="5241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/>
      <p:bldP spid="29" grpId="1" animBg="1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5"/>
            <a:ext cx="12191365" cy="68573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390525" y="479425"/>
            <a:ext cx="608076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marL="457200" indent="-457200" eaLnBrk="1" hangingPunct="1">
              <a:buFont typeface="Wingdings" panose="05000000000000000000" charset="0"/>
              <a:buChar char="Ø"/>
              <a:defRPr/>
            </a:pPr>
            <a:r>
              <a:rPr kumimoji="0" lang="zh-CN" alt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“副高”位置与中国东部雨带移动</a:t>
            </a:r>
            <a:endParaRPr kumimoji="0" lang="zh-CN" altLang="en-US" sz="2800" b="1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8373" name="Picture 5" descr="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" t="4718" r="11212" b="1875"/>
          <a:stretch>
            <a:fillRect/>
          </a:stretch>
        </p:blipFill>
        <p:spPr bwMode="auto">
          <a:xfrm>
            <a:off x="327025" y="1405255"/>
            <a:ext cx="5650230" cy="46513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6" y="545149"/>
            <a:ext cx="39592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psb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8609" y="2900685"/>
            <a:ext cx="3952451" cy="315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任意多边形 1"/>
          <p:cNvSpPr/>
          <p:nvPr/>
        </p:nvSpPr>
        <p:spPr>
          <a:xfrm>
            <a:off x="7737475" y="3566160"/>
            <a:ext cx="1435100" cy="405130"/>
          </a:xfrm>
          <a:custGeom>
            <a:avLst/>
            <a:gdLst>
              <a:gd name="connisteX0" fmla="*/ 0 w 1435100"/>
              <a:gd name="connsiteY0" fmla="*/ 405130 h 405130"/>
              <a:gd name="connisteX1" fmla="*/ 792480 w 1435100"/>
              <a:gd name="connsiteY1" fmla="*/ 97155 h 405130"/>
              <a:gd name="connisteX2" fmla="*/ 1435100 w 1435100"/>
              <a:gd name="connsiteY2" fmla="*/ 0 h 4051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435100" h="405130">
                <a:moveTo>
                  <a:pt x="0" y="405130"/>
                </a:moveTo>
                <a:cubicBezTo>
                  <a:pt x="145415" y="345440"/>
                  <a:pt x="505460" y="178435"/>
                  <a:pt x="792480" y="97155"/>
                </a:cubicBezTo>
                <a:cubicBezTo>
                  <a:pt x="1079500" y="15875"/>
                  <a:pt x="1322705" y="13335"/>
                  <a:pt x="1435100" y="0"/>
                </a:cubicBezTo>
              </a:path>
            </a:pathLst>
          </a:custGeom>
          <a:noFill/>
          <a:ln w="412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5"/>
          <p:cNvSpPr txBox="1">
            <a:spLocks noChangeArrowheads="1"/>
          </p:cNvSpPr>
          <p:nvPr/>
        </p:nvSpPr>
        <p:spPr bwMode="auto">
          <a:xfrm>
            <a:off x="1658432" y="173878"/>
            <a:ext cx="8905002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marL="457200" indent="-457200" defTabSz="914400">
              <a:buFont typeface="Wingdings" panose="05000000000000000000" pitchFamily="2" charset="2"/>
              <a:buChar char="l"/>
              <a:defRPr/>
            </a:pPr>
            <a:r>
              <a:rPr lang="en-US" altLang="zh-CN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“</a:t>
            </a:r>
            <a:r>
              <a:rPr lang="zh-CN" altLang="en-US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副高”移动与中国东部季风区雨带分布及旱涝灾害</a:t>
            </a:r>
            <a:endParaRPr lang="zh-CN" alt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67" y="738189"/>
            <a:ext cx="3403787" cy="253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923" y="3412203"/>
            <a:ext cx="3418074" cy="247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721"/>
          <p:cNvPicPr>
            <a:picLocks noChangeAspect="1" noChangeArrowheads="1"/>
          </p:cNvPicPr>
          <p:nvPr/>
        </p:nvPicPr>
        <p:blipFill rotWithShape="1"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9"/>
          <a:stretch>
            <a:fillRect/>
          </a:stretch>
        </p:blipFill>
        <p:spPr bwMode="auto">
          <a:xfrm>
            <a:off x="5626882" y="738189"/>
            <a:ext cx="5345918" cy="597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36350" y="6048777"/>
            <a:ext cx="301688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副高” 脊平均位置</a:t>
            </a:r>
            <a:endParaRPr lang="zh-CN" altLang="en-US" sz="24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 Box 45"/>
          <p:cNvSpPr txBox="1">
            <a:spLocks noChangeArrowheads="1"/>
          </p:cNvSpPr>
          <p:nvPr/>
        </p:nvSpPr>
        <p:spPr bwMode="auto">
          <a:xfrm>
            <a:off x="5084737" y="5761819"/>
            <a:ext cx="3534942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CN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“</a:t>
            </a: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副高”强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: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南旱北涝</a:t>
            </a:r>
            <a:endParaRPr lang="en-US" altLang="zh-CN" sz="2800" dirty="0" smtClean="0">
              <a:effectLst>
                <a:outerShdw blurRad="38100" dist="38100" dir="2700000" algn="tl">
                  <a:srgbClr val="000000"/>
                </a:outerShdw>
              </a:effectLst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>
              <a:defRPr/>
            </a:pPr>
            <a:r>
              <a:rPr lang="en-US" altLang="zh-CN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“</a:t>
            </a:r>
            <a:r>
              <a:rPr lang="zh-CN" alt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副高</a:t>
            </a:r>
            <a:r>
              <a:rPr lang="zh-CN" altLang="en-US" sz="28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”弱</a:t>
            </a:r>
            <a:r>
              <a:rPr lang="en-US" altLang="zh-CN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:</a:t>
            </a:r>
            <a:r>
              <a:rPr lang="zh-CN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南涝北旱</a:t>
            </a:r>
            <a:endParaRPr lang="zh-CN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0" y="3412490"/>
          <a:ext cx="6913245" cy="19583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7805"/>
                <a:gridCol w="1871345"/>
                <a:gridCol w="3554095"/>
              </a:tblGrid>
              <a:tr h="3048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时间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副高脊位置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雨带位置及重要天气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4～5月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15°N附近</a:t>
                      </a:r>
                      <a:endParaRPr lang="en-US" altLang="en-US" sz="2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华南多春雨，华北春旱</a:t>
                      </a:r>
                      <a:endParaRPr lang="en-US" altLang="en-US" sz="20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6～7月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20°～25°N</a:t>
                      </a:r>
                      <a:endParaRPr lang="en-US" altLang="en-US" sz="2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江淮梅雨</a:t>
                      </a:r>
                      <a:endParaRPr lang="en-US" altLang="en-US" sz="20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7～8月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25°～30°N</a:t>
                      </a:r>
                      <a:endParaRPr lang="en-US" altLang="en-US" sz="2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华北、东北多暴雨，江淮伏旱</a:t>
                      </a:r>
                      <a:endParaRPr lang="en-US" altLang="en-US" sz="20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8～9月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20°～25°N</a:t>
                      </a:r>
                      <a:endParaRPr lang="en-US" altLang="en-US" sz="2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西南多秋雨（华西秋雨）</a:t>
                      </a:r>
                      <a:endParaRPr lang="en-US" altLang="en-US" sz="20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43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1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10月下旬</a:t>
                      </a:r>
                      <a:endParaRPr lang="en-US" altLang="en-US" sz="2000" b="1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20°N以南</a:t>
                      </a:r>
                      <a:endParaRPr lang="en-US" altLang="en-US" sz="2000" b="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000" b="0">
                          <a:latin typeface="微软雅黑" panose="020B0503020204020204" charset="-122"/>
                          <a:ea typeface="微软雅黑" panose="020B0503020204020204" charset="-122"/>
                          <a:cs typeface="宋体" panose="02010600030101010101" pitchFamily="2" charset="-122"/>
                        </a:rPr>
                        <a:t>撤离中国</a:t>
                      </a:r>
                      <a:endParaRPr lang="en-US" altLang="en-US" sz="2000" b="0">
                        <a:latin typeface="微软雅黑" panose="020B0503020204020204" charset="-122"/>
                        <a:ea typeface="微软雅黑" panose="020B0503020204020204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P127-111-中国副热带高气压带与梅雨分布关系图（东南沿海）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2" y="1737637"/>
            <a:ext cx="5574587" cy="42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5" name="Picture 3" descr="P127-112-中国华南秋雨成因示意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704870"/>
            <a:ext cx="5700368" cy="431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155257" y="813653"/>
            <a:ext cx="2552249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24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黄梅时节家家雨，</a:t>
            </a:r>
            <a:endParaRPr lang="en-US" altLang="zh-CN" sz="24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zh-CN" sz="24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青草池塘处处蛙</a:t>
            </a:r>
            <a:r>
              <a:rPr lang="zh-CN" altLang="en-US" sz="24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37155" y="873873"/>
            <a:ext cx="260759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zh-CN" sz="24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君问归期未有期，</a:t>
            </a:r>
            <a:endParaRPr lang="en-US" altLang="zh-CN" sz="2400" b="1" kern="1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zh-CN" sz="24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巴山夜雨涨秋池</a:t>
            </a:r>
            <a:r>
              <a:rPr lang="zh-CN" altLang="en-US" sz="2400" b="1" kern="1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。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55257" y="3513352"/>
            <a:ext cx="2014537" cy="460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400" b="1" kern="100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江淮</a:t>
            </a:r>
            <a:r>
              <a:rPr lang="zh-CN" altLang="zh-CN" sz="2400" b="1" kern="100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梅雨</a:t>
            </a:r>
            <a:endParaRPr lang="zh-CN" altLang="en-US" sz="2400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7879" name="矩形 6"/>
          <p:cNvSpPr>
            <a:spLocks noChangeArrowheads="1"/>
          </p:cNvSpPr>
          <p:nvPr/>
        </p:nvSpPr>
        <p:spPr bwMode="auto">
          <a:xfrm>
            <a:off x="8874747" y="4584132"/>
            <a:ext cx="14398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华西秋雨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structure%20of%20%20hurrica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755" y="1550670"/>
            <a:ext cx="6650355" cy="453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255"/>
          <p:cNvSpPr>
            <a:spLocks noChangeArrowheads="1"/>
          </p:cNvSpPr>
          <p:nvPr/>
        </p:nvSpPr>
        <p:spPr bwMode="auto">
          <a:xfrm>
            <a:off x="8538321" y="913961"/>
            <a:ext cx="3357136" cy="496333"/>
          </a:xfrm>
          <a:prstGeom prst="wedgeRoundRectCallout">
            <a:avLst>
              <a:gd name="adj1" fmla="val -38597"/>
              <a:gd name="adj2" fmla="val 315480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kumimoji="0" lang="zh-CN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台风眼</a:t>
            </a:r>
            <a:r>
              <a:rPr kumimoji="0" lang="en-US" altLang="zh-CN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</a:t>
            </a:r>
            <a:r>
              <a:rPr kumimoji="0" lang="zh-CN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下沉</a:t>
            </a:r>
            <a:r>
              <a:rPr kumimoji="0" lang="en-US" altLang="zh-CN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,</a:t>
            </a:r>
            <a:r>
              <a:rPr kumimoji="0" lang="zh-CN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无风无雨</a:t>
            </a:r>
            <a:r>
              <a:rPr kumimoji="0" lang="en-US" altLang="zh-CN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</a:t>
            </a:r>
            <a:endParaRPr kumimoji="0" lang="zh-CN" altLang="en-US" dirty="0"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AutoShape 255"/>
          <p:cNvSpPr>
            <a:spLocks noChangeArrowheads="1"/>
          </p:cNvSpPr>
          <p:nvPr/>
        </p:nvSpPr>
        <p:spPr bwMode="auto">
          <a:xfrm>
            <a:off x="8980602" y="4400965"/>
            <a:ext cx="1218884" cy="496333"/>
          </a:xfrm>
          <a:prstGeom prst="wedgeRoundRectCallout">
            <a:avLst>
              <a:gd name="adj1" fmla="val -63827"/>
              <a:gd name="adj2" fmla="val -11560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kumimoji="0" lang="zh-CN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台风墙</a:t>
            </a:r>
            <a:endParaRPr kumimoji="0" lang="zh-CN" alt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AutoShape 255"/>
          <p:cNvSpPr>
            <a:spLocks noChangeArrowheads="1"/>
          </p:cNvSpPr>
          <p:nvPr/>
        </p:nvSpPr>
        <p:spPr bwMode="auto">
          <a:xfrm>
            <a:off x="5375081" y="4266881"/>
            <a:ext cx="1820216" cy="496333"/>
          </a:xfrm>
          <a:prstGeom prst="wedgeRoundRectCallout">
            <a:avLst>
              <a:gd name="adj1" fmla="val 53098"/>
              <a:gd name="adj2" fmla="val -150495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kumimoji="0"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大风暴雨区</a:t>
            </a:r>
            <a:endParaRPr kumimoji="0" lang="zh-CN" alt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AutoShape 255"/>
          <p:cNvSpPr>
            <a:spLocks noChangeArrowheads="1"/>
          </p:cNvSpPr>
          <p:nvPr/>
        </p:nvSpPr>
        <p:spPr bwMode="auto">
          <a:xfrm>
            <a:off x="10199064" y="3180929"/>
            <a:ext cx="1820216" cy="496333"/>
          </a:xfrm>
          <a:prstGeom prst="wedgeRoundRectCallout">
            <a:avLst>
              <a:gd name="adj1" fmla="val -63827"/>
              <a:gd name="adj2" fmla="val -11560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kumimoji="0" lang="zh-CN" altLang="en-US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大风暴雨区</a:t>
            </a:r>
            <a:endParaRPr kumimoji="0" lang="zh-CN" altLang="en-US" dirty="0" smtClean="0"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4855" y="391795"/>
            <a:ext cx="86525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台风是一种中心附近风力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级及以上的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热带气旋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 descr="t01bf2e3c86dc705cf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2004695"/>
            <a:ext cx="4349115" cy="3338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549400" y="908050"/>
            <a:ext cx="9145588" cy="53292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/>
          </a:p>
        </p:txBody>
      </p:sp>
      <p:pic>
        <p:nvPicPr>
          <p:cNvPr id="54275" name="Picture 3" descr="paths%20of%20hurrica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1143001"/>
            <a:ext cx="8929688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1665288" y="1125539"/>
            <a:ext cx="8820150" cy="43402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4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panose="020B0604020202020204" pitchFamily="34" charset="0"/>
              <a:buChar char="►"/>
              <a:defRPr sz="2000">
                <a:solidFill>
                  <a:schemeClr val="tx1"/>
                </a:solidFill>
                <a:latin typeface="Tahoma" panose="020B060403050404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zh-CN" altLang="en-US"/>
          </a:p>
        </p:txBody>
      </p:sp>
      <p:sp>
        <p:nvSpPr>
          <p:cNvPr id="1084421" name="Text Box 5"/>
          <p:cNvSpPr txBox="1">
            <a:spLocks noChangeArrowheads="1"/>
          </p:cNvSpPr>
          <p:nvPr/>
        </p:nvSpPr>
        <p:spPr bwMode="auto">
          <a:xfrm>
            <a:off x="2208213" y="5564188"/>
            <a:ext cx="7416800" cy="4603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CN" alt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热带气旋（台风）路径</a:t>
            </a:r>
            <a:endParaRPr lang="zh-CN" altLang="en-US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AutoShape 255"/>
          <p:cNvSpPr>
            <a:spLocks noChangeArrowheads="1"/>
          </p:cNvSpPr>
          <p:nvPr/>
        </p:nvSpPr>
        <p:spPr bwMode="auto">
          <a:xfrm>
            <a:off x="3610693" y="3572669"/>
            <a:ext cx="961307" cy="496333"/>
          </a:xfrm>
          <a:prstGeom prst="wedgeRoundRectCallout">
            <a:avLst>
              <a:gd name="adj1" fmla="val -63827"/>
              <a:gd name="adj2" fmla="val -11560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kumimoji="0" lang="zh-CN" alt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台风</a:t>
            </a:r>
            <a:endParaRPr kumimoji="0" lang="zh-CN" altLang="en-US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AutoShape 255"/>
          <p:cNvSpPr>
            <a:spLocks noChangeArrowheads="1"/>
          </p:cNvSpPr>
          <p:nvPr/>
        </p:nvSpPr>
        <p:spPr bwMode="auto">
          <a:xfrm>
            <a:off x="6905538" y="3409036"/>
            <a:ext cx="961307" cy="496333"/>
          </a:xfrm>
          <a:prstGeom prst="wedgeRoundRectCallout">
            <a:avLst>
              <a:gd name="adj1" fmla="val -63827"/>
              <a:gd name="adj2" fmla="val -115607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kumimoji="0" lang="zh-CN" altLang="en-US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飓风</a:t>
            </a:r>
            <a:endParaRPr kumimoji="0" lang="zh-CN" altLang="en-US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AutoShape 255"/>
          <p:cNvSpPr>
            <a:spLocks noChangeArrowheads="1"/>
          </p:cNvSpPr>
          <p:nvPr/>
        </p:nvSpPr>
        <p:spPr bwMode="auto">
          <a:xfrm>
            <a:off x="8734338" y="4369013"/>
            <a:ext cx="1452851" cy="496333"/>
          </a:xfrm>
          <a:prstGeom prst="wedgeRoundRectCallout">
            <a:avLst>
              <a:gd name="adj1" fmla="val 43434"/>
              <a:gd name="adj2" fmla="val -229778"/>
              <a:gd name="adj3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kumimoji="0" lang="zh-CN" altLang="en-US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热带风暴</a:t>
            </a:r>
            <a:endParaRPr kumimoji="0" lang="zh-CN" altLang="en-US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84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4421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560705"/>
            <a:ext cx="12191365" cy="59302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295" y="985520"/>
            <a:ext cx="7059295" cy="4886960"/>
          </a:xfrm>
          <a:prstGeom prst="rect">
            <a:avLst/>
          </a:prstGeom>
        </p:spPr>
      </p:pic>
      <p:sp>
        <p:nvSpPr>
          <p:cNvPr id="105" name="文本框 104"/>
          <p:cNvSpPr txBox="1"/>
          <p:nvPr/>
        </p:nvSpPr>
        <p:spPr>
          <a:xfrm>
            <a:off x="7733665" y="3940175"/>
            <a:ext cx="4032250" cy="22453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“副高”的位置和强弱还控制着影响我国的台风（热带气旋）的移动路径。</a:t>
            </a:r>
            <a:r>
              <a:rPr lang="zh-CN" sz="2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台风多生成于10～20°的西太平洋洋面上</a:t>
            </a:r>
            <a:r>
              <a:rPr lang="zh-CN" sz="2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，因“副高”附近的气流呈现由中心向四周的顺时针运动，故台风中心的移动往往沿“副高”的南缘、西侧前进。</a:t>
            </a:r>
            <a:endParaRPr lang="zh-CN" altLang="en-US" sz="2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Picture 6" descr="psb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3366" y="560401"/>
            <a:ext cx="3952451" cy="315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800264" y="5349471"/>
            <a:ext cx="2747364" cy="52197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</a:pP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热量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水汽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\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旋转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圆角矩形标注 2"/>
          <p:cNvSpPr/>
          <p:nvPr/>
        </p:nvSpPr>
        <p:spPr bwMode="auto">
          <a:xfrm>
            <a:off x="174944" y="1507491"/>
            <a:ext cx="3667125" cy="1262063"/>
          </a:xfrm>
          <a:prstGeom prst="wedgeRoundRectCallout">
            <a:avLst>
              <a:gd name="adj1" fmla="val 120675"/>
              <a:gd name="adj2" fmla="val 17540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p>
            <a:pPr eaLnBrk="1" hangingPunct="1">
              <a:defRPr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为什么台风多生成于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10-20°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的洋面上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而赤道附近洋面难以生成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?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圆角矩形标注 3"/>
          <p:cNvSpPr/>
          <p:nvPr/>
        </p:nvSpPr>
        <p:spPr bwMode="auto">
          <a:xfrm>
            <a:off x="5299075" y="1507490"/>
            <a:ext cx="3667125" cy="892810"/>
          </a:xfrm>
          <a:prstGeom prst="wedgeRoundRectCallout">
            <a:avLst>
              <a:gd name="adj1" fmla="val -63731"/>
              <a:gd name="adj2" fmla="val 13790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p>
            <a:pPr eaLnBrk="1" hangingPunct="1">
              <a:defRPr/>
            </a:pP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某地台风前后，风向会有怎样的变化？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1365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334" y="614361"/>
            <a:ext cx="4908864" cy="396680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" y="614045"/>
            <a:ext cx="5181600" cy="3947160"/>
          </a:xfrm>
          <a:prstGeom prst="rect">
            <a:avLst/>
          </a:prstGeom>
        </p:spPr>
      </p:pic>
      <p:sp>
        <p:nvSpPr>
          <p:cNvPr id="24" name="AutoShape 255"/>
          <p:cNvSpPr>
            <a:spLocks noChangeArrowheads="1"/>
          </p:cNvSpPr>
          <p:nvPr/>
        </p:nvSpPr>
        <p:spPr bwMode="auto">
          <a:xfrm>
            <a:off x="191770" y="4747895"/>
            <a:ext cx="5581650" cy="1443990"/>
          </a:xfrm>
          <a:prstGeom prst="wedgeRoundRectCallout">
            <a:avLst>
              <a:gd name="adj1" fmla="val 12966"/>
              <a:gd name="adj2" fmla="val -114565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>
              <a:buFont typeface="Wingdings" panose="05000000000000000000" charset="0"/>
              <a:buChar char="l"/>
              <a:defRPr/>
            </a:pPr>
            <a:r>
              <a:rPr 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依据图像信息，分析地温与气温的关系。</a:t>
            </a:r>
            <a:endParaRPr 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defRPr/>
            </a:pPr>
            <a:r>
              <a:rPr lang="zh-CN" sz="20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地面的热量主要来源于太阳辐射，而大气的热量主要来源于地面辐射。</a:t>
            </a:r>
            <a:r>
              <a:rPr kumimoji="0" lang="zh-CN" altLang="en-US" sz="2000" dirty="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气温与地温呈正相关，地温高的区域，气温也高；但气温要比地温低</a:t>
            </a:r>
            <a:r>
              <a:rPr kumimoji="0" lang="zh-CN" alt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kumimoji="0" lang="zh-CN" alt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AutoShape 255"/>
          <p:cNvSpPr>
            <a:spLocks noChangeArrowheads="1"/>
          </p:cNvSpPr>
          <p:nvPr/>
        </p:nvSpPr>
        <p:spPr bwMode="auto">
          <a:xfrm>
            <a:off x="5964555" y="4580890"/>
            <a:ext cx="6095365" cy="1443990"/>
          </a:xfrm>
          <a:prstGeom prst="wedgeRoundRectCallout">
            <a:avLst>
              <a:gd name="adj1" fmla="val 21046"/>
              <a:gd name="adj2" fmla="val -130255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/>
          <a:lstStyle>
            <a:lvl1pPr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algn="l">
              <a:spcBef>
                <a:spcPct val="0"/>
              </a:spcBef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indent="-342900">
              <a:buFont typeface="Wingdings" panose="05000000000000000000" charset="0"/>
              <a:buChar char="l"/>
              <a:defRPr/>
            </a:pPr>
            <a:r>
              <a:rPr lang="zh-CN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分析2017年夏季全国多地持续高温的原因。</a:t>
            </a:r>
            <a:endParaRPr lang="zh-CN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defRPr/>
            </a:pPr>
            <a:r>
              <a:rPr lang="zh-CN" sz="2000"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夏季太阳高度大、日照时间长，地表获得热量多；副高势力强、控制范围广，持续时间长，大范围持续晴天；强盛的副高阻挡冷空气南下和台风北上。</a:t>
            </a:r>
            <a:endParaRPr kumimoji="0" lang="zh-CN" alt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74670" y="66675"/>
            <a:ext cx="6558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2017（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r>
              <a:rPr 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年夏季全国多地持续高温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  <p:bldP spid="15" grpId="0" bldLvl="0" animBg="1"/>
      <p:bldP spid="15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水滴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tx2">
            <a:lumMod val="60000"/>
            <a:lumOff val="40000"/>
          </a:schemeClr>
        </a:solidFill>
      </a:spPr>
      <a:bodyPr wrap="none" anchor="t">
        <a:spAutoFit/>
      </a:bodyPr>
      <a:lstStyle>
        <a:defPPr algn="ctr">
          <a:defRPr lang="zh-CN" altLang="en-US" sz="2800" i="1" dirty="0" smtClean="0">
            <a:solidFill>
              <a:schemeClr val="tx1">
                <a:lumMod val="95000"/>
                <a:lumOff val="5000"/>
              </a:schemeClr>
            </a:solidFill>
            <a:latin typeface="方正小标宋简体" panose="02010601030101010101" pitchFamily="2" charset="-122"/>
            <a:ea typeface="方正小标宋简体" panose="02010601030101010101" pitchFamily="2" charset="-122"/>
            <a:sym typeface="微软雅黑 Light" panose="020B0502040204020203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1278</Words>
  <Application>WPS 演示</Application>
  <PresentationFormat>宽屏</PresentationFormat>
  <Paragraphs>117</Paragraphs>
  <Slides>12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12</vt:i4>
      </vt:variant>
    </vt:vector>
  </HeadingPairs>
  <TitlesOfParts>
    <vt:vector size="35" baseType="lpstr">
      <vt:lpstr>Arial</vt:lpstr>
      <vt:lpstr>宋体</vt:lpstr>
      <vt:lpstr>Wingdings</vt:lpstr>
      <vt:lpstr>黑体</vt:lpstr>
      <vt:lpstr>迷你简启体</vt:lpstr>
      <vt:lpstr>微软雅黑</vt:lpstr>
      <vt:lpstr>方正小标宋简体</vt:lpstr>
      <vt:lpstr>微软雅黑 Light</vt:lpstr>
      <vt:lpstr>Times New Roman</vt:lpstr>
      <vt:lpstr>新宋体</vt:lpstr>
      <vt:lpstr>Wingdings</vt:lpstr>
      <vt:lpstr>Calibri</vt:lpstr>
      <vt:lpstr>Tahoma</vt:lpstr>
      <vt:lpstr>Arial Unicode MS</vt:lpstr>
      <vt:lpstr>Tw Cen MT</vt:lpstr>
      <vt:lpstr>Segoe Print</vt:lpstr>
      <vt:lpstr>等线</vt:lpstr>
      <vt:lpstr>等线 Light</vt:lpstr>
      <vt:lpstr>Calibri Light</vt:lpstr>
      <vt:lpstr>Office 主题​​</vt:lpstr>
      <vt:lpstr>1_Office 主题​​</vt:lpstr>
      <vt:lpstr>Office 主题</vt:lpstr>
      <vt:lpstr>水滴</vt:lpstr>
      <vt:lpstr>今日作业（20220811）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hhb</dc:creator>
  <cp:lastModifiedBy>Administrator</cp:lastModifiedBy>
  <cp:revision>53</cp:revision>
  <dcterms:created xsi:type="dcterms:W3CDTF">2022-01-20T11:34:00Z</dcterms:created>
  <dcterms:modified xsi:type="dcterms:W3CDTF">2022-08-14T11:16:13Z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2052-11.8.2.10154</vt:lpwstr>
  </property>
</Properties>
</file>