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95" r:id="rId3"/>
    <p:sldId id="296" r:id="rId4"/>
    <p:sldId id="257" r:id="rId5"/>
    <p:sldId id="258" r:id="rId6"/>
    <p:sldId id="259" r:id="rId7"/>
    <p:sldId id="260" r:id="rId8"/>
    <p:sldId id="261" r:id="rId9"/>
    <p:sldId id="262" r:id="rId10"/>
    <p:sldId id="268" r:id="rId11"/>
    <p:sldId id="267" r:id="rId12"/>
    <p:sldId id="266" r:id="rId13"/>
    <p:sldId id="265" r:id="rId14"/>
    <p:sldId id="264" r:id="rId15"/>
    <p:sldId id="292" r:id="rId16"/>
    <p:sldId id="293" r:id="rId17"/>
    <p:sldId id="270" r:id="rId18"/>
    <p:sldId id="271" r:id="rId19"/>
    <p:sldId id="272" r:id="rId20"/>
    <p:sldId id="273" r:id="rId21"/>
    <p:sldId id="274" r:id="rId22"/>
    <p:sldId id="276" r:id="rId23"/>
    <p:sldId id="277" r:id="rId24"/>
    <p:sldId id="278" r:id="rId25"/>
    <p:sldId id="279" r:id="rId26"/>
    <p:sldId id="280" r:id="rId27"/>
    <p:sldId id="281" r:id="rId28"/>
    <p:sldId id="282" r:id="rId29"/>
    <p:sldId id="283" r:id="rId30"/>
    <p:sldId id="285" r:id="rId31"/>
    <p:sldId id="286" r:id="rId32"/>
    <p:sldId id="287" r:id="rId33"/>
    <p:sldId id="263" r:id="rId34"/>
    <p:sldId id="289" r:id="rId35"/>
    <p:sldId id="288" r:id="rId36"/>
    <p:sldId id="290" r:id="rId37"/>
    <p:sldId id="291" r:id="rId38"/>
    <p:sldId id="298" r:id="rId39"/>
    <p:sldId id="299"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07E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152" autoAdjust="0"/>
    <p:restoredTop sz="94660"/>
  </p:normalViewPr>
  <p:slideViewPr>
    <p:cSldViewPr snapToGrid="0">
      <p:cViewPr varScale="1">
        <p:scale>
          <a:sx n="114" d="100"/>
          <a:sy n="114" d="100"/>
        </p:scale>
        <p:origin x="-46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1.wmf"/><Relationship Id="rId7" Type="http://schemas.openxmlformats.org/officeDocument/2006/relationships/image" Target="../media/image24.wmf"/><Relationship Id="rId2" Type="http://schemas.openxmlformats.org/officeDocument/2006/relationships/image" Target="../media/image13.wmf"/><Relationship Id="rId1" Type="http://schemas.openxmlformats.org/officeDocument/2006/relationships/image" Target="../media/image20.wmf"/><Relationship Id="rId6" Type="http://schemas.openxmlformats.org/officeDocument/2006/relationships/image" Target="../media/image23.wmf"/><Relationship Id="rId11" Type="http://schemas.openxmlformats.org/officeDocument/2006/relationships/image" Target="../media/image28.wmf"/><Relationship Id="rId5" Type="http://schemas.openxmlformats.org/officeDocument/2006/relationships/image" Target="../media/image14.wmf"/><Relationship Id="rId10" Type="http://schemas.openxmlformats.org/officeDocument/2006/relationships/image" Target="../media/image27.wmf"/><Relationship Id="rId4" Type="http://schemas.openxmlformats.org/officeDocument/2006/relationships/image" Target="../media/image22.wmf"/><Relationship Id="rId9"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66980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418163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1737750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3462467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642725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166382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3037470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2176406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1620104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305630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63040368-A979-46DC-ACC9-CF0AFC0218E4}" type="datetimeFigureOut">
              <a:rPr lang="zh-CN" altLang="en-US" smtClean="0"/>
              <a:pPr/>
              <a:t>2021/4/8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272242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40368-A979-46DC-ACC9-CF0AFC0218E4}" type="datetimeFigureOut">
              <a:rPr lang="zh-CN" altLang="en-US" smtClean="0"/>
              <a:pPr/>
              <a:t>2021/4/8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B79AB-A58D-4F8D-B6E0-8E47D30D9CAB}" type="slidenum">
              <a:rPr lang="zh-CN" altLang="en-US" smtClean="0"/>
              <a:pPr/>
              <a:t>‹#›</a:t>
            </a:fld>
            <a:endParaRPr lang="zh-CN" altLang="en-US"/>
          </a:p>
        </p:txBody>
      </p:sp>
    </p:spTree>
    <p:extLst>
      <p:ext uri="{BB962C8B-B14F-4D97-AF65-F5344CB8AC3E}">
        <p14:creationId xmlns="" xmlns:p14="http://schemas.microsoft.com/office/powerpoint/2010/main" val="1971701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6.bin"/><Relationship Id="rId18" Type="http://schemas.openxmlformats.org/officeDocument/2006/relationships/oleObject" Target="../embeddings/oleObject21.bin"/><Relationship Id="rId26" Type="http://schemas.openxmlformats.org/officeDocument/2006/relationships/image" Target="../media/image34.png"/><Relationship Id="rId3" Type="http://schemas.openxmlformats.org/officeDocument/2006/relationships/image" Target="../media/image29.png"/><Relationship Id="rId21" Type="http://schemas.openxmlformats.org/officeDocument/2006/relationships/oleObject" Target="../embeddings/oleObject24.bin"/><Relationship Id="rId7" Type="http://schemas.openxmlformats.org/officeDocument/2006/relationships/oleObject" Target="../embeddings/oleObject10.bin"/><Relationship Id="rId12" Type="http://schemas.openxmlformats.org/officeDocument/2006/relationships/oleObject" Target="../embeddings/oleObject15.bin"/><Relationship Id="rId17" Type="http://schemas.openxmlformats.org/officeDocument/2006/relationships/oleObject" Target="../embeddings/oleObject20.bin"/><Relationship Id="rId25" Type="http://schemas.openxmlformats.org/officeDocument/2006/relationships/image" Target="../media/image33.png"/><Relationship Id="rId2" Type="http://schemas.openxmlformats.org/officeDocument/2006/relationships/slideLayout" Target="../slideLayouts/slideLayout2.xml"/><Relationship Id="rId16" Type="http://schemas.openxmlformats.org/officeDocument/2006/relationships/oleObject" Target="../embeddings/oleObject19.bin"/><Relationship Id="rId20" Type="http://schemas.openxmlformats.org/officeDocument/2006/relationships/oleObject" Target="../embeddings/oleObject23.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oleObject" Target="../embeddings/oleObject14.bin"/><Relationship Id="rId24" Type="http://schemas.openxmlformats.org/officeDocument/2006/relationships/image" Target="../media/image32.png"/><Relationship Id="rId5" Type="http://schemas.openxmlformats.org/officeDocument/2006/relationships/oleObject" Target="../embeddings/oleObject8.bin"/><Relationship Id="rId15" Type="http://schemas.openxmlformats.org/officeDocument/2006/relationships/oleObject" Target="../embeddings/oleObject18.bin"/><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oleObject" Target="../embeddings/oleObject13.bin"/><Relationship Id="rId19" Type="http://schemas.openxmlformats.org/officeDocument/2006/relationships/oleObject" Target="../embeddings/oleObject22.bin"/><Relationship Id="rId4" Type="http://schemas.openxmlformats.org/officeDocument/2006/relationships/image" Target="../media/image30.png"/><Relationship Id="rId9" Type="http://schemas.openxmlformats.org/officeDocument/2006/relationships/oleObject" Target="../embeddings/oleObject12.bin"/><Relationship Id="rId14" Type="http://schemas.openxmlformats.org/officeDocument/2006/relationships/oleObject" Target="../embeddings/oleObject17.bin"/><Relationship Id="rId22" Type="http://schemas.openxmlformats.org/officeDocument/2006/relationships/oleObject" Target="../embeddings/oleObject25.bin"/><Relationship Id="rId27"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5.bin"/><Relationship Id="rId3" Type="http://schemas.openxmlformats.org/officeDocument/2006/relationships/image" Target="../media/image43.jpeg"/><Relationship Id="rId7" Type="http://schemas.openxmlformats.org/officeDocument/2006/relationships/oleObject" Target="../embeddings/oleObject29.bin"/><Relationship Id="rId12"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8.bin"/><Relationship Id="rId11" Type="http://schemas.openxmlformats.org/officeDocument/2006/relationships/oleObject" Target="../embeddings/oleObject33.bin"/><Relationship Id="rId5" Type="http://schemas.openxmlformats.org/officeDocument/2006/relationships/oleObject" Target="../embeddings/oleObject27.bin"/><Relationship Id="rId10" Type="http://schemas.openxmlformats.org/officeDocument/2006/relationships/oleObject" Target="../embeddings/oleObject32.bin"/><Relationship Id="rId4" Type="http://schemas.openxmlformats.org/officeDocument/2006/relationships/oleObject" Target="../embeddings/oleObject26.bin"/><Relationship Id="rId9" Type="http://schemas.openxmlformats.org/officeDocument/2006/relationships/oleObject" Target="../embeddings/oleObject31.bin"/><Relationship Id="rId14" Type="http://schemas.openxmlformats.org/officeDocument/2006/relationships/oleObject" Target="../embeddings/oleObject36.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50.png"/><Relationship Id="rId7"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oleObject" Target="../embeddings/oleObject37.bin"/><Relationship Id="rId9" Type="http://schemas.openxmlformats.org/officeDocument/2006/relationships/oleObject" Target="../embeddings/oleObject42.bin"/></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oleObject" Target="../embeddings/oleObject43.bin"/></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0.png"/><Relationship Id="rId5" Type="http://schemas.microsoft.com/office/2007/relationships/media" Target="../media/media2.mp3"/><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未标题-1 422副本.png"/>
          <p:cNvPicPr>
            <a:picLocks noChangeAspect="1"/>
          </p:cNvPicPr>
          <p:nvPr/>
        </p:nvPicPr>
        <p:blipFill>
          <a:blip r:embed="rId2"/>
          <a:stretch>
            <a:fillRect/>
          </a:stretch>
        </p:blipFill>
        <p:spPr>
          <a:xfrm>
            <a:off x="0" y="1"/>
            <a:ext cx="12192000" cy="686003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37615" y="1137920"/>
            <a:ext cx="1106170" cy="460375"/>
          </a:xfrm>
          <a:prstGeom prst="rect">
            <a:avLst/>
          </a:prstGeom>
          <a:noFill/>
        </p:spPr>
        <p:txBody>
          <a:bodyPr wrap="square" rtlCol="0">
            <a:spAutoFit/>
          </a:bodyPr>
          <a:lstStyle/>
          <a:p>
            <a:r>
              <a:rPr lang="zh-CN" altLang="en-US" sz="2400" b="1">
                <a:solidFill>
                  <a:srgbClr val="1D41D5"/>
                </a:solidFill>
              </a:rPr>
              <a:t>活动一</a:t>
            </a:r>
          </a:p>
        </p:txBody>
      </p:sp>
      <p:sp>
        <p:nvSpPr>
          <p:cNvPr id="5" name="文本框 4"/>
          <p:cNvSpPr txBox="1"/>
          <p:nvPr/>
        </p:nvSpPr>
        <p:spPr>
          <a:xfrm>
            <a:off x="2222500" y="1128395"/>
            <a:ext cx="9316085" cy="829945"/>
          </a:xfrm>
          <a:prstGeom prst="rect">
            <a:avLst/>
          </a:prstGeom>
          <a:noFill/>
        </p:spPr>
        <p:txBody>
          <a:bodyPr wrap="square" rtlCol="0">
            <a:spAutoFit/>
          </a:bodyPr>
          <a:lstStyle/>
          <a:p>
            <a:r>
              <a:rPr lang="zh-CN" altLang="en-US" sz="2400" dirty="0"/>
              <a:t>仿照问题</a:t>
            </a:r>
            <a:r>
              <a:rPr lang="zh-CN" altLang="en-US" sz="2400" dirty="0" smtClean="0"/>
              <a:t>情境，</a:t>
            </a:r>
            <a:r>
              <a:rPr lang="zh-CN" altLang="en-US" sz="2400" dirty="0"/>
              <a:t>分别用初中函数概念、集合语言与对应关系研究下面三个问题实例，请以小组为单位讨论</a:t>
            </a:r>
            <a:r>
              <a:rPr lang="en-US" altLang="zh-CN" sz="2400" dirty="0"/>
              <a:t>.</a:t>
            </a:r>
          </a:p>
        </p:txBody>
      </p:sp>
      <p:pic>
        <p:nvPicPr>
          <p:cNvPr id="6" name="图片 5" descr="问题2"/>
          <p:cNvPicPr>
            <a:picLocks noChangeAspect="1"/>
          </p:cNvPicPr>
          <p:nvPr/>
        </p:nvPicPr>
        <p:blipFill>
          <a:blip r:embed="rId2" cstate="print"/>
          <a:stretch>
            <a:fillRect/>
          </a:stretch>
        </p:blipFill>
        <p:spPr>
          <a:xfrm>
            <a:off x="1237615" y="2472690"/>
            <a:ext cx="2202180" cy="1449070"/>
          </a:xfrm>
          <a:prstGeom prst="rect">
            <a:avLst/>
          </a:prstGeom>
        </p:spPr>
      </p:pic>
      <p:pic>
        <p:nvPicPr>
          <p:cNvPr id="7" name="图片 6" descr="问题3"/>
          <p:cNvPicPr>
            <a:picLocks noChangeAspect="1"/>
          </p:cNvPicPr>
          <p:nvPr/>
        </p:nvPicPr>
        <p:blipFill>
          <a:blip r:embed="rId3" cstate="print"/>
          <a:stretch>
            <a:fillRect/>
          </a:stretch>
        </p:blipFill>
        <p:spPr>
          <a:xfrm>
            <a:off x="7028815" y="2524760"/>
            <a:ext cx="3767455" cy="1487170"/>
          </a:xfrm>
          <a:prstGeom prst="rect">
            <a:avLst/>
          </a:prstGeom>
        </p:spPr>
      </p:pic>
      <p:pic>
        <p:nvPicPr>
          <p:cNvPr id="8" name="图片 7" descr="问题4"/>
          <p:cNvPicPr>
            <a:picLocks noChangeAspect="1"/>
          </p:cNvPicPr>
          <p:nvPr/>
        </p:nvPicPr>
        <p:blipFill>
          <a:blip r:embed="rId4" cstate="print"/>
          <a:stretch>
            <a:fillRect/>
          </a:stretch>
        </p:blipFill>
        <p:spPr>
          <a:xfrm>
            <a:off x="2308860" y="4690110"/>
            <a:ext cx="6026785" cy="1118235"/>
          </a:xfrm>
          <a:prstGeom prst="rect">
            <a:avLst/>
          </a:prstGeom>
        </p:spPr>
      </p:pic>
      <p:sp>
        <p:nvSpPr>
          <p:cNvPr id="9" name="文本框 8"/>
          <p:cNvSpPr txBox="1"/>
          <p:nvPr/>
        </p:nvSpPr>
        <p:spPr>
          <a:xfrm>
            <a:off x="3439795" y="2622550"/>
            <a:ext cx="1218565" cy="368300"/>
          </a:xfrm>
          <a:prstGeom prst="rect">
            <a:avLst/>
          </a:prstGeom>
          <a:noFill/>
        </p:spPr>
        <p:txBody>
          <a:bodyPr wrap="square" rtlCol="0">
            <a:spAutoFit/>
          </a:bodyPr>
          <a:lstStyle/>
          <a:p>
            <a:pPr algn="ctr"/>
            <a:r>
              <a:rPr lang="zh-CN" altLang="en-US"/>
              <a:t>工人工资</a:t>
            </a:r>
          </a:p>
        </p:txBody>
      </p:sp>
      <p:sp>
        <p:nvSpPr>
          <p:cNvPr id="10" name="文本框 9"/>
          <p:cNvSpPr txBox="1"/>
          <p:nvPr/>
        </p:nvSpPr>
        <p:spPr>
          <a:xfrm>
            <a:off x="5560695" y="2524760"/>
            <a:ext cx="1218565" cy="645160"/>
          </a:xfrm>
          <a:prstGeom prst="rect">
            <a:avLst/>
          </a:prstGeom>
          <a:noFill/>
        </p:spPr>
        <p:txBody>
          <a:bodyPr wrap="square" rtlCol="0">
            <a:spAutoFit/>
          </a:bodyPr>
          <a:lstStyle/>
          <a:p>
            <a:pPr algn="ctr"/>
            <a:r>
              <a:rPr lang="zh-CN" altLang="en-US"/>
              <a:t>空气质量指数</a:t>
            </a:r>
          </a:p>
        </p:txBody>
      </p:sp>
      <p:sp>
        <p:nvSpPr>
          <p:cNvPr id="11" name="文本框 10"/>
          <p:cNvSpPr txBox="1"/>
          <p:nvPr/>
        </p:nvSpPr>
        <p:spPr>
          <a:xfrm>
            <a:off x="4658360" y="4321810"/>
            <a:ext cx="1328420" cy="368300"/>
          </a:xfrm>
          <a:prstGeom prst="rect">
            <a:avLst/>
          </a:prstGeom>
          <a:noFill/>
        </p:spPr>
        <p:txBody>
          <a:bodyPr wrap="square" rtlCol="0">
            <a:spAutoFit/>
          </a:bodyPr>
          <a:lstStyle/>
          <a:p>
            <a:pPr algn="ctr"/>
            <a:r>
              <a:rPr lang="zh-CN" altLang="en-US"/>
              <a:t>恩格尔系数</a:t>
            </a:r>
          </a:p>
        </p:txBody>
      </p:sp>
      <p:sp>
        <p:nvSpPr>
          <p:cNvPr id="13" name="文本框 12"/>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环节二 实例分析</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生</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12" name="TextBox 11"/>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5680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2000"/>
                                        <p:tgtEl>
                                          <p:spTgt spid="7"/>
                                        </p:tgtEl>
                                      </p:cBhvr>
                                    </p:animEffect>
                                  </p:childTnLst>
                                </p:cTn>
                              </p:par>
                              <p:par>
                                <p:cTn id="11" presetID="4"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2000"/>
                                        <p:tgtEl>
                                          <p:spTgt spid="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2000"/>
                                        <p:tgtEl>
                                          <p:spTgt spid="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2000"/>
                                        <p:tgtEl>
                                          <p:spTgt spid="10"/>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37615" y="1137920"/>
            <a:ext cx="1106170" cy="460375"/>
          </a:xfrm>
          <a:prstGeom prst="rect">
            <a:avLst/>
          </a:prstGeom>
          <a:noFill/>
        </p:spPr>
        <p:txBody>
          <a:bodyPr wrap="square" rtlCol="0">
            <a:spAutoFit/>
          </a:bodyPr>
          <a:lstStyle/>
          <a:p>
            <a:r>
              <a:rPr lang="zh-CN" altLang="en-US" sz="2400" b="1">
                <a:solidFill>
                  <a:srgbClr val="1D41D5"/>
                </a:solidFill>
              </a:rPr>
              <a:t>活动二</a:t>
            </a:r>
          </a:p>
        </p:txBody>
      </p:sp>
      <p:grpSp>
        <p:nvGrpSpPr>
          <p:cNvPr id="5" name="组合 4"/>
          <p:cNvGrpSpPr/>
          <p:nvPr/>
        </p:nvGrpSpPr>
        <p:grpSpPr>
          <a:xfrm>
            <a:off x="4420235" y="3105150"/>
            <a:ext cx="1347470" cy="1167130"/>
            <a:chOff x="11703" y="7068"/>
            <a:chExt cx="2122" cy="1838"/>
          </a:xfrm>
        </p:grpSpPr>
        <p:sp>
          <p:nvSpPr>
            <p:cNvPr id="6" name="爆炸形 1 5"/>
            <p:cNvSpPr/>
            <p:nvPr/>
          </p:nvSpPr>
          <p:spPr>
            <a:xfrm>
              <a:off x="11703" y="7068"/>
              <a:ext cx="2122" cy="1839"/>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253" y="7555"/>
              <a:ext cx="1023" cy="1016"/>
            </a:xfrm>
            <a:prstGeom prst="rect">
              <a:avLst/>
            </a:prstGeom>
            <a:noFill/>
          </p:spPr>
          <p:txBody>
            <a:bodyPr wrap="none" rtlCol="0">
              <a:spAutoFit/>
            </a:bodyPr>
            <a:lstStyle/>
            <a:p>
              <a:r>
                <a:rPr lang="en-US" altLang="zh-CN" sz="3600">
                  <a:solidFill>
                    <a:srgbClr val="FF0000"/>
                  </a:solidFill>
                </a:rPr>
                <a:t>VS</a:t>
              </a:r>
            </a:p>
          </p:txBody>
        </p:sp>
      </p:grpSp>
      <p:sp>
        <p:nvSpPr>
          <p:cNvPr id="8" name="矩形 7"/>
          <p:cNvSpPr/>
          <p:nvPr/>
        </p:nvSpPr>
        <p:spPr>
          <a:xfrm>
            <a:off x="1570355" y="3414395"/>
            <a:ext cx="2353945" cy="645160"/>
          </a:xfrm>
          <a:prstGeom prst="rect">
            <a:avLst/>
          </a:prstGeom>
          <a:noFill/>
          <a:ln>
            <a:noFill/>
          </a:ln>
        </p:spPr>
        <p:txBody>
          <a:bodyPr wrap="square" rtlCol="0" anchor="t">
            <a:spAutoFit/>
          </a:bodyPr>
          <a:lstStyle/>
          <a:p>
            <a:pPr algn="ctr"/>
            <a:r>
              <a:rPr lang="zh-CN" altLang="en-US" sz="3600" b="1">
                <a:ln w="9525">
                  <a:solidFill>
                    <a:schemeClr val="bg1"/>
                  </a:solidFill>
                  <a:prstDash val="solid"/>
                </a:ln>
                <a:solidFill>
                  <a:schemeClr val="tx1"/>
                </a:solidFill>
                <a:effectLst>
                  <a:outerShdw blurRad="12700" dist="38100" dir="2700000" algn="tl" rotWithShape="0">
                    <a:schemeClr val="bg1">
                      <a:lumMod val="50000"/>
                    </a:schemeClr>
                  </a:outerShdw>
                </a:effectLst>
              </a:rPr>
              <a:t>集合</a:t>
            </a:r>
            <a:r>
              <a:rPr lang="en-US" altLang="zh-CN" sz="3600" b="1">
                <a:ln w="9525">
                  <a:solidFill>
                    <a:schemeClr val="bg1"/>
                  </a:solidFill>
                  <a:prstDash val="solid"/>
                </a:ln>
                <a:solidFill>
                  <a:schemeClr val="tx1"/>
                </a:solidFill>
                <a:effectLst>
                  <a:outerShdw blurRad="12700" dist="38100" dir="2700000" algn="tl" rotWithShape="0">
                    <a:schemeClr val="bg1">
                      <a:lumMod val="50000"/>
                    </a:schemeClr>
                  </a:outerShdw>
                </a:effectLst>
              </a:rPr>
              <a:t>-</a:t>
            </a:r>
            <a:r>
              <a:rPr lang="zh-CN" altLang="en-US" sz="3600" b="1">
                <a:ln w="9525">
                  <a:solidFill>
                    <a:schemeClr val="bg1"/>
                  </a:solidFill>
                  <a:prstDash val="solid"/>
                </a:ln>
                <a:solidFill>
                  <a:schemeClr val="tx1"/>
                </a:solidFill>
                <a:effectLst>
                  <a:outerShdw blurRad="12700" dist="38100" dir="2700000" algn="tl" rotWithShape="0">
                    <a:schemeClr val="bg1">
                      <a:lumMod val="50000"/>
                    </a:schemeClr>
                  </a:outerShdw>
                </a:effectLst>
              </a:rPr>
              <a:t>对应</a:t>
            </a:r>
          </a:p>
        </p:txBody>
      </p:sp>
      <p:sp>
        <p:nvSpPr>
          <p:cNvPr id="9" name="矩形 8"/>
          <p:cNvSpPr/>
          <p:nvPr/>
        </p:nvSpPr>
        <p:spPr>
          <a:xfrm>
            <a:off x="6348730" y="3414395"/>
            <a:ext cx="1936750" cy="645160"/>
          </a:xfrm>
          <a:prstGeom prst="rect">
            <a:avLst/>
          </a:prstGeom>
          <a:noFill/>
          <a:ln>
            <a:noFill/>
          </a:ln>
        </p:spPr>
        <p:txBody>
          <a:bodyPr wrap="square" rtlCol="0" anchor="t">
            <a:spAutoFit/>
          </a:bodyPr>
          <a:lstStyle/>
          <a:p>
            <a:pPr algn="ctr"/>
            <a:r>
              <a:rPr lang="en-US" altLang="zh-CN" sz="3600" b="1">
                <a:ln w="9525">
                  <a:solidFill>
                    <a:schemeClr val="bg1"/>
                  </a:solidFill>
                  <a:prstDash val="solid"/>
                </a:ln>
                <a:solidFill>
                  <a:schemeClr val="tx1"/>
                </a:solidFill>
                <a:effectLst>
                  <a:outerShdw blurRad="12700" dist="38100" dir="2700000" algn="tl" rotWithShape="0">
                    <a:schemeClr val="bg1">
                      <a:lumMod val="50000"/>
                    </a:schemeClr>
                  </a:outerShdw>
                </a:effectLst>
              </a:rPr>
              <a:t>“</a:t>
            </a:r>
            <a:r>
              <a:rPr lang="zh-CN" altLang="en-US" sz="3600" b="1">
                <a:ln w="9525">
                  <a:solidFill>
                    <a:schemeClr val="bg1"/>
                  </a:solidFill>
                  <a:prstDash val="solid"/>
                </a:ln>
                <a:solidFill>
                  <a:schemeClr val="tx1"/>
                </a:solidFill>
                <a:effectLst>
                  <a:outerShdw blurRad="12700" dist="38100" dir="2700000" algn="tl" rotWithShape="0">
                    <a:schemeClr val="bg1">
                      <a:lumMod val="50000"/>
                    </a:schemeClr>
                  </a:outerShdw>
                </a:effectLst>
              </a:rPr>
              <a:t>变量说</a:t>
            </a:r>
            <a:r>
              <a:rPr lang="en-US" altLang="zh-CN" sz="3600" b="1">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sp>
        <p:nvSpPr>
          <p:cNvPr id="10" name="文本框 9"/>
          <p:cNvSpPr txBox="1"/>
          <p:nvPr/>
        </p:nvSpPr>
        <p:spPr>
          <a:xfrm>
            <a:off x="2222500" y="1128395"/>
            <a:ext cx="9316085" cy="460375"/>
          </a:xfrm>
          <a:prstGeom prst="rect">
            <a:avLst/>
          </a:prstGeom>
          <a:noFill/>
        </p:spPr>
        <p:txBody>
          <a:bodyPr wrap="square" rtlCol="0">
            <a:spAutoFit/>
          </a:bodyPr>
          <a:lstStyle/>
          <a:p>
            <a:r>
              <a:rPr lang="zh-CN" altLang="en-US" sz="2400" dirty="0"/>
              <a:t>对比发现，自我点评两种刻画函数的方法</a:t>
            </a:r>
            <a:r>
              <a:rPr lang="en-US" altLang="zh-CN" sz="2400" dirty="0"/>
              <a:t>.</a:t>
            </a:r>
          </a:p>
        </p:txBody>
      </p:sp>
      <p:sp>
        <p:nvSpPr>
          <p:cNvPr id="12" name="文本框 11"/>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环节二 实例分析</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生</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11" name="TextBox 10"/>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375936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808355" y="1454785"/>
            <a:ext cx="4439285" cy="4458970"/>
          </a:xfrm>
          <a:prstGeom prst="rect">
            <a:avLst/>
          </a:prstGeom>
          <a:scene3d>
            <a:camera prst="isometricOffAxis1Right"/>
            <a:lightRig rig="threePt" dir="t"/>
          </a:scene3d>
        </p:spPr>
      </p:pic>
      <p:cxnSp>
        <p:nvCxnSpPr>
          <p:cNvPr id="5" name="直接连接符 4"/>
          <p:cNvCxnSpPr/>
          <p:nvPr/>
        </p:nvCxnSpPr>
        <p:spPr>
          <a:xfrm flipV="1">
            <a:off x="1347470" y="2030095"/>
            <a:ext cx="828675" cy="139700"/>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622925" y="2698433"/>
            <a:ext cx="5080000" cy="1198880"/>
          </a:xfrm>
          <a:prstGeom prst="rect">
            <a:avLst/>
          </a:prstGeom>
          <a:noFill/>
          <a:ln w="9525">
            <a:noFill/>
          </a:ln>
        </p:spPr>
        <p:txBody>
          <a:bodyPr>
            <a:spAutoFit/>
          </a:bodyPr>
          <a:lstStyle/>
          <a:p>
            <a:pPr indent="0"/>
            <a:r>
              <a:rPr lang="en-US" dirty="0">
                <a:latin typeface="Calibri" panose="020F0502020204030204" charset="0"/>
                <a:ea typeface="宋体" panose="02010600030101010101" pitchFamily="2" charset="-122"/>
              </a:rPr>
              <a:t>         </a:t>
            </a:r>
            <a:r>
              <a:rPr dirty="0">
                <a:latin typeface="Calibri" panose="020F0502020204030204" charset="0"/>
                <a:ea typeface="宋体" panose="02010600030101010101" pitchFamily="2" charset="-122"/>
              </a:rPr>
              <a:t>关于数学概念的生成，本书主编，</a:t>
            </a:r>
            <a:r>
              <a:rPr dirty="0" smtClean="0">
                <a:latin typeface="Calibri" panose="020F0502020204030204" charset="0"/>
                <a:ea typeface="宋体" panose="02010600030101010101" pitchFamily="2" charset="-122"/>
              </a:rPr>
              <a:t>人教社章建跃博士曾说</a:t>
            </a:r>
            <a:r>
              <a:rPr b="1" dirty="0" smtClean="0">
                <a:latin typeface="Calibri" panose="020F0502020204030204" charset="0"/>
                <a:ea typeface="宋体" panose="02010600030101010101" pitchFamily="2" charset="-122"/>
              </a:rPr>
              <a:t>：</a:t>
            </a:r>
            <a:r>
              <a:rPr b="1" dirty="0" smtClean="0">
                <a:solidFill>
                  <a:srgbClr val="1D41D5"/>
                </a:solidFill>
                <a:latin typeface="Calibri" panose="020F0502020204030204" charset="0"/>
                <a:ea typeface="宋体" panose="02010600030101010101" pitchFamily="2" charset="-122"/>
              </a:rPr>
              <a:t>“</a:t>
            </a:r>
            <a:r>
              <a:rPr b="1" dirty="0">
                <a:solidFill>
                  <a:srgbClr val="1D41D5"/>
                </a:solidFill>
                <a:latin typeface="Calibri" panose="020F0502020204030204" charset="0"/>
                <a:ea typeface="宋体" panose="02010600030101010101" pitchFamily="2" charset="-122"/>
              </a:rPr>
              <a:t>数学的概念应该怎么获得？可以从大量同类事物的不同例证中找到它们的共同的关键特征. ”</a:t>
            </a:r>
          </a:p>
        </p:txBody>
      </p:sp>
      <p:sp>
        <p:nvSpPr>
          <p:cNvPr id="7" name="文本框 6"/>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环节二 实例分析</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生</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8" name="TextBox 7"/>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46146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96975" y="1024483"/>
            <a:ext cx="1285240" cy="460375"/>
          </a:xfrm>
          <a:prstGeom prst="rect">
            <a:avLst/>
          </a:prstGeom>
          <a:noFill/>
        </p:spPr>
        <p:txBody>
          <a:bodyPr wrap="square" rtlCol="0">
            <a:spAutoFit/>
          </a:bodyPr>
          <a:lstStyle/>
          <a:p>
            <a:r>
              <a:rPr lang="zh-CN" altLang="en-US" sz="2400" b="1" dirty="0">
                <a:solidFill>
                  <a:srgbClr val="1D41D5"/>
                </a:solidFill>
              </a:rPr>
              <a:t>活动三</a:t>
            </a:r>
          </a:p>
        </p:txBody>
      </p:sp>
      <p:sp>
        <p:nvSpPr>
          <p:cNvPr id="5" name="文本框 4"/>
          <p:cNvSpPr txBox="1"/>
          <p:nvPr/>
        </p:nvSpPr>
        <p:spPr>
          <a:xfrm>
            <a:off x="2334260" y="1043134"/>
            <a:ext cx="8965565" cy="829945"/>
          </a:xfrm>
          <a:prstGeom prst="rect">
            <a:avLst/>
          </a:prstGeom>
          <a:noFill/>
        </p:spPr>
        <p:txBody>
          <a:bodyPr wrap="square" rtlCol="0">
            <a:spAutoFit/>
          </a:bodyPr>
          <a:lstStyle/>
          <a:p>
            <a:r>
              <a:rPr lang="zh-CN" altLang="en-US" sz="2400" dirty="0"/>
              <a:t>请以小组为单位，讨论并归纳出问题</a:t>
            </a:r>
            <a:r>
              <a:rPr lang="zh-CN" altLang="en-US" sz="2400" dirty="0" smtClean="0"/>
              <a:t>情境及</a:t>
            </a:r>
            <a:r>
              <a:rPr lang="zh-CN" altLang="en-US" sz="2400" dirty="0"/>
              <a:t>上述3个问题用集合语言与对应语言描述函数的共同点，并将讨论的结果填写在学案上</a:t>
            </a:r>
            <a:r>
              <a:rPr lang="en-US" altLang="zh-CN" sz="2400" dirty="0"/>
              <a:t>.</a:t>
            </a:r>
          </a:p>
        </p:txBody>
      </p:sp>
      <p:sp>
        <p:nvSpPr>
          <p:cNvPr id="6" name="文本框 5"/>
          <p:cNvSpPr txBox="1"/>
          <p:nvPr/>
        </p:nvSpPr>
        <p:spPr>
          <a:xfrm>
            <a:off x="1022350" y="1940560"/>
            <a:ext cx="831850" cy="645160"/>
          </a:xfrm>
          <a:prstGeom prst="rect">
            <a:avLst/>
          </a:prstGeom>
          <a:noFill/>
        </p:spPr>
        <p:txBody>
          <a:bodyPr wrap="square" rtlCol="0">
            <a:spAutoFit/>
          </a:bodyPr>
          <a:lstStyle/>
          <a:p>
            <a:r>
              <a:rPr lang="zh-CN" altLang="en-US">
                <a:solidFill>
                  <a:srgbClr val="1D41D5"/>
                </a:solidFill>
              </a:rPr>
              <a:t>问题情景</a:t>
            </a:r>
          </a:p>
        </p:txBody>
      </p:sp>
      <p:cxnSp>
        <p:nvCxnSpPr>
          <p:cNvPr id="7" name="直接连接符 6"/>
          <p:cNvCxnSpPr/>
          <p:nvPr/>
        </p:nvCxnSpPr>
        <p:spPr>
          <a:xfrm>
            <a:off x="2977515" y="1783715"/>
            <a:ext cx="0" cy="4203700"/>
          </a:xfrm>
          <a:prstGeom prst="line">
            <a:avLst/>
          </a:prstGeom>
          <a:ln w="28575"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097905" y="1783715"/>
            <a:ext cx="0" cy="4203700"/>
          </a:xfrm>
          <a:prstGeom prst="line">
            <a:avLst/>
          </a:prstGeom>
          <a:ln w="28575"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842385" y="2092960"/>
            <a:ext cx="831850" cy="368300"/>
          </a:xfrm>
          <a:prstGeom prst="rect">
            <a:avLst/>
          </a:prstGeom>
          <a:noFill/>
        </p:spPr>
        <p:txBody>
          <a:bodyPr wrap="square" rtlCol="0">
            <a:spAutoFit/>
          </a:bodyPr>
          <a:lstStyle/>
          <a:p>
            <a:r>
              <a:rPr lang="zh-CN" altLang="en-US" b="1">
                <a:solidFill>
                  <a:srgbClr val="1D41D5"/>
                </a:solidFill>
              </a:rPr>
              <a:t>问题</a:t>
            </a:r>
            <a:r>
              <a:rPr lang="en-US" altLang="zh-CN" b="1">
                <a:solidFill>
                  <a:srgbClr val="1D41D5"/>
                </a:solidFill>
              </a:rPr>
              <a:t>1</a:t>
            </a:r>
          </a:p>
        </p:txBody>
      </p:sp>
      <p:sp>
        <p:nvSpPr>
          <p:cNvPr id="10" name="文本框 9"/>
          <p:cNvSpPr txBox="1"/>
          <p:nvPr/>
        </p:nvSpPr>
        <p:spPr>
          <a:xfrm>
            <a:off x="6826885" y="2096135"/>
            <a:ext cx="831850" cy="368300"/>
          </a:xfrm>
          <a:prstGeom prst="rect">
            <a:avLst/>
          </a:prstGeom>
          <a:noFill/>
        </p:spPr>
        <p:txBody>
          <a:bodyPr wrap="square" rtlCol="0">
            <a:spAutoFit/>
          </a:bodyPr>
          <a:lstStyle/>
          <a:p>
            <a:r>
              <a:rPr lang="zh-CN" altLang="en-US" b="1">
                <a:solidFill>
                  <a:srgbClr val="1D41D5"/>
                </a:solidFill>
              </a:rPr>
              <a:t>问题</a:t>
            </a:r>
            <a:r>
              <a:rPr lang="en-US" altLang="zh-CN" b="1">
                <a:solidFill>
                  <a:srgbClr val="1D41D5"/>
                </a:solidFill>
              </a:rPr>
              <a:t>2</a:t>
            </a:r>
          </a:p>
        </p:txBody>
      </p:sp>
      <p:sp>
        <p:nvSpPr>
          <p:cNvPr id="11" name="文本框 10"/>
          <p:cNvSpPr txBox="1"/>
          <p:nvPr/>
        </p:nvSpPr>
        <p:spPr>
          <a:xfrm>
            <a:off x="10068560" y="2089785"/>
            <a:ext cx="831850" cy="368300"/>
          </a:xfrm>
          <a:prstGeom prst="rect">
            <a:avLst/>
          </a:prstGeom>
          <a:noFill/>
        </p:spPr>
        <p:txBody>
          <a:bodyPr wrap="square" rtlCol="0">
            <a:spAutoFit/>
          </a:bodyPr>
          <a:lstStyle/>
          <a:p>
            <a:r>
              <a:rPr lang="zh-CN" altLang="en-US" b="1">
                <a:solidFill>
                  <a:srgbClr val="1D41D5"/>
                </a:solidFill>
              </a:rPr>
              <a:t>问题</a:t>
            </a:r>
            <a:r>
              <a:rPr lang="en-US" altLang="zh-CN" b="1">
                <a:solidFill>
                  <a:srgbClr val="1D41D5"/>
                </a:solidFill>
              </a:rPr>
              <a:t>3</a:t>
            </a:r>
          </a:p>
        </p:txBody>
      </p:sp>
      <p:pic>
        <p:nvPicPr>
          <p:cNvPr id="25" name="图片 24" descr="问题4"/>
          <p:cNvPicPr>
            <a:picLocks noChangeAspect="1"/>
          </p:cNvPicPr>
          <p:nvPr/>
        </p:nvPicPr>
        <p:blipFill>
          <a:blip r:embed="rId3" cstate="print"/>
          <a:stretch>
            <a:fillRect/>
          </a:stretch>
        </p:blipFill>
        <p:spPr>
          <a:xfrm>
            <a:off x="9029700" y="4140835"/>
            <a:ext cx="3162300" cy="586740"/>
          </a:xfrm>
          <a:prstGeom prst="rect">
            <a:avLst/>
          </a:prstGeom>
        </p:spPr>
      </p:pic>
      <p:pic>
        <p:nvPicPr>
          <p:cNvPr id="26" name="图片 25" descr="问题3"/>
          <p:cNvPicPr>
            <a:picLocks noChangeAspect="1"/>
          </p:cNvPicPr>
          <p:nvPr/>
        </p:nvPicPr>
        <p:blipFill>
          <a:blip r:embed="rId4" cstate="print"/>
          <a:stretch>
            <a:fillRect/>
          </a:stretch>
        </p:blipFill>
        <p:spPr>
          <a:xfrm>
            <a:off x="6371590" y="3980180"/>
            <a:ext cx="2135505" cy="842645"/>
          </a:xfrm>
          <a:prstGeom prst="rect">
            <a:avLst/>
          </a:prstGeom>
        </p:spPr>
      </p:pic>
      <p:cxnSp>
        <p:nvCxnSpPr>
          <p:cNvPr id="28" name="直接连接符 27"/>
          <p:cNvCxnSpPr/>
          <p:nvPr/>
        </p:nvCxnSpPr>
        <p:spPr>
          <a:xfrm>
            <a:off x="0" y="2585720"/>
            <a:ext cx="12151995" cy="9525"/>
          </a:xfrm>
          <a:prstGeom prst="line">
            <a:avLst/>
          </a:prstGeom>
          <a:ln w="28575" cmpd="sng">
            <a:solidFill>
              <a:srgbClr val="1D41D5"/>
            </a:solidFill>
            <a:prstDash val="solid"/>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191770" y="4914265"/>
            <a:ext cx="2966085" cy="953135"/>
            <a:chOff x="182" y="7739"/>
            <a:chExt cx="4671" cy="1501"/>
          </a:xfrm>
        </p:grpSpPr>
        <p:sp>
          <p:nvSpPr>
            <p:cNvPr id="30" name="文本框 29"/>
            <p:cNvSpPr txBox="1"/>
            <p:nvPr/>
          </p:nvSpPr>
          <p:spPr>
            <a:xfrm>
              <a:off x="182" y="7739"/>
              <a:ext cx="4671" cy="1501"/>
            </a:xfrm>
            <a:prstGeom prst="rect">
              <a:avLst/>
            </a:prstGeom>
            <a:noFill/>
          </p:spPr>
          <p:txBody>
            <a:bodyPr wrap="square" rtlCol="0" anchor="t">
              <a:spAutoFit/>
            </a:bodyPr>
            <a:lstStyle/>
            <a:p>
              <a:r>
                <a:rPr lang="zh-CN" altLang="en-US" sz="1400" dirty="0">
                  <a:latin typeface="宋体" panose="02010600030101010101" pitchFamily="2" charset="-122"/>
                  <a:ea typeface="宋体" panose="02010600030101010101" pitchFamily="2" charset="-122"/>
                  <a:sym typeface="+mn-ea"/>
                </a:rPr>
                <a:t>对于数集  中的任一时刻  </a:t>
              </a:r>
            </a:p>
            <a:p>
              <a:r>
                <a:rPr lang="zh-CN" altLang="en-US" sz="1400" dirty="0">
                  <a:latin typeface="宋体" panose="02010600030101010101" pitchFamily="2" charset="-122"/>
                  <a:ea typeface="宋体" panose="02010600030101010101" pitchFamily="2" charset="-122"/>
                  <a:sym typeface="+mn-ea"/>
                </a:rPr>
                <a:t>按照对应关系        ，</a:t>
              </a:r>
              <a:endParaRPr lang="zh-CN" altLang="en-US"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sym typeface="+mn-ea"/>
                </a:rPr>
                <a:t>在数集  中都有唯一确定的路程  和它对应</a:t>
              </a:r>
              <a:r>
                <a:rPr lang="en-US" altLang="zh-CN" sz="1400" dirty="0">
                  <a:latin typeface="宋体" panose="02010600030101010101" pitchFamily="2" charset="-122"/>
                  <a:ea typeface="宋体" panose="02010600030101010101" pitchFamily="2" charset="-122"/>
                  <a:sym typeface="+mn-ea"/>
                </a:rPr>
                <a:t>.</a:t>
              </a:r>
            </a:p>
          </p:txBody>
        </p:sp>
        <p:graphicFrame>
          <p:nvGraphicFramePr>
            <p:cNvPr id="31" name="对象 30">
              <a:hlinkClick r:id="" action="ppaction://ole?verb=0"/>
            </p:cNvPr>
            <p:cNvGraphicFramePr>
              <a:graphicFrameLocks noChangeAspect="1"/>
            </p:cNvGraphicFramePr>
            <p:nvPr/>
          </p:nvGraphicFramePr>
          <p:xfrm>
            <a:off x="1431" y="7798"/>
            <a:ext cx="334" cy="363"/>
          </p:xfrm>
          <a:graphic>
            <a:graphicData uri="http://schemas.openxmlformats.org/presentationml/2006/ole">
              <p:oleObj spid="_x0000_s3542" r:id="rId5" imgW="152280" imgH="164880" progId="Equation.DSMT4">
                <p:embed/>
              </p:oleObj>
            </a:graphicData>
          </a:graphic>
        </p:graphicFrame>
        <p:graphicFrame>
          <p:nvGraphicFramePr>
            <p:cNvPr id="32" name="对象 31">
              <a:hlinkClick r:id="" action="ppaction://ole?verb=0"/>
            </p:cNvPr>
            <p:cNvGraphicFramePr>
              <a:graphicFrameLocks noChangeAspect="1"/>
            </p:cNvGraphicFramePr>
            <p:nvPr/>
          </p:nvGraphicFramePr>
          <p:xfrm>
            <a:off x="3455" y="7782"/>
            <a:ext cx="233" cy="403"/>
          </p:xfrm>
          <a:graphic>
            <a:graphicData uri="http://schemas.openxmlformats.org/presentationml/2006/ole">
              <p:oleObj spid="_x0000_s3543" r:id="rId6" imgW="88560" imgH="152280" progId="Equation.DSMT4">
                <p:embed/>
              </p:oleObj>
            </a:graphicData>
          </a:graphic>
        </p:graphicFrame>
        <p:graphicFrame>
          <p:nvGraphicFramePr>
            <p:cNvPr id="33" name="对象 32">
              <a:hlinkClick r:id="" action="ppaction://ole?verb=0"/>
            </p:cNvPr>
            <p:cNvGraphicFramePr>
              <a:graphicFrameLocks noChangeAspect="1"/>
            </p:cNvGraphicFramePr>
            <p:nvPr/>
          </p:nvGraphicFramePr>
          <p:xfrm>
            <a:off x="1949" y="8089"/>
            <a:ext cx="1280" cy="388"/>
          </p:xfrm>
          <a:graphic>
            <a:graphicData uri="http://schemas.openxmlformats.org/presentationml/2006/ole">
              <p:oleObj spid="_x0000_s3544" r:id="rId7" imgW="583920" imgH="177480" progId="Equation.DSMT4">
                <p:embed/>
              </p:oleObj>
            </a:graphicData>
          </a:graphic>
        </p:graphicFrame>
        <p:graphicFrame>
          <p:nvGraphicFramePr>
            <p:cNvPr id="34" name="对象 33">
              <a:hlinkClick r:id="" action="ppaction://ole?verb=0"/>
            </p:cNvPr>
            <p:cNvGraphicFramePr>
              <a:graphicFrameLocks noChangeAspect="1"/>
            </p:cNvGraphicFramePr>
            <p:nvPr/>
          </p:nvGraphicFramePr>
          <p:xfrm>
            <a:off x="1097" y="8447"/>
            <a:ext cx="334" cy="363"/>
          </p:xfrm>
          <a:graphic>
            <a:graphicData uri="http://schemas.openxmlformats.org/presentationml/2006/ole">
              <p:oleObj spid="_x0000_s3545" r:id="rId8" imgW="152280" imgH="164880" progId="Equation.DSMT4">
                <p:embed/>
              </p:oleObj>
            </a:graphicData>
          </a:graphic>
        </p:graphicFrame>
        <p:graphicFrame>
          <p:nvGraphicFramePr>
            <p:cNvPr id="35" name="对象 34">
              <a:hlinkClick r:id="" action="ppaction://ole?verb=0"/>
            </p:cNvPr>
            <p:cNvGraphicFramePr>
              <a:graphicFrameLocks noChangeAspect="1"/>
            </p:cNvGraphicFramePr>
            <p:nvPr/>
          </p:nvGraphicFramePr>
          <p:xfrm>
            <a:off x="4265" y="8434"/>
            <a:ext cx="306" cy="389"/>
          </p:xfrm>
          <a:graphic>
            <a:graphicData uri="http://schemas.openxmlformats.org/presentationml/2006/ole">
              <p:oleObj spid="_x0000_s3546" r:id="rId9" imgW="139680" imgH="177480" progId="Equation.DSMT4">
                <p:embed/>
              </p:oleObj>
            </a:graphicData>
          </a:graphic>
        </p:graphicFrame>
      </p:grpSp>
      <p:grpSp>
        <p:nvGrpSpPr>
          <p:cNvPr id="36" name="组合 35"/>
          <p:cNvGrpSpPr/>
          <p:nvPr/>
        </p:nvGrpSpPr>
        <p:grpSpPr>
          <a:xfrm>
            <a:off x="3158490" y="4886960"/>
            <a:ext cx="2966085" cy="980440"/>
            <a:chOff x="182" y="7696"/>
            <a:chExt cx="4671" cy="1544"/>
          </a:xfrm>
        </p:grpSpPr>
        <p:sp>
          <p:nvSpPr>
            <p:cNvPr id="37" name="文本框 36"/>
            <p:cNvSpPr txBox="1"/>
            <p:nvPr/>
          </p:nvSpPr>
          <p:spPr>
            <a:xfrm>
              <a:off x="182" y="7739"/>
              <a:ext cx="4671" cy="1501"/>
            </a:xfrm>
            <a:prstGeom prst="rect">
              <a:avLst/>
            </a:prstGeom>
            <a:noFill/>
          </p:spPr>
          <p:txBody>
            <a:bodyPr wrap="square" rtlCol="0" anchor="t">
              <a:spAutoFit/>
            </a:bodyPr>
            <a:lstStyle/>
            <a:p>
              <a:r>
                <a:rPr lang="zh-CN" altLang="en-US" sz="1400">
                  <a:latin typeface="宋体" panose="02010600030101010101" pitchFamily="2" charset="-122"/>
                  <a:ea typeface="宋体" panose="02010600030101010101" pitchFamily="2" charset="-122"/>
                  <a:sym typeface="+mn-ea"/>
                </a:rPr>
                <a:t>对于数集  中的任一天数  </a:t>
              </a:r>
            </a:p>
            <a:p>
              <a:r>
                <a:rPr lang="zh-CN" altLang="en-US" sz="1400">
                  <a:latin typeface="宋体" panose="02010600030101010101" pitchFamily="2" charset="-122"/>
                  <a:ea typeface="宋体" panose="02010600030101010101" pitchFamily="2" charset="-122"/>
                  <a:sym typeface="+mn-ea"/>
                </a:rPr>
                <a:t>按照对应关系          ，</a:t>
              </a:r>
              <a:endParaRPr lang="zh-CN" altLang="en-US" sz="1400">
                <a:latin typeface="宋体" panose="02010600030101010101" pitchFamily="2" charset="-122"/>
                <a:ea typeface="宋体" panose="02010600030101010101" pitchFamily="2" charset="-122"/>
              </a:endParaRPr>
            </a:p>
            <a:p>
              <a:r>
                <a:rPr lang="zh-CN" altLang="en-US" sz="1400">
                  <a:latin typeface="宋体" panose="02010600030101010101" pitchFamily="2" charset="-122"/>
                  <a:ea typeface="宋体" panose="02010600030101010101" pitchFamily="2" charset="-122"/>
                  <a:sym typeface="+mn-ea"/>
                </a:rPr>
                <a:t>在数集  中都有唯一确定的工资  和它对应</a:t>
              </a:r>
              <a:r>
                <a:rPr lang="en-US" altLang="zh-CN" sz="1400">
                  <a:latin typeface="宋体" panose="02010600030101010101" pitchFamily="2" charset="-122"/>
                  <a:ea typeface="宋体" panose="02010600030101010101" pitchFamily="2" charset="-122"/>
                  <a:sym typeface="+mn-ea"/>
                </a:rPr>
                <a:t>.</a:t>
              </a:r>
            </a:p>
          </p:txBody>
        </p:sp>
        <p:graphicFrame>
          <p:nvGraphicFramePr>
            <p:cNvPr id="38" name="对象 37">
              <a:hlinkClick r:id="" action="ppaction://ole?verb=0"/>
            </p:cNvPr>
            <p:cNvGraphicFramePr>
              <a:graphicFrameLocks noChangeAspect="1"/>
            </p:cNvGraphicFramePr>
            <p:nvPr/>
          </p:nvGraphicFramePr>
          <p:xfrm>
            <a:off x="1415" y="7749"/>
            <a:ext cx="334" cy="363"/>
          </p:xfrm>
          <a:graphic>
            <a:graphicData uri="http://schemas.openxmlformats.org/presentationml/2006/ole">
              <p:oleObj spid="_x0000_s3547" r:id="rId10" imgW="152280" imgH="164880" progId="Equation.DSMT4">
                <p:embed/>
              </p:oleObj>
            </a:graphicData>
          </a:graphic>
        </p:graphicFrame>
        <p:graphicFrame>
          <p:nvGraphicFramePr>
            <p:cNvPr id="39" name="对象 38">
              <a:hlinkClick r:id="" action="ppaction://ole?verb=0"/>
            </p:cNvPr>
            <p:cNvGraphicFramePr>
              <a:graphicFrameLocks noChangeAspect="1"/>
            </p:cNvGraphicFramePr>
            <p:nvPr/>
          </p:nvGraphicFramePr>
          <p:xfrm>
            <a:off x="3380" y="7696"/>
            <a:ext cx="369" cy="469"/>
          </p:xfrm>
          <a:graphic>
            <a:graphicData uri="http://schemas.openxmlformats.org/presentationml/2006/ole">
              <p:oleObj spid="_x0000_s3548" r:id="rId11" imgW="139680" imgH="177480" progId="Equation.DSMT4">
                <p:embed/>
              </p:oleObj>
            </a:graphicData>
          </a:graphic>
        </p:graphicFrame>
        <p:graphicFrame>
          <p:nvGraphicFramePr>
            <p:cNvPr id="40" name="对象 39">
              <a:hlinkClick r:id="" action="ppaction://ole?verb=0"/>
            </p:cNvPr>
            <p:cNvGraphicFramePr>
              <a:graphicFrameLocks noChangeAspect="1"/>
            </p:cNvGraphicFramePr>
            <p:nvPr/>
          </p:nvGraphicFramePr>
          <p:xfrm>
            <a:off x="1951" y="8097"/>
            <a:ext cx="1420" cy="388"/>
          </p:xfrm>
          <a:graphic>
            <a:graphicData uri="http://schemas.openxmlformats.org/presentationml/2006/ole">
              <p:oleObj spid="_x0000_s3549" r:id="rId12" imgW="647640" imgH="177480" progId="Equation.DSMT4">
                <p:embed/>
              </p:oleObj>
            </a:graphicData>
          </a:graphic>
        </p:graphicFrame>
        <p:graphicFrame>
          <p:nvGraphicFramePr>
            <p:cNvPr id="41" name="对象 40">
              <a:hlinkClick r:id="" action="ppaction://ole?verb=0"/>
            </p:cNvPr>
            <p:cNvGraphicFramePr>
              <a:graphicFrameLocks noChangeAspect="1"/>
            </p:cNvGraphicFramePr>
            <p:nvPr/>
          </p:nvGraphicFramePr>
          <p:xfrm>
            <a:off x="1120" y="8434"/>
            <a:ext cx="334" cy="363"/>
          </p:xfrm>
          <a:graphic>
            <a:graphicData uri="http://schemas.openxmlformats.org/presentationml/2006/ole">
              <p:oleObj spid="_x0000_s3550" r:id="rId13" imgW="152280" imgH="164880" progId="Equation.DSMT4">
                <p:embed/>
              </p:oleObj>
            </a:graphicData>
          </a:graphic>
        </p:graphicFrame>
        <p:graphicFrame>
          <p:nvGraphicFramePr>
            <p:cNvPr id="42" name="对象 41">
              <a:hlinkClick r:id="" action="ppaction://ole?verb=0"/>
            </p:cNvPr>
            <p:cNvGraphicFramePr>
              <a:graphicFrameLocks noChangeAspect="1"/>
            </p:cNvGraphicFramePr>
            <p:nvPr/>
          </p:nvGraphicFramePr>
          <p:xfrm>
            <a:off x="4210" y="8503"/>
            <a:ext cx="334" cy="307"/>
          </p:xfrm>
          <a:graphic>
            <a:graphicData uri="http://schemas.openxmlformats.org/presentationml/2006/ole">
              <p:oleObj spid="_x0000_s3551" r:id="rId14" imgW="152280" imgH="139680" progId="Equation.DSMT4">
                <p:embed/>
              </p:oleObj>
            </a:graphicData>
          </a:graphic>
        </p:graphicFrame>
      </p:grpSp>
      <p:grpSp>
        <p:nvGrpSpPr>
          <p:cNvPr id="43" name="组合 42"/>
          <p:cNvGrpSpPr/>
          <p:nvPr/>
        </p:nvGrpSpPr>
        <p:grpSpPr>
          <a:xfrm>
            <a:off x="6077585" y="4920615"/>
            <a:ext cx="2966085" cy="953135"/>
            <a:chOff x="182" y="7739"/>
            <a:chExt cx="4671" cy="1501"/>
          </a:xfrm>
        </p:grpSpPr>
        <p:sp>
          <p:nvSpPr>
            <p:cNvPr id="44" name="文本框 43"/>
            <p:cNvSpPr txBox="1"/>
            <p:nvPr/>
          </p:nvSpPr>
          <p:spPr>
            <a:xfrm>
              <a:off x="182" y="7739"/>
              <a:ext cx="4671" cy="1501"/>
            </a:xfrm>
            <a:prstGeom prst="rect">
              <a:avLst/>
            </a:prstGeom>
            <a:noFill/>
          </p:spPr>
          <p:txBody>
            <a:bodyPr wrap="square" rtlCol="0" anchor="t">
              <a:spAutoFit/>
            </a:bodyPr>
            <a:lstStyle/>
            <a:p>
              <a:r>
                <a:rPr lang="zh-CN" altLang="en-US" sz="1400">
                  <a:latin typeface="宋体" panose="02010600030101010101" pitchFamily="2" charset="-122"/>
                  <a:ea typeface="宋体" panose="02010600030101010101" pitchFamily="2" charset="-122"/>
                  <a:sym typeface="+mn-ea"/>
                </a:rPr>
                <a:t>对于数集  中的任一时刻  </a:t>
              </a:r>
            </a:p>
            <a:p>
              <a:r>
                <a:rPr lang="zh-CN" altLang="en-US" sz="1400">
                  <a:latin typeface="宋体" panose="02010600030101010101" pitchFamily="2" charset="-122"/>
                  <a:ea typeface="宋体" panose="02010600030101010101" pitchFamily="2" charset="-122"/>
                  <a:sym typeface="+mn-ea"/>
                </a:rPr>
                <a:t>按照曲线所给定的对应关系，</a:t>
              </a:r>
              <a:endParaRPr lang="zh-CN" altLang="en-US" sz="1400">
                <a:latin typeface="宋体" panose="02010600030101010101" pitchFamily="2" charset="-122"/>
                <a:ea typeface="宋体" panose="02010600030101010101" pitchFamily="2" charset="-122"/>
              </a:endParaRPr>
            </a:p>
            <a:p>
              <a:r>
                <a:rPr lang="zh-CN" altLang="en-US" sz="1400">
                  <a:latin typeface="宋体" panose="02010600030101010101" pitchFamily="2" charset="-122"/>
                  <a:ea typeface="宋体" panose="02010600030101010101" pitchFamily="2" charset="-122"/>
                  <a:sym typeface="+mn-ea"/>
                </a:rPr>
                <a:t>在数集  中都有唯一确定的数  和它对应</a:t>
              </a:r>
              <a:r>
                <a:rPr lang="en-US" altLang="zh-CN" sz="1400">
                  <a:latin typeface="宋体" panose="02010600030101010101" pitchFamily="2" charset="-122"/>
                  <a:ea typeface="宋体" panose="02010600030101010101" pitchFamily="2" charset="-122"/>
                  <a:sym typeface="+mn-ea"/>
                </a:rPr>
                <a:t>.</a:t>
              </a:r>
            </a:p>
          </p:txBody>
        </p:sp>
        <p:graphicFrame>
          <p:nvGraphicFramePr>
            <p:cNvPr id="45" name="对象 44">
              <a:hlinkClick r:id="" action="ppaction://ole?verb=0"/>
            </p:cNvPr>
            <p:cNvGraphicFramePr>
              <a:graphicFrameLocks noChangeAspect="1"/>
            </p:cNvGraphicFramePr>
            <p:nvPr/>
          </p:nvGraphicFramePr>
          <p:xfrm>
            <a:off x="1431" y="7788"/>
            <a:ext cx="334" cy="363"/>
          </p:xfrm>
          <a:graphic>
            <a:graphicData uri="http://schemas.openxmlformats.org/presentationml/2006/ole">
              <p:oleObj spid="_x0000_s3552" r:id="rId15" imgW="152280" imgH="164880" progId="Equation.DSMT4">
                <p:embed/>
              </p:oleObj>
            </a:graphicData>
          </a:graphic>
        </p:graphicFrame>
        <p:graphicFrame>
          <p:nvGraphicFramePr>
            <p:cNvPr id="46" name="对象 45">
              <a:hlinkClick r:id="" action="ppaction://ole?verb=0"/>
            </p:cNvPr>
            <p:cNvGraphicFramePr>
              <a:graphicFrameLocks noChangeAspect="1"/>
            </p:cNvGraphicFramePr>
            <p:nvPr/>
          </p:nvGraphicFramePr>
          <p:xfrm>
            <a:off x="3506" y="7788"/>
            <a:ext cx="233" cy="403"/>
          </p:xfrm>
          <a:graphic>
            <a:graphicData uri="http://schemas.openxmlformats.org/presentationml/2006/ole">
              <p:oleObj spid="_x0000_s3553" r:id="rId16" imgW="88560" imgH="152280" progId="Equation.DSMT4">
                <p:embed/>
              </p:oleObj>
            </a:graphicData>
          </a:graphic>
        </p:graphicFrame>
        <p:graphicFrame>
          <p:nvGraphicFramePr>
            <p:cNvPr id="47" name="对象 46">
              <a:hlinkClick r:id="" action="ppaction://ole?verb=0"/>
            </p:cNvPr>
            <p:cNvGraphicFramePr>
              <a:graphicFrameLocks noChangeAspect="1"/>
            </p:cNvGraphicFramePr>
            <p:nvPr/>
          </p:nvGraphicFramePr>
          <p:xfrm>
            <a:off x="1109" y="8424"/>
            <a:ext cx="334" cy="363"/>
          </p:xfrm>
          <a:graphic>
            <a:graphicData uri="http://schemas.openxmlformats.org/presentationml/2006/ole">
              <p:oleObj spid="_x0000_s3554" r:id="rId17" imgW="152280" imgH="164880" progId="Equation.DSMT4">
                <p:embed/>
              </p:oleObj>
            </a:graphicData>
          </a:graphic>
        </p:graphicFrame>
        <p:graphicFrame>
          <p:nvGraphicFramePr>
            <p:cNvPr id="48" name="对象 47">
              <a:hlinkClick r:id="" action="ppaction://ole?verb=0"/>
            </p:cNvPr>
            <p:cNvGraphicFramePr>
              <a:graphicFrameLocks noChangeAspect="1"/>
            </p:cNvGraphicFramePr>
            <p:nvPr/>
          </p:nvGraphicFramePr>
          <p:xfrm>
            <a:off x="3995" y="8424"/>
            <a:ext cx="279" cy="363"/>
          </p:xfrm>
          <a:graphic>
            <a:graphicData uri="http://schemas.openxmlformats.org/presentationml/2006/ole">
              <p:oleObj spid="_x0000_s3555" r:id="rId18" imgW="126720" imgH="164880" progId="Equation.DSMT4">
                <p:embed/>
              </p:oleObj>
            </a:graphicData>
          </a:graphic>
        </p:graphicFrame>
      </p:grpSp>
      <p:cxnSp>
        <p:nvCxnSpPr>
          <p:cNvPr id="49" name="直接连接符 48"/>
          <p:cNvCxnSpPr/>
          <p:nvPr/>
        </p:nvCxnSpPr>
        <p:spPr>
          <a:xfrm>
            <a:off x="8905875" y="1783715"/>
            <a:ext cx="0" cy="4203700"/>
          </a:xfrm>
          <a:prstGeom prst="line">
            <a:avLst/>
          </a:prstGeom>
          <a:ln w="28575"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9146540" y="4930775"/>
            <a:ext cx="2966085" cy="953135"/>
            <a:chOff x="182" y="7739"/>
            <a:chExt cx="4671" cy="1501"/>
          </a:xfrm>
        </p:grpSpPr>
        <p:sp>
          <p:nvSpPr>
            <p:cNvPr id="51" name="文本框 50"/>
            <p:cNvSpPr txBox="1"/>
            <p:nvPr/>
          </p:nvSpPr>
          <p:spPr>
            <a:xfrm>
              <a:off x="182" y="7739"/>
              <a:ext cx="4671" cy="1501"/>
            </a:xfrm>
            <a:prstGeom prst="rect">
              <a:avLst/>
            </a:prstGeom>
            <a:noFill/>
          </p:spPr>
          <p:txBody>
            <a:bodyPr wrap="square" rtlCol="0" anchor="t">
              <a:spAutoFit/>
            </a:bodyPr>
            <a:lstStyle/>
            <a:p>
              <a:r>
                <a:rPr lang="zh-CN" altLang="en-US" sz="1400">
                  <a:latin typeface="宋体" panose="02010600030101010101" pitchFamily="2" charset="-122"/>
                  <a:ea typeface="宋体" panose="02010600030101010101" pitchFamily="2" charset="-122"/>
                  <a:sym typeface="+mn-ea"/>
                </a:rPr>
                <a:t>对于数集  中的任一年份  </a:t>
              </a:r>
            </a:p>
            <a:p>
              <a:r>
                <a:rPr lang="zh-CN" altLang="en-US" sz="1400">
                  <a:latin typeface="宋体" panose="02010600030101010101" pitchFamily="2" charset="-122"/>
                  <a:ea typeface="宋体" panose="02010600030101010101" pitchFamily="2" charset="-122"/>
                  <a:sym typeface="+mn-ea"/>
                </a:rPr>
                <a:t>按照表格所给定的对应关系，</a:t>
              </a:r>
              <a:endParaRPr lang="zh-CN" altLang="en-US" sz="1400">
                <a:latin typeface="宋体" panose="02010600030101010101" pitchFamily="2" charset="-122"/>
                <a:ea typeface="宋体" panose="02010600030101010101" pitchFamily="2" charset="-122"/>
              </a:endParaRPr>
            </a:p>
            <a:p>
              <a:r>
                <a:rPr lang="zh-CN" altLang="en-US" sz="1400">
                  <a:latin typeface="宋体" panose="02010600030101010101" pitchFamily="2" charset="-122"/>
                  <a:ea typeface="宋体" panose="02010600030101010101" pitchFamily="2" charset="-122"/>
                  <a:sym typeface="+mn-ea"/>
                </a:rPr>
                <a:t>在数集  中都有唯一确定的恩格尔系数  和它对应</a:t>
              </a:r>
              <a:r>
                <a:rPr lang="en-US" altLang="zh-CN" sz="1400">
                  <a:latin typeface="宋体" panose="02010600030101010101" pitchFamily="2" charset="-122"/>
                  <a:ea typeface="宋体" panose="02010600030101010101" pitchFamily="2" charset="-122"/>
                  <a:sym typeface="+mn-ea"/>
                </a:rPr>
                <a:t>.</a:t>
              </a:r>
            </a:p>
          </p:txBody>
        </p:sp>
        <p:graphicFrame>
          <p:nvGraphicFramePr>
            <p:cNvPr id="52" name="对象 51">
              <a:hlinkClick r:id="" action="ppaction://ole?verb=0"/>
            </p:cNvPr>
            <p:cNvGraphicFramePr>
              <a:graphicFrameLocks noChangeAspect="1"/>
            </p:cNvGraphicFramePr>
            <p:nvPr/>
          </p:nvGraphicFramePr>
          <p:xfrm>
            <a:off x="1431" y="7776"/>
            <a:ext cx="334" cy="363"/>
          </p:xfrm>
          <a:graphic>
            <a:graphicData uri="http://schemas.openxmlformats.org/presentationml/2006/ole">
              <p:oleObj spid="_x0000_s3556" r:id="rId19" imgW="152280" imgH="164880" progId="Equation.DSMT4">
                <p:embed/>
              </p:oleObj>
            </a:graphicData>
          </a:graphic>
        </p:graphicFrame>
        <p:graphicFrame>
          <p:nvGraphicFramePr>
            <p:cNvPr id="53" name="对象 52">
              <a:hlinkClick r:id="" action="ppaction://ole?verb=0"/>
            </p:cNvPr>
            <p:cNvGraphicFramePr>
              <a:graphicFrameLocks noChangeAspect="1"/>
            </p:cNvGraphicFramePr>
            <p:nvPr/>
          </p:nvGraphicFramePr>
          <p:xfrm>
            <a:off x="3395" y="7770"/>
            <a:ext cx="369" cy="437"/>
          </p:xfrm>
          <a:graphic>
            <a:graphicData uri="http://schemas.openxmlformats.org/presentationml/2006/ole">
              <p:oleObj spid="_x0000_s3557" r:id="rId20" imgW="139680" imgH="164880" progId="Equation.DSMT4">
                <p:embed/>
              </p:oleObj>
            </a:graphicData>
          </a:graphic>
        </p:graphicFrame>
        <p:graphicFrame>
          <p:nvGraphicFramePr>
            <p:cNvPr id="54" name="对象 53">
              <a:hlinkClick r:id="" action="ppaction://ole?verb=0"/>
            </p:cNvPr>
            <p:cNvGraphicFramePr>
              <a:graphicFrameLocks noChangeAspect="1"/>
            </p:cNvGraphicFramePr>
            <p:nvPr/>
          </p:nvGraphicFramePr>
          <p:xfrm>
            <a:off x="1127" y="8438"/>
            <a:ext cx="334" cy="363"/>
          </p:xfrm>
          <a:graphic>
            <a:graphicData uri="http://schemas.openxmlformats.org/presentationml/2006/ole">
              <p:oleObj spid="_x0000_s3558" r:id="rId21" imgW="152280" imgH="164880" progId="Equation.DSMT4">
                <p:embed/>
              </p:oleObj>
            </a:graphicData>
          </a:graphic>
        </p:graphicFrame>
      </p:grpSp>
      <p:graphicFrame>
        <p:nvGraphicFramePr>
          <p:cNvPr id="55" name="对象 54">
            <a:hlinkClick r:id="" action="ppaction://ole?verb=0"/>
          </p:cNvPr>
          <p:cNvGraphicFramePr>
            <a:graphicFrameLocks noChangeAspect="1"/>
          </p:cNvGraphicFramePr>
          <p:nvPr/>
        </p:nvGraphicFramePr>
        <p:xfrm>
          <a:off x="9600248" y="5609590"/>
          <a:ext cx="191770" cy="213995"/>
        </p:xfrm>
        <a:graphic>
          <a:graphicData uri="http://schemas.openxmlformats.org/presentationml/2006/ole">
            <p:oleObj spid="_x0000_s3559" r:id="rId22" imgW="114120" imgH="126720" progId="Equation.DSMT4">
              <p:embed/>
            </p:oleObj>
          </a:graphicData>
        </a:graphic>
      </p:graphicFrame>
      <p:sp>
        <p:nvSpPr>
          <p:cNvPr id="56" name="文本框 55"/>
          <p:cNvSpPr txBox="1"/>
          <p:nvPr/>
        </p:nvSpPr>
        <p:spPr>
          <a:xfrm>
            <a:off x="1854200" y="31877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环节二 实例分析</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生</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pic>
        <p:nvPicPr>
          <p:cNvPr id="2" name="图片 1"/>
          <p:cNvPicPr>
            <a:picLocks noChangeAspect="1"/>
          </p:cNvPicPr>
          <p:nvPr/>
        </p:nvPicPr>
        <p:blipFill>
          <a:blip r:embed="rId23" cstate="print"/>
          <a:stretch>
            <a:fillRect/>
          </a:stretch>
        </p:blipFill>
        <p:spPr>
          <a:xfrm>
            <a:off x="432638" y="2681254"/>
            <a:ext cx="2260080" cy="912561"/>
          </a:xfrm>
          <a:prstGeom prst="rect">
            <a:avLst/>
          </a:prstGeom>
        </p:spPr>
      </p:pic>
      <p:pic>
        <p:nvPicPr>
          <p:cNvPr id="3" name="图片 2"/>
          <p:cNvPicPr>
            <a:picLocks noChangeAspect="1"/>
          </p:cNvPicPr>
          <p:nvPr/>
        </p:nvPicPr>
        <p:blipFill>
          <a:blip r:embed="rId24" cstate="print"/>
          <a:stretch>
            <a:fillRect/>
          </a:stretch>
        </p:blipFill>
        <p:spPr>
          <a:xfrm>
            <a:off x="3659187" y="2747645"/>
            <a:ext cx="1964055" cy="1011125"/>
          </a:xfrm>
          <a:prstGeom prst="rect">
            <a:avLst/>
          </a:prstGeom>
        </p:spPr>
      </p:pic>
      <p:pic>
        <p:nvPicPr>
          <p:cNvPr id="57" name="图片 56"/>
          <p:cNvPicPr>
            <a:picLocks noChangeAspect="1"/>
          </p:cNvPicPr>
          <p:nvPr/>
        </p:nvPicPr>
        <p:blipFill>
          <a:blip r:embed="rId25" cstate="print"/>
          <a:stretch>
            <a:fillRect/>
          </a:stretch>
        </p:blipFill>
        <p:spPr>
          <a:xfrm>
            <a:off x="6636674" y="2788285"/>
            <a:ext cx="1699606" cy="726387"/>
          </a:xfrm>
          <a:prstGeom prst="rect">
            <a:avLst/>
          </a:prstGeom>
        </p:spPr>
      </p:pic>
      <p:pic>
        <p:nvPicPr>
          <p:cNvPr id="58" name="图片 57"/>
          <p:cNvPicPr>
            <a:picLocks noChangeAspect="1"/>
          </p:cNvPicPr>
          <p:nvPr/>
        </p:nvPicPr>
        <p:blipFill>
          <a:blip r:embed="rId26" cstate="print"/>
          <a:stretch>
            <a:fillRect/>
          </a:stretch>
        </p:blipFill>
        <p:spPr>
          <a:xfrm>
            <a:off x="9394868" y="2757805"/>
            <a:ext cx="2209137" cy="853184"/>
          </a:xfrm>
          <a:prstGeom prst="rect">
            <a:avLst/>
          </a:prstGeom>
        </p:spPr>
      </p:pic>
      <p:pic>
        <p:nvPicPr>
          <p:cNvPr id="59" name="图片 58"/>
          <p:cNvPicPr>
            <a:picLocks noChangeAspect="1"/>
          </p:cNvPicPr>
          <p:nvPr/>
        </p:nvPicPr>
        <p:blipFill>
          <a:blip r:embed="rId27" cstate="print"/>
          <a:stretch>
            <a:fillRect/>
          </a:stretch>
        </p:blipFill>
        <p:spPr>
          <a:xfrm>
            <a:off x="909372" y="4022712"/>
            <a:ext cx="963049" cy="347993"/>
          </a:xfrm>
          <a:prstGeom prst="rect">
            <a:avLst/>
          </a:prstGeom>
        </p:spPr>
      </p:pic>
      <p:pic>
        <p:nvPicPr>
          <p:cNvPr id="60" name="图片 59"/>
          <p:cNvPicPr>
            <a:picLocks noChangeAspect="1"/>
          </p:cNvPicPr>
          <p:nvPr/>
        </p:nvPicPr>
        <p:blipFill>
          <a:blip r:embed="rId28" cstate="print"/>
          <a:stretch>
            <a:fillRect/>
          </a:stretch>
        </p:blipFill>
        <p:spPr>
          <a:xfrm>
            <a:off x="3879716" y="4029921"/>
            <a:ext cx="1104417" cy="336127"/>
          </a:xfrm>
          <a:prstGeom prst="rect">
            <a:avLst/>
          </a:prstGeom>
        </p:spPr>
      </p:pic>
      <p:sp>
        <p:nvSpPr>
          <p:cNvPr id="61" name="TextBox 60"/>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325872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20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20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par>
                                <p:cTn id="27" presetID="22" presetClass="entr" presetSubtype="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par>
                                <p:cTn id="30" presetID="22" presetClass="entr" presetSubtype="1"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par>
                                <p:cTn id="38" presetID="22" presetClass="entr" presetSubtype="8"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par>
                                <p:cTn id="41" presetID="22" presetClass="entr" presetSubtype="8"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left)">
                                      <p:cBhvr>
                                        <p:cTn id="43" dur="500"/>
                                        <p:tgtEl>
                                          <p:spTgt spid="57"/>
                                        </p:tgtEl>
                                      </p:cBhvr>
                                    </p:animEffect>
                                  </p:childTnLst>
                                </p:cTn>
                              </p:par>
                              <p:par>
                                <p:cTn id="44" presetID="22" presetClass="entr" presetSubtype="8"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left)">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par>
                                <p:cTn id="52" presetID="22" presetClass="entr" presetSubtype="8"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par>
                                <p:cTn id="55" presetID="22" presetClass="entr" presetSubtype="8"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par>
                                <p:cTn id="66" presetID="22" presetClass="entr" presetSubtype="8"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par>
                                <p:cTn id="69" presetID="22" presetClass="entr" presetSubtype="8" fill="hold"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left)">
                                      <p:cBhvr>
                                        <p:cTn id="71" dur="500"/>
                                        <p:tgtEl>
                                          <p:spTgt spid="43"/>
                                        </p:tgtEl>
                                      </p:cBhvr>
                                    </p:animEffect>
                                  </p:childTnLst>
                                </p:cTn>
                              </p:par>
                              <p:par>
                                <p:cTn id="72" presetID="22" presetClass="entr" presetSubtype="8" fill="hold"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wipe(left)">
                                      <p:cBhvr>
                                        <p:cTn id="74" dur="500"/>
                                        <p:tgtEl>
                                          <p:spTgt spid="50"/>
                                        </p:tgtEl>
                                      </p:cBhvr>
                                    </p:animEffect>
                                  </p:childTnLst>
                                </p:cTn>
                              </p:par>
                              <p:par>
                                <p:cTn id="75" presetID="22" presetClass="entr" presetSubtype="8"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left)">
                                      <p:cBhvr>
                                        <p:cTn id="7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37615" y="1137920"/>
            <a:ext cx="1146175" cy="460375"/>
          </a:xfrm>
          <a:prstGeom prst="rect">
            <a:avLst/>
          </a:prstGeom>
          <a:noFill/>
        </p:spPr>
        <p:txBody>
          <a:bodyPr wrap="square" rtlCol="0">
            <a:spAutoFit/>
          </a:bodyPr>
          <a:lstStyle/>
          <a:p>
            <a:r>
              <a:rPr lang="zh-CN" altLang="en-US" sz="2400" b="1">
                <a:solidFill>
                  <a:srgbClr val="1D41D5"/>
                </a:solidFill>
              </a:rPr>
              <a:t>活动四</a:t>
            </a:r>
          </a:p>
        </p:txBody>
      </p:sp>
      <p:sp>
        <p:nvSpPr>
          <p:cNvPr id="5" name="文本框 4"/>
          <p:cNvSpPr txBox="1"/>
          <p:nvPr/>
        </p:nvSpPr>
        <p:spPr>
          <a:xfrm>
            <a:off x="2440940" y="1117600"/>
            <a:ext cx="8475980" cy="829945"/>
          </a:xfrm>
          <a:prstGeom prst="rect">
            <a:avLst/>
          </a:prstGeom>
          <a:noFill/>
        </p:spPr>
        <p:txBody>
          <a:bodyPr wrap="square" rtlCol="0">
            <a:spAutoFit/>
          </a:bodyPr>
          <a:lstStyle/>
          <a:p>
            <a:r>
              <a:rPr lang="zh-CN" altLang="en-US" sz="2400" dirty="0"/>
              <a:t>根据共同特征，以初中函数概念为基础，以小组为单位，讨论如何用集合语言与对应关系</a:t>
            </a:r>
            <a:r>
              <a:rPr lang="zh-CN" altLang="en-US" sz="2400" dirty="0" smtClean="0"/>
              <a:t>对函数概念重新</a:t>
            </a:r>
            <a:r>
              <a:rPr lang="zh-CN" altLang="en-US" sz="2400" dirty="0"/>
              <a:t>下定义</a:t>
            </a:r>
            <a:r>
              <a:rPr lang="en-US" altLang="zh-CN" sz="2400" dirty="0" smtClean="0"/>
              <a:t>.</a:t>
            </a:r>
            <a:endParaRPr lang="en-US" altLang="zh-CN" sz="2400" dirty="0"/>
          </a:p>
        </p:txBody>
      </p:sp>
      <p:pic>
        <p:nvPicPr>
          <p:cNvPr id="6" name="图片 5"/>
          <p:cNvPicPr>
            <a:picLocks noChangeAspect="1"/>
          </p:cNvPicPr>
          <p:nvPr/>
        </p:nvPicPr>
        <p:blipFill>
          <a:blip r:embed="rId3" cstate="print"/>
          <a:stretch>
            <a:fillRect/>
          </a:stretch>
        </p:blipFill>
        <p:spPr>
          <a:xfrm>
            <a:off x="1854200" y="2059940"/>
            <a:ext cx="2578735" cy="3529330"/>
          </a:xfrm>
          <a:prstGeom prst="rect">
            <a:avLst/>
          </a:prstGeom>
        </p:spPr>
      </p:pic>
      <p:grpSp>
        <p:nvGrpSpPr>
          <p:cNvPr id="7" name="组合 6"/>
          <p:cNvGrpSpPr/>
          <p:nvPr/>
        </p:nvGrpSpPr>
        <p:grpSpPr>
          <a:xfrm>
            <a:off x="4533265" y="2670175"/>
            <a:ext cx="5342890" cy="1814830"/>
            <a:chOff x="1683" y="2302"/>
            <a:chExt cx="8414" cy="2858"/>
          </a:xfrm>
        </p:grpSpPr>
        <p:sp>
          <p:nvSpPr>
            <p:cNvPr id="8" name="文本框 7"/>
            <p:cNvSpPr txBox="1"/>
            <p:nvPr/>
          </p:nvSpPr>
          <p:spPr>
            <a:xfrm>
              <a:off x="1683" y="2302"/>
              <a:ext cx="8414" cy="2858"/>
            </a:xfrm>
            <a:prstGeom prst="rect">
              <a:avLst/>
            </a:prstGeom>
            <a:noFill/>
            <a:ln w="9525">
              <a:noFill/>
            </a:ln>
          </p:spPr>
          <p:txBody>
            <a:bodyPr wrap="square">
              <a:spAutoFit/>
            </a:bodyPr>
            <a:lstStyle/>
            <a:p>
              <a:pPr indent="304800"/>
              <a:endParaRPr lang="zh-CN" sz="1600">
                <a:latin typeface="楷体" panose="02010609060101010101" charset="-122"/>
                <a:ea typeface="楷体" panose="02010609060101010101" charset="-122"/>
                <a:cs typeface="楷体" panose="02010609060101010101" charset="-122"/>
              </a:endParaRPr>
            </a:p>
            <a:p>
              <a:pPr indent="304800"/>
              <a:r>
                <a:rPr lang="zh-CN" sz="1600">
                  <a:latin typeface="楷体" panose="02010609060101010101" charset="-122"/>
                  <a:ea typeface="楷体" panose="02010609060101010101" charset="-122"/>
                  <a:cs typeface="楷体" panose="02010609060101010101" charset="-122"/>
                </a:rPr>
                <a:t>人民教育出版社出版的义务教育教科书八年级（下册）（教育部2013年审定）就是这么给出的：</a:t>
              </a:r>
            </a:p>
            <a:p>
              <a:pPr indent="304800"/>
              <a:r>
                <a:rPr lang="zh-CN" sz="1600">
                  <a:solidFill>
                    <a:schemeClr val="tx1"/>
                  </a:solidFill>
                  <a:latin typeface="楷体" panose="02010609060101010101" charset="-122"/>
                  <a:ea typeface="楷体" panose="02010609060101010101" charset="-122"/>
                  <a:cs typeface="楷体" panose="02010609060101010101" charset="-122"/>
                </a:rPr>
                <a:t>一般地，在一个变化过程中，如果有两个变量 与 ，并且对于 的每一个确定的值,  都有唯一确定的值与其对应，那么我们就说  是自变量， 是 的函数.如果当  时    ，那么  叫做当自变量的值为  时的函数值.</a:t>
              </a:r>
            </a:p>
          </p:txBody>
        </p:sp>
        <p:graphicFrame>
          <p:nvGraphicFramePr>
            <p:cNvPr id="9" name="对象 -2147482379"/>
            <p:cNvGraphicFramePr>
              <a:graphicFrameLocks noChangeAspect="1"/>
            </p:cNvGraphicFramePr>
            <p:nvPr/>
          </p:nvGraphicFramePr>
          <p:xfrm>
            <a:off x="8673" y="3558"/>
            <a:ext cx="281" cy="309"/>
          </p:xfrm>
          <a:graphic>
            <a:graphicData uri="http://schemas.openxmlformats.org/presentationml/2006/ole">
              <p:oleObj spid="_x0000_s4329" r:id="rId4" imgW="126720" imgH="139680" progId="Equation.DSMT4">
                <p:embed/>
              </p:oleObj>
            </a:graphicData>
          </a:graphic>
        </p:graphicFrame>
        <p:graphicFrame>
          <p:nvGraphicFramePr>
            <p:cNvPr id="10" name="对象 -2147482379"/>
            <p:cNvGraphicFramePr>
              <a:graphicFrameLocks noChangeAspect="1"/>
            </p:cNvGraphicFramePr>
            <p:nvPr/>
          </p:nvGraphicFramePr>
          <p:xfrm>
            <a:off x="9171" y="3558"/>
            <a:ext cx="310" cy="366"/>
          </p:xfrm>
          <a:graphic>
            <a:graphicData uri="http://schemas.openxmlformats.org/presentationml/2006/ole">
              <p:oleObj spid="_x0000_s4330" r:id="rId5" imgW="139680" imgH="164880" progId="Equation.DSMT4">
                <p:embed/>
              </p:oleObj>
            </a:graphicData>
          </a:graphic>
        </p:graphicFrame>
        <p:graphicFrame>
          <p:nvGraphicFramePr>
            <p:cNvPr id="11" name="对象 -2147482379"/>
            <p:cNvGraphicFramePr>
              <a:graphicFrameLocks noChangeAspect="1"/>
            </p:cNvGraphicFramePr>
            <p:nvPr/>
          </p:nvGraphicFramePr>
          <p:xfrm>
            <a:off x="3045" y="3937"/>
            <a:ext cx="281" cy="309"/>
          </p:xfrm>
          <a:graphic>
            <a:graphicData uri="http://schemas.openxmlformats.org/presentationml/2006/ole">
              <p:oleObj spid="_x0000_s4331" r:id="rId6" imgW="126720" imgH="139680" progId="Equation.DSMT4">
                <p:embed/>
              </p:oleObj>
            </a:graphicData>
          </a:graphic>
        </p:graphicFrame>
        <p:graphicFrame>
          <p:nvGraphicFramePr>
            <p:cNvPr id="12" name="对象 -2147482379"/>
            <p:cNvGraphicFramePr>
              <a:graphicFrameLocks noChangeAspect="1"/>
            </p:cNvGraphicFramePr>
            <p:nvPr/>
          </p:nvGraphicFramePr>
          <p:xfrm>
            <a:off x="6043" y="3937"/>
            <a:ext cx="310" cy="366"/>
          </p:xfrm>
          <a:graphic>
            <a:graphicData uri="http://schemas.openxmlformats.org/presentationml/2006/ole">
              <p:oleObj spid="_x0000_s4332" r:id="rId7" imgW="139680" imgH="164880" progId="Equation.DSMT4">
                <p:embed/>
              </p:oleObj>
            </a:graphicData>
          </a:graphic>
        </p:graphicFrame>
        <p:graphicFrame>
          <p:nvGraphicFramePr>
            <p:cNvPr id="13" name="对象 -2147482379"/>
            <p:cNvGraphicFramePr>
              <a:graphicFrameLocks noChangeAspect="1"/>
            </p:cNvGraphicFramePr>
            <p:nvPr/>
          </p:nvGraphicFramePr>
          <p:xfrm>
            <a:off x="4414" y="4331"/>
            <a:ext cx="281" cy="309"/>
          </p:xfrm>
          <a:graphic>
            <a:graphicData uri="http://schemas.openxmlformats.org/presentationml/2006/ole">
              <p:oleObj spid="_x0000_s4333" r:id="rId8" imgW="126720" imgH="139680" progId="Equation.DSMT4">
                <p:embed/>
              </p:oleObj>
            </a:graphicData>
          </a:graphic>
        </p:graphicFrame>
        <p:graphicFrame>
          <p:nvGraphicFramePr>
            <p:cNvPr id="14" name="对象 -2147482379"/>
            <p:cNvGraphicFramePr>
              <a:graphicFrameLocks noChangeAspect="1"/>
            </p:cNvGraphicFramePr>
            <p:nvPr/>
          </p:nvGraphicFramePr>
          <p:xfrm>
            <a:off x="6160" y="4318"/>
            <a:ext cx="193" cy="366"/>
          </p:xfrm>
          <a:graphic>
            <a:graphicData uri="http://schemas.openxmlformats.org/presentationml/2006/ole">
              <p:oleObj spid="_x0000_s4334" r:id="rId9" imgW="139680" imgH="164880" progId="Equation.DSMT4">
                <p:embed/>
              </p:oleObj>
            </a:graphicData>
          </a:graphic>
        </p:graphicFrame>
        <p:graphicFrame>
          <p:nvGraphicFramePr>
            <p:cNvPr id="15" name="对象 -2147482379"/>
            <p:cNvGraphicFramePr>
              <a:graphicFrameLocks noChangeAspect="1"/>
            </p:cNvGraphicFramePr>
            <p:nvPr/>
          </p:nvGraphicFramePr>
          <p:xfrm>
            <a:off x="8954" y="4347"/>
            <a:ext cx="843" cy="309"/>
          </p:xfrm>
          <a:graphic>
            <a:graphicData uri="http://schemas.openxmlformats.org/presentationml/2006/ole">
              <p:oleObj spid="_x0000_s4335" r:id="rId10" imgW="380880" imgH="139680" progId="Equation.DSMT4">
                <p:embed/>
              </p:oleObj>
            </a:graphicData>
          </a:graphic>
        </p:graphicFrame>
        <p:graphicFrame>
          <p:nvGraphicFramePr>
            <p:cNvPr id="16" name="对象 -2147482379"/>
            <p:cNvGraphicFramePr>
              <a:graphicFrameLocks noChangeAspect="1"/>
            </p:cNvGraphicFramePr>
            <p:nvPr/>
          </p:nvGraphicFramePr>
          <p:xfrm>
            <a:off x="2149" y="4643"/>
            <a:ext cx="527" cy="451"/>
          </p:xfrm>
          <a:graphic>
            <a:graphicData uri="http://schemas.openxmlformats.org/presentationml/2006/ole">
              <p:oleObj spid="_x0000_s4336" r:id="rId11" imgW="380880" imgH="203040" progId="Equation.DSMT4">
                <p:embed/>
              </p:oleObj>
            </a:graphicData>
          </a:graphic>
        </p:graphicFrame>
        <p:graphicFrame>
          <p:nvGraphicFramePr>
            <p:cNvPr id="17" name="对象 -2147482379"/>
            <p:cNvGraphicFramePr>
              <a:graphicFrameLocks noChangeAspect="1"/>
            </p:cNvGraphicFramePr>
            <p:nvPr/>
          </p:nvGraphicFramePr>
          <p:xfrm>
            <a:off x="3818" y="4612"/>
            <a:ext cx="176" cy="394"/>
          </p:xfrm>
          <a:graphic>
            <a:graphicData uri="http://schemas.openxmlformats.org/presentationml/2006/ole">
              <p:oleObj spid="_x0000_s4337" r:id="rId12" imgW="126720" imgH="177480" progId="Equation.DSMT4">
                <p:embed/>
              </p:oleObj>
            </a:graphicData>
          </a:graphic>
        </p:graphicFrame>
        <p:graphicFrame>
          <p:nvGraphicFramePr>
            <p:cNvPr id="18" name="对象 -2147482379"/>
            <p:cNvGraphicFramePr>
              <a:graphicFrameLocks noChangeAspect="1"/>
            </p:cNvGraphicFramePr>
            <p:nvPr/>
          </p:nvGraphicFramePr>
          <p:xfrm>
            <a:off x="6945" y="4697"/>
            <a:ext cx="281" cy="309"/>
          </p:xfrm>
          <a:graphic>
            <a:graphicData uri="http://schemas.openxmlformats.org/presentationml/2006/ole">
              <p:oleObj spid="_x0000_s4338" r:id="rId13" imgW="126720" imgH="139680" progId="Equation.DSMT4">
                <p:embed/>
              </p:oleObj>
            </a:graphicData>
          </a:graphic>
        </p:graphicFrame>
        <p:graphicFrame>
          <p:nvGraphicFramePr>
            <p:cNvPr id="19" name="对象 -2147482379"/>
            <p:cNvGraphicFramePr>
              <a:graphicFrameLocks noChangeAspect="1"/>
            </p:cNvGraphicFramePr>
            <p:nvPr/>
          </p:nvGraphicFramePr>
          <p:xfrm>
            <a:off x="6664" y="4347"/>
            <a:ext cx="281" cy="309"/>
          </p:xfrm>
          <a:graphic>
            <a:graphicData uri="http://schemas.openxmlformats.org/presentationml/2006/ole">
              <p:oleObj spid="_x0000_s4339" r:id="rId14" imgW="126720" imgH="139680" progId="Equation.DSMT4">
                <p:embed/>
              </p:oleObj>
            </a:graphicData>
          </a:graphic>
        </p:graphicFrame>
      </p:grpSp>
      <p:sp>
        <p:nvSpPr>
          <p:cNvPr id="20" name="文本框 19"/>
          <p:cNvSpPr txBox="1"/>
          <p:nvPr/>
        </p:nvSpPr>
        <p:spPr>
          <a:xfrm>
            <a:off x="1854200" y="31877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环节二 实例分析</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生</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21" name="TextBox 20"/>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384138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rot="16200000">
            <a:off x="2204637" y="2033413"/>
            <a:ext cx="2100582" cy="2801456"/>
          </a:xfrm>
          <a:prstGeom prst="rect">
            <a:avLst/>
          </a:prstGeom>
        </p:spPr>
      </p:pic>
      <p:graphicFrame>
        <p:nvGraphicFramePr>
          <p:cNvPr id="3" name="对象 2">
            <a:hlinkClick r:id="" action="ppaction://ole?verb=0"/>
          </p:cNvPr>
          <p:cNvGraphicFramePr>
            <a:graphicFrameLocks noChangeAspect="1"/>
          </p:cNvGraphicFramePr>
          <p:nvPr>
            <p:extLst>
              <p:ext uri="{D42A27DB-BD31-4B8C-83A1-F6EECF244321}">
                <p14:modId xmlns="" xmlns:p14="http://schemas.microsoft.com/office/powerpoint/2010/main" val="3688099261"/>
              </p:ext>
            </p:extLst>
          </p:nvPr>
        </p:nvGraphicFramePr>
        <p:xfrm>
          <a:off x="5036402" y="2355516"/>
          <a:ext cx="1330905" cy="331626"/>
        </p:xfrm>
        <a:graphic>
          <a:graphicData uri="http://schemas.openxmlformats.org/presentationml/2006/ole">
            <p:oleObj spid="_x0000_s12302" r:id="rId4" imgW="711000" imgH="177480" progId="Equation.DSMT4">
              <p:embed/>
            </p:oleObj>
          </a:graphicData>
        </a:graphic>
      </p:graphicFrame>
      <p:graphicFrame>
        <p:nvGraphicFramePr>
          <p:cNvPr id="4" name="对象 3">
            <a:hlinkClick r:id="" action="ppaction://ole?verb=0"/>
          </p:cNvPr>
          <p:cNvGraphicFramePr>
            <a:graphicFrameLocks noChangeAspect="1"/>
          </p:cNvGraphicFramePr>
          <p:nvPr>
            <p:extLst>
              <p:ext uri="{D42A27DB-BD31-4B8C-83A1-F6EECF244321}">
                <p14:modId xmlns="" xmlns:p14="http://schemas.microsoft.com/office/powerpoint/2010/main" val="4004671961"/>
              </p:ext>
            </p:extLst>
          </p:nvPr>
        </p:nvGraphicFramePr>
        <p:xfrm>
          <a:off x="5036402" y="2912093"/>
          <a:ext cx="1448914" cy="331626"/>
        </p:xfrm>
        <a:graphic>
          <a:graphicData uri="http://schemas.openxmlformats.org/presentationml/2006/ole">
            <p:oleObj spid="_x0000_s12303" r:id="rId5" imgW="774360" imgH="177480" progId="Equation.DSMT4">
              <p:embed/>
            </p:oleObj>
          </a:graphicData>
        </a:graphic>
      </p:graphicFrame>
      <p:graphicFrame>
        <p:nvGraphicFramePr>
          <p:cNvPr id="5" name="对象 4">
            <a:hlinkClick r:id="" action="ppaction://ole?verb=0"/>
          </p:cNvPr>
          <p:cNvGraphicFramePr>
            <a:graphicFrameLocks noChangeAspect="1"/>
          </p:cNvGraphicFramePr>
          <p:nvPr>
            <p:extLst>
              <p:ext uri="{D42A27DB-BD31-4B8C-83A1-F6EECF244321}">
                <p14:modId xmlns="" xmlns:p14="http://schemas.microsoft.com/office/powerpoint/2010/main" val="2486687352"/>
              </p:ext>
            </p:extLst>
          </p:nvPr>
        </p:nvGraphicFramePr>
        <p:xfrm>
          <a:off x="5044741" y="3431141"/>
          <a:ext cx="1640530" cy="380430"/>
        </p:xfrm>
        <a:graphic>
          <a:graphicData uri="http://schemas.openxmlformats.org/presentationml/2006/ole">
            <p:oleObj spid="_x0000_s12304" r:id="rId6" imgW="876240" imgH="203040" progId="Equation.DSMT4">
              <p:embed/>
            </p:oleObj>
          </a:graphicData>
        </a:graphic>
      </p:graphicFrame>
      <p:graphicFrame>
        <p:nvGraphicFramePr>
          <p:cNvPr id="6" name="对象 5">
            <a:hlinkClick r:id="" action="ppaction://ole?verb=0"/>
          </p:cNvPr>
          <p:cNvGraphicFramePr>
            <a:graphicFrameLocks noChangeAspect="1"/>
          </p:cNvGraphicFramePr>
          <p:nvPr>
            <p:extLst>
              <p:ext uri="{D42A27DB-BD31-4B8C-83A1-F6EECF244321}">
                <p14:modId xmlns="" xmlns:p14="http://schemas.microsoft.com/office/powerpoint/2010/main" val="1011518847"/>
              </p:ext>
            </p:extLst>
          </p:nvPr>
        </p:nvGraphicFramePr>
        <p:xfrm>
          <a:off x="5013834" y="4075854"/>
          <a:ext cx="1664131" cy="380430"/>
        </p:xfrm>
        <a:graphic>
          <a:graphicData uri="http://schemas.openxmlformats.org/presentationml/2006/ole">
            <p:oleObj spid="_x0000_s12305" r:id="rId7" imgW="888840" imgH="203040" progId="Equation.DSMT4">
              <p:embed/>
            </p:oleObj>
          </a:graphicData>
        </a:graphic>
      </p:graphicFrame>
      <p:sp>
        <p:nvSpPr>
          <p:cNvPr id="7" name="右大括号 6"/>
          <p:cNvSpPr/>
          <p:nvPr/>
        </p:nvSpPr>
        <p:spPr>
          <a:xfrm>
            <a:off x="6923271" y="2492803"/>
            <a:ext cx="116840" cy="1773266"/>
          </a:xfrm>
          <a:prstGeom prst="rightBrace">
            <a:avLst>
              <a:gd name="adj1" fmla="val 8333"/>
              <a:gd name="adj2" fmla="val 5001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右箭头 7"/>
          <p:cNvSpPr/>
          <p:nvPr/>
        </p:nvSpPr>
        <p:spPr>
          <a:xfrm>
            <a:off x="7432923" y="3215383"/>
            <a:ext cx="603885" cy="276225"/>
          </a:xfrm>
          <a:prstGeom prst="rightArrow">
            <a:avLst/>
          </a:prstGeom>
          <a:solidFill>
            <a:srgbClr val="FFFF00"/>
          </a:solidFill>
          <a:ln>
            <a:solidFill>
              <a:srgbClr val="FF0000"/>
            </a:solidFill>
          </a:ln>
          <a:scene3d>
            <a:camera prst="orthographicFront"/>
            <a:lightRig rig="fla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8165858" y="2892993"/>
            <a:ext cx="2283735" cy="918578"/>
            <a:chOff x="12374" y="4252"/>
            <a:chExt cx="4440" cy="1944"/>
          </a:xfrm>
        </p:grpSpPr>
        <p:graphicFrame>
          <p:nvGraphicFramePr>
            <p:cNvPr id="10" name="对象 9">
              <a:hlinkClick r:id="" action="ppaction://ole?verb=0"/>
            </p:cNvPr>
            <p:cNvGraphicFramePr>
              <a:graphicFrameLocks noChangeAspect="1"/>
            </p:cNvGraphicFramePr>
            <p:nvPr>
              <p:extLst/>
            </p:nvPr>
          </p:nvGraphicFramePr>
          <p:xfrm>
            <a:off x="12990" y="4252"/>
            <a:ext cx="3209" cy="952"/>
          </p:xfrm>
          <a:graphic>
            <a:graphicData uri="http://schemas.openxmlformats.org/presentationml/2006/ole">
              <p:oleObj spid="_x0000_s12306" r:id="rId8" imgW="685800" imgH="203040" progId="Equation.DSMT4">
                <p:embed/>
              </p:oleObj>
            </a:graphicData>
          </a:graphic>
        </p:graphicFrame>
        <p:graphicFrame>
          <p:nvGraphicFramePr>
            <p:cNvPr id="11" name="对象 10">
              <a:hlinkClick r:id="" action="ppaction://ole?verb=0"/>
            </p:cNvPr>
            <p:cNvGraphicFramePr>
              <a:graphicFrameLocks noChangeAspect="1"/>
            </p:cNvGraphicFramePr>
            <p:nvPr>
              <p:extLst/>
            </p:nvPr>
          </p:nvGraphicFramePr>
          <p:xfrm>
            <a:off x="12374" y="5325"/>
            <a:ext cx="4440" cy="871"/>
          </p:xfrm>
          <a:graphic>
            <a:graphicData uri="http://schemas.openxmlformats.org/presentationml/2006/ole">
              <p:oleObj spid="_x0000_s12307" r:id="rId9" imgW="1295280" imgH="253800" progId="Equation.DSMT4">
                <p:embed/>
              </p:oleObj>
            </a:graphicData>
          </a:graphic>
        </p:graphicFrame>
      </p:grpSp>
      <p:sp>
        <p:nvSpPr>
          <p:cNvPr id="12" name="文本框 11"/>
          <p:cNvSpPr txBox="1"/>
          <p:nvPr/>
        </p:nvSpPr>
        <p:spPr>
          <a:xfrm>
            <a:off x="1854200" y="31877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环节二 实例分析</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生</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13" name="文本框 12"/>
          <p:cNvSpPr txBox="1"/>
          <p:nvPr/>
        </p:nvSpPr>
        <p:spPr>
          <a:xfrm>
            <a:off x="2867891" y="1463040"/>
            <a:ext cx="3617425" cy="461665"/>
          </a:xfrm>
          <a:prstGeom prst="rect">
            <a:avLst/>
          </a:prstGeom>
          <a:noFill/>
        </p:spPr>
        <p:txBody>
          <a:bodyPr wrap="square" rtlCol="0">
            <a:spAutoFit/>
          </a:bodyPr>
          <a:lstStyle/>
          <a:p>
            <a:r>
              <a:rPr lang="zh-CN" altLang="en-US" sz="2400" dirty="0" smtClean="0"/>
              <a:t>初中抽象一次函数的过程</a:t>
            </a:r>
            <a:endParaRPr lang="zh-CN" altLang="en-US" sz="2400" dirty="0"/>
          </a:p>
        </p:txBody>
      </p:sp>
      <p:sp>
        <p:nvSpPr>
          <p:cNvPr id="14" name="TextBox 13"/>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23970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1907618" y="1862051"/>
            <a:ext cx="8880308" cy="2594935"/>
          </a:xfrm>
          <a:prstGeom prst="rect">
            <a:avLst/>
          </a:prstGeom>
          <a:noFill/>
        </p:spPr>
      </p:pic>
      <p:sp>
        <p:nvSpPr>
          <p:cNvPr id="5" name="椭圆 4"/>
          <p:cNvSpPr/>
          <p:nvPr/>
        </p:nvSpPr>
        <p:spPr>
          <a:xfrm>
            <a:off x="1679171" y="1704109"/>
            <a:ext cx="9293629" cy="1072342"/>
          </a:xfrm>
          <a:prstGeom prst="ellipse">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p:cNvCxnSpPr>
            <a:endCxn id="5" idx="0"/>
          </p:cNvCxnSpPr>
          <p:nvPr/>
        </p:nvCxnSpPr>
        <p:spPr>
          <a:xfrm>
            <a:off x="5835535" y="1379913"/>
            <a:ext cx="490451" cy="324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186327" y="916884"/>
            <a:ext cx="4578497" cy="461665"/>
          </a:xfrm>
          <a:prstGeom prst="rect">
            <a:avLst/>
          </a:prstGeom>
          <a:noFill/>
        </p:spPr>
        <p:txBody>
          <a:bodyPr wrap="none" rtlCol="0">
            <a:spAutoFit/>
          </a:bodyPr>
          <a:lstStyle/>
          <a:p>
            <a:r>
              <a:rPr lang="zh-CN" altLang="en-US" sz="2400" b="1" dirty="0" smtClean="0"/>
              <a:t>语言基础：</a:t>
            </a:r>
            <a:r>
              <a:rPr lang="en-US" altLang="zh-CN" sz="2400" b="1" dirty="0" smtClean="0"/>
              <a:t>A</a:t>
            </a:r>
            <a:r>
              <a:rPr lang="zh-CN" altLang="en-US" sz="2400" b="1" dirty="0" smtClean="0"/>
              <a:t>、</a:t>
            </a:r>
            <a:r>
              <a:rPr lang="en-US" altLang="zh-CN" sz="2400" b="1" dirty="0" smtClean="0"/>
              <a:t>B</a:t>
            </a:r>
            <a:r>
              <a:rPr lang="zh-CN" altLang="en-US" sz="2400" b="1" dirty="0" smtClean="0"/>
              <a:t>是两个非空数集</a:t>
            </a:r>
            <a:endParaRPr lang="zh-CN" altLang="en-US" sz="2400" b="1" dirty="0"/>
          </a:p>
        </p:txBody>
      </p:sp>
      <p:sp>
        <p:nvSpPr>
          <p:cNvPr id="11" name="椭圆 10"/>
          <p:cNvSpPr/>
          <p:nvPr/>
        </p:nvSpPr>
        <p:spPr>
          <a:xfrm>
            <a:off x="1791242" y="2842952"/>
            <a:ext cx="9293629" cy="689957"/>
          </a:xfrm>
          <a:prstGeom prst="ellipse">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907618" y="3616036"/>
            <a:ext cx="9065182" cy="706582"/>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a:endCxn id="11" idx="2"/>
          </p:cNvCxnSpPr>
          <p:nvPr/>
        </p:nvCxnSpPr>
        <p:spPr>
          <a:xfrm flipV="1">
            <a:off x="1354975" y="3187931"/>
            <a:ext cx="436267" cy="1454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对象 16">
            <a:hlinkClick r:id="" action="ppaction://ole?verb=0"/>
          </p:cNvPr>
          <p:cNvGraphicFramePr>
            <a:graphicFrameLocks noChangeAspect="1"/>
          </p:cNvGraphicFramePr>
          <p:nvPr>
            <p:extLst>
              <p:ext uri="{D42A27DB-BD31-4B8C-83A1-F6EECF244321}">
                <p14:modId xmlns="" xmlns:p14="http://schemas.microsoft.com/office/powerpoint/2010/main" val="1306094611"/>
              </p:ext>
            </p:extLst>
          </p:nvPr>
        </p:nvGraphicFramePr>
        <p:xfrm>
          <a:off x="749284" y="2920971"/>
          <a:ext cx="618490" cy="824865"/>
        </p:xfrm>
        <a:graphic>
          <a:graphicData uri="http://schemas.openxmlformats.org/presentationml/2006/ole">
            <p:oleObj spid="_x0000_s13317" name="Equation" r:id="rId4" imgW="152280" imgH="203040" progId="Equation.DSMT4">
              <p:embed/>
            </p:oleObj>
          </a:graphicData>
        </a:graphic>
      </p:graphicFrame>
      <p:sp>
        <p:nvSpPr>
          <p:cNvPr id="18" name="文本框 17"/>
          <p:cNvSpPr txBox="1"/>
          <p:nvPr/>
        </p:nvSpPr>
        <p:spPr>
          <a:xfrm>
            <a:off x="3553229" y="3054339"/>
            <a:ext cx="911225" cy="368300"/>
          </a:xfrm>
          <a:prstGeom prst="rect">
            <a:avLst/>
          </a:prstGeom>
          <a:noFill/>
        </p:spPr>
        <p:txBody>
          <a:bodyPr wrap="square" rtlCol="0">
            <a:spAutoFit/>
          </a:bodyPr>
          <a:lstStyle/>
          <a:p>
            <a:r>
              <a:rPr lang="zh-CN" altLang="en-US" b="1" dirty="0">
                <a:solidFill>
                  <a:srgbClr val="1207E9"/>
                </a:solidFill>
              </a:rPr>
              <a:t>解析式</a:t>
            </a:r>
          </a:p>
        </p:txBody>
      </p:sp>
      <p:sp>
        <p:nvSpPr>
          <p:cNvPr id="19" name="文本框 18"/>
          <p:cNvSpPr txBox="1"/>
          <p:nvPr/>
        </p:nvSpPr>
        <p:spPr>
          <a:xfrm>
            <a:off x="6833004" y="3003780"/>
            <a:ext cx="911225" cy="368300"/>
          </a:xfrm>
          <a:prstGeom prst="rect">
            <a:avLst/>
          </a:prstGeom>
          <a:noFill/>
        </p:spPr>
        <p:txBody>
          <a:bodyPr wrap="square" rtlCol="0">
            <a:spAutoFit/>
          </a:bodyPr>
          <a:lstStyle/>
          <a:p>
            <a:r>
              <a:rPr lang="zh-CN" altLang="en-US" b="1" dirty="0">
                <a:solidFill>
                  <a:srgbClr val="1207E9"/>
                </a:solidFill>
              </a:rPr>
              <a:t>图   象</a:t>
            </a:r>
          </a:p>
        </p:txBody>
      </p:sp>
      <p:sp>
        <p:nvSpPr>
          <p:cNvPr id="20" name="文本框 19"/>
          <p:cNvSpPr txBox="1"/>
          <p:nvPr/>
        </p:nvSpPr>
        <p:spPr>
          <a:xfrm>
            <a:off x="9092168" y="3040012"/>
            <a:ext cx="911225" cy="368300"/>
          </a:xfrm>
          <a:prstGeom prst="rect">
            <a:avLst/>
          </a:prstGeom>
          <a:noFill/>
        </p:spPr>
        <p:txBody>
          <a:bodyPr wrap="square" rtlCol="0">
            <a:spAutoFit/>
          </a:bodyPr>
          <a:lstStyle/>
          <a:p>
            <a:r>
              <a:rPr lang="zh-CN" altLang="en-US" b="1" dirty="0">
                <a:solidFill>
                  <a:srgbClr val="1207E9"/>
                </a:solidFill>
              </a:rPr>
              <a:t>表 </a:t>
            </a:r>
            <a:r>
              <a:rPr lang="zh-CN" altLang="en-US" b="1" dirty="0">
                <a:solidFill>
                  <a:srgbClr val="00B0F0"/>
                </a:solidFill>
              </a:rPr>
              <a:t>  </a:t>
            </a:r>
            <a:r>
              <a:rPr lang="zh-CN" altLang="en-US" b="1" dirty="0">
                <a:solidFill>
                  <a:srgbClr val="1207E9"/>
                </a:solidFill>
              </a:rPr>
              <a:t>格</a:t>
            </a:r>
          </a:p>
        </p:txBody>
      </p:sp>
      <p:cxnSp>
        <p:nvCxnSpPr>
          <p:cNvPr id="21" name="直接箭头连接符 20"/>
          <p:cNvCxnSpPr/>
          <p:nvPr/>
        </p:nvCxnSpPr>
        <p:spPr>
          <a:xfrm flipH="1" flipV="1">
            <a:off x="6517027" y="4359185"/>
            <a:ext cx="241220" cy="4871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14="http://schemas.microsoft.com/office/drawing/2010/main" Requires="a14">
          <p:sp>
            <p:nvSpPr>
              <p:cNvPr id="23" name="文本框 22"/>
              <p:cNvSpPr txBox="1"/>
              <p:nvPr/>
            </p:nvSpPr>
            <p:spPr>
              <a:xfrm>
                <a:off x="2693320" y="4882855"/>
                <a:ext cx="8129854" cy="830997"/>
              </a:xfrm>
              <a:prstGeom prst="rect">
                <a:avLst/>
              </a:prstGeom>
              <a:noFill/>
            </p:spPr>
            <p:txBody>
              <a:bodyPr wrap="none" rtlCol="0">
                <a:spAutoFit/>
              </a:bodyPr>
              <a:lstStyle/>
              <a:p>
                <a:r>
                  <a:rPr lang="zh-CN" altLang="en-US" sz="2400" b="1" dirty="0" smtClean="0"/>
                  <a:t>对于集合</a:t>
                </a:r>
                <a:r>
                  <a:rPr lang="en-US" altLang="zh-CN" sz="2400" b="1" dirty="0" smtClean="0"/>
                  <a:t>A</a:t>
                </a:r>
                <a:r>
                  <a:rPr lang="zh-CN" altLang="en-US" sz="2400" b="1" dirty="0" smtClean="0"/>
                  <a:t>中的任意一个数</a:t>
                </a:r>
                <a14:m>
                  <m:oMath xmlns:m="http://schemas.openxmlformats.org/officeDocument/2006/math">
                    <m:r>
                      <a:rPr lang="zh-CN" altLang="en-US" sz="2400" b="1" i="1" dirty="0" smtClean="0">
                        <a:latin typeface="Cambria Math" panose="02040503050406030204" pitchFamily="18" charset="0"/>
                      </a:rPr>
                      <m:t>𝑥</m:t>
                    </m:r>
                  </m:oMath>
                </a14:m>
                <a:r>
                  <a:rPr lang="zh-CN" altLang="en-US" sz="2400" b="1" dirty="0" smtClean="0"/>
                  <a:t>，按照某种确定的对应关系</a:t>
                </a:r>
                <a14:m>
                  <m:oMath xmlns:m="http://schemas.openxmlformats.org/officeDocument/2006/math">
                    <m:r>
                      <a:rPr lang="zh-CN" altLang="en-US" sz="2400" b="1" i="1" dirty="0" smtClean="0">
                        <a:latin typeface="Cambria Math" panose="02040503050406030204" pitchFamily="18" charset="0"/>
                      </a:rPr>
                      <m:t>𝑓</m:t>
                    </m:r>
                  </m:oMath>
                </a14:m>
                <a:r>
                  <a:rPr lang="zh-CN" altLang="en-US" sz="2400" b="1" dirty="0" smtClean="0"/>
                  <a:t>，</a:t>
                </a:r>
                <a:endParaRPr lang="en-US" altLang="zh-CN" sz="2400" b="1" dirty="0" smtClean="0"/>
              </a:p>
              <a:p>
                <a:r>
                  <a:rPr lang="zh-CN" altLang="en-US" sz="2400" b="1" dirty="0" smtClean="0"/>
                  <a:t>在集合</a:t>
                </a:r>
                <a:r>
                  <a:rPr lang="en-US" altLang="zh-CN" sz="2400" b="1" dirty="0" smtClean="0"/>
                  <a:t>B</a:t>
                </a:r>
                <a:r>
                  <a:rPr lang="zh-CN" altLang="en-US" sz="2400" b="1" dirty="0" smtClean="0"/>
                  <a:t>中都有唯一确定的数</a:t>
                </a:r>
                <a14:m>
                  <m:oMath xmlns:m="http://schemas.openxmlformats.org/officeDocument/2006/math">
                    <m:r>
                      <a:rPr lang="zh-CN" altLang="en-US" sz="2400" b="1" dirty="0">
                        <a:latin typeface="Cambria Math" panose="02040503050406030204" pitchFamily="18" charset="0"/>
                      </a:rPr>
                      <m:t>𝑦</m:t>
                    </m:r>
                  </m:oMath>
                </a14:m>
                <a:r>
                  <a:rPr lang="zh-CN" altLang="en-US" sz="2400" b="1" dirty="0"/>
                  <a:t>和它</a:t>
                </a:r>
                <a:r>
                  <a:rPr lang="zh-CN" altLang="en-US" sz="2400" b="1" dirty="0" smtClean="0"/>
                  <a:t>对应</a:t>
                </a:r>
                <a:r>
                  <a:rPr lang="en-US" altLang="zh-CN" sz="2400" b="1" dirty="0" smtClean="0"/>
                  <a:t>.</a:t>
                </a:r>
                <a:endParaRPr lang="zh-CN" altLang="en-US" sz="2400" b="1" dirty="0"/>
              </a:p>
            </p:txBody>
          </p:sp>
        </mc:Choice>
        <mc:Fallback>
          <p:sp>
            <p:nvSpPr>
              <p:cNvPr id="23" name="文本框 22"/>
              <p:cNvSpPr txBox="1">
                <a:spLocks noRot="1" noChangeAspect="1" noMove="1" noResize="1" noEditPoints="1" noAdjustHandles="1" noChangeArrowheads="1" noChangeShapeType="1" noTextEdit="1"/>
              </p:cNvSpPr>
              <p:nvPr/>
            </p:nvSpPr>
            <p:spPr>
              <a:xfrm>
                <a:off x="2693320" y="4882855"/>
                <a:ext cx="8129854" cy="830997"/>
              </a:xfrm>
              <a:prstGeom prst="rect">
                <a:avLst/>
              </a:prstGeom>
              <a:blipFill>
                <a:blip r:embed="rId5" cstate="print"/>
                <a:stretch>
                  <a:fillRect l="-1200" t="-5147" r="-225" b="-16912"/>
                </a:stretch>
              </a:blipFill>
            </p:spPr>
            <p:txBody>
              <a:bodyPr/>
              <a:lstStyle/>
              <a:p>
                <a:r>
                  <a:rPr lang="zh-CN" altLang="en-US">
                    <a:noFill/>
                  </a:rPr>
                  <a:t> </a:t>
                </a:r>
              </a:p>
            </p:txBody>
          </p:sp>
        </mc:Fallback>
      </mc:AlternateContent>
      <p:sp>
        <p:nvSpPr>
          <p:cNvPr id="25" name="文本框 24"/>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环节二 实例分析</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生</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pic>
        <p:nvPicPr>
          <p:cNvPr id="26" name="图片 25"/>
          <p:cNvPicPr>
            <a:picLocks noChangeAspect="1"/>
          </p:cNvPicPr>
          <p:nvPr/>
        </p:nvPicPr>
        <p:blipFill>
          <a:blip r:embed="rId6" cstate="print"/>
          <a:stretch>
            <a:fillRect/>
          </a:stretch>
        </p:blipFill>
        <p:spPr>
          <a:xfrm>
            <a:off x="4464454" y="5750419"/>
            <a:ext cx="3655291" cy="62164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33110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animBg="1"/>
      <p:bldP spid="13" grpId="0" animBg="1"/>
      <p:bldP spid="18" grpId="0"/>
      <p:bldP spid="19" grpId="0"/>
      <p:bldP spid="20"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环节二 实例分析</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生</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16" name="右箭头 15"/>
          <p:cNvSpPr/>
          <p:nvPr/>
        </p:nvSpPr>
        <p:spPr>
          <a:xfrm>
            <a:off x="5804124" y="2494312"/>
            <a:ext cx="603885" cy="276225"/>
          </a:xfrm>
          <a:prstGeom prst="rightArrow">
            <a:avLst/>
          </a:prstGeom>
          <a:solidFill>
            <a:srgbClr val="FFFF00"/>
          </a:solidFill>
          <a:ln>
            <a:solidFill>
              <a:srgbClr val="FF0000"/>
            </a:solidFill>
          </a:ln>
          <a:scene3d>
            <a:camera prst="orthographicFront"/>
            <a:lightRig rig="fla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下箭头 16"/>
          <p:cNvSpPr/>
          <p:nvPr/>
        </p:nvSpPr>
        <p:spPr>
          <a:xfrm>
            <a:off x="5380124" y="2938609"/>
            <a:ext cx="473075" cy="661670"/>
          </a:xfrm>
          <a:prstGeom prst="downArrow">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915939" y="2948134"/>
            <a:ext cx="640080" cy="368300"/>
          </a:xfrm>
          <a:prstGeom prst="rect">
            <a:avLst/>
          </a:prstGeom>
          <a:noFill/>
        </p:spPr>
        <p:txBody>
          <a:bodyPr wrap="none" rtlCol="0">
            <a:spAutoFit/>
          </a:bodyPr>
          <a:lstStyle/>
          <a:p>
            <a:r>
              <a:rPr lang="zh-CN" altLang="en-US" dirty="0"/>
              <a:t>记为</a:t>
            </a:r>
          </a:p>
        </p:txBody>
      </p:sp>
      <p:pic>
        <p:nvPicPr>
          <p:cNvPr id="19" name="图片 18"/>
          <p:cNvPicPr>
            <a:picLocks noChangeAspect="1"/>
          </p:cNvPicPr>
          <p:nvPr/>
        </p:nvPicPr>
        <p:blipFill>
          <a:blip r:embed="rId2" cstate="print"/>
          <a:stretch>
            <a:fillRect/>
          </a:stretch>
        </p:blipFill>
        <p:spPr>
          <a:xfrm>
            <a:off x="2007540" y="2313384"/>
            <a:ext cx="3655291" cy="621648"/>
          </a:xfrm>
          <a:prstGeom prst="rect">
            <a:avLst/>
          </a:prstGeom>
        </p:spPr>
      </p:pic>
      <p:pic>
        <p:nvPicPr>
          <p:cNvPr id="20" name="图片 19"/>
          <p:cNvPicPr>
            <a:picLocks noChangeAspect="1"/>
          </p:cNvPicPr>
          <p:nvPr/>
        </p:nvPicPr>
        <p:blipFill>
          <a:blip r:embed="rId3" cstate="print"/>
          <a:stretch>
            <a:fillRect/>
          </a:stretch>
        </p:blipFill>
        <p:spPr>
          <a:xfrm>
            <a:off x="6598863" y="2257093"/>
            <a:ext cx="1333333" cy="628571"/>
          </a:xfrm>
          <a:prstGeom prst="rect">
            <a:avLst/>
          </a:prstGeom>
        </p:spPr>
      </p:pic>
      <p:pic>
        <p:nvPicPr>
          <p:cNvPr id="21" name="图片 20"/>
          <p:cNvPicPr>
            <a:picLocks noChangeAspect="1"/>
          </p:cNvPicPr>
          <p:nvPr/>
        </p:nvPicPr>
        <p:blipFill>
          <a:blip r:embed="rId4" cstate="print"/>
          <a:stretch>
            <a:fillRect/>
          </a:stretch>
        </p:blipFill>
        <p:spPr>
          <a:xfrm>
            <a:off x="4607641" y="3714057"/>
            <a:ext cx="2228571" cy="476190"/>
          </a:xfrm>
          <a:prstGeom prst="rect">
            <a:avLst/>
          </a:prstGeom>
        </p:spPr>
      </p:pic>
      <p:sp>
        <p:nvSpPr>
          <p:cNvPr id="9" name="TextBox 8"/>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77078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854200" y="31877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环节二 实例分析</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生</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pic>
        <p:nvPicPr>
          <p:cNvPr id="7" name="图片 6"/>
          <p:cNvPicPr>
            <a:picLocks noChangeAspect="1"/>
          </p:cNvPicPr>
          <p:nvPr/>
        </p:nvPicPr>
        <p:blipFill rotWithShape="1">
          <a:blip r:embed="rId2" cstate="print"/>
          <a:srcRect r="14798" b="45299"/>
          <a:stretch/>
        </p:blipFill>
        <p:spPr>
          <a:xfrm>
            <a:off x="1311342" y="1193780"/>
            <a:ext cx="8880061" cy="2688886"/>
          </a:xfrm>
          <a:prstGeom prst="rect">
            <a:avLst/>
          </a:prstGeom>
        </p:spPr>
      </p:pic>
      <p:pic>
        <p:nvPicPr>
          <p:cNvPr id="4" name="图片 3"/>
          <p:cNvPicPr>
            <a:picLocks noChangeAspect="1"/>
          </p:cNvPicPr>
          <p:nvPr/>
        </p:nvPicPr>
        <p:blipFill rotWithShape="1">
          <a:blip r:embed="rId2" cstate="print"/>
          <a:srcRect t="55521" r="19608"/>
          <a:stretch/>
        </p:blipFill>
        <p:spPr>
          <a:xfrm>
            <a:off x="1311342" y="3995805"/>
            <a:ext cx="8372985" cy="2184938"/>
          </a:xfrm>
          <a:prstGeom prst="rect">
            <a:avLst/>
          </a:prstGeom>
        </p:spPr>
      </p:pic>
      <p:sp>
        <p:nvSpPr>
          <p:cNvPr id="5" name="TextBox 4"/>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24722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天文航海"/>
          <p:cNvPicPr>
            <a:picLocks noChangeAspect="1"/>
          </p:cNvPicPr>
          <p:nvPr/>
        </p:nvPicPr>
        <p:blipFill>
          <a:blip r:embed="rId3" cstate="print"/>
          <a:stretch>
            <a:fillRect/>
          </a:stretch>
        </p:blipFill>
        <p:spPr>
          <a:xfrm>
            <a:off x="1454785" y="3326130"/>
            <a:ext cx="4762500" cy="2667000"/>
          </a:xfrm>
          <a:prstGeom prst="rect">
            <a:avLst/>
          </a:prstGeom>
        </p:spPr>
      </p:pic>
      <p:pic>
        <p:nvPicPr>
          <p:cNvPr id="3" name="图片 2" descr="伽利略"/>
          <p:cNvPicPr>
            <a:picLocks noChangeAspect="1"/>
          </p:cNvPicPr>
          <p:nvPr/>
        </p:nvPicPr>
        <p:blipFill>
          <a:blip r:embed="rId4" cstate="print"/>
          <a:stretch>
            <a:fillRect/>
          </a:stretch>
        </p:blipFill>
        <p:spPr>
          <a:xfrm>
            <a:off x="8114030" y="1247140"/>
            <a:ext cx="1950679" cy="1800000"/>
          </a:xfrm>
          <a:prstGeom prst="rect">
            <a:avLst/>
          </a:prstGeom>
        </p:spPr>
      </p:pic>
      <p:sp>
        <p:nvSpPr>
          <p:cNvPr id="4" name="文本框 3"/>
          <p:cNvSpPr txBox="1"/>
          <p:nvPr/>
        </p:nvSpPr>
        <p:spPr>
          <a:xfrm>
            <a:off x="7815580" y="3129280"/>
            <a:ext cx="2623820" cy="337185"/>
          </a:xfrm>
          <a:prstGeom prst="rect">
            <a:avLst/>
          </a:prstGeom>
          <a:noFill/>
          <a:ln w="9525">
            <a:noFill/>
          </a:ln>
        </p:spPr>
        <p:txBody>
          <a:bodyPr wrap="square">
            <a:spAutoFit/>
          </a:bodyPr>
          <a:lstStyle/>
          <a:p>
            <a:pPr indent="0"/>
            <a:r>
              <a:rPr lang="zh-CN" sz="1600" b="0">
                <a:latin typeface="仿宋_GB2312" panose="02010609030101010101" charset="-122"/>
                <a:ea typeface="仿宋_GB2312" panose="02010609030101010101" charset="-122"/>
                <a:cs typeface="仿宋_GB2312" panose="02010609030101010101" charset="-122"/>
              </a:rPr>
              <a:t>伽利略（Galileo Galilei）</a:t>
            </a:r>
            <a:endParaRPr lang="zh-CN" altLang="en-US" sz="1600" b="0">
              <a:latin typeface="仿宋_GB2312" panose="02010609030101010101" charset="-122"/>
              <a:ea typeface="仿宋_GB2312" panose="02010609030101010101" charset="-122"/>
              <a:cs typeface="仿宋_GB2312" panose="02010609030101010101" charset="-122"/>
            </a:endParaRPr>
          </a:p>
        </p:txBody>
      </p:sp>
      <p:sp>
        <p:nvSpPr>
          <p:cNvPr id="5" name="文本框 4"/>
          <p:cNvSpPr txBox="1"/>
          <p:nvPr/>
        </p:nvSpPr>
        <p:spPr>
          <a:xfrm>
            <a:off x="1341755" y="1449070"/>
            <a:ext cx="5338445" cy="1476375"/>
          </a:xfrm>
          <a:prstGeom prst="rect">
            <a:avLst/>
          </a:prstGeom>
          <a:noFill/>
          <a:ln w="9525">
            <a:noFill/>
          </a:ln>
        </p:spPr>
        <p:txBody>
          <a:bodyPr wrap="square">
            <a:spAutoFit/>
          </a:bodyPr>
          <a:lstStyle/>
          <a:p>
            <a:pPr indent="153035"/>
            <a:r>
              <a:rPr lang="zh-CN" b="0">
                <a:latin typeface="楷体" panose="02010609060101010101" charset="-122"/>
                <a:ea typeface="楷体" panose="02010609060101010101" charset="-122"/>
                <a:cs typeface="楷体" panose="02010609060101010101" charset="-122"/>
              </a:rPr>
              <a:t>在</a:t>
            </a:r>
            <a:r>
              <a:rPr lang="zh-CN" b="1">
                <a:solidFill>
                  <a:srgbClr val="1D41D5"/>
                </a:solidFill>
                <a:latin typeface="楷体" panose="02010609060101010101" charset="-122"/>
                <a:ea typeface="楷体" panose="02010609060101010101" charset="-122"/>
                <a:cs typeface="楷体" panose="02010609060101010101" charset="-122"/>
              </a:rPr>
              <a:t>17世纪早期</a:t>
            </a:r>
            <a:r>
              <a:rPr lang="zh-CN" b="0">
                <a:latin typeface="楷体" panose="02010609060101010101" charset="-122"/>
                <a:ea typeface="楷体" panose="02010609060101010101" charset="-122"/>
                <a:cs typeface="楷体" panose="02010609060101010101" charset="-122"/>
              </a:rPr>
              <a:t>，由于天文学和航海事业的发展，科学家以解释地球和天体运动作为研究课题，推动了</a:t>
            </a:r>
            <a:r>
              <a:rPr lang="zh-CN" b="1">
                <a:solidFill>
                  <a:srgbClr val="1D41D5"/>
                </a:solidFill>
                <a:latin typeface="楷体" panose="02010609060101010101" charset="-122"/>
                <a:ea typeface="楷体" panose="02010609060101010101" charset="-122"/>
                <a:cs typeface="楷体" panose="02010609060101010101" charset="-122"/>
              </a:rPr>
              <a:t>函数</a:t>
            </a:r>
            <a:r>
              <a:rPr lang="zh-CN" b="0">
                <a:latin typeface="楷体" panose="02010609060101010101" charset="-122"/>
                <a:ea typeface="楷体" panose="02010609060101010101" charset="-122"/>
                <a:cs typeface="楷体" panose="02010609060101010101" charset="-122"/>
              </a:rPr>
              <a:t>概念的发展.1638年意大利科学家伽利略（Galileo Galilei）</a:t>
            </a:r>
            <a:r>
              <a:rPr lang="zh-CN" b="1">
                <a:solidFill>
                  <a:srgbClr val="1D41D5"/>
                </a:solidFill>
                <a:latin typeface="楷体" panose="02010609060101010101" charset="-122"/>
                <a:ea typeface="楷体" panose="02010609060101010101" charset="-122"/>
                <a:cs typeface="楷体" panose="02010609060101010101" charset="-122"/>
              </a:rPr>
              <a:t>第一个提出了函数或称为变量关系的这一理念</a:t>
            </a:r>
            <a:r>
              <a:rPr lang="zh-CN" b="0">
                <a:latin typeface="楷体" panose="02010609060101010101" charset="-122"/>
                <a:ea typeface="楷体" panose="02010609060101010101" charset="-122"/>
                <a:cs typeface="楷体" panose="02010609060101010101" charset="-122"/>
              </a:rPr>
              <a:t>.</a:t>
            </a:r>
            <a:endParaRPr lang="zh-CN" altLang="en-US" b="0">
              <a:latin typeface="楷体" panose="02010609060101010101" charset="-122"/>
              <a:ea typeface="楷体" panose="02010609060101010101" charset="-122"/>
              <a:cs typeface="楷体" panose="02010609060101010101" charset="-122"/>
            </a:endParaRPr>
          </a:p>
        </p:txBody>
      </p:sp>
      <p:sp>
        <p:nvSpPr>
          <p:cNvPr id="6" name="文本框 5"/>
          <p:cNvSpPr txBox="1"/>
          <p:nvPr/>
        </p:nvSpPr>
        <p:spPr>
          <a:xfrm>
            <a:off x="1854200" y="318770"/>
            <a:ext cx="1193800"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函数史话</a:t>
            </a:r>
          </a:p>
        </p:txBody>
      </p:sp>
      <p:pic>
        <p:nvPicPr>
          <p:cNvPr id="7" name="数学史">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10886901" y="5867400"/>
            <a:ext cx="609600" cy="609600"/>
          </a:xfrm>
          <a:prstGeom prst="rect">
            <a:avLst/>
          </a:prstGeom>
        </p:spPr>
      </p:pic>
      <p:sp>
        <p:nvSpPr>
          <p:cNvPr id="8" name="TextBox 7"/>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5028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
                                        </p:tgtEl>
                                        <p:attrNameLst>
                                          <p:attrName>ppt_y</p:attrName>
                                        </p:attrNameLst>
                                      </p:cBhvr>
                                      <p:tavLst>
                                        <p:tav tm="0">
                                          <p:val>
                                            <p:strVal val="#ppt_y"/>
                                          </p:val>
                                        </p:tav>
                                        <p:tav tm="100000">
                                          <p:val>
                                            <p:strVal val="#ppt_y"/>
                                          </p:val>
                                        </p:tav>
                                      </p:tavLst>
                                    </p:anim>
                                    <p:anim calcmode="lin" valueType="num">
                                      <p:cBhvr>
                                        <p:cTn id="1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
                                        </p:tgtEl>
                                      </p:cBhvr>
                                    </p:animEffect>
                                  </p:childTnLst>
                                </p:cTn>
                              </p:par>
                              <p:par>
                                <p:cTn id="15" presetID="21"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18" fill="hold" display="0">
                  <p:stCondLst>
                    <p:cond delay="indefinite"/>
                  </p:stCondLst>
                  <p:endCondLst>
                    <p:cond evt="onStopAudio" delay="0">
                      <p:tgtEl>
                        <p:sldTgt/>
                      </p:tgtEl>
                    </p:cond>
                  </p:endCondLst>
                </p:cTn>
                <p:tgtEl>
                  <p:spTgt spid="7"/>
                </p:tgtEl>
              </p:cMediaNode>
            </p:vide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矩形 8"/>
          <p:cNvSpPr/>
          <p:nvPr/>
        </p:nvSpPr>
        <p:spPr>
          <a:xfrm>
            <a:off x="0" y="5131602"/>
            <a:ext cx="12192000" cy="977187"/>
          </a:xfrm>
          <a:prstGeom prst="rect">
            <a:avLst/>
          </a:prstGeom>
        </p:spPr>
        <p:txBody>
          <a:bodyPr wrap="square" lIns="121917" tIns="60958" rIns="121917" bIns="60958">
            <a:spAutoFit/>
          </a:bodyPr>
          <a:lstStyle/>
          <a:p>
            <a:pPr algn="ctr">
              <a:lnSpc>
                <a:spcPct val="150000"/>
              </a:lnSpc>
            </a:pPr>
            <a:r>
              <a:rPr lang="zh-CN" altLang="en-US" sz="3700" dirty="0" smtClean="0">
                <a:latin typeface="黑体" pitchFamily="49" charset="-122"/>
                <a:ea typeface="黑体" pitchFamily="49" charset="-122"/>
              </a:rPr>
              <a:t>扫码，免费看</a:t>
            </a:r>
            <a:r>
              <a:rPr lang="en-US" altLang="zh-CN" sz="3700" dirty="0" smtClean="0">
                <a:latin typeface="黑体" pitchFamily="49" charset="-122"/>
                <a:ea typeface="黑体" pitchFamily="49" charset="-122"/>
              </a:rPr>
              <a:t>800</a:t>
            </a:r>
            <a:r>
              <a:rPr lang="zh-CN" altLang="en-US" sz="3700" dirty="0" smtClean="0">
                <a:latin typeface="黑体" pitchFamily="49" charset="-122"/>
                <a:ea typeface="黑体" pitchFamily="49" charset="-122"/>
              </a:rPr>
              <a:t>分钟！</a:t>
            </a:r>
            <a:endParaRPr lang="en-US" altLang="zh-CN" sz="3700" dirty="0" smtClean="0">
              <a:latin typeface="黑体" pitchFamily="49" charset="-122"/>
              <a:ea typeface="黑体" pitchFamily="49" charset="-122"/>
            </a:endParaRPr>
          </a:p>
        </p:txBody>
      </p:sp>
      <p:sp>
        <p:nvSpPr>
          <p:cNvPr id="7" name="TextBox 3"/>
          <p:cNvSpPr txBox="1">
            <a:spLocks noChangeArrowheads="1"/>
          </p:cNvSpPr>
          <p:nvPr/>
        </p:nvSpPr>
        <p:spPr bwMode="auto">
          <a:xfrm>
            <a:off x="0" y="710150"/>
            <a:ext cx="12192000" cy="779700"/>
          </a:xfrm>
          <a:prstGeom prst="rect">
            <a:avLst/>
          </a:prstGeom>
          <a:noFill/>
          <a:ln w="9525">
            <a:noFill/>
            <a:miter lim="800000"/>
            <a:headEnd/>
            <a:tailEnd/>
          </a:ln>
        </p:spPr>
        <p:txBody>
          <a:bodyPr wrap="square" lIns="121917" tIns="60958" rIns="121917" bIns="60958">
            <a:spAutoFit/>
          </a:bodyPr>
          <a:lstStyle/>
          <a:p>
            <a:pPr algn="ctr"/>
            <a:r>
              <a:rPr lang="zh-CN" altLang="en-US" sz="4300" dirty="0" smtClean="0">
                <a:latin typeface="黑体" pitchFamily="49" charset="-122"/>
                <a:ea typeface="黑体" pitchFamily="49" charset="-122"/>
              </a:rPr>
              <a:t>课堂实录（视频）</a:t>
            </a:r>
            <a:endParaRPr lang="en-US" altLang="zh-CN" sz="4300" dirty="0" smtClean="0">
              <a:latin typeface="黑体" pitchFamily="49" charset="-122"/>
              <a:ea typeface="黑体" pitchFamily="49" charset="-122"/>
            </a:endParaRPr>
          </a:p>
        </p:txBody>
      </p:sp>
      <p:sp>
        <p:nvSpPr>
          <p:cNvPr id="12" name="矩形 11"/>
          <p:cNvSpPr/>
          <p:nvPr/>
        </p:nvSpPr>
        <p:spPr>
          <a:xfrm>
            <a:off x="0" y="6365558"/>
            <a:ext cx="12192000" cy="415494"/>
          </a:xfrm>
          <a:prstGeom prst="rect">
            <a:avLst/>
          </a:prstGeom>
        </p:spPr>
        <p:txBody>
          <a:bodyPr wrap="square" lIns="121917" tIns="60958" rIns="121917" bIns="60958">
            <a:spAutoFit/>
          </a:bodyPr>
          <a:lstStyle/>
          <a:p>
            <a:pPr algn="r"/>
            <a:r>
              <a:rPr lang="zh-CN" altLang="en-US" sz="1900" dirty="0" smtClean="0"/>
              <a:t>获取更多信息，请联系编辑：</a:t>
            </a:r>
            <a:r>
              <a:rPr lang="en-US" altLang="zh-CN" sz="1900" dirty="0" smtClean="0"/>
              <a:t>13166715360</a:t>
            </a:r>
            <a:r>
              <a:rPr lang="zh-CN" altLang="en-US" sz="1900" dirty="0" smtClean="0"/>
              <a:t>（杜编辑）</a:t>
            </a:r>
            <a:endParaRPr lang="zh-CN" altLang="en-US" sz="1900" dirty="0"/>
          </a:p>
        </p:txBody>
      </p:sp>
      <p:pic>
        <p:nvPicPr>
          <p:cNvPr id="6" name="图片 5" descr="1fe0de1d6852c096e27215f80f572a8.png"/>
          <p:cNvPicPr>
            <a:picLocks noChangeAspect="1"/>
          </p:cNvPicPr>
          <p:nvPr/>
        </p:nvPicPr>
        <p:blipFill>
          <a:blip r:embed="rId2"/>
          <a:stretch>
            <a:fillRect/>
          </a:stretch>
        </p:blipFill>
        <p:spPr>
          <a:xfrm>
            <a:off x="4343400" y="1625599"/>
            <a:ext cx="3352801" cy="335280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25030" y="3130550"/>
            <a:ext cx="3068320" cy="337185"/>
          </a:xfrm>
          <a:prstGeom prst="rect">
            <a:avLst/>
          </a:prstGeom>
          <a:noFill/>
          <a:ln w="9525">
            <a:noFill/>
          </a:ln>
        </p:spPr>
        <p:txBody>
          <a:bodyPr wrap="square">
            <a:spAutoFit/>
          </a:bodyPr>
          <a:lstStyle/>
          <a:p>
            <a:pPr indent="0"/>
            <a:r>
              <a:rPr lang="zh-CN" sz="1600">
                <a:latin typeface="仿宋_GB2312" panose="02010609030101010101" charset="-122"/>
                <a:ea typeface="仿宋_GB2312" panose="02010609030101010101" charset="-122"/>
                <a:cs typeface="仿宋_GB2312" panose="02010609030101010101" charset="-122"/>
                <a:sym typeface="+mn-ea"/>
              </a:rPr>
              <a:t>莱布尼茨（Gottfried Leibniz）</a:t>
            </a:r>
            <a:endParaRPr lang="zh-CN" altLang="en-US" sz="1600" b="0">
              <a:latin typeface="仿宋_GB2312" panose="02010609030101010101" charset="-122"/>
              <a:ea typeface="仿宋_GB2312" panose="02010609030101010101" charset="-122"/>
              <a:cs typeface="仿宋_GB2312" panose="02010609030101010101" charset="-122"/>
            </a:endParaRPr>
          </a:p>
        </p:txBody>
      </p:sp>
      <p:sp>
        <p:nvSpPr>
          <p:cNvPr id="3" name="文本框 2"/>
          <p:cNvSpPr txBox="1"/>
          <p:nvPr/>
        </p:nvSpPr>
        <p:spPr>
          <a:xfrm>
            <a:off x="1369060" y="1298575"/>
            <a:ext cx="4578350" cy="1753235"/>
          </a:xfrm>
          <a:prstGeom prst="rect">
            <a:avLst/>
          </a:prstGeom>
          <a:noFill/>
          <a:ln w="9525">
            <a:noFill/>
          </a:ln>
        </p:spPr>
        <p:txBody>
          <a:bodyPr wrap="square">
            <a:spAutoFit/>
          </a:bodyPr>
          <a:lstStyle/>
          <a:p>
            <a:pPr indent="304800"/>
            <a:r>
              <a:rPr lang="zh-CN">
                <a:latin typeface="楷体" panose="02010609060101010101" charset="-122"/>
                <a:ea typeface="楷体" panose="02010609060101010101" charset="-122"/>
                <a:cs typeface="楷体" panose="02010609060101010101" charset="-122"/>
              </a:rPr>
              <a:t>“</a:t>
            </a:r>
            <a:r>
              <a:rPr lang="zh-CN" b="1">
                <a:solidFill>
                  <a:srgbClr val="1D41D5"/>
                </a:solidFill>
                <a:latin typeface="楷体" panose="02010609060101010101" charset="-122"/>
                <a:ea typeface="楷体" panose="02010609060101010101" charset="-122"/>
                <a:cs typeface="楷体" panose="02010609060101010101" charset="-122"/>
              </a:rPr>
              <a:t>function（函数）</a:t>
            </a:r>
            <a:r>
              <a:rPr lang="zh-CN">
                <a:latin typeface="楷体" panose="02010609060101010101" charset="-122"/>
                <a:ea typeface="楷体" panose="02010609060101010101" charset="-122"/>
                <a:cs typeface="楷体" panose="02010609060101010101" charset="-122"/>
              </a:rPr>
              <a:t>”作为数学术语，是微积分奠基人之一、德国哲学家、数学家莱布尼茨（Gottfried Leibniz）在他1673年的手稿《切线的逆方法或函数方法》（Methodus tangentium inversa seu de functionibus）中首次使用.</a:t>
            </a:r>
          </a:p>
        </p:txBody>
      </p:sp>
      <p:pic>
        <p:nvPicPr>
          <p:cNvPr id="4" name="图片 3" descr="莱布尼茨"/>
          <p:cNvPicPr>
            <a:picLocks noChangeAspect="1"/>
          </p:cNvPicPr>
          <p:nvPr/>
        </p:nvPicPr>
        <p:blipFill>
          <a:blip r:embed="rId2" cstate="print"/>
          <a:stretch>
            <a:fillRect/>
          </a:stretch>
        </p:blipFill>
        <p:spPr>
          <a:xfrm>
            <a:off x="7922260" y="1261110"/>
            <a:ext cx="1422000" cy="1800000"/>
          </a:xfrm>
          <a:prstGeom prst="rect">
            <a:avLst/>
          </a:prstGeom>
        </p:spPr>
      </p:pic>
      <p:pic>
        <p:nvPicPr>
          <p:cNvPr id="5" name="图片 4" descr="莱布尼茨手稿"/>
          <p:cNvPicPr>
            <a:picLocks noChangeAspect="1"/>
          </p:cNvPicPr>
          <p:nvPr/>
        </p:nvPicPr>
        <p:blipFill>
          <a:blip r:embed="rId3" cstate="print"/>
          <a:stretch>
            <a:fillRect/>
          </a:stretch>
        </p:blipFill>
        <p:spPr>
          <a:xfrm>
            <a:off x="1369060" y="3113405"/>
            <a:ext cx="4311015" cy="2931160"/>
          </a:xfrm>
          <a:prstGeom prst="rect">
            <a:avLst/>
          </a:prstGeom>
        </p:spPr>
      </p:pic>
      <p:sp>
        <p:nvSpPr>
          <p:cNvPr id="6" name="文本框 5"/>
          <p:cNvSpPr txBox="1"/>
          <p:nvPr/>
        </p:nvSpPr>
        <p:spPr>
          <a:xfrm>
            <a:off x="5733415" y="5676265"/>
            <a:ext cx="2540000" cy="368300"/>
          </a:xfrm>
          <a:prstGeom prst="rect">
            <a:avLst/>
          </a:prstGeom>
          <a:noFill/>
        </p:spPr>
        <p:txBody>
          <a:bodyPr wrap="square" rtlCol="0" anchor="t">
            <a:spAutoFit/>
          </a:bodyPr>
          <a:lstStyle/>
          <a:p>
            <a:r>
              <a:rPr lang="zh-CN" altLang="en-US">
                <a:latin typeface="仿宋_GB2312" panose="02010609030101010101" charset="-122"/>
                <a:ea typeface="仿宋_GB2312" panose="02010609030101010101" charset="-122"/>
              </a:rPr>
              <a:t>莱布尼茨微分学手稿</a:t>
            </a:r>
          </a:p>
        </p:txBody>
      </p:sp>
      <p:sp>
        <p:nvSpPr>
          <p:cNvPr id="7" name="文本框 6"/>
          <p:cNvSpPr txBox="1"/>
          <p:nvPr/>
        </p:nvSpPr>
        <p:spPr>
          <a:xfrm>
            <a:off x="1854200" y="318770"/>
            <a:ext cx="1193800"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函数史话</a:t>
            </a:r>
          </a:p>
        </p:txBody>
      </p:sp>
      <p:sp>
        <p:nvSpPr>
          <p:cNvPr id="8" name="TextBox 7"/>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92186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17"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p:nvPr>
            <p:custDataLst>
              <p:tags r:id="rId1"/>
            </p:custDataLst>
          </p:nvPr>
        </p:nvSpPr>
        <p:spPr>
          <a:xfrm>
            <a:off x="7588885" y="3179445"/>
            <a:ext cx="2343785" cy="431800"/>
          </a:xfrm>
          <a:prstGeom prst="rect">
            <a:avLst/>
          </a:prstGeom>
          <a:noFill/>
          <a:ln w="3175">
            <a:noFill/>
            <a:prstDash val="dash"/>
          </a:ln>
          <a:extLst>
            <a:ext uri="{909E8E84-426E-40DD-AFC4-6F175D3DCCD1}">
              <a14:hiddenFill xmlns=""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30000"/>
              </a:lnSpc>
              <a:spcBef>
                <a:spcPts val="800"/>
              </a:spcBef>
              <a:spcAft>
                <a:spcPts val="0"/>
              </a:spcAft>
              <a:buSzPct val="100000"/>
              <a:buNone/>
            </a:pPr>
            <a:r>
              <a:rPr lang="zh-CN" altLang="en-US" sz="1800" spc="150" dirty="0">
                <a:ln w="3175">
                  <a:noFill/>
                  <a:prstDash val="dash"/>
                </a:ln>
                <a:solidFill>
                  <a:schemeClr val="tx1"/>
                </a:solidFill>
                <a:uFillTx/>
                <a:latin typeface="仿宋_GB2312" panose="02010609030101010101" charset="-122"/>
                <a:ea typeface="仿宋_GB2312" panose="02010609030101010101" charset="-122"/>
                <a:cs typeface="微软雅黑" panose="020B0503020204020204" charset="-122"/>
                <a:sym typeface="+mn-ea"/>
              </a:rPr>
              <a:t>李善兰</a:t>
            </a:r>
            <a:r>
              <a:rPr altLang="zh-CN" sz="1800" spc="150" dirty="0">
                <a:ln w="3175">
                  <a:noFill/>
                  <a:prstDash val="dash"/>
                </a:ln>
                <a:solidFill>
                  <a:schemeClr val="tx1"/>
                </a:solidFill>
                <a:uFillTx/>
                <a:latin typeface="仿宋_GB2312" panose="02010609030101010101" charset="-122"/>
                <a:ea typeface="仿宋_GB2312" panose="02010609030101010101" charset="-122"/>
                <a:cs typeface="微软雅黑" panose="020B0503020204020204" charset="-122"/>
                <a:sym typeface="+mn-ea"/>
              </a:rPr>
              <a:t>(1811-1882)</a:t>
            </a:r>
          </a:p>
        </p:txBody>
      </p:sp>
      <p:sp>
        <p:nvSpPr>
          <p:cNvPr id="3" name="文本框 2"/>
          <p:cNvSpPr txBox="1"/>
          <p:nvPr/>
        </p:nvSpPr>
        <p:spPr>
          <a:xfrm>
            <a:off x="1369060" y="1315085"/>
            <a:ext cx="4061460" cy="1753235"/>
          </a:xfrm>
          <a:prstGeom prst="rect">
            <a:avLst/>
          </a:prstGeom>
          <a:noFill/>
          <a:ln w="9525">
            <a:noFill/>
          </a:ln>
        </p:spPr>
        <p:txBody>
          <a:bodyPr wrap="square">
            <a:spAutoFit/>
          </a:bodyPr>
          <a:lstStyle/>
          <a:p>
            <a:pPr indent="304800"/>
            <a:r>
              <a:rPr lang="zh-CN" b="1">
                <a:solidFill>
                  <a:srgbClr val="1D41D5"/>
                </a:solidFill>
                <a:latin typeface="楷体" panose="02010609060101010101" charset="-122"/>
                <a:ea typeface="楷体" panose="02010609060101010101" charset="-122"/>
                <a:cs typeface="楷体" panose="02010609060101010101" charset="-122"/>
              </a:rPr>
              <a:t>中文的“函数”</a:t>
            </a:r>
            <a:r>
              <a:rPr lang="zh-CN">
                <a:latin typeface="楷体" panose="02010609060101010101" charset="-122"/>
                <a:ea typeface="楷体" panose="02010609060101010101" charset="-122"/>
                <a:cs typeface="楷体" panose="02010609060101010101" charset="-122"/>
              </a:rPr>
              <a:t>一词是1859年</a:t>
            </a:r>
            <a:r>
              <a:rPr lang="zh-CN" b="1">
                <a:solidFill>
                  <a:srgbClr val="FF0000"/>
                </a:solidFill>
                <a:latin typeface="楷体" panose="02010609060101010101" charset="-122"/>
                <a:ea typeface="楷体" panose="02010609060101010101" charset="-122"/>
                <a:cs typeface="楷体" panose="02010609060101010101" charset="-122"/>
              </a:rPr>
              <a:t>中国</a:t>
            </a:r>
            <a:r>
              <a:rPr lang="zh-CN">
                <a:latin typeface="楷体" panose="02010609060101010101" charset="-122"/>
                <a:ea typeface="楷体" panose="02010609060101010101" charset="-122"/>
                <a:cs typeface="楷体" panose="02010609060101010101" charset="-122"/>
              </a:rPr>
              <a:t>清代数学家</a:t>
            </a:r>
            <a:r>
              <a:rPr lang="zh-CN" b="1">
                <a:solidFill>
                  <a:srgbClr val="1D41D5"/>
                </a:solidFill>
                <a:latin typeface="楷体" panose="02010609060101010101" charset="-122"/>
                <a:ea typeface="楷体" panose="02010609060101010101" charset="-122"/>
                <a:cs typeface="楷体" panose="02010609060101010101" charset="-122"/>
              </a:rPr>
              <a:t>李善兰</a:t>
            </a:r>
            <a:r>
              <a:rPr lang="zh-CN">
                <a:latin typeface="楷体" panose="02010609060101010101" charset="-122"/>
                <a:ea typeface="楷体" panose="02010609060101010101" charset="-122"/>
                <a:cs typeface="楷体" panose="02010609060101010101" charset="-122"/>
              </a:rPr>
              <a:t>在翻译《代微积拾级》时，由“function”创译的.他给出的理由是“</a:t>
            </a:r>
            <a:r>
              <a:rPr lang="zh-CN" b="1">
                <a:solidFill>
                  <a:srgbClr val="1D41D5"/>
                </a:solidFill>
                <a:latin typeface="楷体" panose="02010609060101010101" charset="-122"/>
                <a:ea typeface="楷体" panose="02010609060101010101" charset="-122"/>
                <a:cs typeface="楷体" panose="02010609060101010101" charset="-122"/>
              </a:rPr>
              <a:t>凡此变数中函彼变数者，则此为彼之函数</a:t>
            </a:r>
            <a:r>
              <a:rPr lang="zh-CN">
                <a:latin typeface="楷体" panose="02010609060101010101" charset="-122"/>
                <a:ea typeface="楷体" panose="02010609060101010101" charset="-122"/>
                <a:cs typeface="楷体" panose="02010609060101010101" charset="-122"/>
              </a:rPr>
              <a:t>”，即“函”为包含之意.</a:t>
            </a:r>
          </a:p>
        </p:txBody>
      </p:sp>
      <p:pic>
        <p:nvPicPr>
          <p:cNvPr id="4" name="图片 3" descr="李善兰"/>
          <p:cNvPicPr>
            <a:picLocks noChangeAspect="1"/>
          </p:cNvPicPr>
          <p:nvPr/>
        </p:nvPicPr>
        <p:blipFill>
          <a:blip r:embed="rId3" cstate="print"/>
          <a:stretch>
            <a:fillRect/>
          </a:stretch>
        </p:blipFill>
        <p:spPr>
          <a:xfrm>
            <a:off x="7981315" y="1308735"/>
            <a:ext cx="1444898" cy="1800000"/>
          </a:xfrm>
          <a:prstGeom prst="rect">
            <a:avLst/>
          </a:prstGeom>
        </p:spPr>
      </p:pic>
      <p:pic>
        <p:nvPicPr>
          <p:cNvPr id="5" name="图片 4"/>
          <p:cNvPicPr>
            <a:picLocks noChangeAspect="1"/>
          </p:cNvPicPr>
          <p:nvPr/>
        </p:nvPicPr>
        <p:blipFill>
          <a:blip r:embed="rId4" cstate="print"/>
          <a:stretch>
            <a:fillRect/>
          </a:stretch>
        </p:blipFill>
        <p:spPr>
          <a:xfrm>
            <a:off x="1369060" y="3049905"/>
            <a:ext cx="3919855" cy="2988310"/>
          </a:xfrm>
          <a:prstGeom prst="rect">
            <a:avLst/>
          </a:prstGeom>
        </p:spPr>
      </p:pic>
      <p:sp>
        <p:nvSpPr>
          <p:cNvPr id="6" name="文本框 5"/>
          <p:cNvSpPr txBox="1"/>
          <p:nvPr/>
        </p:nvSpPr>
        <p:spPr>
          <a:xfrm>
            <a:off x="5288915" y="5685155"/>
            <a:ext cx="1783080" cy="368300"/>
          </a:xfrm>
          <a:prstGeom prst="rect">
            <a:avLst/>
          </a:prstGeom>
          <a:noFill/>
        </p:spPr>
        <p:txBody>
          <a:bodyPr wrap="none" rtlCol="0" anchor="t">
            <a:spAutoFit/>
          </a:bodyPr>
          <a:lstStyle/>
          <a:p>
            <a:r>
              <a:rPr lang="zh-CN">
                <a:latin typeface="仿宋_GB2312" panose="02010609030101010101" charset="-122"/>
                <a:ea typeface="仿宋_GB2312" panose="02010609030101010101" charset="-122"/>
                <a:cs typeface="楷体" panose="02010609060101010101" charset="-122"/>
                <a:sym typeface="+mn-ea"/>
              </a:rPr>
              <a:t>《代微积拾级》</a:t>
            </a:r>
            <a:endParaRPr lang="zh-CN" altLang="en-US">
              <a:latin typeface="仿宋_GB2312" panose="02010609030101010101" charset="-122"/>
              <a:ea typeface="仿宋_GB2312" panose="02010609030101010101" charset="-122"/>
              <a:cs typeface="楷体" panose="02010609060101010101" charset="-122"/>
              <a:sym typeface="+mn-ea"/>
            </a:endParaRPr>
          </a:p>
        </p:txBody>
      </p:sp>
      <p:sp>
        <p:nvSpPr>
          <p:cNvPr id="7" name="文本框 6"/>
          <p:cNvSpPr txBox="1"/>
          <p:nvPr/>
        </p:nvSpPr>
        <p:spPr>
          <a:xfrm>
            <a:off x="1854200" y="318770"/>
            <a:ext cx="1193800"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函数史话</a:t>
            </a:r>
          </a:p>
        </p:txBody>
      </p:sp>
      <p:sp>
        <p:nvSpPr>
          <p:cNvPr id="8" name="TextBox 7"/>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36796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50" presetClass="entr" presetSubtype="0" decel="10000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60920" y="3201670"/>
            <a:ext cx="2850515" cy="337185"/>
          </a:xfrm>
          <a:prstGeom prst="rect">
            <a:avLst/>
          </a:prstGeom>
          <a:noFill/>
          <a:ln w="9525">
            <a:noFill/>
          </a:ln>
        </p:spPr>
        <p:txBody>
          <a:bodyPr wrap="square">
            <a:spAutoFit/>
          </a:bodyPr>
          <a:lstStyle/>
          <a:p>
            <a:pPr indent="0"/>
            <a:r>
              <a:rPr lang="zh-CN" sz="1600">
                <a:latin typeface="仿宋_GB2312" panose="02010609030101010101" charset="-122"/>
                <a:ea typeface="仿宋_GB2312" panose="02010609030101010101" charset="-122"/>
                <a:cs typeface="仿宋_GB2312" panose="02010609030101010101" charset="-122"/>
                <a:sym typeface="+mn-ea"/>
              </a:rPr>
              <a:t>伯努利（Johann Bernoulli）</a:t>
            </a:r>
            <a:endParaRPr lang="zh-CN" altLang="en-US" sz="1600" b="0">
              <a:latin typeface="仿宋_GB2312" panose="02010609030101010101" charset="-122"/>
              <a:ea typeface="仿宋_GB2312" panose="02010609030101010101" charset="-122"/>
              <a:cs typeface="仿宋_GB2312" panose="02010609030101010101" charset="-122"/>
            </a:endParaRPr>
          </a:p>
        </p:txBody>
      </p:sp>
      <p:sp>
        <p:nvSpPr>
          <p:cNvPr id="3" name="文本框 2"/>
          <p:cNvSpPr txBox="1"/>
          <p:nvPr/>
        </p:nvSpPr>
        <p:spPr>
          <a:xfrm>
            <a:off x="924560" y="1623060"/>
            <a:ext cx="5975350" cy="1198880"/>
          </a:xfrm>
          <a:prstGeom prst="rect">
            <a:avLst/>
          </a:prstGeom>
          <a:noFill/>
          <a:ln w="9525">
            <a:noFill/>
          </a:ln>
        </p:spPr>
        <p:txBody>
          <a:bodyPr wrap="square">
            <a:spAutoFit/>
          </a:bodyPr>
          <a:lstStyle/>
          <a:p>
            <a:pPr indent="304800"/>
            <a:r>
              <a:rPr lang="zh-CN" b="1">
                <a:solidFill>
                  <a:srgbClr val="1D41D5"/>
                </a:solidFill>
                <a:latin typeface="楷体" panose="02010609060101010101" charset="-122"/>
                <a:ea typeface="楷体" panose="02010609060101010101" charset="-122"/>
                <a:cs typeface="楷体" panose="02010609060101010101" charset="-122"/>
              </a:rPr>
              <a:t>1718年</a:t>
            </a:r>
            <a:r>
              <a:rPr lang="zh-CN">
                <a:latin typeface="楷体" panose="02010609060101010101" charset="-122"/>
                <a:ea typeface="楷体" panose="02010609060101010101" charset="-122"/>
                <a:cs typeface="楷体" panose="02010609060101010101" charset="-122"/>
              </a:rPr>
              <a:t>，瑞士数学家伯努利（Johann Bernoulli）在关于等周问题的一篇论文中，把</a:t>
            </a:r>
            <a:r>
              <a:rPr lang="zh-CN" b="1">
                <a:solidFill>
                  <a:srgbClr val="1D41D5"/>
                </a:solidFill>
                <a:latin typeface="楷体" panose="02010609060101010101" charset="-122"/>
                <a:ea typeface="楷体" panose="02010609060101010101" charset="-122"/>
                <a:cs typeface="楷体" panose="02010609060101010101" charset="-122"/>
              </a:rPr>
              <a:t>函数定义</a:t>
            </a:r>
            <a:r>
              <a:rPr lang="zh-CN">
                <a:latin typeface="楷体" panose="02010609060101010101" charset="-122"/>
                <a:ea typeface="楷体" panose="02010609060101010101" charset="-122"/>
                <a:cs typeface="楷体" panose="02010609060101010101" charset="-122"/>
              </a:rPr>
              <a:t>为：一个变量的函数是指由这个变量和某些常量以任何一种方式组成的量.这是历史上第一个正式发表的明确的函数定义.</a:t>
            </a:r>
          </a:p>
        </p:txBody>
      </p:sp>
      <p:pic>
        <p:nvPicPr>
          <p:cNvPr id="4" name="图片 3" descr="伯努利"/>
          <p:cNvPicPr>
            <a:picLocks noChangeAspect="1"/>
          </p:cNvPicPr>
          <p:nvPr/>
        </p:nvPicPr>
        <p:blipFill>
          <a:blip r:embed="rId2" cstate="print"/>
          <a:stretch>
            <a:fillRect/>
          </a:stretch>
        </p:blipFill>
        <p:spPr>
          <a:xfrm>
            <a:off x="8180070" y="1401445"/>
            <a:ext cx="1186813" cy="1800000"/>
          </a:xfrm>
          <a:prstGeom prst="rect">
            <a:avLst/>
          </a:prstGeom>
        </p:spPr>
      </p:pic>
      <p:pic>
        <p:nvPicPr>
          <p:cNvPr id="5" name="图片 4"/>
          <p:cNvPicPr>
            <a:picLocks noChangeAspect="1"/>
          </p:cNvPicPr>
          <p:nvPr/>
        </p:nvPicPr>
        <p:blipFill>
          <a:blip r:embed="rId3" cstate="print"/>
          <a:stretch>
            <a:fillRect/>
          </a:stretch>
        </p:blipFill>
        <p:spPr>
          <a:xfrm>
            <a:off x="1002030" y="3152140"/>
            <a:ext cx="5819775" cy="2105025"/>
          </a:xfrm>
          <a:prstGeom prst="rect">
            <a:avLst/>
          </a:prstGeom>
        </p:spPr>
      </p:pic>
      <p:sp>
        <p:nvSpPr>
          <p:cNvPr id="6" name="文本框 5"/>
          <p:cNvSpPr txBox="1"/>
          <p:nvPr/>
        </p:nvSpPr>
        <p:spPr>
          <a:xfrm>
            <a:off x="3068320" y="5257165"/>
            <a:ext cx="2125345" cy="368300"/>
          </a:xfrm>
          <a:prstGeom prst="rect">
            <a:avLst/>
          </a:prstGeom>
          <a:noFill/>
        </p:spPr>
        <p:txBody>
          <a:bodyPr wrap="square" rtlCol="0" anchor="t">
            <a:spAutoFit/>
          </a:bodyPr>
          <a:lstStyle/>
          <a:p>
            <a:r>
              <a:rPr lang="zh-CN" altLang="en-US">
                <a:latin typeface="仿宋_GB2312" panose="02010609030101010101" charset="-122"/>
                <a:ea typeface="仿宋_GB2312" panose="02010609030101010101" charset="-122"/>
              </a:rPr>
              <a:t>伯努利和大数定律</a:t>
            </a:r>
          </a:p>
        </p:txBody>
      </p:sp>
      <p:sp>
        <p:nvSpPr>
          <p:cNvPr id="7" name="文本框 6"/>
          <p:cNvSpPr txBox="1"/>
          <p:nvPr/>
        </p:nvSpPr>
        <p:spPr>
          <a:xfrm>
            <a:off x="1854200" y="318770"/>
            <a:ext cx="1193800"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函数史话</a:t>
            </a:r>
          </a:p>
        </p:txBody>
      </p:sp>
      <p:sp>
        <p:nvSpPr>
          <p:cNvPr id="8" name="TextBox 7"/>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73128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par>
                                <p:cTn id="8" presetID="22" presetClass="entr" presetSubtype="8" fill="hold" nodeType="withEffect">
                                  <p:stCondLst>
                                    <p:cond delay="0"/>
                                  </p:stCondLst>
                                  <p:childTnLst>
                                    <p:set>
                                      <p:cBhvr>
                                        <p:cTn id="9" dur="2000"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13650" y="2858770"/>
            <a:ext cx="2489835" cy="337185"/>
          </a:xfrm>
          <a:prstGeom prst="rect">
            <a:avLst/>
          </a:prstGeom>
          <a:noFill/>
          <a:ln w="9525">
            <a:noFill/>
          </a:ln>
        </p:spPr>
        <p:txBody>
          <a:bodyPr wrap="square">
            <a:spAutoFit/>
          </a:bodyPr>
          <a:lstStyle/>
          <a:p>
            <a:pPr indent="0"/>
            <a:r>
              <a:rPr lang="zh-CN" sz="1600">
                <a:latin typeface="仿宋_GB2312" panose="02010609030101010101" charset="-122"/>
                <a:ea typeface="仿宋_GB2312" panose="02010609030101010101" charset="-122"/>
                <a:cs typeface="仿宋_GB2312" panose="02010609030101010101" charset="-122"/>
                <a:sym typeface="+mn-ea"/>
              </a:rPr>
              <a:t>欧拉（Leonhard Euler）</a:t>
            </a:r>
            <a:endParaRPr lang="zh-CN" altLang="en-US" sz="1600" b="0">
              <a:latin typeface="仿宋_GB2312" panose="02010609030101010101" charset="-122"/>
              <a:ea typeface="仿宋_GB2312" panose="02010609030101010101" charset="-122"/>
              <a:cs typeface="仿宋_GB2312" panose="02010609030101010101" charset="-122"/>
            </a:endParaRPr>
          </a:p>
        </p:txBody>
      </p:sp>
      <p:sp>
        <p:nvSpPr>
          <p:cNvPr id="3" name="文本框 2"/>
          <p:cNvSpPr txBox="1"/>
          <p:nvPr/>
        </p:nvSpPr>
        <p:spPr>
          <a:xfrm>
            <a:off x="843280" y="1476375"/>
            <a:ext cx="5579110" cy="1568450"/>
          </a:xfrm>
          <a:prstGeom prst="rect">
            <a:avLst/>
          </a:prstGeom>
          <a:noFill/>
          <a:ln w="9525">
            <a:noFill/>
          </a:ln>
        </p:spPr>
        <p:txBody>
          <a:bodyPr wrap="square">
            <a:spAutoFit/>
          </a:bodyPr>
          <a:lstStyle/>
          <a:p>
            <a:pPr indent="304800"/>
            <a:r>
              <a:rPr lang="zh-CN" sz="1600" b="1">
                <a:solidFill>
                  <a:srgbClr val="1D41D5"/>
                </a:solidFill>
                <a:latin typeface="楷体" panose="02010609060101010101" charset="-122"/>
                <a:ea typeface="楷体" panose="02010609060101010101" charset="-122"/>
                <a:cs typeface="楷体" panose="02010609060101010101" charset="-122"/>
              </a:rPr>
              <a:t>1755年</a:t>
            </a:r>
            <a:r>
              <a:rPr lang="zh-CN" sz="1600">
                <a:latin typeface="楷体" panose="02010609060101010101" charset="-122"/>
                <a:ea typeface="楷体" panose="02010609060101010101" charset="-122"/>
                <a:cs typeface="楷体" panose="02010609060101010101" charset="-122"/>
              </a:rPr>
              <a:t>，瑞士数学家、物理学家欧拉（Leonhard Euler）在《微分学原理》的序言中进一步给出了</a:t>
            </a:r>
            <a:r>
              <a:rPr lang="zh-CN" sz="1600" b="1">
                <a:solidFill>
                  <a:srgbClr val="1D41D5"/>
                </a:solidFill>
                <a:latin typeface="楷体" panose="02010609060101010101" charset="-122"/>
                <a:ea typeface="楷体" panose="02010609060101010101" charset="-122"/>
                <a:cs typeface="楷体" panose="02010609060101010101" charset="-122"/>
              </a:rPr>
              <a:t>函数的定义</a:t>
            </a:r>
            <a:r>
              <a:rPr lang="zh-CN" sz="1600">
                <a:latin typeface="楷体" panose="02010609060101010101" charset="-122"/>
                <a:ea typeface="楷体" panose="02010609060101010101" charset="-122"/>
                <a:cs typeface="楷体" panose="02010609060101010101" charset="-122"/>
              </a:rPr>
              <a:t>：</a:t>
            </a:r>
          </a:p>
          <a:p>
            <a:pPr indent="304800"/>
            <a:r>
              <a:rPr lang="zh-CN" sz="1600">
                <a:latin typeface="楷体" panose="02010609060101010101" charset="-122"/>
                <a:ea typeface="楷体" panose="02010609060101010101" charset="-122"/>
                <a:cs typeface="楷体" panose="02010609060101010101" charset="-122"/>
              </a:rPr>
              <a:t>当变量以如下的方式依赖于另一些变量，即当后面这些变量变化时，前者也随之变化，则称前面的变量是后面变量的函数.</a:t>
            </a:r>
          </a:p>
          <a:p>
            <a:pPr indent="304800"/>
            <a:r>
              <a:rPr lang="zh-CN" sz="1600">
                <a:latin typeface="楷体" panose="02010609060101010101" charset="-122"/>
                <a:ea typeface="楷体" panose="02010609060101010101" charset="-122"/>
                <a:cs typeface="楷体" panose="02010609060101010101" charset="-122"/>
              </a:rPr>
              <a:t>这就是人们通常称为函数定义的“</a:t>
            </a:r>
            <a:r>
              <a:rPr lang="zh-CN" sz="1600" b="1">
                <a:solidFill>
                  <a:srgbClr val="FF0000"/>
                </a:solidFill>
                <a:latin typeface="楷体" panose="02010609060101010101" charset="-122"/>
                <a:ea typeface="楷体" panose="02010609060101010101" charset="-122"/>
                <a:cs typeface="楷体" panose="02010609060101010101" charset="-122"/>
              </a:rPr>
              <a:t>变量说</a:t>
            </a:r>
            <a:r>
              <a:rPr lang="zh-CN" sz="1600">
                <a:latin typeface="楷体" panose="02010609060101010101" charset="-122"/>
                <a:ea typeface="楷体" panose="02010609060101010101" charset="-122"/>
                <a:cs typeface="楷体" panose="02010609060101010101" charset="-122"/>
              </a:rPr>
              <a:t>”.</a:t>
            </a:r>
          </a:p>
        </p:txBody>
      </p:sp>
      <p:pic>
        <p:nvPicPr>
          <p:cNvPr id="4" name="图片 3"/>
          <p:cNvPicPr>
            <a:picLocks noChangeAspect="1"/>
          </p:cNvPicPr>
          <p:nvPr/>
        </p:nvPicPr>
        <p:blipFill>
          <a:blip r:embed="rId2" cstate="print"/>
          <a:stretch>
            <a:fillRect/>
          </a:stretch>
        </p:blipFill>
        <p:spPr>
          <a:xfrm>
            <a:off x="8198485" y="1058545"/>
            <a:ext cx="1320863" cy="1800000"/>
          </a:xfrm>
          <a:prstGeom prst="rect">
            <a:avLst/>
          </a:prstGeom>
        </p:spPr>
      </p:pic>
      <p:pic>
        <p:nvPicPr>
          <p:cNvPr id="5" name="图片 4"/>
          <p:cNvPicPr>
            <a:picLocks noChangeAspect="1"/>
          </p:cNvPicPr>
          <p:nvPr/>
        </p:nvPicPr>
        <p:blipFill>
          <a:blip r:embed="rId3" cstate="print"/>
          <a:stretch>
            <a:fillRect/>
          </a:stretch>
        </p:blipFill>
        <p:spPr>
          <a:xfrm>
            <a:off x="1744980" y="3044825"/>
            <a:ext cx="2476500" cy="2891790"/>
          </a:xfrm>
          <a:prstGeom prst="rect">
            <a:avLst/>
          </a:prstGeom>
        </p:spPr>
      </p:pic>
      <p:sp>
        <p:nvSpPr>
          <p:cNvPr id="6" name="文本框 5"/>
          <p:cNvSpPr txBox="1"/>
          <p:nvPr/>
        </p:nvSpPr>
        <p:spPr>
          <a:xfrm>
            <a:off x="1854200" y="318770"/>
            <a:ext cx="1193800"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函数史话</a:t>
            </a:r>
          </a:p>
        </p:txBody>
      </p:sp>
      <p:sp>
        <p:nvSpPr>
          <p:cNvPr id="7" name="TextBox 6"/>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92236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7"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56550" y="3258820"/>
            <a:ext cx="2868295" cy="337185"/>
          </a:xfrm>
          <a:prstGeom prst="rect">
            <a:avLst/>
          </a:prstGeom>
          <a:noFill/>
          <a:ln w="9525">
            <a:noFill/>
          </a:ln>
        </p:spPr>
        <p:txBody>
          <a:bodyPr wrap="square">
            <a:spAutoFit/>
          </a:bodyPr>
          <a:lstStyle/>
          <a:p>
            <a:pPr indent="0"/>
            <a:r>
              <a:rPr lang="zh-CN" sz="1600">
                <a:latin typeface="仿宋_GB2312" panose="02010609030101010101" charset="-122"/>
                <a:ea typeface="仿宋_GB2312" panose="02010609030101010101" charset="-122"/>
                <a:cs typeface="仿宋_GB2312" panose="02010609030101010101" charset="-122"/>
                <a:sym typeface="+mn-ea"/>
              </a:rPr>
              <a:t>狄利克雷（Dirichlet）</a:t>
            </a:r>
            <a:endParaRPr lang="zh-CN" altLang="en-US" sz="1600" b="0">
              <a:latin typeface="仿宋_GB2312" panose="02010609030101010101" charset="-122"/>
              <a:ea typeface="仿宋_GB2312" panose="02010609030101010101" charset="-122"/>
              <a:cs typeface="仿宋_GB2312" panose="02010609030101010101" charset="-122"/>
            </a:endParaRPr>
          </a:p>
        </p:txBody>
      </p:sp>
      <p:sp>
        <p:nvSpPr>
          <p:cNvPr id="3" name="文本框 2"/>
          <p:cNvSpPr txBox="1"/>
          <p:nvPr/>
        </p:nvSpPr>
        <p:spPr>
          <a:xfrm>
            <a:off x="1003300" y="1782445"/>
            <a:ext cx="5579110" cy="1508105"/>
          </a:xfrm>
          <a:prstGeom prst="rect">
            <a:avLst/>
          </a:prstGeom>
          <a:noFill/>
          <a:ln w="9525">
            <a:noFill/>
          </a:ln>
        </p:spPr>
        <p:txBody>
          <a:bodyPr wrap="square">
            <a:spAutoFit/>
          </a:bodyPr>
          <a:lstStyle/>
          <a:p>
            <a:pPr indent="304800"/>
            <a:r>
              <a:rPr lang="zh-CN" sz="1600" dirty="0">
                <a:latin typeface="楷体" panose="02010609060101010101" charset="-122"/>
                <a:ea typeface="楷体" panose="02010609060101010101" charset="-122"/>
                <a:cs typeface="楷体" panose="02010609060101010101" charset="-122"/>
              </a:rPr>
              <a:t>在1837年，德国数学家</a:t>
            </a:r>
            <a:r>
              <a:rPr lang="zh-CN" sz="1600" b="1" dirty="0">
                <a:solidFill>
                  <a:srgbClr val="1D41D5"/>
                </a:solidFill>
                <a:latin typeface="楷体" panose="02010609060101010101" charset="-122"/>
                <a:ea typeface="楷体" panose="02010609060101010101" charset="-122"/>
                <a:cs typeface="楷体" panose="02010609060101010101" charset="-122"/>
              </a:rPr>
              <a:t>狄利克雷</a:t>
            </a:r>
            <a:r>
              <a:rPr lang="zh-CN" sz="1600" dirty="0">
                <a:latin typeface="楷体" panose="02010609060101010101" charset="-122"/>
                <a:ea typeface="楷体" panose="02010609060101010101" charset="-122"/>
                <a:cs typeface="楷体" panose="02010609060101010101" charset="-122"/>
              </a:rPr>
              <a:t>再次拓展了函数的定义，他指出：“对于在某个区间上的每一个确定的x的值，y都有一个确定的值，那么y叫做x的函数”，从</a:t>
            </a:r>
            <a:r>
              <a:rPr lang="zh-CN" sz="2400" b="1" dirty="0">
                <a:solidFill>
                  <a:srgbClr val="FF0000"/>
                </a:solidFill>
                <a:latin typeface="楷体" panose="02010609060101010101" charset="-122"/>
                <a:ea typeface="楷体" panose="02010609060101010101" charset="-122"/>
                <a:cs typeface="楷体" panose="02010609060101010101" charset="-122"/>
              </a:rPr>
              <a:t>依赖</a:t>
            </a:r>
            <a:r>
              <a:rPr lang="zh-CN" sz="1600" dirty="0">
                <a:latin typeface="楷体" panose="02010609060101010101" charset="-122"/>
                <a:ea typeface="楷体" panose="02010609060101010101" charset="-122"/>
                <a:cs typeface="楷体" panose="02010609060101010101" charset="-122"/>
              </a:rPr>
              <a:t>到</a:t>
            </a:r>
            <a:r>
              <a:rPr lang="zh-CN" sz="2400" b="1" dirty="0">
                <a:solidFill>
                  <a:srgbClr val="FF0000"/>
                </a:solidFill>
                <a:latin typeface="楷体" panose="02010609060101010101" charset="-122"/>
                <a:ea typeface="楷体" panose="02010609060101010101" charset="-122"/>
                <a:cs typeface="楷体" panose="02010609060101010101" charset="-122"/>
              </a:rPr>
              <a:t>对应</a:t>
            </a:r>
            <a:r>
              <a:rPr lang="zh-CN" sz="1600" dirty="0">
                <a:latin typeface="楷体" panose="02010609060101010101" charset="-122"/>
                <a:ea typeface="楷体" panose="02010609060101010101" charset="-122"/>
                <a:cs typeface="楷体" panose="02010609060101010101" charset="-122"/>
              </a:rPr>
              <a:t>，人们认为函数</a:t>
            </a:r>
            <a:r>
              <a:rPr lang="zh-CN" sz="1600" dirty="0" smtClean="0">
                <a:latin typeface="楷体" panose="02010609060101010101" charset="-122"/>
                <a:ea typeface="楷体" panose="02010609060101010101" charset="-122"/>
                <a:cs typeface="楷体" panose="02010609060101010101" charset="-122"/>
              </a:rPr>
              <a:t>概念</a:t>
            </a:r>
            <a:r>
              <a:rPr lang="zh-CN" altLang="en-US" sz="1600" dirty="0" smtClean="0">
                <a:latin typeface="楷体" panose="02010609060101010101" charset="-122"/>
                <a:ea typeface="楷体" panose="02010609060101010101" charset="-122"/>
                <a:cs typeface="楷体" panose="02010609060101010101" charset="-122"/>
              </a:rPr>
              <a:t>、函数本质定义</a:t>
            </a:r>
            <a:r>
              <a:rPr lang="zh-CN" sz="1600" dirty="0" smtClean="0">
                <a:latin typeface="楷体" panose="02010609060101010101" charset="-122"/>
                <a:ea typeface="楷体" panose="02010609060101010101" charset="-122"/>
                <a:cs typeface="楷体" panose="02010609060101010101" charset="-122"/>
              </a:rPr>
              <a:t>已经形成</a:t>
            </a:r>
            <a:r>
              <a:rPr lang="zh-CN" altLang="en-US" sz="1600" dirty="0" smtClean="0">
                <a:latin typeface="楷体" panose="02010609060101010101" charset="-122"/>
                <a:ea typeface="楷体" panose="02010609060101010101" charset="-122"/>
                <a:cs typeface="楷体" panose="02010609060101010101" charset="-122"/>
              </a:rPr>
              <a:t>，这就是人们常说的</a:t>
            </a:r>
            <a:r>
              <a:rPr lang="zh-CN" altLang="en-US" sz="2000" b="1" dirty="0" smtClean="0">
                <a:solidFill>
                  <a:srgbClr val="FF0000"/>
                </a:solidFill>
                <a:latin typeface="楷体" panose="02010609060101010101" charset="-122"/>
                <a:ea typeface="楷体" panose="02010609060101010101" charset="-122"/>
                <a:cs typeface="楷体" panose="02010609060101010101" charset="-122"/>
              </a:rPr>
              <a:t>经典函数定义</a:t>
            </a:r>
            <a:r>
              <a:rPr lang="zh-CN" sz="1600" dirty="0" smtClean="0">
                <a:latin typeface="楷体" panose="02010609060101010101" charset="-122"/>
                <a:ea typeface="楷体" panose="02010609060101010101" charset="-122"/>
                <a:cs typeface="楷体" panose="02010609060101010101" charset="-122"/>
              </a:rPr>
              <a:t>.</a:t>
            </a:r>
            <a:endParaRPr lang="zh-CN" sz="1600" dirty="0">
              <a:latin typeface="楷体" panose="02010609060101010101" charset="-122"/>
              <a:ea typeface="楷体" panose="02010609060101010101" charset="-122"/>
              <a:cs typeface="楷体" panose="02010609060101010101" charset="-122"/>
            </a:endParaRPr>
          </a:p>
        </p:txBody>
      </p:sp>
      <p:pic>
        <p:nvPicPr>
          <p:cNvPr id="4" name="图片 3" descr="狄利克雷"/>
          <p:cNvPicPr>
            <a:picLocks noChangeAspect="1"/>
          </p:cNvPicPr>
          <p:nvPr/>
        </p:nvPicPr>
        <p:blipFill>
          <a:blip r:embed="rId2" cstate="print"/>
          <a:stretch>
            <a:fillRect/>
          </a:stretch>
        </p:blipFill>
        <p:spPr>
          <a:xfrm>
            <a:off x="7363460" y="1296670"/>
            <a:ext cx="3368040" cy="1962150"/>
          </a:xfrm>
          <a:prstGeom prst="rect">
            <a:avLst/>
          </a:prstGeom>
        </p:spPr>
      </p:pic>
      <p:sp>
        <p:nvSpPr>
          <p:cNvPr id="12" name="文本框 11"/>
          <p:cNvSpPr txBox="1"/>
          <p:nvPr/>
        </p:nvSpPr>
        <p:spPr>
          <a:xfrm>
            <a:off x="1854200" y="318770"/>
            <a:ext cx="1193800"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函数史话</a:t>
            </a:r>
          </a:p>
        </p:txBody>
      </p:sp>
      <p:pic>
        <p:nvPicPr>
          <p:cNvPr id="13" name="图片 12"/>
          <p:cNvPicPr>
            <a:picLocks noChangeAspect="1"/>
          </p:cNvPicPr>
          <p:nvPr/>
        </p:nvPicPr>
        <p:blipFill>
          <a:blip r:embed="rId3" cstate="print"/>
          <a:stretch>
            <a:fillRect/>
          </a:stretch>
        </p:blipFill>
        <p:spPr>
          <a:xfrm>
            <a:off x="1312334" y="3828205"/>
            <a:ext cx="4758266" cy="1342872"/>
          </a:xfrm>
          <a:prstGeom prst="rect">
            <a:avLst/>
          </a:prstGeom>
        </p:spPr>
      </p:pic>
      <p:sp>
        <p:nvSpPr>
          <p:cNvPr id="7" name="TextBox 6"/>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3530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77150" y="4845685"/>
            <a:ext cx="1800860" cy="337185"/>
          </a:xfrm>
          <a:prstGeom prst="rect">
            <a:avLst/>
          </a:prstGeom>
          <a:noFill/>
          <a:ln w="9525">
            <a:noFill/>
          </a:ln>
        </p:spPr>
        <p:txBody>
          <a:bodyPr wrap="square">
            <a:spAutoFit/>
          </a:bodyPr>
          <a:lstStyle/>
          <a:p>
            <a:pPr indent="0"/>
            <a:r>
              <a:rPr lang="zh-CN" sz="1600">
                <a:latin typeface="仿宋_GB2312" panose="02010609030101010101" charset="-122"/>
                <a:ea typeface="仿宋_GB2312" panose="02010609030101010101" charset="-122"/>
                <a:cs typeface="仿宋_GB2312" panose="02010609030101010101" charset="-122"/>
                <a:sym typeface="+mn-ea"/>
              </a:rPr>
              <a:t>康托尔（</a:t>
            </a:r>
            <a:r>
              <a:rPr lang="en-US" altLang="zh-CN" sz="1600">
                <a:latin typeface="仿宋_GB2312" panose="02010609030101010101" charset="-122"/>
                <a:ea typeface="仿宋_GB2312" panose="02010609030101010101" charset="-122"/>
                <a:cs typeface="仿宋_GB2312" panose="02010609030101010101" charset="-122"/>
                <a:sym typeface="+mn-ea"/>
              </a:rPr>
              <a:t>Cantor</a:t>
            </a:r>
            <a:r>
              <a:rPr lang="zh-CN" sz="1600">
                <a:latin typeface="仿宋_GB2312" panose="02010609030101010101" charset="-122"/>
                <a:ea typeface="仿宋_GB2312" panose="02010609030101010101" charset="-122"/>
                <a:cs typeface="仿宋_GB2312" panose="02010609030101010101" charset="-122"/>
                <a:sym typeface="+mn-ea"/>
              </a:rPr>
              <a:t>）</a:t>
            </a:r>
            <a:endParaRPr lang="zh-CN" altLang="en-US" sz="1600" b="0">
              <a:latin typeface="仿宋_GB2312" panose="02010609030101010101" charset="-122"/>
              <a:ea typeface="仿宋_GB2312" panose="02010609030101010101" charset="-122"/>
              <a:cs typeface="仿宋_GB2312" panose="02010609030101010101" charset="-122"/>
            </a:endParaRPr>
          </a:p>
        </p:txBody>
      </p:sp>
      <p:sp>
        <p:nvSpPr>
          <p:cNvPr id="3" name="文本框 2"/>
          <p:cNvSpPr txBox="1"/>
          <p:nvPr/>
        </p:nvSpPr>
        <p:spPr>
          <a:xfrm>
            <a:off x="813435" y="2162175"/>
            <a:ext cx="5579110" cy="1846659"/>
          </a:xfrm>
          <a:prstGeom prst="rect">
            <a:avLst/>
          </a:prstGeom>
          <a:noFill/>
          <a:ln w="9525">
            <a:noFill/>
          </a:ln>
        </p:spPr>
        <p:txBody>
          <a:bodyPr wrap="square">
            <a:spAutoFit/>
          </a:bodyPr>
          <a:lstStyle/>
          <a:p>
            <a:pPr indent="304800"/>
            <a:r>
              <a:rPr lang="zh-CN" dirty="0">
                <a:latin typeface="楷体" panose="02010609060101010101" charset="-122"/>
                <a:ea typeface="楷体" panose="02010609060101010101" charset="-122"/>
                <a:cs typeface="楷体" panose="02010609060101010101" charset="-122"/>
              </a:rPr>
              <a:t>在19世纪，随着德国数学康托尔创立集合论，美国数学家维布伦用“</a:t>
            </a:r>
            <a:r>
              <a:rPr lang="zh-CN" sz="2400" b="1" dirty="0">
                <a:solidFill>
                  <a:srgbClr val="FF0000"/>
                </a:solidFill>
                <a:latin typeface="楷体" panose="02010609060101010101" charset="-122"/>
                <a:ea typeface="楷体" panose="02010609060101010101" charset="-122"/>
                <a:cs typeface="楷体" panose="02010609060101010101" charset="-122"/>
              </a:rPr>
              <a:t>集合</a:t>
            </a:r>
            <a:r>
              <a:rPr lang="zh-CN" dirty="0">
                <a:latin typeface="楷体" panose="02010609060101010101" charset="-122"/>
                <a:ea typeface="楷体" panose="02010609060101010101" charset="-122"/>
                <a:cs typeface="楷体" panose="02010609060101010101" charset="-122"/>
              </a:rPr>
              <a:t>”与“</a:t>
            </a:r>
            <a:r>
              <a:rPr lang="zh-CN" sz="2400" b="1" dirty="0">
                <a:solidFill>
                  <a:srgbClr val="FF0000"/>
                </a:solidFill>
                <a:latin typeface="楷体" panose="02010609060101010101" charset="-122"/>
                <a:ea typeface="楷体" panose="02010609060101010101" charset="-122"/>
                <a:cs typeface="楷体" panose="02010609060101010101" charset="-122"/>
              </a:rPr>
              <a:t>对应</a:t>
            </a:r>
            <a:r>
              <a:rPr lang="zh-CN" dirty="0">
                <a:latin typeface="楷体" panose="02010609060101010101" charset="-122"/>
                <a:ea typeface="楷体" panose="02010609060101010101" charset="-122"/>
                <a:cs typeface="楷体" panose="02010609060101010101" charset="-122"/>
              </a:rPr>
              <a:t>”给出了近代函数定义</a:t>
            </a:r>
            <a:r>
              <a:rPr lang="zh-CN" dirty="0" smtClean="0">
                <a:latin typeface="楷体" panose="02010609060101010101" charset="-122"/>
                <a:ea typeface="楷体" panose="02010609060101010101" charset="-122"/>
                <a:cs typeface="楷体" panose="02010609060101010101" charset="-122"/>
              </a:rPr>
              <a:t>，</a:t>
            </a:r>
            <a:r>
              <a:rPr lang="zh-CN" altLang="en-US" dirty="0" smtClean="0">
                <a:latin typeface="楷体" panose="02010609060101010101" charset="-122"/>
                <a:ea typeface="楷体" panose="02010609060101010101" charset="-122"/>
                <a:cs typeface="楷体" panose="02010609060101010101" charset="-122"/>
              </a:rPr>
              <a:t>当然</a:t>
            </a:r>
            <a:r>
              <a:rPr lang="zh-CN" dirty="0" smtClean="0">
                <a:latin typeface="楷体" panose="02010609060101010101" charset="-122"/>
                <a:ea typeface="楷体" panose="02010609060101010101" charset="-122"/>
                <a:cs typeface="楷体" panose="02010609060101010101" charset="-122"/>
              </a:rPr>
              <a:t>随着</a:t>
            </a:r>
            <a:r>
              <a:rPr lang="zh-CN" dirty="0">
                <a:latin typeface="楷体" panose="02010609060101010101" charset="-122"/>
                <a:ea typeface="楷体" panose="02010609060101010101" charset="-122"/>
                <a:cs typeface="楷体" panose="02010609060101010101" charset="-122"/>
              </a:rPr>
              <a:t>物理学等科学研究的需要，函数的概念还在进一步发展，真诚的希望，在座的同学们，也能像这些科学家一样，继续为函数概念的发展做出新的贡献.</a:t>
            </a:r>
          </a:p>
        </p:txBody>
      </p:sp>
      <p:pic>
        <p:nvPicPr>
          <p:cNvPr id="4" name="图片 3" descr="康托尔"/>
          <p:cNvPicPr>
            <a:picLocks noChangeAspect="1"/>
          </p:cNvPicPr>
          <p:nvPr/>
        </p:nvPicPr>
        <p:blipFill>
          <a:blip r:embed="rId2" cstate="print"/>
          <a:stretch>
            <a:fillRect/>
          </a:stretch>
        </p:blipFill>
        <p:spPr>
          <a:xfrm>
            <a:off x="6784340" y="1186815"/>
            <a:ext cx="3416935" cy="3416935"/>
          </a:xfrm>
          <a:prstGeom prst="rect">
            <a:avLst/>
          </a:prstGeom>
        </p:spPr>
      </p:pic>
      <p:sp>
        <p:nvSpPr>
          <p:cNvPr id="5" name="文本框 4"/>
          <p:cNvSpPr txBox="1"/>
          <p:nvPr/>
        </p:nvSpPr>
        <p:spPr>
          <a:xfrm>
            <a:off x="1854200" y="318770"/>
            <a:ext cx="1193800"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函数史话</a:t>
            </a:r>
          </a:p>
        </p:txBody>
      </p:sp>
      <p:sp>
        <p:nvSpPr>
          <p:cNvPr id="6" name="TextBox 5"/>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84453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47750" y="1767840"/>
            <a:ext cx="1309370" cy="460375"/>
          </a:xfrm>
          <a:prstGeom prst="rect">
            <a:avLst/>
          </a:prstGeom>
          <a:noFill/>
          <a:ln w="9525">
            <a:noFill/>
          </a:ln>
        </p:spPr>
        <p:txBody>
          <a:bodyPr wrap="square">
            <a:spAutoFit/>
          </a:bodyPr>
          <a:lstStyle/>
          <a:p>
            <a:pPr indent="306070"/>
            <a:r>
              <a:rPr lang="zh-CN" altLang="en-US" sz="2400" b="1">
                <a:solidFill>
                  <a:srgbClr val="1D41D5"/>
                </a:solidFill>
                <a:latin typeface="楷体" panose="02010609060101010101" charset="-122"/>
              </a:rPr>
              <a:t>辨析</a:t>
            </a:r>
            <a:r>
              <a:rPr lang="en-US" altLang="zh-CN" sz="2400" b="1">
                <a:solidFill>
                  <a:srgbClr val="1D41D5"/>
                </a:solidFill>
                <a:latin typeface="楷体" panose="02010609060101010101" charset="-122"/>
              </a:rPr>
              <a:t>1</a:t>
            </a:r>
            <a:r>
              <a:rPr lang="en-US" sz="2400" b="1">
                <a:solidFill>
                  <a:srgbClr val="1D41D5"/>
                </a:solidFill>
                <a:latin typeface="楷体" panose="02010609060101010101" charset="-122"/>
              </a:rPr>
              <a:t> </a:t>
            </a:r>
            <a:endParaRPr lang="en-US" altLang="en-US" sz="2400" b="1">
              <a:solidFill>
                <a:srgbClr val="1D41D5"/>
              </a:solidFill>
              <a:latin typeface="楷体" panose="02010609060101010101" charset="-122"/>
              <a:ea typeface="宋体" panose="02010600030101010101" pitchFamily="2" charset="-122"/>
              <a:cs typeface="宋体" panose="02010600030101010101" pitchFamily="2" charset="-122"/>
              <a:sym typeface="+mn-ea"/>
            </a:endParaRPr>
          </a:p>
        </p:txBody>
      </p:sp>
      <p:sp>
        <p:nvSpPr>
          <p:cNvPr id="7" name="矩形 6"/>
          <p:cNvSpPr/>
          <p:nvPr/>
        </p:nvSpPr>
        <p:spPr>
          <a:xfrm>
            <a:off x="3452178" y="3665220"/>
            <a:ext cx="3502025" cy="583565"/>
          </a:xfrm>
          <a:prstGeom prst="rect">
            <a:avLst/>
          </a:prstGeom>
          <a:noFill/>
          <a:ln>
            <a:noFill/>
          </a:ln>
        </p:spPr>
        <p:txBody>
          <a:bodyPr wrap="none" rtlCol="0" anchor="t">
            <a:spAutoFit/>
            <a:scene3d>
              <a:camera prst="orthographicFront"/>
              <a:lightRig rig="threePt" dir="t"/>
            </a:scene3d>
          </a:bodyPr>
          <a:lstStyle/>
          <a:p>
            <a:pPr algn="ctr"/>
            <a:r>
              <a:rPr lang="zh-CN" alt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集合</a:t>
            </a:r>
            <a:r>
              <a:rPr lang="en-US" altLang="zh-CN"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a:t>
            </a:r>
            <a:r>
              <a:rPr lang="zh-CN" alt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altLang="zh-CN"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t>
            </a:r>
            <a:r>
              <a:rPr lang="zh-CN" alt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都是</a:t>
            </a:r>
            <a:r>
              <a:rPr lang="zh-CN" altLang="en-US" sz="32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数集</a:t>
            </a:r>
          </a:p>
        </p:txBody>
      </p:sp>
      <p:sp>
        <p:nvSpPr>
          <p:cNvPr id="8" name="文本框 7"/>
          <p:cNvSpPr txBox="1"/>
          <p:nvPr/>
        </p:nvSpPr>
        <p:spPr>
          <a:xfrm>
            <a:off x="1854200" y="31877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环节三 剖析概念</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辨</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pic>
        <p:nvPicPr>
          <p:cNvPr id="9" name="图片 8"/>
          <p:cNvPicPr>
            <a:picLocks noChangeAspect="1"/>
          </p:cNvPicPr>
          <p:nvPr/>
        </p:nvPicPr>
        <p:blipFill>
          <a:blip r:embed="rId2" cstate="print"/>
          <a:stretch>
            <a:fillRect/>
          </a:stretch>
        </p:blipFill>
        <p:spPr>
          <a:xfrm>
            <a:off x="2286000" y="1767840"/>
            <a:ext cx="7848863" cy="1354532"/>
          </a:xfrm>
          <a:prstGeom prst="rect">
            <a:avLst/>
          </a:prstGeom>
        </p:spPr>
      </p:pic>
      <p:sp>
        <p:nvSpPr>
          <p:cNvPr id="6" name="TextBox 5"/>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72686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图片 96"/>
          <p:cNvPicPr>
            <a:picLocks noChangeAspect="1"/>
          </p:cNvPicPr>
          <p:nvPr/>
        </p:nvPicPr>
        <p:blipFill>
          <a:blip r:embed="rId2" cstate="print"/>
          <a:stretch>
            <a:fillRect/>
          </a:stretch>
        </p:blipFill>
        <p:spPr>
          <a:xfrm>
            <a:off x="1708785" y="3403990"/>
            <a:ext cx="7562535" cy="683916"/>
          </a:xfrm>
          <a:prstGeom prst="rect">
            <a:avLst/>
          </a:prstGeom>
        </p:spPr>
      </p:pic>
      <p:pic>
        <p:nvPicPr>
          <p:cNvPr id="95" name="图片 94"/>
          <p:cNvPicPr>
            <a:picLocks noChangeAspect="1"/>
          </p:cNvPicPr>
          <p:nvPr/>
        </p:nvPicPr>
        <p:blipFill>
          <a:blip r:embed="rId3" cstate="print"/>
          <a:stretch>
            <a:fillRect/>
          </a:stretch>
        </p:blipFill>
        <p:spPr>
          <a:xfrm>
            <a:off x="2316002" y="1197124"/>
            <a:ext cx="7428038" cy="2173550"/>
          </a:xfrm>
          <a:prstGeom prst="rect">
            <a:avLst/>
          </a:prstGeom>
        </p:spPr>
      </p:pic>
      <p:grpSp>
        <p:nvGrpSpPr>
          <p:cNvPr id="27" name="组合 26"/>
          <p:cNvGrpSpPr/>
          <p:nvPr/>
        </p:nvGrpSpPr>
        <p:grpSpPr>
          <a:xfrm>
            <a:off x="1793875" y="4013200"/>
            <a:ext cx="1776730" cy="1759749"/>
            <a:chOff x="5076" y="2903"/>
            <a:chExt cx="3553" cy="3617"/>
          </a:xfrm>
        </p:grpSpPr>
        <p:sp>
          <p:nvSpPr>
            <p:cNvPr id="28" name="椭圆 27"/>
            <p:cNvSpPr/>
            <p:nvPr/>
          </p:nvSpPr>
          <p:spPr>
            <a:xfrm>
              <a:off x="5076" y="3458"/>
              <a:ext cx="1182" cy="3029"/>
            </a:xfrm>
            <a:prstGeom prst="ellipse">
              <a:avLst/>
            </a:prstGeom>
            <a:noFill/>
            <a:ln w="12700"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5420" y="2903"/>
              <a:ext cx="525" cy="757"/>
            </a:xfrm>
            <a:prstGeom prst="rect">
              <a:avLst/>
            </a:prstGeom>
            <a:noFill/>
          </p:spPr>
          <p:txBody>
            <a:bodyPr wrap="square" rtlCol="0">
              <a:spAutoFit/>
            </a:bodyPr>
            <a:lstStyle/>
            <a:p>
              <a:r>
                <a:rPr lang="en-US" altLang="zh-CN"/>
                <a:t>A</a:t>
              </a:r>
            </a:p>
          </p:txBody>
        </p:sp>
        <p:sp>
          <p:nvSpPr>
            <p:cNvPr id="30" name="文本框 29"/>
            <p:cNvSpPr txBox="1"/>
            <p:nvPr/>
          </p:nvSpPr>
          <p:spPr>
            <a:xfrm>
              <a:off x="5404" y="3588"/>
              <a:ext cx="525" cy="757"/>
            </a:xfrm>
            <a:prstGeom prst="rect">
              <a:avLst/>
            </a:prstGeom>
            <a:noFill/>
          </p:spPr>
          <p:txBody>
            <a:bodyPr wrap="square" rtlCol="0">
              <a:spAutoFit/>
            </a:bodyPr>
            <a:lstStyle/>
            <a:p>
              <a:r>
                <a:rPr lang="en-US" altLang="zh-CN"/>
                <a:t>1</a:t>
              </a:r>
            </a:p>
          </p:txBody>
        </p:sp>
        <p:sp>
          <p:nvSpPr>
            <p:cNvPr id="31" name="文本框 30"/>
            <p:cNvSpPr txBox="1"/>
            <p:nvPr/>
          </p:nvSpPr>
          <p:spPr>
            <a:xfrm>
              <a:off x="5404" y="4057"/>
              <a:ext cx="525" cy="757"/>
            </a:xfrm>
            <a:prstGeom prst="rect">
              <a:avLst/>
            </a:prstGeom>
            <a:noFill/>
          </p:spPr>
          <p:txBody>
            <a:bodyPr wrap="square" rtlCol="0">
              <a:spAutoFit/>
            </a:bodyPr>
            <a:lstStyle/>
            <a:p>
              <a:r>
                <a:rPr lang="en-US" altLang="zh-CN"/>
                <a:t>2</a:t>
              </a:r>
            </a:p>
          </p:txBody>
        </p:sp>
        <p:sp>
          <p:nvSpPr>
            <p:cNvPr id="32" name="文本框 31"/>
            <p:cNvSpPr txBox="1"/>
            <p:nvPr/>
          </p:nvSpPr>
          <p:spPr>
            <a:xfrm>
              <a:off x="5386" y="4611"/>
              <a:ext cx="525" cy="757"/>
            </a:xfrm>
            <a:prstGeom prst="rect">
              <a:avLst/>
            </a:prstGeom>
            <a:noFill/>
          </p:spPr>
          <p:txBody>
            <a:bodyPr wrap="square" rtlCol="0">
              <a:spAutoFit/>
            </a:bodyPr>
            <a:lstStyle/>
            <a:p>
              <a:r>
                <a:rPr lang="en-US" altLang="zh-CN"/>
                <a:t>3</a:t>
              </a:r>
            </a:p>
          </p:txBody>
        </p:sp>
        <p:sp>
          <p:nvSpPr>
            <p:cNvPr id="33" name="文本框 32"/>
            <p:cNvSpPr txBox="1"/>
            <p:nvPr/>
          </p:nvSpPr>
          <p:spPr>
            <a:xfrm>
              <a:off x="5386" y="5165"/>
              <a:ext cx="525" cy="757"/>
            </a:xfrm>
            <a:prstGeom prst="rect">
              <a:avLst/>
            </a:prstGeom>
            <a:noFill/>
          </p:spPr>
          <p:txBody>
            <a:bodyPr wrap="square" rtlCol="0">
              <a:spAutoFit/>
            </a:bodyPr>
            <a:lstStyle/>
            <a:p>
              <a:r>
                <a:rPr lang="en-US" altLang="zh-CN"/>
                <a:t>4</a:t>
              </a:r>
            </a:p>
          </p:txBody>
        </p:sp>
        <p:sp>
          <p:nvSpPr>
            <p:cNvPr id="34" name="文本框 33"/>
            <p:cNvSpPr txBox="1"/>
            <p:nvPr/>
          </p:nvSpPr>
          <p:spPr>
            <a:xfrm>
              <a:off x="5386" y="5745"/>
              <a:ext cx="525" cy="757"/>
            </a:xfrm>
            <a:prstGeom prst="rect">
              <a:avLst/>
            </a:prstGeom>
            <a:noFill/>
          </p:spPr>
          <p:txBody>
            <a:bodyPr wrap="square" rtlCol="0">
              <a:spAutoFit/>
            </a:bodyPr>
            <a:lstStyle/>
            <a:p>
              <a:r>
                <a:rPr lang="en-US" altLang="zh-CN"/>
                <a:t>5</a:t>
              </a:r>
            </a:p>
          </p:txBody>
        </p:sp>
        <p:sp>
          <p:nvSpPr>
            <p:cNvPr id="35" name="椭圆 34"/>
            <p:cNvSpPr/>
            <p:nvPr/>
          </p:nvSpPr>
          <p:spPr>
            <a:xfrm>
              <a:off x="7447" y="3476"/>
              <a:ext cx="1182" cy="3029"/>
            </a:xfrm>
            <a:prstGeom prst="ellipse">
              <a:avLst/>
            </a:prstGeom>
            <a:noFill/>
            <a:ln w="12700"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791" y="2921"/>
              <a:ext cx="525" cy="757"/>
            </a:xfrm>
            <a:prstGeom prst="rect">
              <a:avLst/>
            </a:prstGeom>
            <a:noFill/>
          </p:spPr>
          <p:txBody>
            <a:bodyPr wrap="square" rtlCol="0">
              <a:spAutoFit/>
            </a:bodyPr>
            <a:lstStyle/>
            <a:p>
              <a:r>
                <a:rPr lang="en-US" altLang="zh-CN"/>
                <a:t>B</a:t>
              </a:r>
            </a:p>
          </p:txBody>
        </p:sp>
        <p:sp>
          <p:nvSpPr>
            <p:cNvPr id="37" name="文本框 36"/>
            <p:cNvSpPr txBox="1"/>
            <p:nvPr/>
          </p:nvSpPr>
          <p:spPr>
            <a:xfrm>
              <a:off x="7775" y="3606"/>
              <a:ext cx="525" cy="757"/>
            </a:xfrm>
            <a:prstGeom prst="rect">
              <a:avLst/>
            </a:prstGeom>
            <a:noFill/>
          </p:spPr>
          <p:txBody>
            <a:bodyPr wrap="square" rtlCol="0">
              <a:spAutoFit/>
            </a:bodyPr>
            <a:lstStyle/>
            <a:p>
              <a:r>
                <a:rPr lang="en-US" altLang="zh-CN"/>
                <a:t>1</a:t>
              </a:r>
            </a:p>
          </p:txBody>
        </p:sp>
        <p:sp>
          <p:nvSpPr>
            <p:cNvPr id="38" name="文本框 37"/>
            <p:cNvSpPr txBox="1"/>
            <p:nvPr/>
          </p:nvSpPr>
          <p:spPr>
            <a:xfrm>
              <a:off x="7775" y="4075"/>
              <a:ext cx="525" cy="757"/>
            </a:xfrm>
            <a:prstGeom prst="rect">
              <a:avLst/>
            </a:prstGeom>
            <a:noFill/>
          </p:spPr>
          <p:txBody>
            <a:bodyPr wrap="square" rtlCol="0">
              <a:spAutoFit/>
            </a:bodyPr>
            <a:lstStyle/>
            <a:p>
              <a:r>
                <a:rPr lang="en-US" altLang="zh-CN"/>
                <a:t>2</a:t>
              </a:r>
            </a:p>
          </p:txBody>
        </p:sp>
        <p:sp>
          <p:nvSpPr>
            <p:cNvPr id="39" name="文本框 38"/>
            <p:cNvSpPr txBox="1"/>
            <p:nvPr/>
          </p:nvSpPr>
          <p:spPr>
            <a:xfrm>
              <a:off x="7757" y="4629"/>
              <a:ext cx="525" cy="757"/>
            </a:xfrm>
            <a:prstGeom prst="rect">
              <a:avLst/>
            </a:prstGeom>
            <a:noFill/>
          </p:spPr>
          <p:txBody>
            <a:bodyPr wrap="square" rtlCol="0">
              <a:spAutoFit/>
            </a:bodyPr>
            <a:lstStyle/>
            <a:p>
              <a:r>
                <a:rPr lang="en-US" altLang="zh-CN"/>
                <a:t>3</a:t>
              </a:r>
            </a:p>
          </p:txBody>
        </p:sp>
        <p:sp>
          <p:nvSpPr>
            <p:cNvPr id="40" name="文本框 39"/>
            <p:cNvSpPr txBox="1"/>
            <p:nvPr/>
          </p:nvSpPr>
          <p:spPr>
            <a:xfrm>
              <a:off x="7757" y="5183"/>
              <a:ext cx="525" cy="757"/>
            </a:xfrm>
            <a:prstGeom prst="rect">
              <a:avLst/>
            </a:prstGeom>
            <a:noFill/>
          </p:spPr>
          <p:txBody>
            <a:bodyPr wrap="square" rtlCol="0">
              <a:spAutoFit/>
            </a:bodyPr>
            <a:lstStyle/>
            <a:p>
              <a:r>
                <a:rPr lang="en-US" altLang="zh-CN"/>
                <a:t>4</a:t>
              </a:r>
            </a:p>
          </p:txBody>
        </p:sp>
        <p:sp>
          <p:nvSpPr>
            <p:cNvPr id="41" name="文本框 40"/>
            <p:cNvSpPr txBox="1"/>
            <p:nvPr/>
          </p:nvSpPr>
          <p:spPr>
            <a:xfrm>
              <a:off x="7757" y="5763"/>
              <a:ext cx="525" cy="757"/>
            </a:xfrm>
            <a:prstGeom prst="rect">
              <a:avLst/>
            </a:prstGeom>
            <a:noFill/>
          </p:spPr>
          <p:txBody>
            <a:bodyPr wrap="square" rtlCol="0">
              <a:spAutoFit/>
            </a:bodyPr>
            <a:lstStyle/>
            <a:p>
              <a:r>
                <a:rPr lang="en-US" altLang="zh-CN"/>
                <a:t>5</a:t>
              </a:r>
            </a:p>
          </p:txBody>
        </p:sp>
        <p:cxnSp>
          <p:nvCxnSpPr>
            <p:cNvPr id="42" name="直接箭头连接符 41"/>
            <p:cNvCxnSpPr>
              <a:stCxn id="30" idx="3"/>
              <a:endCxn id="37" idx="1"/>
            </p:cNvCxnSpPr>
            <p:nvPr/>
          </p:nvCxnSpPr>
          <p:spPr>
            <a:xfrm>
              <a:off x="5928" y="3967"/>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5945" y="4356"/>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5945" y="4892"/>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5911" y="5491"/>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4794885" y="4022090"/>
            <a:ext cx="1776730" cy="1759749"/>
            <a:chOff x="5076" y="2903"/>
            <a:chExt cx="3553" cy="3617"/>
          </a:xfrm>
        </p:grpSpPr>
        <p:sp>
          <p:nvSpPr>
            <p:cNvPr id="47" name="椭圆 46"/>
            <p:cNvSpPr/>
            <p:nvPr/>
          </p:nvSpPr>
          <p:spPr>
            <a:xfrm>
              <a:off x="5076" y="3458"/>
              <a:ext cx="1182" cy="3029"/>
            </a:xfrm>
            <a:prstGeom prst="ellipse">
              <a:avLst/>
            </a:prstGeom>
            <a:noFill/>
            <a:ln w="12700"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5420" y="2903"/>
              <a:ext cx="525" cy="757"/>
            </a:xfrm>
            <a:prstGeom prst="rect">
              <a:avLst/>
            </a:prstGeom>
            <a:noFill/>
          </p:spPr>
          <p:txBody>
            <a:bodyPr wrap="square" rtlCol="0">
              <a:spAutoFit/>
            </a:bodyPr>
            <a:lstStyle/>
            <a:p>
              <a:r>
                <a:rPr lang="en-US" altLang="zh-CN"/>
                <a:t>A</a:t>
              </a:r>
            </a:p>
          </p:txBody>
        </p:sp>
        <p:sp>
          <p:nvSpPr>
            <p:cNvPr id="49" name="文本框 48"/>
            <p:cNvSpPr txBox="1"/>
            <p:nvPr/>
          </p:nvSpPr>
          <p:spPr>
            <a:xfrm>
              <a:off x="5404" y="3588"/>
              <a:ext cx="525" cy="757"/>
            </a:xfrm>
            <a:prstGeom prst="rect">
              <a:avLst/>
            </a:prstGeom>
            <a:noFill/>
          </p:spPr>
          <p:txBody>
            <a:bodyPr wrap="square" rtlCol="0">
              <a:spAutoFit/>
            </a:bodyPr>
            <a:lstStyle/>
            <a:p>
              <a:r>
                <a:rPr lang="en-US" altLang="zh-CN"/>
                <a:t>1</a:t>
              </a:r>
            </a:p>
          </p:txBody>
        </p:sp>
        <p:sp>
          <p:nvSpPr>
            <p:cNvPr id="50" name="文本框 49"/>
            <p:cNvSpPr txBox="1"/>
            <p:nvPr/>
          </p:nvSpPr>
          <p:spPr>
            <a:xfrm>
              <a:off x="5404" y="4057"/>
              <a:ext cx="525" cy="757"/>
            </a:xfrm>
            <a:prstGeom prst="rect">
              <a:avLst/>
            </a:prstGeom>
            <a:noFill/>
          </p:spPr>
          <p:txBody>
            <a:bodyPr wrap="square" rtlCol="0">
              <a:spAutoFit/>
            </a:bodyPr>
            <a:lstStyle/>
            <a:p>
              <a:r>
                <a:rPr lang="en-US" altLang="zh-CN"/>
                <a:t>2</a:t>
              </a:r>
            </a:p>
          </p:txBody>
        </p:sp>
        <p:sp>
          <p:nvSpPr>
            <p:cNvPr id="51" name="文本框 50"/>
            <p:cNvSpPr txBox="1"/>
            <p:nvPr/>
          </p:nvSpPr>
          <p:spPr>
            <a:xfrm>
              <a:off x="5386" y="4611"/>
              <a:ext cx="525" cy="757"/>
            </a:xfrm>
            <a:prstGeom prst="rect">
              <a:avLst/>
            </a:prstGeom>
            <a:noFill/>
          </p:spPr>
          <p:txBody>
            <a:bodyPr wrap="square" rtlCol="0">
              <a:spAutoFit/>
            </a:bodyPr>
            <a:lstStyle/>
            <a:p>
              <a:r>
                <a:rPr lang="en-US" altLang="zh-CN"/>
                <a:t>3</a:t>
              </a:r>
            </a:p>
          </p:txBody>
        </p:sp>
        <p:sp>
          <p:nvSpPr>
            <p:cNvPr id="52" name="文本框 51"/>
            <p:cNvSpPr txBox="1"/>
            <p:nvPr/>
          </p:nvSpPr>
          <p:spPr>
            <a:xfrm>
              <a:off x="5386" y="5165"/>
              <a:ext cx="525" cy="757"/>
            </a:xfrm>
            <a:prstGeom prst="rect">
              <a:avLst/>
            </a:prstGeom>
            <a:noFill/>
          </p:spPr>
          <p:txBody>
            <a:bodyPr wrap="square" rtlCol="0">
              <a:spAutoFit/>
            </a:bodyPr>
            <a:lstStyle/>
            <a:p>
              <a:r>
                <a:rPr lang="en-US" altLang="zh-CN"/>
                <a:t>4</a:t>
              </a:r>
            </a:p>
          </p:txBody>
        </p:sp>
        <p:sp>
          <p:nvSpPr>
            <p:cNvPr id="53" name="文本框 52"/>
            <p:cNvSpPr txBox="1"/>
            <p:nvPr/>
          </p:nvSpPr>
          <p:spPr>
            <a:xfrm>
              <a:off x="5386" y="5745"/>
              <a:ext cx="525" cy="757"/>
            </a:xfrm>
            <a:prstGeom prst="rect">
              <a:avLst/>
            </a:prstGeom>
            <a:noFill/>
          </p:spPr>
          <p:txBody>
            <a:bodyPr wrap="square" rtlCol="0">
              <a:spAutoFit/>
            </a:bodyPr>
            <a:lstStyle/>
            <a:p>
              <a:r>
                <a:rPr lang="en-US" altLang="zh-CN"/>
                <a:t>5</a:t>
              </a:r>
            </a:p>
          </p:txBody>
        </p:sp>
        <p:sp>
          <p:nvSpPr>
            <p:cNvPr id="54" name="椭圆 53"/>
            <p:cNvSpPr/>
            <p:nvPr/>
          </p:nvSpPr>
          <p:spPr>
            <a:xfrm>
              <a:off x="7447" y="3476"/>
              <a:ext cx="1182" cy="3029"/>
            </a:xfrm>
            <a:prstGeom prst="ellipse">
              <a:avLst/>
            </a:prstGeom>
            <a:noFill/>
            <a:ln w="12700"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7791" y="2921"/>
              <a:ext cx="525" cy="757"/>
            </a:xfrm>
            <a:prstGeom prst="rect">
              <a:avLst/>
            </a:prstGeom>
            <a:noFill/>
          </p:spPr>
          <p:txBody>
            <a:bodyPr wrap="square" rtlCol="0">
              <a:spAutoFit/>
            </a:bodyPr>
            <a:lstStyle/>
            <a:p>
              <a:r>
                <a:rPr lang="en-US" altLang="zh-CN"/>
                <a:t>B</a:t>
              </a:r>
            </a:p>
          </p:txBody>
        </p:sp>
        <p:sp>
          <p:nvSpPr>
            <p:cNvPr id="56" name="文本框 55"/>
            <p:cNvSpPr txBox="1"/>
            <p:nvPr/>
          </p:nvSpPr>
          <p:spPr>
            <a:xfrm>
              <a:off x="7775" y="3606"/>
              <a:ext cx="525" cy="757"/>
            </a:xfrm>
            <a:prstGeom prst="rect">
              <a:avLst/>
            </a:prstGeom>
            <a:noFill/>
          </p:spPr>
          <p:txBody>
            <a:bodyPr wrap="square" rtlCol="0">
              <a:spAutoFit/>
            </a:bodyPr>
            <a:lstStyle/>
            <a:p>
              <a:r>
                <a:rPr lang="en-US" altLang="zh-CN"/>
                <a:t>1</a:t>
              </a:r>
            </a:p>
          </p:txBody>
        </p:sp>
        <p:sp>
          <p:nvSpPr>
            <p:cNvPr id="57" name="文本框 56"/>
            <p:cNvSpPr txBox="1"/>
            <p:nvPr/>
          </p:nvSpPr>
          <p:spPr>
            <a:xfrm>
              <a:off x="7775" y="4075"/>
              <a:ext cx="525" cy="757"/>
            </a:xfrm>
            <a:prstGeom prst="rect">
              <a:avLst/>
            </a:prstGeom>
            <a:noFill/>
          </p:spPr>
          <p:txBody>
            <a:bodyPr wrap="square" rtlCol="0">
              <a:spAutoFit/>
            </a:bodyPr>
            <a:lstStyle/>
            <a:p>
              <a:r>
                <a:rPr lang="en-US" altLang="zh-CN"/>
                <a:t>2</a:t>
              </a:r>
            </a:p>
          </p:txBody>
        </p:sp>
        <p:sp>
          <p:nvSpPr>
            <p:cNvPr id="58" name="文本框 57"/>
            <p:cNvSpPr txBox="1"/>
            <p:nvPr/>
          </p:nvSpPr>
          <p:spPr>
            <a:xfrm>
              <a:off x="7757" y="4629"/>
              <a:ext cx="525" cy="757"/>
            </a:xfrm>
            <a:prstGeom prst="rect">
              <a:avLst/>
            </a:prstGeom>
            <a:noFill/>
          </p:spPr>
          <p:txBody>
            <a:bodyPr wrap="square" rtlCol="0">
              <a:spAutoFit/>
            </a:bodyPr>
            <a:lstStyle/>
            <a:p>
              <a:r>
                <a:rPr lang="en-US" altLang="zh-CN"/>
                <a:t>3</a:t>
              </a:r>
            </a:p>
          </p:txBody>
        </p:sp>
        <p:sp>
          <p:nvSpPr>
            <p:cNvPr id="59" name="文本框 58"/>
            <p:cNvSpPr txBox="1"/>
            <p:nvPr/>
          </p:nvSpPr>
          <p:spPr>
            <a:xfrm>
              <a:off x="7757" y="5183"/>
              <a:ext cx="525" cy="757"/>
            </a:xfrm>
            <a:prstGeom prst="rect">
              <a:avLst/>
            </a:prstGeom>
            <a:noFill/>
          </p:spPr>
          <p:txBody>
            <a:bodyPr wrap="square" rtlCol="0">
              <a:spAutoFit/>
            </a:bodyPr>
            <a:lstStyle/>
            <a:p>
              <a:r>
                <a:rPr lang="en-US" altLang="zh-CN"/>
                <a:t>4</a:t>
              </a:r>
            </a:p>
          </p:txBody>
        </p:sp>
        <p:sp>
          <p:nvSpPr>
            <p:cNvPr id="60" name="文本框 59"/>
            <p:cNvSpPr txBox="1"/>
            <p:nvPr/>
          </p:nvSpPr>
          <p:spPr>
            <a:xfrm>
              <a:off x="7757" y="5763"/>
              <a:ext cx="525" cy="757"/>
            </a:xfrm>
            <a:prstGeom prst="rect">
              <a:avLst/>
            </a:prstGeom>
            <a:noFill/>
          </p:spPr>
          <p:txBody>
            <a:bodyPr wrap="square" rtlCol="0">
              <a:spAutoFit/>
            </a:bodyPr>
            <a:lstStyle/>
            <a:p>
              <a:r>
                <a:rPr lang="en-US" altLang="zh-CN"/>
                <a:t>5</a:t>
              </a:r>
            </a:p>
          </p:txBody>
        </p:sp>
        <p:cxnSp>
          <p:nvCxnSpPr>
            <p:cNvPr id="61" name="直接箭头连接符 60"/>
            <p:cNvCxnSpPr>
              <a:stCxn id="49" idx="3"/>
              <a:endCxn id="56" idx="1"/>
            </p:cNvCxnSpPr>
            <p:nvPr/>
          </p:nvCxnSpPr>
          <p:spPr>
            <a:xfrm>
              <a:off x="5928" y="3967"/>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a:off x="5945" y="4356"/>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5945" y="4892"/>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5911" y="5491"/>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flipV="1">
              <a:off x="5912" y="5730"/>
              <a:ext cx="1848" cy="296"/>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组合 65"/>
          <p:cNvGrpSpPr/>
          <p:nvPr/>
        </p:nvGrpSpPr>
        <p:grpSpPr>
          <a:xfrm>
            <a:off x="7477760" y="4005580"/>
            <a:ext cx="1776730" cy="1759749"/>
            <a:chOff x="5076" y="2903"/>
            <a:chExt cx="3553" cy="3617"/>
          </a:xfrm>
        </p:grpSpPr>
        <p:sp>
          <p:nvSpPr>
            <p:cNvPr id="67" name="椭圆 66"/>
            <p:cNvSpPr/>
            <p:nvPr/>
          </p:nvSpPr>
          <p:spPr>
            <a:xfrm>
              <a:off x="5076" y="3458"/>
              <a:ext cx="1182" cy="3029"/>
            </a:xfrm>
            <a:prstGeom prst="ellipse">
              <a:avLst/>
            </a:prstGeom>
            <a:noFill/>
            <a:ln w="12700"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p:nvSpPr>
          <p:spPr>
            <a:xfrm>
              <a:off x="5420" y="2903"/>
              <a:ext cx="525" cy="757"/>
            </a:xfrm>
            <a:prstGeom prst="rect">
              <a:avLst/>
            </a:prstGeom>
            <a:noFill/>
          </p:spPr>
          <p:txBody>
            <a:bodyPr wrap="square" rtlCol="0">
              <a:spAutoFit/>
            </a:bodyPr>
            <a:lstStyle/>
            <a:p>
              <a:r>
                <a:rPr lang="en-US" altLang="zh-CN"/>
                <a:t>A</a:t>
              </a:r>
            </a:p>
          </p:txBody>
        </p:sp>
        <p:sp>
          <p:nvSpPr>
            <p:cNvPr id="69" name="文本框 68"/>
            <p:cNvSpPr txBox="1"/>
            <p:nvPr/>
          </p:nvSpPr>
          <p:spPr>
            <a:xfrm>
              <a:off x="5404" y="3588"/>
              <a:ext cx="525" cy="757"/>
            </a:xfrm>
            <a:prstGeom prst="rect">
              <a:avLst/>
            </a:prstGeom>
            <a:noFill/>
          </p:spPr>
          <p:txBody>
            <a:bodyPr wrap="square" rtlCol="0">
              <a:spAutoFit/>
            </a:bodyPr>
            <a:lstStyle/>
            <a:p>
              <a:r>
                <a:rPr lang="en-US" altLang="zh-CN"/>
                <a:t>1</a:t>
              </a:r>
            </a:p>
          </p:txBody>
        </p:sp>
        <p:sp>
          <p:nvSpPr>
            <p:cNvPr id="70" name="文本框 69"/>
            <p:cNvSpPr txBox="1"/>
            <p:nvPr/>
          </p:nvSpPr>
          <p:spPr>
            <a:xfrm>
              <a:off x="5404" y="4057"/>
              <a:ext cx="525" cy="757"/>
            </a:xfrm>
            <a:prstGeom prst="rect">
              <a:avLst/>
            </a:prstGeom>
            <a:noFill/>
          </p:spPr>
          <p:txBody>
            <a:bodyPr wrap="square" rtlCol="0">
              <a:spAutoFit/>
            </a:bodyPr>
            <a:lstStyle/>
            <a:p>
              <a:r>
                <a:rPr lang="en-US" altLang="zh-CN"/>
                <a:t>2</a:t>
              </a:r>
            </a:p>
          </p:txBody>
        </p:sp>
        <p:sp>
          <p:nvSpPr>
            <p:cNvPr id="71" name="文本框 70"/>
            <p:cNvSpPr txBox="1"/>
            <p:nvPr/>
          </p:nvSpPr>
          <p:spPr>
            <a:xfrm>
              <a:off x="5386" y="4611"/>
              <a:ext cx="525" cy="757"/>
            </a:xfrm>
            <a:prstGeom prst="rect">
              <a:avLst/>
            </a:prstGeom>
            <a:noFill/>
          </p:spPr>
          <p:txBody>
            <a:bodyPr wrap="square" rtlCol="0">
              <a:spAutoFit/>
            </a:bodyPr>
            <a:lstStyle/>
            <a:p>
              <a:r>
                <a:rPr lang="en-US" altLang="zh-CN"/>
                <a:t>3</a:t>
              </a:r>
            </a:p>
          </p:txBody>
        </p:sp>
        <p:sp>
          <p:nvSpPr>
            <p:cNvPr id="72" name="文本框 71"/>
            <p:cNvSpPr txBox="1"/>
            <p:nvPr/>
          </p:nvSpPr>
          <p:spPr>
            <a:xfrm>
              <a:off x="5386" y="5165"/>
              <a:ext cx="525" cy="757"/>
            </a:xfrm>
            <a:prstGeom prst="rect">
              <a:avLst/>
            </a:prstGeom>
            <a:noFill/>
          </p:spPr>
          <p:txBody>
            <a:bodyPr wrap="square" rtlCol="0">
              <a:spAutoFit/>
            </a:bodyPr>
            <a:lstStyle/>
            <a:p>
              <a:r>
                <a:rPr lang="en-US" altLang="zh-CN"/>
                <a:t>4</a:t>
              </a:r>
            </a:p>
          </p:txBody>
        </p:sp>
        <p:sp>
          <p:nvSpPr>
            <p:cNvPr id="73" name="文本框 72"/>
            <p:cNvSpPr txBox="1"/>
            <p:nvPr/>
          </p:nvSpPr>
          <p:spPr>
            <a:xfrm>
              <a:off x="5386" y="5745"/>
              <a:ext cx="525" cy="757"/>
            </a:xfrm>
            <a:prstGeom prst="rect">
              <a:avLst/>
            </a:prstGeom>
            <a:noFill/>
          </p:spPr>
          <p:txBody>
            <a:bodyPr wrap="square" rtlCol="0">
              <a:spAutoFit/>
            </a:bodyPr>
            <a:lstStyle/>
            <a:p>
              <a:r>
                <a:rPr lang="en-US" altLang="zh-CN"/>
                <a:t>5</a:t>
              </a:r>
            </a:p>
          </p:txBody>
        </p:sp>
        <p:sp>
          <p:nvSpPr>
            <p:cNvPr id="74" name="椭圆 73"/>
            <p:cNvSpPr/>
            <p:nvPr/>
          </p:nvSpPr>
          <p:spPr>
            <a:xfrm>
              <a:off x="7447" y="3476"/>
              <a:ext cx="1182" cy="3029"/>
            </a:xfrm>
            <a:prstGeom prst="ellipse">
              <a:avLst/>
            </a:prstGeom>
            <a:noFill/>
            <a:ln w="12700"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p:cNvSpPr txBox="1"/>
            <p:nvPr/>
          </p:nvSpPr>
          <p:spPr>
            <a:xfrm>
              <a:off x="7791" y="2921"/>
              <a:ext cx="525" cy="757"/>
            </a:xfrm>
            <a:prstGeom prst="rect">
              <a:avLst/>
            </a:prstGeom>
            <a:noFill/>
          </p:spPr>
          <p:txBody>
            <a:bodyPr wrap="square" rtlCol="0">
              <a:spAutoFit/>
            </a:bodyPr>
            <a:lstStyle/>
            <a:p>
              <a:r>
                <a:rPr lang="en-US" altLang="zh-CN"/>
                <a:t>B</a:t>
              </a:r>
            </a:p>
          </p:txBody>
        </p:sp>
        <p:sp>
          <p:nvSpPr>
            <p:cNvPr id="76" name="文本框 75"/>
            <p:cNvSpPr txBox="1"/>
            <p:nvPr/>
          </p:nvSpPr>
          <p:spPr>
            <a:xfrm>
              <a:off x="7775" y="3606"/>
              <a:ext cx="525" cy="757"/>
            </a:xfrm>
            <a:prstGeom prst="rect">
              <a:avLst/>
            </a:prstGeom>
            <a:noFill/>
          </p:spPr>
          <p:txBody>
            <a:bodyPr wrap="square" rtlCol="0">
              <a:spAutoFit/>
            </a:bodyPr>
            <a:lstStyle/>
            <a:p>
              <a:r>
                <a:rPr lang="en-US" altLang="zh-CN"/>
                <a:t>1</a:t>
              </a:r>
            </a:p>
          </p:txBody>
        </p:sp>
        <p:sp>
          <p:nvSpPr>
            <p:cNvPr id="77" name="文本框 76"/>
            <p:cNvSpPr txBox="1"/>
            <p:nvPr/>
          </p:nvSpPr>
          <p:spPr>
            <a:xfrm>
              <a:off x="7775" y="4075"/>
              <a:ext cx="525" cy="757"/>
            </a:xfrm>
            <a:prstGeom prst="rect">
              <a:avLst/>
            </a:prstGeom>
            <a:noFill/>
          </p:spPr>
          <p:txBody>
            <a:bodyPr wrap="square" rtlCol="0">
              <a:spAutoFit/>
            </a:bodyPr>
            <a:lstStyle/>
            <a:p>
              <a:r>
                <a:rPr lang="en-US" altLang="zh-CN"/>
                <a:t>2</a:t>
              </a:r>
            </a:p>
          </p:txBody>
        </p:sp>
        <p:sp>
          <p:nvSpPr>
            <p:cNvPr id="78" name="文本框 77"/>
            <p:cNvSpPr txBox="1"/>
            <p:nvPr/>
          </p:nvSpPr>
          <p:spPr>
            <a:xfrm>
              <a:off x="7757" y="4629"/>
              <a:ext cx="525" cy="757"/>
            </a:xfrm>
            <a:prstGeom prst="rect">
              <a:avLst/>
            </a:prstGeom>
            <a:noFill/>
          </p:spPr>
          <p:txBody>
            <a:bodyPr wrap="square" rtlCol="0">
              <a:spAutoFit/>
            </a:bodyPr>
            <a:lstStyle/>
            <a:p>
              <a:r>
                <a:rPr lang="en-US" altLang="zh-CN"/>
                <a:t>3</a:t>
              </a:r>
            </a:p>
          </p:txBody>
        </p:sp>
        <p:sp>
          <p:nvSpPr>
            <p:cNvPr id="79" name="文本框 78"/>
            <p:cNvSpPr txBox="1"/>
            <p:nvPr/>
          </p:nvSpPr>
          <p:spPr>
            <a:xfrm>
              <a:off x="7757" y="5183"/>
              <a:ext cx="525" cy="757"/>
            </a:xfrm>
            <a:prstGeom prst="rect">
              <a:avLst/>
            </a:prstGeom>
            <a:noFill/>
          </p:spPr>
          <p:txBody>
            <a:bodyPr wrap="square" rtlCol="0">
              <a:spAutoFit/>
            </a:bodyPr>
            <a:lstStyle/>
            <a:p>
              <a:r>
                <a:rPr lang="en-US" altLang="zh-CN"/>
                <a:t>4</a:t>
              </a:r>
            </a:p>
          </p:txBody>
        </p:sp>
        <p:sp>
          <p:nvSpPr>
            <p:cNvPr id="80" name="文本框 79"/>
            <p:cNvSpPr txBox="1"/>
            <p:nvPr/>
          </p:nvSpPr>
          <p:spPr>
            <a:xfrm>
              <a:off x="7757" y="5763"/>
              <a:ext cx="525" cy="757"/>
            </a:xfrm>
            <a:prstGeom prst="rect">
              <a:avLst/>
            </a:prstGeom>
            <a:noFill/>
          </p:spPr>
          <p:txBody>
            <a:bodyPr wrap="square" rtlCol="0">
              <a:spAutoFit/>
            </a:bodyPr>
            <a:lstStyle/>
            <a:p>
              <a:r>
                <a:rPr lang="en-US" altLang="zh-CN"/>
                <a:t>5</a:t>
              </a:r>
            </a:p>
          </p:txBody>
        </p:sp>
        <p:cxnSp>
          <p:nvCxnSpPr>
            <p:cNvPr id="81" name="直接箭头连接符 80"/>
            <p:cNvCxnSpPr>
              <a:stCxn id="69" idx="3"/>
              <a:endCxn id="76" idx="1"/>
            </p:cNvCxnSpPr>
            <p:nvPr/>
          </p:nvCxnSpPr>
          <p:spPr>
            <a:xfrm>
              <a:off x="5928" y="3967"/>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flipV="1">
              <a:off x="6046" y="4086"/>
              <a:ext cx="1764" cy="337"/>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nvCxnSpPr>
          <p:spPr>
            <a:xfrm>
              <a:off x="5945" y="4892"/>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a:off x="5911" y="5491"/>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nvCxnSpPr>
          <p:spPr>
            <a:xfrm>
              <a:off x="5911" y="6026"/>
              <a:ext cx="1846" cy="1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cxnSp>
        <p:nvCxnSpPr>
          <p:cNvPr id="86" name="直接箭头连接符 85"/>
          <p:cNvCxnSpPr/>
          <p:nvPr/>
        </p:nvCxnSpPr>
        <p:spPr>
          <a:xfrm>
            <a:off x="7920355" y="4745990"/>
            <a:ext cx="877570" cy="186055"/>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87" name="文本框 86"/>
          <p:cNvSpPr txBox="1"/>
          <p:nvPr/>
        </p:nvSpPr>
        <p:spPr>
          <a:xfrm>
            <a:off x="1635125" y="5781675"/>
            <a:ext cx="2106930" cy="368300"/>
          </a:xfrm>
          <a:prstGeom prst="rect">
            <a:avLst/>
          </a:prstGeom>
          <a:noFill/>
        </p:spPr>
        <p:txBody>
          <a:bodyPr wrap="none" rtlCol="0">
            <a:spAutoFit/>
          </a:bodyPr>
          <a:lstStyle/>
          <a:p>
            <a:r>
              <a:rPr lang="en-US" altLang="zh-CN">
                <a:solidFill>
                  <a:srgbClr val="FF0000"/>
                </a:solidFill>
              </a:rPr>
              <a:t>A</a:t>
            </a:r>
            <a:r>
              <a:rPr lang="zh-CN" altLang="zh-CN">
                <a:solidFill>
                  <a:srgbClr val="FF0000"/>
                </a:solidFill>
              </a:rPr>
              <a:t>中元素的</a:t>
            </a:r>
            <a:r>
              <a:rPr lang="en-US" altLang="zh-CN">
                <a:solidFill>
                  <a:srgbClr val="FF0000"/>
                </a:solidFill>
              </a:rPr>
              <a:t>“</a:t>
            </a:r>
            <a:r>
              <a:rPr lang="zh-CN" altLang="zh-CN">
                <a:solidFill>
                  <a:srgbClr val="FF0000"/>
                </a:solidFill>
              </a:rPr>
              <a:t>任意性</a:t>
            </a:r>
            <a:r>
              <a:rPr lang="en-US" altLang="zh-CN">
                <a:solidFill>
                  <a:srgbClr val="FF0000"/>
                </a:solidFill>
              </a:rPr>
              <a:t>”</a:t>
            </a:r>
            <a:endParaRPr lang="zh-CN" altLang="zh-CN">
              <a:solidFill>
                <a:srgbClr val="FF0000"/>
              </a:solidFill>
            </a:endParaRPr>
          </a:p>
        </p:txBody>
      </p:sp>
      <p:sp>
        <p:nvSpPr>
          <p:cNvPr id="88" name="文本框 87"/>
          <p:cNvSpPr txBox="1"/>
          <p:nvPr/>
        </p:nvSpPr>
        <p:spPr>
          <a:xfrm>
            <a:off x="5980430" y="5855335"/>
            <a:ext cx="1985010" cy="368300"/>
          </a:xfrm>
          <a:prstGeom prst="rect">
            <a:avLst/>
          </a:prstGeom>
          <a:noFill/>
        </p:spPr>
        <p:txBody>
          <a:bodyPr wrap="square" rtlCol="0">
            <a:spAutoFit/>
          </a:bodyPr>
          <a:lstStyle/>
          <a:p>
            <a:r>
              <a:rPr lang="en-US" altLang="zh-CN">
                <a:solidFill>
                  <a:srgbClr val="FF0000"/>
                </a:solidFill>
              </a:rPr>
              <a:t>B</a:t>
            </a:r>
            <a:r>
              <a:rPr lang="zh-CN" altLang="zh-CN">
                <a:solidFill>
                  <a:srgbClr val="FF0000"/>
                </a:solidFill>
              </a:rPr>
              <a:t>中元素的唯一性</a:t>
            </a:r>
          </a:p>
        </p:txBody>
      </p:sp>
      <p:sp>
        <p:nvSpPr>
          <p:cNvPr id="89" name="椭圆 88"/>
          <p:cNvSpPr/>
          <p:nvPr/>
        </p:nvSpPr>
        <p:spPr>
          <a:xfrm>
            <a:off x="7477760" y="4399280"/>
            <a:ext cx="2768600" cy="706755"/>
          </a:xfrm>
          <a:prstGeom prst="ellipse">
            <a:avLst/>
          </a:prstGeom>
          <a:noFill/>
          <a:ln w="25400" cmpd="sng">
            <a:solidFill>
              <a:srgbClr val="1D41D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708785" y="5433695"/>
            <a:ext cx="742315" cy="370840"/>
          </a:xfrm>
          <a:prstGeom prst="ellipse">
            <a:avLst/>
          </a:prstGeom>
          <a:noFill/>
          <a:ln w="25400" cmpd="sng">
            <a:solidFill>
              <a:srgbClr val="1D41D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5980430" y="5413375"/>
            <a:ext cx="742315" cy="370840"/>
          </a:xfrm>
          <a:prstGeom prst="ellipse">
            <a:avLst/>
          </a:prstGeom>
          <a:noFill/>
          <a:ln w="25400" cmpd="sng">
            <a:solidFill>
              <a:srgbClr val="1D41D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2979420" y="1611630"/>
            <a:ext cx="791210" cy="1750695"/>
          </a:xfrm>
          <a:prstGeom prst="rect">
            <a:avLst/>
          </a:prstGeom>
          <a:noFill/>
          <a:ln w="31750" cmpd="thickThin">
            <a:solidFill>
              <a:srgbClr val="FF0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4301490" y="1610995"/>
            <a:ext cx="791210" cy="1750695"/>
          </a:xfrm>
          <a:prstGeom prst="rect">
            <a:avLst/>
          </a:prstGeom>
          <a:noFill/>
          <a:ln w="31750" cmpd="thickThin">
            <a:solidFill>
              <a:srgbClr val="FF0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文本框 93"/>
          <p:cNvSpPr txBox="1"/>
          <p:nvPr/>
        </p:nvSpPr>
        <p:spPr>
          <a:xfrm>
            <a:off x="1854200" y="30861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环节三 剖析概念</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辨</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96" name="文本框 95"/>
          <p:cNvSpPr txBox="1"/>
          <p:nvPr/>
        </p:nvSpPr>
        <p:spPr>
          <a:xfrm>
            <a:off x="1124585" y="1196940"/>
            <a:ext cx="1459230" cy="460375"/>
          </a:xfrm>
          <a:prstGeom prst="rect">
            <a:avLst/>
          </a:prstGeom>
          <a:noFill/>
          <a:ln w="9525">
            <a:noFill/>
          </a:ln>
        </p:spPr>
        <p:txBody>
          <a:bodyPr wrap="square">
            <a:spAutoFit/>
          </a:bodyPr>
          <a:lstStyle/>
          <a:p>
            <a:pPr indent="306070"/>
            <a:r>
              <a:rPr lang="zh-CN" altLang="en-US" sz="2400" b="1" dirty="0">
                <a:solidFill>
                  <a:srgbClr val="1D41D5"/>
                </a:solidFill>
                <a:latin typeface="楷体" panose="02010609060101010101" charset="-122"/>
              </a:rPr>
              <a:t>辨析</a:t>
            </a:r>
            <a:r>
              <a:rPr lang="en-US" altLang="zh-CN" sz="2400" b="1" dirty="0">
                <a:solidFill>
                  <a:srgbClr val="1D41D5"/>
                </a:solidFill>
                <a:latin typeface="楷体" panose="02010609060101010101" charset="-122"/>
              </a:rPr>
              <a:t>2</a:t>
            </a:r>
            <a:r>
              <a:rPr lang="en-US" sz="2400" b="1" dirty="0">
                <a:solidFill>
                  <a:srgbClr val="1D41D5"/>
                </a:solidFill>
                <a:latin typeface="楷体" panose="02010609060101010101" charset="-122"/>
              </a:rPr>
              <a:t> </a:t>
            </a:r>
            <a:endParaRPr lang="en-US" altLang="en-US" sz="2400" b="1" dirty="0">
              <a:solidFill>
                <a:srgbClr val="1D41D5"/>
              </a:solidFill>
              <a:latin typeface="楷体" panose="02010609060101010101" charset="-122"/>
              <a:ea typeface="宋体" panose="02010600030101010101" pitchFamily="2" charset="-122"/>
              <a:cs typeface="宋体" panose="02010600030101010101" pitchFamily="2" charset="-122"/>
              <a:sym typeface="+mn-ea"/>
            </a:endParaRPr>
          </a:p>
        </p:txBody>
      </p:sp>
      <p:sp>
        <p:nvSpPr>
          <p:cNvPr id="98" name="TextBox 97"/>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6666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000" fill="hold">
                                          <p:stCondLst>
                                            <p:cond delay="0"/>
                                          </p:stCondLst>
                                        </p:cTn>
                                        <p:tgtEl>
                                          <p:spTgt spid="92"/>
                                        </p:tgtEl>
                                        <p:attrNameLst>
                                          <p:attrName>style.visibility</p:attrName>
                                        </p:attrNameLst>
                                      </p:cBhvr>
                                      <p:to>
                                        <p:strVal val="visible"/>
                                      </p:to>
                                    </p:set>
                                    <p:animEffect transition="in" filter="wheel(1)">
                                      <p:cBhvr>
                                        <p:cTn id="7" dur="1000"/>
                                        <p:tgtEl>
                                          <p:spTgt spid="92"/>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000" fill="hold">
                                          <p:stCondLst>
                                            <p:cond delay="0"/>
                                          </p:stCondLst>
                                        </p:cTn>
                                        <p:tgtEl>
                                          <p:spTgt spid="93"/>
                                        </p:tgtEl>
                                        <p:attrNameLst>
                                          <p:attrName>style.visibility</p:attrName>
                                        </p:attrNameLst>
                                      </p:cBhvr>
                                      <p:to>
                                        <p:strVal val="visible"/>
                                      </p:to>
                                    </p:set>
                                    <p:animEffect transition="in" filter="wheel(1)">
                                      <p:cBhvr>
                                        <p:cTn id="11" dur="1000"/>
                                        <p:tgtEl>
                                          <p:spTgt spid="9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2" nodeType="clickEffect">
                                  <p:stCondLst>
                                    <p:cond delay="0"/>
                                  </p:stCondLst>
                                  <p:childTnLst>
                                    <p:set>
                                      <p:cBhvr>
                                        <p:cTn id="15" dur="1" fill="hold">
                                          <p:stCondLst>
                                            <p:cond delay="0"/>
                                          </p:stCondLst>
                                        </p:cTn>
                                        <p:tgtEl>
                                          <p:spTgt spid="92"/>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93"/>
                                        </p:tgtEl>
                                        <p:attrNameLst>
                                          <p:attrName>style.visibility</p:attrName>
                                        </p:attrNameLst>
                                      </p:cBhvr>
                                      <p:to>
                                        <p:strVal val="hidden"/>
                                      </p:to>
                                    </p:set>
                                  </p:childTnLst>
                                </p:cTn>
                              </p:par>
                              <p:par>
                                <p:cTn id="18" presetID="6" presetClass="entr" presetSubtype="16"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circle(in)">
                                      <p:cBhvr>
                                        <p:cTn id="20" dur="2000"/>
                                        <p:tgtEl>
                                          <p:spTgt spid="9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box(in)">
                                      <p:cBhvr>
                                        <p:cTn id="30" dur="2000"/>
                                        <p:tgtEl>
                                          <p:spTgt spid="9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left)">
                                      <p:cBhvr>
                                        <p:cTn id="35" dur="500"/>
                                        <p:tgtEl>
                                          <p:spTgt spid="87"/>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ox(in)">
                                      <p:cBhvr>
                                        <p:cTn id="40" dur="2000"/>
                                        <p:tgtEl>
                                          <p:spTgt spid="46"/>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box(in)">
                                      <p:cBhvr>
                                        <p:cTn id="43" dur="2000"/>
                                        <p:tgtEl>
                                          <p:spTgt spid="9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linds(horizontal)">
                                      <p:cBhvr>
                                        <p:cTn id="48" dur="500"/>
                                        <p:tgtEl>
                                          <p:spTgt spid="66"/>
                                        </p:tgtEl>
                                      </p:cBhvr>
                                    </p:animEffect>
                                  </p:childTnLst>
                                </p:cTn>
                              </p:par>
                              <p:par>
                                <p:cTn id="49" presetID="3" presetClass="entr" presetSubtype="1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blinds(horizontal)">
                                      <p:cBhvr>
                                        <p:cTn id="51" dur="500"/>
                                        <p:tgtEl>
                                          <p:spTgt spid="8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wipe(left)">
                                      <p:cBhvr>
                                        <p:cTn id="56" dur="500"/>
                                        <p:tgtEl>
                                          <p:spTgt spid="86"/>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box(in)">
                                      <p:cBhvr>
                                        <p:cTn id="59" dur="2000"/>
                                        <p:tgtEl>
                                          <p:spTgt spid="8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wipe(left)">
                                      <p:cBhvr>
                                        <p:cTn id="6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bldLvl="0" animBg="1"/>
      <p:bldP spid="90" grpId="0" bldLvl="0" animBg="1"/>
      <p:bldP spid="91" grpId="0" bldLvl="0" animBg="1"/>
      <p:bldP spid="92" grpId="0" bldLvl="0" animBg="1"/>
      <p:bldP spid="92" grpId="1" animBg="1"/>
      <p:bldP spid="92" grpId="2" bldLvl="0" animBg="1"/>
      <p:bldP spid="93" grpId="0" bldLvl="0" animBg="1"/>
      <p:bldP spid="93" grpId="1"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54200" y="31877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环节三 剖析概念</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辨</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grpSp>
        <p:nvGrpSpPr>
          <p:cNvPr id="3" name="组合 2"/>
          <p:cNvGrpSpPr/>
          <p:nvPr/>
        </p:nvGrpSpPr>
        <p:grpSpPr>
          <a:xfrm>
            <a:off x="1427480" y="2513330"/>
            <a:ext cx="8916670" cy="1316990"/>
            <a:chOff x="2248" y="3958"/>
            <a:chExt cx="14042" cy="2074"/>
          </a:xfrm>
        </p:grpSpPr>
        <p:sp>
          <p:nvSpPr>
            <p:cNvPr id="4" name="上凸带形 3"/>
            <p:cNvSpPr/>
            <p:nvPr/>
          </p:nvSpPr>
          <p:spPr>
            <a:xfrm>
              <a:off x="2248" y="3958"/>
              <a:ext cx="14042" cy="2075"/>
            </a:xfrm>
            <a:prstGeom prst="ribbon2">
              <a:avLst>
                <a:gd name="adj1" fmla="val 16667"/>
                <a:gd name="adj2" fmla="val 6903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文本框 4"/>
            <p:cNvSpPr txBox="1"/>
            <p:nvPr/>
          </p:nvSpPr>
          <p:spPr>
            <a:xfrm>
              <a:off x="3914" y="4529"/>
              <a:ext cx="10378" cy="725"/>
            </a:xfrm>
            <a:prstGeom prst="rect">
              <a:avLst/>
            </a:prstGeom>
            <a:noFill/>
            <a:ln w="9525">
              <a:noFill/>
            </a:ln>
          </p:spPr>
          <p:txBody>
            <a:bodyPr wrap="square">
              <a:spAutoFit/>
            </a:bodyPr>
            <a:lstStyle/>
            <a:p>
              <a:pPr indent="306070"/>
              <a:r>
                <a:rPr lang="zh-CN" altLang="en-US" sz="2400" b="1">
                  <a:solidFill>
                    <a:srgbClr val="1D41D5"/>
                  </a:solidFill>
                  <a:latin typeface="楷体" panose="02010609060101010101" charset="-122"/>
                  <a:ea typeface="宋体" panose="02010600030101010101" pitchFamily="2" charset="-122"/>
                  <a:cs typeface="宋体" panose="02010600030101010101" pitchFamily="2" charset="-122"/>
                  <a:sym typeface="+mn-ea"/>
                </a:rPr>
                <a:t>定义域、对应关系、值域称为函数的三要素</a:t>
              </a:r>
            </a:p>
          </p:txBody>
        </p:sp>
      </p:grpSp>
      <p:sp>
        <p:nvSpPr>
          <p:cNvPr id="6" name="TextBox 5"/>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95204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21535" y="2348633"/>
            <a:ext cx="7948930" cy="829945"/>
          </a:xfrm>
          <a:prstGeom prst="rect">
            <a:avLst/>
          </a:prstGeom>
          <a:noFill/>
        </p:spPr>
        <p:txBody>
          <a:bodyPr wrap="square" rtlCol="0">
            <a:spAutoFit/>
          </a:bodyPr>
          <a:lstStyle/>
          <a:p>
            <a:r>
              <a:rPr lang="zh-CN" altLang="en-US" sz="2400" dirty="0">
                <a:latin typeface="黑体" panose="02010609060101010101" charset="-122"/>
                <a:ea typeface="黑体" panose="02010609060101010101" charset="-122"/>
                <a:cs typeface="黑体" panose="02010609060101010101" charset="-122"/>
              </a:rPr>
              <a:t>用函数的定义重新认识一次函数、二次函数、反比例函数，指出它们的定义域、值域、对应关系</a:t>
            </a:r>
            <a:r>
              <a:rPr lang="en-US" altLang="zh-CN" sz="2400" dirty="0">
                <a:latin typeface="黑体" panose="02010609060101010101" charset="-122"/>
                <a:ea typeface="黑体" panose="02010609060101010101" charset="-122"/>
                <a:cs typeface="黑体" panose="02010609060101010101" charset="-122"/>
              </a:rPr>
              <a:t>.</a:t>
            </a:r>
          </a:p>
        </p:txBody>
      </p:sp>
      <p:sp>
        <p:nvSpPr>
          <p:cNvPr id="3" name="文本框 2"/>
          <p:cNvSpPr txBox="1"/>
          <p:nvPr/>
        </p:nvSpPr>
        <p:spPr>
          <a:xfrm>
            <a:off x="1854200" y="30861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环节四 经历实践</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用</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4" name="文本框 3"/>
          <p:cNvSpPr txBox="1"/>
          <p:nvPr/>
        </p:nvSpPr>
        <p:spPr>
          <a:xfrm>
            <a:off x="1091565" y="2362835"/>
            <a:ext cx="1125855" cy="460375"/>
          </a:xfrm>
          <a:prstGeom prst="rect">
            <a:avLst/>
          </a:prstGeom>
          <a:noFill/>
        </p:spPr>
        <p:txBody>
          <a:bodyPr wrap="square" rtlCol="0">
            <a:spAutoFit/>
          </a:bodyPr>
          <a:lstStyle/>
          <a:p>
            <a:r>
              <a:rPr lang="zh-CN" altLang="en-US" sz="2400" b="1">
                <a:solidFill>
                  <a:srgbClr val="1D41D5"/>
                </a:solidFill>
              </a:rPr>
              <a:t>应用一</a:t>
            </a:r>
          </a:p>
        </p:txBody>
      </p:sp>
      <p:sp>
        <p:nvSpPr>
          <p:cNvPr id="5" name="TextBox 4"/>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974406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76287" y="366286"/>
            <a:ext cx="5740674" cy="369332"/>
          </a:xfrm>
          <a:prstGeom prst="rect">
            <a:avLst/>
          </a:prstGeom>
        </p:spPr>
        <p:txBody>
          <a:bodyPr wrap="none">
            <a:spAutoFit/>
          </a:bodyPr>
          <a:lstStyle/>
          <a:p>
            <a:r>
              <a:rPr lang="zh-CN" altLang="zh-CN" b="1" kern="100" dirty="0">
                <a:latin typeface="楷体" panose="02010609060101010101" pitchFamily="49" charset="-122"/>
                <a:ea typeface="楷体" panose="02010609060101010101" pitchFamily="49" charset="-122"/>
                <a:cs typeface="Times New Roman" panose="02020603050405020304" pitchFamily="18" charset="0"/>
              </a:rPr>
              <a:t>人教</a:t>
            </a:r>
            <a:r>
              <a:rPr lang="en-US" altLang="zh-CN" b="1" kern="100" dirty="0">
                <a:latin typeface="楷体" panose="02010609060101010101" pitchFamily="49" charset="-122"/>
                <a:ea typeface="楷体" panose="02010609060101010101" pitchFamily="49" charset="-122"/>
              </a:rPr>
              <a:t>A</a:t>
            </a:r>
            <a:r>
              <a:rPr lang="zh-CN" altLang="zh-CN" b="1" kern="100" dirty="0">
                <a:latin typeface="楷体" panose="02010609060101010101" pitchFamily="49" charset="-122"/>
                <a:ea typeface="楷体" panose="02010609060101010101" pitchFamily="49" charset="-122"/>
                <a:cs typeface="Times New Roman" panose="02020603050405020304" pitchFamily="18" charset="0"/>
              </a:rPr>
              <a:t>版《普通高中课程标准教科书</a:t>
            </a:r>
            <a:r>
              <a:rPr lang="en-US" altLang="zh-CN" b="1" kern="100" dirty="0">
                <a:latin typeface="楷体" panose="02010609060101010101" pitchFamily="49" charset="-122"/>
                <a:ea typeface="楷体" panose="02010609060101010101" pitchFamily="49" charset="-122"/>
              </a:rPr>
              <a:t>•</a:t>
            </a:r>
            <a:r>
              <a:rPr lang="zh-CN" altLang="zh-CN" b="1" kern="100" dirty="0">
                <a:latin typeface="楷体" panose="02010609060101010101" pitchFamily="49" charset="-122"/>
                <a:ea typeface="楷体" panose="02010609060101010101" pitchFamily="49" charset="-122"/>
                <a:cs typeface="Times New Roman" panose="02020603050405020304" pitchFamily="18" charset="0"/>
              </a:rPr>
              <a:t>数学》必修第一册</a:t>
            </a:r>
            <a:endParaRPr lang="zh-CN" altLang="en-US" b="1" dirty="0">
              <a:latin typeface="楷体" panose="02010609060101010101" pitchFamily="49" charset="-122"/>
              <a:ea typeface="楷体" panose="02010609060101010101" pitchFamily="49" charset="-122"/>
            </a:endParaRPr>
          </a:p>
        </p:txBody>
      </p:sp>
      <p:sp>
        <p:nvSpPr>
          <p:cNvPr id="5" name="文本框 4"/>
          <p:cNvSpPr txBox="1"/>
          <p:nvPr/>
        </p:nvSpPr>
        <p:spPr>
          <a:xfrm>
            <a:off x="3546765" y="2290617"/>
            <a:ext cx="4493538" cy="830997"/>
          </a:xfrm>
          <a:prstGeom prst="rect">
            <a:avLst/>
          </a:prstGeom>
          <a:noFill/>
        </p:spPr>
        <p:txBody>
          <a:bodyPr wrap="none" rtlCol="0">
            <a:spAutoFit/>
          </a:bodyPr>
          <a:lstStyle/>
          <a:p>
            <a:r>
              <a:rPr lang="zh-CN" altLang="en-US" sz="4800" b="1" dirty="0" smtClean="0">
                <a:latin typeface="方正小标宋简体" panose="03000509000000000000" pitchFamily="65" charset="-122"/>
                <a:ea typeface="方正小标宋简体" panose="03000509000000000000" pitchFamily="65" charset="-122"/>
              </a:rPr>
              <a:t>函数概念起始课</a:t>
            </a:r>
            <a:endParaRPr lang="zh-CN" altLang="en-US" sz="4800" b="1" dirty="0">
              <a:latin typeface="方正小标宋简体" panose="03000509000000000000" pitchFamily="65" charset="-122"/>
              <a:ea typeface="方正小标宋简体" panose="03000509000000000000" pitchFamily="65" charset="-122"/>
            </a:endParaRPr>
          </a:p>
        </p:txBody>
      </p:sp>
      <p:sp>
        <p:nvSpPr>
          <p:cNvPr id="7" name="矩形 6"/>
          <p:cNvSpPr/>
          <p:nvPr/>
        </p:nvSpPr>
        <p:spPr>
          <a:xfrm>
            <a:off x="4348266" y="4158253"/>
            <a:ext cx="2890535" cy="523220"/>
          </a:xfrm>
          <a:prstGeom prst="rect">
            <a:avLst/>
          </a:prstGeom>
        </p:spPr>
        <p:txBody>
          <a:bodyPr wrap="none">
            <a:spAutoFit/>
          </a:bodyPr>
          <a:lstStyle/>
          <a:p>
            <a:r>
              <a:rPr lang="zh-CN" altLang="en-US" sz="2800" b="1" dirty="0" smtClean="0">
                <a:latin typeface="楷体" panose="02010609060101010101" pitchFamily="49" charset="-122"/>
                <a:ea typeface="楷体" panose="02010609060101010101" pitchFamily="49" charset="-122"/>
              </a:rPr>
              <a:t>荆州中学 张云辉</a:t>
            </a:r>
            <a:endParaRPr lang="zh-CN" altLang="en-US" sz="2800" b="1" dirty="0">
              <a:latin typeface="楷体" panose="02010609060101010101" pitchFamily="49" charset="-122"/>
              <a:ea typeface="楷体" panose="02010609060101010101" pitchFamily="49" charset="-122"/>
            </a:endParaRPr>
          </a:p>
        </p:txBody>
      </p:sp>
      <p:sp>
        <p:nvSpPr>
          <p:cNvPr id="6" name="TextBox 5"/>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3266333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23770" y="2231677"/>
            <a:ext cx="7948930" cy="1568450"/>
          </a:xfrm>
          <a:prstGeom prst="rect">
            <a:avLst/>
          </a:prstGeom>
          <a:noFill/>
        </p:spPr>
        <p:txBody>
          <a:bodyPr wrap="square" rtlCol="0">
            <a:spAutoFit/>
          </a:bodyPr>
          <a:lstStyle/>
          <a:p>
            <a:r>
              <a:rPr lang="zh-CN" sz="2400" dirty="0">
                <a:latin typeface="黑体" panose="02010609060101010101" charset="-122"/>
                <a:ea typeface="黑体" panose="02010609060101010101" charset="-122"/>
                <a:cs typeface="黑体" panose="02010609060101010101" charset="-122"/>
                <a:sym typeface="+mn-ea"/>
              </a:rPr>
              <a:t>试构建一个问题情境，使其中的变量关系可以用解析式</a:t>
            </a:r>
          </a:p>
          <a:p>
            <a:endParaRPr lang="en-US" altLang="zh-CN" sz="2400" dirty="0">
              <a:latin typeface="黑体" panose="02010609060101010101" charset="-122"/>
              <a:ea typeface="黑体" panose="02010609060101010101" charset="-122"/>
              <a:cs typeface="黑体" panose="02010609060101010101" charset="-122"/>
            </a:endParaRPr>
          </a:p>
          <a:p>
            <a:endParaRPr lang="en-US" altLang="zh-CN" sz="2400" dirty="0">
              <a:latin typeface="黑体" panose="02010609060101010101" charset="-122"/>
              <a:ea typeface="黑体" panose="02010609060101010101" charset="-122"/>
              <a:cs typeface="黑体" panose="02010609060101010101" charset="-122"/>
            </a:endParaRPr>
          </a:p>
          <a:p>
            <a:r>
              <a:rPr lang="zh-CN" altLang="en-US" sz="2400" dirty="0">
                <a:latin typeface="黑体" panose="02010609060101010101" charset="-122"/>
                <a:ea typeface="黑体" panose="02010609060101010101" charset="-122"/>
                <a:cs typeface="黑体" panose="02010609060101010101" charset="-122"/>
              </a:rPr>
              <a:t>来描述</a:t>
            </a:r>
            <a:r>
              <a:rPr lang="en-US" altLang="zh-CN" sz="2400" dirty="0">
                <a:latin typeface="黑体" panose="02010609060101010101" charset="-122"/>
                <a:ea typeface="黑体" panose="02010609060101010101" charset="-122"/>
                <a:cs typeface="黑体" panose="02010609060101010101" charset="-122"/>
              </a:rPr>
              <a:t>.</a:t>
            </a:r>
          </a:p>
        </p:txBody>
      </p:sp>
      <p:sp>
        <p:nvSpPr>
          <p:cNvPr id="3" name="文本框 2"/>
          <p:cNvSpPr txBox="1"/>
          <p:nvPr/>
        </p:nvSpPr>
        <p:spPr>
          <a:xfrm>
            <a:off x="1854200" y="30861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环节四 经历实践</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用</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4" name="文本框 3"/>
          <p:cNvSpPr txBox="1"/>
          <p:nvPr/>
        </p:nvSpPr>
        <p:spPr>
          <a:xfrm>
            <a:off x="1193800" y="2262505"/>
            <a:ext cx="1125855" cy="460375"/>
          </a:xfrm>
          <a:prstGeom prst="rect">
            <a:avLst/>
          </a:prstGeom>
          <a:noFill/>
        </p:spPr>
        <p:txBody>
          <a:bodyPr wrap="square" rtlCol="0">
            <a:spAutoFit/>
          </a:bodyPr>
          <a:lstStyle/>
          <a:p>
            <a:r>
              <a:rPr lang="zh-CN" altLang="en-US" sz="2400" b="1">
                <a:solidFill>
                  <a:srgbClr val="1D41D5"/>
                </a:solidFill>
              </a:rPr>
              <a:t>应用二</a:t>
            </a:r>
          </a:p>
        </p:txBody>
      </p:sp>
      <p:graphicFrame>
        <p:nvGraphicFramePr>
          <p:cNvPr id="5" name="对象 4">
            <a:hlinkClick r:id="" action="ppaction://ole?verb=0"/>
          </p:cNvPr>
          <p:cNvGraphicFramePr>
            <a:graphicFrameLocks noChangeAspect="1"/>
          </p:cNvGraphicFramePr>
          <p:nvPr>
            <p:extLst>
              <p:ext uri="{D42A27DB-BD31-4B8C-83A1-F6EECF244321}">
                <p14:modId xmlns="" xmlns:p14="http://schemas.microsoft.com/office/powerpoint/2010/main" val="1103055924"/>
              </p:ext>
            </p:extLst>
          </p:nvPr>
        </p:nvGraphicFramePr>
        <p:xfrm>
          <a:off x="4893310" y="2820554"/>
          <a:ext cx="1574800" cy="456565"/>
        </p:xfrm>
        <a:graphic>
          <a:graphicData uri="http://schemas.openxmlformats.org/presentationml/2006/ole">
            <p:oleObj spid="_x0000_s11287" r:id="rId3" imgW="876240" imgH="253800" progId="Equation.DSMT4">
              <p:embed/>
            </p:oleObj>
          </a:graphicData>
        </a:graphic>
      </p:graphicFrame>
      <p:sp>
        <p:nvSpPr>
          <p:cNvPr id="6" name="TextBox 5"/>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628909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圆角右箭头 67"/>
          <p:cNvSpPr/>
          <p:nvPr/>
        </p:nvSpPr>
        <p:spPr>
          <a:xfrm flipV="1">
            <a:off x="6871087" y="4428624"/>
            <a:ext cx="2733773" cy="483589"/>
          </a:xfrm>
          <a:prstGeom prst="ben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chemeClr val="tx1"/>
              </a:solidFill>
            </a:endParaRPr>
          </a:p>
        </p:txBody>
      </p:sp>
      <p:grpSp>
        <p:nvGrpSpPr>
          <p:cNvPr id="2" name="组合 1"/>
          <p:cNvGrpSpPr/>
          <p:nvPr/>
        </p:nvGrpSpPr>
        <p:grpSpPr>
          <a:xfrm>
            <a:off x="1160780" y="1423670"/>
            <a:ext cx="9771380" cy="460375"/>
            <a:chOff x="1828" y="2242"/>
            <a:chExt cx="15388" cy="725"/>
          </a:xfrm>
        </p:grpSpPr>
        <p:sp>
          <p:nvSpPr>
            <p:cNvPr id="3" name="文本框 2"/>
            <p:cNvSpPr txBox="1"/>
            <p:nvPr/>
          </p:nvSpPr>
          <p:spPr>
            <a:xfrm>
              <a:off x="1828" y="2242"/>
              <a:ext cx="1882" cy="725"/>
            </a:xfrm>
            <a:prstGeom prst="rect">
              <a:avLst/>
            </a:prstGeom>
            <a:noFill/>
          </p:spPr>
          <p:txBody>
            <a:bodyPr wrap="square" rtlCol="0">
              <a:spAutoFit/>
            </a:bodyPr>
            <a:lstStyle/>
            <a:p>
              <a:r>
                <a:rPr lang="zh-CN" altLang="en-US" sz="2400" b="1">
                  <a:solidFill>
                    <a:srgbClr val="1D41D5"/>
                  </a:solidFill>
                </a:rPr>
                <a:t>感悟一</a:t>
              </a:r>
            </a:p>
          </p:txBody>
        </p:sp>
        <p:sp>
          <p:nvSpPr>
            <p:cNvPr id="4" name="文本框 3"/>
            <p:cNvSpPr txBox="1"/>
            <p:nvPr/>
          </p:nvSpPr>
          <p:spPr>
            <a:xfrm>
              <a:off x="3710" y="2242"/>
              <a:ext cx="13506" cy="725"/>
            </a:xfrm>
            <a:prstGeom prst="rect">
              <a:avLst/>
            </a:prstGeom>
            <a:noFill/>
          </p:spPr>
          <p:txBody>
            <a:bodyPr wrap="square" rtlCol="0">
              <a:spAutoFit/>
            </a:bodyPr>
            <a:lstStyle/>
            <a:p>
              <a:r>
                <a:rPr lang="zh-CN" altLang="en-US" sz="2400">
                  <a:latin typeface="黑体" panose="02010609060101010101" charset="-122"/>
                  <a:ea typeface="黑体" panose="02010609060101010101" charset="-122"/>
                  <a:cs typeface="黑体" panose="02010609060101010101" charset="-122"/>
                </a:rPr>
                <a:t>请从知识、方法、思想、应用等方面构建本节课的学习结构图</a:t>
              </a:r>
              <a:r>
                <a:rPr lang="en-US" altLang="zh-CN" sz="2400">
                  <a:latin typeface="黑体" panose="02010609060101010101" charset="-122"/>
                  <a:ea typeface="黑体" panose="02010609060101010101" charset="-122"/>
                  <a:cs typeface="黑体" panose="02010609060101010101" charset="-122"/>
                </a:rPr>
                <a:t>.</a:t>
              </a:r>
            </a:p>
          </p:txBody>
        </p:sp>
      </p:grpSp>
      <p:sp>
        <p:nvSpPr>
          <p:cNvPr id="5" name="文本框 4"/>
          <p:cNvSpPr txBox="1"/>
          <p:nvPr/>
        </p:nvSpPr>
        <p:spPr>
          <a:xfrm>
            <a:off x="1854200" y="30861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环节五 总结反思</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悟</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grpSp>
        <p:nvGrpSpPr>
          <p:cNvPr id="6" name="组合 5"/>
          <p:cNvGrpSpPr/>
          <p:nvPr/>
        </p:nvGrpSpPr>
        <p:grpSpPr>
          <a:xfrm>
            <a:off x="6010039" y="3914846"/>
            <a:ext cx="1388110" cy="570230"/>
            <a:chOff x="5307" y="6003"/>
            <a:chExt cx="2186" cy="898"/>
          </a:xfrm>
        </p:grpSpPr>
        <p:sp>
          <p:nvSpPr>
            <p:cNvPr id="7" name="椭圆 6"/>
            <p:cNvSpPr/>
            <p:nvPr/>
          </p:nvSpPr>
          <p:spPr>
            <a:xfrm>
              <a:off x="5307" y="6003"/>
              <a:ext cx="2187" cy="898"/>
            </a:xfrm>
            <a:prstGeom prst="ellipse">
              <a:avLst/>
            </a:prstGeom>
            <a:noFill/>
            <a:ln w="38100">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308" y="6162"/>
              <a:ext cx="2088" cy="580"/>
            </a:xfrm>
            <a:prstGeom prst="rect">
              <a:avLst/>
            </a:prstGeom>
            <a:noFill/>
          </p:spPr>
          <p:txBody>
            <a:bodyPr wrap="none" rtlCol="0">
              <a:spAutoFit/>
            </a:bodyPr>
            <a:lstStyle/>
            <a:p>
              <a:r>
                <a:rPr lang="zh-CN" altLang="en-US" b="1" dirty="0">
                  <a:solidFill>
                    <a:srgbClr val="00B0F0"/>
                  </a:solidFill>
                </a:rPr>
                <a:t>函数的概念</a:t>
              </a:r>
            </a:p>
          </p:txBody>
        </p:sp>
      </p:grpSp>
      <p:grpSp>
        <p:nvGrpSpPr>
          <p:cNvPr id="10" name="组合 9"/>
          <p:cNvGrpSpPr/>
          <p:nvPr/>
        </p:nvGrpSpPr>
        <p:grpSpPr>
          <a:xfrm>
            <a:off x="1478361" y="5061601"/>
            <a:ext cx="1960880" cy="459740"/>
            <a:chOff x="1469" y="5532"/>
            <a:chExt cx="3088" cy="724"/>
          </a:xfrm>
        </p:grpSpPr>
        <p:sp>
          <p:nvSpPr>
            <p:cNvPr id="11" name="流程图: 终止 10"/>
            <p:cNvSpPr/>
            <p:nvPr/>
          </p:nvSpPr>
          <p:spPr>
            <a:xfrm>
              <a:off x="1521" y="5532"/>
              <a:ext cx="2815" cy="725"/>
            </a:xfrm>
            <a:prstGeom prst="flowChartTerminator">
              <a:avLst/>
            </a:prstGeom>
            <a:noFill/>
            <a:ln>
              <a:solidFill>
                <a:srgbClr val="00B05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469" y="5607"/>
              <a:ext cx="3088" cy="531"/>
            </a:xfrm>
            <a:prstGeom prst="rect">
              <a:avLst/>
            </a:prstGeom>
            <a:noFill/>
          </p:spPr>
          <p:txBody>
            <a:bodyPr wrap="square" rtlCol="0">
              <a:spAutoFit/>
            </a:bodyPr>
            <a:lstStyle/>
            <a:p>
              <a:r>
                <a:rPr lang="zh-CN" altLang="en-US" sz="1600"/>
                <a:t>初中函数</a:t>
              </a:r>
              <a:r>
                <a:rPr lang="en-US" altLang="zh-CN" sz="1600"/>
                <a:t>“</a:t>
              </a:r>
              <a:r>
                <a:rPr lang="zh-CN" altLang="en-US" sz="1600"/>
                <a:t>变量说</a:t>
              </a:r>
              <a:r>
                <a:rPr lang="en-US" altLang="zh-CN" sz="1600"/>
                <a:t>”</a:t>
              </a:r>
            </a:p>
          </p:txBody>
        </p:sp>
      </p:grpSp>
      <p:grpSp>
        <p:nvGrpSpPr>
          <p:cNvPr id="14" name="组合 13"/>
          <p:cNvGrpSpPr/>
          <p:nvPr/>
        </p:nvGrpSpPr>
        <p:grpSpPr>
          <a:xfrm>
            <a:off x="3523120" y="4163131"/>
            <a:ext cx="1666240" cy="643890"/>
            <a:chOff x="9255" y="4941"/>
            <a:chExt cx="2624" cy="1014"/>
          </a:xfrm>
        </p:grpSpPr>
        <p:sp>
          <p:nvSpPr>
            <p:cNvPr id="15" name="流程图: 终止 14"/>
            <p:cNvSpPr/>
            <p:nvPr/>
          </p:nvSpPr>
          <p:spPr>
            <a:xfrm>
              <a:off x="9255" y="4941"/>
              <a:ext cx="2625" cy="1015"/>
            </a:xfrm>
            <a:prstGeom prst="flowChartTerminator">
              <a:avLst/>
            </a:prstGeom>
            <a:noFill/>
            <a:ln>
              <a:solidFill>
                <a:srgbClr val="7030A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9255" y="4941"/>
              <a:ext cx="2625" cy="919"/>
            </a:xfrm>
            <a:prstGeom prst="rect">
              <a:avLst/>
            </a:prstGeom>
            <a:noFill/>
            <a:ln>
              <a:noFill/>
            </a:ln>
          </p:spPr>
          <p:txBody>
            <a:bodyPr wrap="square" rtlCol="0">
              <a:spAutoFit/>
            </a:bodyPr>
            <a:lstStyle/>
            <a:p>
              <a:pPr algn="ctr"/>
              <a:r>
                <a:rPr lang="zh-CN" altLang="en-US" sz="1600">
                  <a:gradFill>
                    <a:gsLst>
                      <a:gs pos="0">
                        <a:srgbClr val="7B32B2"/>
                      </a:gs>
                      <a:gs pos="100000">
                        <a:srgbClr val="401A5D"/>
                      </a:gs>
                    </a:gsLst>
                    <a:lin scaled="0"/>
                  </a:gradFill>
                </a:rPr>
                <a:t>用集合语言对应关系定义函数</a:t>
              </a:r>
            </a:p>
          </p:txBody>
        </p:sp>
      </p:grpSp>
      <p:grpSp>
        <p:nvGrpSpPr>
          <p:cNvPr id="19" name="组合 18"/>
          <p:cNvGrpSpPr/>
          <p:nvPr/>
        </p:nvGrpSpPr>
        <p:grpSpPr>
          <a:xfrm>
            <a:off x="1878411" y="3336716"/>
            <a:ext cx="1160780" cy="405130"/>
            <a:chOff x="13563" y="5618"/>
            <a:chExt cx="1828" cy="638"/>
          </a:xfrm>
        </p:grpSpPr>
        <p:sp>
          <p:nvSpPr>
            <p:cNvPr id="20" name="圆角矩形 19"/>
            <p:cNvSpPr/>
            <p:nvPr/>
          </p:nvSpPr>
          <p:spPr>
            <a:xfrm>
              <a:off x="13563" y="5618"/>
              <a:ext cx="1828" cy="639"/>
            </a:xfrm>
            <a:prstGeom prst="roundRect">
              <a:avLst/>
            </a:prstGeom>
            <a:noFill/>
            <a:ln>
              <a:solidFill>
                <a:srgbClr val="00B05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3563" y="5640"/>
              <a:ext cx="1828" cy="531"/>
            </a:xfrm>
            <a:prstGeom prst="rect">
              <a:avLst/>
            </a:prstGeom>
            <a:noFill/>
          </p:spPr>
          <p:txBody>
            <a:bodyPr wrap="square" rtlCol="0">
              <a:spAutoFit/>
            </a:bodyPr>
            <a:lstStyle/>
            <a:p>
              <a:pPr algn="ctr"/>
              <a:r>
                <a:rPr lang="zh-CN" altLang="en-US" sz="1600"/>
                <a:t>生活实例</a:t>
              </a:r>
            </a:p>
          </p:txBody>
        </p:sp>
      </p:grpSp>
      <p:grpSp>
        <p:nvGrpSpPr>
          <p:cNvPr id="23" name="组合 22"/>
          <p:cNvGrpSpPr/>
          <p:nvPr/>
        </p:nvGrpSpPr>
        <p:grpSpPr>
          <a:xfrm>
            <a:off x="4155296" y="5577840"/>
            <a:ext cx="1160780" cy="405130"/>
            <a:chOff x="5178" y="3647"/>
            <a:chExt cx="1828" cy="638"/>
          </a:xfrm>
        </p:grpSpPr>
        <p:sp>
          <p:nvSpPr>
            <p:cNvPr id="24" name="圆角矩形 23"/>
            <p:cNvSpPr/>
            <p:nvPr/>
          </p:nvSpPr>
          <p:spPr>
            <a:xfrm>
              <a:off x="5178" y="3647"/>
              <a:ext cx="1828" cy="639"/>
            </a:xfrm>
            <a:prstGeom prst="roundRect">
              <a:avLst/>
            </a:prstGeom>
            <a:noFill/>
            <a:ln>
              <a:solidFill>
                <a:srgbClr val="00B05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5178" y="3669"/>
              <a:ext cx="1828" cy="531"/>
            </a:xfrm>
            <a:prstGeom prst="rect">
              <a:avLst/>
            </a:prstGeom>
            <a:noFill/>
          </p:spPr>
          <p:txBody>
            <a:bodyPr wrap="square" rtlCol="0">
              <a:spAutoFit/>
            </a:bodyPr>
            <a:lstStyle/>
            <a:p>
              <a:pPr algn="ctr"/>
              <a:r>
                <a:rPr lang="zh-CN" altLang="en-US" sz="1600"/>
                <a:t>再认识</a:t>
              </a:r>
            </a:p>
          </p:txBody>
        </p:sp>
      </p:grpSp>
      <p:grpSp>
        <p:nvGrpSpPr>
          <p:cNvPr id="27" name="组合 26"/>
          <p:cNvGrpSpPr/>
          <p:nvPr/>
        </p:nvGrpSpPr>
        <p:grpSpPr>
          <a:xfrm>
            <a:off x="3957333" y="3118319"/>
            <a:ext cx="1160780" cy="405130"/>
            <a:chOff x="12553" y="3669"/>
            <a:chExt cx="1828" cy="638"/>
          </a:xfrm>
        </p:grpSpPr>
        <p:sp>
          <p:nvSpPr>
            <p:cNvPr id="28" name="圆角矩形 27"/>
            <p:cNvSpPr/>
            <p:nvPr/>
          </p:nvSpPr>
          <p:spPr>
            <a:xfrm>
              <a:off x="12553" y="3669"/>
              <a:ext cx="1828" cy="639"/>
            </a:xfrm>
            <a:prstGeom prst="roundRect">
              <a:avLst/>
            </a:prstGeom>
            <a:noFill/>
            <a:ln>
              <a:solidFill>
                <a:srgbClr val="00B05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12553" y="3691"/>
              <a:ext cx="1828" cy="531"/>
            </a:xfrm>
            <a:prstGeom prst="rect">
              <a:avLst/>
            </a:prstGeom>
            <a:noFill/>
          </p:spPr>
          <p:txBody>
            <a:bodyPr wrap="square" rtlCol="0">
              <a:spAutoFit/>
            </a:bodyPr>
            <a:lstStyle/>
            <a:p>
              <a:pPr algn="ctr"/>
              <a:r>
                <a:rPr lang="zh-CN" altLang="en-US" sz="1600"/>
                <a:t>抽象</a:t>
              </a:r>
            </a:p>
          </p:txBody>
        </p:sp>
      </p:grpSp>
      <p:grpSp>
        <p:nvGrpSpPr>
          <p:cNvPr id="31" name="组合 30"/>
          <p:cNvGrpSpPr/>
          <p:nvPr/>
        </p:nvGrpSpPr>
        <p:grpSpPr>
          <a:xfrm>
            <a:off x="4035938" y="2363967"/>
            <a:ext cx="1160780" cy="405130"/>
            <a:chOff x="11142" y="6819"/>
            <a:chExt cx="1828" cy="638"/>
          </a:xfrm>
        </p:grpSpPr>
        <p:sp>
          <p:nvSpPr>
            <p:cNvPr id="32" name="圆角矩形 31"/>
            <p:cNvSpPr/>
            <p:nvPr/>
          </p:nvSpPr>
          <p:spPr>
            <a:xfrm>
              <a:off x="11142" y="6819"/>
              <a:ext cx="1828" cy="639"/>
            </a:xfrm>
            <a:prstGeom prst="roundRect">
              <a:avLst/>
            </a:prstGeom>
            <a:noFill/>
            <a:ln>
              <a:solidFill>
                <a:srgbClr val="00B05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1142" y="6841"/>
              <a:ext cx="1828" cy="531"/>
            </a:xfrm>
            <a:prstGeom prst="rect">
              <a:avLst/>
            </a:prstGeom>
            <a:noFill/>
          </p:spPr>
          <p:txBody>
            <a:bodyPr wrap="square" rtlCol="0">
              <a:spAutoFit/>
            </a:bodyPr>
            <a:lstStyle/>
            <a:p>
              <a:pPr algn="ctr"/>
              <a:r>
                <a:rPr lang="zh-CN" altLang="en-US" sz="1600"/>
                <a:t>应用</a:t>
              </a:r>
            </a:p>
          </p:txBody>
        </p:sp>
      </p:grpSp>
      <p:sp>
        <p:nvSpPr>
          <p:cNvPr id="34" name="文本框 33"/>
          <p:cNvSpPr txBox="1"/>
          <p:nvPr/>
        </p:nvSpPr>
        <p:spPr>
          <a:xfrm>
            <a:off x="3919233" y="3535486"/>
            <a:ext cx="1198880" cy="337185"/>
          </a:xfrm>
          <a:prstGeom prst="rect">
            <a:avLst/>
          </a:prstGeom>
          <a:noFill/>
        </p:spPr>
        <p:txBody>
          <a:bodyPr wrap="none" rtlCol="0">
            <a:spAutoFit/>
          </a:bodyPr>
          <a:lstStyle/>
          <a:p>
            <a:r>
              <a:rPr lang="zh-CN" altLang="en-US" sz="1600" b="1" dirty="0">
                <a:solidFill>
                  <a:srgbClr val="1D41D5"/>
                </a:solidFill>
              </a:rPr>
              <a:t>特殊到一般</a:t>
            </a:r>
          </a:p>
        </p:txBody>
      </p:sp>
      <p:sp>
        <p:nvSpPr>
          <p:cNvPr id="36" name="文本框 35"/>
          <p:cNvSpPr txBox="1"/>
          <p:nvPr/>
        </p:nvSpPr>
        <p:spPr>
          <a:xfrm>
            <a:off x="7722226" y="4891142"/>
            <a:ext cx="1242659" cy="369332"/>
          </a:xfrm>
          <a:prstGeom prst="rect">
            <a:avLst/>
          </a:prstGeom>
          <a:noFill/>
        </p:spPr>
        <p:txBody>
          <a:bodyPr wrap="square" rtlCol="0">
            <a:spAutoFit/>
          </a:bodyPr>
          <a:lstStyle/>
          <a:p>
            <a:r>
              <a:rPr lang="zh-CN" altLang="en-US" b="1" dirty="0" smtClean="0">
                <a:solidFill>
                  <a:srgbClr val="1D41D5"/>
                </a:solidFill>
              </a:rPr>
              <a:t>科学发展</a:t>
            </a:r>
            <a:endParaRPr lang="zh-CN" altLang="en-US" b="1" dirty="0">
              <a:solidFill>
                <a:srgbClr val="1D41D5"/>
              </a:solidFill>
            </a:endParaRPr>
          </a:p>
        </p:txBody>
      </p:sp>
      <p:sp>
        <p:nvSpPr>
          <p:cNvPr id="37" name="文本框 36"/>
          <p:cNvSpPr txBox="1"/>
          <p:nvPr/>
        </p:nvSpPr>
        <p:spPr>
          <a:xfrm>
            <a:off x="9682300" y="4538663"/>
            <a:ext cx="902811" cy="523220"/>
          </a:xfrm>
          <a:prstGeom prst="rect">
            <a:avLst/>
          </a:prstGeom>
          <a:noFill/>
        </p:spPr>
        <p:txBody>
          <a:bodyPr wrap="none" rtlCol="0">
            <a:spAutoFit/>
          </a:bodyPr>
          <a:lstStyle/>
          <a:p>
            <a:r>
              <a:rPr lang="zh-CN" altLang="en-US" sz="2800" dirty="0">
                <a:solidFill>
                  <a:srgbClr val="FF0000"/>
                </a:solidFill>
              </a:rPr>
              <a:t>未来</a:t>
            </a:r>
          </a:p>
        </p:txBody>
      </p:sp>
      <p:grpSp>
        <p:nvGrpSpPr>
          <p:cNvPr id="39" name="组合 38"/>
          <p:cNvGrpSpPr/>
          <p:nvPr/>
        </p:nvGrpSpPr>
        <p:grpSpPr>
          <a:xfrm>
            <a:off x="7785977" y="3064344"/>
            <a:ext cx="1160780" cy="405130"/>
            <a:chOff x="6130" y="4624"/>
            <a:chExt cx="1828" cy="638"/>
          </a:xfrm>
        </p:grpSpPr>
        <p:sp>
          <p:nvSpPr>
            <p:cNvPr id="40" name="圆角矩形 39"/>
            <p:cNvSpPr/>
            <p:nvPr/>
          </p:nvSpPr>
          <p:spPr>
            <a:xfrm>
              <a:off x="6130" y="4624"/>
              <a:ext cx="1828" cy="639"/>
            </a:xfrm>
            <a:prstGeom prst="roundRect">
              <a:avLst/>
            </a:prstGeom>
            <a:noFill/>
            <a:ln>
              <a:solidFill>
                <a:srgbClr val="00B05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6130" y="4646"/>
              <a:ext cx="1828" cy="531"/>
            </a:xfrm>
            <a:prstGeom prst="rect">
              <a:avLst/>
            </a:prstGeom>
            <a:noFill/>
          </p:spPr>
          <p:txBody>
            <a:bodyPr wrap="square" rtlCol="0">
              <a:spAutoFit/>
            </a:bodyPr>
            <a:lstStyle/>
            <a:p>
              <a:pPr algn="ctr"/>
              <a:r>
                <a:rPr lang="zh-CN" altLang="en-US" sz="1600" dirty="0"/>
                <a:t>三要素</a:t>
              </a:r>
            </a:p>
          </p:txBody>
        </p:sp>
      </p:grpSp>
      <p:cxnSp>
        <p:nvCxnSpPr>
          <p:cNvPr id="43" name="曲线连接符 42"/>
          <p:cNvCxnSpPr>
            <a:stCxn id="20" idx="3"/>
            <a:endCxn id="16" idx="1"/>
          </p:cNvCxnSpPr>
          <p:nvPr/>
        </p:nvCxnSpPr>
        <p:spPr>
          <a:xfrm>
            <a:off x="3039191" y="3539599"/>
            <a:ext cx="483929" cy="915315"/>
          </a:xfrm>
          <a:prstGeom prst="curved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曲线连接符 44"/>
          <p:cNvCxnSpPr/>
          <p:nvPr/>
        </p:nvCxnSpPr>
        <p:spPr>
          <a:xfrm rot="5400000" flipH="1" flipV="1">
            <a:off x="2660790" y="4199270"/>
            <a:ext cx="606687" cy="1117976"/>
          </a:xfrm>
          <a:prstGeom prst="curved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曲线连接符 47"/>
          <p:cNvCxnSpPr>
            <a:stCxn id="16" idx="3"/>
            <a:endCxn id="8" idx="1"/>
          </p:cNvCxnSpPr>
          <p:nvPr/>
        </p:nvCxnSpPr>
        <p:spPr>
          <a:xfrm flipV="1">
            <a:off x="5189995" y="4199961"/>
            <a:ext cx="820679" cy="254953"/>
          </a:xfrm>
          <a:prstGeom prst="curved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任意多边形 49"/>
          <p:cNvSpPr/>
          <p:nvPr/>
        </p:nvSpPr>
        <p:spPr>
          <a:xfrm>
            <a:off x="3044857" y="3293788"/>
            <a:ext cx="3676454" cy="618336"/>
          </a:xfrm>
          <a:custGeom>
            <a:avLst/>
            <a:gdLst>
              <a:gd name="connsiteX0" fmla="*/ 0 w 3676454"/>
              <a:gd name="connsiteY0" fmla="*/ 222410 h 618336"/>
              <a:gd name="connsiteX1" fmla="*/ 433633 w 3676454"/>
              <a:gd name="connsiteY1" fmla="*/ 62154 h 618336"/>
              <a:gd name="connsiteX2" fmla="*/ 904974 w 3676454"/>
              <a:gd name="connsiteY2" fmla="*/ 43301 h 618336"/>
              <a:gd name="connsiteX3" fmla="*/ 2092751 w 3676454"/>
              <a:gd name="connsiteY3" fmla="*/ 43301 h 618336"/>
              <a:gd name="connsiteX4" fmla="*/ 3676454 w 3676454"/>
              <a:gd name="connsiteY4" fmla="*/ 618336 h 618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454" h="618336">
                <a:moveTo>
                  <a:pt x="0" y="222410"/>
                </a:moveTo>
                <a:cubicBezTo>
                  <a:pt x="141402" y="157208"/>
                  <a:pt x="282804" y="92006"/>
                  <a:pt x="433633" y="62154"/>
                </a:cubicBezTo>
                <a:cubicBezTo>
                  <a:pt x="584462" y="32302"/>
                  <a:pt x="628454" y="46443"/>
                  <a:pt x="904974" y="43301"/>
                </a:cubicBezTo>
                <a:cubicBezTo>
                  <a:pt x="1181494" y="40159"/>
                  <a:pt x="1630838" y="-52538"/>
                  <a:pt x="2092751" y="43301"/>
                </a:cubicBezTo>
                <a:cubicBezTo>
                  <a:pt x="2554664" y="139140"/>
                  <a:pt x="3115559" y="378738"/>
                  <a:pt x="3676454" y="61833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2318993" y="4506012"/>
            <a:ext cx="4402318" cy="1292650"/>
          </a:xfrm>
          <a:custGeom>
            <a:avLst/>
            <a:gdLst>
              <a:gd name="connsiteX0" fmla="*/ 4402318 w 4402318"/>
              <a:gd name="connsiteY0" fmla="*/ 0 h 1292650"/>
              <a:gd name="connsiteX1" fmla="*/ 4025246 w 4402318"/>
              <a:gd name="connsiteY1" fmla="*/ 1027522 h 1292650"/>
              <a:gd name="connsiteX2" fmla="*/ 2978871 w 4402318"/>
              <a:gd name="connsiteY2" fmla="*/ 1263192 h 1292650"/>
              <a:gd name="connsiteX3" fmla="*/ 1819374 w 4402318"/>
              <a:gd name="connsiteY3" fmla="*/ 1263192 h 1292650"/>
              <a:gd name="connsiteX4" fmla="*/ 0 w 4402318"/>
              <a:gd name="connsiteY4" fmla="*/ 1027522 h 129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318" h="1292650">
                <a:moveTo>
                  <a:pt x="4402318" y="0"/>
                </a:moveTo>
                <a:cubicBezTo>
                  <a:pt x="4332402" y="408495"/>
                  <a:pt x="4262487" y="816990"/>
                  <a:pt x="4025246" y="1027522"/>
                </a:cubicBezTo>
                <a:cubicBezTo>
                  <a:pt x="3788005" y="1238054"/>
                  <a:pt x="3346516" y="1223914"/>
                  <a:pt x="2978871" y="1263192"/>
                </a:cubicBezTo>
                <a:cubicBezTo>
                  <a:pt x="2611226" y="1302470"/>
                  <a:pt x="2315852" y="1302470"/>
                  <a:pt x="1819374" y="1263192"/>
                </a:cubicBezTo>
                <a:cubicBezTo>
                  <a:pt x="1322895" y="1223914"/>
                  <a:pt x="661447" y="1125718"/>
                  <a:pt x="0" y="102752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3054284" y="2434545"/>
            <a:ext cx="3638747" cy="1449298"/>
          </a:xfrm>
          <a:custGeom>
            <a:avLst/>
            <a:gdLst>
              <a:gd name="connsiteX0" fmla="*/ 3638747 w 3638747"/>
              <a:gd name="connsiteY0" fmla="*/ 1449298 h 1449298"/>
              <a:gd name="connsiteX1" fmla="*/ 3327662 w 3638747"/>
              <a:gd name="connsiteY1" fmla="*/ 101265 h 1449298"/>
              <a:gd name="connsiteX2" fmla="*/ 2149312 w 3638747"/>
              <a:gd name="connsiteY2" fmla="*/ 101265 h 1449298"/>
              <a:gd name="connsiteX3" fmla="*/ 989815 w 3638747"/>
              <a:gd name="connsiteY3" fmla="*/ 138973 h 1449298"/>
              <a:gd name="connsiteX4" fmla="*/ 0 w 3638747"/>
              <a:gd name="connsiteY4" fmla="*/ 1100507 h 144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747" h="1449298">
                <a:moveTo>
                  <a:pt x="3638747" y="1449298"/>
                </a:moveTo>
                <a:cubicBezTo>
                  <a:pt x="3607324" y="887617"/>
                  <a:pt x="3575901" y="325937"/>
                  <a:pt x="3327662" y="101265"/>
                </a:cubicBezTo>
                <a:cubicBezTo>
                  <a:pt x="3079423" y="-123407"/>
                  <a:pt x="2538953" y="94980"/>
                  <a:pt x="2149312" y="101265"/>
                </a:cubicBezTo>
                <a:cubicBezTo>
                  <a:pt x="1759671" y="107550"/>
                  <a:pt x="1348034" y="-27567"/>
                  <a:pt x="989815" y="138973"/>
                </a:cubicBezTo>
                <a:cubicBezTo>
                  <a:pt x="631596" y="305513"/>
                  <a:pt x="315798" y="703010"/>
                  <a:pt x="0" y="110050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曲线连接符 60"/>
          <p:cNvCxnSpPr>
            <a:stCxn id="40" idx="2"/>
            <a:endCxn id="7" idx="6"/>
          </p:cNvCxnSpPr>
          <p:nvPr/>
        </p:nvCxnSpPr>
        <p:spPr>
          <a:xfrm rot="5400000">
            <a:off x="7517650" y="3351244"/>
            <a:ext cx="729852" cy="967583"/>
          </a:xfrm>
          <a:prstGeom prst="curved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7722225" y="4366829"/>
            <a:ext cx="1242659" cy="369332"/>
          </a:xfrm>
          <a:prstGeom prst="rect">
            <a:avLst/>
          </a:prstGeom>
          <a:noFill/>
        </p:spPr>
        <p:txBody>
          <a:bodyPr wrap="square" rtlCol="0">
            <a:spAutoFit/>
          </a:bodyPr>
          <a:lstStyle/>
          <a:p>
            <a:r>
              <a:rPr lang="zh-CN" altLang="en-US" b="1" dirty="0" smtClean="0">
                <a:solidFill>
                  <a:srgbClr val="1D41D5"/>
                </a:solidFill>
              </a:rPr>
              <a:t>知识增加</a:t>
            </a:r>
            <a:endParaRPr lang="zh-CN" altLang="en-US" b="1" dirty="0">
              <a:solidFill>
                <a:srgbClr val="1D41D5"/>
              </a:solidFill>
            </a:endParaRPr>
          </a:p>
        </p:txBody>
      </p:sp>
      <p:grpSp>
        <p:nvGrpSpPr>
          <p:cNvPr id="17" name="组合 16"/>
          <p:cNvGrpSpPr/>
          <p:nvPr/>
        </p:nvGrpSpPr>
        <p:grpSpPr>
          <a:xfrm>
            <a:off x="8395855" y="2543695"/>
            <a:ext cx="1920240" cy="523701"/>
            <a:chOff x="8395855" y="2543695"/>
            <a:chExt cx="1920240" cy="523701"/>
          </a:xfrm>
        </p:grpSpPr>
        <p:sp>
          <p:nvSpPr>
            <p:cNvPr id="9" name="任意多边形 8"/>
            <p:cNvSpPr/>
            <p:nvPr/>
          </p:nvSpPr>
          <p:spPr>
            <a:xfrm>
              <a:off x="8395855" y="2560320"/>
              <a:ext cx="1895301" cy="507076"/>
            </a:xfrm>
            <a:custGeom>
              <a:avLst/>
              <a:gdLst>
                <a:gd name="connsiteX0" fmla="*/ 0 w 1895301"/>
                <a:gd name="connsiteY0" fmla="*/ 507076 h 507076"/>
                <a:gd name="connsiteX1" fmla="*/ 33250 w 1895301"/>
                <a:gd name="connsiteY1" fmla="*/ 465513 h 507076"/>
                <a:gd name="connsiteX2" fmla="*/ 58189 w 1895301"/>
                <a:gd name="connsiteY2" fmla="*/ 448887 h 507076"/>
                <a:gd name="connsiteX3" fmla="*/ 124690 w 1895301"/>
                <a:gd name="connsiteY3" fmla="*/ 374073 h 507076"/>
                <a:gd name="connsiteX4" fmla="*/ 166254 w 1895301"/>
                <a:gd name="connsiteY4" fmla="*/ 332509 h 507076"/>
                <a:gd name="connsiteX5" fmla="*/ 182880 w 1895301"/>
                <a:gd name="connsiteY5" fmla="*/ 315884 h 507076"/>
                <a:gd name="connsiteX6" fmla="*/ 199505 w 1895301"/>
                <a:gd name="connsiteY6" fmla="*/ 299258 h 507076"/>
                <a:gd name="connsiteX7" fmla="*/ 249381 w 1895301"/>
                <a:gd name="connsiteY7" fmla="*/ 266007 h 507076"/>
                <a:gd name="connsiteX8" fmla="*/ 290945 w 1895301"/>
                <a:gd name="connsiteY8" fmla="*/ 224444 h 507076"/>
                <a:gd name="connsiteX9" fmla="*/ 307570 w 1895301"/>
                <a:gd name="connsiteY9" fmla="*/ 207818 h 507076"/>
                <a:gd name="connsiteX10" fmla="*/ 332509 w 1895301"/>
                <a:gd name="connsiteY10" fmla="*/ 199505 h 507076"/>
                <a:gd name="connsiteX11" fmla="*/ 357447 w 1895301"/>
                <a:gd name="connsiteY11" fmla="*/ 182880 h 507076"/>
                <a:gd name="connsiteX12" fmla="*/ 407323 w 1895301"/>
                <a:gd name="connsiteY12" fmla="*/ 166255 h 507076"/>
                <a:gd name="connsiteX13" fmla="*/ 548640 w 1895301"/>
                <a:gd name="connsiteY13" fmla="*/ 174567 h 507076"/>
                <a:gd name="connsiteX14" fmla="*/ 573578 w 1895301"/>
                <a:gd name="connsiteY14" fmla="*/ 191193 h 507076"/>
                <a:gd name="connsiteX15" fmla="*/ 615141 w 1895301"/>
                <a:gd name="connsiteY15" fmla="*/ 199505 h 507076"/>
                <a:gd name="connsiteX16" fmla="*/ 698269 w 1895301"/>
                <a:gd name="connsiteY16" fmla="*/ 216131 h 507076"/>
                <a:gd name="connsiteX17" fmla="*/ 856210 w 1895301"/>
                <a:gd name="connsiteY17" fmla="*/ 207818 h 507076"/>
                <a:gd name="connsiteX18" fmla="*/ 889461 w 1895301"/>
                <a:gd name="connsiteY18" fmla="*/ 199505 h 507076"/>
                <a:gd name="connsiteX19" fmla="*/ 964276 w 1895301"/>
                <a:gd name="connsiteY19" fmla="*/ 174567 h 507076"/>
                <a:gd name="connsiteX20" fmla="*/ 1022465 w 1895301"/>
                <a:gd name="connsiteY20" fmla="*/ 157942 h 507076"/>
                <a:gd name="connsiteX21" fmla="*/ 1080654 w 1895301"/>
                <a:gd name="connsiteY21" fmla="*/ 149629 h 507076"/>
                <a:gd name="connsiteX22" fmla="*/ 1138843 w 1895301"/>
                <a:gd name="connsiteY22" fmla="*/ 133004 h 507076"/>
                <a:gd name="connsiteX23" fmla="*/ 1180407 w 1895301"/>
                <a:gd name="connsiteY23" fmla="*/ 124691 h 507076"/>
                <a:gd name="connsiteX24" fmla="*/ 1230283 w 1895301"/>
                <a:gd name="connsiteY24" fmla="*/ 108065 h 507076"/>
                <a:gd name="connsiteX25" fmla="*/ 1296785 w 1895301"/>
                <a:gd name="connsiteY25" fmla="*/ 91440 h 507076"/>
                <a:gd name="connsiteX26" fmla="*/ 1321723 w 1895301"/>
                <a:gd name="connsiteY26" fmla="*/ 83127 h 507076"/>
                <a:gd name="connsiteX27" fmla="*/ 1371600 w 1895301"/>
                <a:gd name="connsiteY27" fmla="*/ 74815 h 507076"/>
                <a:gd name="connsiteX28" fmla="*/ 1496290 w 1895301"/>
                <a:gd name="connsiteY28" fmla="*/ 58189 h 507076"/>
                <a:gd name="connsiteX29" fmla="*/ 1695796 w 1895301"/>
                <a:gd name="connsiteY29" fmla="*/ 41564 h 507076"/>
                <a:gd name="connsiteX30" fmla="*/ 1778923 w 1895301"/>
                <a:gd name="connsiteY30" fmla="*/ 24938 h 507076"/>
                <a:gd name="connsiteX31" fmla="*/ 1895301 w 1895301"/>
                <a:gd name="connsiteY31" fmla="*/ 0 h 50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5301" h="507076">
                  <a:moveTo>
                    <a:pt x="0" y="507076"/>
                  </a:moveTo>
                  <a:cubicBezTo>
                    <a:pt x="11083" y="493222"/>
                    <a:pt x="20704" y="478059"/>
                    <a:pt x="33250" y="465513"/>
                  </a:cubicBezTo>
                  <a:cubicBezTo>
                    <a:pt x="40315" y="458448"/>
                    <a:pt x="51124" y="455952"/>
                    <a:pt x="58189" y="448887"/>
                  </a:cubicBezTo>
                  <a:cubicBezTo>
                    <a:pt x="81782" y="425294"/>
                    <a:pt x="101986" y="398523"/>
                    <a:pt x="124690" y="374073"/>
                  </a:cubicBezTo>
                  <a:cubicBezTo>
                    <a:pt x="138022" y="359715"/>
                    <a:pt x="152399" y="346364"/>
                    <a:pt x="166254" y="332509"/>
                  </a:cubicBezTo>
                  <a:lnTo>
                    <a:pt x="182880" y="315884"/>
                  </a:lnTo>
                  <a:cubicBezTo>
                    <a:pt x="188422" y="310342"/>
                    <a:pt x="192984" y="303605"/>
                    <a:pt x="199505" y="299258"/>
                  </a:cubicBezTo>
                  <a:lnTo>
                    <a:pt x="249381" y="266007"/>
                  </a:lnTo>
                  <a:cubicBezTo>
                    <a:pt x="277884" y="223253"/>
                    <a:pt x="251359" y="256114"/>
                    <a:pt x="290945" y="224444"/>
                  </a:cubicBezTo>
                  <a:cubicBezTo>
                    <a:pt x="297065" y="219548"/>
                    <a:pt x="300850" y="211850"/>
                    <a:pt x="307570" y="207818"/>
                  </a:cubicBezTo>
                  <a:cubicBezTo>
                    <a:pt x="315084" y="203310"/>
                    <a:pt x="324671" y="203424"/>
                    <a:pt x="332509" y="199505"/>
                  </a:cubicBezTo>
                  <a:cubicBezTo>
                    <a:pt x="341445" y="195037"/>
                    <a:pt x="348318" y="186937"/>
                    <a:pt x="357447" y="182880"/>
                  </a:cubicBezTo>
                  <a:cubicBezTo>
                    <a:pt x="373461" y="175763"/>
                    <a:pt x="407323" y="166255"/>
                    <a:pt x="407323" y="166255"/>
                  </a:cubicBezTo>
                  <a:cubicBezTo>
                    <a:pt x="454429" y="169026"/>
                    <a:pt x="501975" y="167567"/>
                    <a:pt x="548640" y="174567"/>
                  </a:cubicBezTo>
                  <a:cubicBezTo>
                    <a:pt x="558520" y="176049"/>
                    <a:pt x="564223" y="187685"/>
                    <a:pt x="573578" y="191193"/>
                  </a:cubicBezTo>
                  <a:cubicBezTo>
                    <a:pt x="586807" y="196154"/>
                    <a:pt x="601434" y="196078"/>
                    <a:pt x="615141" y="199505"/>
                  </a:cubicBezTo>
                  <a:cubicBezTo>
                    <a:pt x="692529" y="218851"/>
                    <a:pt x="555692" y="195762"/>
                    <a:pt x="698269" y="216131"/>
                  </a:cubicBezTo>
                  <a:cubicBezTo>
                    <a:pt x="750916" y="213360"/>
                    <a:pt x="803688" y="212385"/>
                    <a:pt x="856210" y="207818"/>
                  </a:cubicBezTo>
                  <a:cubicBezTo>
                    <a:pt x="867592" y="206828"/>
                    <a:pt x="878518" y="202788"/>
                    <a:pt x="889461" y="199505"/>
                  </a:cubicBezTo>
                  <a:cubicBezTo>
                    <a:pt x="889523" y="199486"/>
                    <a:pt x="951776" y="178734"/>
                    <a:pt x="964276" y="174567"/>
                  </a:cubicBezTo>
                  <a:cubicBezTo>
                    <a:pt x="985637" y="167447"/>
                    <a:pt x="999510" y="162116"/>
                    <a:pt x="1022465" y="157942"/>
                  </a:cubicBezTo>
                  <a:cubicBezTo>
                    <a:pt x="1041742" y="154437"/>
                    <a:pt x="1061258" y="152400"/>
                    <a:pt x="1080654" y="149629"/>
                  </a:cubicBezTo>
                  <a:cubicBezTo>
                    <a:pt x="1108431" y="140370"/>
                    <a:pt x="1107522" y="139964"/>
                    <a:pt x="1138843" y="133004"/>
                  </a:cubicBezTo>
                  <a:cubicBezTo>
                    <a:pt x="1152636" y="129939"/>
                    <a:pt x="1166776" y="128409"/>
                    <a:pt x="1180407" y="124691"/>
                  </a:cubicBezTo>
                  <a:cubicBezTo>
                    <a:pt x="1197314" y="120080"/>
                    <a:pt x="1213282" y="112315"/>
                    <a:pt x="1230283" y="108065"/>
                  </a:cubicBezTo>
                  <a:cubicBezTo>
                    <a:pt x="1252450" y="102523"/>
                    <a:pt x="1275108" y="98666"/>
                    <a:pt x="1296785" y="91440"/>
                  </a:cubicBezTo>
                  <a:cubicBezTo>
                    <a:pt x="1305098" y="88669"/>
                    <a:pt x="1313169" y="85028"/>
                    <a:pt x="1321723" y="83127"/>
                  </a:cubicBezTo>
                  <a:cubicBezTo>
                    <a:pt x="1338177" y="79471"/>
                    <a:pt x="1354974" y="77586"/>
                    <a:pt x="1371600" y="74815"/>
                  </a:cubicBezTo>
                  <a:cubicBezTo>
                    <a:pt x="1427174" y="56290"/>
                    <a:pt x="1391680" y="65938"/>
                    <a:pt x="1496290" y="58189"/>
                  </a:cubicBezTo>
                  <a:cubicBezTo>
                    <a:pt x="1551540" y="54096"/>
                    <a:pt x="1636489" y="50928"/>
                    <a:pt x="1695796" y="41564"/>
                  </a:cubicBezTo>
                  <a:cubicBezTo>
                    <a:pt x="1723708" y="37157"/>
                    <a:pt x="1752115" y="33874"/>
                    <a:pt x="1778923" y="24938"/>
                  </a:cubicBezTo>
                  <a:cubicBezTo>
                    <a:pt x="1816500" y="12412"/>
                    <a:pt x="1855329" y="0"/>
                    <a:pt x="189530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rgbClr val="FF0000"/>
                </a:solidFill>
              </a:endParaRPr>
            </a:p>
          </p:txBody>
        </p:sp>
        <p:sp>
          <p:nvSpPr>
            <p:cNvPr id="13" name="任意多边形 12"/>
            <p:cNvSpPr/>
            <p:nvPr/>
          </p:nvSpPr>
          <p:spPr>
            <a:xfrm>
              <a:off x="10191404" y="2543695"/>
              <a:ext cx="124691" cy="66501"/>
            </a:xfrm>
            <a:custGeom>
              <a:avLst/>
              <a:gdLst>
                <a:gd name="connsiteX0" fmla="*/ 0 w 124691"/>
                <a:gd name="connsiteY0" fmla="*/ 0 h 66501"/>
                <a:gd name="connsiteX1" fmla="*/ 74814 w 124691"/>
                <a:gd name="connsiteY1" fmla="*/ 8312 h 66501"/>
                <a:gd name="connsiteX2" fmla="*/ 124691 w 124691"/>
                <a:gd name="connsiteY2" fmla="*/ 24938 h 66501"/>
                <a:gd name="connsiteX3" fmla="*/ 108065 w 124691"/>
                <a:gd name="connsiteY3" fmla="*/ 41563 h 66501"/>
                <a:gd name="connsiteX4" fmla="*/ 58189 w 124691"/>
                <a:gd name="connsiteY4" fmla="*/ 58189 h 66501"/>
                <a:gd name="connsiteX5" fmla="*/ 41563 w 124691"/>
                <a:gd name="connsiteY5" fmla="*/ 66501 h 6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91" h="66501">
                  <a:moveTo>
                    <a:pt x="0" y="0"/>
                  </a:moveTo>
                  <a:cubicBezTo>
                    <a:pt x="24938" y="2771"/>
                    <a:pt x="50210" y="3391"/>
                    <a:pt x="74814" y="8312"/>
                  </a:cubicBezTo>
                  <a:cubicBezTo>
                    <a:pt x="91999" y="11749"/>
                    <a:pt x="124691" y="24938"/>
                    <a:pt x="124691" y="24938"/>
                  </a:cubicBezTo>
                  <a:cubicBezTo>
                    <a:pt x="119149" y="30480"/>
                    <a:pt x="115075" y="38058"/>
                    <a:pt x="108065" y="41563"/>
                  </a:cubicBezTo>
                  <a:cubicBezTo>
                    <a:pt x="92390" y="49400"/>
                    <a:pt x="73864" y="50352"/>
                    <a:pt x="58189" y="58189"/>
                  </a:cubicBezTo>
                  <a:lnTo>
                    <a:pt x="41563" y="6650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TextBox 45"/>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5810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000" fill="hold">
                                          <p:stCondLst>
                                            <p:cond delay="0"/>
                                          </p:stCondLst>
                                        </p:cTn>
                                        <p:tgtEl>
                                          <p:spTgt spid="10"/>
                                        </p:tgtEl>
                                        <p:attrNameLst>
                                          <p:attrName>style.visibility</p:attrName>
                                        </p:attrNameLst>
                                      </p:cBhvr>
                                      <p:to>
                                        <p:strVal val="visible"/>
                                      </p:to>
                                    </p:set>
                                    <p:animEffect transition="in" filter="box(in)">
                                      <p:cBhvr>
                                        <p:cTn id="12" dur="1000"/>
                                        <p:tgtEl>
                                          <p:spTgt spid="10"/>
                                        </p:tgtEl>
                                      </p:cBhvr>
                                    </p:animEffect>
                                  </p:childTnLst>
                                </p:cTn>
                              </p:par>
                            </p:childTnLst>
                          </p:cTn>
                        </p:par>
                        <p:par>
                          <p:cTn id="13" fill="hold">
                            <p:stCondLst>
                              <p:cond delay="1000"/>
                            </p:stCondLst>
                            <p:childTnLst>
                              <p:par>
                                <p:cTn id="14" presetID="4" presetClass="entr" presetSubtype="16" fill="hold" nodeType="afterEffect">
                                  <p:stCondLst>
                                    <p:cond delay="0"/>
                                  </p:stCondLst>
                                  <p:childTnLst>
                                    <p:set>
                                      <p:cBhvr>
                                        <p:cTn id="15" dur="1000" fill="hold">
                                          <p:stCondLst>
                                            <p:cond delay="0"/>
                                          </p:stCondLst>
                                        </p:cTn>
                                        <p:tgtEl>
                                          <p:spTgt spid="14"/>
                                        </p:tgtEl>
                                        <p:attrNameLst>
                                          <p:attrName>style.visibility</p:attrName>
                                        </p:attrNameLst>
                                      </p:cBhvr>
                                      <p:to>
                                        <p:strVal val="visible"/>
                                      </p:to>
                                    </p:set>
                                    <p:animEffect transition="in" filter="box(in)">
                                      <p:cBhvr>
                                        <p:cTn id="16" dur="1000"/>
                                        <p:tgtEl>
                                          <p:spTgt spid="14"/>
                                        </p:tgtEl>
                                      </p:cBhvr>
                                    </p:animEffect>
                                  </p:childTnLst>
                                </p:cTn>
                              </p:par>
                              <p:par>
                                <p:cTn id="17" presetID="4" presetClass="entr" presetSubtype="16" fill="hold" nodeType="withEffect">
                                  <p:stCondLst>
                                    <p:cond delay="0"/>
                                  </p:stCondLst>
                                  <p:childTnLst>
                                    <p:set>
                                      <p:cBhvr>
                                        <p:cTn id="18" dur="1000" fill="hold">
                                          <p:stCondLst>
                                            <p:cond delay="0"/>
                                          </p:stCondLst>
                                        </p:cTn>
                                        <p:tgtEl>
                                          <p:spTgt spid="19"/>
                                        </p:tgtEl>
                                        <p:attrNameLst>
                                          <p:attrName>style.visibility</p:attrName>
                                        </p:attrNameLst>
                                      </p:cBhvr>
                                      <p:to>
                                        <p:strVal val="visible"/>
                                      </p:to>
                                    </p:set>
                                    <p:animEffect transition="in" filter="box(in)">
                                      <p:cBhvr>
                                        <p:cTn id="19" dur="1000"/>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par>
                                <p:cTn id="23" presetID="22" presetClass="entr" presetSubtype="8"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500"/>
                                        <p:tgtEl>
                                          <p:spTgt spid="43"/>
                                        </p:tgtEl>
                                      </p:cBhvr>
                                    </p:animEffect>
                                  </p:childTnLst>
                                </p:cTn>
                              </p:par>
                              <p:par>
                                <p:cTn id="26" presetID="22" presetClass="entr" presetSubtype="8"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left)">
                                      <p:cBhvr>
                                        <p:cTn id="37" dur="500"/>
                                        <p:tgtEl>
                                          <p:spTgt spid="61"/>
                                        </p:tgtEl>
                                      </p:cBhvr>
                                    </p:animEffect>
                                  </p:childTnLst>
                                </p:cTn>
                              </p:par>
                            </p:childTnLst>
                          </p:cTn>
                        </p:par>
                        <p:par>
                          <p:cTn id="38" fill="hold">
                            <p:stCondLst>
                              <p:cond delay="500"/>
                            </p:stCondLst>
                            <p:childTnLst>
                              <p:par>
                                <p:cTn id="39" presetID="4" presetClass="entr" presetSubtype="16" fill="hold" nodeType="afterEffect">
                                  <p:stCondLst>
                                    <p:cond delay="0"/>
                                  </p:stCondLst>
                                  <p:childTnLst>
                                    <p:set>
                                      <p:cBhvr>
                                        <p:cTn id="40" dur="1000" fill="hold">
                                          <p:stCondLst>
                                            <p:cond delay="0"/>
                                          </p:stCondLst>
                                        </p:cTn>
                                        <p:tgtEl>
                                          <p:spTgt spid="39"/>
                                        </p:tgtEl>
                                        <p:attrNameLst>
                                          <p:attrName>style.visibility</p:attrName>
                                        </p:attrNameLst>
                                      </p:cBhvr>
                                      <p:to>
                                        <p:strVal val="visible"/>
                                      </p:to>
                                    </p:set>
                                    <p:animEffect transition="in" filter="box(in)">
                                      <p:cBhvr>
                                        <p:cTn id="41" dur="1000"/>
                                        <p:tgtEl>
                                          <p:spTgt spid="39"/>
                                        </p:tgtEl>
                                      </p:cBhvr>
                                    </p:animEffect>
                                  </p:childTnLst>
                                </p:cTn>
                              </p:par>
                            </p:childTnLst>
                          </p:cTn>
                        </p:par>
                        <p:par>
                          <p:cTn id="42" fill="hold">
                            <p:stCondLst>
                              <p:cond delay="1500"/>
                            </p:stCondLst>
                            <p:childTnLst>
                              <p:par>
                                <p:cTn id="43" presetID="22" presetClass="entr" presetSubtype="4"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left)">
                                      <p:cBhvr>
                                        <p:cTn id="50" dur="500"/>
                                        <p:tgtEl>
                                          <p:spTgt spid="50"/>
                                        </p:tgtEl>
                                      </p:cBhvr>
                                    </p:animEffect>
                                  </p:childTnLst>
                                </p:cTn>
                              </p:par>
                            </p:childTnLst>
                          </p:cTn>
                        </p:par>
                        <p:par>
                          <p:cTn id="51" fill="hold">
                            <p:stCondLst>
                              <p:cond delay="500"/>
                            </p:stCondLst>
                            <p:childTnLst>
                              <p:par>
                                <p:cTn id="52" presetID="4" presetClass="entr" presetSubtype="16" fill="hold" nodeType="afterEffect">
                                  <p:stCondLst>
                                    <p:cond delay="0"/>
                                  </p:stCondLst>
                                  <p:childTnLst>
                                    <p:set>
                                      <p:cBhvr>
                                        <p:cTn id="53" dur="1000" fill="hold">
                                          <p:stCondLst>
                                            <p:cond delay="0"/>
                                          </p:stCondLst>
                                        </p:cTn>
                                        <p:tgtEl>
                                          <p:spTgt spid="27"/>
                                        </p:tgtEl>
                                        <p:attrNameLst>
                                          <p:attrName>style.visibility</p:attrName>
                                        </p:attrNameLst>
                                      </p:cBhvr>
                                      <p:to>
                                        <p:strVal val="visible"/>
                                      </p:to>
                                    </p:set>
                                    <p:animEffect transition="in" filter="box(in)">
                                      <p:cBhvr>
                                        <p:cTn id="54" dur="10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right)">
                                      <p:cBhvr>
                                        <p:cTn id="65" dur="500"/>
                                        <p:tgtEl>
                                          <p:spTgt spid="52"/>
                                        </p:tgtEl>
                                      </p:cBhvr>
                                    </p:animEffect>
                                  </p:childTnLst>
                                </p:cTn>
                              </p:par>
                              <p:par>
                                <p:cTn id="66" presetID="4" presetClass="entr" presetSubtype="16"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ox(in)">
                                      <p:cBhvr>
                                        <p:cTn id="68" dur="20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wipe(right)">
                                      <p:cBhvr>
                                        <p:cTn id="73" dur="500"/>
                                        <p:tgtEl>
                                          <p:spTgt spid="53"/>
                                        </p:tgtEl>
                                      </p:cBhvr>
                                    </p:animEffect>
                                  </p:childTnLst>
                                </p:cTn>
                              </p:par>
                            </p:childTnLst>
                          </p:cTn>
                        </p:par>
                        <p:par>
                          <p:cTn id="74" fill="hold">
                            <p:stCondLst>
                              <p:cond delay="500"/>
                            </p:stCondLst>
                            <p:childTnLst>
                              <p:par>
                                <p:cTn id="75" presetID="4" presetClass="entr" presetSubtype="16" fill="hold" nodeType="afterEffect">
                                  <p:stCondLst>
                                    <p:cond delay="0"/>
                                  </p:stCondLst>
                                  <p:childTnLst>
                                    <p:set>
                                      <p:cBhvr>
                                        <p:cTn id="76" dur="1000" fill="hold">
                                          <p:stCondLst>
                                            <p:cond delay="0"/>
                                          </p:stCondLst>
                                        </p:cTn>
                                        <p:tgtEl>
                                          <p:spTgt spid="31"/>
                                        </p:tgtEl>
                                        <p:attrNameLst>
                                          <p:attrName>style.visibility</p:attrName>
                                        </p:attrNameLst>
                                      </p:cBhvr>
                                      <p:to>
                                        <p:strVal val="visible"/>
                                      </p:to>
                                    </p:set>
                                    <p:animEffect transition="in" filter="box(in)">
                                      <p:cBhvr>
                                        <p:cTn id="77" dur="10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wipe(left)">
                                      <p:cBhvr>
                                        <p:cTn id="82" dur="500"/>
                                        <p:tgtEl>
                                          <p:spTgt spid="68"/>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wipe(up)">
                                      <p:cBhvr>
                                        <p:cTn id="85" dur="500"/>
                                        <p:tgtEl>
                                          <p:spTgt spid="69"/>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up)">
                                      <p:cBhvr>
                                        <p:cTn id="88" dur="500"/>
                                        <p:tgtEl>
                                          <p:spTgt spid="36"/>
                                        </p:tgtEl>
                                      </p:cBhvr>
                                    </p:animEffect>
                                  </p:child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500" fill="hold">
                                          <p:stCondLst>
                                            <p:cond delay="0"/>
                                          </p:stCondLst>
                                        </p:cTn>
                                        <p:tgtEl>
                                          <p:spTgt spid="37"/>
                                        </p:tgtEl>
                                        <p:attrNameLst>
                                          <p:attrName>style.visibility</p:attrName>
                                        </p:attrNameLst>
                                      </p:cBhvr>
                                      <p:to>
                                        <p:strVal val="visible"/>
                                      </p:to>
                                    </p:set>
                                    <p:animEffect transition="in" filter="box(in)">
                                      <p:cBhvr>
                                        <p:cTn id="9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34" grpId="0"/>
      <p:bldP spid="36" grpId="0"/>
      <p:bldP spid="37" grpId="0"/>
      <p:bldP spid="50" grpId="0" animBg="1"/>
      <p:bldP spid="52" grpId="0" animBg="1"/>
      <p:bldP spid="53" grpId="0" animBg="1"/>
      <p:bldP spid="6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60780" y="1727835"/>
            <a:ext cx="1195070" cy="460375"/>
          </a:xfrm>
          <a:prstGeom prst="rect">
            <a:avLst/>
          </a:prstGeom>
          <a:noFill/>
        </p:spPr>
        <p:txBody>
          <a:bodyPr wrap="square" rtlCol="0">
            <a:spAutoFit/>
          </a:bodyPr>
          <a:lstStyle/>
          <a:p>
            <a:r>
              <a:rPr lang="zh-CN" altLang="en-US" sz="2400" b="1">
                <a:solidFill>
                  <a:srgbClr val="1D41D5"/>
                </a:solidFill>
              </a:rPr>
              <a:t>感悟二</a:t>
            </a:r>
          </a:p>
        </p:txBody>
      </p:sp>
      <p:pic>
        <p:nvPicPr>
          <p:cNvPr id="3" name="图片 2"/>
          <p:cNvPicPr>
            <a:picLocks noChangeAspect="1"/>
          </p:cNvPicPr>
          <p:nvPr/>
        </p:nvPicPr>
        <p:blipFill>
          <a:blip r:embed="rId2" cstate="print"/>
          <a:stretch>
            <a:fillRect/>
          </a:stretch>
        </p:blipFill>
        <p:spPr>
          <a:xfrm>
            <a:off x="2571750" y="1856740"/>
            <a:ext cx="5436870" cy="3723640"/>
          </a:xfrm>
          <a:prstGeom prst="rect">
            <a:avLst/>
          </a:prstGeom>
        </p:spPr>
      </p:pic>
      <p:sp>
        <p:nvSpPr>
          <p:cNvPr id="4" name="文本框 3"/>
          <p:cNvSpPr txBox="1"/>
          <p:nvPr/>
        </p:nvSpPr>
        <p:spPr>
          <a:xfrm>
            <a:off x="8169910" y="2801620"/>
            <a:ext cx="3503295" cy="1477328"/>
          </a:xfrm>
          <a:prstGeom prst="rect">
            <a:avLst/>
          </a:prstGeom>
          <a:noFill/>
          <a:ln w="9525">
            <a:noFill/>
          </a:ln>
        </p:spPr>
        <p:txBody>
          <a:bodyPr wrap="square">
            <a:spAutoFit/>
          </a:bodyPr>
          <a:lstStyle/>
          <a:p>
            <a:pPr indent="0"/>
            <a:r>
              <a:rPr lang="en-US" altLang="zh-CN" sz="1200" b="0" dirty="0">
                <a:solidFill>
                  <a:schemeClr val="tx1"/>
                </a:solidFill>
                <a:latin typeface="Calibri" panose="020F0502020204030204" charset="0"/>
                <a:ea typeface="宋体" panose="02010600030101010101" pitchFamily="2" charset="-122"/>
              </a:rPr>
              <a:t>     </a:t>
            </a:r>
            <a:r>
              <a:rPr lang="en-US" altLang="zh-CN" sz="1600" b="0" dirty="0">
                <a:solidFill>
                  <a:schemeClr val="tx1"/>
                </a:solidFill>
                <a:latin typeface="Calibri" panose="020F0502020204030204" charset="0"/>
                <a:ea typeface="宋体" panose="02010600030101010101" pitchFamily="2" charset="-122"/>
              </a:rPr>
              <a:t>     </a:t>
            </a:r>
            <a:r>
              <a:rPr lang="zh-CN" b="0" dirty="0">
                <a:solidFill>
                  <a:schemeClr val="tx1"/>
                </a:solidFill>
                <a:latin typeface="Calibri" panose="020F0502020204030204" charset="0"/>
                <a:ea typeface="宋体" panose="02010600030101010101" pitchFamily="2" charset="-122"/>
              </a:rPr>
              <a:t>本章章引言有这样一段</a:t>
            </a:r>
            <a:r>
              <a:rPr lang="zh-CN" b="0" dirty="0" smtClean="0">
                <a:solidFill>
                  <a:schemeClr val="tx1"/>
                </a:solidFill>
                <a:latin typeface="Calibri" panose="020F0502020204030204" charset="0"/>
                <a:ea typeface="宋体" panose="02010600030101010101" pitchFamily="2" charset="-122"/>
              </a:rPr>
              <a:t>话</a:t>
            </a:r>
            <a:r>
              <a:rPr lang="zh-CN" altLang="en-US" b="0" dirty="0" smtClean="0">
                <a:solidFill>
                  <a:schemeClr val="tx1"/>
                </a:solidFill>
                <a:latin typeface="Calibri" panose="020F0502020204030204" charset="0"/>
                <a:ea typeface="宋体" panose="02010600030101010101" pitchFamily="2" charset="-122"/>
              </a:rPr>
              <a:t>，说明</a:t>
            </a:r>
            <a:r>
              <a:rPr lang="zh-CN" altLang="en-US" b="1" dirty="0" smtClean="0">
                <a:solidFill>
                  <a:srgbClr val="FF0000"/>
                </a:solidFill>
                <a:latin typeface="Calibri" panose="020F0502020204030204" charset="0"/>
                <a:ea typeface="宋体" panose="02010600030101010101" pitchFamily="2" charset="-122"/>
              </a:rPr>
              <a:t>函数概念及其反应的思想方法不仅是进一步学习数学的基础，也是学习其它学科的基础，更是解决问题的工具</a:t>
            </a:r>
            <a:r>
              <a:rPr lang="en-US" altLang="zh-CN" dirty="0" smtClean="0">
                <a:latin typeface="Calibri" panose="020F0502020204030204" charset="0"/>
                <a:ea typeface="宋体" panose="02010600030101010101" pitchFamily="2" charset="-122"/>
              </a:rPr>
              <a:t>.</a:t>
            </a:r>
            <a:endParaRPr lang="en-US" altLang="en-US" b="0" dirty="0">
              <a:solidFill>
                <a:schemeClr val="tx1"/>
              </a:solidFill>
              <a:latin typeface="Calibri" panose="020F0502020204030204" charset="0"/>
              <a:ea typeface="宋体" panose="02010600030101010101" pitchFamily="2" charset="-122"/>
            </a:endParaRPr>
          </a:p>
        </p:txBody>
      </p:sp>
      <p:cxnSp>
        <p:nvCxnSpPr>
          <p:cNvPr id="5" name="直接连接符 4"/>
          <p:cNvCxnSpPr/>
          <p:nvPr/>
        </p:nvCxnSpPr>
        <p:spPr>
          <a:xfrm flipV="1">
            <a:off x="3695700" y="4914265"/>
            <a:ext cx="3723005" cy="4445"/>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695700" y="5131435"/>
            <a:ext cx="3723005" cy="4445"/>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708400" y="5363210"/>
            <a:ext cx="3723005" cy="4445"/>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41340" y="4704715"/>
            <a:ext cx="1767205" cy="0"/>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708400" y="5580380"/>
            <a:ext cx="285115" cy="1905"/>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854200" y="30861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环节五 总结反思</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悟</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11" name="TextBox 10"/>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68368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427480" y="2513330"/>
            <a:ext cx="8916670" cy="1317625"/>
            <a:chOff x="2248" y="3958"/>
            <a:chExt cx="14042" cy="2075"/>
          </a:xfrm>
        </p:grpSpPr>
        <p:sp>
          <p:nvSpPr>
            <p:cNvPr id="5" name="上凸带形 4"/>
            <p:cNvSpPr/>
            <p:nvPr/>
          </p:nvSpPr>
          <p:spPr>
            <a:xfrm>
              <a:off x="2248" y="3958"/>
              <a:ext cx="14042" cy="2075"/>
            </a:xfrm>
            <a:prstGeom prst="ribbon2">
              <a:avLst>
                <a:gd name="adj1" fmla="val 16667"/>
                <a:gd name="adj2" fmla="val 6903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文本框 5"/>
            <p:cNvSpPr txBox="1"/>
            <p:nvPr/>
          </p:nvSpPr>
          <p:spPr>
            <a:xfrm>
              <a:off x="6541" y="4513"/>
              <a:ext cx="5944" cy="824"/>
            </a:xfrm>
            <a:prstGeom prst="rect">
              <a:avLst/>
            </a:prstGeom>
            <a:noFill/>
            <a:ln w="9525">
              <a:noFill/>
            </a:ln>
          </p:spPr>
          <p:txBody>
            <a:bodyPr wrap="square">
              <a:spAutoFit/>
            </a:bodyPr>
            <a:lstStyle/>
            <a:p>
              <a:pPr indent="306070"/>
              <a:r>
                <a:rPr lang="zh-CN" altLang="en-US" sz="2800" b="1" dirty="0">
                  <a:solidFill>
                    <a:srgbClr val="1D41D5"/>
                  </a:solidFill>
                  <a:latin typeface="楷体" panose="02010609060101010101" charset="-122"/>
                  <a:ea typeface="宋体" panose="02010600030101010101" pitchFamily="2" charset="-122"/>
                  <a:cs typeface="宋体" panose="02010600030101010101" pitchFamily="2" charset="-122"/>
                  <a:sym typeface="+mn-ea"/>
                </a:rPr>
                <a:t>学</a:t>
              </a:r>
              <a:r>
                <a:rPr lang="zh-CN" altLang="en-US" sz="2800" b="1" dirty="0" smtClean="0">
                  <a:solidFill>
                    <a:srgbClr val="1D41D5"/>
                  </a:solidFill>
                  <a:latin typeface="楷体" panose="02010609060101010101" charset="-122"/>
                  <a:ea typeface="宋体" panose="02010600030101010101" pitchFamily="2" charset="-122"/>
                  <a:cs typeface="宋体" panose="02010600030101010101" pitchFamily="2" charset="-122"/>
                  <a:sym typeface="+mn-ea"/>
                </a:rPr>
                <a:t>姐</a:t>
              </a:r>
              <a:r>
                <a:rPr lang="zh-CN" altLang="en-US" sz="2800" b="1" dirty="0">
                  <a:solidFill>
                    <a:srgbClr val="1D41D5"/>
                  </a:solidFill>
                  <a:latin typeface="楷体" panose="02010609060101010101" charset="-122"/>
                  <a:ea typeface="宋体" panose="02010600030101010101" pitchFamily="2" charset="-122"/>
                  <a:cs typeface="宋体" panose="02010600030101010101" pitchFamily="2" charset="-122"/>
                  <a:sym typeface="+mn-ea"/>
                </a:rPr>
                <a:t>带</a:t>
              </a:r>
              <a:r>
                <a:rPr lang="zh-CN" altLang="en-US" sz="2800" b="1" dirty="0" smtClean="0">
                  <a:solidFill>
                    <a:srgbClr val="1D41D5"/>
                  </a:solidFill>
                  <a:latin typeface="楷体" panose="02010609060101010101" charset="-122"/>
                  <a:ea typeface="宋体" panose="02010600030101010101" pitchFamily="2" charset="-122"/>
                  <a:cs typeface="宋体" panose="02010600030101010101" pitchFamily="2" charset="-122"/>
                  <a:sym typeface="+mn-ea"/>
                </a:rPr>
                <a:t>我认识函数</a:t>
              </a:r>
              <a:endParaRPr lang="zh-CN" altLang="en-US" sz="2800" b="1" dirty="0">
                <a:solidFill>
                  <a:srgbClr val="1D41D5"/>
                </a:solidFill>
                <a:latin typeface="楷体" panose="02010609060101010101" charset="-122"/>
                <a:ea typeface="宋体" panose="02010600030101010101" pitchFamily="2" charset="-122"/>
                <a:cs typeface="宋体" panose="02010600030101010101" pitchFamily="2" charset="-122"/>
                <a:sym typeface="+mn-ea"/>
              </a:endParaRPr>
            </a:p>
          </p:txBody>
        </p:sp>
      </p:grpSp>
      <p:sp>
        <p:nvSpPr>
          <p:cNvPr id="7" name="文本框 6"/>
          <p:cNvSpPr txBox="1"/>
          <p:nvPr/>
        </p:nvSpPr>
        <p:spPr>
          <a:xfrm>
            <a:off x="1854200" y="30861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环节五 总结反思</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悟</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8" name="TextBox 7"/>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564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67510" y="1903095"/>
            <a:ext cx="9614535" cy="1938992"/>
          </a:xfrm>
          <a:prstGeom prst="rect">
            <a:avLst/>
          </a:prstGeom>
          <a:noFill/>
        </p:spPr>
        <p:txBody>
          <a:bodyPr wrap="square" rtlCol="0">
            <a:spAutoFit/>
          </a:bodyPr>
          <a:lstStyle/>
          <a:p>
            <a:r>
              <a:rPr lang="en-US" altLang="zh-CN" sz="2400" dirty="0">
                <a:latin typeface="楷体" panose="02010609060101010101" charset="-122"/>
                <a:ea typeface="楷体" panose="02010609060101010101" charset="-122"/>
                <a:cs typeface="楷体" panose="02010609060101010101" charset="-122"/>
                <a:sym typeface="+mn-ea"/>
              </a:rPr>
              <a:t>    </a:t>
            </a:r>
            <a:r>
              <a:rPr lang="zh-CN" sz="2400" dirty="0">
                <a:latin typeface="楷体" panose="02010609060101010101" charset="-122"/>
                <a:ea typeface="楷体" panose="02010609060101010101" charset="-122"/>
                <a:cs typeface="楷体" panose="02010609060101010101" charset="-122"/>
                <a:sym typeface="+mn-ea"/>
              </a:rPr>
              <a:t>大家知道历史上很多的数学家也是哲学家，如罗素、毕达哥拉斯、莱布尼茨等等，可见数学和哲学关系密切. </a:t>
            </a:r>
          </a:p>
          <a:p>
            <a:r>
              <a:rPr lang="zh-CN" sz="2400" dirty="0">
                <a:latin typeface="楷体" panose="02010609060101010101" charset="-122"/>
                <a:ea typeface="楷体" panose="02010609060101010101" charset="-122"/>
                <a:cs typeface="楷体" panose="02010609060101010101" charset="-122"/>
                <a:sym typeface="+mn-ea"/>
              </a:rPr>
              <a:t>    2018年某大学自主招生考试题目就是：“谈谈数学与哲学的关系”.今天我们学习的函数概念的</a:t>
            </a:r>
            <a:r>
              <a:rPr lang="zh-CN" sz="2400" dirty="0">
                <a:solidFill>
                  <a:srgbClr val="000000"/>
                </a:solidFill>
                <a:latin typeface="楷体" panose="02010609060101010101" charset="-122"/>
                <a:ea typeface="楷体" panose="02010609060101010101" charset="-122"/>
                <a:cs typeface="楷体" panose="02010609060101010101" charset="-122"/>
                <a:sym typeface="+mn-ea"/>
              </a:rPr>
              <a:t>本源与哲学中的“运动”，函数三要素与哲学中的“联系”，函数表示与哲学中的“辩证法”等等</a:t>
            </a:r>
            <a:r>
              <a:rPr lang="en-US" sz="2400" dirty="0">
                <a:solidFill>
                  <a:srgbClr val="000000"/>
                </a:solidFill>
                <a:latin typeface="楷体" panose="02010609060101010101" charset="-122"/>
                <a:ea typeface="楷体" panose="02010609060101010101" charset="-122"/>
                <a:cs typeface="楷体" panose="02010609060101010101" charset="-122"/>
                <a:sym typeface="+mn-ea"/>
              </a:rPr>
              <a:t>.</a:t>
            </a:r>
            <a:endParaRPr lang="en-US" altLang="zh-CN" sz="2400" dirty="0">
              <a:solidFill>
                <a:srgbClr val="000000"/>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1854200" y="308610"/>
            <a:ext cx="3609975" cy="368300"/>
          </a:xfrm>
          <a:prstGeom prst="rect">
            <a:avLst/>
          </a:prstGeom>
          <a:noFill/>
        </p:spPr>
        <p:txBody>
          <a:bodyPr wrap="square" rtlCol="0">
            <a:spAutoFit/>
          </a:bodyPr>
          <a:lstStyle/>
          <a:p>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环节六 感悟哲思</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赏</a:t>
            </a:r>
            <a:r>
              <a:rPr lang="en-US" altLang="zh-CN"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6" name="TextBox 5"/>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3732862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44295" y="1367155"/>
            <a:ext cx="3776345" cy="368300"/>
          </a:xfrm>
          <a:prstGeom prst="rect">
            <a:avLst/>
          </a:prstGeom>
          <a:noFill/>
          <a:ln w="9525">
            <a:noFill/>
          </a:ln>
        </p:spPr>
        <p:txBody>
          <a:bodyPr wrap="square">
            <a:spAutoFit/>
          </a:bodyPr>
          <a:lstStyle/>
          <a:p>
            <a:pPr indent="0" algn="l"/>
            <a:r>
              <a:rPr lang="en-US" b="0">
                <a:ea typeface="宋体" panose="02010600030101010101" pitchFamily="2" charset="-122"/>
              </a:rPr>
              <a:t>1.</a:t>
            </a:r>
            <a:r>
              <a:rPr lang="zh-CN" b="0">
                <a:ea typeface="宋体" panose="02010600030101010101" pitchFamily="2" charset="-122"/>
              </a:rPr>
              <a:t>函数概念本源与哲学中的</a:t>
            </a:r>
            <a:r>
              <a:rPr lang="en-US" altLang="zh-CN" b="0">
                <a:ea typeface="宋体" panose="02010600030101010101" pitchFamily="2" charset="-122"/>
              </a:rPr>
              <a:t>“</a:t>
            </a:r>
            <a:r>
              <a:rPr lang="zh-CN" altLang="en-US" b="0">
                <a:ea typeface="宋体" panose="02010600030101010101" pitchFamily="2" charset="-122"/>
              </a:rPr>
              <a:t>运动</a:t>
            </a:r>
            <a:r>
              <a:rPr lang="en-US" altLang="zh-CN" b="0">
                <a:ea typeface="宋体" panose="02010600030101010101" pitchFamily="2" charset="-122"/>
              </a:rPr>
              <a:t>”.</a:t>
            </a:r>
          </a:p>
        </p:txBody>
      </p:sp>
      <p:sp>
        <p:nvSpPr>
          <p:cNvPr id="5" name="文本框 4"/>
          <p:cNvSpPr txBox="1"/>
          <p:nvPr/>
        </p:nvSpPr>
        <p:spPr>
          <a:xfrm>
            <a:off x="1410335" y="1985645"/>
            <a:ext cx="7285990" cy="1753235"/>
          </a:xfrm>
          <a:prstGeom prst="rect">
            <a:avLst/>
          </a:prstGeom>
          <a:noFill/>
          <a:ln w="9525">
            <a:noFill/>
          </a:ln>
        </p:spPr>
        <p:txBody>
          <a:bodyPr wrap="square">
            <a:spAutoFit/>
          </a:bodyPr>
          <a:lstStyle/>
          <a:p>
            <a:pPr indent="0" algn="l"/>
            <a:r>
              <a:rPr lang="en-US" altLang="zh-CN" b="0" dirty="0">
                <a:latin typeface="楷体" panose="02010609060101010101" charset="-122"/>
                <a:ea typeface="楷体" panose="02010609060101010101" charset="-122"/>
                <a:cs typeface="楷体" panose="02010609060101010101" charset="-122"/>
              </a:rPr>
              <a:t>    </a:t>
            </a:r>
            <a:r>
              <a:rPr lang="zh-CN" altLang="en-US" b="0" dirty="0">
                <a:latin typeface="楷体" panose="02010609060101010101" charset="-122"/>
                <a:ea typeface="楷体" panose="02010609060101010101" charset="-122"/>
                <a:cs typeface="楷体" panose="02010609060101010101" charset="-122"/>
              </a:rPr>
              <a:t>哲学讲</a:t>
            </a:r>
            <a:r>
              <a:rPr lang="en-US" altLang="zh-CN" b="0" dirty="0">
                <a:latin typeface="楷体" panose="02010609060101010101" charset="-122"/>
                <a:ea typeface="楷体" panose="02010609060101010101" charset="-122"/>
                <a:cs typeface="楷体" panose="02010609060101010101" charset="-122"/>
              </a:rPr>
              <a:t>“</a:t>
            </a:r>
            <a:r>
              <a:rPr lang="zh-CN" altLang="en-US" b="0" dirty="0">
                <a:latin typeface="楷体" panose="02010609060101010101" charset="-122"/>
                <a:ea typeface="楷体" panose="02010609060101010101" charset="-122"/>
                <a:cs typeface="楷体" panose="02010609060101010101" charset="-122"/>
              </a:rPr>
              <a:t>运动</a:t>
            </a:r>
            <a:r>
              <a:rPr lang="en-US" altLang="zh-CN" b="0" dirty="0">
                <a:latin typeface="楷体" panose="02010609060101010101" charset="-122"/>
                <a:ea typeface="楷体" panose="02010609060101010101" charset="-122"/>
                <a:cs typeface="楷体" panose="02010609060101010101" charset="-122"/>
              </a:rPr>
              <a:t>”</a:t>
            </a:r>
            <a:r>
              <a:rPr lang="zh-CN" altLang="en-US" b="0" dirty="0">
                <a:latin typeface="楷体" panose="02010609060101010101" charset="-122"/>
                <a:ea typeface="楷体" panose="02010609060101010101" charset="-122"/>
                <a:cs typeface="楷体" panose="02010609060101010101" charset="-122"/>
              </a:rPr>
              <a:t>，指的是宇宙间一切事物、现象的变化和过程</a:t>
            </a:r>
            <a:r>
              <a:rPr lang="en-US" altLang="zh-CN" b="0" dirty="0">
                <a:latin typeface="楷体" panose="02010609060101010101" charset="-122"/>
                <a:ea typeface="楷体" panose="02010609060101010101" charset="-122"/>
                <a:cs typeface="楷体" panose="02010609060101010101" charset="-122"/>
              </a:rPr>
              <a:t>.</a:t>
            </a:r>
            <a:r>
              <a:rPr lang="zh-CN" altLang="en-US" b="0" dirty="0">
                <a:latin typeface="楷体" panose="02010609060101010101" charset="-122"/>
                <a:ea typeface="楷体" panose="02010609060101010101" charset="-122"/>
                <a:cs typeface="楷体" panose="02010609060101010101" charset="-122"/>
              </a:rPr>
              <a:t>辩证唯物主义认为，运动是物质不可分离的根本属性，物质的任何形态都处于运动中，运动是物质存在最根本的形式</a:t>
            </a:r>
            <a:r>
              <a:rPr lang="en-US" altLang="zh-CN" b="0" dirty="0">
                <a:latin typeface="楷体" panose="02010609060101010101" charset="-122"/>
                <a:ea typeface="楷体" panose="02010609060101010101" charset="-122"/>
                <a:cs typeface="楷体" panose="02010609060101010101" charset="-122"/>
              </a:rPr>
              <a:t>.</a:t>
            </a:r>
            <a:r>
              <a:rPr lang="zh-CN" altLang="en-US" b="0" dirty="0">
                <a:latin typeface="楷体" panose="02010609060101010101" charset="-122"/>
                <a:ea typeface="楷体" panose="02010609060101010101" charset="-122"/>
                <a:cs typeface="楷体" panose="02010609060101010101" charset="-122"/>
              </a:rPr>
              <a:t>函数是研究自然科学中物质的变化现象的，并试图用量化的方式记录物质运动的存在形式。因此只有承认物质的运动、变化这一现实，函数才有存在的必要，从这个意义上讲，哲学中的运动和物质的辩证关系为函数概念提供了生存土壤</a:t>
            </a:r>
            <a:r>
              <a:rPr lang="en-US" altLang="zh-CN" b="0" dirty="0">
                <a:latin typeface="楷体" panose="02010609060101010101" charset="-122"/>
                <a:ea typeface="楷体" panose="02010609060101010101" charset="-122"/>
                <a:cs typeface="楷体" panose="02010609060101010101" charset="-122"/>
              </a:rPr>
              <a:t>.</a:t>
            </a:r>
          </a:p>
        </p:txBody>
      </p:sp>
      <p:pic>
        <p:nvPicPr>
          <p:cNvPr id="6" name="图片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11680" y="3989070"/>
            <a:ext cx="3006090" cy="2130605"/>
          </a:xfrm>
          <a:prstGeom prst="rect">
            <a:avLst/>
          </a:prstGeom>
        </p:spPr>
      </p:pic>
      <p:pic>
        <p:nvPicPr>
          <p:cNvPr id="7" name="图片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91251" y="3992541"/>
            <a:ext cx="3176674" cy="2251096"/>
          </a:xfrm>
          <a:prstGeom prst="rect">
            <a:avLst/>
          </a:prstGeom>
        </p:spPr>
      </p:pic>
      <p:sp>
        <p:nvSpPr>
          <p:cNvPr id="8" name="TextBox 7"/>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34160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par>
                          <p:cTn id="8" fill="hold">
                            <p:stCondLst>
                              <p:cond delay="2000"/>
                            </p:stCondLst>
                            <p:childTnLst>
                              <p:par>
                                <p:cTn id="9" presetID="4"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2000"/>
                                        <p:tgtEl>
                                          <p:spTgt spid="5"/>
                                        </p:tgtEl>
                                      </p:cBhvr>
                                    </p:animEffect>
                                  </p:childTnLst>
                                </p:cTn>
                              </p:par>
                            </p:childTnLst>
                          </p:cTn>
                        </p:par>
                        <p:par>
                          <p:cTn id="12" fill="hold">
                            <p:stCondLst>
                              <p:cond delay="4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6"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44295" y="1367155"/>
            <a:ext cx="3776345" cy="368300"/>
          </a:xfrm>
          <a:prstGeom prst="rect">
            <a:avLst/>
          </a:prstGeom>
          <a:noFill/>
          <a:ln w="9525">
            <a:noFill/>
          </a:ln>
        </p:spPr>
        <p:txBody>
          <a:bodyPr wrap="square">
            <a:spAutoFit/>
          </a:bodyPr>
          <a:lstStyle/>
          <a:p>
            <a:pPr indent="0" algn="l"/>
            <a:r>
              <a:rPr lang="en-US" b="0">
                <a:ea typeface="宋体" panose="02010600030101010101" pitchFamily="2" charset="-122"/>
              </a:rPr>
              <a:t>2.</a:t>
            </a:r>
            <a:r>
              <a:rPr lang="zh-CN" altLang="en-US" b="0">
                <a:ea typeface="宋体" panose="02010600030101010101" pitchFamily="2" charset="-122"/>
              </a:rPr>
              <a:t>函数三要素与哲学中的</a:t>
            </a:r>
            <a:r>
              <a:rPr lang="en-US" altLang="zh-CN" b="0">
                <a:ea typeface="宋体" panose="02010600030101010101" pitchFamily="2" charset="-122"/>
              </a:rPr>
              <a:t>“</a:t>
            </a:r>
            <a:r>
              <a:rPr lang="zh-CN" altLang="en-US" b="0">
                <a:ea typeface="宋体" panose="02010600030101010101" pitchFamily="2" charset="-122"/>
              </a:rPr>
              <a:t>联系</a:t>
            </a:r>
            <a:r>
              <a:rPr lang="en-US" altLang="zh-CN" b="0">
                <a:ea typeface="宋体" panose="02010600030101010101" pitchFamily="2" charset="-122"/>
              </a:rPr>
              <a:t>”.</a:t>
            </a:r>
          </a:p>
        </p:txBody>
      </p:sp>
      <p:sp>
        <p:nvSpPr>
          <p:cNvPr id="7" name="文本框 6"/>
          <p:cNvSpPr txBox="1"/>
          <p:nvPr/>
        </p:nvSpPr>
        <p:spPr>
          <a:xfrm>
            <a:off x="1410335" y="1985645"/>
            <a:ext cx="7285990" cy="922020"/>
          </a:xfrm>
          <a:prstGeom prst="rect">
            <a:avLst/>
          </a:prstGeom>
          <a:noFill/>
          <a:ln w="9525">
            <a:noFill/>
          </a:ln>
        </p:spPr>
        <p:txBody>
          <a:bodyPr wrap="square">
            <a:spAutoFit/>
          </a:bodyPr>
          <a:lstStyle/>
          <a:p>
            <a:pPr indent="0" algn="l"/>
            <a:r>
              <a:rPr lang="en-US" altLang="zh-CN" b="0" dirty="0">
                <a:latin typeface="楷体" panose="02010609060101010101" charset="-122"/>
                <a:ea typeface="楷体" panose="02010609060101010101" charset="-122"/>
                <a:cs typeface="楷体" panose="02010609060101010101" charset="-122"/>
              </a:rPr>
              <a:t>   “</a:t>
            </a:r>
            <a:r>
              <a:rPr lang="zh-CN" altLang="en-US" b="0" dirty="0">
                <a:latin typeface="楷体" panose="02010609060101010101" charset="-122"/>
                <a:ea typeface="楷体" panose="02010609060101010101" charset="-122"/>
                <a:cs typeface="楷体" panose="02010609060101010101" charset="-122"/>
              </a:rPr>
              <a:t>联系</a:t>
            </a:r>
            <a:r>
              <a:rPr lang="en-US" altLang="zh-CN" b="0" dirty="0">
                <a:latin typeface="楷体" panose="02010609060101010101" charset="-122"/>
                <a:ea typeface="楷体" panose="02010609060101010101" charset="-122"/>
                <a:cs typeface="楷体" panose="02010609060101010101" charset="-122"/>
              </a:rPr>
              <a:t>”</a:t>
            </a:r>
            <a:r>
              <a:rPr lang="zh-CN" altLang="en-US" b="0" dirty="0">
                <a:latin typeface="楷体" panose="02010609060101010101" charset="-122"/>
                <a:ea typeface="楷体" panose="02010609060101010101" charset="-122"/>
                <a:cs typeface="楷体" panose="02010609060101010101" charset="-122"/>
              </a:rPr>
              <a:t>是一个普遍的哲学概念，指的是一切事物内部中的各部分，诸多要素之间的相互依存、相互影响和相互制约关系</a:t>
            </a:r>
            <a:r>
              <a:rPr lang="en-US" altLang="zh-CN" b="0" dirty="0">
                <a:latin typeface="楷体" panose="02010609060101010101" charset="-122"/>
                <a:ea typeface="楷体" panose="02010609060101010101" charset="-122"/>
                <a:cs typeface="楷体" panose="02010609060101010101" charset="-122"/>
              </a:rPr>
              <a:t>.</a:t>
            </a:r>
            <a:r>
              <a:rPr lang="zh-CN" altLang="en-US" b="0" dirty="0">
                <a:latin typeface="楷体" panose="02010609060101010101" charset="-122"/>
                <a:ea typeface="楷体" panose="02010609060101010101" charset="-122"/>
                <a:cs typeface="楷体" panose="02010609060101010101" charset="-122"/>
              </a:rPr>
              <a:t>辩证法认为联系是普遍存在的，世界就是一个普遍存在的有机整体</a:t>
            </a:r>
            <a:r>
              <a:rPr lang="en-US" altLang="zh-CN" b="0" dirty="0">
                <a:latin typeface="楷体" panose="02010609060101010101" charset="-122"/>
                <a:ea typeface="楷体" panose="02010609060101010101" charset="-122"/>
                <a:cs typeface="楷体" panose="02010609060101010101" charset="-122"/>
              </a:rPr>
              <a:t>.</a:t>
            </a:r>
            <a:endParaRPr lang="zh-CN" altLang="en-US" b="0" dirty="0">
              <a:latin typeface="楷体" panose="02010609060101010101" charset="-122"/>
              <a:ea typeface="楷体" panose="02010609060101010101" charset="-122"/>
              <a:cs typeface="楷体" panose="02010609060101010101" charset="-122"/>
            </a:endParaRPr>
          </a:p>
        </p:txBody>
      </p:sp>
      <p:sp>
        <p:nvSpPr>
          <p:cNvPr id="8" name="文本框 7"/>
          <p:cNvSpPr txBox="1"/>
          <p:nvPr/>
        </p:nvSpPr>
        <p:spPr>
          <a:xfrm>
            <a:off x="1591945" y="2950210"/>
            <a:ext cx="7285990" cy="645160"/>
          </a:xfrm>
          <a:prstGeom prst="rect">
            <a:avLst/>
          </a:prstGeom>
          <a:noFill/>
          <a:ln w="9525">
            <a:noFill/>
          </a:ln>
        </p:spPr>
        <p:txBody>
          <a:bodyPr wrap="square">
            <a:spAutoFit/>
          </a:bodyPr>
          <a:lstStyle/>
          <a:p>
            <a:pPr indent="0" algn="l"/>
            <a:r>
              <a:rPr lang="en-US" altLang="zh-CN" b="0" dirty="0">
                <a:latin typeface="楷体" panose="02010609060101010101" charset="-122"/>
                <a:ea typeface="楷体" panose="02010609060101010101" charset="-122"/>
                <a:cs typeface="楷体" panose="02010609060101010101" charset="-122"/>
              </a:rPr>
              <a:t>   </a:t>
            </a:r>
            <a:r>
              <a:rPr lang="zh-CN" altLang="en-US" b="0" dirty="0">
                <a:latin typeface="楷体" panose="02010609060101010101" charset="-122"/>
                <a:ea typeface="楷体" panose="02010609060101010101" charset="-122"/>
                <a:cs typeface="楷体" panose="02010609060101010101" charset="-122"/>
              </a:rPr>
              <a:t>函数定义中的定义域、</a:t>
            </a:r>
            <a:r>
              <a:rPr lang="zh-CN" altLang="en-US" dirty="0">
                <a:latin typeface="楷体" panose="02010609060101010101" charset="-122"/>
                <a:ea typeface="楷体" panose="02010609060101010101" charset="-122"/>
                <a:cs typeface="楷体" panose="02010609060101010101" charset="-122"/>
                <a:sym typeface="+mn-ea"/>
              </a:rPr>
              <a:t>对应关系、</a:t>
            </a:r>
            <a:r>
              <a:rPr lang="zh-CN" altLang="en-US" b="0" dirty="0">
                <a:latin typeface="楷体" panose="02010609060101010101" charset="-122"/>
                <a:ea typeface="楷体" panose="02010609060101010101" charset="-122"/>
                <a:cs typeface="楷体" panose="02010609060101010101" charset="-122"/>
              </a:rPr>
              <a:t>值域是函数的三要素，显然，它们相互依赖，缺一不可</a:t>
            </a:r>
            <a:r>
              <a:rPr lang="en-US" altLang="zh-CN" b="0" dirty="0">
                <a:latin typeface="楷体" panose="02010609060101010101" charset="-122"/>
                <a:ea typeface="楷体" panose="02010609060101010101" charset="-122"/>
                <a:cs typeface="楷体" panose="02010609060101010101" charset="-122"/>
              </a:rPr>
              <a:t>.</a:t>
            </a:r>
            <a:endParaRPr lang="zh-CN" altLang="en-US" b="0" dirty="0">
              <a:latin typeface="楷体" panose="02010609060101010101" charset="-122"/>
              <a:ea typeface="楷体" panose="02010609060101010101" charset="-122"/>
              <a:cs typeface="楷体" panose="02010609060101010101" charset="-122"/>
            </a:endParaRPr>
          </a:p>
        </p:txBody>
      </p:sp>
      <p:pic>
        <p:nvPicPr>
          <p:cNvPr id="2" name="图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53330" y="3433156"/>
            <a:ext cx="4465241" cy="2984269"/>
          </a:xfrm>
          <a:prstGeom prst="rect">
            <a:avLst/>
          </a:prstGeom>
        </p:spPr>
      </p:pic>
      <p:sp>
        <p:nvSpPr>
          <p:cNvPr id="9" name="TextBox 8"/>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3657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par>
                          <p:cTn id="8" fill="hold">
                            <p:stCondLst>
                              <p:cond delay="2000"/>
                            </p:stCondLst>
                            <p:childTnLst>
                              <p:par>
                                <p:cTn id="9" presetID="4"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cTn>
                              </p:par>
                            </p:childTnLst>
                          </p:cTn>
                        </p:par>
                        <p:par>
                          <p:cTn id="12" fill="hold">
                            <p:stCondLst>
                              <p:cond delay="4000"/>
                            </p:stCondLst>
                            <p:childTnLst>
                              <p:par>
                                <p:cTn id="13" presetID="4"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2000"/>
                                        <p:tgtEl>
                                          <p:spTgt spid="8"/>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4000" fill="hold"/>
                                        <p:tgtEl>
                                          <p:spTgt spid="2"/>
                                        </p:tgtEl>
                                        <p:attrNameLst>
                                          <p:attrName>ppt_w</p:attrName>
                                        </p:attrNameLst>
                                      </p:cBhvr>
                                      <p:tavLst>
                                        <p:tav tm="0">
                                          <p:val>
                                            <p:fltVal val="0"/>
                                          </p:val>
                                        </p:tav>
                                        <p:tav tm="100000">
                                          <p:val>
                                            <p:strVal val="#ppt_w"/>
                                          </p:val>
                                        </p:tav>
                                      </p:tavLst>
                                    </p:anim>
                                    <p:anim calcmode="lin" valueType="num">
                                      <p:cBhvr>
                                        <p:cTn id="20" dur="4000" fill="hold"/>
                                        <p:tgtEl>
                                          <p:spTgt spid="2"/>
                                        </p:tgtEl>
                                        <p:attrNameLst>
                                          <p:attrName>ppt_h</p:attrName>
                                        </p:attrNameLst>
                                      </p:cBhvr>
                                      <p:tavLst>
                                        <p:tav tm="0">
                                          <p:val>
                                            <p:fltVal val="0"/>
                                          </p:val>
                                        </p:tav>
                                        <p:tav tm="100000">
                                          <p:val>
                                            <p:strVal val="#ppt_h"/>
                                          </p:val>
                                        </p:tav>
                                      </p:tavLst>
                                    </p:anim>
                                    <p:animEffect transition="in" filter="fade">
                                      <p:cBhvr>
                                        <p:cTn id="21"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44295" y="1367155"/>
            <a:ext cx="3776345" cy="368300"/>
          </a:xfrm>
          <a:prstGeom prst="rect">
            <a:avLst/>
          </a:prstGeom>
          <a:noFill/>
          <a:ln w="9525">
            <a:noFill/>
          </a:ln>
        </p:spPr>
        <p:txBody>
          <a:bodyPr wrap="square">
            <a:spAutoFit/>
          </a:bodyPr>
          <a:lstStyle/>
          <a:p>
            <a:pPr indent="0" algn="l"/>
            <a:r>
              <a:rPr lang="en-US" b="0">
                <a:ea typeface="宋体" panose="02010600030101010101" pitchFamily="2" charset="-122"/>
              </a:rPr>
              <a:t>3.</a:t>
            </a:r>
            <a:r>
              <a:rPr lang="zh-CN" altLang="en-US" b="0">
                <a:ea typeface="宋体" panose="02010600030101010101" pitchFamily="2" charset="-122"/>
              </a:rPr>
              <a:t>函数表示与哲学中的</a:t>
            </a:r>
            <a:r>
              <a:rPr lang="en-US" altLang="zh-CN" b="0">
                <a:ea typeface="宋体" panose="02010600030101010101" pitchFamily="2" charset="-122"/>
              </a:rPr>
              <a:t>“</a:t>
            </a:r>
            <a:r>
              <a:rPr lang="zh-CN" altLang="en-US" b="0">
                <a:ea typeface="宋体" panose="02010600030101010101" pitchFamily="2" charset="-122"/>
              </a:rPr>
              <a:t>辩证法</a:t>
            </a:r>
            <a:r>
              <a:rPr lang="en-US" altLang="zh-CN" b="0">
                <a:ea typeface="宋体" panose="02010600030101010101" pitchFamily="2" charset="-122"/>
              </a:rPr>
              <a:t>”.</a:t>
            </a:r>
          </a:p>
        </p:txBody>
      </p:sp>
      <p:sp>
        <p:nvSpPr>
          <p:cNvPr id="7" name="文本框 6"/>
          <p:cNvSpPr txBox="1"/>
          <p:nvPr/>
        </p:nvSpPr>
        <p:spPr>
          <a:xfrm>
            <a:off x="1410335" y="1870075"/>
            <a:ext cx="7285990" cy="368300"/>
          </a:xfrm>
          <a:prstGeom prst="rect">
            <a:avLst/>
          </a:prstGeom>
          <a:noFill/>
          <a:ln w="9525">
            <a:noFill/>
          </a:ln>
        </p:spPr>
        <p:txBody>
          <a:bodyPr wrap="square">
            <a:spAutoFit/>
          </a:bodyPr>
          <a:lstStyle/>
          <a:p>
            <a:pPr indent="0" algn="l"/>
            <a:r>
              <a:rPr lang="en-US" altLang="zh-CN" b="0">
                <a:latin typeface="楷体" panose="02010609060101010101" charset="-122"/>
                <a:ea typeface="楷体" panose="02010609060101010101" charset="-122"/>
                <a:cs typeface="楷体" panose="02010609060101010101" charset="-122"/>
              </a:rPr>
              <a:t>   </a:t>
            </a:r>
            <a:r>
              <a:rPr lang="zh-CN" altLang="en-US" b="0">
                <a:latin typeface="楷体" panose="02010609060101010101" charset="-122"/>
                <a:ea typeface="楷体" panose="02010609060101010101" charset="-122"/>
                <a:cs typeface="楷体" panose="02010609060101010101" charset="-122"/>
              </a:rPr>
              <a:t>本节课给出的前</a:t>
            </a:r>
            <a:r>
              <a:rPr lang="zh-CN" altLang="en-US" b="1">
                <a:solidFill>
                  <a:srgbClr val="FF0000"/>
                </a:solidFill>
                <a:latin typeface="楷体" panose="02010609060101010101" charset="-122"/>
                <a:ea typeface="楷体" panose="02010609060101010101" charset="-122"/>
                <a:cs typeface="楷体" panose="02010609060101010101" charset="-122"/>
              </a:rPr>
              <a:t>四个问题</a:t>
            </a:r>
            <a:r>
              <a:rPr lang="zh-CN" altLang="en-US" b="0">
                <a:latin typeface="楷体" panose="02010609060101010101" charset="-122"/>
                <a:ea typeface="楷体" panose="02010609060101010101" charset="-122"/>
                <a:cs typeface="楷体" panose="02010609060101010101" charset="-122"/>
              </a:rPr>
              <a:t>，代表了函数在中学阶段的</a:t>
            </a:r>
            <a:r>
              <a:rPr lang="zh-CN" altLang="en-US" b="1">
                <a:solidFill>
                  <a:srgbClr val="FF0000"/>
                </a:solidFill>
                <a:latin typeface="楷体" panose="02010609060101010101" charset="-122"/>
                <a:ea typeface="楷体" panose="02010609060101010101" charset="-122"/>
                <a:cs typeface="楷体" panose="02010609060101010101" charset="-122"/>
              </a:rPr>
              <a:t>三种表示形式</a:t>
            </a:r>
            <a:r>
              <a:rPr lang="en-US" altLang="zh-CN" b="0">
                <a:latin typeface="楷体" panose="02010609060101010101" charset="-122"/>
                <a:ea typeface="楷体" panose="02010609060101010101" charset="-122"/>
                <a:cs typeface="楷体" panose="02010609060101010101" charset="-122"/>
              </a:rPr>
              <a:t>.</a:t>
            </a:r>
            <a:endParaRPr lang="zh-CN" altLang="en-US" b="0">
              <a:latin typeface="楷体" panose="02010609060101010101" charset="-122"/>
              <a:ea typeface="楷体" panose="02010609060101010101" charset="-122"/>
              <a:cs typeface="楷体" panose="02010609060101010101" charset="-122"/>
            </a:endParaRPr>
          </a:p>
        </p:txBody>
      </p:sp>
      <p:sp>
        <p:nvSpPr>
          <p:cNvPr id="8" name="文本框 7"/>
          <p:cNvSpPr txBox="1"/>
          <p:nvPr/>
        </p:nvSpPr>
        <p:spPr>
          <a:xfrm>
            <a:off x="1410335" y="2351405"/>
            <a:ext cx="7285990" cy="645160"/>
          </a:xfrm>
          <a:prstGeom prst="rect">
            <a:avLst/>
          </a:prstGeom>
          <a:noFill/>
          <a:ln w="9525">
            <a:noFill/>
          </a:ln>
        </p:spPr>
        <p:txBody>
          <a:bodyPr wrap="square">
            <a:spAutoFit/>
          </a:bodyPr>
          <a:lstStyle/>
          <a:p>
            <a:pPr indent="0" algn="l"/>
            <a:r>
              <a:rPr lang="en-US" altLang="zh-CN" b="0">
                <a:latin typeface="楷体" panose="02010609060101010101" charset="-122"/>
                <a:ea typeface="楷体" panose="02010609060101010101" charset="-122"/>
                <a:cs typeface="楷体" panose="02010609060101010101" charset="-122"/>
              </a:rPr>
              <a:t>   </a:t>
            </a:r>
            <a:r>
              <a:rPr lang="zh-CN" altLang="en-US" b="0">
                <a:latin typeface="楷体" panose="02010609060101010101" charset="-122"/>
                <a:ea typeface="楷体" panose="02010609060101010101" charset="-122"/>
                <a:cs typeface="楷体" panose="02010609060101010101" charset="-122"/>
              </a:rPr>
              <a:t>函数的多种表示形式是丰富多彩的社会实际的需求，体现了人们辩证的观察世界的一种立场、观念和方法</a:t>
            </a:r>
            <a:r>
              <a:rPr lang="en-US" altLang="zh-CN" b="0">
                <a:latin typeface="楷体" panose="02010609060101010101" charset="-122"/>
                <a:ea typeface="楷体" panose="02010609060101010101" charset="-122"/>
                <a:cs typeface="楷体" panose="02010609060101010101" charset="-122"/>
              </a:rPr>
              <a:t>.</a:t>
            </a:r>
            <a:endParaRPr lang="zh-CN" altLang="en-US" b="0">
              <a:latin typeface="楷体" panose="02010609060101010101" charset="-122"/>
              <a:ea typeface="楷体" panose="02010609060101010101" charset="-122"/>
              <a:cs typeface="楷体" panose="02010609060101010101" charset="-122"/>
            </a:endParaRPr>
          </a:p>
        </p:txBody>
      </p:sp>
      <p:sp>
        <p:nvSpPr>
          <p:cNvPr id="9" name="文本框 8"/>
          <p:cNvSpPr txBox="1"/>
          <p:nvPr/>
        </p:nvSpPr>
        <p:spPr>
          <a:xfrm>
            <a:off x="1591945" y="3273425"/>
            <a:ext cx="911225" cy="368300"/>
          </a:xfrm>
          <a:prstGeom prst="rect">
            <a:avLst/>
          </a:prstGeom>
          <a:noFill/>
        </p:spPr>
        <p:txBody>
          <a:bodyPr wrap="square" rtlCol="0">
            <a:spAutoFit/>
          </a:bodyPr>
          <a:lstStyle/>
          <a:p>
            <a:r>
              <a:rPr lang="zh-CN" altLang="en-US" b="1">
                <a:solidFill>
                  <a:srgbClr val="00B0F0"/>
                </a:solidFill>
              </a:rPr>
              <a:t>解析式</a:t>
            </a:r>
          </a:p>
        </p:txBody>
      </p:sp>
      <p:sp>
        <p:nvSpPr>
          <p:cNvPr id="10" name="文本框 9"/>
          <p:cNvSpPr txBox="1"/>
          <p:nvPr/>
        </p:nvSpPr>
        <p:spPr>
          <a:xfrm>
            <a:off x="1591945" y="4079875"/>
            <a:ext cx="911225" cy="368300"/>
          </a:xfrm>
          <a:prstGeom prst="rect">
            <a:avLst/>
          </a:prstGeom>
          <a:noFill/>
        </p:spPr>
        <p:txBody>
          <a:bodyPr wrap="square" rtlCol="0">
            <a:spAutoFit/>
          </a:bodyPr>
          <a:lstStyle/>
          <a:p>
            <a:r>
              <a:rPr lang="zh-CN" altLang="en-US" b="1">
                <a:solidFill>
                  <a:srgbClr val="00B0F0"/>
                </a:solidFill>
              </a:rPr>
              <a:t>图   象</a:t>
            </a:r>
          </a:p>
        </p:txBody>
      </p:sp>
      <p:sp>
        <p:nvSpPr>
          <p:cNvPr id="11" name="文本框 10"/>
          <p:cNvSpPr txBox="1"/>
          <p:nvPr/>
        </p:nvSpPr>
        <p:spPr>
          <a:xfrm>
            <a:off x="1591945" y="4774565"/>
            <a:ext cx="911225" cy="368300"/>
          </a:xfrm>
          <a:prstGeom prst="rect">
            <a:avLst/>
          </a:prstGeom>
          <a:noFill/>
        </p:spPr>
        <p:txBody>
          <a:bodyPr wrap="square" rtlCol="0">
            <a:spAutoFit/>
          </a:bodyPr>
          <a:lstStyle/>
          <a:p>
            <a:r>
              <a:rPr lang="zh-CN" altLang="en-US" b="1">
                <a:solidFill>
                  <a:srgbClr val="00B0F0"/>
                </a:solidFill>
              </a:rPr>
              <a:t>表   格</a:t>
            </a:r>
          </a:p>
        </p:txBody>
      </p:sp>
      <p:sp>
        <p:nvSpPr>
          <p:cNvPr id="12" name="文本框 11"/>
          <p:cNvSpPr txBox="1"/>
          <p:nvPr/>
        </p:nvSpPr>
        <p:spPr>
          <a:xfrm>
            <a:off x="2555240" y="2996565"/>
            <a:ext cx="7285990" cy="922020"/>
          </a:xfrm>
          <a:prstGeom prst="rect">
            <a:avLst/>
          </a:prstGeom>
          <a:noFill/>
          <a:ln w="15875">
            <a:solidFill>
              <a:srgbClr val="1D41D5"/>
            </a:solidFill>
          </a:ln>
        </p:spPr>
        <p:txBody>
          <a:bodyPr wrap="square">
            <a:spAutoFit/>
          </a:bodyPr>
          <a:lstStyle/>
          <a:p>
            <a:pPr indent="0" algn="l"/>
            <a:r>
              <a:rPr lang="en-US" altLang="zh-CN" b="0">
                <a:latin typeface="楷体" panose="02010609060101010101" charset="-122"/>
                <a:ea typeface="楷体" panose="02010609060101010101" charset="-122"/>
                <a:cs typeface="楷体" panose="02010609060101010101" charset="-122"/>
              </a:rPr>
              <a:t>  </a:t>
            </a:r>
            <a:r>
              <a:rPr lang="zh-CN" altLang="en-US" b="0">
                <a:latin typeface="楷体" panose="02010609060101010101" charset="-122"/>
                <a:ea typeface="楷体" panose="02010609060101010101" charset="-122"/>
                <a:cs typeface="楷体" panose="02010609060101010101" charset="-122"/>
              </a:rPr>
              <a:t>解析式能够简明、全面的概括变量间的对应关系，将复杂的变化现象通过一个解析式清晰的表示出来，解析法体现了</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现象与本质</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的辩证关系，体现了</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透过现象看本质</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的方法论</a:t>
            </a:r>
            <a:r>
              <a:rPr lang="en-US" altLang="zh-CN" b="0">
                <a:latin typeface="楷体" panose="02010609060101010101" charset="-122"/>
                <a:ea typeface="楷体" panose="02010609060101010101" charset="-122"/>
                <a:cs typeface="楷体" panose="02010609060101010101" charset="-122"/>
              </a:rPr>
              <a:t>.</a:t>
            </a:r>
            <a:endParaRPr lang="zh-CN" altLang="en-US" b="0">
              <a:latin typeface="楷体" panose="02010609060101010101" charset="-122"/>
              <a:ea typeface="楷体" panose="02010609060101010101" charset="-122"/>
              <a:cs typeface="楷体" panose="02010609060101010101" charset="-122"/>
            </a:endParaRPr>
          </a:p>
        </p:txBody>
      </p:sp>
      <p:sp>
        <p:nvSpPr>
          <p:cNvPr id="13" name="文本框 12"/>
          <p:cNvSpPr txBox="1"/>
          <p:nvPr/>
        </p:nvSpPr>
        <p:spPr>
          <a:xfrm>
            <a:off x="2555240" y="3869171"/>
            <a:ext cx="7285990" cy="922020"/>
          </a:xfrm>
          <a:prstGeom prst="rect">
            <a:avLst/>
          </a:prstGeom>
          <a:noFill/>
          <a:ln w="15875">
            <a:solidFill>
              <a:srgbClr val="1D41D5"/>
            </a:solidFill>
          </a:ln>
        </p:spPr>
        <p:txBody>
          <a:bodyPr wrap="square">
            <a:spAutoFit/>
          </a:bodyPr>
          <a:lstStyle/>
          <a:p>
            <a:pPr indent="0" algn="l"/>
            <a:r>
              <a:rPr lang="en-US" altLang="zh-CN" b="0">
                <a:latin typeface="楷体" panose="02010609060101010101" charset="-122"/>
                <a:ea typeface="楷体" panose="02010609060101010101" charset="-122"/>
                <a:cs typeface="楷体" panose="02010609060101010101" charset="-122"/>
              </a:rPr>
              <a:t>  </a:t>
            </a:r>
            <a:r>
              <a:rPr lang="zh-CN" altLang="zh-CN" b="0">
                <a:latin typeface="楷体" panose="02010609060101010101" charset="-122"/>
                <a:ea typeface="楷体" panose="02010609060101010101" charset="-122"/>
                <a:cs typeface="楷体" panose="02010609060101010101" charset="-122"/>
              </a:rPr>
              <a:t>图象能直观形象地表示出函数值随着自变量的变化而变化的趋势，将抽象的函数关系用图形具体的表示出来</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图象体现了</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具体与抽象</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的辩证关系</a:t>
            </a:r>
            <a:r>
              <a:rPr lang="en-US" altLang="zh-CN" b="0">
                <a:latin typeface="楷体" panose="02010609060101010101" charset="-122"/>
                <a:ea typeface="楷体" panose="02010609060101010101" charset="-122"/>
                <a:cs typeface="楷体" panose="02010609060101010101" charset="-122"/>
              </a:rPr>
              <a:t>.</a:t>
            </a:r>
            <a:endParaRPr lang="zh-CN" altLang="en-US" b="0">
              <a:latin typeface="楷体" panose="02010609060101010101" charset="-122"/>
              <a:ea typeface="楷体" panose="02010609060101010101" charset="-122"/>
              <a:cs typeface="楷体" panose="02010609060101010101" charset="-122"/>
            </a:endParaRPr>
          </a:p>
        </p:txBody>
      </p:sp>
      <p:sp>
        <p:nvSpPr>
          <p:cNvPr id="14" name="文本框 13"/>
          <p:cNvSpPr txBox="1"/>
          <p:nvPr/>
        </p:nvSpPr>
        <p:spPr>
          <a:xfrm>
            <a:off x="2555240" y="4893945"/>
            <a:ext cx="7285990" cy="1198880"/>
          </a:xfrm>
          <a:prstGeom prst="rect">
            <a:avLst/>
          </a:prstGeom>
          <a:noFill/>
          <a:ln w="15875">
            <a:solidFill>
              <a:srgbClr val="1D41D5"/>
            </a:solidFill>
          </a:ln>
        </p:spPr>
        <p:txBody>
          <a:bodyPr wrap="square">
            <a:spAutoFit/>
          </a:bodyPr>
          <a:lstStyle/>
          <a:p>
            <a:pPr indent="0" algn="l"/>
            <a:r>
              <a:rPr lang="en-US" altLang="zh-CN" b="0">
                <a:latin typeface="楷体" panose="02010609060101010101" charset="-122"/>
                <a:ea typeface="楷体" panose="02010609060101010101" charset="-122"/>
                <a:cs typeface="楷体" panose="02010609060101010101" charset="-122"/>
              </a:rPr>
              <a:t>  </a:t>
            </a:r>
            <a:r>
              <a:rPr lang="zh-CN" altLang="en-US" b="0">
                <a:latin typeface="楷体" panose="02010609060101010101" charset="-122"/>
                <a:ea typeface="楷体" panose="02010609060101010101" charset="-122"/>
                <a:cs typeface="楷体" panose="02010609060101010101" charset="-122"/>
              </a:rPr>
              <a:t>表格不需要通过计算就可以直接得到与自变量对应的函数值，在生产实际中应用广泛</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列表体现了</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动与静</a:t>
            </a:r>
            <a:r>
              <a:rPr lang="en-US" altLang="zh-CN" b="0">
                <a:latin typeface="楷体" panose="02010609060101010101" charset="-122"/>
                <a:ea typeface="楷体" panose="02010609060101010101" charset="-122"/>
                <a:cs typeface="楷体" panose="02010609060101010101" charset="-122"/>
              </a:rPr>
              <a:t>”</a:t>
            </a:r>
            <a:r>
              <a:rPr lang="zh-CN" altLang="en-US" b="0">
                <a:latin typeface="楷体" panose="02010609060101010101" charset="-122"/>
                <a:ea typeface="楷体" panose="02010609060101010101" charset="-122"/>
                <a:cs typeface="楷体" panose="02010609060101010101" charset="-122"/>
              </a:rPr>
              <a:t>的辩证关系，动态的变量关系，采用静态的数据呈现，变化是绝对的，静止是相对的，动静结合，思想深刻</a:t>
            </a:r>
            <a:r>
              <a:rPr lang="en-US" altLang="zh-CN" b="0">
                <a:latin typeface="楷体" panose="02010609060101010101" charset="-122"/>
                <a:ea typeface="楷体" panose="02010609060101010101" charset="-122"/>
                <a:cs typeface="楷体" panose="02010609060101010101" charset="-122"/>
              </a:rPr>
              <a:t>.</a:t>
            </a:r>
          </a:p>
        </p:txBody>
      </p:sp>
      <p:sp>
        <p:nvSpPr>
          <p:cNvPr id="15" name="TextBox 14"/>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63814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ox(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bldLvl="0" animBg="1"/>
      <p:bldP spid="13" grpId="0" bldLvl="0" animBg="1"/>
      <p:bldP spid="14"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9" name="矩形 8"/>
          <p:cNvSpPr/>
          <p:nvPr/>
        </p:nvSpPr>
        <p:spPr>
          <a:xfrm>
            <a:off x="0" y="5131602"/>
            <a:ext cx="12192000" cy="977187"/>
          </a:xfrm>
          <a:prstGeom prst="rect">
            <a:avLst/>
          </a:prstGeom>
        </p:spPr>
        <p:txBody>
          <a:bodyPr wrap="square" lIns="121917" tIns="60958" rIns="121917" bIns="60958">
            <a:spAutoFit/>
          </a:bodyPr>
          <a:lstStyle/>
          <a:p>
            <a:pPr algn="ctr">
              <a:lnSpc>
                <a:spcPct val="150000"/>
              </a:lnSpc>
            </a:pPr>
            <a:r>
              <a:rPr lang="zh-CN" altLang="en-US" sz="3700" dirty="0" smtClean="0">
                <a:latin typeface="黑体" pitchFamily="49" charset="-122"/>
                <a:ea typeface="黑体" pitchFamily="49" charset="-122"/>
              </a:rPr>
              <a:t>扫码，免费看</a:t>
            </a:r>
            <a:r>
              <a:rPr lang="en-US" altLang="zh-CN" sz="3700" dirty="0" smtClean="0">
                <a:latin typeface="黑体" pitchFamily="49" charset="-122"/>
                <a:ea typeface="黑体" pitchFamily="49" charset="-122"/>
              </a:rPr>
              <a:t>800</a:t>
            </a:r>
            <a:r>
              <a:rPr lang="zh-CN" altLang="en-US" sz="3700" dirty="0" smtClean="0">
                <a:latin typeface="黑体" pitchFamily="49" charset="-122"/>
                <a:ea typeface="黑体" pitchFamily="49" charset="-122"/>
              </a:rPr>
              <a:t>分钟！</a:t>
            </a:r>
            <a:endParaRPr lang="en-US" altLang="zh-CN" sz="3700" dirty="0" smtClean="0">
              <a:latin typeface="黑体" pitchFamily="49" charset="-122"/>
              <a:ea typeface="黑体" pitchFamily="49" charset="-122"/>
            </a:endParaRPr>
          </a:p>
        </p:txBody>
      </p:sp>
      <p:sp>
        <p:nvSpPr>
          <p:cNvPr id="7" name="TextBox 3"/>
          <p:cNvSpPr txBox="1">
            <a:spLocks noChangeArrowheads="1"/>
          </p:cNvSpPr>
          <p:nvPr/>
        </p:nvSpPr>
        <p:spPr bwMode="auto">
          <a:xfrm>
            <a:off x="0" y="710150"/>
            <a:ext cx="12192000" cy="779700"/>
          </a:xfrm>
          <a:prstGeom prst="rect">
            <a:avLst/>
          </a:prstGeom>
          <a:noFill/>
          <a:ln w="9525">
            <a:noFill/>
            <a:miter lim="800000"/>
            <a:headEnd/>
            <a:tailEnd/>
          </a:ln>
        </p:spPr>
        <p:txBody>
          <a:bodyPr wrap="square" lIns="121917" tIns="60958" rIns="121917" bIns="60958">
            <a:spAutoFit/>
          </a:bodyPr>
          <a:lstStyle/>
          <a:p>
            <a:pPr algn="ctr"/>
            <a:r>
              <a:rPr lang="zh-CN" altLang="en-US" sz="4300" dirty="0" smtClean="0">
                <a:latin typeface="黑体" pitchFamily="49" charset="-122"/>
                <a:ea typeface="黑体" pitchFamily="49" charset="-122"/>
              </a:rPr>
              <a:t>课堂实录（视频）</a:t>
            </a:r>
            <a:endParaRPr lang="en-US" altLang="zh-CN" sz="4300" dirty="0" smtClean="0">
              <a:latin typeface="黑体" pitchFamily="49" charset="-122"/>
              <a:ea typeface="黑体" pitchFamily="49" charset="-122"/>
            </a:endParaRPr>
          </a:p>
        </p:txBody>
      </p:sp>
      <p:sp>
        <p:nvSpPr>
          <p:cNvPr id="12" name="矩形 11"/>
          <p:cNvSpPr/>
          <p:nvPr/>
        </p:nvSpPr>
        <p:spPr>
          <a:xfrm>
            <a:off x="0" y="6365558"/>
            <a:ext cx="12192000" cy="415494"/>
          </a:xfrm>
          <a:prstGeom prst="rect">
            <a:avLst/>
          </a:prstGeom>
        </p:spPr>
        <p:txBody>
          <a:bodyPr wrap="square" lIns="121917" tIns="60958" rIns="121917" bIns="60958">
            <a:spAutoFit/>
          </a:bodyPr>
          <a:lstStyle/>
          <a:p>
            <a:pPr algn="r"/>
            <a:r>
              <a:rPr lang="zh-CN" altLang="en-US" sz="1900" dirty="0" smtClean="0"/>
              <a:t>获取更多信息，请联系编辑：</a:t>
            </a:r>
            <a:r>
              <a:rPr lang="en-US" altLang="zh-CN" sz="1900" dirty="0" smtClean="0"/>
              <a:t>13166715360</a:t>
            </a:r>
            <a:r>
              <a:rPr lang="zh-CN" altLang="en-US" sz="1900" dirty="0" smtClean="0"/>
              <a:t>（杜编辑）</a:t>
            </a:r>
            <a:endParaRPr lang="zh-CN" altLang="en-US" sz="1900" dirty="0"/>
          </a:p>
        </p:txBody>
      </p:sp>
      <p:pic>
        <p:nvPicPr>
          <p:cNvPr id="6" name="图片 5" descr="1fe0de1d6852c096e27215f80f572a8.png"/>
          <p:cNvPicPr>
            <a:picLocks noChangeAspect="1"/>
          </p:cNvPicPr>
          <p:nvPr/>
        </p:nvPicPr>
        <p:blipFill>
          <a:blip r:embed="rId2"/>
          <a:stretch>
            <a:fillRect/>
          </a:stretch>
        </p:blipFill>
        <p:spPr>
          <a:xfrm>
            <a:off x="4343400" y="1625599"/>
            <a:ext cx="3352801" cy="335280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未标题-1 422副本.png"/>
          <p:cNvPicPr>
            <a:picLocks noChangeAspect="1"/>
          </p:cNvPicPr>
          <p:nvPr/>
        </p:nvPicPr>
        <p:blipFill>
          <a:blip r:embed="rId2"/>
          <a:stretch>
            <a:fillRect/>
          </a:stretch>
        </p:blipFill>
        <p:spPr>
          <a:xfrm>
            <a:off x="0" y="1"/>
            <a:ext cx="12192000" cy="686003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环节一 创设</a:t>
            </a:r>
            <a:r>
              <a:rPr lang="zh-CN" altLang="en-US"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情境</a:t>
            </a:r>
            <a:r>
              <a:rPr lang="en-US" altLang="zh-CN"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话</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pic>
        <p:nvPicPr>
          <p:cNvPr id="6" name="图片 5"/>
          <p:cNvPicPr>
            <a:picLocks noChangeAspect="1"/>
          </p:cNvPicPr>
          <p:nvPr/>
        </p:nvPicPr>
        <p:blipFill>
          <a:blip r:embed="rId2" cstate="print"/>
          <a:stretch>
            <a:fillRect/>
          </a:stretch>
        </p:blipFill>
        <p:spPr>
          <a:xfrm>
            <a:off x="2841974" y="1737377"/>
            <a:ext cx="4962525" cy="2799080"/>
          </a:xfrm>
          <a:prstGeom prst="rect">
            <a:avLst/>
          </a:prstGeom>
        </p:spPr>
      </p:pic>
      <p:sp>
        <p:nvSpPr>
          <p:cNvPr id="4" name="TextBox 3"/>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7949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环节一 创设</a:t>
            </a:r>
            <a:r>
              <a:rPr lang="zh-CN" altLang="en-US"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情境</a:t>
            </a:r>
            <a:r>
              <a:rPr lang="en-US" altLang="zh-CN"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话</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5" name="文本框 4"/>
          <p:cNvSpPr txBox="1"/>
          <p:nvPr/>
        </p:nvSpPr>
        <p:spPr>
          <a:xfrm>
            <a:off x="1659602" y="1170824"/>
            <a:ext cx="6191308" cy="461665"/>
          </a:xfrm>
          <a:prstGeom prst="rect">
            <a:avLst/>
          </a:prstGeom>
          <a:noFill/>
        </p:spPr>
        <p:txBody>
          <a:bodyPr wrap="square" rtlCol="0">
            <a:spAutoFit/>
          </a:bodyPr>
          <a:lstStyle/>
          <a:p>
            <a:r>
              <a:rPr lang="zh-CN" altLang="en-US" sz="2400" dirty="0"/>
              <a:t>根据短片，你能从中发现哪些函数关系？</a:t>
            </a:r>
            <a:endParaRPr lang="en-US" altLang="zh-CN" sz="2400" dirty="0"/>
          </a:p>
        </p:txBody>
      </p:sp>
      <p:pic>
        <p:nvPicPr>
          <p:cNvPr id="6" name="图片 5"/>
          <p:cNvPicPr>
            <a:picLocks noChangeAspect="1"/>
          </p:cNvPicPr>
          <p:nvPr/>
        </p:nvPicPr>
        <p:blipFill>
          <a:blip r:embed="rId2" cstate="print"/>
          <a:stretch>
            <a:fillRect/>
          </a:stretch>
        </p:blipFill>
        <p:spPr>
          <a:xfrm>
            <a:off x="2422525" y="2173605"/>
            <a:ext cx="4962525" cy="2799080"/>
          </a:xfrm>
          <a:prstGeom prst="rect">
            <a:avLst/>
          </a:prstGeom>
        </p:spPr>
      </p:pic>
      <p:sp>
        <p:nvSpPr>
          <p:cNvPr id="7" name="TextBox 6"/>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17923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环节一 创设</a:t>
            </a:r>
            <a:r>
              <a:rPr lang="zh-CN" altLang="en-US"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情境</a:t>
            </a:r>
            <a:r>
              <a:rPr lang="en-US" altLang="zh-CN"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话</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grpSp>
        <p:nvGrpSpPr>
          <p:cNvPr id="5" name="组合 4"/>
          <p:cNvGrpSpPr/>
          <p:nvPr/>
        </p:nvGrpSpPr>
        <p:grpSpPr>
          <a:xfrm>
            <a:off x="5199380" y="1183640"/>
            <a:ext cx="2042795" cy="1692910"/>
            <a:chOff x="13693" y="3122"/>
            <a:chExt cx="3217" cy="2666"/>
          </a:xfrm>
        </p:grpSpPr>
        <p:sp>
          <p:nvSpPr>
            <p:cNvPr id="6" name="矩形 5"/>
            <p:cNvSpPr/>
            <p:nvPr/>
          </p:nvSpPr>
          <p:spPr>
            <a:xfrm>
              <a:off x="13693" y="3122"/>
              <a:ext cx="2823" cy="2667"/>
            </a:xfrm>
            <a:prstGeom prst="rect">
              <a:avLst/>
            </a:prstGeom>
            <a:no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对象 6">
              <a:hlinkClick r:id="" action="ppaction://ole?verb=0"/>
            </p:cNvPr>
            <p:cNvGraphicFramePr>
              <a:graphicFrameLocks noChangeAspect="1"/>
            </p:cNvGraphicFramePr>
            <p:nvPr/>
          </p:nvGraphicFramePr>
          <p:xfrm>
            <a:off x="16576" y="4335"/>
            <a:ext cx="334" cy="368"/>
          </p:xfrm>
          <a:graphic>
            <a:graphicData uri="http://schemas.openxmlformats.org/presentationml/2006/ole">
              <p:oleObj spid="_x0000_s1090" r:id="rId3" imgW="126720" imgH="139680" progId="Equation.DSMT4">
                <p:embed/>
              </p:oleObj>
            </a:graphicData>
          </a:graphic>
        </p:graphicFrame>
        <p:graphicFrame>
          <p:nvGraphicFramePr>
            <p:cNvPr id="8" name="对象 7">
              <a:hlinkClick r:id="" action="ppaction://ole?verb=0"/>
            </p:cNvPr>
            <p:cNvGraphicFramePr>
              <a:graphicFrameLocks noChangeAspect="1"/>
            </p:cNvGraphicFramePr>
            <p:nvPr/>
          </p:nvGraphicFramePr>
          <p:xfrm>
            <a:off x="14565" y="4252"/>
            <a:ext cx="1135" cy="466"/>
          </p:xfrm>
          <a:graphic>
            <a:graphicData uri="http://schemas.openxmlformats.org/presentationml/2006/ole">
              <p:oleObj spid="_x0000_s1091" r:id="rId4" imgW="431640" imgH="177480" progId="Equation.DSMT4">
                <p:embed/>
              </p:oleObj>
            </a:graphicData>
          </a:graphic>
        </p:graphicFrame>
      </p:grpSp>
      <mc:AlternateContent xmlns:mc="http://schemas.openxmlformats.org/markup-compatibility/2006">
        <mc:Choice xmlns="" xmlns:a14="http://schemas.microsoft.com/office/drawing/2010/main" Requires="a14">
          <p:sp>
            <p:nvSpPr>
              <p:cNvPr id="9" name="文本框 8"/>
              <p:cNvSpPr txBox="1"/>
              <p:nvPr/>
            </p:nvSpPr>
            <p:spPr>
              <a:xfrm flipH="1">
                <a:off x="1169374" y="3494753"/>
                <a:ext cx="4915541" cy="461665"/>
              </a:xfrm>
              <a:prstGeom prst="rect">
                <a:avLst/>
              </a:prstGeom>
              <a:noFill/>
            </p:spPr>
            <p:txBody>
              <a:bodyPr wrap="square" rtlCol="0">
                <a:spAutoFit/>
              </a:bodyPr>
              <a:lstStyle/>
              <a:p>
                <a:r>
                  <a:rPr lang="zh-CN" altLang="en-US" sz="2400" dirty="0" smtClean="0">
                    <a:latin typeface="宋体" panose="02010600030101010101" pitchFamily="2" charset="-122"/>
                    <a:ea typeface="宋体" panose="02010600030101010101" pitchFamily="2" charset="-122"/>
                  </a:rPr>
                  <a:t>（</a:t>
                </a:r>
                <a:r>
                  <a:rPr lang="en-US" altLang="zh-CN" sz="2400" dirty="0" smtClean="0">
                    <a:latin typeface="宋体" panose="02010600030101010101" pitchFamily="2" charset="-122"/>
                    <a:ea typeface="宋体" panose="02010600030101010101" pitchFamily="2" charset="-122"/>
                  </a:rPr>
                  <a:t>1</a:t>
                </a:r>
                <a:r>
                  <a:rPr lang="zh-CN" altLang="en-US" sz="2400" dirty="0" smtClean="0">
                    <a:latin typeface="宋体" panose="02010600030101010101" pitchFamily="2" charset="-122"/>
                    <a:ea typeface="宋体" panose="02010600030101010101" pitchFamily="2" charset="-122"/>
                  </a:rPr>
                  <a:t>）正方形的边长为</a:t>
                </a:r>
                <a14:m>
                  <m:oMath xmlns:m="http://schemas.openxmlformats.org/officeDocument/2006/math">
                    <m:r>
                      <a:rPr lang="en-US" altLang="zh-CN" sz="2400" b="0" i="1" smtClean="0">
                        <a:latin typeface="Cambria Math" panose="02040503050406030204" pitchFamily="18" charset="0"/>
                        <a:ea typeface="宋体" panose="02010600030101010101" pitchFamily="2" charset="-122"/>
                      </a:rPr>
                      <m:t>𝑥</m:t>
                    </m:r>
                  </m:oMath>
                </a14:m>
                <a:r>
                  <a:rPr lang="zh-CN" altLang="en-US" sz="2400" dirty="0" smtClean="0">
                    <a:latin typeface="宋体" panose="02010600030101010101" pitchFamily="2" charset="-122"/>
                    <a:ea typeface="宋体" panose="02010600030101010101" pitchFamily="2" charset="-122"/>
                  </a:rPr>
                  <a:t>，周长为</a:t>
                </a:r>
                <a14:m>
                  <m:oMath xmlns:m="http://schemas.openxmlformats.org/officeDocument/2006/math">
                    <m:r>
                      <a:rPr lang="en-US" altLang="zh-CN" sz="2400">
                        <a:latin typeface="Cambria Math" panose="02040503050406030204" pitchFamily="18" charset="0"/>
                        <a:ea typeface="宋体" panose="02010600030101010101" pitchFamily="2" charset="-122"/>
                      </a:rPr>
                      <m:t>𝑙</m:t>
                    </m:r>
                    <m:r>
                      <a:rPr lang="zh-CN" altLang="en-US" sz="2400" b="0" i="1" smtClean="0">
                        <a:latin typeface="Cambria Math" panose="02040503050406030204" pitchFamily="18" charset="0"/>
                        <a:ea typeface="宋体" panose="02010600030101010101" pitchFamily="2" charset="-122"/>
                      </a:rPr>
                      <m:t>，</m:t>
                    </m:r>
                  </m:oMath>
                </a14:m>
                <a:endParaRPr lang="zh-CN" altLang="en-US" sz="2400" dirty="0">
                  <a:latin typeface="宋体" panose="02010600030101010101" pitchFamily="2" charset="-122"/>
                  <a:ea typeface="宋体" panose="02010600030101010101" pitchFamily="2" charset="-122"/>
                </a:endParaRPr>
              </a:p>
            </p:txBody>
          </p:sp>
        </mc:Choice>
        <mc:Fallback>
          <p:sp>
            <p:nvSpPr>
              <p:cNvPr id="9" name="文本框 8"/>
              <p:cNvSpPr txBox="1">
                <a:spLocks noRot="1" noChangeAspect="1" noMove="1" noResize="1" noEditPoints="1" noAdjustHandles="1" noChangeArrowheads="1" noChangeShapeType="1" noTextEdit="1"/>
              </p:cNvSpPr>
              <p:nvPr/>
            </p:nvSpPr>
            <p:spPr>
              <a:xfrm flipH="1">
                <a:off x="1169374" y="3494753"/>
                <a:ext cx="4915541" cy="461665"/>
              </a:xfrm>
              <a:prstGeom prst="rect">
                <a:avLst/>
              </a:prstGeom>
              <a:blipFill>
                <a:blip r:embed="rId5" cstate="print"/>
                <a:stretch>
                  <a:fillRect l="-1985" t="-14474" b="-25000"/>
                </a:stretch>
              </a:blipFill>
            </p:spPr>
            <p:txBody>
              <a:bodyPr/>
              <a:lstStyle/>
              <a:p>
                <a:r>
                  <a:rPr lang="zh-CN" altLang="en-US">
                    <a:noFill/>
                  </a:rPr>
                  <a:t> </a:t>
                </a:r>
              </a:p>
            </p:txBody>
          </p:sp>
        </mc:Fallback>
      </mc:AlternateContent>
      <mc:AlternateContent xmlns:mc="http://schemas.openxmlformats.org/markup-compatibility/2006">
        <mc:Choice xmlns="" xmlns:a14="http://schemas.microsoft.com/office/drawing/2010/main" Requires="a14">
          <p:sp>
            <p:nvSpPr>
              <p:cNvPr id="10" name="文本框 9"/>
              <p:cNvSpPr txBox="1"/>
              <p:nvPr/>
            </p:nvSpPr>
            <p:spPr>
              <a:xfrm flipH="1">
                <a:off x="1169374" y="4757078"/>
                <a:ext cx="6620631" cy="461665"/>
              </a:xfrm>
              <a:prstGeom prst="rect">
                <a:avLst/>
              </a:prstGeom>
              <a:noFill/>
            </p:spPr>
            <p:txBody>
              <a:bodyPr wrap="square" rtlCol="0">
                <a:spAutoFit/>
              </a:bodyPr>
              <a:lstStyle/>
              <a:p>
                <a:r>
                  <a:rPr lang="zh-CN" altLang="en-US" sz="2400" dirty="0" smtClean="0">
                    <a:latin typeface="宋体" panose="02010600030101010101" pitchFamily="2" charset="-122"/>
                    <a:ea typeface="宋体" panose="02010600030101010101" pitchFamily="2" charset="-122"/>
                  </a:rPr>
                  <a:t>（</a:t>
                </a:r>
                <a:r>
                  <a:rPr lang="en-US" altLang="zh-CN" sz="2400" dirty="0" smtClean="0">
                    <a:latin typeface="宋体" panose="02010600030101010101" pitchFamily="2" charset="-122"/>
                    <a:ea typeface="宋体" panose="02010600030101010101" pitchFamily="2" charset="-122"/>
                  </a:rPr>
                  <a:t>2</a:t>
                </a:r>
                <a:r>
                  <a:rPr lang="zh-CN" altLang="en-US" sz="2400" dirty="0" smtClean="0">
                    <a:latin typeface="宋体" panose="02010600030101010101" pitchFamily="2" charset="-122"/>
                    <a:ea typeface="宋体" panose="02010600030101010101" pitchFamily="2" charset="-122"/>
                  </a:rPr>
                  <a:t>）</a:t>
                </a:r>
                <a14:m>
                  <m:oMath xmlns:m="http://schemas.openxmlformats.org/officeDocument/2006/math">
                    <m:r>
                      <a:rPr lang="en-US" altLang="zh-CN" sz="2400" b="0" i="1" smtClean="0">
                        <a:latin typeface="Cambria Math" panose="02040503050406030204" pitchFamily="18" charset="0"/>
                        <a:ea typeface="宋体" panose="02010600030101010101" pitchFamily="2" charset="-122"/>
                      </a:rPr>
                      <m:t>𝑦</m:t>
                    </m:r>
                    <m:r>
                      <a:rPr lang="en-US" altLang="zh-CN" sz="2400" b="0" i="1" smtClean="0">
                        <a:latin typeface="Cambria Math" panose="02040503050406030204" pitchFamily="18" charset="0"/>
                        <a:ea typeface="宋体" panose="02010600030101010101" pitchFamily="2" charset="-122"/>
                      </a:rPr>
                      <m:t>=1</m:t>
                    </m:r>
                    <m:r>
                      <a:rPr lang="zh-CN" altLang="en-US" sz="2400" b="0" i="1" smtClean="0">
                        <a:latin typeface="Cambria Math" panose="02040503050406030204" pitchFamily="18" charset="0"/>
                        <a:ea typeface="宋体" panose="02010600030101010101" pitchFamily="2" charset="-122"/>
                      </a:rPr>
                      <m:t>是</m:t>
                    </m:r>
                    <m:r>
                      <a:rPr lang="zh-CN" altLang="en-US" sz="2400" i="1">
                        <a:latin typeface="Cambria Math" panose="02040503050406030204" pitchFamily="18" charset="0"/>
                        <a:ea typeface="宋体" panose="02010600030101010101" pitchFamily="2" charset="-122"/>
                      </a:rPr>
                      <m:t>函数</m:t>
                    </m:r>
                    <m:r>
                      <a:rPr lang="zh-CN" altLang="en-US" sz="2400" b="0" i="1" smtClean="0">
                        <a:latin typeface="Cambria Math" panose="02040503050406030204" pitchFamily="18" charset="0"/>
                        <a:ea typeface="宋体" panose="02010600030101010101" pitchFamily="2" charset="-122"/>
                      </a:rPr>
                      <m:t>吗？</m:t>
                    </m:r>
                  </m:oMath>
                </a14:m>
                <a:endParaRPr lang="zh-CN" altLang="en-US" sz="2400" dirty="0">
                  <a:latin typeface="宋体" panose="02010600030101010101" pitchFamily="2" charset="-122"/>
                  <a:ea typeface="宋体" panose="02010600030101010101" pitchFamily="2" charset="-122"/>
                </a:endParaRPr>
              </a:p>
            </p:txBody>
          </p:sp>
        </mc:Choice>
        <mc:Fallback>
          <p:sp>
            <p:nvSpPr>
              <p:cNvPr id="10" name="文本框 9"/>
              <p:cNvSpPr txBox="1">
                <a:spLocks noRot="1" noChangeAspect="1" noMove="1" noResize="1" noEditPoints="1" noAdjustHandles="1" noChangeArrowheads="1" noChangeShapeType="1" noTextEdit="1"/>
              </p:cNvSpPr>
              <p:nvPr/>
            </p:nvSpPr>
            <p:spPr>
              <a:xfrm flipH="1">
                <a:off x="1169374" y="4757078"/>
                <a:ext cx="6620631" cy="461665"/>
              </a:xfrm>
              <a:prstGeom prst="rect">
                <a:avLst/>
              </a:prstGeom>
              <a:blipFill>
                <a:blip r:embed="rId6" cstate="print"/>
                <a:stretch>
                  <a:fillRect l="-1473" t="-14474" b="-25000"/>
                </a:stretch>
              </a:blipFill>
            </p:spPr>
            <p:txBody>
              <a:bodyPr/>
              <a:lstStyle/>
              <a:p>
                <a:r>
                  <a:rPr lang="zh-CN" altLang="en-US">
                    <a:noFill/>
                  </a:rPr>
                  <a:t> </a:t>
                </a:r>
              </a:p>
            </p:txBody>
          </p:sp>
        </mc:Fallback>
      </mc:AlternateContent>
      <mc:AlternateContent xmlns:mc="http://schemas.openxmlformats.org/markup-compatibility/2006">
        <mc:Choice xmlns="" xmlns:a14="http://schemas.microsoft.com/office/drawing/2010/main" Requires="a14">
          <p:sp>
            <p:nvSpPr>
              <p:cNvPr id="11" name="文本框 10"/>
              <p:cNvSpPr txBox="1"/>
              <p:nvPr/>
            </p:nvSpPr>
            <p:spPr>
              <a:xfrm flipH="1">
                <a:off x="1983682" y="3964161"/>
                <a:ext cx="3351010" cy="461665"/>
              </a:xfrm>
              <a:prstGeom prst="rect">
                <a:avLst/>
              </a:prstGeom>
              <a:noFill/>
            </p:spPr>
            <p:txBody>
              <a:bodyPr wrap="square" rtlCol="0">
                <a:spAutoFit/>
              </a:bodyPr>
              <a:lstStyle/>
              <a:p>
                <a14:m>
                  <m:oMath xmlns:m="http://schemas.openxmlformats.org/officeDocument/2006/math">
                    <m:r>
                      <a:rPr lang="en-US" altLang="zh-CN" sz="2400" i="1">
                        <a:latin typeface="Cambria Math" panose="02040503050406030204" pitchFamily="18" charset="0"/>
                        <a:ea typeface="宋体" panose="02010600030101010101" pitchFamily="2" charset="-122"/>
                      </a:rPr>
                      <m:t>𝑙</m:t>
                    </m:r>
                    <m:r>
                      <a:rPr lang="en-US" altLang="zh-CN" sz="2400" i="1">
                        <a:latin typeface="Cambria Math" panose="02040503050406030204" pitchFamily="18" charset="0"/>
                        <a:ea typeface="宋体" panose="02010600030101010101" pitchFamily="2" charset="-122"/>
                      </a:rPr>
                      <m:t>=4</m:t>
                    </m:r>
                    <m:r>
                      <a:rPr lang="en-US" altLang="zh-CN" sz="2400" i="1">
                        <a:latin typeface="Cambria Math" panose="02040503050406030204" pitchFamily="18" charset="0"/>
                        <a:ea typeface="宋体" panose="02010600030101010101" pitchFamily="2" charset="-122"/>
                      </a:rPr>
                      <m:t>𝑥</m:t>
                    </m:r>
                    <m:r>
                      <a:rPr lang="zh-CN" altLang="en-US" sz="2400" i="1">
                        <a:latin typeface="Cambria Math" panose="02040503050406030204" pitchFamily="18" charset="0"/>
                        <a:ea typeface="宋体" panose="02010600030101010101" pitchFamily="2" charset="-122"/>
                      </a:rPr>
                      <m:t>，</m:t>
                    </m:r>
                    <m:r>
                      <a:rPr lang="en-US" altLang="zh-CN" sz="2400">
                        <a:latin typeface="Cambria Math" panose="02040503050406030204" pitchFamily="18" charset="0"/>
                        <a:ea typeface="宋体" panose="02010600030101010101" pitchFamily="2" charset="-122"/>
                      </a:rPr>
                      <m:t>𝑙</m:t>
                    </m:r>
                    <m:r>
                      <a:rPr lang="zh-CN" altLang="en-US" sz="2400" b="0" i="1" smtClean="0">
                        <a:latin typeface="Cambria Math" panose="02040503050406030204" pitchFamily="18" charset="0"/>
                        <a:ea typeface="宋体" panose="02010600030101010101" pitchFamily="2" charset="-122"/>
                      </a:rPr>
                      <m:t>是</m:t>
                    </m:r>
                    <m:r>
                      <a:rPr lang="en-US" altLang="zh-CN" sz="2400" b="0" i="1" smtClean="0">
                        <a:latin typeface="Cambria Math" panose="02040503050406030204" pitchFamily="18" charset="0"/>
                        <a:ea typeface="宋体" panose="02010600030101010101" pitchFamily="2" charset="-122"/>
                      </a:rPr>
                      <m:t>𝑥</m:t>
                    </m:r>
                  </m:oMath>
                </a14:m>
                <a:r>
                  <a:rPr lang="zh-CN" altLang="en-US" sz="2400" dirty="0" smtClean="0">
                    <a:latin typeface="宋体" panose="02010600030101010101" pitchFamily="2" charset="-122"/>
                    <a:ea typeface="宋体" panose="02010600030101010101" pitchFamily="2" charset="-122"/>
                  </a:rPr>
                  <a:t>的函数</a:t>
                </a:r>
                <a:r>
                  <a:rPr lang="en-US" altLang="zh-CN" sz="2400" dirty="0" smtClean="0">
                    <a:latin typeface="宋体" panose="02010600030101010101" pitchFamily="2" charset="-122"/>
                    <a:ea typeface="宋体" panose="02010600030101010101" pitchFamily="2" charset="-122"/>
                  </a:rPr>
                  <a:t>.</a:t>
                </a:r>
                <a:endParaRPr lang="zh-CN" altLang="en-US" sz="2400" dirty="0">
                  <a:latin typeface="宋体" panose="02010600030101010101" pitchFamily="2" charset="-122"/>
                  <a:ea typeface="宋体" panose="02010600030101010101" pitchFamily="2" charset="-122"/>
                </a:endParaRPr>
              </a:p>
            </p:txBody>
          </p:sp>
        </mc:Choice>
        <mc:Fallback>
          <p:sp>
            <p:nvSpPr>
              <p:cNvPr id="11" name="文本框 10"/>
              <p:cNvSpPr txBox="1">
                <a:spLocks noRot="1" noChangeAspect="1" noMove="1" noResize="1" noEditPoints="1" noAdjustHandles="1" noChangeArrowheads="1" noChangeShapeType="1" noTextEdit="1"/>
              </p:cNvSpPr>
              <p:nvPr/>
            </p:nvSpPr>
            <p:spPr>
              <a:xfrm flipH="1">
                <a:off x="1983682" y="3964161"/>
                <a:ext cx="3351010" cy="461665"/>
              </a:xfrm>
              <a:prstGeom prst="rect">
                <a:avLst/>
              </a:prstGeom>
              <a:blipFill>
                <a:blip r:embed="rId7" cstate="print"/>
                <a:stretch>
                  <a:fillRect l="-545" t="-14474" b="-25000"/>
                </a:stretch>
              </a:blipFill>
            </p:spPr>
            <p:txBody>
              <a:bodyPr/>
              <a:lstStyle/>
              <a:p>
                <a:r>
                  <a:rPr lang="zh-CN" altLang="en-US">
                    <a:noFill/>
                  </a:rPr>
                  <a:t> </a:t>
                </a:r>
              </a:p>
            </p:txBody>
          </p:sp>
        </mc:Fallback>
      </mc:AlternateContent>
      <p:grpSp>
        <p:nvGrpSpPr>
          <p:cNvPr id="12" name="组合 11"/>
          <p:cNvGrpSpPr/>
          <p:nvPr/>
        </p:nvGrpSpPr>
        <p:grpSpPr>
          <a:xfrm>
            <a:off x="7519670" y="3609165"/>
            <a:ext cx="1477645" cy="829945"/>
            <a:chOff x="13281" y="7446"/>
            <a:chExt cx="2327" cy="1307"/>
          </a:xfrm>
        </p:grpSpPr>
        <p:graphicFrame>
          <p:nvGraphicFramePr>
            <p:cNvPr id="13" name="对象 12">
              <a:hlinkClick r:id="" action="ppaction://ole?verb=0"/>
            </p:cNvPr>
            <p:cNvGraphicFramePr>
              <a:graphicFrameLocks noChangeAspect="1"/>
            </p:cNvGraphicFramePr>
            <p:nvPr/>
          </p:nvGraphicFramePr>
          <p:xfrm>
            <a:off x="13979" y="8035"/>
            <a:ext cx="1629" cy="705"/>
          </p:xfrm>
          <a:graphic>
            <a:graphicData uri="http://schemas.openxmlformats.org/presentationml/2006/ole">
              <p:oleObj spid="_x0000_s1092" r:id="rId8" imgW="469800" imgH="203040" progId="Equation.DSMT4">
                <p:embed/>
              </p:oleObj>
            </a:graphicData>
          </a:graphic>
        </p:graphicFrame>
        <p:sp>
          <p:nvSpPr>
            <p:cNvPr id="14" name="文本框 13"/>
            <p:cNvSpPr txBox="1"/>
            <p:nvPr/>
          </p:nvSpPr>
          <p:spPr>
            <a:xfrm>
              <a:off x="13281" y="7446"/>
              <a:ext cx="2221" cy="1307"/>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正比例函数</a:t>
              </a:r>
            </a:p>
          </p:txBody>
        </p:sp>
      </p:grpSp>
      <p:grpSp>
        <p:nvGrpSpPr>
          <p:cNvPr id="15" name="组合 14"/>
          <p:cNvGrpSpPr/>
          <p:nvPr/>
        </p:nvGrpSpPr>
        <p:grpSpPr>
          <a:xfrm>
            <a:off x="5822950" y="3523384"/>
            <a:ext cx="1347470" cy="1167765"/>
            <a:chOff x="11703" y="7068"/>
            <a:chExt cx="2122" cy="1839"/>
          </a:xfrm>
        </p:grpSpPr>
        <p:sp>
          <p:nvSpPr>
            <p:cNvPr id="16" name="爆炸形 1 15"/>
            <p:cNvSpPr/>
            <p:nvPr/>
          </p:nvSpPr>
          <p:spPr>
            <a:xfrm>
              <a:off x="11703" y="7068"/>
              <a:ext cx="2122" cy="1839"/>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文本框 16"/>
            <p:cNvSpPr txBox="1"/>
            <p:nvPr/>
          </p:nvSpPr>
          <p:spPr>
            <a:xfrm>
              <a:off x="12253" y="7555"/>
              <a:ext cx="778" cy="725"/>
            </a:xfrm>
            <a:prstGeom prst="rect">
              <a:avLst/>
            </a:prstGeom>
            <a:noFill/>
          </p:spPr>
          <p:txBody>
            <a:bodyPr wrap="none" rtlCol="0">
              <a:spAutoFit/>
            </a:bodyPr>
            <a:lstStyle/>
            <a:p>
              <a:r>
                <a:rPr lang="en-US" altLang="zh-CN" sz="2400">
                  <a:solidFill>
                    <a:srgbClr val="FF0000"/>
                  </a:solidFill>
                </a:rPr>
                <a:t>VS</a:t>
              </a:r>
            </a:p>
          </p:txBody>
        </p:sp>
      </p:grpSp>
      <p:sp>
        <p:nvSpPr>
          <p:cNvPr id="18" name="TextBox 17"/>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307518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环节一 创设</a:t>
            </a:r>
            <a:r>
              <a:rPr lang="zh-CN" altLang="en-US"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情境</a:t>
            </a:r>
            <a:r>
              <a:rPr lang="en-US" altLang="zh-CN"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话</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pic>
        <p:nvPicPr>
          <p:cNvPr id="5" name="图片 4" descr="复兴号"/>
          <p:cNvPicPr>
            <a:picLocks noChangeAspect="1"/>
          </p:cNvPicPr>
          <p:nvPr/>
        </p:nvPicPr>
        <p:blipFill>
          <a:blip r:embed="rId2" cstate="print"/>
          <a:stretch>
            <a:fillRect/>
          </a:stretch>
        </p:blipFill>
        <p:spPr>
          <a:xfrm>
            <a:off x="8846185" y="1106805"/>
            <a:ext cx="2707005" cy="1541145"/>
          </a:xfrm>
          <a:prstGeom prst="rect">
            <a:avLst/>
          </a:prstGeom>
        </p:spPr>
      </p:pic>
      <p:grpSp>
        <p:nvGrpSpPr>
          <p:cNvPr id="6" name="组合 5"/>
          <p:cNvGrpSpPr/>
          <p:nvPr/>
        </p:nvGrpSpPr>
        <p:grpSpPr>
          <a:xfrm>
            <a:off x="1428128" y="1183640"/>
            <a:ext cx="7146164" cy="850900"/>
            <a:chOff x="2278" y="1864"/>
            <a:chExt cx="11219" cy="1340"/>
          </a:xfrm>
        </p:grpSpPr>
        <p:sp>
          <p:nvSpPr>
            <p:cNvPr id="7" name="文本框 6"/>
            <p:cNvSpPr txBox="1"/>
            <p:nvPr/>
          </p:nvSpPr>
          <p:spPr>
            <a:xfrm>
              <a:off x="2278" y="1864"/>
              <a:ext cx="1393" cy="1307"/>
            </a:xfrm>
            <a:prstGeom prst="rect">
              <a:avLst/>
            </a:prstGeom>
            <a:noFill/>
          </p:spPr>
          <p:txBody>
            <a:bodyPr wrap="square" rtlCol="0">
              <a:spAutoFit/>
            </a:bodyPr>
            <a:lstStyle/>
            <a:p>
              <a:r>
                <a:rPr lang="zh-CN" altLang="en-US" sz="2400" b="1" dirty="0">
                  <a:solidFill>
                    <a:srgbClr val="1D41D5"/>
                  </a:solidFill>
                </a:rPr>
                <a:t>问题</a:t>
              </a:r>
            </a:p>
            <a:p>
              <a:r>
                <a:rPr lang="zh-CN" altLang="en-US" sz="2400" b="1" dirty="0" smtClean="0">
                  <a:solidFill>
                    <a:srgbClr val="1D41D5"/>
                  </a:solidFill>
                </a:rPr>
                <a:t>情境</a:t>
              </a:r>
              <a:endParaRPr lang="zh-CN" altLang="en-US" sz="2400" b="1" dirty="0">
                <a:solidFill>
                  <a:srgbClr val="1D41D5"/>
                </a:solidFill>
              </a:endParaRPr>
            </a:p>
          </p:txBody>
        </p:sp>
        <p:sp>
          <p:nvSpPr>
            <p:cNvPr id="8" name="文本框 7"/>
            <p:cNvSpPr txBox="1"/>
            <p:nvPr/>
          </p:nvSpPr>
          <p:spPr>
            <a:xfrm>
              <a:off x="3455" y="1897"/>
              <a:ext cx="10042" cy="1307"/>
            </a:xfrm>
            <a:prstGeom prst="rect">
              <a:avLst/>
            </a:prstGeom>
            <a:noFill/>
          </p:spPr>
          <p:txBody>
            <a:bodyPr wrap="square" rtlCol="0">
              <a:spAutoFit/>
            </a:bodyPr>
            <a:lstStyle/>
            <a:p>
              <a:r>
                <a:rPr lang="zh-CN" altLang="en-US" sz="2400" dirty="0">
                  <a:ea typeface="黑体" panose="02010609060101010101" charset="-122"/>
                  <a:cs typeface="黑体" panose="02010609060101010101" charset="-122"/>
                </a:rPr>
                <a:t>某“复兴号”高速列车加速到350km/h后保持匀速运行半小时</a:t>
              </a:r>
              <a:r>
                <a:rPr lang="en-US" altLang="zh-CN" sz="2400" dirty="0">
                  <a:ea typeface="黑体" panose="02010609060101010101" charset="-122"/>
                  <a:cs typeface="黑体" panose="02010609060101010101" charset="-122"/>
                </a:rPr>
                <a:t>.</a:t>
              </a:r>
            </a:p>
          </p:txBody>
        </p:sp>
      </p:grpSp>
      <p:sp>
        <p:nvSpPr>
          <p:cNvPr id="9" name="文本框 8"/>
          <p:cNvSpPr txBox="1"/>
          <p:nvPr/>
        </p:nvSpPr>
        <p:spPr>
          <a:xfrm>
            <a:off x="1905635" y="2187575"/>
            <a:ext cx="6442075" cy="460375"/>
          </a:xfrm>
          <a:prstGeom prst="rect">
            <a:avLst/>
          </a:prstGeom>
          <a:noFill/>
        </p:spPr>
        <p:txBody>
          <a:bodyPr wrap="square" rtlCol="0">
            <a:spAutoFit/>
          </a:bodyPr>
          <a:lstStyle/>
          <a:p>
            <a:r>
              <a:rPr lang="en-US" sz="2400" dirty="0">
                <a:latin typeface="宋体" panose="02010600030101010101" pitchFamily="2" charset="-122"/>
                <a:ea typeface="宋体" panose="02010600030101010101" pitchFamily="2" charset="-122"/>
                <a:cs typeface="宋体" panose="02010600030101010101" pitchFamily="2" charset="-122"/>
              </a:rPr>
              <a:t>(1)</a:t>
            </a:r>
            <a:r>
              <a:rPr lang="zh-CN" altLang="en-US" sz="2400">
                <a:latin typeface="宋体" panose="02010600030101010101" pitchFamily="2" charset="-122"/>
                <a:ea typeface="宋体" panose="02010600030101010101" pitchFamily="2" charset="-122"/>
                <a:cs typeface="宋体" panose="02010600030101010101" pitchFamily="2" charset="-122"/>
              </a:rPr>
              <a:t>列车行进的路程</a:t>
            </a:r>
            <a:r>
              <a:rPr lang="en-US" altLang="zh-CN" sz="2400" dirty="0">
                <a:latin typeface="宋体" panose="02010600030101010101" pitchFamily="2" charset="-122"/>
                <a:ea typeface="宋体" panose="02010600030101010101" pitchFamily="2" charset="-122"/>
                <a:cs typeface="宋体" panose="02010600030101010101" pitchFamily="2" charset="-122"/>
              </a:rPr>
              <a:t>S</a:t>
            </a:r>
            <a:r>
              <a:rPr lang="zh-CN" altLang="en-US" sz="2400">
                <a:latin typeface="宋体" panose="02010600030101010101" pitchFamily="2" charset="-122"/>
                <a:ea typeface="宋体" panose="02010600030101010101" pitchFamily="2" charset="-122"/>
                <a:cs typeface="宋体" panose="02010600030101010101" pitchFamily="2" charset="-122"/>
              </a:rPr>
              <a:t>与运行时间</a:t>
            </a:r>
            <a:r>
              <a:rPr lang="en-US" altLang="zh-CN" sz="2400" dirty="0">
                <a:latin typeface="宋体" panose="02010600030101010101" pitchFamily="2" charset="-122"/>
                <a:ea typeface="宋体" panose="02010600030101010101" pitchFamily="2" charset="-122"/>
                <a:cs typeface="宋体" panose="02010600030101010101" pitchFamily="2" charset="-122"/>
              </a:rPr>
              <a:t>t</a:t>
            </a:r>
            <a:r>
              <a:rPr lang="zh-CN" altLang="en-US" sz="2400">
                <a:latin typeface="宋体" panose="02010600030101010101" pitchFamily="2" charset="-122"/>
                <a:ea typeface="宋体" panose="02010600030101010101" pitchFamily="2" charset="-122"/>
                <a:cs typeface="宋体" panose="02010600030101010101" pitchFamily="2" charset="-122"/>
              </a:rPr>
              <a:t>的关系是什么？</a:t>
            </a:r>
          </a:p>
        </p:txBody>
      </p:sp>
      <p:sp>
        <p:nvSpPr>
          <p:cNvPr id="10" name="文本框 9"/>
          <p:cNvSpPr txBox="1"/>
          <p:nvPr/>
        </p:nvSpPr>
        <p:spPr>
          <a:xfrm>
            <a:off x="1917065" y="2790825"/>
            <a:ext cx="7190105" cy="460375"/>
          </a:xfrm>
          <a:prstGeom prst="rect">
            <a:avLst/>
          </a:prstGeom>
          <a:noFill/>
        </p:spPr>
        <p:txBody>
          <a:bodyPr wrap="square" rtlCol="0">
            <a:spAutoFit/>
          </a:bodyPr>
          <a:lstStyle/>
          <a:p>
            <a:r>
              <a:rPr lang="en-US" sz="2400" dirty="0">
                <a:latin typeface="宋体" panose="02010600030101010101" pitchFamily="2" charset="-122"/>
                <a:ea typeface="宋体" panose="02010600030101010101" pitchFamily="2" charset="-122"/>
                <a:cs typeface="宋体" panose="02010600030101010101" pitchFamily="2" charset="-122"/>
              </a:rPr>
              <a:t>(2)</a:t>
            </a:r>
            <a:r>
              <a:rPr sz="2400" dirty="0" err="1">
                <a:latin typeface="宋体" panose="02010600030101010101" pitchFamily="2" charset="-122"/>
                <a:ea typeface="宋体" panose="02010600030101010101" pitchFamily="2" charset="-122"/>
                <a:cs typeface="宋体" panose="02010600030101010101" pitchFamily="2" charset="-122"/>
              </a:rPr>
              <a:t>你能用初中所学函数概念描述</a:t>
            </a:r>
            <a:r>
              <a:rPr lang="en-US" sz="2400" dirty="0" err="1">
                <a:latin typeface="宋体" panose="02010600030101010101" pitchFamily="2" charset="-122"/>
                <a:ea typeface="宋体" panose="02010600030101010101" pitchFamily="2" charset="-122"/>
                <a:cs typeface="宋体" panose="02010600030101010101" pitchFamily="2" charset="-122"/>
              </a:rPr>
              <a:t>S</a:t>
            </a:r>
            <a:r>
              <a:rPr sz="2400" dirty="0" err="1">
                <a:latin typeface="宋体" panose="02010600030101010101" pitchFamily="2" charset="-122"/>
                <a:ea typeface="宋体" panose="02010600030101010101" pitchFamily="2" charset="-122"/>
                <a:cs typeface="宋体" panose="02010600030101010101" pitchFamily="2" charset="-122"/>
              </a:rPr>
              <a:t>与</a:t>
            </a:r>
            <a:r>
              <a:rPr lang="en-US" sz="2400" dirty="0" err="1">
                <a:latin typeface="宋体" panose="02010600030101010101" pitchFamily="2" charset="-122"/>
                <a:ea typeface="宋体" panose="02010600030101010101" pitchFamily="2" charset="-122"/>
                <a:cs typeface="宋体" panose="02010600030101010101" pitchFamily="2" charset="-122"/>
              </a:rPr>
              <a:t>t</a:t>
            </a:r>
            <a:r>
              <a:rPr sz="2400" dirty="0" err="1">
                <a:latin typeface="宋体" panose="02010600030101010101" pitchFamily="2" charset="-122"/>
                <a:ea typeface="宋体" panose="02010600030101010101" pitchFamily="2" charset="-122"/>
                <a:cs typeface="宋体" panose="02010600030101010101" pitchFamily="2" charset="-122"/>
              </a:rPr>
              <a:t>的函数关系吗</a:t>
            </a:r>
            <a:r>
              <a:rPr lang="zh-CN" altLang="en-US" sz="2400" dirty="0">
                <a:latin typeface="宋体" panose="02010600030101010101" pitchFamily="2" charset="-122"/>
                <a:ea typeface="宋体" panose="02010600030101010101" pitchFamily="2" charset="-122"/>
                <a:cs typeface="宋体" panose="02010600030101010101" pitchFamily="2" charset="-122"/>
              </a:rPr>
              <a:t>？</a:t>
            </a:r>
          </a:p>
        </p:txBody>
      </p:sp>
      <p:sp>
        <p:nvSpPr>
          <p:cNvPr id="11" name="文本框 10"/>
          <p:cNvSpPr txBox="1"/>
          <p:nvPr/>
        </p:nvSpPr>
        <p:spPr>
          <a:xfrm>
            <a:off x="1905634" y="3355975"/>
            <a:ext cx="8152765" cy="830997"/>
          </a:xfrm>
          <a:prstGeom prst="rect">
            <a:avLst/>
          </a:prstGeom>
          <a:noFill/>
        </p:spPr>
        <p:txBody>
          <a:bodyPr wrap="square" rtlCol="0">
            <a:spAutoFit/>
          </a:bodyPr>
          <a:lstStyle/>
          <a:p>
            <a:r>
              <a:rPr lang="en-US" sz="2400" dirty="0">
                <a:latin typeface="宋体" panose="02010600030101010101" pitchFamily="2" charset="-122"/>
                <a:ea typeface="宋体" panose="02010600030101010101" pitchFamily="2" charset="-122"/>
                <a:cs typeface="宋体" panose="02010600030101010101" pitchFamily="2" charset="-122"/>
              </a:rPr>
              <a:t>(3)</a:t>
            </a:r>
            <a:r>
              <a:rPr sz="2400" dirty="0">
                <a:latin typeface="宋体" panose="02010600030101010101" pitchFamily="2" charset="-122"/>
                <a:ea typeface="宋体" panose="02010600030101010101" pitchFamily="2" charset="-122"/>
                <a:cs typeface="宋体" panose="02010600030101010101" pitchFamily="2" charset="-122"/>
              </a:rPr>
              <a:t>有人说：“根据对应关系这趟列车加速到350km/</a:t>
            </a:r>
            <a:r>
              <a:rPr sz="2400" dirty="0" err="1">
                <a:latin typeface="宋体" panose="02010600030101010101" pitchFamily="2" charset="-122"/>
                <a:ea typeface="宋体" panose="02010600030101010101" pitchFamily="2" charset="-122"/>
                <a:cs typeface="宋体" panose="02010600030101010101" pitchFamily="2" charset="-122"/>
              </a:rPr>
              <a:t>h后</a:t>
            </a:r>
            <a:r>
              <a:rPr sz="2400" dirty="0">
                <a:latin typeface="宋体" panose="02010600030101010101" pitchFamily="2" charset="-122"/>
                <a:ea typeface="宋体" panose="02010600030101010101" pitchFamily="2" charset="-122"/>
                <a:cs typeface="宋体" panose="02010600030101010101" pitchFamily="2" charset="-122"/>
              </a:rPr>
              <a:t>， </a:t>
            </a:r>
            <a:r>
              <a:rPr sz="2400" dirty="0" smtClean="0">
                <a:latin typeface="宋体" panose="02010600030101010101" pitchFamily="2" charset="-122"/>
                <a:ea typeface="宋体" panose="02010600030101010101" pitchFamily="2" charset="-122"/>
                <a:cs typeface="宋体" panose="02010600030101010101" pitchFamily="2" charset="-122"/>
              </a:rPr>
              <a:t>运行</a:t>
            </a:r>
            <a:r>
              <a:rPr sz="2400" dirty="0">
                <a:latin typeface="宋体" panose="02010600030101010101" pitchFamily="2" charset="-122"/>
                <a:ea typeface="宋体" panose="02010600030101010101" pitchFamily="2" charset="-122"/>
                <a:cs typeface="宋体" panose="02010600030101010101" pitchFamily="2" charset="-122"/>
              </a:rPr>
              <a:t>1h就前进了350km.”你认为这个说法正确吗？</a:t>
            </a:r>
          </a:p>
        </p:txBody>
      </p:sp>
      <p:sp>
        <p:nvSpPr>
          <p:cNvPr id="12" name="文本框 11"/>
          <p:cNvSpPr txBox="1"/>
          <p:nvPr/>
        </p:nvSpPr>
        <p:spPr>
          <a:xfrm>
            <a:off x="1917065" y="4233545"/>
            <a:ext cx="7376564" cy="460375"/>
          </a:xfrm>
          <a:prstGeom prst="rect">
            <a:avLst/>
          </a:prstGeom>
          <a:noFill/>
        </p:spPr>
        <p:txBody>
          <a:bodyPr wrap="square" rtlCol="0">
            <a:spAutoFit/>
          </a:bodyPr>
          <a:lstStyle/>
          <a:p>
            <a:r>
              <a:rPr lang="en-US" sz="2400">
                <a:latin typeface="宋体" panose="02010600030101010101" pitchFamily="2" charset="-122"/>
                <a:ea typeface="宋体" panose="02010600030101010101" pitchFamily="2" charset="-122"/>
                <a:cs typeface="宋体" panose="02010600030101010101" pitchFamily="2" charset="-122"/>
              </a:rPr>
              <a:t>(4)</a:t>
            </a:r>
            <a:r>
              <a:rPr lang="zh-CN" altLang="en-US" sz="2400">
                <a:latin typeface="宋体" panose="02010600030101010101" pitchFamily="2" charset="-122"/>
                <a:ea typeface="宋体" panose="02010600030101010101" pitchFamily="2" charset="-122"/>
                <a:cs typeface="宋体" panose="02010600030101010101" pitchFamily="2" charset="-122"/>
              </a:rPr>
              <a:t>如何</a:t>
            </a:r>
            <a:r>
              <a:rPr lang="zh-CN" sz="2400">
                <a:latin typeface="宋体" panose="02010600030101010101" pitchFamily="2" charset="-122"/>
                <a:ea typeface="宋体" panose="02010600030101010101" pitchFamily="2" charset="-122"/>
                <a:cs typeface="宋体" panose="02010600030101010101" pitchFamily="2" charset="-122"/>
              </a:rPr>
              <a:t>用更精确的语言来描述</a:t>
            </a:r>
            <a:r>
              <a:rPr lang="en-US" sz="2400">
                <a:latin typeface="宋体" panose="02010600030101010101" pitchFamily="2" charset="-122"/>
                <a:ea typeface="宋体" panose="02010600030101010101" pitchFamily="2" charset="-122"/>
                <a:cs typeface="宋体" panose="02010600030101010101" pitchFamily="2" charset="-122"/>
                <a:sym typeface="+mn-ea"/>
              </a:rPr>
              <a:t>S</a:t>
            </a:r>
            <a:r>
              <a:rPr sz="2400">
                <a:latin typeface="宋体" panose="02010600030101010101" pitchFamily="2" charset="-122"/>
                <a:ea typeface="宋体" panose="02010600030101010101" pitchFamily="2" charset="-122"/>
                <a:cs typeface="宋体" panose="02010600030101010101" pitchFamily="2" charset="-122"/>
                <a:sym typeface="+mn-ea"/>
              </a:rPr>
              <a:t>与</a:t>
            </a:r>
            <a:r>
              <a:rPr lang="en-US" sz="2400">
                <a:latin typeface="宋体" panose="02010600030101010101" pitchFamily="2" charset="-122"/>
                <a:ea typeface="宋体" panose="02010600030101010101" pitchFamily="2" charset="-122"/>
                <a:cs typeface="宋体" panose="02010600030101010101" pitchFamily="2" charset="-122"/>
                <a:sym typeface="+mn-ea"/>
              </a:rPr>
              <a:t>t</a:t>
            </a:r>
            <a:r>
              <a:rPr sz="2400">
                <a:latin typeface="宋体" panose="02010600030101010101" pitchFamily="2" charset="-122"/>
                <a:ea typeface="宋体" panose="02010600030101010101" pitchFamily="2" charset="-122"/>
                <a:cs typeface="宋体" panose="02010600030101010101" pitchFamily="2" charset="-122"/>
                <a:sym typeface="+mn-ea"/>
              </a:rPr>
              <a:t>的函数关系</a:t>
            </a:r>
            <a:r>
              <a:rPr lang="zh-CN" sz="2400">
                <a:latin typeface="宋体" panose="02010600030101010101" pitchFamily="2" charset="-122"/>
                <a:ea typeface="宋体" panose="02010600030101010101" pitchFamily="2" charset="-122"/>
                <a:cs typeface="宋体" panose="02010600030101010101" pitchFamily="2" charset="-122"/>
                <a:sym typeface="+mn-ea"/>
              </a:rPr>
              <a:t>呢</a:t>
            </a:r>
            <a:r>
              <a:rPr sz="2400">
                <a:latin typeface="宋体" panose="02010600030101010101" pitchFamily="2" charset="-122"/>
                <a:ea typeface="宋体" panose="02010600030101010101" pitchFamily="2" charset="-122"/>
                <a:cs typeface="宋体" panose="02010600030101010101" pitchFamily="2" charset="-122"/>
              </a:rPr>
              <a:t>？</a:t>
            </a:r>
          </a:p>
        </p:txBody>
      </p:sp>
      <p:sp>
        <p:nvSpPr>
          <p:cNvPr id="13" name="TextBox 12"/>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27092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31925" y="1196340"/>
            <a:ext cx="7110730" cy="460375"/>
          </a:xfrm>
          <a:prstGeom prst="rect">
            <a:avLst/>
          </a:prstGeom>
          <a:noFill/>
        </p:spPr>
        <p:txBody>
          <a:bodyPr wrap="square" rtlCol="0">
            <a:spAutoFit/>
          </a:bodyPr>
          <a:lstStyle/>
          <a:p>
            <a:r>
              <a:rPr lang="en-US" sz="2400">
                <a:latin typeface="宋体" panose="02010600030101010101" pitchFamily="2" charset="-122"/>
                <a:ea typeface="宋体" panose="02010600030101010101" pitchFamily="2" charset="-122"/>
                <a:cs typeface="宋体" panose="02010600030101010101" pitchFamily="2" charset="-122"/>
              </a:rPr>
              <a:t>(4)</a:t>
            </a:r>
            <a:r>
              <a:rPr lang="zh-CN" altLang="en-US" sz="2400">
                <a:latin typeface="宋体" panose="02010600030101010101" pitchFamily="2" charset="-122"/>
                <a:ea typeface="宋体" panose="02010600030101010101" pitchFamily="2" charset="-122"/>
                <a:cs typeface="宋体" panose="02010600030101010101" pitchFamily="2" charset="-122"/>
              </a:rPr>
              <a:t>如何</a:t>
            </a:r>
            <a:r>
              <a:rPr lang="zh-CN" sz="2400">
                <a:latin typeface="宋体" panose="02010600030101010101" pitchFamily="2" charset="-122"/>
                <a:ea typeface="宋体" panose="02010600030101010101" pitchFamily="2" charset="-122"/>
                <a:cs typeface="宋体" panose="02010600030101010101" pitchFamily="2" charset="-122"/>
              </a:rPr>
              <a:t>用更精确的语言来描述</a:t>
            </a:r>
            <a:r>
              <a:rPr lang="en-US" sz="2400">
                <a:latin typeface="宋体" panose="02010600030101010101" pitchFamily="2" charset="-122"/>
                <a:ea typeface="宋体" panose="02010600030101010101" pitchFamily="2" charset="-122"/>
                <a:cs typeface="宋体" panose="02010600030101010101" pitchFamily="2" charset="-122"/>
                <a:sym typeface="+mn-ea"/>
              </a:rPr>
              <a:t>S</a:t>
            </a:r>
            <a:r>
              <a:rPr sz="2400">
                <a:latin typeface="宋体" panose="02010600030101010101" pitchFamily="2" charset="-122"/>
                <a:ea typeface="宋体" panose="02010600030101010101" pitchFamily="2" charset="-122"/>
                <a:cs typeface="宋体" panose="02010600030101010101" pitchFamily="2" charset="-122"/>
                <a:sym typeface="+mn-ea"/>
              </a:rPr>
              <a:t>与</a:t>
            </a:r>
            <a:r>
              <a:rPr lang="en-US" sz="2400">
                <a:latin typeface="宋体" panose="02010600030101010101" pitchFamily="2" charset="-122"/>
                <a:ea typeface="宋体" panose="02010600030101010101" pitchFamily="2" charset="-122"/>
                <a:cs typeface="宋体" panose="02010600030101010101" pitchFamily="2" charset="-122"/>
                <a:sym typeface="+mn-ea"/>
              </a:rPr>
              <a:t>t</a:t>
            </a:r>
            <a:r>
              <a:rPr sz="2400">
                <a:latin typeface="宋体" panose="02010600030101010101" pitchFamily="2" charset="-122"/>
                <a:ea typeface="宋体" panose="02010600030101010101" pitchFamily="2" charset="-122"/>
                <a:cs typeface="宋体" panose="02010600030101010101" pitchFamily="2" charset="-122"/>
                <a:sym typeface="+mn-ea"/>
              </a:rPr>
              <a:t>的函数关系</a:t>
            </a:r>
            <a:r>
              <a:rPr lang="zh-CN" sz="2400">
                <a:latin typeface="宋体" panose="02010600030101010101" pitchFamily="2" charset="-122"/>
                <a:ea typeface="宋体" panose="02010600030101010101" pitchFamily="2" charset="-122"/>
                <a:cs typeface="宋体" panose="02010600030101010101" pitchFamily="2" charset="-122"/>
                <a:sym typeface="+mn-ea"/>
              </a:rPr>
              <a:t>呢</a:t>
            </a:r>
            <a:r>
              <a:rPr sz="2400">
                <a:latin typeface="宋体" panose="02010600030101010101" pitchFamily="2" charset="-122"/>
                <a:ea typeface="宋体" panose="02010600030101010101" pitchFamily="2" charset="-122"/>
                <a:cs typeface="宋体" panose="02010600030101010101" pitchFamily="2" charset="-122"/>
              </a:rPr>
              <a:t>？</a:t>
            </a:r>
          </a:p>
        </p:txBody>
      </p:sp>
      <p:pic>
        <p:nvPicPr>
          <p:cNvPr id="5" name="图片 4"/>
          <p:cNvPicPr>
            <a:picLocks noChangeAspect="1"/>
          </p:cNvPicPr>
          <p:nvPr/>
        </p:nvPicPr>
        <p:blipFill>
          <a:blip r:embed="rId2" cstate="print"/>
          <a:stretch>
            <a:fillRect/>
          </a:stretch>
        </p:blipFill>
        <p:spPr>
          <a:xfrm>
            <a:off x="566420" y="2366645"/>
            <a:ext cx="5351145" cy="3102610"/>
          </a:xfrm>
          <a:prstGeom prst="rect">
            <a:avLst/>
          </a:prstGeom>
          <a:scene3d>
            <a:camera prst="isometricOffAxis1Right"/>
            <a:lightRig rig="threePt" dir="t"/>
          </a:scene3d>
        </p:spPr>
      </p:pic>
      <p:cxnSp>
        <p:nvCxnSpPr>
          <p:cNvPr id="6" name="直接连接符 5"/>
          <p:cNvCxnSpPr/>
          <p:nvPr/>
        </p:nvCxnSpPr>
        <p:spPr>
          <a:xfrm flipV="1">
            <a:off x="2156460" y="4337050"/>
            <a:ext cx="2855595" cy="438785"/>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948180" y="4876165"/>
            <a:ext cx="887095" cy="130175"/>
          </a:xfrm>
          <a:prstGeom prst="line">
            <a:avLst/>
          </a:prstGeom>
          <a:ln w="254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052185" y="2788603"/>
            <a:ext cx="5080000" cy="1198880"/>
          </a:xfrm>
          <a:prstGeom prst="rect">
            <a:avLst/>
          </a:prstGeom>
          <a:noFill/>
          <a:ln w="9525">
            <a:noFill/>
          </a:ln>
        </p:spPr>
        <p:txBody>
          <a:bodyPr>
            <a:spAutoFit/>
          </a:bodyPr>
          <a:lstStyle/>
          <a:p>
            <a:pPr indent="0"/>
            <a:r>
              <a:rPr lang="zh-CN" b="0">
                <a:solidFill>
                  <a:schemeClr val="tx1"/>
                </a:solidFill>
                <a:latin typeface="Calibri" panose="020F0502020204030204" charset="0"/>
                <a:ea typeface="宋体" panose="02010600030101010101" pitchFamily="2" charset="-122"/>
              </a:rPr>
              <a:t>新教材在第一章《集合与常用逻辑用语》章引言曾讲到集合的作用：</a:t>
            </a:r>
            <a:r>
              <a:rPr lang="zh-CN" b="1">
                <a:solidFill>
                  <a:srgbClr val="1D41D5"/>
                </a:solidFill>
                <a:latin typeface="Calibri" panose="020F0502020204030204" charset="0"/>
                <a:ea typeface="宋体" panose="02010600030101010101" pitchFamily="2" charset="-122"/>
              </a:rPr>
              <a:t>为了简洁、准确地表述数学对象及研究范围，我们需要使用集合的语言和工具</a:t>
            </a:r>
            <a:r>
              <a:rPr lang="en-US" altLang="zh-CN" b="1">
                <a:solidFill>
                  <a:srgbClr val="1D41D5"/>
                </a:solidFill>
                <a:latin typeface="Calibri" panose="020F0502020204030204" charset="0"/>
                <a:ea typeface="宋体" panose="02010600030101010101" pitchFamily="2" charset="-122"/>
              </a:rPr>
              <a:t>.</a:t>
            </a:r>
          </a:p>
        </p:txBody>
      </p:sp>
      <p:sp>
        <p:nvSpPr>
          <p:cNvPr id="9" name="文本框 8"/>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环节一 创设</a:t>
            </a:r>
            <a:r>
              <a:rPr lang="zh-CN" altLang="en-US"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情境</a:t>
            </a:r>
            <a:r>
              <a:rPr lang="en-US" altLang="zh-CN"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话</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10" name="TextBox 9"/>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22775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4" presetClass="entr" presetSubtype="16" fill="hold" grpId="0" nodeType="afterEffect">
                                  <p:stCondLst>
                                    <p:cond delay="0"/>
                                  </p:stCondLst>
                                  <p:childTnLst>
                                    <p:set>
                                      <p:cBhvr>
                                        <p:cTn id="18" dur="1000" fill="hold">
                                          <p:stCondLst>
                                            <p:cond delay="0"/>
                                          </p:stCondLst>
                                        </p:cTn>
                                        <p:tgtEl>
                                          <p:spTgt spid="8"/>
                                        </p:tgtEl>
                                        <p:attrNameLst>
                                          <p:attrName>style.visibility</p:attrName>
                                        </p:attrNameLst>
                                      </p:cBhvr>
                                      <p:to>
                                        <p:strVal val="visible"/>
                                      </p:to>
                                    </p:set>
                                    <p:animEffect transition="in" filter="box(in)">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1040627" y="1564640"/>
            <a:ext cx="6025335" cy="3759397"/>
          </a:xfrm>
          <a:prstGeom prst="rect">
            <a:avLst/>
          </a:prstGeom>
        </p:spPr>
      </p:pic>
      <p:sp>
        <p:nvSpPr>
          <p:cNvPr id="4" name="文本框 3"/>
          <p:cNvSpPr txBox="1"/>
          <p:nvPr/>
        </p:nvSpPr>
        <p:spPr>
          <a:xfrm>
            <a:off x="1854200" y="318770"/>
            <a:ext cx="3609975" cy="368300"/>
          </a:xfrm>
          <a:prstGeom prst="rect">
            <a:avLst/>
          </a:prstGeom>
          <a:noFill/>
        </p:spPr>
        <p:txBody>
          <a:bodyPr wrap="square" rtlCol="0">
            <a:spAutoFit/>
          </a:bodyPr>
          <a:lstStyle/>
          <a:p>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环节一 创设</a:t>
            </a:r>
            <a:r>
              <a:rPr lang="zh-CN" altLang="en-US"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情境</a:t>
            </a:r>
            <a:r>
              <a:rPr lang="en-US" altLang="zh-CN" b="1" dirty="0" smtClean="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话</a:t>
            </a:r>
            <a:r>
              <a:rPr lang="en-US" altLang="zh-CN"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a:t>
            </a:r>
            <a:r>
              <a:rPr lang="zh-CN" altLang="en-US"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楷体" panose="02010609060101010101" charset="-122"/>
                <a:ea typeface="楷体" panose="02010609060101010101" charset="-122"/>
                <a:cs typeface="楷体" panose="02010609060101010101" charset="-122"/>
              </a:rPr>
              <a:t>函数</a:t>
            </a:r>
          </a:p>
        </p:txBody>
      </p:sp>
      <p:sp>
        <p:nvSpPr>
          <p:cNvPr id="5" name="文本框 4"/>
          <p:cNvSpPr txBox="1"/>
          <p:nvPr/>
        </p:nvSpPr>
        <p:spPr>
          <a:xfrm>
            <a:off x="1431925" y="1196340"/>
            <a:ext cx="5600642" cy="368300"/>
          </a:xfrm>
          <a:prstGeom prst="rect">
            <a:avLst/>
          </a:prstGeom>
          <a:noFill/>
        </p:spPr>
        <p:txBody>
          <a:bodyPr wrap="square" rtlCol="0">
            <a:spAutoFit/>
          </a:bodyPr>
          <a:lstStyle/>
          <a:p>
            <a:r>
              <a:rPr lang="en-US" dirty="0">
                <a:latin typeface="宋体" panose="02010600030101010101" pitchFamily="2" charset="-122"/>
                <a:ea typeface="宋体" panose="02010600030101010101" pitchFamily="2" charset="-122"/>
                <a:cs typeface="宋体" panose="02010600030101010101" pitchFamily="2" charset="-122"/>
              </a:rPr>
              <a:t>(4)</a:t>
            </a:r>
            <a:r>
              <a:rPr lang="zh-CN" altLang="en-US" dirty="0">
                <a:latin typeface="宋体" panose="02010600030101010101" pitchFamily="2" charset="-122"/>
                <a:ea typeface="宋体" panose="02010600030101010101" pitchFamily="2" charset="-122"/>
                <a:cs typeface="宋体" panose="02010600030101010101" pitchFamily="2" charset="-122"/>
              </a:rPr>
              <a:t>如何</a:t>
            </a:r>
            <a:r>
              <a:rPr lang="zh-CN" dirty="0">
                <a:latin typeface="宋体" panose="02010600030101010101" pitchFamily="2" charset="-122"/>
                <a:ea typeface="宋体" panose="02010600030101010101" pitchFamily="2" charset="-122"/>
                <a:cs typeface="宋体" panose="02010600030101010101" pitchFamily="2" charset="-122"/>
              </a:rPr>
              <a:t>用更精确的语言来描述</a:t>
            </a:r>
            <a:r>
              <a:rPr lang="en-US" dirty="0" err="1">
                <a:latin typeface="宋体" panose="02010600030101010101" pitchFamily="2" charset="-122"/>
                <a:ea typeface="宋体" panose="02010600030101010101" pitchFamily="2" charset="-122"/>
                <a:cs typeface="宋体" panose="02010600030101010101" pitchFamily="2" charset="-122"/>
                <a:sym typeface="+mn-ea"/>
              </a:rPr>
              <a:t>S</a:t>
            </a:r>
            <a:r>
              <a:rPr dirty="0" err="1">
                <a:latin typeface="宋体" panose="02010600030101010101" pitchFamily="2" charset="-122"/>
                <a:ea typeface="宋体" panose="02010600030101010101" pitchFamily="2" charset="-122"/>
                <a:cs typeface="宋体" panose="02010600030101010101" pitchFamily="2" charset="-122"/>
                <a:sym typeface="+mn-ea"/>
              </a:rPr>
              <a:t>与</a:t>
            </a:r>
            <a:r>
              <a:rPr lang="en-US" dirty="0" err="1">
                <a:latin typeface="宋体" panose="02010600030101010101" pitchFamily="2" charset="-122"/>
                <a:ea typeface="宋体" panose="02010600030101010101" pitchFamily="2" charset="-122"/>
                <a:cs typeface="宋体" panose="02010600030101010101" pitchFamily="2" charset="-122"/>
                <a:sym typeface="+mn-ea"/>
              </a:rPr>
              <a:t>t</a:t>
            </a:r>
            <a:r>
              <a:rPr dirty="0" err="1">
                <a:latin typeface="宋体" panose="02010600030101010101" pitchFamily="2" charset="-122"/>
                <a:ea typeface="宋体" panose="02010600030101010101" pitchFamily="2" charset="-122"/>
                <a:cs typeface="宋体" panose="02010600030101010101" pitchFamily="2" charset="-122"/>
                <a:sym typeface="+mn-ea"/>
              </a:rPr>
              <a:t>的函数关系</a:t>
            </a:r>
            <a:r>
              <a:rPr lang="zh-CN" dirty="0">
                <a:latin typeface="宋体" panose="02010600030101010101" pitchFamily="2" charset="-122"/>
                <a:ea typeface="宋体" panose="02010600030101010101" pitchFamily="2" charset="-122"/>
                <a:cs typeface="宋体" panose="02010600030101010101" pitchFamily="2" charset="-122"/>
                <a:sym typeface="+mn-ea"/>
              </a:rPr>
              <a:t>呢</a:t>
            </a:r>
            <a:r>
              <a:rPr dirty="0">
                <a:latin typeface="宋体" panose="02010600030101010101" pitchFamily="2" charset="-122"/>
                <a:ea typeface="宋体" panose="02010600030101010101" pitchFamily="2" charset="-122"/>
                <a:cs typeface="宋体" panose="02010600030101010101" pitchFamily="2" charset="-122"/>
              </a:rPr>
              <a:t>？</a:t>
            </a:r>
          </a:p>
        </p:txBody>
      </p:sp>
      <p:grpSp>
        <p:nvGrpSpPr>
          <p:cNvPr id="23" name="组合 22"/>
          <p:cNvGrpSpPr/>
          <p:nvPr/>
        </p:nvGrpSpPr>
        <p:grpSpPr>
          <a:xfrm>
            <a:off x="7125970" y="2973070"/>
            <a:ext cx="1347470" cy="1167765"/>
            <a:chOff x="11703" y="7068"/>
            <a:chExt cx="2122" cy="1839"/>
          </a:xfrm>
        </p:grpSpPr>
        <p:sp>
          <p:nvSpPr>
            <p:cNvPr id="24" name="爆炸形 1 23"/>
            <p:cNvSpPr/>
            <p:nvPr/>
          </p:nvSpPr>
          <p:spPr>
            <a:xfrm>
              <a:off x="11703" y="7068"/>
              <a:ext cx="2122" cy="1839"/>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2162" y="7451"/>
              <a:ext cx="1023" cy="1016"/>
            </a:xfrm>
            <a:prstGeom prst="rect">
              <a:avLst/>
            </a:prstGeom>
            <a:noFill/>
          </p:spPr>
          <p:txBody>
            <a:bodyPr wrap="none" rtlCol="0">
              <a:spAutoFit/>
            </a:bodyPr>
            <a:lstStyle/>
            <a:p>
              <a:r>
                <a:rPr lang="en-US" altLang="zh-CN" sz="3600" dirty="0">
                  <a:solidFill>
                    <a:srgbClr val="FF0000"/>
                  </a:solidFill>
                </a:rPr>
                <a:t>VS</a:t>
              </a:r>
            </a:p>
          </p:txBody>
        </p:sp>
      </p:grpSp>
      <p:grpSp>
        <p:nvGrpSpPr>
          <p:cNvPr id="26" name="组合 25"/>
          <p:cNvGrpSpPr/>
          <p:nvPr/>
        </p:nvGrpSpPr>
        <p:grpSpPr>
          <a:xfrm>
            <a:off x="8593455" y="1805940"/>
            <a:ext cx="3068320" cy="3425190"/>
            <a:chOff x="13533" y="2844"/>
            <a:chExt cx="4832" cy="5394"/>
          </a:xfrm>
        </p:grpSpPr>
        <p:sp>
          <p:nvSpPr>
            <p:cNvPr id="27" name="圆角矩形 26"/>
            <p:cNvSpPr/>
            <p:nvPr/>
          </p:nvSpPr>
          <p:spPr>
            <a:xfrm>
              <a:off x="13534" y="2844"/>
              <a:ext cx="4581" cy="5394"/>
            </a:xfrm>
            <a:prstGeom prst="roundRect">
              <a:avLst/>
            </a:prstGeom>
            <a:noFill/>
            <a:ln>
              <a:solidFill>
                <a:srgbClr val="1D41D5"/>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3533" y="3984"/>
              <a:ext cx="4832" cy="2760"/>
              <a:chOff x="13533" y="4164"/>
              <a:chExt cx="4832" cy="2760"/>
            </a:xfrm>
          </p:grpSpPr>
          <p:sp>
            <p:nvSpPr>
              <p:cNvPr id="29" name="文本框 28"/>
              <p:cNvSpPr txBox="1"/>
              <p:nvPr/>
            </p:nvSpPr>
            <p:spPr>
              <a:xfrm>
                <a:off x="13533" y="4164"/>
                <a:ext cx="4832" cy="2761"/>
              </a:xfrm>
              <a:prstGeom prst="rect">
                <a:avLst/>
              </a:prstGeom>
              <a:noFill/>
            </p:spPr>
            <p:txBody>
              <a:bodyPr wrap="square" rtlCol="0">
                <a:spAutoFit/>
              </a:bodyPr>
              <a:lstStyle/>
              <a:p>
                <a:endParaRPr lang="en-US" altLang="zh-CN">
                  <a:latin typeface="宋体" panose="02010600030101010101" pitchFamily="2" charset="-122"/>
                  <a:ea typeface="宋体" panose="02010600030101010101" pitchFamily="2" charset="-122"/>
                </a:endParaRPr>
              </a:p>
              <a:p>
                <a:r>
                  <a:rPr lang="en-US" altLang="zh-CN">
                    <a:latin typeface="宋体" panose="02010600030101010101" pitchFamily="2" charset="-122"/>
                    <a:ea typeface="宋体" panose="02010600030101010101" pitchFamily="2" charset="-122"/>
                  </a:rPr>
                  <a:t>     </a:t>
                </a:r>
                <a:r>
                  <a:rPr lang="zh-CN" altLang="en-US">
                    <a:latin typeface="宋体" panose="02010600030101010101" pitchFamily="2" charset="-122"/>
                    <a:ea typeface="宋体" panose="02010600030101010101" pitchFamily="2" charset="-122"/>
                  </a:rPr>
                  <a:t>和  是两个变量，而</a:t>
                </a:r>
              </a:p>
              <a:p>
                <a:endParaRPr lang="zh-CN" altLang="en-US">
                  <a:latin typeface="宋体" panose="02010600030101010101" pitchFamily="2" charset="-122"/>
                  <a:ea typeface="宋体" panose="02010600030101010101" pitchFamily="2" charset="-122"/>
                </a:endParaRPr>
              </a:p>
              <a:p>
                <a:r>
                  <a:rPr lang="zh-CN" altLang="en-US">
                    <a:latin typeface="宋体" panose="02010600030101010101" pitchFamily="2" charset="-122"/>
                    <a:ea typeface="宋体" panose="02010600030101010101" pitchFamily="2" charset="-122"/>
                  </a:rPr>
                  <a:t>且对于 的每一个确定值，</a:t>
                </a:r>
              </a:p>
              <a:p>
                <a:endParaRPr lang="zh-CN" altLang="en-US">
                  <a:latin typeface="宋体" panose="02010600030101010101" pitchFamily="2" charset="-122"/>
                  <a:ea typeface="宋体" panose="02010600030101010101" pitchFamily="2" charset="-122"/>
                </a:endParaRPr>
              </a:p>
              <a:p>
                <a:r>
                  <a:rPr lang="zh-CN" altLang="en-US">
                    <a:latin typeface="宋体" panose="02010600030101010101" pitchFamily="2" charset="-122"/>
                    <a:ea typeface="宋体" panose="02010600030101010101" pitchFamily="2" charset="-122"/>
                  </a:rPr>
                  <a:t>都有唯一确定值与之对应</a:t>
                </a:r>
                <a:r>
                  <a:rPr lang="en-US" altLang="zh-CN">
                    <a:latin typeface="宋体" panose="02010600030101010101" pitchFamily="2" charset="-122"/>
                    <a:ea typeface="宋体" panose="02010600030101010101" pitchFamily="2" charset="-122"/>
                  </a:rPr>
                  <a:t>.</a:t>
                </a:r>
                <a:r>
                  <a:rPr lang="zh-CN" altLang="en-US">
                    <a:latin typeface="宋体" panose="02010600030101010101" pitchFamily="2" charset="-122"/>
                    <a:ea typeface="宋体" panose="02010600030101010101" pitchFamily="2" charset="-122"/>
                  </a:rPr>
                  <a:t>    </a:t>
                </a:r>
                <a:endParaRPr lang="en-US" altLang="zh-CN">
                  <a:latin typeface="宋体" panose="02010600030101010101" pitchFamily="2" charset="-122"/>
                  <a:ea typeface="宋体" panose="02010600030101010101" pitchFamily="2" charset="-122"/>
                </a:endParaRPr>
              </a:p>
            </p:txBody>
          </p:sp>
          <p:graphicFrame>
            <p:nvGraphicFramePr>
              <p:cNvPr id="30" name="对象 29">
                <a:hlinkClick r:id="" action="ppaction://ole?verb=0"/>
              </p:cNvPr>
              <p:cNvGraphicFramePr>
                <a:graphicFrameLocks noChangeAspect="1"/>
              </p:cNvGraphicFramePr>
              <p:nvPr/>
            </p:nvGraphicFramePr>
            <p:xfrm>
              <a:off x="14304" y="4646"/>
              <a:ext cx="233" cy="403"/>
            </p:xfrm>
            <a:graphic>
              <a:graphicData uri="http://schemas.openxmlformats.org/presentationml/2006/ole">
                <p:oleObj spid="_x0000_s2258" r:id="rId4" imgW="88560" imgH="152280" progId="Equation.DSMT4">
                  <p:embed/>
                </p:oleObj>
              </a:graphicData>
            </a:graphic>
          </p:graphicFrame>
          <p:graphicFrame>
            <p:nvGraphicFramePr>
              <p:cNvPr id="31" name="对象 30">
                <a:hlinkClick r:id="" action="ppaction://ole?verb=0"/>
              </p:cNvPr>
              <p:cNvGraphicFramePr>
                <a:graphicFrameLocks noChangeAspect="1"/>
              </p:cNvGraphicFramePr>
              <p:nvPr/>
            </p:nvGraphicFramePr>
            <p:xfrm>
              <a:off x="14973" y="4668"/>
              <a:ext cx="306" cy="389"/>
            </p:xfrm>
            <a:graphic>
              <a:graphicData uri="http://schemas.openxmlformats.org/presentationml/2006/ole">
                <p:oleObj spid="_x0000_s2259" r:id="rId5" imgW="139680" imgH="177480" progId="Equation.DSMT4">
                  <p:embed/>
                </p:oleObj>
              </a:graphicData>
            </a:graphic>
          </p:graphicFrame>
          <p:graphicFrame>
            <p:nvGraphicFramePr>
              <p:cNvPr id="32" name="对象 31">
                <a:hlinkClick r:id="" action="ppaction://ole?verb=0"/>
              </p:cNvPr>
              <p:cNvGraphicFramePr>
                <a:graphicFrameLocks noChangeAspect="1"/>
              </p:cNvGraphicFramePr>
              <p:nvPr/>
            </p:nvGraphicFramePr>
            <p:xfrm>
              <a:off x="14740" y="5561"/>
              <a:ext cx="233" cy="403"/>
            </p:xfrm>
            <a:graphic>
              <a:graphicData uri="http://schemas.openxmlformats.org/presentationml/2006/ole">
                <p:oleObj spid="_x0000_s2260" r:id="rId6" imgW="88560" imgH="152280" progId="Equation.DSMT4">
                  <p:embed/>
                </p:oleObj>
              </a:graphicData>
            </a:graphic>
          </p:graphicFrame>
          <p:graphicFrame>
            <p:nvGraphicFramePr>
              <p:cNvPr id="33" name="对象 32">
                <a:hlinkClick r:id="" action="ppaction://ole?verb=0"/>
              </p:cNvPr>
              <p:cNvGraphicFramePr>
                <a:graphicFrameLocks noChangeAspect="1"/>
              </p:cNvGraphicFramePr>
              <p:nvPr/>
            </p:nvGraphicFramePr>
            <p:xfrm>
              <a:off x="17673" y="5542"/>
              <a:ext cx="306" cy="389"/>
            </p:xfrm>
            <a:graphic>
              <a:graphicData uri="http://schemas.openxmlformats.org/presentationml/2006/ole">
                <p:oleObj spid="_x0000_s2261" r:id="rId7" imgW="139680" imgH="177480" progId="Equation.DSMT4">
                  <p:embed/>
                </p:oleObj>
              </a:graphicData>
            </a:graphic>
          </p:graphicFrame>
        </p:grpSp>
      </p:grpSp>
      <p:sp>
        <p:nvSpPr>
          <p:cNvPr id="34" name="矩形 33"/>
          <p:cNvSpPr/>
          <p:nvPr/>
        </p:nvSpPr>
        <p:spPr>
          <a:xfrm>
            <a:off x="2005330" y="5422265"/>
            <a:ext cx="1242060" cy="583565"/>
          </a:xfrm>
          <a:prstGeom prst="rect">
            <a:avLst/>
          </a:prstGeom>
          <a:noFill/>
          <a:ln>
            <a:noFill/>
          </a:ln>
        </p:spPr>
        <p:txBody>
          <a:bodyPr wrap="none" rtlCol="0" anchor="t">
            <a:spAutoFit/>
            <a:scene3d>
              <a:camera prst="orthographicFront"/>
              <a:lightRig rig="threePt" dir="t"/>
            </a:scene3d>
          </a:bodyPr>
          <a:lstStyle/>
          <a:p>
            <a:pPr algn="ctr"/>
            <a:r>
              <a:rPr lang="zh-CN" alt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集合</a:t>
            </a:r>
            <a:r>
              <a:rPr lang="en-US" altLang="zh-CN"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a:t>
            </a:r>
          </a:p>
        </p:txBody>
      </p:sp>
      <p:sp>
        <p:nvSpPr>
          <p:cNvPr id="35" name="矩形 34"/>
          <p:cNvSpPr/>
          <p:nvPr/>
        </p:nvSpPr>
        <p:spPr>
          <a:xfrm>
            <a:off x="4724718" y="5422265"/>
            <a:ext cx="1223645" cy="583565"/>
          </a:xfrm>
          <a:prstGeom prst="rect">
            <a:avLst/>
          </a:prstGeom>
          <a:noFill/>
          <a:ln>
            <a:noFill/>
          </a:ln>
        </p:spPr>
        <p:txBody>
          <a:bodyPr wrap="none" rtlCol="0" anchor="t">
            <a:spAutoFit/>
            <a:scene3d>
              <a:camera prst="orthographicFront"/>
              <a:lightRig rig="threePt" dir="t"/>
            </a:scene3d>
          </a:bodyPr>
          <a:lstStyle/>
          <a:p>
            <a:pPr algn="ctr"/>
            <a:r>
              <a:rPr lang="zh-CN" alt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集合</a:t>
            </a:r>
            <a:r>
              <a:rPr lang="en-US" altLang="zh-CN"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t>
            </a:r>
          </a:p>
        </p:txBody>
      </p:sp>
      <p:sp>
        <p:nvSpPr>
          <p:cNvPr id="36" name="右箭头 35"/>
          <p:cNvSpPr/>
          <p:nvPr/>
        </p:nvSpPr>
        <p:spPr>
          <a:xfrm>
            <a:off x="3247390" y="5656580"/>
            <a:ext cx="1477645" cy="16002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3241040" y="5245100"/>
            <a:ext cx="1402080" cy="460375"/>
          </a:xfrm>
          <a:prstGeom prst="rect">
            <a:avLst/>
          </a:prstGeom>
          <a:noFill/>
          <a:ln>
            <a:noFill/>
          </a:ln>
        </p:spPr>
        <p:txBody>
          <a:bodyPr wrap="none" rtlCol="0" anchor="t">
            <a:spAutoFit/>
          </a:bodyPr>
          <a:lstStyle/>
          <a:p>
            <a:pPr algn="ctr"/>
            <a:r>
              <a:rPr lang="zh-CN" altLang="zh-CN" sz="2400" b="1">
                <a:ln>
                  <a:solidFill>
                    <a:srgbClr val="7030A0"/>
                  </a:solidFill>
                </a:ln>
                <a:gradFill>
                  <a:gsLst>
                    <a:gs pos="0">
                      <a:srgbClr val="7B32B2"/>
                    </a:gs>
                    <a:gs pos="100000">
                      <a:srgbClr val="401A5D"/>
                    </a:gs>
                  </a:gsLst>
                  <a:lin scaled="0"/>
                </a:gradFill>
                <a:effectLst>
                  <a:reflection blurRad="6350" stA="53000" endA="300" endPos="35500" dir="5400000" sy="-90000" algn="bl" rotWithShape="0"/>
                </a:effectLst>
              </a:rPr>
              <a:t>对应关系</a:t>
            </a:r>
          </a:p>
        </p:txBody>
      </p:sp>
      <p:sp>
        <p:nvSpPr>
          <p:cNvPr id="38" name="矩形 37"/>
          <p:cNvSpPr/>
          <p:nvPr/>
        </p:nvSpPr>
        <p:spPr>
          <a:xfrm>
            <a:off x="8185785" y="5425440"/>
            <a:ext cx="1136650" cy="583565"/>
          </a:xfrm>
          <a:prstGeom prst="rect">
            <a:avLst/>
          </a:prstGeom>
          <a:noFill/>
          <a:ln>
            <a:noFill/>
          </a:ln>
        </p:spPr>
        <p:txBody>
          <a:bodyPr wrap="none" rtlCol="0" anchor="t">
            <a:spAutoFit/>
          </a:bodyPr>
          <a:lstStyle/>
          <a:p>
            <a:pPr algn="ctr"/>
            <a:r>
              <a:rPr lang="zh-CN" alt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变量</a:t>
            </a:r>
            <a:r>
              <a:rPr lang="en-US" altLang="zh-CN"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p>
        </p:txBody>
      </p:sp>
      <p:sp>
        <p:nvSpPr>
          <p:cNvPr id="39" name="矩形 38"/>
          <p:cNvSpPr/>
          <p:nvPr/>
        </p:nvSpPr>
        <p:spPr>
          <a:xfrm>
            <a:off x="10839768" y="5428615"/>
            <a:ext cx="1188085" cy="583565"/>
          </a:xfrm>
          <a:prstGeom prst="rect">
            <a:avLst/>
          </a:prstGeom>
          <a:noFill/>
          <a:ln>
            <a:noFill/>
          </a:ln>
        </p:spPr>
        <p:txBody>
          <a:bodyPr wrap="none" rtlCol="0" anchor="t">
            <a:spAutoFit/>
            <a:scene3d>
              <a:camera prst="orthographicFront"/>
              <a:lightRig rig="threePt" dir="t"/>
            </a:scene3d>
          </a:bodyPr>
          <a:lstStyle/>
          <a:p>
            <a:pPr algn="ctr"/>
            <a:r>
              <a:rPr lang="zh-CN" altLang="en-US"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变量</a:t>
            </a:r>
            <a:r>
              <a:rPr lang="en-US" altLang="zh-CN" sz="3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
            </a:r>
          </a:p>
        </p:txBody>
      </p:sp>
      <p:sp>
        <p:nvSpPr>
          <p:cNvPr id="40" name="右箭头 39"/>
          <p:cNvSpPr/>
          <p:nvPr/>
        </p:nvSpPr>
        <p:spPr>
          <a:xfrm>
            <a:off x="9375140" y="5678805"/>
            <a:ext cx="1477645" cy="16002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9671685" y="5273675"/>
            <a:ext cx="792480" cy="460375"/>
          </a:xfrm>
          <a:prstGeom prst="rect">
            <a:avLst/>
          </a:prstGeom>
          <a:noFill/>
          <a:ln>
            <a:noFill/>
          </a:ln>
        </p:spPr>
        <p:txBody>
          <a:bodyPr wrap="none" rtlCol="0" anchor="t">
            <a:spAutoFit/>
          </a:bodyPr>
          <a:lstStyle/>
          <a:p>
            <a:pPr algn="ctr"/>
            <a:r>
              <a:rPr lang="zh-CN" altLang="zh-CN" sz="2400" b="1">
                <a:ln>
                  <a:solidFill>
                    <a:srgbClr val="7030A0"/>
                  </a:solidFill>
                </a:ln>
                <a:gradFill>
                  <a:gsLst>
                    <a:gs pos="0">
                      <a:srgbClr val="7B32B2"/>
                    </a:gs>
                    <a:gs pos="100000">
                      <a:srgbClr val="401A5D"/>
                    </a:gs>
                  </a:gsLst>
                  <a:lin scaled="0"/>
                </a:gradFill>
                <a:effectLst>
                  <a:reflection blurRad="6350" stA="53000" endA="300" endPos="35500" dir="5400000" sy="-90000" algn="bl" rotWithShape="0"/>
                </a:effectLst>
              </a:rPr>
              <a:t>对应</a:t>
            </a:r>
          </a:p>
        </p:txBody>
      </p:sp>
      <p:sp>
        <p:nvSpPr>
          <p:cNvPr id="42" name="矩形 41"/>
          <p:cNvSpPr/>
          <p:nvPr/>
        </p:nvSpPr>
        <p:spPr>
          <a:xfrm>
            <a:off x="5868511" y="1712133"/>
            <a:ext cx="1666875" cy="645160"/>
          </a:xfrm>
          <a:prstGeom prst="rect">
            <a:avLst/>
          </a:prstGeom>
          <a:noFill/>
          <a:ln>
            <a:noFill/>
          </a:ln>
        </p:spPr>
        <p:txBody>
          <a:bodyPr wrap="square" rtlCol="0" anchor="t">
            <a:spAutoFit/>
          </a:bodyPr>
          <a:lstStyle/>
          <a:p>
            <a:pPr algn="ctr"/>
            <a:r>
              <a:rPr lang="zh-CN" alt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精确</a:t>
            </a:r>
          </a:p>
        </p:txBody>
      </p:sp>
      <p:sp>
        <p:nvSpPr>
          <p:cNvPr id="43" name="矩形 42"/>
          <p:cNvSpPr/>
          <p:nvPr/>
        </p:nvSpPr>
        <p:spPr>
          <a:xfrm>
            <a:off x="6052503" y="2538927"/>
            <a:ext cx="1666875" cy="645160"/>
          </a:xfrm>
          <a:prstGeom prst="rect">
            <a:avLst/>
          </a:prstGeom>
          <a:noFill/>
          <a:ln>
            <a:noFill/>
          </a:ln>
        </p:spPr>
        <p:txBody>
          <a:bodyPr wrap="square" rtlCol="0" anchor="t">
            <a:spAutoFit/>
          </a:bodyPr>
          <a:lstStyle/>
          <a:p>
            <a:pPr algn="ctr"/>
            <a:r>
              <a:rPr lang="zh-CN" alt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完善</a:t>
            </a:r>
          </a:p>
        </p:txBody>
      </p:sp>
      <p:sp>
        <p:nvSpPr>
          <p:cNvPr id="44" name="TextBox 43"/>
          <p:cNvSpPr txBox="1"/>
          <p:nvPr/>
        </p:nvSpPr>
        <p:spPr>
          <a:xfrm>
            <a:off x="0" y="3194859"/>
            <a:ext cx="11264622" cy="1200329"/>
          </a:xfrm>
          <a:prstGeom prst="rect">
            <a:avLst/>
          </a:prstGeom>
          <a:noFill/>
          <a:scene3d>
            <a:camera prst="orthographicFront">
              <a:rot lat="0" lon="0" rev="1500000"/>
            </a:camera>
            <a:lightRig rig="threePt" dir="t"/>
          </a:scene3d>
        </p:spPr>
        <p:txBody>
          <a:bodyPr wrap="none">
            <a:spAutoFit/>
            <a:scene3d>
              <a:camera prst="orthographicFront">
                <a:rot lat="0" lon="0" rev="19199999"/>
              </a:camera>
              <a:lightRig rig="threePt" dir="t"/>
            </a:scene3d>
          </a:bodyPr>
          <a:lstStyle/>
          <a:p>
            <a:pPr>
              <a:defRPr/>
            </a:pP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中国数学教育</a:t>
            </a:r>
            <a:r>
              <a:rPr lang="en-US" altLang="zh-CN"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a:t>
            </a:r>
            <a:r>
              <a:rPr lang="zh-CN" altLang="en-US" sz="7200" dirty="0" smtClean="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rPr>
              <a:t>独家发布</a:t>
            </a:r>
            <a:endParaRPr lang="zh-CN" altLang="en-US" sz="7200" dirty="0">
              <a:solidFill>
                <a:srgbClr val="0070C0">
                  <a:alpha val="20000"/>
                </a:srgbClr>
              </a:solidFill>
              <a:effectLst>
                <a:outerShdw blurRad="50800" dist="50800" dir="5400000" algn="ctr" rotWithShape="0">
                  <a:schemeClr val="bg1"/>
                </a:outerShdw>
              </a:effectLst>
              <a:latin typeface="华文彩云" pitchFamily="2" charset="-122"/>
              <a:ea typeface="华文彩云" pitchFamily="2" charset="-122"/>
            </a:endParaRPr>
          </a:p>
        </p:txBody>
      </p:sp>
    </p:spTree>
    <p:extLst>
      <p:ext uri="{BB962C8B-B14F-4D97-AF65-F5344CB8AC3E}">
        <p14:creationId xmlns="" xmlns:p14="http://schemas.microsoft.com/office/powerpoint/2010/main" val="21332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4"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ox(in)">
                                      <p:cBhvr>
                                        <p:cTn id="28" dur="2000"/>
                                        <p:tgtEl>
                                          <p:spTgt spid="26"/>
                                        </p:tgtEl>
                                      </p:cBhvr>
                                    </p:animEffect>
                                  </p:childTnLst>
                                </p:cTn>
                              </p:par>
                            </p:childTnLst>
                          </p:cTn>
                        </p:par>
                        <p:par>
                          <p:cTn id="29" fill="hold">
                            <p:stCondLst>
                              <p:cond delay="4500"/>
                            </p:stCondLst>
                            <p:childTnLst>
                              <p:par>
                                <p:cTn id="30" presetID="22" presetClass="entr" presetSubtype="4"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childTnLst>
                          </p:cTn>
                        </p:par>
                        <p:par>
                          <p:cTn id="33" fill="hold">
                            <p:stCondLst>
                              <p:cond delay="5000"/>
                            </p:stCondLst>
                            <p:childTnLst>
                              <p:par>
                                <p:cTn id="34" presetID="22" presetClass="entr" presetSubtype="4"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down)">
                                      <p:cBhvr>
                                        <p:cTn id="36" dur="500"/>
                                        <p:tgtEl>
                                          <p:spTgt spid="39"/>
                                        </p:tgtEl>
                                      </p:cBhvr>
                                    </p:animEffect>
                                  </p:childTnLst>
                                </p:cTn>
                              </p:par>
                            </p:childTnLst>
                          </p:cTn>
                        </p:par>
                        <p:par>
                          <p:cTn id="37" fill="hold">
                            <p:stCondLst>
                              <p:cond delay="5500"/>
                            </p:stCondLst>
                            <p:childTnLst>
                              <p:par>
                                <p:cTn id="38" presetID="22" presetClass="entr" presetSubtype="4"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down)">
                                      <p:cBhvr>
                                        <p:cTn id="40" dur="500"/>
                                        <p:tgtEl>
                                          <p:spTgt spid="40"/>
                                        </p:tgtEl>
                                      </p:cBhvr>
                                    </p:animEffect>
                                  </p:childTnLst>
                                </p:cTn>
                              </p:par>
                            </p:childTnLst>
                          </p:cTn>
                        </p:par>
                        <p:par>
                          <p:cTn id="41" fill="hold">
                            <p:stCondLst>
                              <p:cond delay="6000"/>
                            </p:stCondLst>
                            <p:childTnLst>
                              <p:par>
                                <p:cTn id="42" presetID="22" presetClass="entr" presetSubtype="4"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animBg="1"/>
      <p:bldP spid="37" grpId="0"/>
      <p:bldP spid="38" grpId="0"/>
      <p:bldP spid="39" grpId="0"/>
      <p:bldP spid="40" grpId="0" animBg="1"/>
      <p:bldP spid="41" grpId="0"/>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RESET_TEXT_INDEX" val="0"/>
  <p:tag name="KSO_WM_UNIT_PRESET_TEXT_LEN" val="0"/>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OneParaText2_12*f*1"/>
  <p:tag name="KSO_WM_TEMPLATE_CATEGORY" val="OneParaText"/>
  <p:tag name="KSO_WM_TEMPLATE_INDEX" val="2"/>
  <p:tag name="KSO_WM_UNIT_LAYERLEVEL" val="1"/>
  <p:tag name="KSO_WM_TAG_VERSION" val="1.0"/>
  <p:tag name="KSO_WM_BEAUTIFY_FLAG" val="#wm#"/>
  <p:tag name="KSO_WM_UNIT_TEXTBOXSTYLE_GUID" val="{e4527007-fed4-48ce-8dae-290914436bd8}"/>
  <p:tag name="KSO_WM_UNIT_TEXTBOXSTYLE_INDEX" val="12"/>
  <p:tag name="KSO_WM_UNIT_TEXTBOXSTYLE_TYPE" val="OneParaTitle"/>
</p:tagLst>
</file>

<file path=ppt/theme/theme1.xml><?xml version="1.0" encoding="utf-8"?>
<a:theme xmlns:a="http://schemas.openxmlformats.org/drawingml/2006/main" name="Office 主题​​">
  <a:themeElements>
    <a:clrScheme name="Office">
      <a:dk1>
        <a:sysClr val="windowText" lastClr="000000"/>
      </a:dk1>
      <a:lt1>
        <a:sysClr val="window" lastClr="C8ECCC"/>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2185</Words>
  <Application>Microsoft Office PowerPoint</Application>
  <PresentationFormat>自定义</PresentationFormat>
  <Paragraphs>248</Paragraphs>
  <Slides>39</Slides>
  <Notes>0</Notes>
  <HiddenSlides>0</HiddenSlides>
  <MMClips>1</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39</vt:i4>
      </vt:variant>
    </vt:vector>
  </HeadingPairs>
  <TitlesOfParts>
    <vt:vector size="42" baseType="lpstr">
      <vt:lpstr>Office 主题​​</vt:lpstr>
      <vt:lpstr>MathType 6.0 Equation</vt:lpstr>
      <vt:lpstr>Equation</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vector>
  </TitlesOfParts>
  <Company>wzh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wzh</dc:creator>
  <cp:lastModifiedBy>lkwjefklj43</cp:lastModifiedBy>
  <cp:revision>37</cp:revision>
  <dcterms:created xsi:type="dcterms:W3CDTF">2020-11-16T00:00:54Z</dcterms:created>
  <dcterms:modified xsi:type="dcterms:W3CDTF">2021-04-08T01:48:21Z</dcterms:modified>
  <cp:contentStatus>最终状态</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