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1088" r:id="rId2"/>
    <p:sldId id="1089" r:id="rId3"/>
    <p:sldId id="1090" r:id="rId4"/>
    <p:sldId id="257" r:id="rId5"/>
    <p:sldId id="260" r:id="rId6"/>
    <p:sldId id="1087" r:id="rId7"/>
    <p:sldId id="261" r:id="rId8"/>
    <p:sldId id="259" r:id="rId9"/>
    <p:sldId id="258" r:id="rId10"/>
    <p:sldId id="1086" r:id="rId11"/>
    <p:sldId id="262" r:id="rId12"/>
    <p:sldId id="1092" r:id="rId13"/>
    <p:sldId id="109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64">
          <p15:clr>
            <a:srgbClr val="A4A3A4"/>
          </p15:clr>
        </p15:guide>
        <p15:guide id="2" pos="37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F89"/>
    <a:srgbClr val="A2633C"/>
    <a:srgbClr val="F9F9F9"/>
    <a:srgbClr val="6CA1AC"/>
    <a:srgbClr val="E4DBCC"/>
    <a:srgbClr val="BC774B"/>
    <a:srgbClr val="BBD4D9"/>
    <a:srgbClr val="CBA4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696" autoAdjust="0"/>
    <p:restoredTop sz="94660"/>
  </p:normalViewPr>
  <p:slideViewPr>
    <p:cSldViewPr snapToGrid="0" showGuides="1">
      <p:cViewPr varScale="1">
        <p:scale>
          <a:sx n="114" d="100"/>
          <a:sy n="114" d="100"/>
        </p:scale>
        <p:origin x="-606" y="-96"/>
      </p:cViewPr>
      <p:guideLst>
        <p:guide orient="horz" pos="2764"/>
        <p:guide pos="378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E6B51-7070-47ED-99DC-F88B10BF974F}" type="datetimeFigureOut">
              <a:rPr lang="zh-CN" altLang="en-US" smtClean="0"/>
              <a:pPr/>
              <a:t>2021/4/15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12E71-EC29-4B3B-A017-CF39A5A528A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FBD784-468D-43CE-8EE0-A34D50BA37B0}"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defRPr/>
              </a:pPr>
              <a:t>10</a:t>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6D302FD-8E63-4B9C-8F21-E8F43610B8D6}" type="datetimeFigureOut">
              <a:rPr lang="zh-CN" altLang="en-US" smtClean="0"/>
              <a:pPr/>
              <a:t>2021/4/15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9D3352-A746-491B-B47C-21118BE016E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302FD-8E63-4B9C-8F21-E8F43610B8D6}" type="datetimeFigureOut">
              <a:rPr lang="zh-CN" altLang="en-US" smtClean="0"/>
              <a:pPr/>
              <a:t>2021/4/15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D3352-A746-491B-B47C-21118BE016E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未标题-1 422副本.png"/>
          <p:cNvPicPr>
            <a:picLocks noChangeAspect="1"/>
          </p:cNvPicPr>
          <p:nvPr/>
        </p:nvPicPr>
        <p:blipFill>
          <a:blip r:embed="rId2"/>
          <a:stretch>
            <a:fillRect/>
          </a:stretch>
        </p:blipFill>
        <p:spPr>
          <a:xfrm>
            <a:off x="0" y="1"/>
            <a:ext cx="12192000" cy="68600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3" name="稻壳儿_答辩小姐姐作品_2"/>
          <p:cNvSpPr/>
          <p:nvPr/>
        </p:nvSpPr>
        <p:spPr bwMode="auto">
          <a:xfrm>
            <a:off x="6788848" y="3850689"/>
            <a:ext cx="1879755" cy="1635004"/>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4D7F89"/>
          </a:solidFill>
          <a:ln w="6350">
            <a:noFill/>
          </a:ln>
        </p:spPr>
        <p:txBody>
          <a:bodyPr lIns="121908" tIns="60953" rIns="121908" bIns="60953"/>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5" name="稻壳儿_答辩小姐姐作品_3"/>
          <p:cNvSpPr/>
          <p:nvPr/>
        </p:nvSpPr>
        <p:spPr bwMode="auto">
          <a:xfrm>
            <a:off x="5878060" y="2015068"/>
            <a:ext cx="1594883" cy="2858749"/>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A2633C"/>
          </a:solidFill>
          <a:ln w="6350">
            <a:noFill/>
          </a:ln>
        </p:spPr>
        <p:txBody>
          <a:bodyPr lIns="121908" tIns="60953" rIns="121908" bIns="60953"/>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6" name="稻壳儿_答辩小姐姐作品_4"/>
          <p:cNvSpPr/>
          <p:nvPr/>
        </p:nvSpPr>
        <p:spPr bwMode="auto">
          <a:xfrm>
            <a:off x="4341356" y="2161516"/>
            <a:ext cx="1789477" cy="2611995"/>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4D7F89"/>
          </a:solidFill>
          <a:ln w="6350">
            <a:noFill/>
          </a:ln>
        </p:spPr>
        <p:txBody>
          <a:bodyPr lIns="121908" tIns="60953" rIns="121908" bIns="60953"/>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7" name="稻壳儿_答辩小姐姐作品_5"/>
          <p:cNvSpPr/>
          <p:nvPr/>
        </p:nvSpPr>
        <p:spPr bwMode="auto">
          <a:xfrm>
            <a:off x="3233840" y="3975255"/>
            <a:ext cx="1984073" cy="1356151"/>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4D7F89"/>
          </a:solidFill>
          <a:ln w="6350">
            <a:noFill/>
          </a:ln>
        </p:spPr>
        <p:txBody>
          <a:bodyPr lIns="121908" tIns="60953" rIns="121908" bIns="60953"/>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8" name="稻壳儿_答辩小姐姐作品_6"/>
          <p:cNvSpPr>
            <a:spLocks noChangeArrowheads="1"/>
          </p:cNvSpPr>
          <p:nvPr/>
        </p:nvSpPr>
        <p:spPr bwMode="auto">
          <a:xfrm>
            <a:off x="7721603" y="1891773"/>
            <a:ext cx="2533568"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marL="0" marR="0" lvl="0" indent="0" algn="l" defTabSz="1219200" rtl="0" eaLnBrk="1" fontAlgn="auto" latinLnBrk="0" hangingPunct="1">
              <a:lnSpc>
                <a:spcPct val="100000"/>
              </a:lnSpc>
              <a:spcBef>
                <a:spcPct val="20000"/>
              </a:spcBef>
              <a:spcAft>
                <a:spcPts val="0"/>
              </a:spcAft>
              <a:buClrTx/>
              <a:buSzTx/>
              <a:buFontTx/>
              <a:buNone/>
              <a:defRPr/>
            </a:pPr>
            <a:r>
              <a:rPr kumimoji="0" lang="zh-CN" altLang="en-US" b="1" i="0" u="none" strike="noStrike" kern="1200" cap="none" spc="0" normalizeH="0" baseline="0" noProof="0" dirty="0">
                <a:ln>
                  <a:noFill/>
                </a:ln>
                <a:solidFill>
                  <a:schemeClr val="bg2">
                    <a:lumMod val="25000"/>
                  </a:schemeClr>
                </a:solidFill>
                <a:effectLst/>
                <a:uLnTx/>
                <a:uFillTx/>
                <a:cs typeface="+mn-ea"/>
                <a:sym typeface="+mn-lt"/>
              </a:rPr>
              <a:t>解析几何</a:t>
            </a:r>
            <a:endParaRPr kumimoji="0" lang="en-US" altLang="zh-CN" b="1" i="0" u="none" strike="noStrike" kern="1200" cap="none" spc="0" normalizeH="0" baseline="0" noProof="0" dirty="0">
              <a:ln>
                <a:noFill/>
              </a:ln>
              <a:solidFill>
                <a:schemeClr val="bg2">
                  <a:lumMod val="25000"/>
                </a:schemeClr>
              </a:solidFill>
              <a:effectLst/>
              <a:uLnTx/>
              <a:uFillTx/>
              <a:cs typeface="+mn-ea"/>
              <a:sym typeface="+mn-lt"/>
            </a:endParaRPr>
          </a:p>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列出几何图像</a:t>
            </a:r>
            <a:r>
              <a:rPr kumimoji="0" lang="en-US" altLang="zh-CN" sz="1400" b="0" i="0" u="none" strike="noStrike" kern="1200" cap="none" spc="0" normalizeH="0" baseline="0" noProof="0" dirty="0">
                <a:ln>
                  <a:noFill/>
                </a:ln>
                <a:solidFill>
                  <a:schemeClr val="bg2">
                    <a:lumMod val="25000"/>
                  </a:schemeClr>
                </a:solidFill>
                <a:effectLst/>
                <a:uLnTx/>
                <a:uFillTx/>
                <a:cs typeface="+mn-ea"/>
                <a:sym typeface="+mn-lt"/>
              </a:rPr>
              <a:t>与方程之间的对应关系</a:t>
            </a:r>
            <a:r>
              <a:rPr kumimoji="0" lang="zh-CN" altLang="en-US" sz="1400" b="0"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进而</a:t>
            </a:r>
            <a:r>
              <a:rPr kumimoji="0" lang="en-US" altLang="zh-CN" sz="1400" b="0" i="0" u="none" strike="noStrike" kern="1200" cap="none" spc="0" normalizeH="0" baseline="0" noProof="0" dirty="0">
                <a:ln>
                  <a:noFill/>
                </a:ln>
                <a:solidFill>
                  <a:schemeClr val="bg2">
                    <a:lumMod val="25000"/>
                  </a:schemeClr>
                </a:solidFill>
                <a:effectLst/>
                <a:uLnTx/>
                <a:uFillTx/>
                <a:cs typeface="+mn-ea"/>
                <a:sym typeface="+mn-lt"/>
              </a:rPr>
              <a:t>将几何问题转化为代数问题</a:t>
            </a:r>
            <a:r>
              <a:rPr kumimoji="0" lang="zh-CN" altLang="en-US" sz="1400" b="0"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，当</a:t>
            </a:r>
            <a:r>
              <a:rPr kumimoji="0" lang="en-US" altLang="zh-CN" sz="1400" b="0" i="0" u="none" strike="noStrike" kern="1200" cap="none" spc="0" normalizeH="0" baseline="0" noProof="0" dirty="0">
                <a:ln>
                  <a:noFill/>
                </a:ln>
                <a:solidFill>
                  <a:schemeClr val="bg2">
                    <a:lumMod val="25000"/>
                  </a:schemeClr>
                </a:solidFill>
                <a:effectLst/>
                <a:uLnTx/>
                <a:uFillTx/>
                <a:cs typeface="+mn-ea"/>
                <a:sym typeface="+mn-lt"/>
              </a:rPr>
              <a:t>引入变量</a:t>
            </a:r>
            <a:r>
              <a:rPr kumimoji="0" lang="zh-CN" altLang="en-US" sz="1400" b="0"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时</a:t>
            </a:r>
            <a:r>
              <a:rPr kumimoji="0" lang="en-US" altLang="zh-CN" sz="1400" b="0" i="0" u="none" strike="noStrike" kern="1200" cap="none" spc="0" normalizeH="0" baseline="0" noProof="0" dirty="0">
                <a:ln>
                  <a:noFill/>
                </a:ln>
                <a:solidFill>
                  <a:schemeClr val="bg2">
                    <a:lumMod val="25000"/>
                  </a:schemeClr>
                </a:solidFill>
                <a:effectLst/>
                <a:uLnTx/>
                <a:uFillTx/>
                <a:cs typeface="+mn-ea"/>
                <a:sym typeface="+mn-lt"/>
              </a:rPr>
              <a:t>,</a:t>
            </a:r>
            <a:r>
              <a:rPr kumimoji="0" lang="zh-CN" altLang="en-US" sz="1400" b="0"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可</a:t>
            </a:r>
            <a:r>
              <a:rPr kumimoji="0" lang="en-US" altLang="zh-CN" sz="1400" b="0" i="0" u="none" strike="noStrike" kern="1200" cap="none" spc="0" normalizeH="0" baseline="0" noProof="0" dirty="0">
                <a:ln>
                  <a:noFill/>
                </a:ln>
                <a:solidFill>
                  <a:schemeClr val="bg2">
                    <a:lumMod val="25000"/>
                  </a:schemeClr>
                </a:solidFill>
                <a:effectLst/>
                <a:uLnTx/>
                <a:uFillTx/>
                <a:cs typeface="+mn-ea"/>
                <a:sym typeface="+mn-lt"/>
              </a:rPr>
              <a:t>通过构建函数,将问题转化为求函数的</a:t>
            </a:r>
            <a:r>
              <a:rPr kumimoji="0" lang="zh-CN" altLang="en-US" sz="1400" b="0"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值或</a:t>
            </a:r>
            <a:r>
              <a:rPr kumimoji="0" lang="en-US" altLang="zh-CN" sz="1400" b="0" i="0" u="none" strike="noStrike" kern="1200" cap="none" spc="0" normalizeH="0" baseline="0" noProof="0" dirty="0">
                <a:ln>
                  <a:noFill/>
                </a:ln>
                <a:solidFill>
                  <a:schemeClr val="bg2">
                    <a:lumMod val="25000"/>
                  </a:schemeClr>
                </a:solidFill>
                <a:effectLst/>
                <a:uLnTx/>
                <a:uFillTx/>
                <a:cs typeface="+mn-ea"/>
                <a:sym typeface="+mn-lt"/>
              </a:rPr>
              <a:t>值域</a:t>
            </a:r>
          </a:p>
        </p:txBody>
      </p:sp>
      <p:sp>
        <p:nvSpPr>
          <p:cNvPr id="9" name="稻壳儿_答辩小姐姐作品_7"/>
          <p:cNvSpPr>
            <a:spLocks noChangeArrowheads="1"/>
          </p:cNvSpPr>
          <p:nvPr/>
        </p:nvSpPr>
        <p:spPr bwMode="auto">
          <a:xfrm>
            <a:off x="9046635" y="4195234"/>
            <a:ext cx="2634061" cy="215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marL="0" marR="0" lvl="0" indent="0" algn="l" defTabSz="1219200" rtl="0" eaLnBrk="1" fontAlgn="auto" latinLnBrk="0" hangingPunct="1">
              <a:lnSpc>
                <a:spcPct val="100000"/>
              </a:lnSpc>
              <a:spcBef>
                <a:spcPct val="2000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等等</a:t>
            </a:r>
            <a:r>
              <a:rPr kumimoji="0" lang="en-US" altLang="zh-CN" sz="1400" b="1"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a:t>
            </a:r>
          </a:p>
        </p:txBody>
      </p:sp>
      <p:sp>
        <p:nvSpPr>
          <p:cNvPr id="10" name="稻壳儿_答辩小姐姐作品_8"/>
          <p:cNvSpPr>
            <a:spLocks noChangeArrowheads="1"/>
          </p:cNvSpPr>
          <p:nvPr/>
        </p:nvSpPr>
        <p:spPr bwMode="auto">
          <a:xfrm>
            <a:off x="1472270" y="2082801"/>
            <a:ext cx="2564216" cy="965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marL="0" marR="0" lvl="0" indent="0" algn="l" defTabSz="1219200" rtl="0" eaLnBrk="1" fontAlgn="auto" latinLnBrk="0" hangingPunct="1">
              <a:lnSpc>
                <a:spcPct val="100000"/>
              </a:lnSpc>
              <a:spcBef>
                <a:spcPct val="20000"/>
              </a:spcBef>
              <a:spcAft>
                <a:spcPts val="0"/>
              </a:spcAft>
              <a:buClrTx/>
              <a:buSzTx/>
              <a:buFontTx/>
              <a:buNone/>
              <a:defRPr/>
            </a:pPr>
            <a:r>
              <a:rPr kumimoji="0" lang="zh-CN" altLang="en-US" b="1"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数列</a:t>
            </a:r>
            <a:endParaRPr kumimoji="0" lang="en-US" altLang="zh-CN" b="1" i="0" u="none" strike="noStrike" kern="1200" cap="none" spc="0" normalizeH="0" baseline="0" noProof="0" dirty="0">
              <a:ln>
                <a:noFill/>
              </a:ln>
              <a:solidFill>
                <a:schemeClr val="bg2">
                  <a:lumMod val="25000"/>
                </a:schemeClr>
              </a:solidFill>
              <a:effectLst/>
              <a:uLnTx/>
              <a:uFillTx/>
              <a:cs typeface="+mn-ea"/>
              <a:sym typeface="+mn-lt"/>
            </a:endParaRPr>
          </a:p>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如在等比等差数列中构造与</a:t>
            </a:r>
            <a:r>
              <a:rPr kumimoji="0" lang="en-US" altLang="zh-CN" sz="1400" b="0"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n</a:t>
            </a:r>
            <a:r>
              <a:rPr kumimoji="0" lang="zh-CN" altLang="en-US" sz="1400" b="0"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有关的函数，利用函数有关思想求和、求最大最小值</a:t>
            </a:r>
          </a:p>
        </p:txBody>
      </p:sp>
      <p:sp>
        <p:nvSpPr>
          <p:cNvPr id="11" name="稻壳儿_答辩小姐姐作品_9"/>
          <p:cNvSpPr>
            <a:spLocks noChangeArrowheads="1"/>
          </p:cNvSpPr>
          <p:nvPr/>
        </p:nvSpPr>
        <p:spPr bwMode="auto">
          <a:xfrm>
            <a:off x="670054" y="4389332"/>
            <a:ext cx="2564216" cy="750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marL="0" marR="0" lvl="0" indent="0" algn="l" defTabSz="1219200" rtl="0" eaLnBrk="1" fontAlgn="auto" latinLnBrk="0" hangingPunct="1">
              <a:lnSpc>
                <a:spcPct val="100000"/>
              </a:lnSpc>
              <a:spcBef>
                <a:spcPct val="20000"/>
              </a:spcBef>
              <a:spcAft>
                <a:spcPts val="0"/>
              </a:spcAft>
              <a:buClrTx/>
              <a:buSzTx/>
              <a:buFontTx/>
              <a:buNone/>
              <a:defRPr/>
            </a:pPr>
            <a:r>
              <a:rPr kumimoji="0" lang="zh-CN" altLang="en-US" b="1"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不等式</a:t>
            </a:r>
            <a:endParaRPr kumimoji="0" lang="en-US" altLang="zh-CN" b="1" i="0" u="none" strike="noStrike" kern="1200" cap="none" spc="0" normalizeH="0" baseline="0" noProof="0" dirty="0">
              <a:ln>
                <a:noFill/>
              </a:ln>
              <a:solidFill>
                <a:schemeClr val="bg2">
                  <a:lumMod val="25000"/>
                </a:schemeClr>
              </a:solidFill>
              <a:effectLst/>
              <a:uLnTx/>
              <a:uFillTx/>
              <a:cs typeface="+mn-ea"/>
              <a:sym typeface="+mn-lt"/>
            </a:endParaRPr>
          </a:p>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bg2">
                    <a:lumMod val="25000"/>
                  </a:schemeClr>
                </a:solidFill>
                <a:effectLst/>
                <a:uLnTx/>
                <a:uFillTx/>
                <a:ea typeface="宋体" panose="02010600030101010101" pitchFamily="2" charset="-122"/>
                <a:cs typeface="+mn-ea"/>
                <a:sym typeface="+mn-lt"/>
              </a:rPr>
              <a:t>构造函数，对函数求导根据函数的单调性、对称性等解决问题</a:t>
            </a:r>
          </a:p>
        </p:txBody>
      </p:sp>
      <p:grpSp>
        <p:nvGrpSpPr>
          <p:cNvPr id="20" name="稻壳儿_答辩小姐姐作品_10"/>
          <p:cNvGrpSpPr/>
          <p:nvPr/>
        </p:nvGrpSpPr>
        <p:grpSpPr>
          <a:xfrm>
            <a:off x="4058860" y="713275"/>
            <a:ext cx="4074281" cy="460375"/>
            <a:chOff x="3866082" y="713275"/>
            <a:chExt cx="4074281" cy="460375"/>
          </a:xfrm>
        </p:grpSpPr>
        <p:cxnSp>
          <p:nvCxnSpPr>
            <p:cNvPr id="21" name="直接连接符 20"/>
            <p:cNvCxnSpPr/>
            <p:nvPr/>
          </p:nvCxnSpPr>
          <p:spPr>
            <a:xfrm>
              <a:off x="3866082"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292181"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554706" y="713275"/>
              <a:ext cx="2697032" cy="460375"/>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zh-CN" altLang="en-US" sz="2400" spc="300" dirty="0">
                  <a:latin typeface="+mn-lt"/>
                  <a:ea typeface="+mn-ea"/>
                  <a:cs typeface="+mn-ea"/>
                  <a:sym typeface="+mn-lt"/>
                </a:rPr>
                <a:t>具体运用思路</a:t>
              </a:r>
            </a:p>
          </p:txBody>
        </p:sp>
      </p:grpSp>
      <p:sp>
        <p:nvSpPr>
          <p:cNvPr id="15" name="TextBox 14"/>
          <p:cNvSpPr txBox="1"/>
          <p:nvPr/>
        </p:nvSpPr>
        <p:spPr>
          <a:xfrm>
            <a:off x="0" y="3194859"/>
            <a:ext cx="11264622" cy="1200329"/>
          </a:xfrm>
          <a:prstGeom prst="rect">
            <a:avLst/>
          </a:prstGeom>
          <a:noFill/>
          <a:scene3d>
            <a:camera prst="orthographicFront">
              <a:rot lat="0" lon="0" rev="1500000"/>
            </a:camera>
            <a:lightRig rig="threePt" dir="t"/>
          </a:scene3d>
        </p:spPr>
        <p:txBody>
          <a:bodyPr wrap="none">
            <a:spAutoFit/>
            <a:scene3d>
              <a:camera prst="orthographicFront">
                <a:rot lat="0" lon="0" rev="19199999"/>
              </a:camera>
              <a:lightRig rig="threePt" dir="t"/>
            </a:scene3d>
          </a:bodyPr>
          <a:lstStyle/>
          <a:p>
            <a:pPr>
              <a:defRPr/>
            </a:pP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中国数学教育</a:t>
            </a: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独家发布</a:t>
            </a:r>
            <a:endParaRPr lang="zh-CN" altLang="en-US" sz="7200" dirty="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稻壳儿_答辩小姐姐作品_1"/>
          <p:cNvPicPr>
            <a:picLocks noChangeAspect="1"/>
          </p:cNvPicPr>
          <p:nvPr/>
        </p:nvPicPr>
        <p:blipFill rotWithShape="1">
          <a:blip r:embed="rId2">
            <a:extLst>
              <a:ext uri="{28A0092B-C50C-407E-A947-70E740481C1C}">
                <a14:useLocalDpi xmlns:a14="http://schemas.microsoft.com/office/drawing/2010/main" xmlns="" val="0"/>
              </a:ext>
            </a:extLst>
          </a:blip>
          <a:srcRect l="8772" t="10256" r="8955" b="7487"/>
          <a:stretch>
            <a:fillRect/>
          </a:stretch>
        </p:blipFill>
        <p:spPr>
          <a:xfrm rot="5400000" flipV="1">
            <a:off x="2667003" y="-2667001"/>
            <a:ext cx="6858000" cy="12192001"/>
          </a:xfrm>
          <a:prstGeom prst="rect">
            <a:avLst/>
          </a:prstGeom>
        </p:spPr>
      </p:pic>
      <p:sp>
        <p:nvSpPr>
          <p:cNvPr id="6" name="稻壳儿_答辩小姐姐作品_2"/>
          <p:cNvSpPr txBox="1"/>
          <p:nvPr/>
        </p:nvSpPr>
        <p:spPr>
          <a:xfrm>
            <a:off x="2193032" y="2088688"/>
            <a:ext cx="7804666" cy="2306955"/>
          </a:xfrm>
          <a:prstGeom prst="rect">
            <a:avLst/>
          </a:prstGeom>
          <a:noFill/>
        </p:spPr>
        <p:txBody>
          <a:bodyPr wrap="square" rtlCol="0">
            <a:spAutoFit/>
          </a:bodyPr>
          <a:lstStyle/>
          <a:p>
            <a:pPr algn="ctr"/>
            <a:r>
              <a:rPr lang="zh-CN" altLang="en-US" sz="7200" dirty="0">
                <a:gradFill>
                  <a:gsLst>
                    <a:gs pos="0">
                      <a:srgbClr val="4D7F89"/>
                    </a:gs>
                    <a:gs pos="100000">
                      <a:srgbClr val="A2633C"/>
                    </a:gs>
                  </a:gsLst>
                  <a:lin ang="0" scaled="0"/>
                </a:gradFill>
                <a:cs typeface="+mn-ea"/>
                <a:sym typeface="+mn-lt"/>
              </a:rPr>
              <a:t>认识函数、理解函数、应用函数</a:t>
            </a:r>
          </a:p>
        </p:txBody>
      </p:sp>
      <p:sp>
        <p:nvSpPr>
          <p:cNvPr id="7" name="稻壳儿_答辩小姐姐作品_3"/>
          <p:cNvSpPr txBox="1"/>
          <p:nvPr/>
        </p:nvSpPr>
        <p:spPr>
          <a:xfrm>
            <a:off x="1689059" y="4758162"/>
            <a:ext cx="8379542" cy="922020"/>
          </a:xfrm>
          <a:prstGeom prst="rect">
            <a:avLst/>
          </a:prstGeom>
          <a:noFill/>
        </p:spPr>
        <p:txBody>
          <a:bodyPr wrap="square" rtlCol="0">
            <a:spAutoFit/>
          </a:bodyPr>
          <a:lstStyle/>
          <a:p>
            <a:pPr algn="l">
              <a:lnSpc>
                <a:spcPct val="150000"/>
              </a:lnSpc>
            </a:pPr>
            <a:r>
              <a:rPr lang="en-US" altLang="zh-CN" dirty="0">
                <a:solidFill>
                  <a:schemeClr val="tx1"/>
                </a:solidFill>
                <a:cs typeface="+mn-ea"/>
                <a:sym typeface="+mn-lt"/>
              </a:rPr>
              <a:t>所谓科学，包括逻辑和数学在内，都是有关时代的函数，所有科学连同它的理想和成就统统都是如此。</a:t>
            </a:r>
            <a:r>
              <a:rPr lang="en-US" altLang="zh-CN" dirty="0">
                <a:solidFill>
                  <a:schemeClr val="accent3"/>
                </a:solidFill>
                <a:cs typeface="+mn-ea"/>
                <a:sym typeface="+mn-lt"/>
              </a:rPr>
              <a:t>                                         </a:t>
            </a:r>
            <a:r>
              <a:rPr lang="en-US" altLang="zh-CN" dirty="0">
                <a:solidFill>
                  <a:schemeClr val="tx1"/>
                </a:solidFill>
                <a:cs typeface="+mn-ea"/>
                <a:sym typeface="+mn-lt"/>
              </a:rPr>
              <a:t> ——穆尔</a:t>
            </a:r>
          </a:p>
        </p:txBody>
      </p:sp>
      <p:sp>
        <p:nvSpPr>
          <p:cNvPr id="2" name="文本框 1"/>
          <p:cNvSpPr txBox="1"/>
          <p:nvPr/>
        </p:nvSpPr>
        <p:spPr>
          <a:xfrm>
            <a:off x="602615" y="1381760"/>
            <a:ext cx="5892800" cy="583565"/>
          </a:xfrm>
          <a:prstGeom prst="rect">
            <a:avLst/>
          </a:prstGeom>
          <a:noFill/>
        </p:spPr>
        <p:txBody>
          <a:bodyPr wrap="square" rtlCol="0">
            <a:spAutoFit/>
          </a:bodyPr>
          <a:lstStyle/>
          <a:p>
            <a:r>
              <a:rPr lang="zh-CN" altLang="en-US" sz="3200">
                <a:solidFill>
                  <a:schemeClr val="bg2">
                    <a:lumMod val="50000"/>
                  </a:schemeClr>
                </a:solidFill>
              </a:rPr>
              <a:t>为了拿下高中数学我们一定要</a:t>
            </a:r>
            <a:r>
              <a:rPr lang="zh-CN" altLang="en-US" sz="3200"/>
              <a:t>：</a:t>
            </a:r>
          </a:p>
        </p:txBody>
      </p:sp>
      <p:sp>
        <p:nvSpPr>
          <p:cNvPr id="8" name="TextBox 7"/>
          <p:cNvSpPr txBox="1"/>
          <p:nvPr/>
        </p:nvSpPr>
        <p:spPr>
          <a:xfrm>
            <a:off x="0" y="3194859"/>
            <a:ext cx="11264622" cy="1200329"/>
          </a:xfrm>
          <a:prstGeom prst="rect">
            <a:avLst/>
          </a:prstGeom>
          <a:noFill/>
          <a:scene3d>
            <a:camera prst="orthographicFront">
              <a:rot lat="0" lon="0" rev="1500000"/>
            </a:camera>
            <a:lightRig rig="threePt" dir="t"/>
          </a:scene3d>
        </p:spPr>
        <p:txBody>
          <a:bodyPr wrap="none">
            <a:spAutoFit/>
            <a:scene3d>
              <a:camera prst="orthographicFront">
                <a:rot lat="0" lon="0" rev="19199999"/>
              </a:camera>
              <a:lightRig rig="threePt" dir="t"/>
            </a:scene3d>
          </a:bodyPr>
          <a:lstStyle/>
          <a:p>
            <a:pPr>
              <a:defRPr/>
            </a:pP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中国数学教育</a:t>
            </a: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独家发布</a:t>
            </a:r>
            <a:endParaRPr lang="zh-CN" altLang="en-US" sz="7200" dirty="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9" name="矩形 8"/>
          <p:cNvSpPr/>
          <p:nvPr/>
        </p:nvSpPr>
        <p:spPr>
          <a:xfrm>
            <a:off x="0" y="5131602"/>
            <a:ext cx="12192000" cy="977187"/>
          </a:xfrm>
          <a:prstGeom prst="rect">
            <a:avLst/>
          </a:prstGeom>
        </p:spPr>
        <p:txBody>
          <a:bodyPr wrap="square" lIns="121917" tIns="60958" rIns="121917" bIns="60958">
            <a:spAutoFit/>
          </a:bodyPr>
          <a:lstStyle/>
          <a:p>
            <a:pPr algn="ctr">
              <a:lnSpc>
                <a:spcPct val="150000"/>
              </a:lnSpc>
            </a:pPr>
            <a:r>
              <a:rPr lang="zh-CN" altLang="en-US" sz="3700" dirty="0" smtClean="0">
                <a:latin typeface="黑体" pitchFamily="49" charset="-122"/>
                <a:ea typeface="黑体" pitchFamily="49" charset="-122"/>
              </a:rPr>
              <a:t>扫码，免费看</a:t>
            </a:r>
            <a:r>
              <a:rPr lang="en-US" altLang="zh-CN" sz="3700" dirty="0" smtClean="0">
                <a:latin typeface="黑体" pitchFamily="49" charset="-122"/>
                <a:ea typeface="黑体" pitchFamily="49" charset="-122"/>
              </a:rPr>
              <a:t>800</a:t>
            </a:r>
            <a:r>
              <a:rPr lang="zh-CN" altLang="en-US" sz="3700" smtClean="0">
                <a:latin typeface="黑体" pitchFamily="49" charset="-122"/>
                <a:ea typeface="黑体" pitchFamily="49" charset="-122"/>
              </a:rPr>
              <a:t>分钟！</a:t>
            </a:r>
            <a:endParaRPr lang="en-US" altLang="zh-CN" sz="3700" dirty="0" smtClean="0">
              <a:latin typeface="黑体" pitchFamily="49" charset="-122"/>
              <a:ea typeface="黑体" pitchFamily="49" charset="-122"/>
            </a:endParaRPr>
          </a:p>
        </p:txBody>
      </p:sp>
      <p:sp>
        <p:nvSpPr>
          <p:cNvPr id="7" name="TextBox 3"/>
          <p:cNvSpPr txBox="1">
            <a:spLocks noChangeArrowheads="1"/>
          </p:cNvSpPr>
          <p:nvPr/>
        </p:nvSpPr>
        <p:spPr bwMode="auto">
          <a:xfrm>
            <a:off x="0" y="710150"/>
            <a:ext cx="12192000" cy="779700"/>
          </a:xfrm>
          <a:prstGeom prst="rect">
            <a:avLst/>
          </a:prstGeom>
          <a:noFill/>
          <a:ln w="9525">
            <a:noFill/>
            <a:miter lim="800000"/>
            <a:headEnd/>
            <a:tailEnd/>
          </a:ln>
        </p:spPr>
        <p:txBody>
          <a:bodyPr wrap="square" lIns="121917" tIns="60958" rIns="121917" bIns="60958">
            <a:spAutoFit/>
          </a:bodyPr>
          <a:lstStyle/>
          <a:p>
            <a:pPr algn="ctr"/>
            <a:r>
              <a:rPr lang="zh-CN" altLang="en-US" sz="4300" dirty="0" smtClean="0">
                <a:latin typeface="黑体" pitchFamily="49" charset="-122"/>
                <a:ea typeface="黑体" pitchFamily="49" charset="-122"/>
              </a:rPr>
              <a:t>课堂实录（视频）</a:t>
            </a:r>
            <a:endParaRPr lang="en-US" altLang="zh-CN" sz="4300" dirty="0" smtClean="0">
              <a:latin typeface="黑体" pitchFamily="49" charset="-122"/>
              <a:ea typeface="黑体" pitchFamily="49" charset="-122"/>
            </a:endParaRPr>
          </a:p>
        </p:txBody>
      </p:sp>
      <p:sp>
        <p:nvSpPr>
          <p:cNvPr id="12" name="矩形 11"/>
          <p:cNvSpPr/>
          <p:nvPr/>
        </p:nvSpPr>
        <p:spPr>
          <a:xfrm>
            <a:off x="0" y="6365558"/>
            <a:ext cx="12192000" cy="415494"/>
          </a:xfrm>
          <a:prstGeom prst="rect">
            <a:avLst/>
          </a:prstGeom>
        </p:spPr>
        <p:txBody>
          <a:bodyPr wrap="square" lIns="121917" tIns="60958" rIns="121917" bIns="60958">
            <a:spAutoFit/>
          </a:bodyPr>
          <a:lstStyle/>
          <a:p>
            <a:pPr algn="r"/>
            <a:r>
              <a:rPr lang="zh-CN" altLang="en-US" sz="1900" dirty="0" smtClean="0"/>
              <a:t>获取更多信息，请联系编辑：</a:t>
            </a:r>
            <a:r>
              <a:rPr lang="en-US" altLang="zh-CN" sz="1900" dirty="0" smtClean="0"/>
              <a:t>13166715360</a:t>
            </a:r>
            <a:r>
              <a:rPr lang="zh-CN" altLang="en-US" sz="1900" dirty="0" smtClean="0"/>
              <a:t>（杜编辑）</a:t>
            </a:r>
            <a:endParaRPr lang="zh-CN" altLang="en-US" sz="1900" dirty="0"/>
          </a:p>
        </p:txBody>
      </p:sp>
      <p:pic>
        <p:nvPicPr>
          <p:cNvPr id="6" name="图片 5" descr="1fe0de1d6852c096e27215f80f572a8.png"/>
          <p:cNvPicPr>
            <a:picLocks noChangeAspect="1"/>
          </p:cNvPicPr>
          <p:nvPr/>
        </p:nvPicPr>
        <p:blipFill>
          <a:blip r:embed="rId2"/>
          <a:stretch>
            <a:fillRect/>
          </a:stretch>
        </p:blipFill>
        <p:spPr>
          <a:xfrm>
            <a:off x="4343400" y="1625600"/>
            <a:ext cx="3352801" cy="33528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未标题-1 422副本.png"/>
          <p:cNvPicPr>
            <a:picLocks noChangeAspect="1"/>
          </p:cNvPicPr>
          <p:nvPr/>
        </p:nvPicPr>
        <p:blipFill>
          <a:blip r:embed="rId2"/>
          <a:stretch>
            <a:fillRect/>
          </a:stretch>
        </p:blipFill>
        <p:spPr>
          <a:xfrm>
            <a:off x="0" y="1"/>
            <a:ext cx="12192000" cy="68600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path path="shape">
            <a:fillToRect l="50000" t="50000" r="50000" b="50000"/>
          </a:path>
        </a:gradFill>
        <a:effectLst/>
      </p:bgPr>
    </p:bg>
    <p:spTree>
      <p:nvGrpSpPr>
        <p:cNvPr id="1" name=""/>
        <p:cNvGrpSpPr/>
        <p:nvPr/>
      </p:nvGrpSpPr>
      <p:grpSpPr>
        <a:xfrm>
          <a:off x="0" y="0"/>
          <a:ext cx="0" cy="0"/>
          <a:chOff x="0" y="0"/>
          <a:chExt cx="0" cy="0"/>
        </a:xfrm>
      </p:grpSpPr>
      <p:sp>
        <p:nvSpPr>
          <p:cNvPr id="9" name="矩形 8"/>
          <p:cNvSpPr/>
          <p:nvPr/>
        </p:nvSpPr>
        <p:spPr>
          <a:xfrm>
            <a:off x="0" y="5131602"/>
            <a:ext cx="12192000" cy="977187"/>
          </a:xfrm>
          <a:prstGeom prst="rect">
            <a:avLst/>
          </a:prstGeom>
        </p:spPr>
        <p:txBody>
          <a:bodyPr wrap="square" lIns="121917" tIns="60958" rIns="121917" bIns="60958">
            <a:spAutoFit/>
          </a:bodyPr>
          <a:lstStyle/>
          <a:p>
            <a:pPr algn="ctr">
              <a:lnSpc>
                <a:spcPct val="150000"/>
              </a:lnSpc>
            </a:pPr>
            <a:r>
              <a:rPr lang="zh-CN" altLang="en-US" sz="3700" dirty="0" smtClean="0">
                <a:latin typeface="黑体" pitchFamily="49" charset="-122"/>
                <a:ea typeface="黑体" pitchFamily="49" charset="-122"/>
              </a:rPr>
              <a:t>扫码，免费看</a:t>
            </a:r>
            <a:r>
              <a:rPr lang="en-US" altLang="zh-CN" sz="3700" dirty="0" smtClean="0">
                <a:latin typeface="黑体" pitchFamily="49" charset="-122"/>
                <a:ea typeface="黑体" pitchFamily="49" charset="-122"/>
              </a:rPr>
              <a:t>800</a:t>
            </a:r>
            <a:r>
              <a:rPr lang="zh-CN" altLang="en-US" sz="3700" smtClean="0">
                <a:latin typeface="黑体" pitchFamily="49" charset="-122"/>
                <a:ea typeface="黑体" pitchFamily="49" charset="-122"/>
              </a:rPr>
              <a:t>分钟！</a:t>
            </a:r>
            <a:endParaRPr lang="en-US" altLang="zh-CN" sz="3700" dirty="0" smtClean="0">
              <a:latin typeface="黑体" pitchFamily="49" charset="-122"/>
              <a:ea typeface="黑体" pitchFamily="49" charset="-122"/>
            </a:endParaRPr>
          </a:p>
        </p:txBody>
      </p:sp>
      <p:sp>
        <p:nvSpPr>
          <p:cNvPr id="7" name="TextBox 3"/>
          <p:cNvSpPr txBox="1">
            <a:spLocks noChangeArrowheads="1"/>
          </p:cNvSpPr>
          <p:nvPr/>
        </p:nvSpPr>
        <p:spPr bwMode="auto">
          <a:xfrm>
            <a:off x="0" y="710150"/>
            <a:ext cx="12192000" cy="779700"/>
          </a:xfrm>
          <a:prstGeom prst="rect">
            <a:avLst/>
          </a:prstGeom>
          <a:noFill/>
          <a:ln w="9525">
            <a:noFill/>
            <a:miter lim="800000"/>
            <a:headEnd/>
            <a:tailEnd/>
          </a:ln>
        </p:spPr>
        <p:txBody>
          <a:bodyPr wrap="square" lIns="121917" tIns="60958" rIns="121917" bIns="60958">
            <a:spAutoFit/>
          </a:bodyPr>
          <a:lstStyle/>
          <a:p>
            <a:pPr algn="ctr"/>
            <a:r>
              <a:rPr lang="zh-CN" altLang="en-US" sz="4300" dirty="0" smtClean="0">
                <a:latin typeface="黑体" pitchFamily="49" charset="-122"/>
                <a:ea typeface="黑体" pitchFamily="49" charset="-122"/>
              </a:rPr>
              <a:t>课堂实录（视频）</a:t>
            </a:r>
            <a:endParaRPr lang="en-US" altLang="zh-CN" sz="4300" dirty="0" smtClean="0">
              <a:latin typeface="黑体" pitchFamily="49" charset="-122"/>
              <a:ea typeface="黑体" pitchFamily="49" charset="-122"/>
            </a:endParaRPr>
          </a:p>
        </p:txBody>
      </p:sp>
      <p:sp>
        <p:nvSpPr>
          <p:cNvPr id="12" name="矩形 11"/>
          <p:cNvSpPr/>
          <p:nvPr/>
        </p:nvSpPr>
        <p:spPr>
          <a:xfrm>
            <a:off x="0" y="6365558"/>
            <a:ext cx="12192000" cy="415494"/>
          </a:xfrm>
          <a:prstGeom prst="rect">
            <a:avLst/>
          </a:prstGeom>
        </p:spPr>
        <p:txBody>
          <a:bodyPr wrap="square" lIns="121917" tIns="60958" rIns="121917" bIns="60958">
            <a:spAutoFit/>
          </a:bodyPr>
          <a:lstStyle/>
          <a:p>
            <a:pPr algn="r"/>
            <a:r>
              <a:rPr lang="zh-CN" altLang="en-US" sz="1900" dirty="0" smtClean="0"/>
              <a:t>获取更多信息，请联系编辑：</a:t>
            </a:r>
            <a:r>
              <a:rPr lang="en-US" altLang="zh-CN" sz="1900" dirty="0" smtClean="0"/>
              <a:t>13166715360</a:t>
            </a:r>
            <a:r>
              <a:rPr lang="zh-CN" altLang="en-US" sz="1900" dirty="0" smtClean="0"/>
              <a:t>（杜编辑）</a:t>
            </a:r>
            <a:endParaRPr lang="zh-CN" altLang="en-US" sz="1900" dirty="0"/>
          </a:p>
        </p:txBody>
      </p:sp>
      <p:pic>
        <p:nvPicPr>
          <p:cNvPr id="6" name="图片 5" descr="1fe0de1d6852c096e27215f80f572a8.png"/>
          <p:cNvPicPr>
            <a:picLocks noChangeAspect="1"/>
          </p:cNvPicPr>
          <p:nvPr/>
        </p:nvPicPr>
        <p:blipFill>
          <a:blip r:embed="rId2"/>
          <a:stretch>
            <a:fillRect/>
          </a:stretch>
        </p:blipFill>
        <p:spPr>
          <a:xfrm>
            <a:off x="4343400" y="1625600"/>
            <a:ext cx="3352801" cy="33528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稻壳儿_答辩小姐姐作品_1"/>
          <p:cNvPicPr>
            <a:picLocks noChangeAspect="1"/>
          </p:cNvPicPr>
          <p:nvPr/>
        </p:nvPicPr>
        <p:blipFill rotWithShape="1">
          <a:blip r:embed="rId2">
            <a:extLst>
              <a:ext uri="{28A0092B-C50C-407E-A947-70E740481C1C}">
                <a14:useLocalDpi xmlns:a14="http://schemas.microsoft.com/office/drawing/2010/main" xmlns="" val="0"/>
              </a:ext>
            </a:extLst>
          </a:blip>
          <a:srcRect l="8772" t="10256" r="8955" b="7487"/>
          <a:stretch>
            <a:fillRect/>
          </a:stretch>
        </p:blipFill>
        <p:spPr>
          <a:xfrm rot="5400000" flipV="1">
            <a:off x="2667003" y="-2667001"/>
            <a:ext cx="6858000" cy="12192001"/>
          </a:xfrm>
          <a:prstGeom prst="rect">
            <a:avLst/>
          </a:prstGeom>
        </p:spPr>
      </p:pic>
      <p:sp>
        <p:nvSpPr>
          <p:cNvPr id="8" name="稻壳儿_答辩小姐姐作品_4"/>
          <p:cNvSpPr txBox="1"/>
          <p:nvPr/>
        </p:nvSpPr>
        <p:spPr>
          <a:xfrm>
            <a:off x="6469380" y="2873375"/>
            <a:ext cx="3731895" cy="829945"/>
          </a:xfrm>
          <a:prstGeom prst="rect">
            <a:avLst/>
          </a:prstGeom>
          <a:solidFill>
            <a:schemeClr val="bg1">
              <a:lumMod val="95000"/>
            </a:schemeClr>
          </a:solidFill>
        </p:spPr>
        <p:txBody>
          <a:bodyPr wrap="square" rtlCol="0">
            <a:spAutoFit/>
          </a:bodyPr>
          <a:lstStyle/>
          <a:p>
            <a:pPr algn="ctr"/>
            <a:r>
              <a:rPr lang="en-US" altLang="zh-CN" sz="4800" dirty="0">
                <a:solidFill>
                  <a:schemeClr val="bg2">
                    <a:lumMod val="50000"/>
                  </a:schemeClr>
                </a:solidFill>
                <a:effectLst>
                  <a:outerShdw blurRad="60007" dist="200025" dir="15000000" sy="30000" kx="-1800000" algn="bl" rotWithShape="0">
                    <a:prstClr val="black">
                      <a:alpha val="32000"/>
                    </a:prstClr>
                  </a:outerShdw>
                </a:effectLst>
                <a:cs typeface="+mn-ea"/>
                <a:sym typeface="+mn-lt"/>
              </a:rPr>
              <a:t>——</a:t>
            </a:r>
            <a:r>
              <a:rPr lang="zh-CN" altLang="en-US" sz="4800" dirty="0">
                <a:solidFill>
                  <a:schemeClr val="bg2">
                    <a:lumMod val="50000"/>
                  </a:schemeClr>
                </a:solidFill>
                <a:effectLst>
                  <a:outerShdw blurRad="60007" dist="200025" dir="15000000" sy="30000" kx="-1800000" algn="bl" rotWithShape="0">
                    <a:prstClr val="black">
                      <a:alpha val="32000"/>
                    </a:prstClr>
                  </a:outerShdw>
                </a:effectLst>
                <a:ea typeface="宋体" panose="02010600030101010101" pitchFamily="2" charset="-122"/>
                <a:cs typeface="+mn-ea"/>
                <a:sym typeface="+mn-lt"/>
              </a:rPr>
              <a:t>函数</a:t>
            </a:r>
          </a:p>
        </p:txBody>
      </p:sp>
      <p:sp>
        <p:nvSpPr>
          <p:cNvPr id="6" name="稻壳儿_答辩小姐姐作品_2"/>
          <p:cNvSpPr txBox="1"/>
          <p:nvPr/>
        </p:nvSpPr>
        <p:spPr>
          <a:xfrm>
            <a:off x="1065530" y="1472565"/>
            <a:ext cx="10060940" cy="1322070"/>
          </a:xfrm>
          <a:prstGeom prst="rect">
            <a:avLst/>
          </a:prstGeom>
          <a:noFill/>
        </p:spPr>
        <p:txBody>
          <a:bodyPr wrap="square" rtlCol="0">
            <a:spAutoFit/>
          </a:bodyPr>
          <a:lstStyle/>
          <a:p>
            <a:pPr algn="ctr"/>
            <a:r>
              <a:rPr lang="zh-CN" altLang="zh-CN" sz="8000" dirty="0">
                <a:gradFill>
                  <a:gsLst>
                    <a:gs pos="0">
                      <a:srgbClr val="4D7F89"/>
                    </a:gs>
                    <a:gs pos="100000">
                      <a:srgbClr val="A2633C"/>
                    </a:gs>
                  </a:gsLst>
                  <a:lin ang="0" scaled="0"/>
                </a:gradFill>
                <a:effectLst>
                  <a:outerShdw blurRad="60007" dist="200025" dir="15000000" sy="30000" kx="-1800000" algn="bl" rotWithShape="0">
                    <a:prstClr val="black">
                      <a:alpha val="32000"/>
                    </a:prstClr>
                  </a:outerShdw>
                </a:effectLst>
                <a:ea typeface="宋体" panose="02010600030101010101" pitchFamily="2" charset="-122"/>
                <a:cs typeface="+mn-ea"/>
                <a:sym typeface="+mn-lt"/>
              </a:rPr>
              <a:t>高中数学的半壁江山</a:t>
            </a:r>
          </a:p>
        </p:txBody>
      </p:sp>
      <p:sp>
        <p:nvSpPr>
          <p:cNvPr id="7" name="稻壳儿_答辩小姐姐作品_3"/>
          <p:cNvSpPr txBox="1"/>
          <p:nvPr/>
        </p:nvSpPr>
        <p:spPr>
          <a:xfrm>
            <a:off x="2301834" y="4849602"/>
            <a:ext cx="8379542" cy="737235"/>
          </a:xfrm>
          <a:prstGeom prst="rect">
            <a:avLst/>
          </a:prstGeom>
          <a:noFill/>
        </p:spPr>
        <p:txBody>
          <a:bodyPr wrap="square" rtlCol="0">
            <a:spAutoFit/>
          </a:bodyPr>
          <a:lstStyle/>
          <a:p>
            <a:pPr algn="ctr">
              <a:lnSpc>
                <a:spcPct val="150000"/>
              </a:lnSpc>
            </a:pPr>
            <a:r>
              <a:rPr lang="zh-CN" altLang="en-US" sz="2800" i="1" dirty="0">
                <a:ln/>
                <a:solidFill>
                  <a:schemeClr val="bg2"/>
                </a:solidFill>
                <a:effectLst>
                  <a:innerShdw blurRad="63500" dist="50800" dir="13500000">
                    <a:srgbClr val="000000">
                      <a:alpha val="50000"/>
                    </a:srgbClr>
                  </a:innerShdw>
                </a:effectLst>
                <a:ea typeface="宋体" panose="02010600030101010101" pitchFamily="2" charset="-122"/>
                <a:cs typeface="+mn-ea"/>
                <a:sym typeface="+mn-lt"/>
              </a:rPr>
              <a:t>浅谈高中函数的重要性</a:t>
            </a:r>
          </a:p>
        </p:txBody>
      </p:sp>
      <p:pic>
        <p:nvPicPr>
          <p:cNvPr id="2" name="图片 1" descr="20150514072515546"/>
          <p:cNvPicPr>
            <a:picLocks noChangeAspect="1"/>
          </p:cNvPicPr>
          <p:nvPr/>
        </p:nvPicPr>
        <p:blipFill>
          <a:blip r:embed="rId3"/>
          <a:stretch>
            <a:fillRect/>
          </a:stretch>
        </p:blipFill>
        <p:spPr>
          <a:xfrm>
            <a:off x="1453515" y="2873375"/>
            <a:ext cx="2780030" cy="2646045"/>
          </a:xfrm>
          <a:prstGeom prst="rect">
            <a:avLst/>
          </a:prstGeom>
        </p:spPr>
      </p:pic>
      <p:sp>
        <p:nvSpPr>
          <p:cNvPr id="9" name="TextBox 8"/>
          <p:cNvSpPr txBox="1"/>
          <p:nvPr/>
        </p:nvSpPr>
        <p:spPr>
          <a:xfrm>
            <a:off x="0" y="3194859"/>
            <a:ext cx="11264622" cy="1200329"/>
          </a:xfrm>
          <a:prstGeom prst="rect">
            <a:avLst/>
          </a:prstGeom>
          <a:noFill/>
          <a:scene3d>
            <a:camera prst="orthographicFront">
              <a:rot lat="0" lon="0" rev="1500000"/>
            </a:camera>
            <a:lightRig rig="threePt" dir="t"/>
          </a:scene3d>
        </p:spPr>
        <p:txBody>
          <a:bodyPr wrap="none">
            <a:spAutoFit/>
            <a:scene3d>
              <a:camera prst="orthographicFront">
                <a:rot lat="0" lon="0" rev="19199999"/>
              </a:camera>
              <a:lightRig rig="threePt" dir="t"/>
            </a:scene3d>
          </a:bodyPr>
          <a:lstStyle/>
          <a:p>
            <a:pPr>
              <a:defRPr/>
            </a:pP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中国数学教育</a:t>
            </a: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独家发布</a:t>
            </a:r>
            <a:endParaRPr lang="zh-CN" altLang="en-US" sz="7200" dirty="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稻壳儿_答辩小姐姐作品_1"/>
          <p:cNvPicPr>
            <a:picLocks noChangeAspect="1"/>
          </p:cNvPicPr>
          <p:nvPr/>
        </p:nvPicPr>
        <p:blipFill rotWithShape="1">
          <a:blip r:embed="rId2">
            <a:extLst>
              <a:ext uri="{28A0092B-C50C-407E-A947-70E740481C1C}">
                <a14:useLocalDpi xmlns:a14="http://schemas.microsoft.com/office/drawing/2010/main" xmlns="" val="0"/>
              </a:ext>
            </a:extLst>
          </a:blip>
          <a:srcRect l="8772" t="10255" r="8955" b="32021"/>
          <a:stretch>
            <a:fillRect/>
          </a:stretch>
        </p:blipFill>
        <p:spPr>
          <a:xfrm rot="5400000" flipV="1">
            <a:off x="2621280" y="-2683626"/>
            <a:ext cx="6949440" cy="12192000"/>
          </a:xfrm>
          <a:prstGeom prst="rect">
            <a:avLst/>
          </a:prstGeom>
        </p:spPr>
      </p:pic>
      <p:grpSp>
        <p:nvGrpSpPr>
          <p:cNvPr id="15" name="稻壳儿_答辩小姐姐作品_2"/>
          <p:cNvGrpSpPr/>
          <p:nvPr/>
        </p:nvGrpSpPr>
        <p:grpSpPr>
          <a:xfrm>
            <a:off x="6168851" y="1006823"/>
            <a:ext cx="3505894" cy="826379"/>
            <a:chOff x="2082785" y="2278204"/>
            <a:chExt cx="3505894" cy="826379"/>
          </a:xfrm>
        </p:grpSpPr>
        <p:sp>
          <p:nvSpPr>
            <p:cNvPr id="3" name="椭圆 2"/>
            <p:cNvSpPr/>
            <p:nvPr/>
          </p:nvSpPr>
          <p:spPr>
            <a:xfrm>
              <a:off x="2082785" y="2340838"/>
              <a:ext cx="577215" cy="577215"/>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cs typeface="+mn-ea"/>
                  <a:sym typeface="+mn-lt"/>
                </a:rPr>
                <a:t>1</a:t>
              </a:r>
            </a:p>
          </p:txBody>
        </p:sp>
        <p:sp>
          <p:nvSpPr>
            <p:cNvPr id="4" name="矩形 3"/>
            <p:cNvSpPr/>
            <p:nvPr/>
          </p:nvSpPr>
          <p:spPr>
            <a:xfrm>
              <a:off x="3070536" y="2278204"/>
              <a:ext cx="2308860" cy="4985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1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rPr>
                <a:t>函数三</a:t>
              </a:r>
              <a:r>
                <a:rPr kumimoji="0" lang="zh-CN" altLang="en-US" sz="2400" b="0" i="0" u="none" strike="noStrike" kern="1200" cap="none" spc="0" normalizeH="0" baseline="0" noProof="0" dirty="0" smtClean="0">
                  <a:ln>
                    <a:noFill/>
                  </a:ln>
                  <a:solidFill>
                    <a:schemeClr val="tx1">
                      <a:lumMod val="65000"/>
                      <a:lumOff val="35000"/>
                    </a:schemeClr>
                  </a:solidFill>
                  <a:effectLst/>
                  <a:uLnTx/>
                  <a:uFillTx/>
                  <a:cs typeface="+mn-ea"/>
                  <a:sym typeface="+mn-lt"/>
                </a:rPr>
                <a:t>要素</a:t>
              </a:r>
              <a:endPar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1" name="矩形 10"/>
            <p:cNvSpPr/>
            <p:nvPr/>
          </p:nvSpPr>
          <p:spPr>
            <a:xfrm flipH="1">
              <a:off x="3078156" y="2551498"/>
              <a:ext cx="2510523" cy="553085"/>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50000"/>
                </a:lnSpc>
              </a:pPr>
              <a:r>
                <a:rPr lang="en-US" altLang="zh-CN" sz="1200" dirty="0">
                  <a:solidFill>
                    <a:srgbClr val="242343"/>
                  </a:solidFill>
                  <a:cs typeface="+mn-ea"/>
                  <a:sym typeface="+mn-lt"/>
                </a:rPr>
                <a:t>Three elements of function</a:t>
              </a:r>
            </a:p>
          </p:txBody>
        </p:sp>
      </p:grpSp>
      <p:grpSp>
        <p:nvGrpSpPr>
          <p:cNvPr id="16" name="稻壳儿_答辩小姐姐作品_3"/>
          <p:cNvGrpSpPr/>
          <p:nvPr/>
        </p:nvGrpSpPr>
        <p:grpSpPr>
          <a:xfrm>
            <a:off x="6168851" y="3147501"/>
            <a:ext cx="3296609" cy="746125"/>
            <a:chOff x="2082785" y="2278204"/>
            <a:chExt cx="3296609" cy="746125"/>
          </a:xfrm>
        </p:grpSpPr>
        <p:sp>
          <p:nvSpPr>
            <p:cNvPr id="17" name="椭圆 16"/>
            <p:cNvSpPr/>
            <p:nvPr/>
          </p:nvSpPr>
          <p:spPr>
            <a:xfrm>
              <a:off x="2082785" y="2337663"/>
              <a:ext cx="577215" cy="57721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smtClean="0">
                  <a:cs typeface="+mn-ea"/>
                  <a:sym typeface="+mn-lt"/>
                </a:rPr>
                <a:t>3</a:t>
              </a:r>
              <a:endParaRPr lang="en-US" altLang="zh-CN" sz="3200" dirty="0">
                <a:cs typeface="+mn-ea"/>
                <a:sym typeface="+mn-lt"/>
              </a:endParaRPr>
            </a:p>
          </p:txBody>
        </p:sp>
        <p:sp>
          <p:nvSpPr>
            <p:cNvPr id="18" name="矩形 17"/>
            <p:cNvSpPr/>
            <p:nvPr/>
          </p:nvSpPr>
          <p:spPr>
            <a:xfrm>
              <a:off x="3070534" y="2278204"/>
              <a:ext cx="2308860" cy="4972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1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rPr>
                <a:t>函数类型</a:t>
              </a:r>
            </a:p>
          </p:txBody>
        </p:sp>
        <p:sp>
          <p:nvSpPr>
            <p:cNvPr id="19" name="矩形 18"/>
            <p:cNvSpPr/>
            <p:nvPr/>
          </p:nvSpPr>
          <p:spPr>
            <a:xfrm flipH="1">
              <a:off x="3139425" y="2471244"/>
              <a:ext cx="1888490" cy="553085"/>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50000"/>
                </a:lnSpc>
              </a:pPr>
              <a:r>
                <a:rPr lang="en-US" altLang="zh-CN" sz="1200" dirty="0">
                  <a:solidFill>
                    <a:srgbClr val="242343"/>
                  </a:solidFill>
                  <a:cs typeface="+mn-ea"/>
                  <a:sym typeface="+mn-lt"/>
                </a:rPr>
                <a:t>Function type</a:t>
              </a:r>
            </a:p>
          </p:txBody>
        </p:sp>
      </p:grpSp>
      <p:grpSp>
        <p:nvGrpSpPr>
          <p:cNvPr id="20" name="稻壳儿_答辩小姐姐作品_4"/>
          <p:cNvGrpSpPr/>
          <p:nvPr/>
        </p:nvGrpSpPr>
        <p:grpSpPr>
          <a:xfrm>
            <a:off x="6168851" y="4251960"/>
            <a:ext cx="3745865" cy="836456"/>
            <a:chOff x="2082785" y="2278204"/>
            <a:chExt cx="3499485" cy="836700"/>
          </a:xfrm>
        </p:grpSpPr>
        <p:sp>
          <p:nvSpPr>
            <p:cNvPr id="21" name="椭圆 20"/>
            <p:cNvSpPr/>
            <p:nvPr/>
          </p:nvSpPr>
          <p:spPr>
            <a:xfrm>
              <a:off x="2082785" y="2340838"/>
              <a:ext cx="577215" cy="577215"/>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smtClean="0">
                  <a:cs typeface="+mn-ea"/>
                  <a:sym typeface="+mn-lt"/>
                </a:rPr>
                <a:t>4</a:t>
              </a:r>
              <a:endParaRPr lang="en-US" altLang="zh-CN" sz="3200" dirty="0">
                <a:cs typeface="+mn-ea"/>
                <a:sym typeface="+mn-lt"/>
              </a:endParaRPr>
            </a:p>
          </p:txBody>
        </p:sp>
        <p:sp>
          <p:nvSpPr>
            <p:cNvPr id="22" name="矩形 21"/>
            <p:cNvSpPr/>
            <p:nvPr/>
          </p:nvSpPr>
          <p:spPr>
            <a:xfrm>
              <a:off x="3078465" y="2278204"/>
              <a:ext cx="2503805" cy="4973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1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rPr>
                <a:t>研究函数的方法</a:t>
              </a:r>
            </a:p>
          </p:txBody>
        </p:sp>
        <p:sp>
          <p:nvSpPr>
            <p:cNvPr id="23" name="矩形 22"/>
            <p:cNvSpPr/>
            <p:nvPr/>
          </p:nvSpPr>
          <p:spPr>
            <a:xfrm flipH="1">
              <a:off x="3070948" y="2561658"/>
              <a:ext cx="2510523" cy="553246"/>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50000"/>
                </a:lnSpc>
              </a:pPr>
              <a:r>
                <a:rPr lang="en-US" altLang="zh-CN" sz="1200" dirty="0">
                  <a:solidFill>
                    <a:srgbClr val="242343"/>
                  </a:solidFill>
                  <a:cs typeface="+mn-ea"/>
                  <a:sym typeface="+mn-lt"/>
                </a:rPr>
                <a:t>Methods of studying functions</a:t>
              </a:r>
            </a:p>
          </p:txBody>
        </p:sp>
      </p:grpSp>
      <p:grpSp>
        <p:nvGrpSpPr>
          <p:cNvPr id="24" name="稻壳儿_答辩小姐姐作品_5"/>
          <p:cNvGrpSpPr/>
          <p:nvPr/>
        </p:nvGrpSpPr>
        <p:grpSpPr>
          <a:xfrm>
            <a:off x="6168851" y="5367301"/>
            <a:ext cx="4248150" cy="836295"/>
            <a:chOff x="2082785" y="2278204"/>
            <a:chExt cx="4248150" cy="836295"/>
          </a:xfrm>
        </p:grpSpPr>
        <p:sp>
          <p:nvSpPr>
            <p:cNvPr id="25" name="椭圆 24"/>
            <p:cNvSpPr/>
            <p:nvPr/>
          </p:nvSpPr>
          <p:spPr>
            <a:xfrm>
              <a:off x="2082785" y="2357348"/>
              <a:ext cx="577215" cy="57721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smtClean="0">
                  <a:cs typeface="+mn-ea"/>
                  <a:sym typeface="+mn-lt"/>
                </a:rPr>
                <a:t>5</a:t>
              </a:r>
              <a:endParaRPr lang="en-US" altLang="zh-CN" sz="3200" dirty="0">
                <a:cs typeface="+mn-ea"/>
                <a:sym typeface="+mn-lt"/>
              </a:endParaRPr>
            </a:p>
          </p:txBody>
        </p:sp>
        <p:sp>
          <p:nvSpPr>
            <p:cNvPr id="26" name="矩形 25"/>
            <p:cNvSpPr/>
            <p:nvPr/>
          </p:nvSpPr>
          <p:spPr>
            <a:xfrm>
              <a:off x="3078465" y="2278204"/>
              <a:ext cx="3039745" cy="4972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1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rPr>
                <a:t>函数思想的具体运用</a:t>
              </a:r>
            </a:p>
          </p:txBody>
        </p:sp>
        <p:sp>
          <p:nvSpPr>
            <p:cNvPr id="27" name="矩形 26"/>
            <p:cNvSpPr/>
            <p:nvPr/>
          </p:nvSpPr>
          <p:spPr>
            <a:xfrm flipH="1">
              <a:off x="3078465" y="2561414"/>
              <a:ext cx="3252470" cy="553085"/>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50000"/>
                </a:lnSpc>
              </a:pPr>
              <a:r>
                <a:rPr lang="en-US" altLang="zh-CN" sz="1200" dirty="0">
                  <a:solidFill>
                    <a:srgbClr val="242343"/>
                  </a:solidFill>
                  <a:cs typeface="+mn-ea"/>
                  <a:sym typeface="+mn-lt"/>
                </a:rPr>
                <a:t>Application of function thought</a:t>
              </a:r>
            </a:p>
          </p:txBody>
        </p:sp>
      </p:grpSp>
      <p:sp>
        <p:nvSpPr>
          <p:cNvPr id="28" name="稻壳儿_答辩小姐姐作品_6"/>
          <p:cNvSpPr txBox="1"/>
          <p:nvPr/>
        </p:nvSpPr>
        <p:spPr>
          <a:xfrm>
            <a:off x="3663846" y="746008"/>
            <a:ext cx="1190171" cy="1200329"/>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zh-CN" altLang="en-US" b="1" dirty="0">
                <a:latin typeface="+mn-lt"/>
                <a:ea typeface="+mn-ea"/>
                <a:cs typeface="+mn-ea"/>
                <a:sym typeface="+mn-lt"/>
              </a:rPr>
              <a:t>目  </a:t>
            </a:r>
            <a:endParaRPr lang="en-US" altLang="zh-CN" b="1" dirty="0">
              <a:latin typeface="+mn-lt"/>
              <a:ea typeface="+mn-ea"/>
              <a:cs typeface="+mn-ea"/>
              <a:sym typeface="+mn-lt"/>
            </a:endParaRPr>
          </a:p>
        </p:txBody>
      </p:sp>
      <p:sp>
        <p:nvSpPr>
          <p:cNvPr id="29" name="稻壳儿_答辩小姐姐作品_7"/>
          <p:cNvSpPr txBox="1"/>
          <p:nvPr/>
        </p:nvSpPr>
        <p:spPr>
          <a:xfrm>
            <a:off x="4464199" y="1853671"/>
            <a:ext cx="1190171" cy="1200329"/>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zh-CN" altLang="en-US" b="1" dirty="0">
                <a:latin typeface="+mn-lt"/>
                <a:ea typeface="+mn-ea"/>
                <a:cs typeface="+mn-ea"/>
                <a:sym typeface="+mn-lt"/>
              </a:rPr>
              <a:t>录  </a:t>
            </a:r>
            <a:endParaRPr lang="en-US" altLang="zh-CN" b="1" dirty="0">
              <a:latin typeface="+mn-lt"/>
              <a:ea typeface="+mn-ea"/>
              <a:cs typeface="+mn-ea"/>
              <a:sym typeface="+mn-lt"/>
            </a:endParaRPr>
          </a:p>
        </p:txBody>
      </p:sp>
      <p:grpSp>
        <p:nvGrpSpPr>
          <p:cNvPr id="30" name="稻壳儿_答辩小姐姐作品_3"/>
          <p:cNvGrpSpPr/>
          <p:nvPr/>
        </p:nvGrpSpPr>
        <p:grpSpPr>
          <a:xfrm>
            <a:off x="6162504" y="2102609"/>
            <a:ext cx="3296609" cy="672723"/>
            <a:chOff x="2082785" y="2278204"/>
            <a:chExt cx="3296609" cy="672723"/>
          </a:xfrm>
        </p:grpSpPr>
        <p:sp>
          <p:nvSpPr>
            <p:cNvPr id="31" name="椭圆 30"/>
            <p:cNvSpPr/>
            <p:nvPr/>
          </p:nvSpPr>
          <p:spPr>
            <a:xfrm>
              <a:off x="2082785" y="2337663"/>
              <a:ext cx="577215" cy="57721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cs typeface="+mn-ea"/>
                  <a:sym typeface="+mn-lt"/>
                </a:rPr>
                <a:t>2</a:t>
              </a:r>
            </a:p>
          </p:txBody>
        </p:sp>
        <p:sp>
          <p:nvSpPr>
            <p:cNvPr id="32" name="矩形 31"/>
            <p:cNvSpPr/>
            <p:nvPr/>
          </p:nvSpPr>
          <p:spPr>
            <a:xfrm>
              <a:off x="3070534" y="2278204"/>
              <a:ext cx="2308860" cy="4730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1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tx1">
                      <a:lumMod val="65000"/>
                      <a:lumOff val="35000"/>
                    </a:schemeClr>
                  </a:solidFill>
                  <a:effectLst/>
                  <a:uLnTx/>
                  <a:uFillTx/>
                  <a:cs typeface="+mn-ea"/>
                  <a:sym typeface="+mn-lt"/>
                </a:rPr>
                <a:t>函数的性质</a:t>
              </a:r>
              <a:endPar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3" name="矩形 32"/>
            <p:cNvSpPr/>
            <p:nvPr/>
          </p:nvSpPr>
          <p:spPr>
            <a:xfrm flipH="1">
              <a:off x="3139425" y="2471244"/>
              <a:ext cx="1888490" cy="479683"/>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50000"/>
                </a:lnSpc>
              </a:pPr>
              <a:r>
                <a:rPr lang="en-US" altLang="zh-CN" sz="1200" dirty="0">
                  <a:solidFill>
                    <a:srgbClr val="242343"/>
                  </a:solidFill>
                  <a:cs typeface="+mn-ea"/>
                  <a:sym typeface="+mn-lt"/>
                </a:rPr>
                <a:t>Properties of functions</a:t>
              </a:r>
            </a:p>
          </p:txBody>
        </p:sp>
      </p:grpSp>
      <p:sp>
        <p:nvSpPr>
          <p:cNvPr id="34" name="TextBox 33"/>
          <p:cNvSpPr txBox="1"/>
          <p:nvPr/>
        </p:nvSpPr>
        <p:spPr>
          <a:xfrm>
            <a:off x="0" y="3194859"/>
            <a:ext cx="11264622" cy="1200329"/>
          </a:xfrm>
          <a:prstGeom prst="rect">
            <a:avLst/>
          </a:prstGeom>
          <a:noFill/>
          <a:scene3d>
            <a:camera prst="orthographicFront">
              <a:rot lat="0" lon="0" rev="1500000"/>
            </a:camera>
            <a:lightRig rig="threePt" dir="t"/>
          </a:scene3d>
        </p:spPr>
        <p:txBody>
          <a:bodyPr wrap="none">
            <a:spAutoFit/>
            <a:scene3d>
              <a:camera prst="orthographicFront">
                <a:rot lat="0" lon="0" rev="19199999"/>
              </a:camera>
              <a:lightRig rig="threePt" dir="t"/>
            </a:scene3d>
          </a:bodyPr>
          <a:lstStyle/>
          <a:p>
            <a:pPr>
              <a:defRPr/>
            </a:pP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中国数学教育</a:t>
            </a: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独家发布</a:t>
            </a:r>
            <a:endParaRPr lang="zh-CN" altLang="en-US" sz="7200" dirty="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稻壳儿_答辩小姐姐作品_1"/>
          <p:cNvPicPr>
            <a:picLocks noChangeAspect="1"/>
          </p:cNvPicPr>
          <p:nvPr/>
        </p:nvPicPr>
        <p:blipFill rotWithShape="1">
          <a:blip r:embed="rId2">
            <a:extLst>
              <a:ext uri="{28A0092B-C50C-407E-A947-70E740481C1C}">
                <a14:useLocalDpi xmlns:a14="http://schemas.microsoft.com/office/drawing/2010/main" xmlns="" val="0"/>
              </a:ext>
            </a:extLst>
          </a:blip>
          <a:srcRect l="8772" t="46244" r="8955" b="7486"/>
          <a:stretch>
            <a:fillRect/>
          </a:stretch>
        </p:blipFill>
        <p:spPr>
          <a:xfrm rot="10800000" flipV="1">
            <a:off x="0" y="0"/>
            <a:ext cx="12192000" cy="6858000"/>
          </a:xfrm>
          <a:prstGeom prst="rect">
            <a:avLst/>
          </a:prstGeom>
        </p:spPr>
      </p:pic>
      <p:sp>
        <p:nvSpPr>
          <p:cNvPr id="3" name="稻壳儿_答辩小姐姐作品_2"/>
          <p:cNvSpPr/>
          <p:nvPr/>
        </p:nvSpPr>
        <p:spPr>
          <a:xfrm>
            <a:off x="2569988" y="445163"/>
            <a:ext cx="6897084"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spc="800" dirty="0">
                <a:gradFill>
                  <a:gsLst>
                    <a:gs pos="0">
                      <a:srgbClr val="4D7F89"/>
                    </a:gs>
                    <a:gs pos="100000">
                      <a:srgbClr val="A2633C"/>
                    </a:gs>
                  </a:gsLst>
                  <a:lin ang="0" scaled="0"/>
                </a:gradFill>
                <a:effectLst>
                  <a:reflection blurRad="6350" stA="50000" endA="300" endPos="50000" dist="29997" dir="5400000" sy="-100000" algn="bl" rotWithShape="0"/>
                </a:effectLst>
                <a:cs typeface="+mn-ea"/>
                <a:sym typeface="+mn-lt"/>
              </a:rPr>
              <a:t>函数三要素</a:t>
            </a:r>
          </a:p>
        </p:txBody>
      </p:sp>
      <p:sp>
        <p:nvSpPr>
          <p:cNvPr id="4" name="稻壳儿_答辩小姐姐作品_3"/>
          <p:cNvSpPr/>
          <p:nvPr/>
        </p:nvSpPr>
        <p:spPr>
          <a:xfrm flipH="1">
            <a:off x="2008505" y="1926590"/>
            <a:ext cx="9754870" cy="3170099"/>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250000"/>
              </a:lnSpc>
            </a:pPr>
            <a:r>
              <a:rPr lang="en-US" altLang="zh-CN" sz="1600" b="1" dirty="0">
                <a:solidFill>
                  <a:schemeClr val="bg2">
                    <a:lumMod val="25000"/>
                  </a:schemeClr>
                </a:solidFill>
                <a:cs typeface="+mn-ea"/>
                <a:sym typeface="+mn-lt"/>
              </a:rPr>
              <a:t>①</a:t>
            </a:r>
            <a:r>
              <a:rPr lang="en-US" altLang="zh-CN" sz="1600" b="1" dirty="0" err="1">
                <a:solidFill>
                  <a:schemeClr val="bg2">
                    <a:lumMod val="25000"/>
                  </a:schemeClr>
                </a:solidFill>
                <a:cs typeface="+mn-ea"/>
                <a:sym typeface="+mn-lt"/>
              </a:rPr>
              <a:t>定义域:</a:t>
            </a:r>
            <a:r>
              <a:rPr lang="en-US" altLang="zh-CN" sz="1600" dirty="0" err="1" smtClean="0">
                <a:solidFill>
                  <a:schemeClr val="bg2">
                    <a:lumMod val="50000"/>
                  </a:schemeClr>
                </a:solidFill>
                <a:cs typeface="+mn-ea"/>
                <a:sym typeface="+mn-lt"/>
              </a:rPr>
              <a:t>函数的定义域是使函数有意义的自变量的取值范围</a:t>
            </a:r>
            <a:r>
              <a:rPr lang="zh-CN" altLang="en-US" sz="1600" dirty="0" smtClean="0">
                <a:solidFill>
                  <a:schemeClr val="bg2">
                    <a:lumMod val="50000"/>
                  </a:schemeClr>
                </a:solidFill>
                <a:cs typeface="+mn-ea"/>
                <a:sym typeface="+mn-lt"/>
              </a:rPr>
              <a:t>（集合）</a:t>
            </a:r>
            <a:r>
              <a:rPr lang="en-US" altLang="zh-CN" sz="1600" dirty="0" smtClean="0">
                <a:solidFill>
                  <a:schemeClr val="bg2">
                    <a:lumMod val="50000"/>
                  </a:schemeClr>
                </a:solidFill>
                <a:cs typeface="+mn-ea"/>
                <a:sym typeface="+mn-lt"/>
              </a:rPr>
              <a:t>。</a:t>
            </a:r>
            <a:endParaRPr lang="en-US" altLang="zh-CN" sz="1600" dirty="0">
              <a:solidFill>
                <a:schemeClr val="bg2">
                  <a:lumMod val="50000"/>
                </a:schemeClr>
              </a:solidFill>
              <a:cs typeface="+mn-ea"/>
              <a:sym typeface="+mn-lt"/>
            </a:endParaRPr>
          </a:p>
          <a:p>
            <a:pPr algn="l">
              <a:lnSpc>
                <a:spcPct val="250000"/>
              </a:lnSpc>
            </a:pPr>
            <a:r>
              <a:rPr lang="en-US" altLang="zh-CN" sz="1600" b="1" dirty="0">
                <a:solidFill>
                  <a:schemeClr val="bg2">
                    <a:lumMod val="25000"/>
                  </a:schemeClr>
                </a:solidFill>
                <a:cs typeface="+mn-ea"/>
                <a:sym typeface="+mn-lt"/>
              </a:rPr>
              <a:t>②值域:</a:t>
            </a:r>
            <a:r>
              <a:rPr lang="en-US" altLang="zh-CN" sz="1600" dirty="0">
                <a:solidFill>
                  <a:schemeClr val="bg2">
                    <a:lumMod val="50000"/>
                  </a:schemeClr>
                </a:solidFill>
                <a:cs typeface="+mn-ea"/>
                <a:sym typeface="+mn-lt"/>
              </a:rPr>
              <a:t>函数的值域是函数值的集合{f(x)|x∈A},所以值域C={f(x)|x∈A}</a:t>
            </a:r>
          </a:p>
          <a:p>
            <a:pPr algn="l">
              <a:lnSpc>
                <a:spcPct val="250000"/>
              </a:lnSpc>
            </a:pPr>
            <a:r>
              <a:rPr lang="en-US" altLang="zh-CN" sz="1600" b="1" dirty="0">
                <a:solidFill>
                  <a:schemeClr val="bg2">
                    <a:lumMod val="25000"/>
                  </a:schemeClr>
                </a:solidFill>
                <a:cs typeface="+mn-ea"/>
                <a:sym typeface="+mn-lt"/>
              </a:rPr>
              <a:t>③对应法则:</a:t>
            </a:r>
            <a:r>
              <a:rPr lang="en-US" altLang="zh-CN" sz="1600" dirty="0">
                <a:solidFill>
                  <a:schemeClr val="bg2">
                    <a:lumMod val="50000"/>
                  </a:schemeClr>
                </a:solidFill>
                <a:cs typeface="+mn-ea"/>
                <a:sym typeface="+mn-lt"/>
              </a:rPr>
              <a:t>两个集合A与B的元素x与y之间确定的对应关系,即对于数集A中的任何一个数值x,依据对应法则使得在数集B中都有</a:t>
            </a:r>
            <a:r>
              <a:rPr lang="en-US" altLang="zh-CN" sz="1600" dirty="0">
                <a:solidFill>
                  <a:schemeClr val="accent2">
                    <a:lumMod val="75000"/>
                  </a:schemeClr>
                </a:solidFill>
                <a:cs typeface="+mn-ea"/>
                <a:sym typeface="+mn-lt"/>
              </a:rPr>
              <a:t>唯一确定</a:t>
            </a:r>
            <a:r>
              <a:rPr lang="en-US" altLang="zh-CN" sz="1600" dirty="0">
                <a:solidFill>
                  <a:schemeClr val="bg2">
                    <a:lumMod val="50000"/>
                  </a:schemeClr>
                </a:solidFill>
                <a:cs typeface="+mn-ea"/>
                <a:sym typeface="+mn-lt"/>
              </a:rPr>
              <a:t>的数值y和它对应</a:t>
            </a:r>
          </a:p>
          <a:p>
            <a:pPr algn="l">
              <a:lnSpc>
                <a:spcPct val="250000"/>
              </a:lnSpc>
            </a:pPr>
            <a:endParaRPr lang="en-US" altLang="zh-CN" sz="1600" dirty="0">
              <a:solidFill>
                <a:schemeClr val="bg2">
                  <a:lumMod val="50000"/>
                </a:schemeClr>
              </a:solidFill>
              <a:cs typeface="+mn-ea"/>
              <a:sym typeface="+mn-lt"/>
            </a:endParaRPr>
          </a:p>
        </p:txBody>
      </p:sp>
      <p:sp>
        <p:nvSpPr>
          <p:cNvPr id="5" name="稻壳儿_答辩小姐姐作品_4"/>
          <p:cNvSpPr txBox="1"/>
          <p:nvPr/>
        </p:nvSpPr>
        <p:spPr>
          <a:xfrm>
            <a:off x="1153992" y="320524"/>
            <a:ext cx="1493466" cy="1323439"/>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US" altLang="zh-CN" sz="8000" dirty="0">
                <a:latin typeface="+mn-lt"/>
                <a:ea typeface="+mn-ea"/>
                <a:cs typeface="+mn-ea"/>
                <a:sym typeface="+mn-lt"/>
              </a:rPr>
              <a:t>01</a:t>
            </a:r>
            <a:endParaRPr lang="zh-CN" altLang="en-US" sz="8000" dirty="0">
              <a:latin typeface="+mn-lt"/>
              <a:ea typeface="+mn-ea"/>
              <a:cs typeface="+mn-ea"/>
              <a:sym typeface="+mn-lt"/>
            </a:endParaRPr>
          </a:p>
        </p:txBody>
      </p:sp>
      <p:sp>
        <p:nvSpPr>
          <p:cNvPr id="6" name="TextBox 5"/>
          <p:cNvSpPr txBox="1"/>
          <p:nvPr/>
        </p:nvSpPr>
        <p:spPr>
          <a:xfrm>
            <a:off x="0" y="3194859"/>
            <a:ext cx="11264622" cy="1200329"/>
          </a:xfrm>
          <a:prstGeom prst="rect">
            <a:avLst/>
          </a:prstGeom>
          <a:noFill/>
          <a:scene3d>
            <a:camera prst="orthographicFront">
              <a:rot lat="0" lon="0" rev="1500000"/>
            </a:camera>
            <a:lightRig rig="threePt" dir="t"/>
          </a:scene3d>
        </p:spPr>
        <p:txBody>
          <a:bodyPr wrap="none">
            <a:spAutoFit/>
            <a:scene3d>
              <a:camera prst="orthographicFront">
                <a:rot lat="0" lon="0" rev="19199999"/>
              </a:camera>
              <a:lightRig rig="threePt" dir="t"/>
            </a:scene3d>
          </a:bodyPr>
          <a:lstStyle/>
          <a:p>
            <a:pPr>
              <a:defRPr/>
            </a:pP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中国数学教育</a:t>
            </a: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独家发布</a:t>
            </a:r>
            <a:endParaRPr lang="zh-CN" altLang="en-US" sz="7200" dirty="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稻壳儿_答辩小姐姐作品_1"/>
          <p:cNvPicPr>
            <a:picLocks noChangeAspect="1"/>
          </p:cNvPicPr>
          <p:nvPr/>
        </p:nvPicPr>
        <p:blipFill rotWithShape="1">
          <a:blip r:embed="rId2">
            <a:biLevel thresh="50000"/>
            <a:extLst>
              <a:ext uri="{28A0092B-C50C-407E-A947-70E740481C1C}">
                <a14:useLocalDpi xmlns:a14="http://schemas.microsoft.com/office/drawing/2010/main" xmlns="" val="0"/>
              </a:ext>
            </a:extLst>
          </a:blip>
          <a:srcRect l="8772" t="46244" r="8955" b="7486"/>
          <a:stretch>
            <a:fillRect/>
          </a:stretch>
        </p:blipFill>
        <p:spPr>
          <a:xfrm rot="10800000" flipV="1">
            <a:off x="0" y="-16078"/>
            <a:ext cx="12192000" cy="6858000"/>
          </a:xfrm>
          <a:prstGeom prst="rect">
            <a:avLst/>
          </a:prstGeom>
        </p:spPr>
      </p:pic>
      <p:sp>
        <p:nvSpPr>
          <p:cNvPr id="3" name="稻壳儿_答辩小姐姐作品_2"/>
          <p:cNvSpPr/>
          <p:nvPr/>
        </p:nvSpPr>
        <p:spPr>
          <a:xfrm>
            <a:off x="2569988" y="382933"/>
            <a:ext cx="6897084"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spc="800" dirty="0" smtClean="0">
                <a:gradFill>
                  <a:gsLst>
                    <a:gs pos="0">
                      <a:srgbClr val="4D7F89"/>
                    </a:gs>
                    <a:gs pos="100000">
                      <a:srgbClr val="A2633C"/>
                    </a:gs>
                  </a:gsLst>
                  <a:lin ang="0" scaled="0"/>
                </a:gradFill>
                <a:effectLst>
                  <a:reflection blurRad="6350" stA="60000" endA="900" endPos="58000" dir="5400000" sy="-100000" algn="bl" rotWithShape="0"/>
                </a:effectLst>
                <a:cs typeface="+mn-ea"/>
                <a:sym typeface="+mn-lt"/>
              </a:rPr>
              <a:t>函数的性质</a:t>
            </a:r>
            <a:endParaRPr lang="zh-CN" altLang="en-US" sz="7200" spc="800" dirty="0">
              <a:gradFill>
                <a:gsLst>
                  <a:gs pos="0">
                    <a:srgbClr val="4D7F89"/>
                  </a:gs>
                  <a:gs pos="100000">
                    <a:srgbClr val="A2633C"/>
                  </a:gs>
                </a:gsLst>
                <a:lin ang="0" scaled="0"/>
              </a:gradFill>
              <a:effectLst>
                <a:reflection blurRad="6350" stA="60000" endA="900" endPos="58000" dir="5400000" sy="-100000" algn="bl" rotWithShape="0"/>
              </a:effectLst>
              <a:cs typeface="+mn-ea"/>
              <a:sym typeface="+mn-lt"/>
            </a:endParaRPr>
          </a:p>
        </p:txBody>
      </p:sp>
      <p:sp>
        <p:nvSpPr>
          <p:cNvPr id="5" name="稻壳儿_答辩小姐姐作品_4"/>
          <p:cNvSpPr txBox="1"/>
          <p:nvPr/>
        </p:nvSpPr>
        <p:spPr>
          <a:xfrm>
            <a:off x="1153992" y="320524"/>
            <a:ext cx="1493466" cy="1323439"/>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US" altLang="zh-CN" sz="8000" dirty="0">
                <a:latin typeface="+mn-lt"/>
                <a:ea typeface="+mn-ea"/>
                <a:cs typeface="+mn-ea"/>
                <a:sym typeface="+mn-lt"/>
              </a:rPr>
              <a:t>02</a:t>
            </a:r>
            <a:endParaRPr lang="zh-CN" altLang="en-US" sz="8000" dirty="0">
              <a:latin typeface="+mn-lt"/>
              <a:ea typeface="+mn-ea"/>
              <a:cs typeface="+mn-ea"/>
              <a:sym typeface="+mn-lt"/>
            </a:endParaRPr>
          </a:p>
        </p:txBody>
      </p:sp>
      <p:sp>
        <p:nvSpPr>
          <p:cNvPr id="14" name="稻壳儿_答辩小姐姐作品_2"/>
          <p:cNvSpPr/>
          <p:nvPr/>
        </p:nvSpPr>
        <p:spPr>
          <a:xfrm>
            <a:off x="9017000" y="192405"/>
            <a:ext cx="2567940" cy="2390140"/>
          </a:xfrm>
          <a:prstGeom prst="donut">
            <a:avLst>
              <a:gd name="adj" fmla="val 3559"/>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文本框 14"/>
          <p:cNvSpPr txBox="1"/>
          <p:nvPr/>
        </p:nvSpPr>
        <p:spPr>
          <a:xfrm>
            <a:off x="9334226" y="716953"/>
            <a:ext cx="2049867" cy="1477328"/>
          </a:xfrm>
          <a:prstGeom prst="rect">
            <a:avLst/>
          </a:prstGeom>
          <a:noFill/>
        </p:spPr>
        <p:txBody>
          <a:bodyPr wrap="square" rtlCol="0">
            <a:spAutoFit/>
          </a:bodyPr>
          <a:lstStyle/>
          <a:p>
            <a:r>
              <a:rPr lang="zh-CN" altLang="en-US" b="1" dirty="0" smtClean="0">
                <a:solidFill>
                  <a:srgbClr val="FF0000"/>
                </a:solidFill>
              </a:rPr>
              <a:t>单调性、奇偶性、周期性</a:t>
            </a:r>
            <a:r>
              <a:rPr lang="zh-CN" altLang="en-US" dirty="0" smtClean="0"/>
              <a:t>等是函数的重要性质，是我们认识研究函数变化规律重要方面</a:t>
            </a:r>
            <a:r>
              <a:rPr lang="en-US" altLang="zh-CN" dirty="0" smtClean="0"/>
              <a:t>.</a:t>
            </a:r>
            <a:endParaRPr lang="zh-CN" altLang="en-US" dirty="0"/>
          </a:p>
        </p:txBody>
      </p:sp>
      <p:pic>
        <p:nvPicPr>
          <p:cNvPr id="6" name="图片 5"/>
          <p:cNvPicPr>
            <a:picLocks noChangeAspect="1"/>
          </p:cNvPicPr>
          <p:nvPr/>
        </p:nvPicPr>
        <p:blipFill>
          <a:blip r:embed="rId3"/>
          <a:stretch>
            <a:fillRect/>
          </a:stretch>
        </p:blipFill>
        <p:spPr>
          <a:xfrm>
            <a:off x="362870" y="2757764"/>
            <a:ext cx="8356299" cy="2704350"/>
          </a:xfrm>
          <a:prstGeom prst="rect">
            <a:avLst/>
          </a:prstGeom>
        </p:spPr>
      </p:pic>
      <p:pic>
        <p:nvPicPr>
          <p:cNvPr id="16" name="图片 15"/>
          <p:cNvPicPr>
            <a:picLocks noChangeAspect="1"/>
          </p:cNvPicPr>
          <p:nvPr/>
        </p:nvPicPr>
        <p:blipFill>
          <a:blip r:embed="rId4"/>
          <a:stretch>
            <a:fillRect/>
          </a:stretch>
        </p:blipFill>
        <p:spPr>
          <a:xfrm>
            <a:off x="8485622" y="3108125"/>
            <a:ext cx="3182282" cy="2062371"/>
          </a:xfrm>
          <a:prstGeom prst="rect">
            <a:avLst/>
          </a:prstGeom>
        </p:spPr>
      </p:pic>
      <p:sp>
        <p:nvSpPr>
          <p:cNvPr id="9" name="TextBox 8"/>
          <p:cNvSpPr txBox="1"/>
          <p:nvPr/>
        </p:nvSpPr>
        <p:spPr>
          <a:xfrm>
            <a:off x="0" y="3194859"/>
            <a:ext cx="11264622" cy="1200329"/>
          </a:xfrm>
          <a:prstGeom prst="rect">
            <a:avLst/>
          </a:prstGeom>
          <a:noFill/>
          <a:scene3d>
            <a:camera prst="orthographicFront">
              <a:rot lat="0" lon="0" rev="1500000"/>
            </a:camera>
            <a:lightRig rig="threePt" dir="t"/>
          </a:scene3d>
        </p:spPr>
        <p:txBody>
          <a:bodyPr wrap="none">
            <a:spAutoFit/>
            <a:scene3d>
              <a:camera prst="orthographicFront">
                <a:rot lat="0" lon="0" rev="19199999"/>
              </a:camera>
              <a:lightRig rig="threePt" dir="t"/>
            </a:scene3d>
          </a:bodyPr>
          <a:lstStyle/>
          <a:p>
            <a:pPr>
              <a:defRPr/>
            </a:pP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中国数学教育</a:t>
            </a: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独家发布</a:t>
            </a:r>
            <a:endParaRPr lang="zh-CN" altLang="en-US" sz="7200" dirty="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endParaRPr>
          </a:p>
        </p:txBody>
      </p:sp>
    </p:spTree>
    <p:extLst>
      <p:ext uri="{BB962C8B-B14F-4D97-AF65-F5344CB8AC3E}">
        <p14:creationId xmlns:p14="http://schemas.microsoft.com/office/powerpoint/2010/main" xmlns="" val="4258139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稻壳儿_答辩小姐姐作品_1"/>
          <p:cNvPicPr>
            <a:picLocks noChangeAspect="1"/>
          </p:cNvPicPr>
          <p:nvPr/>
        </p:nvPicPr>
        <p:blipFill rotWithShape="1">
          <a:blip r:embed="rId2">
            <a:biLevel thresh="50000"/>
            <a:extLst>
              <a:ext uri="{28A0092B-C50C-407E-A947-70E740481C1C}">
                <a14:useLocalDpi xmlns:a14="http://schemas.microsoft.com/office/drawing/2010/main" xmlns="" val="0"/>
              </a:ext>
            </a:extLst>
          </a:blip>
          <a:srcRect l="8772" t="46244" r="8955" b="7486"/>
          <a:stretch>
            <a:fillRect/>
          </a:stretch>
        </p:blipFill>
        <p:spPr>
          <a:xfrm rot="10800000" flipV="1">
            <a:off x="-77470" y="-114935"/>
            <a:ext cx="12192000" cy="6858000"/>
          </a:xfrm>
          <a:prstGeom prst="rect">
            <a:avLst/>
          </a:prstGeom>
        </p:spPr>
      </p:pic>
      <p:pic>
        <p:nvPicPr>
          <p:cNvPr id="13" name="图片 12" descr="t01a643282a33b59de4"/>
          <p:cNvPicPr>
            <a:picLocks noChangeAspect="1"/>
          </p:cNvPicPr>
          <p:nvPr/>
        </p:nvPicPr>
        <p:blipFill>
          <a:blip r:embed="rId3"/>
          <a:stretch>
            <a:fillRect/>
          </a:stretch>
        </p:blipFill>
        <p:spPr>
          <a:xfrm>
            <a:off x="5444836" y="3370223"/>
            <a:ext cx="2612909" cy="1404439"/>
          </a:xfrm>
          <a:prstGeom prst="rect">
            <a:avLst/>
          </a:prstGeom>
        </p:spPr>
      </p:pic>
      <p:sp>
        <p:nvSpPr>
          <p:cNvPr id="3" name="稻壳儿_答辩小姐姐作品_2"/>
          <p:cNvSpPr/>
          <p:nvPr/>
        </p:nvSpPr>
        <p:spPr>
          <a:xfrm>
            <a:off x="2569988" y="382933"/>
            <a:ext cx="6897084"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spc="800" dirty="0">
                <a:gradFill>
                  <a:gsLst>
                    <a:gs pos="0">
                      <a:srgbClr val="4D7F89"/>
                    </a:gs>
                    <a:gs pos="100000">
                      <a:srgbClr val="A2633C"/>
                    </a:gs>
                  </a:gsLst>
                  <a:lin ang="0" scaled="0"/>
                </a:gradFill>
                <a:effectLst>
                  <a:reflection blurRad="6350" stA="60000" endA="900" endPos="58000" dir="5400000" sy="-100000" algn="bl" rotWithShape="0"/>
                </a:effectLst>
                <a:cs typeface="+mn-ea"/>
                <a:sym typeface="+mn-lt"/>
              </a:rPr>
              <a:t>函数类型</a:t>
            </a:r>
          </a:p>
        </p:txBody>
      </p:sp>
      <p:sp>
        <p:nvSpPr>
          <p:cNvPr id="5" name="稻壳儿_答辩小姐姐作品_4"/>
          <p:cNvSpPr txBox="1"/>
          <p:nvPr/>
        </p:nvSpPr>
        <p:spPr>
          <a:xfrm>
            <a:off x="1153992" y="320524"/>
            <a:ext cx="1493466" cy="1323439"/>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US" altLang="zh-CN" sz="8000" dirty="0" smtClean="0">
                <a:latin typeface="+mn-lt"/>
                <a:ea typeface="+mn-ea"/>
                <a:cs typeface="+mn-ea"/>
                <a:sym typeface="+mn-lt"/>
              </a:rPr>
              <a:t>03</a:t>
            </a:r>
            <a:endParaRPr lang="zh-CN" altLang="en-US" sz="8000" dirty="0">
              <a:latin typeface="+mn-lt"/>
              <a:ea typeface="+mn-ea"/>
              <a:cs typeface="+mn-ea"/>
              <a:sym typeface="+mn-lt"/>
            </a:endParaRPr>
          </a:p>
        </p:txBody>
      </p:sp>
      <p:sp>
        <p:nvSpPr>
          <p:cNvPr id="7" name="文本框 6"/>
          <p:cNvSpPr txBox="1"/>
          <p:nvPr/>
        </p:nvSpPr>
        <p:spPr>
          <a:xfrm>
            <a:off x="1476375" y="1889125"/>
            <a:ext cx="7609840" cy="368300"/>
          </a:xfrm>
          <a:prstGeom prst="rect">
            <a:avLst/>
          </a:prstGeom>
          <a:noFill/>
        </p:spPr>
        <p:txBody>
          <a:bodyPr wrap="square" rtlCol="0">
            <a:spAutoFit/>
          </a:bodyPr>
          <a:lstStyle/>
          <a:p>
            <a:r>
              <a:rPr lang="zh-CN" altLang="en-US" dirty="0">
                <a:ln/>
                <a:solidFill>
                  <a:schemeClr val="tx1">
                    <a:lumMod val="95000"/>
                    <a:lumOff val="5000"/>
                  </a:schemeClr>
                </a:solidFill>
                <a:effectLst>
                  <a:innerShdw blurRad="63500" dist="50800" dir="13500000">
                    <a:srgbClr val="000000">
                      <a:alpha val="50000"/>
                    </a:srgbClr>
                  </a:innerShdw>
                </a:effectLst>
                <a:latin typeface="华文隶书" panose="02010800040101010101" charset="-122"/>
                <a:ea typeface="华文隶书" panose="02010800040101010101" charset="-122"/>
              </a:rPr>
              <a:t>除大家所熟知的常函数、一次函数、二次函数外我们还将接触到</a:t>
            </a:r>
          </a:p>
        </p:txBody>
      </p:sp>
      <p:sp>
        <p:nvSpPr>
          <p:cNvPr id="8" name="文本框 7"/>
          <p:cNvSpPr txBox="1"/>
          <p:nvPr/>
        </p:nvSpPr>
        <p:spPr>
          <a:xfrm>
            <a:off x="142875" y="2501900"/>
            <a:ext cx="1553210" cy="521970"/>
          </a:xfrm>
          <a:prstGeom prst="rect">
            <a:avLst/>
          </a:prstGeom>
          <a:noFill/>
        </p:spPr>
        <p:txBody>
          <a:bodyPr wrap="square" rtlCol="0">
            <a:spAutoFit/>
            <a:scene3d>
              <a:camera prst="orthographicFront"/>
              <a:lightRig rig="threePt" dir="t"/>
            </a:scene3d>
          </a:bodyPr>
          <a:lstStyle/>
          <a:p>
            <a:r>
              <a:rPr lang="zh-CN" altLang="en-US" sz="2800">
                <a:ln w="9525">
                  <a:solidFill>
                    <a:schemeClr val="bg1"/>
                  </a:solidFill>
                  <a:prstDash val="solid"/>
                </a:ln>
                <a:solidFill>
                  <a:schemeClr val="tx1"/>
                </a:solidFill>
                <a:effectLst>
                  <a:outerShdw blurRad="12700" dist="38100" dir="2700000" algn="tl" rotWithShape="0">
                    <a:schemeClr val="bg1">
                      <a:lumMod val="50000"/>
                    </a:schemeClr>
                  </a:outerShdw>
                </a:effectLst>
              </a:rPr>
              <a:t>幂函数</a:t>
            </a:r>
          </a:p>
        </p:txBody>
      </p:sp>
      <p:pic>
        <p:nvPicPr>
          <p:cNvPr id="9" name="图片 8" descr="t01d7eebef7714be79a"/>
          <p:cNvPicPr>
            <a:picLocks noChangeAspect="1"/>
          </p:cNvPicPr>
          <p:nvPr/>
        </p:nvPicPr>
        <p:blipFill>
          <a:blip r:embed="rId4"/>
          <a:stretch>
            <a:fillRect/>
          </a:stretch>
        </p:blipFill>
        <p:spPr>
          <a:xfrm>
            <a:off x="520411" y="3270626"/>
            <a:ext cx="1672811" cy="1603635"/>
          </a:xfrm>
          <a:prstGeom prst="rect">
            <a:avLst/>
          </a:prstGeom>
        </p:spPr>
      </p:pic>
      <p:sp>
        <p:nvSpPr>
          <p:cNvPr id="10" name="文本框 9"/>
          <p:cNvSpPr txBox="1"/>
          <p:nvPr/>
        </p:nvSpPr>
        <p:spPr>
          <a:xfrm>
            <a:off x="2117679" y="2532697"/>
            <a:ext cx="1671320" cy="460375"/>
          </a:xfrm>
          <a:prstGeom prst="rect">
            <a:avLst/>
          </a:prstGeom>
          <a:noFill/>
        </p:spPr>
        <p:txBody>
          <a:bodyPr wrap="square" rtlCol="0">
            <a:spAutoFit/>
          </a:bodyPr>
          <a:lstStyle/>
          <a:p>
            <a:r>
              <a:rPr lang="zh-CN" altLang="en-US" sz="2400" dirty="0">
                <a:ln w="9525">
                  <a:solidFill>
                    <a:schemeClr val="bg1"/>
                  </a:solidFill>
                  <a:prstDash val="solid"/>
                </a:ln>
                <a:solidFill>
                  <a:schemeClr val="tx1"/>
                </a:solidFill>
                <a:effectLst>
                  <a:outerShdw blurRad="12700" dist="38100" dir="2700000" algn="tl" rotWithShape="0">
                    <a:schemeClr val="bg1">
                      <a:lumMod val="50000"/>
                    </a:schemeClr>
                  </a:outerShdw>
                </a:effectLst>
              </a:rPr>
              <a:t>指数函数</a:t>
            </a:r>
          </a:p>
        </p:txBody>
      </p:sp>
      <p:sp>
        <p:nvSpPr>
          <p:cNvPr id="12" name="文本框 11"/>
          <p:cNvSpPr txBox="1"/>
          <p:nvPr/>
        </p:nvSpPr>
        <p:spPr>
          <a:xfrm>
            <a:off x="5002916" y="2592664"/>
            <a:ext cx="1492885" cy="460375"/>
          </a:xfrm>
          <a:prstGeom prst="rect">
            <a:avLst/>
          </a:prstGeom>
          <a:noFill/>
        </p:spPr>
        <p:txBody>
          <a:bodyPr wrap="square" rtlCol="0">
            <a:spAutoFit/>
          </a:bodyPr>
          <a:lstStyle/>
          <a:p>
            <a:r>
              <a:rPr lang="zh-CN" altLang="en-US" sz="2400" dirty="0">
                <a:ln w="9525">
                  <a:solidFill>
                    <a:schemeClr val="bg1"/>
                  </a:solidFill>
                  <a:prstDash val="solid"/>
                </a:ln>
                <a:solidFill>
                  <a:schemeClr val="tx1"/>
                </a:solidFill>
                <a:effectLst>
                  <a:outerShdw blurRad="12700" dist="38100" dir="2700000" algn="tl" rotWithShape="0">
                    <a:schemeClr val="bg1">
                      <a:lumMod val="50000"/>
                    </a:schemeClr>
                  </a:outerShdw>
                </a:effectLst>
              </a:rPr>
              <a:t>对数函数</a:t>
            </a:r>
          </a:p>
        </p:txBody>
      </p:sp>
      <p:pic>
        <p:nvPicPr>
          <p:cNvPr id="11" name="图片 10" descr="t0144fc532ff745827f"/>
          <p:cNvPicPr>
            <a:picLocks noChangeAspect="1"/>
          </p:cNvPicPr>
          <p:nvPr/>
        </p:nvPicPr>
        <p:blipFill>
          <a:blip r:embed="rId5"/>
          <a:stretch>
            <a:fillRect/>
          </a:stretch>
        </p:blipFill>
        <p:spPr>
          <a:xfrm>
            <a:off x="2569988" y="3103089"/>
            <a:ext cx="2328990" cy="1771172"/>
          </a:xfrm>
          <a:prstGeom prst="rect">
            <a:avLst/>
          </a:prstGeom>
        </p:spPr>
      </p:pic>
      <p:sp>
        <p:nvSpPr>
          <p:cNvPr id="14" name="稻壳儿_答辩小姐姐作品_2"/>
          <p:cNvSpPr/>
          <p:nvPr/>
        </p:nvSpPr>
        <p:spPr>
          <a:xfrm>
            <a:off x="9017000" y="192405"/>
            <a:ext cx="2567940" cy="2390140"/>
          </a:xfrm>
          <a:prstGeom prst="donut">
            <a:avLst>
              <a:gd name="adj" fmla="val 3559"/>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文本框 14"/>
          <p:cNvSpPr txBox="1"/>
          <p:nvPr/>
        </p:nvSpPr>
        <p:spPr>
          <a:xfrm>
            <a:off x="9164320" y="788035"/>
            <a:ext cx="2273935" cy="1198880"/>
          </a:xfrm>
          <a:prstGeom prst="rect">
            <a:avLst/>
          </a:prstGeom>
          <a:noFill/>
        </p:spPr>
        <p:txBody>
          <a:bodyPr wrap="square" rtlCol="0">
            <a:spAutoFit/>
          </a:bodyPr>
          <a:lstStyle/>
          <a:p>
            <a:r>
              <a:rPr lang="zh-CN" altLang="en-US"/>
              <a:t>函数重要性之一在于在以后的学习中我们会不断接触到和函数有关的知识</a:t>
            </a:r>
          </a:p>
        </p:txBody>
      </p:sp>
      <p:pic>
        <p:nvPicPr>
          <p:cNvPr id="4" name="图片 3"/>
          <p:cNvPicPr>
            <a:picLocks noChangeAspect="1"/>
          </p:cNvPicPr>
          <p:nvPr/>
        </p:nvPicPr>
        <p:blipFill>
          <a:blip r:embed="rId6"/>
          <a:stretch>
            <a:fillRect/>
          </a:stretch>
        </p:blipFill>
        <p:spPr>
          <a:xfrm>
            <a:off x="8341967" y="3394752"/>
            <a:ext cx="2989977" cy="1355379"/>
          </a:xfrm>
          <a:prstGeom prst="rect">
            <a:avLst/>
          </a:prstGeom>
        </p:spPr>
      </p:pic>
      <p:sp>
        <p:nvSpPr>
          <p:cNvPr id="16" name="文本框 15"/>
          <p:cNvSpPr txBox="1"/>
          <p:nvPr/>
        </p:nvSpPr>
        <p:spPr>
          <a:xfrm>
            <a:off x="7812280" y="2577291"/>
            <a:ext cx="1492885" cy="460375"/>
          </a:xfrm>
          <a:prstGeom prst="rect">
            <a:avLst/>
          </a:prstGeom>
          <a:noFill/>
        </p:spPr>
        <p:txBody>
          <a:bodyPr wrap="square" rtlCol="0">
            <a:spAutoFit/>
          </a:bodyPr>
          <a:lstStyle/>
          <a:p>
            <a:r>
              <a:rPr lang="zh-CN" altLang="en-US" sz="240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三角函数</a:t>
            </a:r>
            <a:endParaRPr lang="zh-CN" altLang="en-US" sz="240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7" name="TextBox 16"/>
          <p:cNvSpPr txBox="1"/>
          <p:nvPr/>
        </p:nvSpPr>
        <p:spPr>
          <a:xfrm>
            <a:off x="0" y="3194859"/>
            <a:ext cx="11264622" cy="1200329"/>
          </a:xfrm>
          <a:prstGeom prst="rect">
            <a:avLst/>
          </a:prstGeom>
          <a:noFill/>
          <a:scene3d>
            <a:camera prst="orthographicFront">
              <a:rot lat="0" lon="0" rev="1500000"/>
            </a:camera>
            <a:lightRig rig="threePt" dir="t"/>
          </a:scene3d>
        </p:spPr>
        <p:txBody>
          <a:bodyPr wrap="none">
            <a:spAutoFit/>
            <a:scene3d>
              <a:camera prst="orthographicFront">
                <a:rot lat="0" lon="0" rev="19199999"/>
              </a:camera>
              <a:lightRig rig="threePt" dir="t"/>
            </a:scene3d>
          </a:bodyPr>
          <a:lstStyle/>
          <a:p>
            <a:pPr>
              <a:defRPr/>
            </a:pP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中国数学教育</a:t>
            </a: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独家发布</a:t>
            </a:r>
            <a:endParaRPr lang="zh-CN" altLang="en-US" sz="7200" dirty="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1094 0.151389 L -0.014583 0.151389 L -0.008906 0.151389 L -0.002396 0.151389 L 0.003281 0.150000 L 0.009740 0.147130 L 0.017031 0.139907 L 0.022708 0.132685 L 0.025990 0.122593 L 0.025156 0.111019 L 0.021094 0.100926 L 0.016250 0.089444 L 0.010573 0.086574 L 0.004062 0.083611 L -0.001615 0.080741 L -0.007292 0.077870 L -0.012969 0.075000 L -0.020260 0.072130 L -0.026771 0.069259 L -0.033229 0.066389 L -0.035677 0.056296 L -0.037292 0.046204 L -0.038125 0.036111 L -0.038906 0.023056 L -0.038906 0.011574 L -0.035677 0.000000 L -0.029167 0.000000 L -0.023490 0.000000 L -0.017031 0.000000 L -0.011354 0.000000 L 0.000000 0.000000 " pathEditMode="relative" rAng="0" ptsTypes="">
                                      <p:cBhvr>
                                        <p:cTn id="6" dur="2000" fill="hold"/>
                                        <p:tgtEl>
                                          <p:spTgt spid="9"/>
                                        </p:tgtEl>
                                        <p:attrNameLst>
                                          <p:attrName>ppt_x</p:attrName>
                                          <p:attrName>ppt_y</p:attrName>
                                        </p:attrNameLst>
                                      </p:cBhvr>
                                      <p:rCtr x="1500" y="-7500"/>
                                    </p:animMotion>
                                  </p:childTnLst>
                                </p:cTn>
                              </p:par>
                              <p:par>
                                <p:cTn id="7" presetID="0" presetClass="path" presetSubtype="0" accel="50000" decel="50000" fill="hold" nodeType="withEffect">
                                  <p:stCondLst>
                                    <p:cond delay="0"/>
                                  </p:stCondLst>
                                  <p:childTnLst>
                                    <p:animMotion origin="layout" path="M 0.008907 0.151389 L 0.012188 0.141296 L 0.017032 0.129722 L 0.021875 0.116759 L 0.021094 0.103796 L 0.015417 0.103796 L 0.009740 0.103796 L 0.000834 0.103796 L -0.005677 0.103796 L -0.011354 0.103796 L -0.019479 0.102315 L -0.025937 0.099444 L -0.033229 0.092222 L -0.038906 0.087963 L -0.044583 0.079259 L -0.051927 0.069167 L -0.059218 0.059074 L -0.055156 0.048981 L -0.048645 0.046111 L -0.040573 0.041759 L -0.034062 0.040370 L -0.028385 0.037500 L -0.022708 0.033148 L -0.010520 0.020185 L -0.000000 0.010093 L 0.001615 0.000000 " pathEditMode="relative" rAng="0" ptsTypes="">
                                      <p:cBhvr>
                                        <p:cTn id="8" dur="2000" fill="hold"/>
                                        <p:tgtEl>
                                          <p:spTgt spid="11"/>
                                        </p:tgtEl>
                                        <p:attrNameLst>
                                          <p:attrName>ppt_x</p:attrName>
                                          <p:attrName>ppt_y</p:attrName>
                                        </p:attrNameLst>
                                      </p:cBhvr>
                                      <p:rCtr x="-2700" y="-7500"/>
                                    </p:animMotion>
                                  </p:childTnLst>
                                </p:cTn>
                              </p:par>
                              <p:par>
                                <p:cTn id="9" presetID="0" presetClass="path" presetSubtype="0" accel="50000" decel="50000" fill="hold" nodeType="withEffect">
                                  <p:stCondLst>
                                    <p:cond delay="0"/>
                                  </p:stCondLst>
                                  <p:childTnLst>
                                    <p:animMotion origin="layout" path="M 0.025156 0.161481 L 0.019479 0.161481 L 0.013802 0.158611 L 0.008125 0.152870 L 0.000000 0.141296 L -0.005677 0.134074 L -0.012969 0.123981 L -0.017812 0.113889 L -0.022708 0.103796 L -0.023490 0.093704 L -0.023490 0.080741 L -0.017031 0.070648 L -0.011354 0.062037 L -0.004844 0.054815 L 0.001615 0.046111 L 0.007292 0.038981 L 0.014635 0.031759 L 0.020312 0.023056 L 0.021094 0.012963 L 0.015417 0.004352 L 0.009740 0.001481 L 0.000000 0.000000 " pathEditMode="relative" ptsTypes="">
                                      <p:cBhvr>
                                        <p:cTn id="10" dur="2000" fill="hold"/>
                                        <p:tgtEl>
                                          <p:spTgt spid="1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4297 0.20093 L 0.01771 0.19468 L 0.00339 0.17894 C 0.00156 0.17709 -0.00039 0.17524 -0.00209 0.17292 C -0.00274 0.172 -0.00287 0.17037 -0.00339 0.16922 C -0.00365 0.16875 -0.00391 0.16852 -0.00404 0.16806 L -0.00404 0.16806 L -0.00209 0.14746 L 0.01498 0.09422 C 0.01654 0.09167 0.01824 0.08936 0.0198 0.08681 C 0.02318 0.08125 0.02253 0.08311 0.02383 0.07848 L 0.02722 0.06875 L 0.0306 0.06019 L 0.03269 0.05186 C 0.03243 0.04769 0.03256 0.04352 0.03204 0.03959 C 0.03047 0.02871 0.0306 0.04121 0.0306 0.03612 L 0.02787 0.02987 C 0.02631 0.02755 0.02475 0.025 0.02318 0.02269 C 0.02253 0.02176 0.0211 0.02014 0.0211 0.02014 L 0.01498 0.01297 C 0.01094 0.00996 0.00963 0.0095 0.00677 0.00579 C 0.00651 0.00533 0.00639 0.00487 0.00612 0.0044 L 5E-6 -0.00023 L 5E-6 -0.00023 " pathEditMode="relative" ptsTypes="AAAAAAAAAAAAAAAAAAAAAAAA">
                                      <p:cBhvr>
                                        <p:cTn id="1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稻壳儿_答辩小姐姐作品_2"/>
          <p:cNvSpPr/>
          <p:nvPr/>
        </p:nvSpPr>
        <p:spPr>
          <a:xfrm>
            <a:off x="2459355" y="443865"/>
            <a:ext cx="797496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spc="800" dirty="0">
                <a:gradFill>
                  <a:gsLst>
                    <a:gs pos="0">
                      <a:srgbClr val="4D7F89"/>
                    </a:gs>
                    <a:gs pos="100000">
                      <a:srgbClr val="A2633C"/>
                    </a:gs>
                  </a:gsLst>
                  <a:lin ang="0" scaled="0"/>
                </a:gradFill>
                <a:effectLst>
                  <a:reflection blurRad="6350" stA="60000" endA="900" endPos="58000" dir="5400000" sy="-100000" algn="bl" rotWithShape="0"/>
                </a:effectLst>
                <a:cs typeface="+mn-ea"/>
                <a:sym typeface="+mn-lt"/>
              </a:rPr>
              <a:t>研究函数的方法</a:t>
            </a:r>
          </a:p>
        </p:txBody>
      </p:sp>
      <p:sp>
        <p:nvSpPr>
          <p:cNvPr id="5" name="稻壳儿_答辩小姐姐作品_4"/>
          <p:cNvSpPr txBox="1"/>
          <p:nvPr/>
        </p:nvSpPr>
        <p:spPr>
          <a:xfrm>
            <a:off x="1153992" y="320524"/>
            <a:ext cx="1493466" cy="1322070"/>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US" altLang="zh-CN" sz="8000" dirty="0" smtClean="0">
                <a:latin typeface="+mn-lt"/>
                <a:ea typeface="+mn-ea"/>
                <a:cs typeface="+mn-ea"/>
                <a:sym typeface="+mn-lt"/>
              </a:rPr>
              <a:t>04</a:t>
            </a:r>
            <a:endParaRPr lang="zh-CN" altLang="en-US" sz="8000" dirty="0">
              <a:latin typeface="+mn-lt"/>
              <a:ea typeface="+mn-ea"/>
              <a:cs typeface="+mn-ea"/>
              <a:sym typeface="+mn-lt"/>
            </a:endParaRPr>
          </a:p>
        </p:txBody>
      </p:sp>
      <p:pic>
        <p:nvPicPr>
          <p:cNvPr id="6" name="图片 5" descr="某章节总结"/>
          <p:cNvPicPr>
            <a:picLocks noChangeAspect="1"/>
          </p:cNvPicPr>
          <p:nvPr/>
        </p:nvPicPr>
        <p:blipFill>
          <a:blip r:embed="rId2"/>
          <a:srcRect l="16768" t="55169" r="-454" b="-383"/>
          <a:stretch>
            <a:fillRect/>
          </a:stretch>
        </p:blipFill>
        <p:spPr>
          <a:xfrm>
            <a:off x="462915" y="1642745"/>
            <a:ext cx="7962900" cy="5001895"/>
          </a:xfrm>
          <a:prstGeom prst="rect">
            <a:avLst/>
          </a:prstGeom>
        </p:spPr>
      </p:pic>
      <p:pic>
        <p:nvPicPr>
          <p:cNvPr id="7" name="图片 6"/>
          <p:cNvPicPr>
            <a:picLocks noChangeAspect="1"/>
          </p:cNvPicPr>
          <p:nvPr/>
        </p:nvPicPr>
        <p:blipFill>
          <a:blip r:embed="rId3"/>
          <a:stretch>
            <a:fillRect/>
          </a:stretch>
        </p:blipFill>
        <p:spPr>
          <a:xfrm>
            <a:off x="7645400" y="4034790"/>
            <a:ext cx="4200525" cy="2823210"/>
          </a:xfrm>
          <a:prstGeom prst="rect">
            <a:avLst/>
          </a:prstGeom>
        </p:spPr>
      </p:pic>
      <p:pic>
        <p:nvPicPr>
          <p:cNvPr id="9" name="图片 8"/>
          <p:cNvPicPr>
            <a:picLocks noChangeAspect="1"/>
          </p:cNvPicPr>
          <p:nvPr/>
        </p:nvPicPr>
        <p:blipFill>
          <a:blip r:embed="rId4"/>
          <a:stretch>
            <a:fillRect/>
          </a:stretch>
        </p:blipFill>
        <p:spPr>
          <a:xfrm>
            <a:off x="8286750" y="1784350"/>
            <a:ext cx="3063875" cy="2108835"/>
          </a:xfrm>
          <a:prstGeom prst="rect">
            <a:avLst/>
          </a:prstGeom>
        </p:spPr>
      </p:pic>
      <p:sp>
        <p:nvSpPr>
          <p:cNvPr id="8" name="TextBox 7"/>
          <p:cNvSpPr txBox="1"/>
          <p:nvPr/>
        </p:nvSpPr>
        <p:spPr>
          <a:xfrm>
            <a:off x="0" y="3194859"/>
            <a:ext cx="11264622" cy="1200329"/>
          </a:xfrm>
          <a:prstGeom prst="rect">
            <a:avLst/>
          </a:prstGeom>
          <a:noFill/>
          <a:scene3d>
            <a:camera prst="orthographicFront">
              <a:rot lat="0" lon="0" rev="1500000"/>
            </a:camera>
            <a:lightRig rig="threePt" dir="t"/>
          </a:scene3d>
        </p:spPr>
        <p:txBody>
          <a:bodyPr wrap="none">
            <a:spAutoFit/>
            <a:scene3d>
              <a:camera prst="orthographicFront">
                <a:rot lat="0" lon="0" rev="19199999"/>
              </a:camera>
              <a:lightRig rig="threePt" dir="t"/>
            </a:scene3d>
          </a:bodyPr>
          <a:lstStyle/>
          <a:p>
            <a:pPr>
              <a:defRPr/>
            </a:pP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中国数学教育</a:t>
            </a: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独家发布</a:t>
            </a:r>
            <a:endParaRPr lang="zh-CN" altLang="en-US" sz="7200" dirty="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稻壳儿_答辩小姐姐作品_2"/>
          <p:cNvSpPr/>
          <p:nvPr/>
        </p:nvSpPr>
        <p:spPr>
          <a:xfrm>
            <a:off x="1882775" y="445135"/>
            <a:ext cx="9945370"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spc="800" dirty="0">
                <a:gradFill>
                  <a:gsLst>
                    <a:gs pos="0">
                      <a:srgbClr val="4D7F89"/>
                    </a:gs>
                    <a:gs pos="100000">
                      <a:srgbClr val="A2633C"/>
                    </a:gs>
                  </a:gsLst>
                  <a:lin ang="0" scaled="0"/>
                </a:gradFill>
                <a:effectLst>
                  <a:reflection blurRad="6350" stA="60000" endA="900" endPos="58000" dir="5400000" sy="-100000" algn="bl" rotWithShape="0"/>
                </a:effectLst>
                <a:cs typeface="+mn-ea"/>
                <a:sym typeface="+mn-lt"/>
              </a:rPr>
              <a:t>函数思想的具体运用</a:t>
            </a:r>
          </a:p>
        </p:txBody>
      </p:sp>
      <p:sp>
        <p:nvSpPr>
          <p:cNvPr id="5" name="稻壳儿_答辩小姐姐作品_4"/>
          <p:cNvSpPr txBox="1"/>
          <p:nvPr/>
        </p:nvSpPr>
        <p:spPr>
          <a:xfrm>
            <a:off x="389452" y="444984"/>
            <a:ext cx="1493466" cy="1322070"/>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US" altLang="zh-CN" sz="8000" dirty="0" smtClean="0">
                <a:latin typeface="+mn-lt"/>
                <a:ea typeface="+mn-ea"/>
                <a:cs typeface="+mn-ea"/>
                <a:sym typeface="+mn-lt"/>
              </a:rPr>
              <a:t>05</a:t>
            </a:r>
            <a:endParaRPr lang="zh-CN" altLang="en-US" sz="8000" dirty="0">
              <a:latin typeface="+mn-lt"/>
              <a:ea typeface="+mn-ea"/>
              <a:cs typeface="+mn-ea"/>
              <a:sym typeface="+mn-lt"/>
            </a:endParaRPr>
          </a:p>
        </p:txBody>
      </p:sp>
      <p:sp>
        <p:nvSpPr>
          <p:cNvPr id="6" name="稻壳儿_答辩小姐姐作品_2"/>
          <p:cNvSpPr/>
          <p:nvPr/>
        </p:nvSpPr>
        <p:spPr>
          <a:xfrm>
            <a:off x="918845" y="2505075"/>
            <a:ext cx="4469130" cy="3279775"/>
          </a:xfrm>
          <a:prstGeom prst="roundRect">
            <a:avLst>
              <a:gd name="adj" fmla="val 5221"/>
            </a:avLst>
          </a:prstGeom>
          <a:solidFill>
            <a:schemeClr val="bg1"/>
          </a:solidFill>
          <a:ln w="12700">
            <a:solidFill>
              <a:srgbClr val="4D7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稻壳儿_答辩小姐姐作品_8"/>
          <p:cNvSpPr/>
          <p:nvPr/>
        </p:nvSpPr>
        <p:spPr>
          <a:xfrm>
            <a:off x="389255" y="2358390"/>
            <a:ext cx="2610485" cy="540385"/>
          </a:xfrm>
          <a:prstGeom prst="roundRect">
            <a:avLst>
              <a:gd name="adj" fmla="val 29394"/>
            </a:avLst>
          </a:prstGeom>
          <a:solidFill>
            <a:srgbClr val="4D7F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cs typeface="+mn-ea"/>
                <a:sym typeface="+mn-lt"/>
              </a:rPr>
              <a:t>函数思想定义</a:t>
            </a:r>
          </a:p>
        </p:txBody>
      </p:sp>
      <p:sp>
        <p:nvSpPr>
          <p:cNvPr id="9" name="文本框 8"/>
          <p:cNvSpPr txBox="1"/>
          <p:nvPr/>
        </p:nvSpPr>
        <p:spPr>
          <a:xfrm>
            <a:off x="1216025" y="2983230"/>
            <a:ext cx="3848100" cy="2584450"/>
          </a:xfrm>
          <a:prstGeom prst="rect">
            <a:avLst/>
          </a:prstGeom>
          <a:noFill/>
        </p:spPr>
        <p:txBody>
          <a:bodyPr wrap="square" rtlCol="0">
            <a:spAutoFit/>
          </a:bodyPr>
          <a:lstStyle/>
          <a:p>
            <a:r>
              <a:rPr lang="zh-CN" altLang="en-US"/>
              <a:t>函数思想，是指用函数的概念和性质去分析问题、转化问题和解决问题。方程思想，是从问题的数量关系入手，运用数学语言将问题中的条件转化为数学模型（方程、不等式、或方程与不等式的混合组），然后通过解方程（组）或不等式（组）来使问题获解。有时，还实现函数与方程的互相转化、接轨，达到解决问题的目的。</a:t>
            </a:r>
          </a:p>
        </p:txBody>
      </p:sp>
      <p:sp>
        <p:nvSpPr>
          <p:cNvPr id="18" name="稻壳儿_答辩小姐姐作品_18"/>
          <p:cNvSpPr/>
          <p:nvPr/>
        </p:nvSpPr>
        <p:spPr>
          <a:xfrm>
            <a:off x="8348365" y="4220527"/>
            <a:ext cx="1732243" cy="1732243"/>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13" name="矩形 12"/>
          <p:cNvSpPr/>
          <p:nvPr/>
        </p:nvSpPr>
        <p:spPr>
          <a:xfrm>
            <a:off x="8546465" y="4735195"/>
            <a:ext cx="1336675" cy="768350"/>
          </a:xfrm>
          <a:prstGeom prst="rect">
            <a:avLst/>
          </a:prstGeom>
          <a:noFill/>
          <a:ln>
            <a:noFill/>
          </a:ln>
        </p:spPr>
        <p:txBody>
          <a:bodyPr wrap="square" rtlCol="0" anchor="t">
            <a:spAutoFit/>
          </a:bodyPr>
          <a:lstStyle/>
          <a:p>
            <a:pPr algn="ctr"/>
            <a:r>
              <a:rPr lang="zh-CN" altLang="en-US" sz="4400" b="1">
                <a:ln/>
                <a:solidFill>
                  <a:schemeClr val="accent3"/>
                </a:solidFill>
                <a:effectLst>
                  <a:innerShdw blurRad="63500" dist="50800" dir="13500000">
                    <a:srgbClr val="000000">
                      <a:alpha val="50000"/>
                    </a:srgbClr>
                  </a:innerShdw>
                </a:effectLst>
              </a:rPr>
              <a:t>应用</a:t>
            </a:r>
          </a:p>
        </p:txBody>
      </p:sp>
      <p:sp>
        <p:nvSpPr>
          <p:cNvPr id="14" name="稻壳儿_答辩小姐姐作品_7"/>
          <p:cNvSpPr/>
          <p:nvPr/>
        </p:nvSpPr>
        <p:spPr>
          <a:xfrm>
            <a:off x="6143553" y="5202549"/>
            <a:ext cx="1423275" cy="1445704"/>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lIns="149653" tIns="74825" rIns="149653" bIns="74825"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15" name="稻壳儿_答辩小姐姐作品_7"/>
          <p:cNvSpPr/>
          <p:nvPr/>
        </p:nvSpPr>
        <p:spPr>
          <a:xfrm>
            <a:off x="6067353" y="2705729"/>
            <a:ext cx="1423275" cy="1445704"/>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lIns="149653" tIns="74825" rIns="149653" bIns="74825"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16" name="稻壳儿_答辩小姐姐作品_7"/>
          <p:cNvSpPr/>
          <p:nvPr/>
        </p:nvSpPr>
        <p:spPr>
          <a:xfrm>
            <a:off x="10565058" y="2743829"/>
            <a:ext cx="1423275" cy="1445704"/>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lIns="149653" tIns="74825" rIns="149653" bIns="74825"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17" name="稻壳儿_答辩小姐姐作品_7"/>
          <p:cNvSpPr/>
          <p:nvPr/>
        </p:nvSpPr>
        <p:spPr>
          <a:xfrm>
            <a:off x="10789848" y="5244459"/>
            <a:ext cx="1423275" cy="1445704"/>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lIns="149653" tIns="74825" rIns="149653" bIns="74825"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19" name="稻壳儿_答辩小姐姐作品_7"/>
          <p:cNvSpPr/>
          <p:nvPr/>
        </p:nvSpPr>
        <p:spPr>
          <a:xfrm>
            <a:off x="8460033" y="1905629"/>
            <a:ext cx="1423275" cy="1445704"/>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lIns="149653" tIns="74825" rIns="149653" bIns="74825"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21" name="矩形 20"/>
          <p:cNvSpPr/>
          <p:nvPr/>
        </p:nvSpPr>
        <p:spPr>
          <a:xfrm>
            <a:off x="8280400" y="2244725"/>
            <a:ext cx="1781810" cy="768350"/>
          </a:xfrm>
          <a:prstGeom prst="rect">
            <a:avLst/>
          </a:prstGeom>
          <a:noFill/>
          <a:ln>
            <a:noFill/>
          </a:ln>
        </p:spPr>
        <p:txBody>
          <a:bodyPr wrap="square" rtlCol="0" anchor="t">
            <a:spAutoFit/>
          </a:bodyPr>
          <a:lstStyle/>
          <a:p>
            <a:pPr algn="ctr"/>
            <a:r>
              <a:rPr lang="zh-CN" altLang="en-US" sz="4400">
                <a:ln/>
                <a:solidFill>
                  <a:schemeClr val="accent3"/>
                </a:solidFill>
                <a:effectLst>
                  <a:outerShdw blurRad="38100" dist="19050" dir="2700000" algn="tl" rotWithShape="0">
                    <a:schemeClr val="dk1">
                      <a:alpha val="40000"/>
                    </a:schemeClr>
                  </a:outerShdw>
                </a:effectLst>
              </a:rPr>
              <a:t>数列</a:t>
            </a:r>
          </a:p>
        </p:txBody>
      </p:sp>
      <p:sp>
        <p:nvSpPr>
          <p:cNvPr id="22" name="矩形 21"/>
          <p:cNvSpPr/>
          <p:nvPr/>
        </p:nvSpPr>
        <p:spPr>
          <a:xfrm>
            <a:off x="5929948" y="3175000"/>
            <a:ext cx="1560195" cy="645160"/>
          </a:xfrm>
          <a:prstGeom prst="rect">
            <a:avLst/>
          </a:prstGeom>
          <a:noFill/>
          <a:ln>
            <a:noFill/>
          </a:ln>
        </p:spPr>
        <p:txBody>
          <a:bodyPr wrap="none" rtlCol="0" anchor="t">
            <a:spAutoFit/>
          </a:bodyPr>
          <a:lstStyle/>
          <a:p>
            <a:pPr algn="ctr"/>
            <a:r>
              <a:rPr lang="zh-CN" altLang="en-US" sz="3600" b="1">
                <a:ln/>
                <a:solidFill>
                  <a:schemeClr val="accent3"/>
                </a:solidFill>
                <a:effectLst>
                  <a:outerShdw blurRad="38100" dist="19050" dir="2700000" algn="tl" rotWithShape="0">
                    <a:schemeClr val="dk1">
                      <a:alpha val="40000"/>
                    </a:schemeClr>
                  </a:outerShdw>
                </a:effectLst>
              </a:rPr>
              <a:t>不等式</a:t>
            </a:r>
          </a:p>
        </p:txBody>
      </p:sp>
      <p:sp>
        <p:nvSpPr>
          <p:cNvPr id="24" name="矩形 23"/>
          <p:cNvSpPr/>
          <p:nvPr/>
        </p:nvSpPr>
        <p:spPr>
          <a:xfrm>
            <a:off x="10495280" y="3236595"/>
            <a:ext cx="1605280" cy="521970"/>
          </a:xfrm>
          <a:prstGeom prst="rect">
            <a:avLst/>
          </a:prstGeom>
          <a:noFill/>
          <a:ln>
            <a:noFill/>
          </a:ln>
        </p:spPr>
        <p:txBody>
          <a:bodyPr wrap="none" rtlCol="0" anchor="t">
            <a:spAutoFit/>
          </a:bodyPr>
          <a:lstStyle/>
          <a:p>
            <a:pPr algn="ctr"/>
            <a:r>
              <a:rPr lang="zh-CN" altLang="en-US" sz="2800">
                <a:ln/>
                <a:solidFill>
                  <a:schemeClr val="accent3"/>
                </a:solidFill>
                <a:effectLst>
                  <a:outerShdw blurRad="38100" dist="19050" dir="2700000" algn="tl" rotWithShape="0">
                    <a:schemeClr val="dk1">
                      <a:alpha val="40000"/>
                    </a:schemeClr>
                  </a:outerShdw>
                </a:effectLst>
              </a:rPr>
              <a:t>解析几何</a:t>
            </a:r>
          </a:p>
        </p:txBody>
      </p:sp>
      <p:sp>
        <p:nvSpPr>
          <p:cNvPr id="26" name="矩形 25"/>
          <p:cNvSpPr/>
          <p:nvPr/>
        </p:nvSpPr>
        <p:spPr>
          <a:xfrm>
            <a:off x="6067425" y="5665470"/>
            <a:ext cx="1605280" cy="521970"/>
          </a:xfrm>
          <a:prstGeom prst="rect">
            <a:avLst/>
          </a:prstGeom>
          <a:noFill/>
          <a:ln>
            <a:noFill/>
          </a:ln>
        </p:spPr>
        <p:txBody>
          <a:bodyPr wrap="none" rtlCol="0" anchor="t">
            <a:spAutoFit/>
          </a:bodyPr>
          <a:lstStyle/>
          <a:p>
            <a:pPr algn="ctr"/>
            <a:r>
              <a:rPr lang="zh-CN" altLang="en-US" sz="2800">
                <a:ln/>
                <a:solidFill>
                  <a:schemeClr val="accent3"/>
                </a:solidFill>
                <a:effectLst>
                  <a:outerShdw blurRad="38100" dist="19050" dir="2700000" algn="tl" rotWithShape="0">
                    <a:schemeClr val="dk1">
                      <a:alpha val="40000"/>
                    </a:schemeClr>
                  </a:outerShdw>
                </a:effectLst>
              </a:rPr>
              <a:t>实际生活</a:t>
            </a:r>
          </a:p>
        </p:txBody>
      </p:sp>
      <p:sp>
        <p:nvSpPr>
          <p:cNvPr id="27" name="矩形 26"/>
          <p:cNvSpPr/>
          <p:nvPr/>
        </p:nvSpPr>
        <p:spPr>
          <a:xfrm>
            <a:off x="10902315" y="5665470"/>
            <a:ext cx="1198880" cy="706755"/>
          </a:xfrm>
          <a:prstGeom prst="rect">
            <a:avLst/>
          </a:prstGeom>
          <a:noFill/>
          <a:ln>
            <a:noFill/>
          </a:ln>
        </p:spPr>
        <p:txBody>
          <a:bodyPr wrap="none" rtlCol="0" anchor="t">
            <a:spAutoFit/>
          </a:bodyPr>
          <a:lstStyle/>
          <a:p>
            <a:pPr algn="ctr"/>
            <a:r>
              <a:rPr lang="zh-CN" altLang="en-US" sz="4000">
                <a:ln/>
                <a:solidFill>
                  <a:schemeClr val="accent3"/>
                </a:solidFill>
                <a:effectLst>
                  <a:outerShdw blurRad="38100" dist="19050" dir="2700000" algn="tl" rotWithShape="0">
                    <a:schemeClr val="dk1">
                      <a:alpha val="40000"/>
                    </a:schemeClr>
                  </a:outerShdw>
                </a:effectLst>
              </a:rPr>
              <a:t>等等</a:t>
            </a:r>
          </a:p>
        </p:txBody>
      </p:sp>
      <p:cxnSp>
        <p:nvCxnSpPr>
          <p:cNvPr id="28" name="稻壳儿_答辩小姐姐作品_6"/>
          <p:cNvCxnSpPr/>
          <p:nvPr/>
        </p:nvCxnSpPr>
        <p:spPr>
          <a:xfrm flipH="1" flipV="1">
            <a:off x="7122160" y="3820160"/>
            <a:ext cx="1226185" cy="939165"/>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稻壳儿_答辩小姐姐作品_6"/>
          <p:cNvCxnSpPr/>
          <p:nvPr/>
        </p:nvCxnSpPr>
        <p:spPr>
          <a:xfrm flipV="1">
            <a:off x="9926955" y="3814445"/>
            <a:ext cx="1127125" cy="751205"/>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稻壳儿_答辩小姐姐作品_6"/>
          <p:cNvCxnSpPr>
            <a:endCxn id="21" idx="2"/>
          </p:cNvCxnSpPr>
          <p:nvPr/>
        </p:nvCxnSpPr>
        <p:spPr>
          <a:xfrm flipH="1" flipV="1">
            <a:off x="9171305" y="3013075"/>
            <a:ext cx="53975" cy="1176655"/>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稻壳儿_答辩小姐姐作品_6"/>
          <p:cNvCxnSpPr/>
          <p:nvPr/>
        </p:nvCxnSpPr>
        <p:spPr>
          <a:xfrm>
            <a:off x="9973310" y="5503545"/>
            <a:ext cx="991870" cy="407035"/>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稻壳儿_答辩小姐姐作品_6"/>
          <p:cNvCxnSpPr>
            <a:endCxn id="14" idx="6"/>
          </p:cNvCxnSpPr>
          <p:nvPr/>
        </p:nvCxnSpPr>
        <p:spPr>
          <a:xfrm flipH="1">
            <a:off x="7566660" y="5514975"/>
            <a:ext cx="876935" cy="41021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3194859"/>
            <a:ext cx="11264622" cy="1200329"/>
          </a:xfrm>
          <a:prstGeom prst="rect">
            <a:avLst/>
          </a:prstGeom>
          <a:noFill/>
          <a:scene3d>
            <a:camera prst="orthographicFront">
              <a:rot lat="0" lon="0" rev="1500000"/>
            </a:camera>
            <a:lightRig rig="threePt" dir="t"/>
          </a:scene3d>
        </p:spPr>
        <p:txBody>
          <a:bodyPr wrap="none">
            <a:spAutoFit/>
            <a:scene3d>
              <a:camera prst="orthographicFront">
                <a:rot lat="0" lon="0" rev="19199999"/>
              </a:camera>
              <a:lightRig rig="threePt" dir="t"/>
            </a:scene3d>
          </a:bodyPr>
          <a:lstStyle/>
          <a:p>
            <a:pPr>
              <a:defRPr/>
            </a:pP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中国数学教育</a:t>
            </a:r>
            <a:r>
              <a:rPr lang="en-US" altLang="zh-CN"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a:t>
            </a:r>
            <a:r>
              <a:rPr lang="zh-CN" altLang="en-US" sz="7200" dirty="0" smtClean="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rPr>
              <a:t>独家发布</a:t>
            </a:r>
            <a:endParaRPr lang="zh-CN" altLang="en-US" sz="7200" dirty="0">
              <a:solidFill>
                <a:srgbClr val="0070C0">
                  <a:alpha val="20000"/>
                </a:srgbClr>
              </a:solidFill>
              <a:effectLst>
                <a:outerShdw blurRad="50800" dist="50800" dir="5400000" algn="ctr" rotWithShape="0">
                  <a:schemeClr val="bg1"/>
                </a:outerShdw>
              </a:effectLst>
              <a:latin typeface="华文彩云" pitchFamily="2" charset="-122"/>
              <a:ea typeface="华文彩云"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8ECCC"/>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0qhesjf">
      <a:majorFont>
        <a:latin typeface="等线"/>
        <a:ea typeface="杨任东竹石体-Semibold"/>
        <a:cs typeface=""/>
      </a:majorFont>
      <a:minorFont>
        <a:latin typeface="等线"/>
        <a:ea typeface="杨任东竹石体-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8ECCC"/>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464</Words>
  <Application>Microsoft Office PowerPoint</Application>
  <PresentationFormat>自定义</PresentationFormat>
  <Paragraphs>75</Paragraphs>
  <Slides>13</Slides>
  <Notes>1</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答辩小姐姐</dc:creator>
  <cp:lastModifiedBy>lkwjefklj43</cp:lastModifiedBy>
  <cp:revision>30</cp:revision>
  <dcterms:created xsi:type="dcterms:W3CDTF">2019-09-03T15:35:00Z</dcterms:created>
  <dcterms:modified xsi:type="dcterms:W3CDTF">2021-04-15T10:26:26Z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y fmtid="{D5CDD505-2E9C-101B-9397-08002B2CF9AE}" pid="3" name="_MarkAsFinal">
    <vt:bool>true</vt:bool>
  </property>
</Properties>
</file>