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349" r:id="rId2"/>
    <p:sldId id="350" r:id="rId3"/>
    <p:sldId id="351" r:id="rId4"/>
    <p:sldId id="257" r:id="rId5"/>
    <p:sldId id="271" r:id="rId6"/>
    <p:sldId id="270" r:id="rId7"/>
    <p:sldId id="269" r:id="rId8"/>
    <p:sldId id="268" r:id="rId9"/>
    <p:sldId id="267" r:id="rId10"/>
    <p:sldId id="272" r:id="rId11"/>
    <p:sldId id="273" r:id="rId12"/>
    <p:sldId id="265" r:id="rId13"/>
    <p:sldId id="276" r:id="rId14"/>
    <p:sldId id="330" r:id="rId15"/>
    <p:sldId id="317" r:id="rId16"/>
    <p:sldId id="260" r:id="rId17"/>
    <p:sldId id="292" r:id="rId18"/>
    <p:sldId id="305" r:id="rId19"/>
    <p:sldId id="306" r:id="rId20"/>
    <p:sldId id="293" r:id="rId21"/>
    <p:sldId id="307" r:id="rId22"/>
    <p:sldId id="283" r:id="rId23"/>
    <p:sldId id="281" r:id="rId24"/>
    <p:sldId id="285" r:id="rId25"/>
    <p:sldId id="348" r:id="rId26"/>
    <p:sldId id="345" r:id="rId27"/>
    <p:sldId id="287" r:id="rId28"/>
    <p:sldId id="284" r:id="rId29"/>
    <p:sldId id="353" r:id="rId30"/>
    <p:sldId id="354" r:id="rId3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0759"/>
    <a:srgbClr val="1E055B"/>
    <a:srgbClr val="2313BD"/>
    <a:srgbClr val="433A96"/>
    <a:srgbClr val="FFFF00"/>
    <a:srgbClr val="0FB12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225" autoAdjust="0"/>
    <p:restoredTop sz="94660"/>
  </p:normalViewPr>
  <p:slideViewPr>
    <p:cSldViewPr>
      <p:cViewPr varScale="1">
        <p:scale>
          <a:sx n="108" d="100"/>
          <a:sy n="108" d="100"/>
        </p:scale>
        <p:origin x="-1812" y="-78"/>
      </p:cViewPr>
      <p:guideLst>
        <p:guide orient="horz" pos="210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B5D35-174E-40FD-BDA0-056B9FEF61A2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C5989-118F-41EC-BE3C-878D079FF2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C5989-118F-41EC-BE3C-878D079FF27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D3BA-938D-4136-82E1-7B95E05AF727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257A-F589-4F50-9B27-7A60E5E259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D3BA-938D-4136-82E1-7B95E05AF727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257A-F589-4F50-9B27-7A60E5E259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D3BA-938D-4136-82E1-7B95E05AF727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257A-F589-4F50-9B27-7A60E5E259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D3BA-938D-4136-82E1-7B95E05AF727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257A-F589-4F50-9B27-7A60E5E259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D3BA-938D-4136-82E1-7B95E05AF727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257A-F589-4F50-9B27-7A60E5E259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D3BA-938D-4136-82E1-7B95E05AF727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257A-F589-4F50-9B27-7A60E5E259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D3BA-938D-4136-82E1-7B95E05AF727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257A-F589-4F50-9B27-7A60E5E259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D3BA-938D-4136-82E1-7B95E05AF727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257A-F589-4F50-9B27-7A60E5E259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D3BA-938D-4136-82E1-7B95E05AF727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257A-F589-4F50-9B27-7A60E5E259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D3BA-938D-4136-82E1-7B95E05AF727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257A-F589-4F50-9B27-7A60E5E259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D3BA-938D-4136-82E1-7B95E05AF727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257A-F589-4F50-9B27-7A60E5E259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5D3BA-938D-4136-82E1-7B95E05AF727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F257A-F589-4F50-9B27-7A60E5E259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oleObject" Target="../embeddings/oleObject33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7.bin"/><Relationship Id="rId12" Type="http://schemas.openxmlformats.org/officeDocument/2006/relationships/oleObject" Target="../embeddings/oleObject3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5.bin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4.bin"/><Relationship Id="rId9" Type="http://schemas.openxmlformats.org/officeDocument/2006/relationships/oleObject" Target="../embeddings/oleObject29.bin"/><Relationship Id="rId14" Type="http://schemas.openxmlformats.org/officeDocument/2006/relationships/oleObject" Target="../embeddings/oleObject3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3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0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3" descr="未标题-1 422副本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2362" y="0"/>
            <a:ext cx="2071670" cy="138259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115904"/>
            <a:ext cx="7000892" cy="11988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8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【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问题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1】</a:t>
            </a:r>
          </a:p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lang="en-US" altLang="zh-CN" sz="24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2400" b="1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某“复兴号”高速列车加速到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350km/h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后保持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匀速运行半小时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.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42844" y="1428736"/>
            <a:ext cx="8858312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(1)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这段时间内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,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列车行进的路程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S(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单位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:km)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与运行时间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t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的关系如何表示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?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这是一个函数吗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?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8596" y="2285992"/>
            <a:ext cx="8715404" cy="857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(</a:t>
            </a:r>
            <a:r>
              <a:rPr 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2)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有人说</a:t>
            </a:r>
            <a:r>
              <a:rPr 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“根据对应关系</a:t>
            </a:r>
            <a:r>
              <a:rPr 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S=350t</a:t>
            </a:r>
            <a:r>
              <a:rPr 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这趟列车加速到</a:t>
            </a:r>
            <a:r>
              <a:rPr 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350km/h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后</a:t>
            </a:r>
            <a:r>
              <a:rPr 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运行</a:t>
            </a:r>
            <a:r>
              <a:rPr 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1h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就前进了</a:t>
            </a:r>
            <a:r>
              <a:rPr 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350km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”你认为这个说法正确吗</a:t>
            </a:r>
            <a:r>
              <a:rPr 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8596" y="3143248"/>
            <a:ext cx="7215238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你能确定这趟列车运行多长时间前进</a:t>
            </a:r>
            <a:r>
              <a:rPr 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700km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吗？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293524" y="4000504"/>
            <a:ext cx="7455887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2667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2313BD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时间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2313BD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t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2313BD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的取值范围：</a:t>
            </a:r>
            <a:r>
              <a:rPr kumimoji="0" lang="zh-CN" altLang="en-US" sz="2800" b="1" i="0" u="sng" strike="noStrike" cap="none" normalizeH="0" baseline="0" dirty="0" smtClean="0">
                <a:ln>
                  <a:noFill/>
                </a:ln>
                <a:solidFill>
                  <a:srgbClr val="2313BD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           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2313BD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   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rgbClr val="2313BD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4072568" y="3929066"/>
          <a:ext cx="2533666" cy="500066"/>
        </p:xfrm>
        <a:graphic>
          <a:graphicData uri="http://schemas.openxmlformats.org/presentationml/2006/ole">
            <p:oleObj spid="_x0000_s1025" name="Equation" r:id="rId4" imgW="24384000" imgH="4876800" progId="Equation.DSMT4">
              <p:embed/>
            </p:oleObj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168375" y="4715509"/>
            <a:ext cx="438785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indent="26670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rgbClr val="2313BD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 </a:t>
            </a:r>
            <a:r>
              <a:rPr lang="zh-CN" sz="2800" b="1" dirty="0" smtClean="0">
                <a:solidFill>
                  <a:srgbClr val="2313BD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路程</a:t>
            </a:r>
            <a:r>
              <a:rPr lang="en-US" altLang="zh-CN" sz="2800" b="1" dirty="0" smtClean="0">
                <a:solidFill>
                  <a:srgbClr val="2313BD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S</a:t>
            </a:r>
            <a:r>
              <a:rPr lang="zh-CN" altLang="en-US" sz="2800" b="1" dirty="0" smtClean="0">
                <a:solidFill>
                  <a:srgbClr val="2313BD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的取值范围：</a:t>
            </a:r>
            <a:r>
              <a:rPr lang="zh-CN" altLang="en-US" sz="2800" b="1" u="sng" dirty="0" smtClean="0">
                <a:solidFill>
                  <a:srgbClr val="2313BD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           </a:t>
            </a:r>
            <a:r>
              <a:rPr lang="zh-CN" altLang="en-US" sz="2800" b="1" dirty="0" smtClean="0">
                <a:solidFill>
                  <a:srgbClr val="2313BD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4144323" y="4643446"/>
          <a:ext cx="2643206" cy="488812"/>
        </p:xfrm>
        <a:graphic>
          <a:graphicData uri="http://schemas.openxmlformats.org/presentationml/2006/ole">
            <p:oleObj spid="_x0000_s1026" name="Equation" r:id="rId5" imgW="26517600" imgH="4876800" progId="Equation.DSMT4">
              <p:embed/>
            </p:oleObj>
          </a:graphicData>
        </a:graphic>
      </p:graphicFrame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66700" y="62865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117670" y="2984841"/>
            <a:ext cx="10976082" cy="1169551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>
            <a:spAutoFit/>
            <a:scene3d>
              <a:camera prst="orthographicFront">
                <a:rot lat="0" lon="0" rev="19199999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《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中国数学教育</a:t>
            </a: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》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独家发布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62" y="0"/>
            <a:ext cx="2071670" cy="138259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115179"/>
            <a:ext cx="7000892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【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问题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1】</a:t>
            </a:r>
          </a:p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lang="en-US" altLang="zh-CN" sz="24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2400" b="1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某“复兴号”高速列车加速到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350km/h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后保持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匀速运行半小时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.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42844" y="1426507"/>
            <a:ext cx="8858312" cy="8299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(3)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根据函数的定义，你认为如何表述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S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与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t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的对应关系才是更为精确的？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642620" y="3714750"/>
            <a:ext cx="7929880" cy="2172970"/>
          </a:xfrm>
          <a:prstGeom prst="rect">
            <a:avLst/>
          </a:prstGeom>
          <a:solidFill>
            <a:srgbClr val="FFFFFF"/>
          </a:solidFill>
          <a:ln w="31750">
            <a:solidFill>
              <a:srgbClr val="C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对于</a:t>
            </a:r>
            <a:r>
              <a:rPr lang="zh-CN" altLang="en-US" sz="2800" b="1" u="sng" dirty="0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           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任一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时刻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t,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按照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对应关系</a:t>
            </a:r>
            <a:r>
              <a:rPr lang="zh-CN" altLang="en-US" sz="2800" b="1" u="sng" dirty="0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                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,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u="sng" dirty="0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          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都有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唯一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确定的</a:t>
            </a:r>
            <a:r>
              <a:rPr 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路程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S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和它对应。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00354" y="4430111"/>
            <a:ext cx="314327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S=350t</a:t>
            </a:r>
            <a:endParaRPr lang="zh-CN" altLang="en-US" sz="28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8190" y="5067935"/>
            <a:ext cx="20713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在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数集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en-US" altLang="zh-CN" sz="2800" b="1" baseline="-25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中</a:t>
            </a:r>
            <a:endParaRPr lang="zh-CN" altLang="en-US" sz="2800" b="1" dirty="0" smtClean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404280" y="3793144"/>
            <a:ext cx="190944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数集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en-US" altLang="zh-CN" sz="2800" b="1" baseline="-25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中的</a:t>
            </a:r>
            <a:endParaRPr lang="zh-CN" altLang="en-US" sz="2800" b="1" dirty="0" smtClean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580996" y="2215179"/>
            <a:ext cx="510667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2313BD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     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2313BD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时间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2313BD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t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2313BD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的取值范围：</a:t>
            </a:r>
            <a:r>
              <a:rPr kumimoji="0" lang="zh-CN" altLang="en-US" sz="2800" b="1" i="0" u="sng" strike="noStrike" cap="none" normalizeH="0" baseline="0" dirty="0" smtClean="0">
                <a:ln>
                  <a:noFill/>
                </a:ln>
                <a:solidFill>
                  <a:srgbClr val="2313BD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           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2313BD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   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rgbClr val="2313BD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graphicFrame>
        <p:nvGraphicFramePr>
          <p:cNvPr id="44" name="Object 1"/>
          <p:cNvGraphicFramePr>
            <a:graphicFrameLocks noChangeAspect="1"/>
          </p:cNvGraphicFramePr>
          <p:nvPr/>
        </p:nvGraphicFramePr>
        <p:xfrm>
          <a:off x="5588313" y="2143116"/>
          <a:ext cx="2533666" cy="500066"/>
        </p:xfrm>
        <a:graphic>
          <a:graphicData uri="http://schemas.openxmlformats.org/presentationml/2006/ole">
            <p:oleObj spid="_x0000_s22530" name="Equation" r:id="rId5" imgW="24384000" imgH="4876800" progId="Equation.DSMT4">
              <p:embed/>
            </p:oleObj>
          </a:graphicData>
        </a:graphic>
      </p:graphicFrame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509558" y="2928934"/>
            <a:ext cx="6781023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indent="266700" algn="ctr" fontAlgn="base">
              <a:spcBef>
                <a:spcPct val="0"/>
              </a:spcBef>
              <a:spcAft>
                <a:spcPct val="0"/>
              </a:spcAft>
            </a:pPr>
            <a:r>
              <a:rPr lang="zh-CN" sz="2800" b="1" dirty="0" smtClean="0">
                <a:solidFill>
                  <a:srgbClr val="2313BD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路程</a:t>
            </a:r>
            <a:r>
              <a:rPr lang="en-US" altLang="zh-CN" sz="2800" b="1" dirty="0" smtClean="0">
                <a:solidFill>
                  <a:srgbClr val="2313BD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S</a:t>
            </a:r>
            <a:r>
              <a:rPr lang="zh-CN" altLang="en-US" sz="2800" b="1" dirty="0" smtClean="0">
                <a:solidFill>
                  <a:srgbClr val="2313BD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的取值范围：</a:t>
            </a:r>
            <a:r>
              <a:rPr lang="zh-CN" altLang="en-US" sz="2800" b="1" u="sng" dirty="0" smtClean="0">
                <a:solidFill>
                  <a:srgbClr val="2313BD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            </a:t>
            </a:r>
            <a:r>
              <a:rPr lang="zh-CN" altLang="en-US" sz="2800" b="1" dirty="0" smtClean="0">
                <a:solidFill>
                  <a:srgbClr val="2313BD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</a:t>
            </a:r>
          </a:p>
        </p:txBody>
      </p:sp>
      <p:graphicFrame>
        <p:nvGraphicFramePr>
          <p:cNvPr id="46" name="Object 3"/>
          <p:cNvGraphicFramePr>
            <a:graphicFrameLocks noChangeAspect="1"/>
          </p:cNvGraphicFramePr>
          <p:nvPr/>
        </p:nvGraphicFramePr>
        <p:xfrm>
          <a:off x="5660068" y="2857496"/>
          <a:ext cx="2643206" cy="488812"/>
        </p:xfrm>
        <a:graphic>
          <a:graphicData uri="http://schemas.openxmlformats.org/presentationml/2006/ole">
            <p:oleObj spid="_x0000_s22529" name="Equation" r:id="rId6" imgW="26517600" imgH="4876800" progId="Equation.DSMT4">
              <p:embed/>
            </p:oleObj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266700" y="2384425"/>
            <a:ext cx="172212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S=350t</a:t>
            </a:r>
            <a:endParaRPr lang="en-US" altLang="en-US" sz="4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117670" y="2984841"/>
            <a:ext cx="10976082" cy="1169551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>
            <a:spAutoFit/>
            <a:scene3d>
              <a:camera prst="orthographicFront">
                <a:rot lat="0" lon="0" rev="19199999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《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中国数学教育</a:t>
            </a: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》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独家发布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34" grpId="0"/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428604"/>
            <a:ext cx="6500826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【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问题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2】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某电气维修公司要求工人每周工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作至少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天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,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至多不超过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天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.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如果公司确定的工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资标准是每人每天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350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元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,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而且每周付一次工资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.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429388" y="214290"/>
            <a:ext cx="2582545" cy="171640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-358775" y="2072957"/>
            <a:ext cx="939927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rgbClr val="130759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130759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1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rgbClr val="130759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）设</a:t>
            </a:r>
            <a:r>
              <a:rPr lang="zh-CN" sz="2400" b="1" dirty="0" smtClean="0">
                <a:ln>
                  <a:noFill/>
                </a:ln>
                <a:solidFill>
                  <a:srgbClr val="130759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一个工人的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rgbClr val="130759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工资为</a:t>
            </a:r>
            <a:r>
              <a:rPr kumimoji="0" lang="en-US" altLang="zh-CN" sz="2400" b="1" u="none" strike="noStrike" cap="none" normalizeH="0" baseline="0" dirty="0" smtClean="0">
                <a:ln>
                  <a:noFill/>
                </a:ln>
                <a:solidFill>
                  <a:srgbClr val="130759"/>
                </a:solidFill>
                <a:effectLst/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W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130759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,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130759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他的工作天数为</a:t>
            </a: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rgbClr val="130759"/>
                </a:solidFill>
                <a:effectLst/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d,</a:t>
            </a:r>
            <a:r>
              <a:rPr kumimoji="0" lang="zh-CN" altLang="en-US" sz="2400" b="1" u="none" strike="noStrike" cap="none" normalizeH="0" baseline="0" dirty="0" smtClean="0">
                <a:ln>
                  <a:noFill/>
                </a:ln>
                <a:solidFill>
                  <a:srgbClr val="130759"/>
                </a:solidFill>
                <a:effectLst/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则</a:t>
            </a:r>
            <a:r>
              <a:rPr lang="en-US" altLang="zh-CN" sz="2400" b="1" dirty="0" smtClean="0">
                <a:ln>
                  <a:noFill/>
                </a:ln>
                <a:solidFill>
                  <a:srgbClr val="130759"/>
                </a:solidFill>
                <a:effectLst/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W</a:t>
            </a:r>
            <a:r>
              <a:rPr lang="zh-CN" altLang="en-US" sz="2400" b="1" dirty="0" smtClean="0">
                <a:ln>
                  <a:noFill/>
                </a:ln>
                <a:solidFill>
                  <a:srgbClr val="130759"/>
                </a:solidFill>
                <a:effectLst/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与</a:t>
            </a:r>
            <a:r>
              <a:rPr lang="en-US" altLang="zh-CN" sz="2400" b="1" i="1" dirty="0" smtClean="0">
                <a:ln>
                  <a:noFill/>
                </a:ln>
                <a:solidFill>
                  <a:srgbClr val="130759"/>
                </a:solidFill>
                <a:effectLst/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d</a:t>
            </a:r>
            <a:r>
              <a:rPr lang="zh-CN" altLang="en-US" sz="2400" b="1" dirty="0" smtClean="0">
                <a:ln>
                  <a:noFill/>
                </a:ln>
                <a:solidFill>
                  <a:srgbClr val="130759"/>
                </a:solidFill>
                <a:effectLst/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的关系是？</a:t>
            </a:r>
            <a:endParaRPr kumimoji="0" lang="zh-CN" altLang="en-US" sz="2400" b="1" u="none" strike="noStrike" cap="none" normalizeH="0" baseline="0" dirty="0" smtClean="0">
              <a:ln>
                <a:noFill/>
              </a:ln>
              <a:solidFill>
                <a:srgbClr val="130759"/>
              </a:solidFill>
              <a:effectLst/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61441" name="Object 1"/>
          <p:cNvGraphicFramePr>
            <a:graphicFrameLocks noChangeAspect="1"/>
          </p:cNvGraphicFramePr>
          <p:nvPr/>
        </p:nvGraphicFramePr>
        <p:xfrm>
          <a:off x="2549525" y="2983865"/>
          <a:ext cx="2789555" cy="444500"/>
        </p:xfrm>
        <a:graphic>
          <a:graphicData uri="http://schemas.openxmlformats.org/presentationml/2006/ole">
            <p:oleObj spid="_x0000_s23553" name="Equation" r:id="rId4" imgW="26517600" imgH="4267200" progId="Equation.DSMT4">
              <p:embed/>
            </p:oleObj>
          </a:graphicData>
        </a:graphic>
      </p:graphicFrame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14282" y="3937636"/>
            <a:ext cx="7612388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lang="en-US" altLang="zh-CN" sz="2400" b="1" dirty="0">
                <a:solidFill>
                  <a:srgbClr val="433A96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(</a:t>
            </a:r>
            <a:r>
              <a:rPr lang="zh-CN" sz="2400" b="1" dirty="0" smtClean="0">
                <a:ln>
                  <a:noFill/>
                </a:ln>
                <a:solidFill>
                  <a:srgbClr val="130759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2)一个工人的工资w(单位:元)是他工作天数d的函数吗?</a:t>
            </a:r>
            <a:endParaRPr lang="en-US" altLang="zh-CN" sz="2400" b="1" dirty="0">
              <a:solidFill>
                <a:srgbClr val="433A96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2240" y="4815840"/>
            <a:ext cx="8930005" cy="521970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对于</a:t>
            </a:r>
            <a:r>
              <a:rPr lang="zh-CN" altLang="en-US" sz="2800" b="1" u="sng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</a:t>
            </a:r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，都有</a:t>
            </a:r>
            <a:r>
              <a:rPr lang="zh-CN" altLang="en-US" sz="2800" b="1" u="sng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</a:t>
            </a:r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和它对应</a:t>
            </a:r>
            <a:endParaRPr lang="zh-CN" altLang="en-US" sz="28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95647" y="4794247"/>
            <a:ext cx="2890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任一个工作天数</a:t>
            </a:r>
            <a:r>
              <a:rPr lang="en-US" sz="28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10423" y="4771093"/>
            <a:ext cx="2890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唯一确定的工资</a:t>
            </a:r>
            <a:r>
              <a:rPr lang="en-US" altLang="en-US" sz="28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w</a:t>
            </a:r>
            <a:endParaRPr lang="zh-CN" altLang="en-US" sz="2800" b="1" dirty="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117670" y="2984841"/>
            <a:ext cx="10976082" cy="1169551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>
            <a:spAutoFit/>
            <a:scene3d>
              <a:camera prst="orthographicFront">
                <a:rot lat="0" lon="0" rev="19199999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《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中国数学教育</a:t>
            </a: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》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独家发布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ldLvl="0" animBg="1"/>
      <p:bldP spid="7174" grpId="0" animBg="1"/>
      <p:bldP spid="9" grpId="0" bldLvl="0" animBg="1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928662" y="2358045"/>
            <a:ext cx="7643866" cy="20300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1235075" algn="l"/>
              </a:tabLst>
            </a:pPr>
            <a:r>
              <a:rPr kumimoji="0" lang="en-US" altLang="zh-CN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w</a:t>
            </a:r>
            <a:r>
              <a:rPr kumimoji="0" lang="zh-CN" alt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与</a:t>
            </a:r>
            <a:r>
              <a:rPr kumimoji="0" lang="en-US" altLang="zh-CN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d</a:t>
            </a:r>
            <a:r>
              <a:rPr kumimoji="0" lang="zh-CN" alt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的对应关系</a:t>
            </a:r>
            <a:r>
              <a:rPr kumimoji="0" lang="en-US" altLang="zh-CN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:</a:t>
            </a:r>
            <a:r>
              <a:rPr lang="en-US" altLang="zh-CN" sz="2800" u="sng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         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.</a:t>
            </a:r>
            <a:r>
              <a:rPr kumimoji="0" lang="en-US" altLang="zh-CN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      </a:t>
            </a:r>
            <a:r>
              <a:rPr kumimoji="0" lang="en-US" altLang="zh-CN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</a:t>
            </a:r>
            <a:r>
              <a:rPr kumimoji="0" lang="en-US" altLang="zh-CN" sz="2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                          </a:t>
            </a:r>
            <a:r>
              <a:rPr kumimoji="0" lang="en-US" altLang="zh-CN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           </a:t>
            </a:r>
            <a:r>
              <a:rPr kumimoji="0" lang="en-US" altLang="zh-CN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</a:t>
            </a:r>
            <a:endParaRPr kumimoji="0" lang="en-US" altLang="zh-CN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66700" algn="l"/>
                <a:tab pos="1235075" algn="l"/>
              </a:tabLst>
            </a:pPr>
            <a:r>
              <a:rPr kumimoji="0" lang="zh-CN" alt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工作天数</a:t>
            </a:r>
            <a:r>
              <a:rPr kumimoji="0" lang="en-US" altLang="zh-CN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d</a:t>
            </a:r>
            <a:r>
              <a:rPr kumimoji="0" lang="zh-CN" alt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的取值范围：</a:t>
            </a:r>
            <a:r>
              <a:rPr lang="en-US" altLang="zh-CN" sz="2800" u="sng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               </a:t>
            </a:r>
            <a:r>
              <a:rPr kumimoji="0" lang="en-US" altLang="zh-CN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.</a:t>
            </a:r>
            <a:r>
              <a:rPr kumimoji="0" lang="zh-CN" altLang="en-US" sz="2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    </a:t>
            </a:r>
            <a:r>
              <a:rPr kumimoji="0" lang="zh-CN" alt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</a:t>
            </a:r>
            <a:endParaRPr kumimoji="0" lang="en-US" altLang="zh-CN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66700" algn="l"/>
                <a:tab pos="1235075" algn="l"/>
              </a:tabLst>
            </a:pP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工资</a:t>
            </a:r>
            <a:r>
              <a:rPr lang="en-US" altLang="zh-CN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w</a:t>
            </a: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的取值范围：</a:t>
            </a:r>
            <a:r>
              <a:rPr lang="en-US" altLang="zh-CN" sz="2800" u="sng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                   </a:t>
            </a:r>
            <a:r>
              <a:rPr lang="en-US" altLang="zh-CN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.</a:t>
            </a:r>
            <a:endParaRPr kumimoji="0" lang="zh-CN" altLang="en-US" sz="24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85720" y="403191"/>
            <a:ext cx="8501122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433A96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(3)</a:t>
            </a:r>
            <a:r>
              <a:rPr lang="zh-CN" altLang="en-US" sz="28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你能仿照问题</a:t>
            </a:r>
            <a:r>
              <a:rPr lang="en-US" sz="28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中对</a:t>
            </a:r>
            <a:r>
              <a:rPr lang="en-US" sz="28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</a:t>
            </a:r>
            <a:r>
              <a:rPr lang="zh-CN" altLang="en-US" sz="28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与</a:t>
            </a:r>
            <a:r>
              <a:rPr lang="en-US" sz="28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</a:t>
            </a:r>
            <a:r>
              <a:rPr lang="zh-CN" altLang="en-US" sz="28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的对应关系的精确表示，</a:t>
            </a:r>
            <a:endParaRPr lang="en-US" altLang="zh-CN" sz="2800" b="1" dirty="0" smtClean="0">
              <a:solidFill>
                <a:srgbClr val="13075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lang="zh-CN" altLang="en-US" sz="28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给出这个问题中</a:t>
            </a:r>
            <a:r>
              <a:rPr lang="en-US" sz="28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w</a:t>
            </a:r>
            <a:r>
              <a:rPr lang="zh-CN" altLang="en-US" sz="28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与</a:t>
            </a:r>
            <a:r>
              <a:rPr lang="en-US" sz="28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</a:t>
            </a:r>
            <a:r>
              <a:rPr lang="zh-CN" altLang="en-US" sz="28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的对应关系的精确表示吗？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rgbClr val="433A96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14348" y="1538575"/>
            <a:ext cx="8215370" cy="494702"/>
            <a:chOff x="714348" y="1538575"/>
            <a:chExt cx="8215370" cy="494702"/>
          </a:xfrm>
        </p:grpSpPr>
        <p:sp>
          <p:nvSpPr>
            <p:cNvPr id="11" name="矩形 10"/>
            <p:cNvSpPr/>
            <p:nvPr/>
          </p:nvSpPr>
          <p:spPr>
            <a:xfrm>
              <a:off x="714348" y="1571612"/>
              <a:ext cx="8215370" cy="461665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对于</a:t>
              </a:r>
              <a:r>
                <a:rPr lang="zh-CN" altLang="en-US" sz="2400" b="1" u="sng" dirty="0" smtClean="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           </a:t>
              </a:r>
              <a:r>
                <a:rPr lang="zh-CN" altLang="en-US" sz="2400" b="1" dirty="0" smtClean="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，都有</a:t>
              </a:r>
              <a:r>
                <a:rPr lang="zh-CN" altLang="en-US" sz="2400" b="1" u="sng" dirty="0" smtClean="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            </a:t>
              </a:r>
              <a:r>
                <a:rPr lang="zh-CN" altLang="en-US" sz="2400" b="1" dirty="0" smtClean="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和它对应</a:t>
              </a:r>
              <a:endPara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423244" y="1538575"/>
              <a:ext cx="250581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00206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任一个工作天数</a:t>
              </a:r>
              <a:r>
                <a:rPr lang="en-US" sz="2400" b="1" dirty="0" smtClean="0">
                  <a:solidFill>
                    <a:srgbClr val="00206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d</a:t>
              </a:r>
              <a:endParaRPr lang="zh-CN" altLang="en-US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857752" y="1571612"/>
              <a:ext cx="250581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00206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唯一确定的工资</a:t>
              </a:r>
              <a:r>
                <a:rPr lang="en-US" altLang="en-US" sz="2400" b="1" dirty="0" smtClean="0">
                  <a:solidFill>
                    <a:srgbClr val="00206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w</a:t>
              </a:r>
              <a:endPara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5286379" y="3072127"/>
          <a:ext cx="2339017" cy="500066"/>
        </p:xfrm>
        <a:graphic>
          <a:graphicData uri="http://schemas.openxmlformats.org/presentationml/2006/ole">
            <p:oleObj spid="_x0000_s25602" name="Equation" r:id="rId3" imgW="22860000" imgH="4876800" progId="Equation.DSMT4">
              <p:embed/>
            </p:oleObj>
          </a:graphicData>
        </a:graphic>
      </p:graphicFrame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3943346" y="3786190"/>
          <a:ext cx="4200554" cy="428628"/>
        </p:xfrm>
        <a:graphic>
          <a:graphicData uri="http://schemas.openxmlformats.org/presentationml/2006/ole">
            <p:oleObj spid="_x0000_s25601" name="Equation" r:id="rId4" imgW="48463200" imgH="4876800" progId="Equation.DSMT4">
              <p:embed/>
            </p:oleObj>
          </a:graphicData>
        </a:graphic>
      </p:graphicFrame>
      <p:sp>
        <p:nvSpPr>
          <p:cNvPr id="17" name="矩形 16"/>
          <p:cNvSpPr/>
          <p:nvPr/>
        </p:nvSpPr>
        <p:spPr>
          <a:xfrm>
            <a:off x="3930960" y="2428868"/>
            <a:ext cx="1500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w=350d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714348" y="4429132"/>
            <a:ext cx="8072494" cy="203009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对于</a:t>
            </a:r>
            <a:r>
              <a:rPr lang="zh-CN" altLang="en-US" sz="2800" b="1" u="sng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</a:t>
            </a:r>
            <a:r>
              <a:rPr lang="zh-CN" altLang="en-US" sz="28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中的</a:t>
            </a:r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任一</a:t>
            </a:r>
            <a:r>
              <a:rPr lang="zh-CN" altLang="en-US" sz="28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工作天数</a:t>
            </a:r>
            <a:r>
              <a:rPr lang="en-US" altLang="en-US" sz="28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d,</a:t>
            </a:r>
            <a:endParaRPr lang="zh-CN" altLang="en-US" sz="2800" b="1" dirty="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按照对应关系</a:t>
            </a:r>
            <a:r>
              <a:rPr lang="en-US" altLang="zh-CN" sz="28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en-US" altLang="zh-CN" sz="2800" b="1" u="sng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</a:t>
            </a:r>
            <a:r>
              <a:rPr lang="en-US" altLang="en-US" sz="28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endParaRPr lang="zh-CN" altLang="en-US" sz="2800" b="1" dirty="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zh-CN" altLang="en-US" sz="2800" b="1" u="sng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28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中都有</a:t>
            </a:r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唯一</a:t>
            </a:r>
            <a:r>
              <a:rPr lang="zh-CN" altLang="en-US" sz="28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确定的工资</a:t>
            </a:r>
            <a:r>
              <a:rPr lang="en-US" altLang="en-US" sz="28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w</a:t>
            </a:r>
            <a:r>
              <a:rPr lang="zh-CN" altLang="en-US" sz="28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和它对应。</a:t>
            </a:r>
          </a:p>
        </p:txBody>
      </p:sp>
      <p:sp>
        <p:nvSpPr>
          <p:cNvPr id="21" name="矩形 20"/>
          <p:cNvSpPr/>
          <p:nvPr/>
        </p:nvSpPr>
        <p:spPr>
          <a:xfrm>
            <a:off x="1714797" y="4549171"/>
            <a:ext cx="1207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数集</a:t>
            </a:r>
            <a:r>
              <a:rPr lang="en-US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en-US" altLang="en-US" sz="2800" b="1" baseline="-250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sz="2800" baseline="-25000" dirty="0">
              <a:solidFill>
                <a:srgbClr val="C0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014878" y="5192113"/>
            <a:ext cx="12715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w=350d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71538" y="5835055"/>
            <a:ext cx="1207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数集</a:t>
            </a:r>
            <a:r>
              <a:rPr lang="en-US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en-US" altLang="en-US" sz="2800" b="1" baseline="-250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sz="2800" baseline="-25000" dirty="0">
              <a:solidFill>
                <a:srgbClr val="C00000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285720" y="1802444"/>
            <a:ext cx="428628" cy="3698258"/>
            <a:chOff x="285720" y="1802444"/>
            <a:chExt cx="428628" cy="3698258"/>
          </a:xfrm>
        </p:grpSpPr>
        <p:cxnSp>
          <p:nvCxnSpPr>
            <p:cNvPr id="28" name="形状 27"/>
            <p:cNvCxnSpPr>
              <a:stCxn id="11" idx="1"/>
            </p:cNvCxnSpPr>
            <p:nvPr/>
          </p:nvCxnSpPr>
          <p:spPr>
            <a:xfrm rot="10800000" flipV="1">
              <a:off x="285720" y="1802444"/>
              <a:ext cx="428628" cy="3698257"/>
            </a:xfrm>
            <a:prstGeom prst="bentConnector2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/>
            <p:nvPr/>
          </p:nvCxnSpPr>
          <p:spPr>
            <a:xfrm>
              <a:off x="285720" y="5499114"/>
              <a:ext cx="428628" cy="1588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-1117670" y="2984841"/>
            <a:ext cx="10976082" cy="1169551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>
            <a:spAutoFit/>
            <a:scene3d>
              <a:camera prst="orthographicFront">
                <a:rot lat="0" lon="0" rev="19199999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《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中国数学教育</a:t>
            </a: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》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独家发布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ldLvl="0" animBg="1"/>
      <p:bldP spid="17" grpId="0"/>
      <p:bldP spid="18" grpId="0" bldLvl="0" animBg="1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77156" y="257048"/>
            <a:ext cx="8299450" cy="8299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charset="0"/>
              </a:rPr>
              <a:t>【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charset="0"/>
              </a:rPr>
              <a:t>问题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charset="0"/>
              </a:rPr>
              <a:t>3】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charset="0"/>
              </a:rPr>
              <a:t>如图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charset="0"/>
              </a:rPr>
              <a:t>1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charset="0"/>
              </a:rPr>
              <a:t>所示是北京市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charset="0"/>
              </a:rPr>
              <a:t>2016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charset="0"/>
              </a:rPr>
              <a:t>年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charset="0"/>
              </a:rPr>
              <a:t>1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charset="0"/>
              </a:rPr>
              <a:t>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charset="0"/>
              </a:rPr>
              <a:t>23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charset="0"/>
              </a:rPr>
              <a:t>日的空气质量指数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charset="0"/>
              </a:rPr>
              <a:t>( Air Quality Index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charset="0"/>
              </a:rPr>
              <a:t>称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charset="0"/>
              </a:rPr>
              <a:t>AQI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charset="0"/>
              </a:rPr>
              <a:t>变化图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charset="0"/>
              </a:rPr>
              <a:t>)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anose="02010600030101010101" pitchFamily="2" charset="-122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70912"/>
            <a:ext cx="752322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671803" y="4351347"/>
            <a:ext cx="7786742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Both"/>
            </a:pPr>
            <a:r>
              <a:rPr lang="zh-CN" altLang="en-US" sz="24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时间我们用</a:t>
            </a:r>
            <a:r>
              <a:rPr lang="en-US" altLang="zh-CN" sz="24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t</a:t>
            </a:r>
            <a:r>
              <a:rPr lang="zh-CN" altLang="en-US" sz="24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表示，</a:t>
            </a:r>
            <a:r>
              <a:rPr lang="zh-CN" altLang="en-US" sz="24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空气质量指数用</a:t>
            </a:r>
            <a:r>
              <a:rPr lang="en-US" altLang="en-US" sz="24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I</a:t>
            </a:r>
            <a:r>
              <a:rPr lang="zh-CN" altLang="en-US" sz="24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表示，你认为这里的</a:t>
            </a:r>
            <a:r>
              <a:rPr lang="en-US" altLang="en-US" sz="24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I</a:t>
            </a:r>
            <a:r>
              <a:rPr lang="zh-CN" altLang="en-US" sz="24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是</a:t>
            </a:r>
            <a:r>
              <a:rPr lang="en-US" altLang="en-US" sz="24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t</a:t>
            </a:r>
            <a:r>
              <a:rPr lang="zh-CN" altLang="en-US" sz="24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的函数吗？</a:t>
            </a:r>
            <a:r>
              <a:rPr lang="en-US" altLang="zh-CN" sz="24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</a:t>
            </a:r>
            <a:endParaRPr lang="zh-CN" altLang="en-US" sz="2400" b="1" dirty="0">
              <a:solidFill>
                <a:srgbClr val="130759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468099" y="3529015"/>
            <a:ext cx="571504" cy="747418"/>
            <a:chOff x="1428728" y="3500438"/>
            <a:chExt cx="571504" cy="747418"/>
          </a:xfrm>
        </p:grpSpPr>
        <p:sp>
          <p:nvSpPr>
            <p:cNvPr id="7" name="TextBox 6"/>
            <p:cNvSpPr txBox="1"/>
            <p:nvPr/>
          </p:nvSpPr>
          <p:spPr>
            <a:xfrm>
              <a:off x="1428728" y="3786191"/>
              <a:ext cx="500066" cy="461665"/>
            </a:xfrm>
            <a:prstGeom prst="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rgbClr val="433A96"/>
                  </a:solidFill>
                </a:rPr>
                <a:t> t</a:t>
              </a:r>
              <a:endParaRPr lang="zh-CN" altLang="en-US" sz="2400" b="1" dirty="0">
                <a:solidFill>
                  <a:srgbClr val="433A96"/>
                </a:solidFill>
              </a:endParaRPr>
            </a:p>
          </p:txBody>
        </p:sp>
        <p:cxnSp>
          <p:nvCxnSpPr>
            <p:cNvPr id="11" name="直接箭头连接符 10"/>
            <p:cNvCxnSpPr/>
            <p:nvPr/>
          </p:nvCxnSpPr>
          <p:spPr>
            <a:xfrm rot="5400000" flipH="1" flipV="1">
              <a:off x="1785918" y="3571876"/>
              <a:ext cx="285752" cy="14287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714348" y="1213788"/>
            <a:ext cx="857256" cy="461665"/>
            <a:chOff x="500034" y="1428736"/>
            <a:chExt cx="857256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500034" y="1428736"/>
              <a:ext cx="500066" cy="461665"/>
            </a:xfrm>
            <a:prstGeom prst="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rgbClr val="433A96"/>
                  </a:solidFill>
                </a:rPr>
                <a:t> I</a:t>
              </a:r>
              <a:endParaRPr lang="zh-CN" altLang="en-US" sz="2400" b="1" dirty="0">
                <a:solidFill>
                  <a:srgbClr val="433A96"/>
                </a:solidFill>
              </a:endParaRPr>
            </a:p>
          </p:txBody>
        </p:sp>
        <p:cxnSp>
          <p:nvCxnSpPr>
            <p:cNvPr id="15" name="直接箭头连接符 14"/>
            <p:cNvCxnSpPr/>
            <p:nvPr/>
          </p:nvCxnSpPr>
          <p:spPr>
            <a:xfrm>
              <a:off x="1000100" y="1643050"/>
              <a:ext cx="35719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矩形 17"/>
          <p:cNvSpPr/>
          <p:nvPr/>
        </p:nvSpPr>
        <p:spPr>
          <a:xfrm>
            <a:off x="552423" y="5924882"/>
            <a:ext cx="707136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lang="zh-CN" altLang="en-US" sz="24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（</a:t>
            </a:r>
            <a:r>
              <a:rPr lang="en-US" altLang="zh-CN" sz="24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2</a:t>
            </a:r>
            <a:r>
              <a:rPr lang="zh-CN" altLang="en-US" sz="24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）你能仿照前面的方法描述</a:t>
            </a:r>
            <a:r>
              <a:rPr lang="en-US" altLang="en-US" sz="24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I</a:t>
            </a:r>
            <a:r>
              <a:rPr lang="zh-CN" altLang="en-US" sz="24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与</a:t>
            </a:r>
            <a:r>
              <a:rPr lang="en-US" altLang="en-US" sz="24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t</a:t>
            </a:r>
            <a:r>
              <a:rPr lang="zh-CN" altLang="en-US" sz="24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的对应关系吗？</a:t>
            </a:r>
          </a:p>
        </p:txBody>
      </p:sp>
      <p:cxnSp>
        <p:nvCxnSpPr>
          <p:cNvPr id="22" name="直接连接符 21"/>
          <p:cNvCxnSpPr/>
          <p:nvPr/>
        </p:nvCxnSpPr>
        <p:spPr>
          <a:xfrm rot="5400000">
            <a:off x="4136864" y="2893216"/>
            <a:ext cx="1357322" cy="158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1643380" y="2204720"/>
            <a:ext cx="3216910" cy="889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265430" y="5225415"/>
            <a:ext cx="8591550" cy="46037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对于</a:t>
            </a:r>
            <a:r>
              <a:rPr lang="zh-CN" altLang="en-US" sz="2400" b="1" u="sng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400" b="1" u="sng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</a:t>
            </a:r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，都有</a:t>
            </a:r>
            <a:r>
              <a:rPr lang="zh-CN" altLang="en-US" sz="2400" b="1" u="sng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     </a:t>
            </a:r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和它对应</a:t>
            </a:r>
            <a:endParaRPr lang="zh-CN" altLang="en-US" sz="24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0959" y="5192365"/>
            <a:ext cx="217297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任一确定时刻</a:t>
            </a:r>
            <a:r>
              <a:rPr lang="en-US" altLang="zh-CN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28747" y="5225402"/>
            <a:ext cx="3743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唯一确定的空气指数的值</a:t>
            </a:r>
            <a:r>
              <a:rPr lang="en-US" altLang="zh-CN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</a:t>
            </a:r>
            <a:endParaRPr lang="zh-CN" altLang="en-US" sz="2400" b="1" dirty="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117670" y="2984841"/>
            <a:ext cx="10976082" cy="1169551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>
            <a:spAutoFit/>
            <a:scene3d>
              <a:camera prst="orthographicFront">
                <a:rot lat="0" lon="0" rev="19199999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《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中国数学教育</a:t>
            </a: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》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独家发布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2" grpId="0" bldLvl="0" animBg="1"/>
      <p:bldP spid="3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2030" y="1753870"/>
            <a:ext cx="4144010" cy="1849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641642" y="2803497"/>
            <a:ext cx="7643866" cy="18453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1235075" algn="l"/>
              </a:tabLst>
            </a:pPr>
            <a:r>
              <a:rPr lang="en-US" altLang="zh-CN" sz="240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I</a:t>
            </a:r>
            <a:r>
              <a:rPr lang="zh-CN" altLang="en-US" sz="240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与</a:t>
            </a:r>
            <a:r>
              <a:rPr lang="en-US" altLang="zh-CN" sz="240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t</a:t>
            </a:r>
            <a:r>
              <a:rPr lang="zh-CN" altLang="en-US" sz="240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的对应关系</a:t>
            </a: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:</a:t>
            </a:r>
            <a:r>
              <a:rPr lang="en-US" altLang="zh-CN" sz="2400" u="sng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kumimoji="0" lang="en-US" altLang="zh-CN" sz="24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</a:t>
            </a: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kumimoji="0" lang="en-US" altLang="zh-CN" sz="24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           </a:t>
            </a:r>
            <a:r>
              <a:rPr kumimoji="0" lang="en-US" altLang="zh-CN" sz="24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</a:t>
            </a: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66700" algn="l"/>
                <a:tab pos="1235075" algn="l"/>
              </a:tabLst>
            </a:pPr>
            <a:r>
              <a:rPr lang="zh-CN" altLang="en-US" sz="240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时间</a:t>
            </a:r>
            <a:r>
              <a:rPr lang="en-US" altLang="zh-CN" sz="240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t</a:t>
            </a:r>
            <a:r>
              <a:rPr lang="zh-CN" altLang="en-US" sz="240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的取值范围</a:t>
            </a:r>
            <a:r>
              <a:rPr kumimoji="0" lang="zh-CN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en-US" altLang="zh-CN" sz="2400" u="sng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</a:t>
            </a:r>
            <a:r>
              <a:rPr kumimoji="0" lang="en-US" altLang="zh-CN" sz="24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kumimoji="0" lang="zh-CN" altLang="en-US" sz="24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</a:t>
            </a:r>
            <a:r>
              <a:rPr kumimoji="0" lang="zh-CN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kumimoji="0" lang="en-US" altLang="zh-CN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66700" algn="l"/>
                <a:tab pos="1235075" algn="l"/>
              </a:tabLst>
            </a:pP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空气指数的值</a:t>
            </a:r>
            <a:r>
              <a:rPr lang="en-US" altLang="zh-CN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I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的取值范围：</a:t>
            </a:r>
            <a:r>
              <a:rPr lang="en-US" altLang="zh-CN" sz="2800" u="sng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</a:t>
            </a:r>
            <a:r>
              <a:rPr lang="en-US" altLang="zh-CN" sz="28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endParaRPr kumimoji="0" lang="zh-CN" altLang="en-US" sz="24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568325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14348" y="1207122"/>
            <a:ext cx="8215370" cy="46166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对于</a:t>
            </a:r>
            <a:r>
              <a:rPr lang="zh-CN" altLang="en-US" sz="2400" b="1" u="sng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</a:t>
            </a:r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，都有</a:t>
            </a:r>
            <a:r>
              <a:rPr lang="zh-CN" altLang="en-US" sz="2400" b="1" u="sng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     </a:t>
            </a:r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和它对应</a:t>
            </a:r>
            <a:endParaRPr lang="zh-CN" altLang="en-US" sz="24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23244" y="1174085"/>
            <a:ext cx="1577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任一时刻</a:t>
            </a:r>
            <a:r>
              <a:rPr lang="en-US" altLang="zh-CN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00502" y="1207122"/>
            <a:ext cx="3743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唯一确定的空气指数的值</a:t>
            </a:r>
            <a:r>
              <a:rPr lang="en-US" altLang="zh-CN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</a:t>
            </a:r>
            <a:endParaRPr lang="zh-CN" altLang="en-US" sz="2400" b="1" dirty="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3482340" y="3442018"/>
          <a:ext cx="2432050" cy="500063"/>
        </p:xfrm>
        <a:graphic>
          <a:graphicData uri="http://schemas.openxmlformats.org/presentationml/2006/ole">
            <p:oleObj spid="_x0000_s26626" name="Equation" r:id="rId4" imgW="23774400" imgH="4876800" progId="Equation.DSMT4">
              <p:embed/>
            </p:oleObj>
          </a:graphicData>
        </a:graphic>
      </p:graphicFrame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4859971" y="4067493"/>
          <a:ext cx="2139950" cy="428625"/>
        </p:xfrm>
        <a:graphic>
          <a:graphicData uri="http://schemas.openxmlformats.org/presentationml/2006/ole">
            <p:oleObj spid="_x0000_s26625" name="Equation" r:id="rId5" imgW="24688800" imgH="4876800" progId="Equation.DSMT4">
              <p:embed/>
            </p:oleObj>
          </a:graphicData>
        </a:graphic>
      </p:graphicFrame>
      <p:sp>
        <p:nvSpPr>
          <p:cNvPr id="17" name="矩形 16"/>
          <p:cNvSpPr/>
          <p:nvPr/>
        </p:nvSpPr>
        <p:spPr>
          <a:xfrm>
            <a:off x="3135630" y="2803525"/>
            <a:ext cx="127571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图象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714348" y="4853947"/>
            <a:ext cx="8143932" cy="175323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对于</a:t>
            </a:r>
            <a:r>
              <a:rPr lang="zh-CN" altLang="en-US" sz="2400" b="1" u="sng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</a:t>
            </a:r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中的</a:t>
            </a:r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任一</a:t>
            </a:r>
            <a:r>
              <a:rPr lang="zh-CN" altLang="en-US" sz="24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时刻</a:t>
            </a:r>
            <a:r>
              <a:rPr lang="en-US" altLang="zh-CN" sz="24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</a:t>
            </a:r>
            <a:r>
              <a:rPr lang="en-US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endParaRPr lang="zh-CN" altLang="en-US" sz="2400" b="1" dirty="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按照对应关系</a:t>
            </a:r>
            <a:r>
              <a:rPr lang="en-US" altLang="zh-CN" sz="2400" b="1" u="sng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</a:t>
            </a:r>
            <a:r>
              <a:rPr lang="en-US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endParaRPr lang="zh-CN" altLang="en-US" sz="2400" b="1" dirty="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zh-CN" altLang="en-US" sz="2400" b="1" u="sng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中都有</a:t>
            </a:r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唯一</a:t>
            </a:r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确定的空气质量指数的值</a:t>
            </a:r>
            <a:r>
              <a:rPr lang="en-US" altLang="zh-CN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</a:t>
            </a:r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和它对应。</a:t>
            </a:r>
          </a:p>
        </p:txBody>
      </p:sp>
      <p:sp>
        <p:nvSpPr>
          <p:cNvPr id="21" name="矩形 20"/>
          <p:cNvSpPr/>
          <p:nvPr/>
        </p:nvSpPr>
        <p:spPr>
          <a:xfrm>
            <a:off x="1580062" y="4902231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数集</a:t>
            </a:r>
            <a:r>
              <a:rPr lang="en-US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en-US" altLang="en-US" sz="2400" b="1" baseline="-250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zh-CN" altLang="en-US" sz="2400" baseline="-25000" dirty="0">
              <a:solidFill>
                <a:srgbClr val="C0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863522" y="5461964"/>
            <a:ext cx="79502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图象</a:t>
            </a:r>
            <a:endParaRPr lang="zh-CN" sz="2400" dirty="0">
              <a:solidFill>
                <a:srgbClr val="C0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71538" y="5996955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数集</a:t>
            </a:r>
            <a:r>
              <a:rPr lang="en-US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en-US" altLang="en-US" sz="2400" b="1" baseline="-250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zh-CN" altLang="en-US" sz="2400" baseline="-25000" dirty="0">
              <a:solidFill>
                <a:srgbClr val="C00000"/>
              </a:solidFill>
            </a:endParaRPr>
          </a:p>
        </p:txBody>
      </p:sp>
      <p:grpSp>
        <p:nvGrpSpPr>
          <p:cNvPr id="2" name="组合 30"/>
          <p:cNvGrpSpPr/>
          <p:nvPr/>
        </p:nvGrpSpPr>
        <p:grpSpPr>
          <a:xfrm>
            <a:off x="213965" y="1437005"/>
            <a:ext cx="499775" cy="4511675"/>
            <a:chOff x="213965" y="1013460"/>
            <a:chExt cx="499775" cy="4511675"/>
          </a:xfrm>
        </p:grpSpPr>
        <p:cxnSp>
          <p:nvCxnSpPr>
            <p:cNvPr id="28" name="形状 27"/>
            <p:cNvCxnSpPr>
              <a:stCxn id="11" idx="1"/>
            </p:cNvCxnSpPr>
            <p:nvPr/>
          </p:nvCxnSpPr>
          <p:spPr>
            <a:xfrm rot="10800000" flipV="1">
              <a:off x="250825" y="1013460"/>
              <a:ext cx="462915" cy="4511675"/>
            </a:xfrm>
            <a:prstGeom prst="bentConnector2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/>
            <p:nvPr/>
          </p:nvCxnSpPr>
          <p:spPr>
            <a:xfrm>
              <a:off x="213965" y="5499114"/>
              <a:ext cx="428628" cy="1588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矩形 18"/>
          <p:cNvSpPr/>
          <p:nvPr/>
        </p:nvSpPr>
        <p:spPr>
          <a:xfrm>
            <a:off x="208249" y="403428"/>
            <a:ext cx="81457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l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lang="zh-CN" altLang="en-US" sz="2400" b="1" dirty="0" smtClean="0">
                <a:solidFill>
                  <a:srgbClr val="13075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altLang="zh-CN" sz="2400" b="1" dirty="0" smtClean="0">
                <a:solidFill>
                  <a:srgbClr val="13075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(2)</a:t>
            </a:r>
            <a:r>
              <a:rPr lang="zh-CN" altLang="en-US" sz="2400" b="1" dirty="0" smtClean="0">
                <a:solidFill>
                  <a:srgbClr val="13075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如果是你能仿照前面的方法描述</a:t>
            </a:r>
            <a:r>
              <a:rPr lang="en-US" altLang="en-US" sz="2400" b="1" dirty="0" smtClean="0">
                <a:solidFill>
                  <a:srgbClr val="13075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I</a:t>
            </a:r>
            <a:r>
              <a:rPr lang="zh-CN" altLang="en-US" sz="2400" b="1" dirty="0" smtClean="0">
                <a:solidFill>
                  <a:srgbClr val="13075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与</a:t>
            </a:r>
            <a:r>
              <a:rPr lang="en-US" altLang="en-US" sz="2400" b="1" dirty="0" smtClean="0">
                <a:solidFill>
                  <a:srgbClr val="13075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</a:t>
            </a:r>
            <a:r>
              <a:rPr lang="zh-CN" altLang="en-US" sz="2400" b="1" dirty="0" smtClean="0">
                <a:solidFill>
                  <a:srgbClr val="13075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的对应关系吗？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-1117670" y="2984841"/>
            <a:ext cx="10976082" cy="1169551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>
            <a:spAutoFit/>
            <a:scene3d>
              <a:camera prst="orthographicFront">
                <a:rot lat="0" lon="0" rev="19199999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《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中国数学教育</a:t>
            </a: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》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独家发布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ldLvl="0" animBg="1"/>
      <p:bldP spid="17" grpId="0"/>
      <p:bldP spid="18" grpId="0" bldLvl="0" animBg="1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9" name="Picture 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428604"/>
            <a:ext cx="909724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000240"/>
            <a:ext cx="898970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142844" y="4324657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433A9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(1)</a:t>
            </a:r>
            <a:r>
              <a:rPr lang="zh-CN" altLang="en-US" sz="2400" b="1" dirty="0" smtClean="0">
                <a:solidFill>
                  <a:srgbClr val="433A9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你认为按表中给出的对应关系，恩格尔系数</a:t>
            </a:r>
            <a:r>
              <a:rPr lang="en-US" altLang="en-US" sz="2400" b="1" dirty="0" smtClean="0">
                <a:solidFill>
                  <a:srgbClr val="433A9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r</a:t>
            </a:r>
            <a:r>
              <a:rPr lang="zh-CN" altLang="en-US" sz="2400" b="1" dirty="0" smtClean="0">
                <a:solidFill>
                  <a:srgbClr val="433A9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是年份</a:t>
            </a:r>
            <a:r>
              <a:rPr lang="en-US" altLang="en-US" sz="2400" b="1" dirty="0" smtClean="0">
                <a:solidFill>
                  <a:srgbClr val="433A9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y</a:t>
            </a:r>
            <a:r>
              <a:rPr lang="zh-CN" altLang="en-US" sz="2400" b="1" dirty="0" smtClean="0">
                <a:solidFill>
                  <a:srgbClr val="433A9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的函数吗？为什么</a:t>
            </a:r>
            <a:r>
              <a:rPr lang="en-US" altLang="en-US" sz="2400" b="1" dirty="0" smtClean="0">
                <a:solidFill>
                  <a:srgbClr val="433A9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zh-CN" altLang="en-US" sz="2400" b="1" dirty="0">
              <a:solidFill>
                <a:srgbClr val="433A9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105358" y="6075693"/>
            <a:ext cx="696697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lang="en-US" altLang="zh-CN" sz="2400" b="1" dirty="0" smtClean="0">
                <a:solidFill>
                  <a:srgbClr val="433A9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(2)</a:t>
            </a:r>
            <a:r>
              <a:rPr lang="zh-CN" altLang="en-US" sz="2400" b="1" dirty="0" smtClean="0">
                <a:solidFill>
                  <a:srgbClr val="433A9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如果是</a:t>
            </a:r>
            <a:r>
              <a:rPr lang="en-US" altLang="en-US" sz="2400" b="1" dirty="0" smtClean="0">
                <a:solidFill>
                  <a:srgbClr val="433A9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 smtClean="0">
                <a:solidFill>
                  <a:srgbClr val="433A9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你能仿照前面的方法给出精确刻画吗？</a:t>
            </a:r>
          </a:p>
        </p:txBody>
      </p:sp>
      <p:sp>
        <p:nvSpPr>
          <p:cNvPr id="11" name="矩形 10"/>
          <p:cNvSpPr/>
          <p:nvPr/>
        </p:nvSpPr>
        <p:spPr>
          <a:xfrm>
            <a:off x="427328" y="5302872"/>
            <a:ext cx="8215370" cy="46166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对于</a:t>
            </a:r>
            <a:r>
              <a:rPr lang="zh-CN" altLang="en-US" sz="2400" b="1" u="sng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</a:t>
            </a:r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，都有</a:t>
            </a:r>
            <a:r>
              <a:rPr lang="zh-CN" altLang="en-US" sz="2400" b="1" u="sng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     </a:t>
            </a:r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和它对应</a:t>
            </a:r>
            <a:endParaRPr lang="zh-CN" altLang="en-US" sz="24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36224" y="5269835"/>
            <a:ext cx="1577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任一年份</a:t>
            </a:r>
            <a:r>
              <a:rPr lang="en-US" altLang="zh-CN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y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784914" y="5302872"/>
            <a:ext cx="3433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唯一确定的恩格尔系数</a:t>
            </a:r>
            <a:r>
              <a:rPr lang="en-US" altLang="zh-CN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r</a:t>
            </a:r>
            <a:endParaRPr lang="zh-CN" altLang="en-US" sz="2400" b="1" dirty="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117670" y="2984841"/>
            <a:ext cx="10976082" cy="1169551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>
            <a:spAutoFit/>
            <a:scene3d>
              <a:camera prst="orthographicFront">
                <a:rot lat="0" lon="0" rev="19199999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《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中国数学教育</a:t>
            </a: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》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独家发布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7591" grpId="0" bldLvl="0" animBg="1"/>
      <p:bldP spid="11" grpId="0" animBg="1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500034" y="2434881"/>
            <a:ext cx="8286808" cy="23069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1235075" algn="l"/>
              </a:tabLst>
            </a:pP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I</a:t>
            </a:r>
            <a:r>
              <a:rPr kumimoji="0" lang="zh-CN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与</a:t>
            </a: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t</a:t>
            </a:r>
            <a:r>
              <a:rPr kumimoji="0" lang="zh-CN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的对应关系</a:t>
            </a: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:</a:t>
            </a:r>
            <a:r>
              <a:rPr lang="en-US" altLang="zh-CN" sz="2400" u="sng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   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.</a:t>
            </a:r>
            <a:r>
              <a:rPr kumimoji="0" lang="en-US" altLang="zh-CN" sz="24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      </a:t>
            </a: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</a:t>
            </a:r>
            <a:r>
              <a:rPr kumimoji="0" lang="en-US" altLang="zh-CN" sz="24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                          </a:t>
            </a:r>
            <a:r>
              <a:rPr kumimoji="0" lang="en-US" altLang="zh-CN" sz="24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           </a:t>
            </a: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</a:t>
            </a:r>
            <a:endParaRPr kumimoji="0" lang="en-US" altLang="zh-CN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66700" algn="l"/>
                <a:tab pos="1235075" algn="l"/>
              </a:tabLst>
            </a:pPr>
            <a:r>
              <a:rPr kumimoji="0" lang="zh-CN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时间</a:t>
            </a: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t</a:t>
            </a:r>
            <a:r>
              <a:rPr kumimoji="0" lang="zh-CN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的取值范围：</a:t>
            </a:r>
            <a:r>
              <a:rPr lang="en-US" altLang="zh-CN" sz="2400" u="sng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                       </a:t>
            </a:r>
            <a:r>
              <a:rPr kumimoji="0" lang="en-US" altLang="zh-CN" sz="24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.</a:t>
            </a:r>
            <a:r>
              <a:rPr kumimoji="0" lang="zh-CN" altLang="en-US" sz="24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    </a:t>
            </a:r>
            <a:r>
              <a:rPr kumimoji="0" lang="zh-CN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</a:t>
            </a:r>
            <a:endParaRPr kumimoji="0" lang="en-US" altLang="zh-CN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66700" algn="l"/>
                <a:tab pos="1235075" algn="l"/>
              </a:tabLst>
            </a:pPr>
            <a:endParaRPr lang="zh-CN" altLang="en-US" sz="24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66700" algn="l"/>
                <a:tab pos="1235075" algn="l"/>
              </a:tabLst>
            </a:pP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恩格尔系数</a:t>
            </a:r>
            <a:r>
              <a:rPr lang="en-US" altLang="zh-CN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r</a:t>
            </a: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的取值范围：</a:t>
            </a:r>
            <a:r>
              <a:rPr lang="en-US" altLang="zh-CN" sz="2400" u="sng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                       </a:t>
            </a:r>
            <a:r>
              <a:rPr lang="en-US" altLang="zh-CN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.</a:t>
            </a:r>
            <a:endParaRPr kumimoji="0" lang="zh-CN" altLang="en-US" sz="24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215265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14348" y="1786877"/>
            <a:ext cx="8215370" cy="46166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对于</a:t>
            </a:r>
            <a:r>
              <a:rPr lang="zh-CN" altLang="en-US" sz="2400" b="1" u="sng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</a:t>
            </a:r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，都有</a:t>
            </a:r>
            <a:r>
              <a:rPr lang="zh-CN" altLang="en-US" sz="2400" b="1" u="sng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     </a:t>
            </a:r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和它对应</a:t>
            </a:r>
            <a:endParaRPr lang="zh-CN" altLang="en-US" sz="24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23244" y="1753840"/>
            <a:ext cx="1577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任一年份</a:t>
            </a:r>
            <a:r>
              <a:rPr lang="en-US" altLang="zh-CN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y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071934" y="1786877"/>
            <a:ext cx="3433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唯一确定的恩格尔系数</a:t>
            </a:r>
            <a:r>
              <a:rPr lang="en-US" altLang="zh-CN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r</a:t>
            </a:r>
            <a:endParaRPr lang="zh-CN" altLang="en-US" sz="2400" b="1" dirty="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4008117" y="2835270"/>
          <a:ext cx="3714776" cy="795451"/>
        </p:xfrm>
        <a:graphic>
          <a:graphicData uri="http://schemas.openxmlformats.org/presentationml/2006/ole">
            <p:oleObj spid="_x0000_s28674" name="Equation" r:id="rId3" imgW="44196000" imgH="9448800" progId="Equation.DSMT4">
              <p:embed/>
            </p:oleObj>
          </a:graphicData>
        </a:graphic>
      </p:graphicFrame>
      <p:sp>
        <p:nvSpPr>
          <p:cNvPr id="17" name="矩形 16"/>
          <p:cNvSpPr/>
          <p:nvPr/>
        </p:nvSpPr>
        <p:spPr>
          <a:xfrm>
            <a:off x="2894330" y="2551430"/>
            <a:ext cx="119126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表格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714348" y="4890335"/>
            <a:ext cx="8143932" cy="1754326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对于</a:t>
            </a:r>
            <a:r>
              <a:rPr lang="zh-CN" altLang="en-US" sz="2400" b="1" u="sng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</a:t>
            </a:r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中的</a:t>
            </a:r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任一</a:t>
            </a:r>
            <a:r>
              <a:rPr lang="zh-CN" altLang="en-US" sz="24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年份</a:t>
            </a:r>
            <a:r>
              <a:rPr lang="en-US" altLang="zh-CN" sz="24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y</a:t>
            </a:r>
            <a:r>
              <a:rPr lang="en-US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endParaRPr lang="zh-CN" altLang="en-US" sz="2400" b="1" dirty="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按照对应关系</a:t>
            </a:r>
            <a:r>
              <a:rPr lang="en-US" altLang="zh-CN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en-US" altLang="zh-CN" sz="2400" b="1" u="sng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</a:t>
            </a:r>
            <a:r>
              <a:rPr lang="en-US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endParaRPr lang="zh-CN" altLang="en-US" sz="2400" b="1" dirty="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zh-CN" altLang="en-US" sz="2400" b="1" u="sng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中都有</a:t>
            </a:r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唯一</a:t>
            </a:r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确定的恩格尔系数</a:t>
            </a:r>
            <a:r>
              <a:rPr lang="en-US" altLang="zh-CN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r</a:t>
            </a:r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和它对应。</a:t>
            </a:r>
          </a:p>
        </p:txBody>
      </p:sp>
      <p:sp>
        <p:nvSpPr>
          <p:cNvPr id="21" name="矩形 20"/>
          <p:cNvSpPr/>
          <p:nvPr/>
        </p:nvSpPr>
        <p:spPr>
          <a:xfrm>
            <a:off x="1580062" y="4968550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数集</a:t>
            </a:r>
            <a:r>
              <a:rPr lang="en-US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en-US" altLang="en-US" sz="2400" b="1" baseline="-250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sz="2400" baseline="-25000" dirty="0">
              <a:solidFill>
                <a:srgbClr val="C0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071802" y="5468616"/>
            <a:ext cx="79502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表格</a:t>
            </a:r>
          </a:p>
        </p:txBody>
      </p:sp>
      <p:sp>
        <p:nvSpPr>
          <p:cNvPr id="23" name="矩形 22"/>
          <p:cNvSpPr/>
          <p:nvPr/>
        </p:nvSpPr>
        <p:spPr>
          <a:xfrm>
            <a:off x="1071538" y="6040120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数集</a:t>
            </a:r>
            <a:r>
              <a:rPr lang="en-US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en-US" altLang="en-US" sz="2400" b="1" baseline="-250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sz="2400" baseline="-25000" dirty="0">
              <a:solidFill>
                <a:srgbClr val="C00000"/>
              </a:solidFill>
            </a:endParaRPr>
          </a:p>
        </p:txBody>
      </p:sp>
      <p:grpSp>
        <p:nvGrpSpPr>
          <p:cNvPr id="2" name="组合 30"/>
          <p:cNvGrpSpPr/>
          <p:nvPr/>
        </p:nvGrpSpPr>
        <p:grpSpPr>
          <a:xfrm>
            <a:off x="285720" y="2090099"/>
            <a:ext cx="428628" cy="3698257"/>
            <a:chOff x="285720" y="1874834"/>
            <a:chExt cx="428628" cy="3698257"/>
          </a:xfrm>
        </p:grpSpPr>
        <p:cxnSp>
          <p:nvCxnSpPr>
            <p:cNvPr id="28" name="形状 27"/>
            <p:cNvCxnSpPr>
              <a:stCxn id="11" idx="1"/>
            </p:cNvCxnSpPr>
            <p:nvPr/>
          </p:nvCxnSpPr>
          <p:spPr>
            <a:xfrm rot="10800000" flipV="1">
              <a:off x="285720" y="1874834"/>
              <a:ext cx="428628" cy="3698257"/>
            </a:xfrm>
            <a:prstGeom prst="bentConnector2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/>
            <p:nvPr/>
          </p:nvCxnSpPr>
          <p:spPr>
            <a:xfrm>
              <a:off x="285720" y="5570869"/>
              <a:ext cx="428628" cy="1588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4169410" y="3787140"/>
          <a:ext cx="4718050" cy="785813"/>
        </p:xfrm>
        <a:graphic>
          <a:graphicData uri="http://schemas.openxmlformats.org/presentationml/2006/ole">
            <p:oleObj spid="_x0000_s28673" name="Equation" r:id="rId4" imgW="56388000" imgH="9448800" progId="Equation.DSMT4">
              <p:embed/>
            </p:oleObj>
          </a:graphicData>
        </a:graphic>
      </p:graphicFrame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5"/>
          <a:srcRect t="20227" r="-516"/>
          <a:stretch>
            <a:fillRect/>
          </a:stretch>
        </p:blipFill>
        <p:spPr bwMode="auto">
          <a:xfrm>
            <a:off x="0" y="115570"/>
            <a:ext cx="9036050" cy="1652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-1117670" y="2984841"/>
            <a:ext cx="10976082" cy="1169551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>
            <a:spAutoFit/>
            <a:scene3d>
              <a:camera prst="orthographicFront">
                <a:rot lat="0" lon="0" rev="19199999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《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中国数学教育</a:t>
            </a: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》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独家发布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ldLvl="0" animBg="1"/>
      <p:bldP spid="17" grpId="0"/>
      <p:bldP spid="18" grpId="0" bldLvl="0" animBg="1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66040" y="190172"/>
            <a:ext cx="73787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rgbClr val="1E05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【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rgbClr val="1E05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思考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1E05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1】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1E055B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上述问题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1E055B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1-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1E055B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问题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1E055B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1E055B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中的函数有哪些共同特征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1E055B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?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95" y="2225675"/>
            <a:ext cx="5269865" cy="13442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95" y="5346065"/>
            <a:ext cx="6923405" cy="1416685"/>
          </a:xfrm>
          <a:prstGeom prst="rect">
            <a:avLst/>
          </a:prstGeom>
        </p:spPr>
      </p:pic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5258245" y="781970"/>
            <a:ext cx="4057521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lang="en-US" altLang="zh-CN" sz="2400" b="1" dirty="0" smtClean="0">
                <a:solidFill>
                  <a:srgbClr val="1E055B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(1)</a:t>
            </a:r>
            <a:r>
              <a:rPr lang="zh-CN" altLang="en-US" sz="2400" b="1" dirty="0" smtClean="0">
                <a:solidFill>
                  <a:srgbClr val="1E055B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都包含</a:t>
            </a:r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两个非空数集</a:t>
            </a:r>
            <a:r>
              <a:rPr lang="en-US" altLang="zh-CN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A,B;</a:t>
            </a:r>
            <a:endParaRPr lang="en-US" altLang="zh-CN" sz="2400" b="1" dirty="0" smtClean="0">
              <a:solidFill>
                <a:srgbClr val="1E055B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236815" y="1464918"/>
            <a:ext cx="3281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lang="en-US" altLang="zh-CN" sz="2400" b="1" dirty="0" smtClean="0">
                <a:solidFill>
                  <a:srgbClr val="1E055B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(2)</a:t>
            </a:r>
            <a:r>
              <a:rPr lang="zh-CN" altLang="en-US" sz="2400" b="1" dirty="0" smtClean="0">
                <a:solidFill>
                  <a:srgbClr val="1E055B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都有</a:t>
            </a:r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一个对应关系</a:t>
            </a:r>
            <a:r>
              <a:rPr lang="en-US" altLang="zh-CN" sz="2400" b="1" dirty="0" smtClean="0">
                <a:solidFill>
                  <a:srgbClr val="1E055B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;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25" y="650240"/>
            <a:ext cx="5118735" cy="1685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353685" y="2132965"/>
            <a:ext cx="355092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400" b="1" dirty="0" smtClean="0">
                <a:solidFill>
                  <a:srgbClr val="1E055B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2400" b="1" dirty="0" smtClean="0">
                <a:solidFill>
                  <a:srgbClr val="1E055B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3</a:t>
            </a:r>
            <a:r>
              <a:rPr lang="zh-CN" altLang="en-US" sz="2400" b="1" dirty="0" smtClean="0">
                <a:solidFill>
                  <a:srgbClr val="1E055B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）数集</a:t>
            </a:r>
            <a:r>
              <a:rPr lang="en-US" altLang="zh-CN" sz="2400" b="1" dirty="0" smtClean="0">
                <a:solidFill>
                  <a:srgbClr val="1E055B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A</a:t>
            </a:r>
            <a:r>
              <a:rPr lang="zh-CN" altLang="en-US" sz="2400" b="1" dirty="0" smtClean="0">
                <a:solidFill>
                  <a:srgbClr val="1E055B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中的元素</a:t>
            </a:r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任意</a:t>
            </a:r>
          </a:p>
          <a:p>
            <a:pPr algn="l"/>
            <a:r>
              <a:rPr lang="zh-CN" altLang="en-US" sz="2400"/>
              <a:t>  </a:t>
            </a:r>
            <a:r>
              <a:rPr lang="zh-CN" altLang="en-US" sz="2400" b="1" dirty="0" smtClean="0">
                <a:solidFill>
                  <a:srgbClr val="1E055B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对应</a:t>
            </a:r>
            <a:r>
              <a:rPr lang="zh-CN" altLang="en-US" sz="2400" b="1" dirty="0" smtClean="0">
                <a:solidFill>
                  <a:srgbClr val="1E055B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数集</a:t>
            </a:r>
            <a:r>
              <a:rPr lang="en-US" altLang="zh-CN" sz="2400" b="1" dirty="0" smtClean="0">
                <a:solidFill>
                  <a:srgbClr val="1E055B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B</a:t>
            </a:r>
            <a:r>
              <a:rPr lang="zh-CN" altLang="en-US" sz="2400" b="1" dirty="0" smtClean="0">
                <a:solidFill>
                  <a:srgbClr val="1E055B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中的元素</a:t>
            </a:r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唯一</a:t>
            </a:r>
            <a:endParaRPr lang="zh-CN" altLang="en-US" sz="2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525" y="3644900"/>
            <a:ext cx="6950075" cy="1625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117670" y="2984841"/>
            <a:ext cx="10976082" cy="1169551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>
            <a:spAutoFit/>
            <a:scene3d>
              <a:camera prst="orthographicFront">
                <a:rot lat="0" lon="0" rev="19199999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《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中国数学教育</a:t>
            </a: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》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独家发布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42" grpId="0" bldLvl="0" animBg="1"/>
      <p:bldP spid="29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-1117670" y="2984841"/>
            <a:ext cx="10976082" cy="1169551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>
            <a:spAutoFit/>
            <a:scene3d>
              <a:camera prst="orthographicFront">
                <a:rot lat="0" lon="0" rev="19199999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《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中国数学教育</a:t>
            </a: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》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独家发布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6"/>
          <p:cNvSpPr>
            <a:spLocks noChangeArrowheads="1"/>
          </p:cNvSpPr>
          <p:nvPr/>
        </p:nvSpPr>
        <p:spPr bwMode="auto">
          <a:xfrm>
            <a:off x="0" y="4762500"/>
            <a:ext cx="9144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>
                <a:latin typeface="黑体" pitchFamily="49" charset="-122"/>
                <a:ea typeface="黑体" pitchFamily="49" charset="-122"/>
              </a:rPr>
              <a:t>扫码，免费看</a:t>
            </a:r>
            <a:r>
              <a:rPr lang="en-US" altLang="zh-CN" sz="2800">
                <a:latin typeface="黑体" pitchFamily="49" charset="-122"/>
                <a:ea typeface="黑体" pitchFamily="49" charset="-122"/>
              </a:rPr>
              <a:t>800</a:t>
            </a:r>
            <a:r>
              <a:rPr lang="zh-CN" altLang="en-US" sz="2800">
                <a:latin typeface="黑体" pitchFamily="49" charset="-122"/>
                <a:ea typeface="黑体" pitchFamily="49" charset="-122"/>
              </a:rPr>
              <a:t>分钟！</a:t>
            </a:r>
            <a:endParaRPr lang="en-US" altLang="zh-CN" sz="28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0" y="5334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200">
                <a:latin typeface="黑体" pitchFamily="49" charset="-122"/>
                <a:ea typeface="黑体" pitchFamily="49" charset="-122"/>
              </a:rPr>
              <a:t>课堂实录（视频）</a:t>
            </a:r>
            <a:endParaRPr lang="en-US" altLang="zh-CN" sz="32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196" name="矩形 8"/>
          <p:cNvSpPr>
            <a:spLocks noChangeArrowheads="1"/>
          </p:cNvSpPr>
          <p:nvPr/>
        </p:nvSpPr>
        <p:spPr bwMode="auto">
          <a:xfrm>
            <a:off x="0" y="6429396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1400" dirty="0"/>
              <a:t>获取更多信息，请联系编辑：</a:t>
            </a:r>
            <a:r>
              <a:rPr lang="en-US" altLang="zh-CN" sz="1400" dirty="0"/>
              <a:t>13166715360</a:t>
            </a:r>
            <a:r>
              <a:rPr lang="zh-CN" altLang="en-US" sz="1400" dirty="0"/>
              <a:t>（杜编辑）</a:t>
            </a:r>
          </a:p>
        </p:txBody>
      </p:sp>
      <p:pic>
        <p:nvPicPr>
          <p:cNvPr id="8197" name="图片 9" descr="1fe0de1d6852c096e27215f80f572a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7550" y="177165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214282" y="355898"/>
            <a:ext cx="5067300" cy="645160"/>
            <a:chOff x="214282" y="642918"/>
            <a:chExt cx="5067300" cy="645160"/>
          </a:xfrm>
        </p:grpSpPr>
        <p:sp>
          <p:nvSpPr>
            <p:cNvPr id="3" name="矩形 2"/>
            <p:cNvSpPr/>
            <p:nvPr/>
          </p:nvSpPr>
          <p:spPr>
            <a:xfrm>
              <a:off x="214282" y="642918"/>
              <a:ext cx="5067300" cy="645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tabLst>
                  <a:tab pos="266700" algn="l"/>
                  <a:tab pos="1533525" algn="l"/>
                  <a:tab pos="2667000" algn="l"/>
                  <a:tab pos="2800350" algn="l"/>
                  <a:tab pos="3867150" algn="l"/>
                  <a:tab pos="4067175" algn="l"/>
                  <a:tab pos="4798695" algn="l"/>
                </a:tabLst>
              </a:pPr>
              <a:r>
                <a:rPr lang="en-US" altLang="zh-CN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【</a:t>
              </a:r>
              <a:r>
                <a:rPr lang="zh-CN" alt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思考</a:t>
              </a:r>
              <a:r>
                <a:rPr lang="en-US" altLang="zh-CN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1】 </a:t>
              </a:r>
              <a:r>
                <a:rPr lang="zh-CN" altLang="en-US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数集</a:t>
              </a:r>
              <a:r>
                <a:rPr lang="en-US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  </a:t>
              </a:r>
              <a:r>
                <a:rPr lang="zh-CN" altLang="en-US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是函数的值域吗？</a:t>
              </a:r>
              <a:r>
                <a:rPr lang="en-US" altLang="zh-CN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 </a:t>
              </a:r>
            </a:p>
          </p:txBody>
        </p:sp>
        <p:graphicFrame>
          <p:nvGraphicFramePr>
            <p:cNvPr id="64513" name="Object 1"/>
            <p:cNvGraphicFramePr>
              <a:graphicFrameLocks noChangeAspect="1"/>
            </p:cNvGraphicFramePr>
            <p:nvPr/>
          </p:nvGraphicFramePr>
          <p:xfrm>
            <a:off x="2428860" y="828654"/>
            <a:ext cx="232835" cy="314330"/>
          </p:xfrm>
          <a:graphic>
            <a:graphicData uri="http://schemas.openxmlformats.org/presentationml/2006/ole">
              <p:oleObj spid="_x0000_s32771" name="Equation" r:id="rId3" imgW="3352800" imgH="3657600" progId="Equation.DSMT4">
                <p:embed/>
              </p:oleObj>
            </a:graphicData>
          </a:graphic>
        </p:graphicFrame>
      </p:grp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1538605" y="1179195"/>
          <a:ext cx="2691130" cy="525780"/>
        </p:xfrm>
        <a:graphic>
          <a:graphicData uri="http://schemas.openxmlformats.org/presentationml/2006/ole">
            <p:oleObj spid="_x0000_s32770" name="Equation" r:id="rId4" imgW="23469600" imgH="4572000" progId="Equation.DSMT4">
              <p:embed/>
            </p:oleObj>
          </a:graphicData>
        </a:graphic>
      </p:graphicFrame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284769" y="4323903"/>
            <a:ext cx="8215370" cy="1753235"/>
            <a:chOff x="357158" y="2214554"/>
            <a:chExt cx="8215370" cy="1753235"/>
          </a:xfrm>
        </p:grpSpPr>
        <p:sp>
          <p:nvSpPr>
            <p:cNvPr id="15" name="矩形 14"/>
            <p:cNvSpPr/>
            <p:nvPr/>
          </p:nvSpPr>
          <p:spPr>
            <a:xfrm>
              <a:off x="357158" y="2214554"/>
              <a:ext cx="8215370" cy="17532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tabLst>
                  <a:tab pos="266700" algn="l"/>
                  <a:tab pos="1533525" algn="l"/>
                  <a:tab pos="2667000" algn="l"/>
                  <a:tab pos="2800350" algn="l"/>
                  <a:tab pos="3867150" algn="l"/>
                  <a:tab pos="4067175" algn="l"/>
                  <a:tab pos="4798695" algn="l"/>
                </a:tabLst>
              </a:pPr>
              <a:r>
                <a:rPr lang="en-US" altLang="zh-CN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【</a:t>
              </a:r>
              <a:r>
                <a:rPr lang="zh-CN" alt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辨析</a:t>
              </a:r>
              <a:r>
                <a:rPr lang="en-US" altLang="zh-CN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】 </a:t>
              </a:r>
              <a:r>
                <a:rPr lang="zh-CN" altLang="en-US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在问题</a:t>
              </a:r>
              <a:r>
                <a:rPr lang="en-US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r>
                <a:rPr lang="zh-CN" altLang="en-US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中，如果我们引入             </a:t>
              </a:r>
              <a:r>
                <a:rPr lang="en-US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 ,</a:t>
              </a:r>
              <a:r>
                <a:rPr lang="zh-CN" altLang="en-US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将对应关系表述为</a:t>
              </a:r>
              <a:r>
                <a:rPr lang="en-US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“</a:t>
              </a:r>
              <a:r>
                <a:rPr lang="zh-CN" altLang="en-US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对于</a:t>
              </a:r>
              <a:r>
                <a:rPr lang="en-US" altLang="zh-CN" sz="2400" i="1" dirty="0" smtClean="0">
                  <a:latin typeface="Times New Roman" panose="02020603050405020304" charset="0"/>
                  <a:ea typeface="楷体" panose="02010609060101010101" pitchFamily="49" charset="-122"/>
                  <a:cs typeface="Times New Roman" panose="02020603050405020304" charset="0"/>
                  <a:sym typeface="+mn-ea"/>
                </a:rPr>
                <a:t>A</a:t>
              </a:r>
              <a:r>
                <a:rPr lang="en-US" sz="2400" i="1" baseline="-25000" dirty="0" smtClean="0">
                  <a:latin typeface="Times New Roman" panose="02020603050405020304" charset="0"/>
                  <a:ea typeface="楷体" panose="02010609060101010101" pitchFamily="49" charset="-122"/>
                  <a:cs typeface="Times New Roman" panose="02020603050405020304" charset="0"/>
                  <a:sym typeface="+mn-ea"/>
                </a:rPr>
                <a:t>4</a:t>
              </a:r>
              <a:r>
                <a:rPr lang="en-US" sz="2400" baseline="-25000" dirty="0" smtClean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 </a:t>
              </a:r>
              <a:r>
                <a:rPr lang="zh-CN" altLang="en-US" sz="2400" dirty="0" smtClean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中</a:t>
              </a:r>
              <a:r>
                <a:rPr lang="zh-CN" altLang="en-US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任意一个年份</a:t>
              </a:r>
              <a:r>
                <a:rPr lang="en-US" altLang="zh-CN" sz="2400" i="1" dirty="0" smtClean="0">
                  <a:latin typeface="Times New Roman" panose="02020603050405020304" charset="0"/>
                  <a:ea typeface="楷体" panose="02010609060101010101" pitchFamily="49" charset="-122"/>
                  <a:cs typeface="Times New Roman" panose="02020603050405020304" charset="0"/>
                </a:rPr>
                <a:t>y</a:t>
              </a:r>
              <a:r>
                <a:rPr lang="en-US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 ,</a:t>
              </a:r>
              <a:r>
                <a:rPr lang="zh-CN" altLang="en-US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都有</a:t>
              </a:r>
              <a:r>
                <a:rPr lang="en-US" altLang="zh-CN" sz="2400" i="1" dirty="0" smtClean="0">
                  <a:latin typeface="Times New Roman" panose="02020603050405020304" charset="0"/>
                  <a:ea typeface="楷体" panose="02010609060101010101" pitchFamily="49" charset="-122"/>
                  <a:cs typeface="Times New Roman" panose="02020603050405020304" charset="0"/>
                </a:rPr>
                <a:t>B</a:t>
              </a:r>
              <a:r>
                <a:rPr lang="en-US" sz="2400" i="1" baseline="-25000" dirty="0" smtClean="0">
                  <a:latin typeface="Times New Roman" panose="02020603050405020304" charset="0"/>
                  <a:ea typeface="楷体" panose="02010609060101010101" pitchFamily="49" charset="-122"/>
                  <a:cs typeface="Times New Roman" panose="02020603050405020304" charset="0"/>
                </a:rPr>
                <a:t>4</a:t>
              </a:r>
              <a:r>
                <a:rPr lang="en-US" sz="2400" baseline="-250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zh-CN" altLang="en-US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中唯一确定的</a:t>
              </a:r>
              <a:r>
                <a:rPr lang="en-US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r</a:t>
              </a:r>
              <a:r>
                <a:rPr lang="zh-CN" altLang="en-US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与之对应</a:t>
              </a:r>
              <a:r>
                <a:rPr lang="en-US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”,</a:t>
              </a:r>
              <a:r>
                <a:rPr lang="zh-CN" altLang="en-US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你认为可以吗</a:t>
              </a:r>
              <a:r>
                <a:rPr lang="en-US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?</a:t>
              </a:r>
              <a:endPara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endParaRPr>
            </a:p>
          </p:txBody>
        </p:sp>
        <p:graphicFrame>
          <p:nvGraphicFramePr>
            <p:cNvPr id="64523" name="Object 11"/>
            <p:cNvGraphicFramePr>
              <a:graphicFrameLocks noChangeAspect="1"/>
            </p:cNvGraphicFramePr>
            <p:nvPr/>
          </p:nvGraphicFramePr>
          <p:xfrm>
            <a:off x="5357818" y="2357430"/>
            <a:ext cx="2062772" cy="428628"/>
          </p:xfrm>
          <a:graphic>
            <a:graphicData uri="http://schemas.openxmlformats.org/presentationml/2006/ole">
              <p:oleObj spid="_x0000_s32769" name="Equation" r:id="rId5" imgW="23469600" imgH="4876800" progId="Equation.DSMT4">
                <p:embed/>
              </p:oleObj>
            </a:graphicData>
          </a:graphic>
        </p:graphicFrame>
      </p:grpSp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1" y="1906260"/>
            <a:ext cx="898970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970" y="2501900"/>
            <a:ext cx="7994650" cy="35750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1117670" y="2984841"/>
            <a:ext cx="10976082" cy="1169551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>
            <a:spAutoFit/>
            <a:scene3d>
              <a:camera prst="orthographicFront">
                <a:rot lat="0" lon="0" rev="19199999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《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中国数学教育</a:t>
            </a: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》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独家发布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-184150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28596" y="357166"/>
            <a:ext cx="385572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lang="zh-CN" altLang="en-US" sz="2400" b="1" dirty="0" smtClean="0">
                <a:solidFill>
                  <a:srgbClr val="1E055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关于函数概念的几点说明：</a:t>
            </a:r>
            <a:endParaRPr lang="en-US" altLang="zh-CN" sz="2400" b="1" dirty="0" smtClean="0">
              <a:solidFill>
                <a:srgbClr val="1E055B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28596" y="857233"/>
            <a:ext cx="2714644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indent="9398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(1)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对数集的要求：                    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000364" y="895633"/>
            <a:ext cx="3108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集合</a:t>
            </a:r>
            <a:r>
              <a:rPr lang="en-US" altLang="zh-CN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en-US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altLang="en-US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为非空数集</a:t>
            </a:r>
            <a:r>
              <a:rPr lang="en-US" altLang="zh-CN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;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499717" y="1505571"/>
            <a:ext cx="3071834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(2)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任意性和唯一性：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28662" y="1967203"/>
            <a:ext cx="7286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lang="zh-CN" altLang="en-US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集合</a:t>
            </a:r>
            <a:r>
              <a:rPr lang="en-US" altLang="zh-CN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en-US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中的数具有任意性，集合</a:t>
            </a:r>
            <a:r>
              <a:rPr lang="en-US" altLang="zh-CN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altLang="en-US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中的数具有唯一性</a:t>
            </a:r>
            <a:r>
              <a:rPr lang="en-US" altLang="zh-CN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;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499717" y="2428868"/>
            <a:ext cx="3724096" cy="568980"/>
            <a:chOff x="499717" y="2643182"/>
            <a:chExt cx="3724096" cy="568980"/>
          </a:xfrm>
        </p:grpSpPr>
        <p:sp>
          <p:nvSpPr>
            <p:cNvPr id="25" name="矩形 24"/>
            <p:cNvSpPr/>
            <p:nvPr/>
          </p:nvSpPr>
          <p:spPr>
            <a:xfrm>
              <a:off x="499717" y="2750497"/>
              <a:ext cx="37240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(3)</a:t>
              </a:r>
              <a:r>
                <a:rPr lang="zh-CN" altLang="en-US" sz="2400" dirty="0" smtClea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对符号“  ”的认识：</a:t>
              </a:r>
              <a:endPara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aphicFrame>
          <p:nvGraphicFramePr>
            <p:cNvPr id="40965" name="Object 5"/>
            <p:cNvGraphicFramePr>
              <a:graphicFrameLocks noChangeAspect="1"/>
            </p:cNvGraphicFramePr>
            <p:nvPr/>
          </p:nvGraphicFramePr>
          <p:xfrm>
            <a:off x="2357422" y="2643182"/>
            <a:ext cx="357190" cy="487077"/>
          </p:xfrm>
          <a:graphic>
            <a:graphicData uri="http://schemas.openxmlformats.org/presentationml/2006/ole">
              <p:oleObj spid="_x0000_s34819" name="Equation" r:id="rId3" imgW="3352800" imgH="4572000" progId="Equation.DSMT4">
                <p:embed/>
              </p:oleObj>
            </a:graphicData>
          </a:graphic>
        </p:graphicFrame>
      </p:grp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856268" y="3050442"/>
            <a:ext cx="8643998" cy="829945"/>
            <a:chOff x="856268" y="3381374"/>
            <a:chExt cx="8643998" cy="829945"/>
          </a:xfrm>
        </p:grpSpPr>
        <p:sp>
          <p:nvSpPr>
            <p:cNvPr id="27" name="矩形 26"/>
            <p:cNvSpPr/>
            <p:nvPr/>
          </p:nvSpPr>
          <p:spPr>
            <a:xfrm>
              <a:off x="856268" y="3381374"/>
              <a:ext cx="8643998" cy="829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1533525" algn="l"/>
                  <a:tab pos="2667000" algn="l"/>
                  <a:tab pos="2800350" algn="l"/>
                  <a:tab pos="3867150" algn="l"/>
                  <a:tab pos="4067175" algn="l"/>
                  <a:tab pos="4798695" algn="l"/>
                </a:tabLst>
              </a:pPr>
              <a:r>
                <a:rPr lang="zh-CN" altLang="en-US" sz="2400" dirty="0" smtClean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它表示对应关系，在不同的函数中的</a:t>
              </a:r>
              <a:r>
                <a:rPr lang="en-US" sz="2400" dirty="0" smtClean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 </a:t>
              </a:r>
              <a:r>
                <a:rPr lang="zh-CN" altLang="en-US" sz="2400" dirty="0" smtClean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具体含义不一样．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1533525" algn="l"/>
                  <a:tab pos="2667000" algn="l"/>
                  <a:tab pos="2800350" algn="l"/>
                  <a:tab pos="3867150" algn="l"/>
                  <a:tab pos="4067175" algn="l"/>
                  <a:tab pos="4798695" algn="l"/>
                </a:tabLst>
              </a:pPr>
              <a:r>
                <a:rPr lang="zh-CN" altLang="en-US" sz="2400" dirty="0" smtClean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对应关系通常是解析式、图象、表格。</a:t>
              </a:r>
            </a:p>
          </p:txBody>
        </p:sp>
        <p:graphicFrame>
          <p:nvGraphicFramePr>
            <p:cNvPr id="40968" name="Object 8"/>
            <p:cNvGraphicFramePr>
              <a:graphicFrameLocks noChangeAspect="1"/>
            </p:cNvGraphicFramePr>
            <p:nvPr/>
          </p:nvGraphicFramePr>
          <p:xfrm>
            <a:off x="5819428" y="3381374"/>
            <a:ext cx="371475" cy="513080"/>
          </p:xfrm>
          <a:graphic>
            <a:graphicData uri="http://schemas.openxmlformats.org/presentationml/2006/ole">
              <p:oleObj spid="_x0000_s34818" name="Equation" r:id="rId4" imgW="139680" imgH="190440" progId="Equation.DSMT4">
                <p:embed/>
              </p:oleObj>
            </a:graphicData>
          </a:graphic>
        </p:graphicFrame>
      </p:grpSp>
      <p:sp>
        <p:nvSpPr>
          <p:cNvPr id="32" name="矩形 31"/>
          <p:cNvSpPr/>
          <p:nvPr/>
        </p:nvSpPr>
        <p:spPr>
          <a:xfrm>
            <a:off x="499717" y="3880470"/>
            <a:ext cx="2185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(4)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一个区别：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0981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0982" name="Rectangle 22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0983" name="Rectangle 2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0984" name="Rectangle 24"/>
          <p:cNvSpPr>
            <a:spLocks noChangeArrowheads="1"/>
          </p:cNvSpPr>
          <p:nvPr/>
        </p:nvSpPr>
        <p:spPr bwMode="auto">
          <a:xfrm>
            <a:off x="0" y="96520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0985" name="Rectangle 25"/>
          <p:cNvSpPr>
            <a:spLocks noChangeArrowheads="1"/>
          </p:cNvSpPr>
          <p:nvPr/>
        </p:nvSpPr>
        <p:spPr bwMode="auto">
          <a:xfrm>
            <a:off x="0" y="109220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71472" y="5181913"/>
            <a:ext cx="2800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(5)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函数的三要素：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855953" y="5724541"/>
            <a:ext cx="814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定义域、对应关系和值域是函数的三要素，三者缺一不可．</a:t>
            </a:r>
          </a:p>
        </p:txBody>
      </p:sp>
      <p:graphicFrame>
        <p:nvGraphicFramePr>
          <p:cNvPr id="3" name="对象 2"/>
          <p:cNvGraphicFramePr>
            <a:graphicFrameLocks/>
          </p:cNvGraphicFramePr>
          <p:nvPr/>
        </p:nvGraphicFramePr>
        <p:xfrm>
          <a:off x="941705" y="4474210"/>
          <a:ext cx="4646295" cy="454025"/>
        </p:xfrm>
        <a:graphic>
          <a:graphicData uri="http://schemas.openxmlformats.org/presentationml/2006/ole">
            <p:oleObj spid="_x0000_s34817" r:id="rId5" imgW="2120760" imgH="215640" progId="Equation.DSMT4">
              <p:embed/>
            </p:oleObj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-1117670" y="2984841"/>
            <a:ext cx="10976082" cy="1169551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>
            <a:spAutoFit/>
            <a:scene3d>
              <a:camera prst="orthographicFront">
                <a:rot lat="0" lon="0" rev="19199999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《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中国数学教育</a:t>
            </a: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》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独家发布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ldLvl="0" animBg="1"/>
      <p:bldP spid="21" grpId="0"/>
      <p:bldP spid="40964" grpId="0" bldLvl="0" animBg="1"/>
      <p:bldP spid="22" grpId="0"/>
      <p:bldP spid="32" grpId="0"/>
      <p:bldP spid="53" grpId="0"/>
      <p:bldP spid="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4282" y="643464"/>
            <a:ext cx="8643998" cy="17532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【</a:t>
            </a:r>
            <a:r>
              <a:rPr lang="zh-CN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思考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2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】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【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问题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1】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和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【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问题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2】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中的函数对应关系相同（对应关系以解析式给出），你认为它们是同一个函数吗？为什么？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266700" y="64770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266700" y="79375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266700" y="98425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266700" y="114935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266700" y="151765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14348" y="3143248"/>
            <a:ext cx="7286676" cy="2821251"/>
            <a:chOff x="285720" y="2428868"/>
            <a:chExt cx="7286676" cy="2821251"/>
          </a:xfrm>
        </p:grpSpPr>
        <p:sp>
          <p:nvSpPr>
            <p:cNvPr id="63490" name="Rectangle 2"/>
            <p:cNvSpPr>
              <a:spLocks noChangeArrowheads="1"/>
            </p:cNvSpPr>
            <p:nvPr/>
          </p:nvSpPr>
          <p:spPr bwMode="auto">
            <a:xfrm>
              <a:off x="285720" y="2428868"/>
              <a:ext cx="7286676" cy="267765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66700" algn="l"/>
                  <a:tab pos="1533525" algn="l"/>
                  <a:tab pos="2667000" algn="l"/>
                  <a:tab pos="2800350" algn="l"/>
                  <a:tab pos="3867150" algn="l"/>
                  <a:tab pos="4067175" algn="l"/>
                  <a:tab pos="4798695" algn="l"/>
                </a:tabLst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【</a:t>
              </a:r>
              <a:r>
                <a:rPr kumimoji="0" lang="zh-CN" altLang="en-US" sz="2400" b="0" i="0" u="none" strike="noStrike" cap="none" normalizeH="0" baseline="0" dirty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问题</a:t>
              </a: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】</a:t>
              </a:r>
            </a:p>
            <a:p>
              <a:pPr marR="0" lvl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66700" algn="l"/>
                  <a:tab pos="1533525" algn="l"/>
                  <a:tab pos="2667000" algn="l"/>
                  <a:tab pos="2800350" algn="l"/>
                  <a:tab pos="3867150" algn="l"/>
                  <a:tab pos="4067175" algn="l"/>
                  <a:tab pos="4798695" algn="l"/>
                </a:tabLst>
              </a:pPr>
              <a:r>
                <a:rPr kumimoji="0" lang="zh-CN" sz="2400" i="0" u="none" strike="noStrike" cap="none" normalizeH="0" baseline="0" dirty="0" smtClean="0">
                  <a:ln>
                    <a:noFill/>
                  </a:ln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（</a:t>
              </a:r>
              <a:r>
                <a:rPr kumimoji="0" lang="en-US" altLang="zh-CN" sz="2400" i="0" u="none" strike="noStrike" cap="none" normalizeH="0" baseline="0" dirty="0" smtClean="0">
                  <a:ln>
                    <a:noFill/>
                  </a:ln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1</a:t>
              </a:r>
              <a:r>
                <a:rPr kumimoji="0" lang="zh-CN" altLang="en-US" sz="2400" i="0" u="none" strike="noStrike" cap="none" normalizeH="0" baseline="0" dirty="0" smtClean="0">
                  <a:ln>
                    <a:noFill/>
                  </a:ln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）正方形的周长  与边长  的对应关系怎么样？</a:t>
              </a:r>
              <a:endParaRPr kumimoji="0" lang="en-US" altLang="zh-CN" sz="2400" i="0" u="none" strike="noStrike" cap="none" normalizeH="0" baseline="0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endParaRPr>
            </a:p>
            <a:p>
              <a:pPr marR="0" lvl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66700" algn="l"/>
                  <a:tab pos="1533525" algn="l"/>
                  <a:tab pos="2667000" algn="l"/>
                  <a:tab pos="2800350" algn="l"/>
                  <a:tab pos="3867150" algn="l"/>
                  <a:tab pos="4067175" algn="l"/>
                  <a:tab pos="4798695" algn="l"/>
                </a:tabLst>
              </a:pPr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     </a:t>
              </a:r>
              <a:r>
                <a:rPr kumimoji="0" lang="zh-CN" altLang="en-US" sz="2400" i="0" u="none" strike="noStrike" cap="none" normalizeH="0" baseline="0" dirty="0" smtClean="0">
                  <a:ln>
                    <a:noFill/>
                  </a:ln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你认为这个函数与正比例函数      </a:t>
              </a:r>
              <a:r>
                <a:rPr kumimoji="0" lang="zh-CN" altLang="en-US" sz="2400" i="0" u="none" strike="noStrike" cap="none" normalizeH="0" dirty="0" smtClean="0">
                  <a:ln>
                    <a:noFill/>
                  </a:ln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 </a:t>
              </a:r>
              <a:r>
                <a:rPr kumimoji="0" lang="zh-CN" altLang="en-US" sz="2400" i="0" u="none" strike="noStrike" cap="none" normalizeH="0" baseline="0" dirty="0" smtClean="0">
                  <a:ln>
                    <a:noFill/>
                  </a:ln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相同吗？</a:t>
              </a:r>
              <a:endParaRPr kumimoji="0" lang="en-US" altLang="zh-CN" sz="2400" i="0" u="none" strike="noStrike" cap="none" normalizeH="0" baseline="0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endParaRPr>
            </a:p>
            <a:p>
              <a:pPr marR="0" lvl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66700" algn="l"/>
                  <a:tab pos="1533525" algn="l"/>
                  <a:tab pos="2667000" algn="l"/>
                  <a:tab pos="2800350" algn="l"/>
                  <a:tab pos="3867150" algn="l"/>
                  <a:tab pos="4067175" algn="l"/>
                  <a:tab pos="4798695" algn="l"/>
                </a:tabLst>
              </a:pPr>
              <a:endParaRPr kumimoji="0" lang="zh-CN" altLang="en-US" sz="2400" i="0" u="none" strike="noStrike" cap="none" normalizeH="0" baseline="0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endParaRPr>
            </a:p>
            <a:p>
              <a:pPr marR="0" lvl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66700" algn="l"/>
                  <a:tab pos="1533525" algn="l"/>
                  <a:tab pos="2667000" algn="l"/>
                  <a:tab pos="2800350" algn="l"/>
                  <a:tab pos="3867150" algn="l"/>
                  <a:tab pos="4067175" algn="l"/>
                  <a:tab pos="4798695" algn="l"/>
                </a:tabLst>
              </a:pPr>
              <a:r>
                <a:rPr kumimoji="0" lang="zh-CN" altLang="en-US" sz="2400" i="0" u="none" strike="noStrike" cap="none" normalizeH="0" baseline="0" dirty="0" smtClean="0">
                  <a:ln>
                    <a:noFill/>
                  </a:ln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（</a:t>
              </a:r>
              <a:r>
                <a:rPr kumimoji="0" lang="en-US" altLang="zh-CN" sz="2400" i="0" u="none" strike="noStrike" cap="none" normalizeH="0" baseline="0" dirty="0" smtClean="0">
                  <a:ln>
                    <a:noFill/>
                  </a:ln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2</a:t>
              </a:r>
              <a:r>
                <a:rPr kumimoji="0" lang="zh-CN" altLang="en-US" sz="2400" i="0" u="none" strike="noStrike" cap="none" normalizeH="0" baseline="0" dirty="0" smtClean="0">
                  <a:ln>
                    <a:noFill/>
                  </a:ln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）      </a:t>
              </a:r>
              <a:r>
                <a:rPr kumimoji="0" lang="zh-CN" altLang="en-US" sz="2400" i="0" u="none" strike="noStrike" cap="none" normalizeH="0" dirty="0" smtClean="0">
                  <a:ln>
                    <a:noFill/>
                  </a:ln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 </a:t>
              </a:r>
              <a:r>
                <a:rPr kumimoji="0" lang="zh-CN" altLang="en-US" sz="2400" i="0" u="none" strike="noStrike" cap="none" normalizeH="0" baseline="0" dirty="0" smtClean="0">
                  <a:ln>
                    <a:noFill/>
                  </a:ln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与      </a:t>
              </a:r>
              <a:r>
                <a:rPr kumimoji="0" lang="zh-CN" altLang="en-US" sz="2400" i="0" u="none" strike="noStrike" cap="none" normalizeH="0" dirty="0" smtClean="0">
                  <a:ln>
                    <a:noFill/>
                  </a:ln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 </a:t>
              </a:r>
              <a:r>
                <a:rPr kumimoji="0" lang="zh-CN" altLang="en-US" sz="2400" i="0" u="none" strike="noStrike" cap="none" normalizeH="0" baseline="0" dirty="0" smtClean="0">
                  <a:ln>
                    <a:noFill/>
                  </a:ln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相同吗？</a:t>
              </a:r>
              <a:r>
                <a:rPr kumimoji="0" lang="zh-CN" altLang="en-US" sz="2400" i="0" u="none" strike="noStrike" cap="none" normalizeH="0" baseline="0" dirty="0" smtClean="0">
                  <a:ln>
                    <a:noFill/>
                  </a:ln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 </a:t>
              </a:r>
            </a:p>
          </p:txBody>
        </p:sp>
        <p:graphicFrame>
          <p:nvGraphicFramePr>
            <p:cNvPr id="63492" name="Object 4"/>
            <p:cNvGraphicFramePr>
              <a:graphicFrameLocks noChangeAspect="1"/>
            </p:cNvGraphicFramePr>
            <p:nvPr/>
          </p:nvGraphicFramePr>
          <p:xfrm>
            <a:off x="1071538" y="4643446"/>
            <a:ext cx="1071570" cy="480359"/>
          </p:xfrm>
          <a:graphic>
            <a:graphicData uri="http://schemas.openxmlformats.org/presentationml/2006/ole">
              <p:oleObj spid="_x0000_s35845" name="Equation" r:id="rId3" imgW="7924800" imgH="3657600" progId="Equation.DSMT4">
                <p:embed/>
              </p:oleObj>
            </a:graphicData>
          </a:graphic>
        </p:graphicFrame>
        <p:graphicFrame>
          <p:nvGraphicFramePr>
            <p:cNvPr id="63491" name="Object 3"/>
            <p:cNvGraphicFramePr>
              <a:graphicFrameLocks noChangeAspect="1"/>
            </p:cNvGraphicFramePr>
            <p:nvPr/>
          </p:nvGraphicFramePr>
          <p:xfrm>
            <a:off x="2571736" y="4357694"/>
            <a:ext cx="1000132" cy="892425"/>
          </p:xfrm>
          <a:graphic>
            <a:graphicData uri="http://schemas.openxmlformats.org/presentationml/2006/ole">
              <p:oleObj spid="_x0000_s35844" name="Equation" r:id="rId4" imgW="9753600" imgH="8839200" progId="Equation.DSMT4">
                <p:embed/>
              </p:oleObj>
            </a:graphicData>
          </a:graphic>
        </p:graphicFrame>
        <p:graphicFrame>
          <p:nvGraphicFramePr>
            <p:cNvPr id="63502" name="Object 14"/>
            <p:cNvGraphicFramePr>
              <a:graphicFrameLocks noChangeAspect="1"/>
            </p:cNvGraphicFramePr>
            <p:nvPr/>
          </p:nvGraphicFramePr>
          <p:xfrm>
            <a:off x="3000364" y="2965607"/>
            <a:ext cx="217487" cy="391955"/>
          </p:xfrm>
          <a:graphic>
            <a:graphicData uri="http://schemas.openxmlformats.org/presentationml/2006/ole">
              <p:oleObj spid="_x0000_s35843" name="Equation" r:id="rId5" imgW="2133600" imgH="3962400" progId="Equation.DSMT4">
                <p:embed/>
              </p:oleObj>
            </a:graphicData>
          </a:graphic>
        </p:graphicFrame>
        <p:graphicFrame>
          <p:nvGraphicFramePr>
            <p:cNvPr id="63503" name="Object 15"/>
            <p:cNvGraphicFramePr>
              <a:graphicFrameLocks noChangeAspect="1"/>
            </p:cNvGraphicFramePr>
            <p:nvPr/>
          </p:nvGraphicFramePr>
          <p:xfrm>
            <a:off x="4143372" y="3000372"/>
            <a:ext cx="279400" cy="301625"/>
          </p:xfrm>
          <a:graphic>
            <a:graphicData uri="http://schemas.openxmlformats.org/presentationml/2006/ole">
              <p:oleObj spid="_x0000_s35842" name="Equation" r:id="rId6" imgW="2743200" imgH="3048000" progId="Equation.DSMT4">
                <p:embed/>
              </p:oleObj>
            </a:graphicData>
          </a:graphic>
        </p:graphicFrame>
        <p:graphicFrame>
          <p:nvGraphicFramePr>
            <p:cNvPr id="63504" name="Object 16"/>
            <p:cNvGraphicFramePr>
              <a:graphicFrameLocks noChangeAspect="1"/>
            </p:cNvGraphicFramePr>
            <p:nvPr/>
          </p:nvGraphicFramePr>
          <p:xfrm>
            <a:off x="5108585" y="3500438"/>
            <a:ext cx="963613" cy="452438"/>
          </p:xfrm>
          <a:graphic>
            <a:graphicData uri="http://schemas.openxmlformats.org/presentationml/2006/ole">
              <p:oleObj spid="_x0000_s35841" name="Equation" r:id="rId7" imgW="9448800" imgH="4572000" progId="Equation.DSMT4">
                <p:embed/>
              </p:oleObj>
            </a:graphicData>
          </a:graphic>
        </p:graphicFrame>
      </p:grpSp>
      <p:sp>
        <p:nvSpPr>
          <p:cNvPr id="16" name="TextBox 15"/>
          <p:cNvSpPr txBox="1"/>
          <p:nvPr/>
        </p:nvSpPr>
        <p:spPr>
          <a:xfrm>
            <a:off x="-1117670" y="2984841"/>
            <a:ext cx="10976082" cy="1169551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>
            <a:spAutoFit/>
            <a:scene3d>
              <a:camera prst="orthographicFront">
                <a:rot lat="0" lon="0" rev="19199999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《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中国数学教育</a:t>
            </a: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》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独家发布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142844" y="429130"/>
            <a:ext cx="8786874" cy="8299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【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问题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5】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如果让你用函数的定义重新认识一次函数、二次函数、反比例函数，那么你会怎样表述这些函数？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85720" y="1357298"/>
          <a:ext cx="8644000" cy="46702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1000"/>
                <a:gridCol w="1982404"/>
                <a:gridCol w="2339596"/>
                <a:gridCol w="2161000"/>
              </a:tblGrid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6700" algn="l"/>
                          <a:tab pos="1533525" algn="l"/>
                          <a:tab pos="2667635" algn="l"/>
                          <a:tab pos="2800350" algn="l"/>
                          <a:tab pos="3866515" algn="l"/>
                          <a:tab pos="4067175" algn="l"/>
                          <a:tab pos="4798695" algn="l"/>
                        </a:tabLst>
                      </a:pPr>
                      <a:r>
                        <a:rPr lang="zh-CN" sz="2000" b="1" kern="100" dirty="0" smtClean="0">
                          <a:solidFill>
                            <a:srgbClr val="2313BD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/>
                        </a:rPr>
                        <a:t>函数</a:t>
                      </a:r>
                      <a:endParaRPr lang="zh-CN" sz="2000" b="1" kern="100" dirty="0">
                        <a:solidFill>
                          <a:srgbClr val="2313BD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6700" algn="l"/>
                          <a:tab pos="1533525" algn="l"/>
                          <a:tab pos="2667635" algn="l"/>
                          <a:tab pos="2800350" algn="l"/>
                          <a:tab pos="3866515" algn="l"/>
                          <a:tab pos="4067175" algn="l"/>
                          <a:tab pos="4798695" algn="l"/>
                        </a:tabLst>
                      </a:pPr>
                      <a:r>
                        <a:rPr lang="zh-CN" sz="2000" b="1" kern="100" dirty="0">
                          <a:solidFill>
                            <a:srgbClr val="2313BD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/>
                        </a:rPr>
                        <a:t>定义域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6700" algn="l"/>
                          <a:tab pos="1533525" algn="l"/>
                          <a:tab pos="2667635" algn="l"/>
                          <a:tab pos="2800350" algn="l"/>
                          <a:tab pos="3866515" algn="l"/>
                          <a:tab pos="4067175" algn="l"/>
                          <a:tab pos="4798695" algn="l"/>
                        </a:tabLst>
                      </a:pPr>
                      <a:r>
                        <a:rPr lang="zh-CN" sz="2000" b="1" kern="100" dirty="0">
                          <a:solidFill>
                            <a:srgbClr val="2313BD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/>
                        </a:rPr>
                        <a:t>值域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6700" algn="l"/>
                          <a:tab pos="1533525" algn="l"/>
                          <a:tab pos="2667635" algn="l"/>
                          <a:tab pos="2800350" algn="l"/>
                          <a:tab pos="3866515" algn="l"/>
                          <a:tab pos="4067175" algn="l"/>
                          <a:tab pos="4798695" algn="l"/>
                        </a:tabLst>
                      </a:pPr>
                      <a:r>
                        <a:rPr lang="zh-CN" sz="2000" b="1" kern="100" dirty="0">
                          <a:solidFill>
                            <a:srgbClr val="2313BD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/>
                        </a:rPr>
                        <a:t>对应关系</a:t>
                      </a:r>
                    </a:p>
                  </a:txBody>
                  <a:tcPr marL="68580" marR="68580" marT="0" marB="0"/>
                </a:tc>
              </a:tr>
              <a:tr h="12323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kern="1200" dirty="0" smtClean="0">
                          <a:solidFill>
                            <a:srgbClr val="2313BD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一次函数</a:t>
                      </a:r>
                      <a:endParaRPr lang="zh-CN" altLang="en-US" sz="2000" b="1" dirty="0">
                        <a:solidFill>
                          <a:srgbClr val="2313BD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767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kern="1200" dirty="0" smtClean="0">
                          <a:solidFill>
                            <a:srgbClr val="2313BD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二次函数</a:t>
                      </a:r>
                      <a:endParaRPr lang="zh-CN" altLang="en-US" sz="2000" b="1" dirty="0" smtClean="0">
                        <a:solidFill>
                          <a:srgbClr val="2313BD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endParaRPr lang="zh-CN" altLang="en-US" b="1" dirty="0">
                        <a:solidFill>
                          <a:srgbClr val="2313BD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93762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2323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kern="1200" dirty="0" smtClean="0">
                          <a:solidFill>
                            <a:srgbClr val="2313BD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反比例函数</a:t>
                      </a:r>
                      <a:endParaRPr lang="zh-CN" altLang="en-US" sz="2000" b="1" dirty="0" smtClean="0">
                        <a:solidFill>
                          <a:srgbClr val="2313BD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endParaRPr lang="zh-CN" altLang="en-US" b="1" dirty="0">
                        <a:solidFill>
                          <a:srgbClr val="231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500034" y="2357430"/>
          <a:ext cx="1764939" cy="357190"/>
        </p:xfrm>
        <a:graphic>
          <a:graphicData uri="http://schemas.openxmlformats.org/presentationml/2006/ole">
            <p:oleObj spid="_x0000_s36877" name="Equation" r:id="rId3" imgW="22555200" imgH="4572000" progId="Equation.DSMT4">
              <p:embed/>
            </p:oleObj>
          </a:graphicData>
        </a:graphic>
      </p:graphicFrame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76804" name="Object 4"/>
          <p:cNvGraphicFramePr>
            <a:graphicFrameLocks noChangeAspect="1"/>
          </p:cNvGraphicFramePr>
          <p:nvPr/>
        </p:nvGraphicFramePr>
        <p:xfrm>
          <a:off x="357158" y="3571876"/>
          <a:ext cx="2051550" cy="357190"/>
        </p:xfrm>
        <a:graphic>
          <a:graphicData uri="http://schemas.openxmlformats.org/presentationml/2006/ole">
            <p:oleObj spid="_x0000_s36876" name="Equation" r:id="rId4" imgW="30175200" imgH="5181600" progId="Equation.DSMT4">
              <p:embed/>
            </p:oleObj>
          </a:graphicData>
        </a:graphic>
      </p:graphicFrame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76806" name="Object 6"/>
          <p:cNvGraphicFramePr>
            <a:graphicFrameLocks noChangeAspect="1"/>
          </p:cNvGraphicFramePr>
          <p:nvPr/>
        </p:nvGraphicFramePr>
        <p:xfrm>
          <a:off x="642910" y="5216058"/>
          <a:ext cx="1437690" cy="713272"/>
        </p:xfrm>
        <a:graphic>
          <a:graphicData uri="http://schemas.openxmlformats.org/presentationml/2006/ole">
            <p:oleObj spid="_x0000_s36875" name="Equation" r:id="rId5" imgW="17373600" imgH="8534400" progId="Equation.DSMT4">
              <p:embed/>
            </p:oleObj>
          </a:graphicData>
        </a:graphic>
      </p:graphicFrame>
      <p:graphicFrame>
        <p:nvGraphicFramePr>
          <p:cNvPr id="76808" name="Object 8"/>
          <p:cNvGraphicFramePr>
            <a:graphicFrameLocks noChangeAspect="1"/>
          </p:cNvGraphicFramePr>
          <p:nvPr/>
        </p:nvGraphicFramePr>
        <p:xfrm>
          <a:off x="7000892" y="2285992"/>
          <a:ext cx="1765300" cy="357187"/>
        </p:xfrm>
        <a:graphic>
          <a:graphicData uri="http://schemas.openxmlformats.org/presentationml/2006/ole">
            <p:oleObj spid="_x0000_s36874" name="Equation" r:id="rId6" imgW="22555200" imgH="4572000" progId="Equation.DSMT4">
              <p:embed/>
            </p:oleObj>
          </a:graphicData>
        </a:graphic>
      </p:graphicFrame>
      <p:graphicFrame>
        <p:nvGraphicFramePr>
          <p:cNvPr id="76809" name="Object 9"/>
          <p:cNvGraphicFramePr>
            <a:graphicFrameLocks noChangeAspect="1"/>
          </p:cNvGraphicFramePr>
          <p:nvPr/>
        </p:nvGraphicFramePr>
        <p:xfrm>
          <a:off x="6878668" y="3786190"/>
          <a:ext cx="2051050" cy="357188"/>
        </p:xfrm>
        <a:graphic>
          <a:graphicData uri="http://schemas.openxmlformats.org/presentationml/2006/ole">
            <p:oleObj spid="_x0000_s36873" name="Equation" r:id="rId7" imgW="30175200" imgH="5181600" progId="Equation.DSMT4">
              <p:embed/>
            </p:oleObj>
          </a:graphicData>
        </a:graphic>
      </p:graphicFrame>
      <p:sp>
        <p:nvSpPr>
          <p:cNvPr id="768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76810" name="Object 10"/>
          <p:cNvGraphicFramePr>
            <a:graphicFrameLocks noChangeAspect="1"/>
          </p:cNvGraphicFramePr>
          <p:nvPr/>
        </p:nvGraphicFramePr>
        <p:xfrm>
          <a:off x="4429124" y="3214685"/>
          <a:ext cx="2337973" cy="642943"/>
        </p:xfrm>
        <a:graphic>
          <a:graphicData uri="http://schemas.openxmlformats.org/presentationml/2006/ole">
            <p:oleObj spid="_x0000_s36872" name="Equation" r:id="rId8" imgW="32308800" imgH="8839200" progId="Equation.DSMT4">
              <p:embed/>
            </p:oleObj>
          </a:graphicData>
        </a:graphic>
      </p:graphicFrame>
      <p:sp>
        <p:nvSpPr>
          <p:cNvPr id="7681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76812" name="Object 12"/>
          <p:cNvGraphicFramePr>
            <a:graphicFrameLocks noChangeAspect="1"/>
          </p:cNvGraphicFramePr>
          <p:nvPr/>
        </p:nvGraphicFramePr>
        <p:xfrm>
          <a:off x="4520045" y="4071942"/>
          <a:ext cx="2195095" cy="603651"/>
        </p:xfrm>
        <a:graphic>
          <a:graphicData uri="http://schemas.openxmlformats.org/presentationml/2006/ole">
            <p:oleObj spid="_x0000_s36871" name="Equation" r:id="rId9" imgW="32308800" imgH="8839200" progId="Equation.DSMT4">
              <p:embed/>
            </p:oleObj>
          </a:graphicData>
        </a:graphic>
      </p:graphicFrame>
      <p:graphicFrame>
        <p:nvGraphicFramePr>
          <p:cNvPr id="76814" name="Object 14"/>
          <p:cNvGraphicFramePr>
            <a:graphicFrameLocks noChangeAspect="1"/>
          </p:cNvGraphicFramePr>
          <p:nvPr/>
        </p:nvGraphicFramePr>
        <p:xfrm>
          <a:off x="7215206" y="5072074"/>
          <a:ext cx="1438275" cy="712788"/>
        </p:xfrm>
        <a:graphic>
          <a:graphicData uri="http://schemas.openxmlformats.org/presentationml/2006/ole">
            <p:oleObj spid="_x0000_s36870" name="Equation" r:id="rId10" imgW="17373600" imgH="8534400" progId="Equation.DSMT4">
              <p:embed/>
            </p:oleObj>
          </a:graphicData>
        </a:graphic>
      </p:graphicFrame>
      <p:sp>
        <p:nvSpPr>
          <p:cNvPr id="7681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76815" name="Object 15"/>
          <p:cNvGraphicFramePr>
            <a:graphicFrameLocks noChangeAspect="1"/>
          </p:cNvGraphicFramePr>
          <p:nvPr/>
        </p:nvGraphicFramePr>
        <p:xfrm>
          <a:off x="2428860" y="5214950"/>
          <a:ext cx="1991860" cy="428628"/>
        </p:xfrm>
        <a:graphic>
          <a:graphicData uri="http://schemas.openxmlformats.org/presentationml/2006/ole">
            <p:oleObj spid="_x0000_s36869" name="Equation" r:id="rId11" imgW="21336000" imgH="4572000" progId="Equation.DSMT4">
              <p:embed/>
            </p:oleObj>
          </a:graphicData>
        </a:graphic>
      </p:graphicFrame>
      <p:sp>
        <p:nvSpPr>
          <p:cNvPr id="7681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76817" name="Object 17"/>
          <p:cNvGraphicFramePr>
            <a:graphicFrameLocks noChangeAspect="1"/>
          </p:cNvGraphicFramePr>
          <p:nvPr/>
        </p:nvGraphicFramePr>
        <p:xfrm>
          <a:off x="4643438" y="5214949"/>
          <a:ext cx="2054900" cy="428629"/>
        </p:xfrm>
        <a:graphic>
          <a:graphicData uri="http://schemas.openxmlformats.org/presentationml/2006/ole">
            <p:oleObj spid="_x0000_s36868" name="Equation" r:id="rId12" imgW="21945600" imgH="4572000" progId="Equation.DSMT4">
              <p:embed/>
            </p:oleObj>
          </a:graphicData>
        </a:graphic>
      </p:graphicFrame>
      <p:graphicFrame>
        <p:nvGraphicFramePr>
          <p:cNvPr id="76819" name="Object 19"/>
          <p:cNvGraphicFramePr>
            <a:graphicFrameLocks noChangeAspect="1"/>
          </p:cNvGraphicFramePr>
          <p:nvPr/>
        </p:nvGraphicFramePr>
        <p:xfrm>
          <a:off x="3286116" y="2143116"/>
          <a:ext cx="392908" cy="428628"/>
        </p:xfrm>
        <a:graphic>
          <a:graphicData uri="http://schemas.openxmlformats.org/presentationml/2006/ole">
            <p:oleObj spid="_x0000_s36867" name="Equation" r:id="rId13" imgW="3352800" imgH="3657600" progId="Equation.DSMT4">
              <p:embed/>
            </p:oleObj>
          </a:graphicData>
        </a:graphic>
      </p:graphicFrame>
      <p:graphicFrame>
        <p:nvGraphicFramePr>
          <p:cNvPr id="76820" name="Object 20"/>
          <p:cNvGraphicFramePr>
            <a:graphicFrameLocks noChangeAspect="1"/>
          </p:cNvGraphicFramePr>
          <p:nvPr/>
        </p:nvGraphicFramePr>
        <p:xfrm>
          <a:off x="3286116" y="3643314"/>
          <a:ext cx="392113" cy="428625"/>
        </p:xfrm>
        <a:graphic>
          <a:graphicData uri="http://schemas.openxmlformats.org/presentationml/2006/ole">
            <p:oleObj spid="_x0000_s36866" name="Equation" r:id="rId14" imgW="3352800" imgH="3657600" progId="Equation.DSMT4">
              <p:embed/>
            </p:oleObj>
          </a:graphicData>
        </a:graphic>
      </p:graphicFrame>
      <p:graphicFrame>
        <p:nvGraphicFramePr>
          <p:cNvPr id="76821" name="Object 21"/>
          <p:cNvGraphicFramePr>
            <a:graphicFrameLocks noChangeAspect="1"/>
          </p:cNvGraphicFramePr>
          <p:nvPr/>
        </p:nvGraphicFramePr>
        <p:xfrm>
          <a:off x="5429256" y="2214554"/>
          <a:ext cx="392113" cy="428625"/>
        </p:xfrm>
        <a:graphic>
          <a:graphicData uri="http://schemas.openxmlformats.org/presentationml/2006/ole">
            <p:oleObj spid="_x0000_s36865" name="Equation" r:id="rId15" imgW="3352800" imgH="3657600" progId="Equation.DSMT4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-1117670" y="2984841"/>
            <a:ext cx="10976082" cy="1169551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>
            <a:spAutoFit/>
            <a:scene3d>
              <a:camera prst="orthographicFront">
                <a:rot lat="0" lon="0" rev="19199999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《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中国数学教育</a:t>
            </a: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》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独家发布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6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6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6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500042"/>
            <a:ext cx="1857388" cy="52322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38100">
            <a:solidFill>
              <a:srgbClr val="1E055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知识拓展</a:t>
            </a:r>
            <a:endParaRPr lang="zh-CN" altLang="en-US" sz="28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14282" y="1214422"/>
            <a:ext cx="8715436" cy="2214880"/>
            <a:chOff x="214282" y="2071678"/>
            <a:chExt cx="8715436" cy="2214880"/>
          </a:xfrm>
        </p:grpSpPr>
        <p:sp>
          <p:nvSpPr>
            <p:cNvPr id="7" name="矩形 6"/>
            <p:cNvSpPr/>
            <p:nvPr/>
          </p:nvSpPr>
          <p:spPr>
            <a:xfrm>
              <a:off x="214282" y="2071678"/>
              <a:ext cx="8715436" cy="2214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【</a:t>
              </a:r>
              <a:r>
                <a:rPr lang="zh-CN" alt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例</a:t>
              </a:r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1</a:t>
              </a:r>
              <a:r>
                <a:rPr lang="en-US" altLang="zh-CN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】</a:t>
              </a:r>
              <a:r>
                <a:rPr lang="zh-CN" altLang="en-US" sz="2400" dirty="0" smtClea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函数的解析式是舍弃问题的实际背景，而抽象出来的它所反映的两个量之间的对应关系，可以广泛地用于刻画一类事物中的变量关系和规律，例如正比例函数    </a:t>
              </a:r>
              <a:r>
                <a:rPr lang="en-US" sz="2400" dirty="0" smtClea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     ,</a:t>
              </a:r>
              <a:r>
                <a:rPr lang="zh-CN" altLang="en-US" sz="2400" dirty="0" smtClea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可以用来刻画匀速运动中路程与时间的关系，一定密度的物体的质量与体积的关系，圆的周长与半径的关系等。</a:t>
              </a:r>
            </a:p>
            <a:p>
              <a:endParaRPr lang="zh-CN" altLang="en-US" b="1" dirty="0" smtClean="0">
                <a:solidFill>
                  <a:srgbClr val="13075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aphicFrame>
          <p:nvGraphicFramePr>
            <p:cNvPr id="60417" name="Object 1"/>
            <p:cNvGraphicFramePr>
              <a:graphicFrameLocks noChangeAspect="1"/>
            </p:cNvGraphicFramePr>
            <p:nvPr/>
          </p:nvGraphicFramePr>
          <p:xfrm>
            <a:off x="5929322" y="2847697"/>
            <a:ext cx="1428760" cy="366672"/>
          </p:xfrm>
          <a:graphic>
            <a:graphicData uri="http://schemas.openxmlformats.org/presentationml/2006/ole">
              <p:oleObj spid="_x0000_s37890" name="Equation" r:id="rId3" imgW="17983200" imgH="4572000" progId="Equation.DSMT4">
                <p:embed/>
              </p:oleObj>
            </a:graphicData>
          </a:graphic>
        </p:graphicFrame>
      </p:grp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42844" y="3166118"/>
            <a:ext cx="8572560" cy="1476375"/>
            <a:chOff x="142844" y="4214818"/>
            <a:chExt cx="8572560" cy="1476375"/>
          </a:xfrm>
        </p:grpSpPr>
        <p:sp>
          <p:nvSpPr>
            <p:cNvPr id="11" name="TextBox 10"/>
            <p:cNvSpPr txBox="1"/>
            <p:nvPr/>
          </p:nvSpPr>
          <p:spPr>
            <a:xfrm>
              <a:off x="142844" y="4214818"/>
              <a:ext cx="8572560" cy="1476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【</a:t>
              </a:r>
              <a:r>
                <a:rPr lang="zh-CN" alt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问题</a:t>
              </a:r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6</a:t>
              </a:r>
              <a:r>
                <a:rPr lang="en-US" altLang="zh-CN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】</a:t>
              </a:r>
              <a:r>
                <a:rPr lang="zh-CN" altLang="en-US" sz="2400" dirty="0" smtClea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你能构建一个问题情境，使其中函数的对应关系为</a:t>
              </a:r>
              <a:endPara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 smtClea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                    </a:t>
              </a:r>
              <a:r>
                <a:rPr lang="zh-CN" altLang="en-US" sz="2400" dirty="0" smtClea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吗？</a:t>
              </a:r>
            </a:p>
            <a:p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aphicFrame>
          <p:nvGraphicFramePr>
            <p:cNvPr id="60419" name="Object 3"/>
            <p:cNvGraphicFramePr>
              <a:graphicFrameLocks noChangeAspect="1"/>
            </p:cNvGraphicFramePr>
            <p:nvPr/>
          </p:nvGraphicFramePr>
          <p:xfrm>
            <a:off x="1571594" y="4929828"/>
            <a:ext cx="1716405" cy="448945"/>
          </p:xfrm>
          <a:graphic>
            <a:graphicData uri="http://schemas.openxmlformats.org/presentationml/2006/ole">
              <p:oleObj spid="_x0000_s37889" name="Equation" r:id="rId4" imgW="17678400" imgH="4572000" progId="Equation.DSMT4">
                <p:embed/>
              </p:oleObj>
            </a:graphicData>
          </a:graphic>
        </p:graphicFrame>
      </p:grpSp>
      <p:sp>
        <p:nvSpPr>
          <p:cNvPr id="12" name="TextBox 11"/>
          <p:cNvSpPr txBox="1"/>
          <p:nvPr/>
        </p:nvSpPr>
        <p:spPr>
          <a:xfrm>
            <a:off x="-1117670" y="2984841"/>
            <a:ext cx="10976082" cy="1169551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>
            <a:spAutoFit/>
            <a:scene3d>
              <a:camera prst="orthographicFront">
                <a:rot lat="0" lon="0" rev="19199999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《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中国数学教育</a:t>
            </a: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》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独家发布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500042"/>
            <a:ext cx="1857388" cy="52322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38100">
            <a:solidFill>
              <a:srgbClr val="1E055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知识拓展</a:t>
            </a:r>
            <a:endParaRPr lang="zh-CN" altLang="en-US" sz="28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42844" y="1156978"/>
            <a:ext cx="8572560" cy="1476375"/>
            <a:chOff x="142844" y="4214818"/>
            <a:chExt cx="8572560" cy="1476375"/>
          </a:xfrm>
        </p:grpSpPr>
        <p:sp>
          <p:nvSpPr>
            <p:cNvPr id="11" name="TextBox 10"/>
            <p:cNvSpPr txBox="1"/>
            <p:nvPr/>
          </p:nvSpPr>
          <p:spPr>
            <a:xfrm>
              <a:off x="142844" y="4214818"/>
              <a:ext cx="8572560" cy="1476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【</a:t>
              </a:r>
              <a:r>
                <a:rPr lang="zh-CN" alt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问题</a:t>
              </a:r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6</a:t>
              </a:r>
              <a:r>
                <a:rPr lang="en-US" altLang="zh-CN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】</a:t>
              </a:r>
              <a:r>
                <a:rPr lang="zh-CN" altLang="en-US" sz="2400" dirty="0" smtClea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你能构建一个问题情境，使其中函数的对应关系为</a:t>
              </a:r>
              <a:endPara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 smtClea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                    </a:t>
              </a:r>
              <a:r>
                <a:rPr lang="zh-CN" altLang="en-US" sz="2400" dirty="0" smtClea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吗？</a:t>
              </a:r>
            </a:p>
            <a:p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aphicFrame>
          <p:nvGraphicFramePr>
            <p:cNvPr id="60419" name="Object 3"/>
            <p:cNvGraphicFramePr>
              <a:graphicFrameLocks noChangeAspect="1"/>
            </p:cNvGraphicFramePr>
            <p:nvPr/>
          </p:nvGraphicFramePr>
          <p:xfrm>
            <a:off x="1571594" y="4929828"/>
            <a:ext cx="1716405" cy="448945"/>
          </p:xfrm>
          <a:graphic>
            <a:graphicData uri="http://schemas.openxmlformats.org/presentationml/2006/ole">
              <p:oleObj spid="_x0000_s38913" name="Equation" r:id="rId3" imgW="17678400" imgH="4572000" progId="Equation.DSMT4">
                <p:embed/>
              </p:oleObj>
            </a:graphicData>
          </a:graphic>
        </p:graphicFrame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 l="3443" r="7026" b="230"/>
          <a:stretch>
            <a:fillRect/>
          </a:stretch>
        </p:blipFill>
        <p:spPr>
          <a:xfrm>
            <a:off x="142875" y="2571750"/>
            <a:ext cx="8925560" cy="25768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117670" y="2984841"/>
            <a:ext cx="10976082" cy="1169551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>
            <a:spAutoFit/>
            <a:scene3d>
              <a:camera prst="orthographicFront">
                <a:rot lat="0" lon="0" rev="19199999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《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中国数学教育</a:t>
            </a: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》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独家发布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00034" y="642918"/>
            <a:ext cx="2071702" cy="52322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38100">
            <a:solidFill>
              <a:srgbClr val="1E055B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回顾与小结</a:t>
            </a:r>
            <a:endParaRPr lang="zh-CN" altLang="en-US" sz="28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9120" y="1652270"/>
            <a:ext cx="608266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</a:t>
            </a:r>
            <a:r>
              <a:rPr lang="en-US" altLang="zh-CN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）什么是函数？其三要素是什么？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62610" y="2568575"/>
            <a:ext cx="608266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</a:t>
            </a:r>
            <a:r>
              <a:rPr lang="en-US" altLang="zh-CN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）对于对应关系，你有哪些认识？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92455" y="4501515"/>
            <a:ext cx="679767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</a:t>
            </a:r>
            <a:r>
              <a:rPr lang="en-US" altLang="zh-CN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4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）本节课我们是怎样得到函数概念的？</a:t>
            </a:r>
          </a:p>
        </p:txBody>
      </p:sp>
      <p:sp>
        <p:nvSpPr>
          <p:cNvPr id="8" name="矩形 7"/>
          <p:cNvSpPr/>
          <p:nvPr/>
        </p:nvSpPr>
        <p:spPr>
          <a:xfrm>
            <a:off x="556229" y="3379467"/>
            <a:ext cx="8786874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）与初中学习过的函数概念相比，你对函数</a:t>
            </a:r>
          </a:p>
          <a:p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又有什么新的认识？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117670" y="2984841"/>
            <a:ext cx="10976082" cy="1169551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>
            <a:spAutoFit/>
            <a:scene3d>
              <a:camera prst="orthographicFront">
                <a:rot lat="0" lon="0" rev="19199999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《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中国数学教育</a:t>
            </a: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》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独家发布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642918"/>
            <a:ext cx="2071702" cy="52322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38100">
            <a:solidFill>
              <a:srgbClr val="1E055B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回顾与小结</a:t>
            </a:r>
            <a:endParaRPr lang="zh-CN" altLang="en-US" sz="28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75" y="2488240"/>
            <a:ext cx="4071966" cy="52322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一种方法：数学抽象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7158" y="1571612"/>
            <a:ext cx="4143436" cy="52322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一个概念：函数的概念</a:t>
            </a:r>
            <a:endParaRPr lang="zh-CN" altLang="en-US" dirty="0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4786314" y="1571612"/>
            <a:ext cx="4143436" cy="571513"/>
            <a:chOff x="4786314" y="1571612"/>
            <a:chExt cx="4143436" cy="571513"/>
          </a:xfrm>
        </p:grpSpPr>
        <p:sp>
          <p:nvSpPr>
            <p:cNvPr id="5" name="TextBox 4"/>
            <p:cNvSpPr txBox="1"/>
            <p:nvPr/>
          </p:nvSpPr>
          <p:spPr>
            <a:xfrm>
              <a:off x="4786314" y="1571612"/>
              <a:ext cx="4143436" cy="523220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一个符号：</a:t>
              </a:r>
              <a:endParaRPr lang="zh-CN" altLang="en-US" dirty="0"/>
            </a:p>
          </p:txBody>
        </p:sp>
        <p:graphicFrame>
          <p:nvGraphicFramePr>
            <p:cNvPr id="62465" name="Object 1"/>
            <p:cNvGraphicFramePr>
              <a:graphicFrameLocks noChangeAspect="1"/>
            </p:cNvGraphicFramePr>
            <p:nvPr/>
          </p:nvGraphicFramePr>
          <p:xfrm>
            <a:off x="6527800" y="1571625"/>
            <a:ext cx="1536700" cy="571500"/>
          </p:xfrm>
          <a:graphic>
            <a:graphicData uri="http://schemas.openxmlformats.org/presentationml/2006/ole">
              <p:oleObj spid="_x0000_s39937" name="Equation" r:id="rId3" imgW="12496800" imgH="4572000" progId="Equation.DSMT4">
                <p:embed/>
              </p:oleObj>
            </a:graphicData>
          </a:graphic>
        </p:graphicFrame>
      </p:grpSp>
      <p:sp>
        <p:nvSpPr>
          <p:cNvPr id="2" name="TextBox 9"/>
          <p:cNvSpPr txBox="1"/>
          <p:nvPr/>
        </p:nvSpPr>
        <p:spPr>
          <a:xfrm>
            <a:off x="1223938" y="5761106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</a:rPr>
              <a:t>具体问题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3929058" y="3932236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</a:rPr>
              <a:t>概念表示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3240" y="4546660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</a:rPr>
              <a:t>抽象概念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3108" y="5146682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</a:rPr>
              <a:t>共同特征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cxnSp>
        <p:nvCxnSpPr>
          <p:cNvPr id="18" name="直接箭头连接符 17"/>
          <p:cNvCxnSpPr>
            <a:stCxn id="2" idx="0"/>
          </p:cNvCxnSpPr>
          <p:nvPr/>
        </p:nvCxnSpPr>
        <p:spPr>
          <a:xfrm rot="5400000" flipH="1" flipV="1">
            <a:off x="2183589" y="5444080"/>
            <a:ext cx="214314" cy="276228"/>
          </a:xfrm>
          <a:prstGeom prst="straightConnector1">
            <a:avLst/>
          </a:prstGeom>
          <a:ln w="31750">
            <a:solidFill>
              <a:srgbClr val="2313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rot="5400000" flipH="1" flipV="1">
            <a:off x="3183721" y="4872893"/>
            <a:ext cx="214314" cy="276228"/>
          </a:xfrm>
          <a:prstGeom prst="straightConnector1">
            <a:avLst/>
          </a:prstGeom>
          <a:ln w="31750">
            <a:solidFill>
              <a:srgbClr val="2313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rot="5400000" flipH="1" flipV="1">
            <a:off x="3969539" y="4301389"/>
            <a:ext cx="214314" cy="276228"/>
          </a:xfrm>
          <a:prstGeom prst="straightConnector1">
            <a:avLst/>
          </a:prstGeom>
          <a:ln w="31750">
            <a:solidFill>
              <a:srgbClr val="2313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86314" y="3360732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</a:rPr>
              <a:t>运用概念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rot="5400000" flipH="1" flipV="1">
            <a:off x="4826795" y="3729885"/>
            <a:ext cx="214314" cy="276228"/>
          </a:xfrm>
          <a:prstGeom prst="straightConnector1">
            <a:avLst/>
          </a:prstGeom>
          <a:ln w="31750">
            <a:solidFill>
              <a:srgbClr val="2313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-1117670" y="2984841"/>
            <a:ext cx="10976082" cy="1169551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>
            <a:spAutoFit/>
            <a:scene3d>
              <a:camera prst="orthographicFront">
                <a:rot lat="0" lon="0" rev="19199999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《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中国数学教育</a:t>
            </a: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》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独家发布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animBg="1"/>
      <p:bldP spid="2" grpId="0"/>
      <p:bldP spid="4" grpId="0"/>
      <p:bldP spid="13" grpId="0"/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642918"/>
            <a:ext cx="2071702" cy="52322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38100">
            <a:solidFill>
              <a:srgbClr val="1E055B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回顾与小结</a:t>
            </a:r>
            <a:endParaRPr lang="zh-CN" altLang="en-US" sz="28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1428736"/>
            <a:ext cx="4071966" cy="52322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一种方法：数学抽象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85720" y="2071679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）结合函数概念的学习，你能谈谈如何建立数学概念吗？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23938" y="5043556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</a:rPr>
              <a:t>具体问题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9058" y="3214686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</a:rPr>
              <a:t>概念表示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3240" y="3829110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</a:rPr>
              <a:t>抽象概念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3108" y="4429132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</a:rPr>
              <a:t>共同特征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cxnSp>
        <p:nvCxnSpPr>
          <p:cNvPr id="18" name="直接箭头连接符 17"/>
          <p:cNvCxnSpPr>
            <a:stCxn id="10" idx="0"/>
          </p:cNvCxnSpPr>
          <p:nvPr/>
        </p:nvCxnSpPr>
        <p:spPr>
          <a:xfrm rot="5400000" flipH="1" flipV="1">
            <a:off x="2183589" y="4798285"/>
            <a:ext cx="214314" cy="276228"/>
          </a:xfrm>
          <a:prstGeom prst="straightConnector1">
            <a:avLst/>
          </a:prstGeom>
          <a:ln w="31750">
            <a:solidFill>
              <a:srgbClr val="2313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rot="5400000" flipH="1" flipV="1">
            <a:off x="3183721" y="4155343"/>
            <a:ext cx="214314" cy="276228"/>
          </a:xfrm>
          <a:prstGeom prst="straightConnector1">
            <a:avLst/>
          </a:prstGeom>
          <a:ln w="31750">
            <a:solidFill>
              <a:srgbClr val="2313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rot="5400000" flipH="1" flipV="1">
            <a:off x="3969539" y="3583839"/>
            <a:ext cx="214314" cy="276228"/>
          </a:xfrm>
          <a:prstGeom prst="straightConnector1">
            <a:avLst/>
          </a:prstGeom>
          <a:ln w="31750">
            <a:solidFill>
              <a:srgbClr val="2313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86314" y="2643182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</a:rPr>
              <a:t>运用概念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rot="5400000" flipH="1" flipV="1">
            <a:off x="4826795" y="3012335"/>
            <a:ext cx="214314" cy="276228"/>
          </a:xfrm>
          <a:prstGeom prst="straightConnector1">
            <a:avLst/>
          </a:prstGeom>
          <a:ln w="31750">
            <a:solidFill>
              <a:srgbClr val="2313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99722" y="5715016"/>
            <a:ext cx="6019597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作业：教科书习题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3.1 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第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1,11,14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题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117670" y="2984841"/>
            <a:ext cx="10976082" cy="1169551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>
            <a:spAutoFit/>
            <a:scene3d>
              <a:camera prst="orthographicFront">
                <a:rot lat="0" lon="0" rev="19199999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《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中国数学教育</a:t>
            </a: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》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独家发布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2" grpId="0"/>
      <p:bldP spid="13" grpId="0"/>
      <p:bldP spid="14" grpId="0"/>
      <p:bldP spid="15" grpId="0"/>
      <p:bldP spid="2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6"/>
          <p:cNvSpPr>
            <a:spLocks noChangeArrowheads="1"/>
          </p:cNvSpPr>
          <p:nvPr/>
        </p:nvSpPr>
        <p:spPr bwMode="auto">
          <a:xfrm>
            <a:off x="0" y="4762500"/>
            <a:ext cx="9144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>
                <a:latin typeface="黑体" pitchFamily="49" charset="-122"/>
                <a:ea typeface="黑体" pitchFamily="49" charset="-122"/>
              </a:rPr>
              <a:t>扫码，免费看</a:t>
            </a:r>
            <a:r>
              <a:rPr lang="en-US" altLang="zh-CN" sz="2800">
                <a:latin typeface="黑体" pitchFamily="49" charset="-122"/>
                <a:ea typeface="黑体" pitchFamily="49" charset="-122"/>
              </a:rPr>
              <a:t>800</a:t>
            </a:r>
            <a:r>
              <a:rPr lang="zh-CN" altLang="en-US" sz="2800">
                <a:latin typeface="黑体" pitchFamily="49" charset="-122"/>
                <a:ea typeface="黑体" pitchFamily="49" charset="-122"/>
              </a:rPr>
              <a:t>分钟！</a:t>
            </a:r>
            <a:endParaRPr lang="en-US" altLang="zh-CN" sz="28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0" y="5334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200">
                <a:latin typeface="黑体" pitchFamily="49" charset="-122"/>
                <a:ea typeface="黑体" pitchFamily="49" charset="-122"/>
              </a:rPr>
              <a:t>课堂实录（视频）</a:t>
            </a:r>
            <a:endParaRPr lang="en-US" altLang="zh-CN" sz="32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196" name="矩形 8"/>
          <p:cNvSpPr>
            <a:spLocks noChangeArrowheads="1"/>
          </p:cNvSpPr>
          <p:nvPr/>
        </p:nvSpPr>
        <p:spPr bwMode="auto">
          <a:xfrm>
            <a:off x="0" y="6429396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1400" dirty="0"/>
              <a:t>获取更多信息，请联系编辑：</a:t>
            </a:r>
            <a:r>
              <a:rPr lang="en-US" altLang="zh-CN" sz="1400" dirty="0"/>
              <a:t>13166715360</a:t>
            </a:r>
            <a:r>
              <a:rPr lang="zh-CN" altLang="en-US" sz="1400" dirty="0"/>
              <a:t>（杜编辑）</a:t>
            </a:r>
          </a:p>
        </p:txBody>
      </p:sp>
      <p:pic>
        <p:nvPicPr>
          <p:cNvPr id="8197" name="图片 9" descr="1fe0de1d6852c096e27215f80f572a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7550" y="177165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3"/>
          <p:cNvSpPr txBox="1"/>
          <p:nvPr/>
        </p:nvSpPr>
        <p:spPr>
          <a:xfrm>
            <a:off x="1000100" y="642918"/>
            <a:ext cx="712406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高中数第一册第三章函数的概念与性质</a:t>
            </a:r>
          </a:p>
        </p:txBody>
      </p:sp>
      <p:sp>
        <p:nvSpPr>
          <p:cNvPr id="7" name="文本框 2049"/>
          <p:cNvSpPr/>
          <p:nvPr/>
        </p:nvSpPr>
        <p:spPr>
          <a:xfrm>
            <a:off x="714348" y="2000240"/>
            <a:ext cx="7429552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4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华文新魏" panose="02010800040101010101" charset="-122"/>
              </a:rPr>
              <a:t> </a:t>
            </a:r>
            <a:r>
              <a:rPr lang="en-US" altLang="zh-CN" sz="4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华文新魏" panose="02010800040101010101" charset="-122"/>
              </a:rPr>
              <a:t> </a:t>
            </a:r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华文新魏" panose="02010800040101010101" charset="-122"/>
              </a:rPr>
              <a:t>3.1.1 </a:t>
            </a:r>
            <a:r>
              <a:rPr lang="zh-CN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华文新魏" panose="02010800040101010101" charset="-122"/>
              </a:rPr>
              <a:t>函数</a:t>
            </a: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华文新魏" panose="02010800040101010101" charset="-122"/>
              </a:rPr>
              <a:t>的</a:t>
            </a:r>
            <a:r>
              <a:rPr lang="zh-CN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华文新魏" panose="02010800040101010101" charset="-122"/>
              </a:rPr>
              <a:t>概念（</a:t>
            </a:r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华文新魏" panose="02010800040101010101" charset="-122"/>
              </a:rPr>
              <a:t>1</a:t>
            </a:r>
            <a:r>
              <a:rPr lang="zh-CN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华文新魏" panose="02010800040101010101" charset="-122"/>
              </a:rPr>
              <a:t>）</a:t>
            </a:r>
            <a:endParaRPr lang="en-US" altLang="zh-CN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华文新魏" panose="02010800040101010101" charset="-122"/>
            </a:endParaRPr>
          </a:p>
        </p:txBody>
      </p:sp>
      <p:sp>
        <p:nvSpPr>
          <p:cNvPr id="2" name="TextBox 7"/>
          <p:cNvSpPr txBox="1"/>
          <p:nvPr/>
        </p:nvSpPr>
        <p:spPr>
          <a:xfrm>
            <a:off x="1731010" y="5093335"/>
            <a:ext cx="56826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昆明市盘龙区白塔中学     姜广晶</a:t>
            </a:r>
            <a:endParaRPr lang="zh-CN" alt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117670" y="2984841"/>
            <a:ext cx="10976082" cy="1169551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>
            <a:spAutoFit/>
            <a:scene3d>
              <a:camera prst="orthographicFront">
                <a:rot lat="0" lon="0" rev="19199999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《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中国数学教育</a:t>
            </a: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》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独家发布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3" descr="未标题-1 422副本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785918" y="5858843"/>
            <a:ext cx="4643470" cy="642941"/>
            <a:chOff x="1785918" y="5857893"/>
            <a:chExt cx="4643470" cy="642941"/>
          </a:xfrm>
        </p:grpSpPr>
        <p:sp>
          <p:nvSpPr>
            <p:cNvPr id="6" name="TextBox 5"/>
            <p:cNvSpPr txBox="1"/>
            <p:nvPr/>
          </p:nvSpPr>
          <p:spPr>
            <a:xfrm>
              <a:off x="1785918" y="5857893"/>
              <a:ext cx="1785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7030A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时间（</a:t>
              </a:r>
              <a:r>
                <a:rPr lang="en-US" altLang="zh-CN" sz="3200" b="1" dirty="0" smtClean="0">
                  <a:solidFill>
                    <a:srgbClr val="7030A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t</a:t>
              </a:r>
              <a:r>
                <a:rPr lang="zh-CN" altLang="en-US" sz="3200" b="1" dirty="0" smtClean="0">
                  <a:solidFill>
                    <a:srgbClr val="7030A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）</a:t>
              </a:r>
              <a:endParaRPr lang="zh-CN" altLang="en-US" sz="3200" b="1" dirty="0">
                <a:solidFill>
                  <a:srgbClr val="7030A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cxnSp>
          <p:nvCxnSpPr>
            <p:cNvPr id="8" name="直接箭头连接符 7"/>
            <p:cNvCxnSpPr/>
            <p:nvPr/>
          </p:nvCxnSpPr>
          <p:spPr>
            <a:xfrm>
              <a:off x="3857620" y="6215082"/>
              <a:ext cx="642942" cy="1588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714876" y="5916059"/>
              <a:ext cx="17145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rgbClr val="7030A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距离</a:t>
              </a:r>
              <a:r>
                <a:rPr lang="zh-CN" altLang="en-US" sz="3200" b="1" dirty="0" smtClean="0">
                  <a:solidFill>
                    <a:srgbClr val="7030A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（</a:t>
              </a:r>
              <a:r>
                <a:rPr lang="en-US" altLang="zh-CN" sz="3200" b="1" dirty="0">
                  <a:solidFill>
                    <a:srgbClr val="7030A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S</a:t>
              </a:r>
              <a:r>
                <a:rPr lang="zh-CN" altLang="en-US" sz="3200" b="1" dirty="0" smtClean="0">
                  <a:solidFill>
                    <a:srgbClr val="7030A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）</a:t>
              </a:r>
              <a:endParaRPr lang="zh-CN" altLang="en-US" sz="3200" b="1" dirty="0">
                <a:solidFill>
                  <a:srgbClr val="7030A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42977" y="449230"/>
            <a:ext cx="6429419" cy="5245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-1117670" y="2984841"/>
            <a:ext cx="10976082" cy="1169551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>
            <a:spAutoFit/>
            <a:scene3d>
              <a:camera prst="orthographicFront">
                <a:rot lat="0" lon="0" rev="19199999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《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中国数学教育</a:t>
            </a: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》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独家发布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9990" y="605155"/>
            <a:ext cx="710311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组合 4"/>
          <p:cNvGrpSpPr/>
          <p:nvPr/>
        </p:nvGrpSpPr>
        <p:grpSpPr>
          <a:xfrm>
            <a:off x="2214546" y="6002036"/>
            <a:ext cx="4786346" cy="584775"/>
            <a:chOff x="1785918" y="5857892"/>
            <a:chExt cx="4786346" cy="584775"/>
          </a:xfrm>
        </p:grpSpPr>
        <p:sp>
          <p:nvSpPr>
            <p:cNvPr id="6" name="TextBox 5"/>
            <p:cNvSpPr txBox="1"/>
            <p:nvPr/>
          </p:nvSpPr>
          <p:spPr>
            <a:xfrm>
              <a:off x="1785918" y="5857892"/>
              <a:ext cx="18573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7030A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时间（</a:t>
              </a:r>
              <a:r>
                <a:rPr lang="en-US" altLang="zh-CN" sz="3200" b="1" dirty="0" smtClean="0">
                  <a:solidFill>
                    <a:srgbClr val="7030A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t</a:t>
              </a:r>
              <a:r>
                <a:rPr lang="zh-CN" altLang="en-US" sz="3200" b="1" dirty="0" smtClean="0">
                  <a:solidFill>
                    <a:srgbClr val="7030A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）</a:t>
              </a:r>
              <a:endParaRPr lang="zh-CN" altLang="en-US" sz="3200" b="1" dirty="0">
                <a:solidFill>
                  <a:srgbClr val="7030A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cxnSp>
          <p:nvCxnSpPr>
            <p:cNvPr id="7" name="直接箭头连接符 6"/>
            <p:cNvCxnSpPr/>
            <p:nvPr/>
          </p:nvCxnSpPr>
          <p:spPr>
            <a:xfrm>
              <a:off x="3929058" y="6143644"/>
              <a:ext cx="642942" cy="1588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714876" y="5857892"/>
              <a:ext cx="18573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rgbClr val="7030A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高度</a:t>
              </a:r>
              <a:r>
                <a:rPr lang="zh-CN" altLang="en-US" sz="3200" b="1" dirty="0" smtClean="0">
                  <a:solidFill>
                    <a:srgbClr val="7030A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（</a:t>
              </a:r>
              <a:r>
                <a:rPr lang="en-US" altLang="zh-CN" sz="3200" b="1" dirty="0" smtClean="0">
                  <a:solidFill>
                    <a:srgbClr val="7030A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H</a:t>
              </a:r>
              <a:r>
                <a:rPr lang="zh-CN" altLang="en-US" sz="3200" b="1" dirty="0" smtClean="0">
                  <a:solidFill>
                    <a:srgbClr val="7030A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）</a:t>
              </a:r>
              <a:endParaRPr lang="zh-CN" altLang="en-US" sz="3200" b="1" dirty="0">
                <a:solidFill>
                  <a:srgbClr val="7030A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-1117670" y="2984841"/>
            <a:ext cx="10976082" cy="1169551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>
            <a:spAutoFit/>
            <a:scene3d>
              <a:camera prst="orthographicFront">
                <a:rot lat="0" lon="0" rev="19199999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《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中国数学教育</a:t>
            </a: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》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独家发布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21310" y="180975"/>
            <a:ext cx="8501380" cy="431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组合 4"/>
          <p:cNvGrpSpPr/>
          <p:nvPr/>
        </p:nvGrpSpPr>
        <p:grpSpPr>
          <a:xfrm>
            <a:off x="2214546" y="4575178"/>
            <a:ext cx="4786346" cy="584775"/>
            <a:chOff x="1785918" y="5857892"/>
            <a:chExt cx="4786346" cy="584775"/>
          </a:xfrm>
        </p:grpSpPr>
        <p:sp>
          <p:nvSpPr>
            <p:cNvPr id="6" name="TextBox 5"/>
            <p:cNvSpPr txBox="1"/>
            <p:nvPr/>
          </p:nvSpPr>
          <p:spPr>
            <a:xfrm>
              <a:off x="1785918" y="5857892"/>
              <a:ext cx="18573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rgbClr val="7030A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年度</a:t>
              </a:r>
              <a:r>
                <a:rPr lang="zh-CN" altLang="en-US" sz="3200" b="1" dirty="0" smtClean="0">
                  <a:solidFill>
                    <a:srgbClr val="7030A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（</a:t>
              </a:r>
              <a:r>
                <a:rPr lang="en-US" altLang="zh-CN" sz="3200" b="1" dirty="0">
                  <a:solidFill>
                    <a:srgbClr val="7030A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y</a:t>
              </a:r>
              <a:r>
                <a:rPr lang="zh-CN" altLang="en-US" sz="3200" b="1" dirty="0" smtClean="0">
                  <a:solidFill>
                    <a:srgbClr val="7030A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）</a:t>
              </a:r>
              <a:endParaRPr lang="zh-CN" altLang="en-US" sz="3200" b="1" dirty="0">
                <a:solidFill>
                  <a:srgbClr val="7030A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cxnSp>
          <p:nvCxnSpPr>
            <p:cNvPr id="7" name="直接箭头连接符 6"/>
            <p:cNvCxnSpPr/>
            <p:nvPr/>
          </p:nvCxnSpPr>
          <p:spPr>
            <a:xfrm>
              <a:off x="3929058" y="6143644"/>
              <a:ext cx="642942" cy="1588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714876" y="5857892"/>
              <a:ext cx="18573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7030A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里程（</a:t>
              </a:r>
              <a:r>
                <a:rPr lang="en-US" altLang="zh-CN" sz="3200" b="1" dirty="0" smtClean="0">
                  <a:solidFill>
                    <a:srgbClr val="7030A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k</a:t>
              </a:r>
              <a:r>
                <a:rPr lang="zh-CN" altLang="en-US" sz="3200" b="1" dirty="0" smtClean="0">
                  <a:solidFill>
                    <a:srgbClr val="7030A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）</a:t>
              </a:r>
              <a:endParaRPr lang="zh-CN" altLang="en-US" sz="3200" b="1" dirty="0">
                <a:solidFill>
                  <a:srgbClr val="7030A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428596" y="5574676"/>
            <a:ext cx="8429684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所有这些变化现象，我们常常用函数模型来描述，有了函数模型就可以把握运动变化的规律。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117670" y="2984841"/>
            <a:ext cx="10976082" cy="1169551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>
            <a:spAutoFit/>
            <a:scene3d>
              <a:camera prst="orthographicFront">
                <a:rot lat="0" lon="0" rev="19199999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《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中国数学教育</a:t>
            </a: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》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独家发布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905516"/>
            <a:ext cx="878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+mn-ea"/>
              </a:rPr>
              <a:t>函数是刻画</a:t>
            </a:r>
            <a:r>
              <a:rPr lang="zh-CN" altLang="en-US" sz="2800" b="1" dirty="0" smtClean="0">
                <a:latin typeface="+mn-ea"/>
              </a:rPr>
              <a:t>变量与变量之间</a:t>
            </a:r>
            <a:r>
              <a:rPr lang="zh-CN" altLang="en-US" sz="2800" b="1" dirty="0">
                <a:latin typeface="+mn-ea"/>
              </a:rPr>
              <a:t>对应关系的数学模型和</a:t>
            </a:r>
            <a:r>
              <a:rPr lang="zh-CN" altLang="en-US" sz="2800" b="1" dirty="0" smtClean="0">
                <a:latin typeface="+mn-ea"/>
              </a:rPr>
              <a:t>工具</a:t>
            </a:r>
            <a:r>
              <a:rPr lang="en-US" altLang="zh-CN" sz="2800" b="1" dirty="0" smtClean="0">
                <a:latin typeface="+mn-ea"/>
              </a:rPr>
              <a:t>.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8596" y="2000240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初中函数的定义</a:t>
            </a:r>
          </a:p>
        </p:txBody>
      </p:sp>
      <p:sp>
        <p:nvSpPr>
          <p:cNvPr id="19" name="Rectangle 5"/>
          <p:cNvSpPr/>
          <p:nvPr/>
        </p:nvSpPr>
        <p:spPr>
          <a:xfrm>
            <a:off x="285752" y="2715671"/>
            <a:ext cx="8715404" cy="13182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zh-CN" sz="2800" b="1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     </a:t>
            </a:r>
            <a:r>
              <a:rPr lang="zh-CN" altLang="en-US" sz="2800" dirty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在一个变化过程中</a:t>
            </a:r>
            <a:r>
              <a:rPr lang="zh-CN" altLang="en-US" sz="2800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，如果有</a:t>
            </a:r>
            <a:r>
              <a:rPr lang="zh-CN" altLang="en-US" sz="2800" u="sng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                   </a:t>
            </a:r>
            <a:r>
              <a:rPr lang="en-US" altLang="zh-CN" sz="2800" i="1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x</a:t>
            </a:r>
            <a:r>
              <a:rPr lang="zh-CN" altLang="en-US" sz="2800" dirty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与</a:t>
            </a:r>
            <a:r>
              <a:rPr lang="en-US" altLang="zh-CN" sz="2800" i="1" dirty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y</a:t>
            </a:r>
            <a:r>
              <a:rPr lang="zh-CN" altLang="en-US" sz="2800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，并且对于</a:t>
            </a:r>
            <a:r>
              <a:rPr lang="en-US" altLang="zh-CN" sz="2800" i="1" dirty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x</a:t>
            </a:r>
            <a:r>
              <a:rPr lang="zh-CN" altLang="en-US" sz="2800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的</a:t>
            </a:r>
            <a:r>
              <a:rPr lang="zh-CN" altLang="en-US" sz="2800" u="sng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          </a:t>
            </a:r>
            <a:r>
              <a:rPr lang="zh-CN" altLang="en-US" sz="2800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确定的值</a:t>
            </a:r>
            <a:r>
              <a:rPr lang="zh-CN" altLang="en-US" sz="2800" dirty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，</a:t>
            </a:r>
            <a:r>
              <a:rPr lang="en-US" altLang="zh-CN" sz="2800" i="1" dirty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y</a:t>
            </a:r>
            <a:r>
              <a:rPr lang="zh-CN" altLang="en-US" sz="2800" dirty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都</a:t>
            </a:r>
            <a:r>
              <a:rPr lang="zh-CN" altLang="en-US" sz="2800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有</a:t>
            </a:r>
            <a:r>
              <a:rPr lang="zh-CN" altLang="en-US" sz="2800" u="sng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           </a:t>
            </a:r>
            <a:r>
              <a:rPr lang="zh-CN" altLang="en-US" sz="2800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确定的</a:t>
            </a:r>
            <a:r>
              <a:rPr lang="zh-CN" altLang="en-US" sz="2800" dirty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值</a:t>
            </a:r>
            <a:r>
              <a:rPr lang="zh-CN" altLang="en-US" sz="2800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与其对应，那么</a:t>
            </a:r>
            <a:r>
              <a:rPr lang="zh-CN" altLang="en-US" sz="2800" dirty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就说</a:t>
            </a:r>
            <a:r>
              <a:rPr lang="en-US" altLang="zh-CN" sz="2800" i="1" dirty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y</a:t>
            </a:r>
            <a:r>
              <a:rPr lang="zh-CN" altLang="en-US" sz="2800" dirty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是</a:t>
            </a:r>
            <a:r>
              <a:rPr lang="en-US" altLang="zh-CN" sz="2800" i="1" dirty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x</a:t>
            </a:r>
            <a:r>
              <a:rPr lang="zh-CN" altLang="en-US" sz="2800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的</a:t>
            </a:r>
            <a:r>
              <a:rPr lang="zh-CN" altLang="en-US" sz="2800" u="sng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         </a:t>
            </a:r>
            <a:r>
              <a:rPr lang="zh-CN" altLang="en-US" sz="2800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，</a:t>
            </a:r>
            <a:r>
              <a:rPr lang="en-US" altLang="zh-CN" sz="2800" i="1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x</a:t>
            </a:r>
            <a:r>
              <a:rPr lang="zh-CN" altLang="en-US" sz="2800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叫做</a:t>
            </a:r>
            <a:r>
              <a:rPr lang="zh-CN" altLang="en-US" sz="2800" u="sng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           </a:t>
            </a:r>
            <a:r>
              <a:rPr lang="zh-CN" altLang="en-US" sz="2800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． </a:t>
            </a:r>
            <a:endParaRPr lang="zh-CN" altLang="en-US" sz="2800" dirty="0">
              <a:solidFill>
                <a:srgbClr val="7030A0"/>
              </a:solidFill>
              <a:latin typeface="Times New Roman" panose="02020603050405020304" charset="0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70481" y="2681583"/>
            <a:ext cx="1428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</a:rPr>
              <a:t>两个变量</a:t>
            </a:r>
          </a:p>
        </p:txBody>
      </p:sp>
      <p:sp>
        <p:nvSpPr>
          <p:cNvPr id="8" name="矩形 7"/>
          <p:cNvSpPr/>
          <p:nvPr/>
        </p:nvSpPr>
        <p:spPr>
          <a:xfrm>
            <a:off x="1375880" y="3143231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</a:rPr>
              <a:t>每个</a:t>
            </a:r>
            <a:endParaRPr lang="zh-CN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4784729" y="3110211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</a:rPr>
              <a:t>唯一</a:t>
            </a:r>
            <a:endParaRPr lang="zh-CN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2921310" y="3571859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</a:rPr>
              <a:t>函数</a:t>
            </a:r>
          </a:p>
        </p:txBody>
      </p:sp>
      <p:sp>
        <p:nvSpPr>
          <p:cNvPr id="11" name="矩形 10"/>
          <p:cNvSpPr/>
          <p:nvPr/>
        </p:nvSpPr>
        <p:spPr>
          <a:xfrm>
            <a:off x="4854899" y="3538839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</a:rPr>
              <a:t>自变量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117670" y="2984841"/>
            <a:ext cx="10976082" cy="1169551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>
            <a:spAutoFit/>
            <a:scene3d>
              <a:camera prst="orthographicFront">
                <a:rot lat="0" lon="0" rev="19199999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《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中国数学教育</a:t>
            </a: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》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独家发布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7" grpId="0"/>
      <p:bldP spid="8" grpId="1"/>
      <p:bldP spid="10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5500726" cy="99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714488"/>
            <a:ext cx="1214446" cy="57592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2508156"/>
            <a:ext cx="4286280" cy="70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428596" y="3929066"/>
            <a:ext cx="821537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      在一个变化过程中，如果有两个变量</a:t>
            </a:r>
            <a:r>
              <a:rPr lang="en-US" altLang="zh-CN" sz="2400" b="1" i="1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x</a:t>
            </a:r>
            <a:r>
              <a:rPr lang="zh-CN" altLang="en-US" sz="2400" b="1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与</a:t>
            </a:r>
            <a:r>
              <a:rPr lang="en-US" altLang="zh-CN" sz="2400" b="1" i="1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y</a:t>
            </a:r>
            <a:r>
              <a:rPr lang="zh-CN" altLang="en-US" sz="2400" b="1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，并且对于</a:t>
            </a:r>
            <a:r>
              <a:rPr lang="en-US" altLang="zh-CN" sz="2400" b="1" i="1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x</a:t>
            </a:r>
            <a:r>
              <a:rPr lang="zh-CN" altLang="en-US" sz="2400" b="1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的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</a:rPr>
              <a:t>每个</a:t>
            </a:r>
            <a:r>
              <a:rPr lang="zh-CN" altLang="en-US" sz="2400" b="1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确定的值，</a:t>
            </a:r>
            <a:r>
              <a:rPr lang="en-US" altLang="zh-CN" sz="2400" b="1" i="1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y</a:t>
            </a:r>
            <a:r>
              <a:rPr lang="zh-CN" altLang="en-US" sz="2400" b="1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都有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</a:rPr>
              <a:t>唯一</a:t>
            </a:r>
            <a:r>
              <a:rPr lang="zh-CN" altLang="en-US" sz="2400" b="1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确定的值与其对应，那么就说</a:t>
            </a:r>
            <a:r>
              <a:rPr lang="en-US" altLang="zh-CN" sz="2400" b="1" i="1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y</a:t>
            </a:r>
            <a:r>
              <a:rPr lang="zh-CN" altLang="en-US" sz="2400" b="1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是</a:t>
            </a:r>
            <a:r>
              <a:rPr lang="en-US" altLang="zh-CN" sz="2400" b="1" i="1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x</a:t>
            </a:r>
            <a:r>
              <a:rPr lang="zh-CN" altLang="en-US" sz="2400" b="1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的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</a:rPr>
              <a:t>函数</a:t>
            </a:r>
            <a:r>
              <a:rPr lang="zh-CN" altLang="en-US" sz="2400" b="1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，</a:t>
            </a:r>
            <a:r>
              <a:rPr lang="en-US" altLang="zh-CN" sz="2400" b="1" i="1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x</a:t>
            </a:r>
            <a:r>
              <a:rPr lang="zh-CN" altLang="en-US" sz="2400" b="1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叫做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</a:rPr>
              <a:t>自变量</a:t>
            </a:r>
            <a:r>
              <a:rPr lang="zh-CN" altLang="en-US" sz="2400" b="1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． </a:t>
            </a:r>
            <a:endParaRPr lang="zh-CN" alt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100534"/>
            <a:ext cx="3671904" cy="75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-1117670" y="2984841"/>
            <a:ext cx="10976082" cy="1169551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>
            <a:spAutoFit/>
            <a:scene3d>
              <a:camera prst="orthographicFront">
                <a:rot lat="0" lon="0" rev="19199999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《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中国数学教育</a:t>
            </a: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》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独家发布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62" y="0"/>
            <a:ext cx="2071670" cy="138259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115179"/>
            <a:ext cx="7000892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【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问题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1】</a:t>
            </a:r>
          </a:p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lang="en-US" altLang="zh-CN" sz="24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2400" b="1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某“复兴号”高速列车加速到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350km/h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后保持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匀速运行半小时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.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42844" y="1429262"/>
            <a:ext cx="8858312" cy="8299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(1)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在匀速行驶的这段时间内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,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列车行进的路程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S(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单位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:km)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与运行时间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t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的关系如何表示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?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28992" y="2571744"/>
            <a:ext cx="1354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+mn-ea"/>
              </a:rPr>
              <a:t>S=350t</a:t>
            </a:r>
            <a:endParaRPr lang="zh-CN" altLang="en-US" sz="2800" b="1" dirty="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79859" y="1785926"/>
            <a:ext cx="2505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这是一个函数吗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?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-199787" y="3429625"/>
            <a:ext cx="9417685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2667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对于</a:t>
            </a:r>
            <a:r>
              <a:rPr kumimoji="0" lang="zh-CN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 </a:t>
            </a:r>
            <a:r>
              <a:rPr lang="en-US" altLang="zh-CN" sz="2800" b="1" u="sng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      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，都有</a:t>
            </a:r>
            <a:r>
              <a:rPr lang="zh-CN" altLang="en-US" sz="2800" b="1" u="sng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            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和它对应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.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71503" y="3405846"/>
            <a:ext cx="28651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任一确定的时刻</a:t>
            </a:r>
            <a:r>
              <a:rPr lang="en-US" altLang="zh-CN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t</a:t>
            </a:r>
            <a:endParaRPr lang="zh-CN" altLang="en-US" sz="28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573268" y="3405846"/>
            <a:ext cx="2890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唯一确定的路程</a:t>
            </a:r>
            <a:r>
              <a:rPr lang="en-US" altLang="zh-CN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S</a:t>
            </a:r>
            <a:endParaRPr lang="zh-CN" altLang="en-US" sz="2800" b="1" dirty="0" smtClean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117670" y="2984841"/>
            <a:ext cx="10976082" cy="1169551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>
            <a:spAutoFit/>
            <a:scene3d>
              <a:camera prst="orthographicFront">
                <a:rot lat="0" lon="0" rev="19199999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《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中国数学教育</a:t>
            </a: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》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独家发布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ldLvl="0" animBg="1"/>
      <p:bldP spid="7" grpId="0"/>
      <p:bldP spid="8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587.5181102362203,&quot;width&quot;:14326.371653543307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8EC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8EC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1760</Words>
  <Application>WPS 演示</Application>
  <PresentationFormat>全屏显示(4:3)</PresentationFormat>
  <Paragraphs>208</Paragraphs>
  <Slides>30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33" baseType="lpstr">
      <vt:lpstr>Office 主题</vt:lpstr>
      <vt:lpstr>Equation</vt:lpstr>
      <vt:lpstr>MathType 6.0 Equation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Hewlett-Packard Company</dc:creator>
  <cp:lastModifiedBy>lkwjefklj43</cp:lastModifiedBy>
  <cp:revision>90</cp:revision>
  <dcterms:created xsi:type="dcterms:W3CDTF">2020-10-18T07:10:00Z</dcterms:created>
  <dcterms:modified xsi:type="dcterms:W3CDTF">2021-04-08T01:54:47Z</dcterms:modified>
  <cp:contentStatus>最终状态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  <property fmtid="{D5CDD505-2E9C-101B-9397-08002B2CF9AE}" pid="3" name="_MarkAsFinal">
    <vt:bool>true</vt:bool>
  </property>
</Properties>
</file>