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22"/>
  </p:notesMasterIdLst>
  <p:sldIdLst>
    <p:sldId id="264" r:id="rId5"/>
    <p:sldId id="267" r:id="rId6"/>
    <p:sldId id="266" r:id="rId7"/>
    <p:sldId id="300" r:id="rId8"/>
    <p:sldId id="301" r:id="rId9"/>
    <p:sldId id="302" r:id="rId10"/>
    <p:sldId id="303" r:id="rId11"/>
    <p:sldId id="322" r:id="rId12"/>
    <p:sldId id="323" r:id="rId13"/>
    <p:sldId id="325" r:id="rId14"/>
    <p:sldId id="326" r:id="rId15"/>
    <p:sldId id="328" r:id="rId16"/>
    <p:sldId id="286" r:id="rId17"/>
    <p:sldId id="288" r:id="rId18"/>
    <p:sldId id="290" r:id="rId19"/>
    <p:sldId id="292" r:id="rId20"/>
    <p:sldId id="294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431"/>
    <a:srgbClr val="EF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2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1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9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6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3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7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7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9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7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4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6" Type="http://schemas.openxmlformats.org/officeDocument/2006/relationships/tags" Target="../tags/tag266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421"/>
            <a:ext cx="9144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23"/>
            <a:ext cx="9144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44"/>
            <a:ext cx="2628900" cy="5812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44"/>
            <a:ext cx="7734300" cy="58121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916743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86334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1916744" y="2669044"/>
            <a:ext cx="4825365" cy="97096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1916743" y="3805754"/>
            <a:ext cx="4826000" cy="40896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57"/>
            <a:ext cx="10852237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310"/>
            <a:ext cx="4064000" cy="114204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14204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3212149" y="2937978"/>
            <a:ext cx="5767705" cy="835703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3212149" y="3901324"/>
            <a:ext cx="5767705" cy="114204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57"/>
            <a:ext cx="5283242" cy="538918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57"/>
            <a:ext cx="5283242" cy="38102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97"/>
            <a:ext cx="5283200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57"/>
            <a:ext cx="5283242" cy="38102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97"/>
            <a:ext cx="5283242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72"/>
            <a:ext cx="3612445" cy="4064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53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57"/>
            <a:ext cx="950984" cy="538918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49"/>
            <a:ext cx="9828101" cy="538918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57"/>
            <a:ext cx="10852237" cy="538918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1829982" y="4126163"/>
            <a:ext cx="4572036" cy="46385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1829982" y="2843041"/>
            <a:ext cx="4572036" cy="117227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3"/>
            <a:ext cx="10852237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25"/>
            <a:ext cx="11607851" cy="625070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64"/>
            <a:ext cx="9626400" cy="723637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711"/>
            <a:ext cx="9626600" cy="34453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3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01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40"/>
            <a:ext cx="3960000" cy="882045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91"/>
            <a:ext cx="3956400" cy="409341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78"/>
            <a:ext cx="6480000" cy="508819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40"/>
            <a:ext cx="10976400" cy="626432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85"/>
            <a:ext cx="10975975" cy="82804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145"/>
            <a:ext cx="10965600" cy="34309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30"/>
            <a:ext cx="12192000" cy="182912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34"/>
            <a:ext cx="10976400" cy="56522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87"/>
            <a:ext cx="10990800" cy="32113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667"/>
            <a:ext cx="11001600" cy="101165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48246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119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12"/>
            <a:ext cx="11037600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86"/>
            <a:ext cx="53424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86"/>
            <a:ext cx="53676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7048"/>
            <a:ext cx="53424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448"/>
            <a:ext cx="53676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740"/>
            <a:ext cx="12192000" cy="495087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485610"/>
            <a:ext cx="1620202" cy="137274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828"/>
            <a:ext cx="1620202" cy="1377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69"/>
            <a:ext cx="9144000" cy="2386923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999"/>
            <a:ext cx="9144000" cy="1656085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826"/>
            <a:ext cx="105156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699"/>
            <a:ext cx="105156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916743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86334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1916744" y="2669044"/>
            <a:ext cx="4825365" cy="97096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1916743" y="3805754"/>
            <a:ext cx="4826000" cy="40896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57"/>
            <a:ext cx="10852237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310"/>
            <a:ext cx="4064000" cy="114204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14204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3212149" y="2937978"/>
            <a:ext cx="5767705" cy="835703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3212149" y="3901324"/>
            <a:ext cx="5767705" cy="114204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57"/>
            <a:ext cx="5283242" cy="538918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57"/>
            <a:ext cx="5283242" cy="38102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97"/>
            <a:ext cx="5283200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57"/>
            <a:ext cx="5283242" cy="38102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97"/>
            <a:ext cx="5283242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72"/>
            <a:ext cx="3612445" cy="4064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53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57"/>
            <a:ext cx="950984" cy="538918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49"/>
            <a:ext cx="9828101" cy="538918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57"/>
            <a:ext cx="10852237" cy="538918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719"/>
            <a:ext cx="5181600" cy="43515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719"/>
            <a:ext cx="5181600" cy="43515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1829982" y="4126163"/>
            <a:ext cx="4572036" cy="46385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1829982" y="2843041"/>
            <a:ext cx="4572036" cy="117227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3"/>
            <a:ext cx="10852237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25"/>
            <a:ext cx="11607851" cy="625070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64"/>
            <a:ext cx="9626400" cy="723637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711"/>
            <a:ext cx="9626600" cy="34453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3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01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40"/>
            <a:ext cx="3960000" cy="882045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91"/>
            <a:ext cx="3956400" cy="409341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78"/>
            <a:ext cx="6480000" cy="508819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40"/>
            <a:ext cx="10976400" cy="626432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85"/>
            <a:ext cx="10975975" cy="82804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145"/>
            <a:ext cx="10965600" cy="34309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30"/>
            <a:ext cx="12192000" cy="182912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34"/>
            <a:ext cx="10976400" cy="56522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87"/>
            <a:ext cx="10990800" cy="32113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667"/>
            <a:ext cx="11001600" cy="101165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48246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119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12"/>
            <a:ext cx="11037600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86"/>
            <a:ext cx="53424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86"/>
            <a:ext cx="53676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7048"/>
            <a:ext cx="53424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448"/>
            <a:ext cx="53676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740"/>
            <a:ext cx="12192000" cy="495087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485610"/>
            <a:ext cx="1620202" cy="137274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828"/>
            <a:ext cx="1620202" cy="1377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69"/>
            <a:ext cx="9144000" cy="2386923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999"/>
            <a:ext cx="9144000" cy="1656085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4"/>
            <a:ext cx="10515600" cy="13256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250"/>
            <a:ext cx="5157787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204"/>
            <a:ext cx="5157787" cy="36847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250"/>
            <a:ext cx="5183188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204"/>
            <a:ext cx="5183188" cy="36847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80.xml"/><Relationship Id="rId23" Type="http://schemas.openxmlformats.org/officeDocument/2006/relationships/tags" Target="../tags/tag279.xml"/><Relationship Id="rId22" Type="http://schemas.openxmlformats.org/officeDocument/2006/relationships/tags" Target="../tags/tag278.xml"/><Relationship Id="rId21" Type="http://schemas.openxmlformats.org/officeDocument/2006/relationships/tags" Target="../tags/tag277.xml"/><Relationship Id="rId20" Type="http://schemas.openxmlformats.org/officeDocument/2006/relationships/tags" Target="../tags/tag276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75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44"/>
            <a:ext cx="105156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719"/>
            <a:ext cx="10515600" cy="435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677"/>
            <a:ext cx="41148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53"/>
            <a:ext cx="10852237" cy="4419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447"/>
            <a:ext cx="10852237" cy="538918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50160"/>
            <a:ext cx="396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53"/>
            <a:ext cx="10852237" cy="4419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447"/>
            <a:ext cx="10852237" cy="538918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50160"/>
            <a:ext cx="396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6.xml"/><Relationship Id="rId7" Type="http://schemas.openxmlformats.org/officeDocument/2006/relationships/image" Target="../media/image16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0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0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9.xml"/><Relationship Id="rId7" Type="http://schemas.openxmlformats.org/officeDocument/2006/relationships/image" Target="../media/image17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0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12.xml"/><Relationship Id="rId7" Type="http://schemas.openxmlformats.org/officeDocument/2006/relationships/image" Target="../media/image1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1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15.xml"/><Relationship Id="rId7" Type="http://schemas.openxmlformats.org/officeDocument/2006/relationships/image" Target="../media/image19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1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1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1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21.xml"/><Relationship Id="rId7" Type="http://schemas.openxmlformats.org/officeDocument/2006/relationships/image" Target="../media/image22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2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24.xml"/><Relationship Id="rId7" Type="http://schemas.openxmlformats.org/officeDocument/2006/relationships/image" Target="../media/image23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2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2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27.xml"/><Relationship Id="rId7" Type="http://schemas.openxmlformats.org/officeDocument/2006/relationships/image" Target="../media/image24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2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85.xml"/><Relationship Id="rId7" Type="http://schemas.openxmlformats.org/officeDocument/2006/relationships/image" Target="../media/image7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8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28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91.xml"/><Relationship Id="rId7" Type="http://schemas.openxmlformats.org/officeDocument/2006/relationships/image" Target="../media/image1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8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29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97.xml"/><Relationship Id="rId7" Type="http://schemas.openxmlformats.org/officeDocument/2006/relationships/image" Target="../media/image13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9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0.xml"/><Relationship Id="rId7" Type="http://schemas.openxmlformats.org/officeDocument/2006/relationships/image" Target="../media/image14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9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3.xml"/><Relationship Id="rId7" Type="http://schemas.openxmlformats.org/officeDocument/2006/relationships/image" Target="../media/image15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0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52170" y="2864485"/>
            <a:ext cx="70110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6600">
                <a:solidFill>
                  <a:srgbClr val="DD2431"/>
                </a:solidFill>
              </a:rPr>
              <a:t>第</a:t>
            </a:r>
            <a:r>
              <a:rPr lang="en-US" altLang="zh-CN" sz="6600">
                <a:solidFill>
                  <a:srgbClr val="DD2431"/>
                </a:solidFill>
              </a:rPr>
              <a:t>4</a:t>
            </a:r>
            <a:r>
              <a:rPr lang="zh-CN" altLang="en-US" sz="6600">
                <a:solidFill>
                  <a:srgbClr val="DD2431"/>
                </a:solidFill>
              </a:rPr>
              <a:t>章</a:t>
            </a:r>
            <a:r>
              <a:rPr lang="en-US" altLang="zh-CN" sz="6600">
                <a:solidFill>
                  <a:srgbClr val="DD2431"/>
                </a:solidFill>
              </a:rPr>
              <a:t>   </a:t>
            </a:r>
            <a:endParaRPr lang="en-US" altLang="zh-CN" sz="6600">
              <a:solidFill>
                <a:srgbClr val="DD2431"/>
              </a:solidFill>
            </a:endParaRPr>
          </a:p>
          <a:p>
            <a:pPr algn="ctr"/>
            <a:r>
              <a:rPr lang="zh-CN" altLang="en-US" sz="6600">
                <a:solidFill>
                  <a:srgbClr val="DD2431"/>
                </a:solidFill>
              </a:rPr>
              <a:t>数据处理与应用</a:t>
            </a:r>
            <a:endParaRPr lang="zh-CN" altLang="en-US" sz="6600">
              <a:solidFill>
                <a:srgbClr val="DD243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90" y="548640"/>
            <a:ext cx="11336020" cy="617093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85" y="2055495"/>
            <a:ext cx="11847830" cy="27470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23015" y="3539490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b="75909"/>
          <a:stretch>
            <a:fillRect/>
          </a:stretch>
        </p:blipFill>
        <p:spPr>
          <a:xfrm>
            <a:off x="24130" y="1045210"/>
            <a:ext cx="12143740" cy="1148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t="24278"/>
          <a:stretch>
            <a:fillRect/>
          </a:stretch>
        </p:blipFill>
        <p:spPr>
          <a:xfrm>
            <a:off x="24130" y="2202815"/>
            <a:ext cx="12143740" cy="36106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97945" y="251396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b="60503"/>
          <a:stretch>
            <a:fillRect/>
          </a:stretch>
        </p:blipFill>
        <p:spPr>
          <a:xfrm>
            <a:off x="76835" y="1322070"/>
            <a:ext cx="12038330" cy="1664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t="39647"/>
          <a:stretch>
            <a:fillRect/>
          </a:stretch>
        </p:blipFill>
        <p:spPr>
          <a:xfrm>
            <a:off x="76835" y="2992755"/>
            <a:ext cx="12038330" cy="2543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95075" y="3393440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" y="21590"/>
            <a:ext cx="10813415" cy="527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330" y="1084580"/>
            <a:ext cx="9451340" cy="4688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74580" y="380936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945" y="623570"/>
            <a:ext cx="7992110" cy="56108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12580" y="450024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535" y="644525"/>
            <a:ext cx="8965565" cy="5568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45505" y="5665470"/>
            <a:ext cx="569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t.sort_values("age",ascending=False)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590" y="636270"/>
            <a:ext cx="9100185" cy="55854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2875" y="565086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df.groupby("high",as_index=False).mean()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5455" y="2896870"/>
            <a:ext cx="7809230" cy="1522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800">
                <a:solidFill>
                  <a:srgbClr val="DD2431"/>
                </a:solidFill>
              </a:rPr>
              <a:t>第</a:t>
            </a:r>
            <a:r>
              <a:rPr lang="en-US" altLang="zh-CN" sz="4800">
                <a:solidFill>
                  <a:srgbClr val="DD2431"/>
                </a:solidFill>
              </a:rPr>
              <a:t>13</a:t>
            </a:r>
            <a:r>
              <a:rPr lang="zh-CN" altLang="en-US" sz="4800">
                <a:solidFill>
                  <a:srgbClr val="DD2431"/>
                </a:solidFill>
              </a:rPr>
              <a:t>节</a:t>
            </a:r>
            <a:r>
              <a:rPr lang="en-US" altLang="zh-CN" sz="4800">
                <a:solidFill>
                  <a:srgbClr val="DD2431"/>
                </a:solidFill>
              </a:rPr>
              <a:t>   </a:t>
            </a:r>
            <a:endParaRPr lang="en-US" altLang="zh-CN" sz="4800">
              <a:solidFill>
                <a:srgbClr val="DD2431"/>
              </a:solidFill>
            </a:endParaRPr>
          </a:p>
          <a:p>
            <a:r>
              <a:rPr lang="zh-CN" altLang="en-US" sz="4500">
                <a:solidFill>
                  <a:srgbClr val="DD2431"/>
                </a:solidFill>
              </a:rPr>
              <a:t>编程处理数据</a:t>
            </a:r>
            <a:r>
              <a:rPr lang="en-US" altLang="zh-CN" sz="4500">
                <a:solidFill>
                  <a:srgbClr val="DD2431"/>
                </a:solidFill>
              </a:rPr>
              <a:t>——pandas</a:t>
            </a:r>
            <a:r>
              <a:rPr lang="zh-CN" altLang="en-US" sz="4500">
                <a:solidFill>
                  <a:srgbClr val="DD2431"/>
                </a:solidFill>
              </a:rPr>
              <a:t>模块</a:t>
            </a:r>
            <a:endParaRPr lang="zh-CN" altLang="en-US" sz="4500">
              <a:solidFill>
                <a:srgbClr val="DD243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" y="2415540"/>
            <a:ext cx="11758930" cy="20345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4290"/>
            <a:ext cx="10763250" cy="514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245" y="749935"/>
            <a:ext cx="2809875" cy="552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9245" y="1659890"/>
            <a:ext cx="114642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（1）Series是一种</a:t>
            </a: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的数据结构，包含一个数组的数据和一个与数据关联的索引（index）。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（2）索引值默认是从</a:t>
            </a: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起递增的整数。 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（3）列表、字典等可以用来创建Series数据结构，与列表不同的是，Series的索引可以指定，类型可以为字符串型。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4045" y="1777365"/>
            <a:ext cx="850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一维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9995" y="2706370"/>
            <a:ext cx="586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30" y="828040"/>
            <a:ext cx="3667125" cy="600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7710" y="1894205"/>
            <a:ext cx="106203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（1）DataFrame是一种</a:t>
            </a: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的数据结构，由1个索引列（index）和若干个数据列组成，每个数据列可以是不同的类型。 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（2）DataFrame可以看作是共享同一个index的</a:t>
            </a: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的集合。 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（3）创建DataFrame对象的方法很多，通常用一个相等长度的</a:t>
            </a: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或字典来创建。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59705" y="1996440"/>
            <a:ext cx="1172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二维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91650" y="3432810"/>
            <a:ext cx="1289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Series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3885" y="4928235"/>
            <a:ext cx="1817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列表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45" y="62865"/>
            <a:ext cx="10896600" cy="485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65" y="1423035"/>
            <a:ext cx="11939270" cy="40119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" y="2959735"/>
            <a:ext cx="12127230" cy="938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97945" y="295973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" y="1427480"/>
            <a:ext cx="11934825" cy="40271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05" y="2409825"/>
            <a:ext cx="11934190" cy="20389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51895" y="3539490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2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9、20、21、22、23、26、30、34、37、38"/>
</p:tagLst>
</file>

<file path=ppt/tags/tag1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SLIDE_BK_DARK_LIGHT" val="2"/>
  <p:tag name="KSO_WM_UNIT_BK_DARK_LIGHT" val="2"/>
</p:tagLst>
</file>

<file path=ppt/tags/tag2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5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6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6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2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9、20、21、22、23、26、30、34、37、38"/>
</p:tagLst>
</file>

<file path=ppt/tags/tag281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27"/>
  <p:tag name="KSO_WM_SLIDE_ID" val="custom20204327_1"/>
  <p:tag name="KSO_WM_TEMPLATE_MASTER_THUMB_INDEX" val="12"/>
  <p:tag name="KSO_WM_TEMPLATE_THUMBS_INDEX" val="1、4、7、9、12、15、16、19、20、21、22、23、26、30、34、37、38"/>
</p:tagLst>
</file>

<file path=ppt/tags/tag282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27"/>
  <p:tag name="KSO_WM_SLIDE_ID" val="custom20204327_1"/>
  <p:tag name="KSO_WM_TEMPLATE_MASTER_THUMB_INDEX" val="12"/>
  <p:tag name="KSO_WM_TEMPLATE_THUMBS_INDEX" val="1、4、7、9、12、15、16、19、20、21、22、23、26、30、34、37、38"/>
</p:tagLst>
</file>

<file path=ppt/tags/tag28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84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8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8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8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8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89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9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9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9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95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9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9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9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0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0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0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04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05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0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0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0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1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1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14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1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1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1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9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2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2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2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25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2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28.xml><?xml version="1.0" encoding="utf-8"?>
<p:tagLst xmlns:p="http://schemas.openxmlformats.org/presentationml/2006/main">
  <p:tag name="KSO_WPP_MARK_KEY" val="bdb0d0cf-0960-4770-81c7-20f15ca4415f"/>
  <p:tag name="COMMONDATA" val="eyJoZGlkIjoiYmRmMzk5OTllZmJkMjU2NjE2Yzc1YmUyOGUwZTE0YmMifQ=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FEAEA"/>
      </a:dk2>
      <a:lt2>
        <a:srgbClr val="FCFBFB"/>
      </a:lt2>
      <a:accent1>
        <a:srgbClr val="C9393A"/>
      </a:accent1>
      <a:accent2>
        <a:srgbClr val="C84D28"/>
      </a:accent2>
      <a:accent3>
        <a:srgbClr val="AE6823"/>
      </a:accent3>
      <a:accent4>
        <a:srgbClr val="87892B"/>
      </a:accent4>
      <a:accent5>
        <a:srgbClr val="5DAA46"/>
      </a:accent5>
      <a:accent6>
        <a:srgbClr val="38C97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FEAEA"/>
      </a:dk2>
      <a:lt2>
        <a:srgbClr val="FCFBFB"/>
      </a:lt2>
      <a:accent1>
        <a:srgbClr val="C9393A"/>
      </a:accent1>
      <a:accent2>
        <a:srgbClr val="C84D28"/>
      </a:accent2>
      <a:accent3>
        <a:srgbClr val="AE6823"/>
      </a:accent3>
      <a:accent4>
        <a:srgbClr val="87892B"/>
      </a:accent4>
      <a:accent5>
        <a:srgbClr val="5DAA46"/>
      </a:accent5>
      <a:accent6>
        <a:srgbClr val="38C97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宽屏</PresentationFormat>
  <Paragraphs>42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Office 主题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shen</cp:lastModifiedBy>
  <cp:revision>20</cp:revision>
  <dcterms:created xsi:type="dcterms:W3CDTF">2021-12-29T01:04:00Z</dcterms:created>
  <dcterms:modified xsi:type="dcterms:W3CDTF">2023-03-02T13:37:26Z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21EE6392CBA9458DB93535991CB41FE5</vt:lpwstr>
  </property>
  <property fmtid="{D5CDD505-2E9C-101B-9397-08002B2CF9AE}" pid="3" name="KSOProductBuildVer">
    <vt:lpwstr>2052-11.1.0.13703</vt:lpwstr>
  </property>
</Properties>
</file>