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302" r:id="rId3"/>
    <p:sldId id="256" r:id="rId4"/>
    <p:sldId id="260" r:id="rId5"/>
    <p:sldId id="360" r:id="rId6"/>
    <p:sldId id="306" r:id="rId8"/>
    <p:sldId id="398" r:id="rId9"/>
    <p:sldId id="399" r:id="rId10"/>
    <p:sldId id="400" r:id="rId11"/>
    <p:sldId id="305" r:id="rId12"/>
    <p:sldId id="304" r:id="rId13"/>
    <p:sldId id="403" r:id="rId14"/>
    <p:sldId id="338" r:id="rId15"/>
    <p:sldId id="307" r:id="rId16"/>
    <p:sldId id="341" r:id="rId17"/>
    <p:sldId id="405" r:id="rId18"/>
    <p:sldId id="352" r:id="rId19"/>
    <p:sldId id="404" r:id="rId20"/>
    <p:sldId id="309" r:id="rId21"/>
    <p:sldId id="310" r:id="rId22"/>
    <p:sldId id="348" r:id="rId23"/>
    <p:sldId id="349" r:id="rId24"/>
    <p:sldId id="350" r:id="rId25"/>
    <p:sldId id="351" r:id="rId26"/>
    <p:sldId id="311" r:id="rId27"/>
    <p:sldId id="407" r:id="rId28"/>
    <p:sldId id="312" r:id="rId29"/>
    <p:sldId id="408" r:id="rId30"/>
    <p:sldId id="313" r:id="rId31"/>
    <p:sldId id="315" r:id="rId32"/>
    <p:sldId id="314" r:id="rId33"/>
    <p:sldId id="316" r:id="rId34"/>
    <p:sldId id="317" r:id="rId35"/>
    <p:sldId id="345" r:id="rId36"/>
    <p:sldId id="318" r:id="rId37"/>
    <p:sldId id="320" r:id="rId38"/>
    <p:sldId id="321" r:id="rId39"/>
    <p:sldId id="322" r:id="rId40"/>
    <p:sldId id="323" r:id="rId41"/>
    <p:sldId id="357" r:id="rId42"/>
    <p:sldId id="324" r:id="rId43"/>
    <p:sldId id="326" r:id="rId44"/>
    <p:sldId id="330" r:id="rId45"/>
    <p:sldId id="331" r:id="rId46"/>
    <p:sldId id="332" r:id="rId47"/>
    <p:sldId id="333" r:id="rId48"/>
    <p:sldId id="410" r:id="rId49"/>
  </p:sldIdLst>
  <p:sldSz cx="9144000" cy="6858000" type="screen4x3"/>
  <p:notesSz cx="6858000" cy="9144000"/>
  <p:embeddedFontLst>
    <p:embeddedFont>
      <p:font typeface="隶书" panose="02010509060101010101" pitchFamily="49" charset="-122"/>
      <p:regular r:id="rId53"/>
    </p:embeddedFont>
    <p:embeddedFont>
      <p:font typeface="Calibri" panose="020F0502020204030204" pitchFamily="34" charset="0"/>
      <p:regular r:id="rId54"/>
      <p:bold r:id="rId55"/>
      <p:italic r:id="rId56"/>
      <p:boldItalic r:id="rId57"/>
    </p:embeddedFont>
    <p:embeddedFont>
      <p:font typeface="经典特宋简" panose="02010609010101010101" pitchFamily="49" charset="-122"/>
      <p:regular r:id="rId58"/>
    </p:embeddedFont>
    <p:embeddedFont>
      <p:font typeface="华文细黑" panose="02010600040101010101" pitchFamily="2" charset="-122"/>
      <p:regular r:id="rId59"/>
    </p:embeddedFont>
    <p:embeddedFont>
      <p:font typeface="黑体" panose="02010609060101010101" pitchFamily="2" charset="-122"/>
      <p:regular r:id="rId60"/>
    </p:embeddedFont>
    <p:embeddedFont>
      <p:font typeface="Arial Black" panose="020B0A04020102020204" pitchFamily="34" charset="0"/>
      <p:bold r:id="rId61"/>
    </p:embeddedFont>
    <p:embeddedFont>
      <p:font typeface="ClassizismAntiqua" panose="02010600030101010101" pitchFamily="2" charset="-122"/>
      <p:regular r:id="rId62"/>
    </p:embeddedFont>
    <p:embeddedFont>
      <p:font typeface="Tahoma" panose="020B0604030504040204" pitchFamily="34" charset="0"/>
      <p:regular r:id="rId63"/>
      <p:bold r:id="rId64"/>
    </p:embeddedFont>
    <p:embeddedFont>
      <p:font typeface="Verdana" panose="020B0604030504040204" pitchFamily="34" charset="0"/>
      <p:regular r:id="rId65"/>
      <p:bold r:id="rId66"/>
      <p:italic r:id="rId67"/>
      <p:boldItalic r:id="rId68"/>
    </p:embeddedFont>
    <p:embeddedFont>
      <p:font typeface="微软雅黑" panose="020B0503020204020204" charset="-122"/>
      <p:regular r:id="rId69"/>
    </p:embeddedFont>
    <p:embeddedFont>
      <p:font typeface="华文新魏" panose="02010800040101010101" pitchFamily="2" charset="-122"/>
      <p:regular r:id="rId70"/>
    </p:embeddedFont>
    <p:embeddedFont>
      <p:font typeface="楷体_GB2312" panose="02010609030101010101" pitchFamily="49" charset="-122"/>
      <p:regular r:id="rId71"/>
    </p:embeddedFont>
  </p:embeddedFontLst>
  <p:custDataLst>
    <p:tags r:id="rId72"/>
  </p:custDataLst>
  <p:defaultTextStyle>
    <a:defPPr>
      <a:defRPr lang="zh-CN"/>
    </a:defPPr>
    <a:lvl1pPr marL="0" lvl="0"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4800" b="0" i="0" u="none" kern="1200" baseline="0">
        <a:solidFill>
          <a:srgbClr val="0070C0"/>
        </a:solidFill>
        <a:latin typeface="隶书" panose="02010509060101010101" pitchFamily="49" charset="-122"/>
        <a:ea typeface="隶书"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43"/>
    <p:restoredTop sz="94581"/>
  </p:normalViewPr>
  <p:slideViewPr>
    <p:cSldViewPr showGuides="1">
      <p:cViewPr varScale="1">
        <p:scale>
          <a:sx n="68" d="100"/>
          <a:sy n="68" d="100"/>
        </p:scale>
        <p:origin x="-7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2" Type="http://schemas.openxmlformats.org/officeDocument/2006/relationships/tags" Target="tags/tag1.xml"/><Relationship Id="rId71" Type="http://schemas.openxmlformats.org/officeDocument/2006/relationships/font" Target="fonts/font19.fntdata"/><Relationship Id="rId70" Type="http://schemas.openxmlformats.org/officeDocument/2006/relationships/font" Target="fonts/font18.fntdata"/><Relationship Id="rId7" Type="http://schemas.openxmlformats.org/officeDocument/2006/relationships/notesMaster" Target="notesMasters/notesMaster1.xml"/><Relationship Id="rId69" Type="http://schemas.openxmlformats.org/officeDocument/2006/relationships/font" Target="fonts/font17.fntdata"/><Relationship Id="rId68" Type="http://schemas.openxmlformats.org/officeDocument/2006/relationships/font" Target="fonts/font16.fntdata"/><Relationship Id="rId67" Type="http://schemas.openxmlformats.org/officeDocument/2006/relationships/font" Target="fonts/font15.fntdata"/><Relationship Id="rId66" Type="http://schemas.openxmlformats.org/officeDocument/2006/relationships/font" Target="fonts/font14.fntdata"/><Relationship Id="rId65" Type="http://schemas.openxmlformats.org/officeDocument/2006/relationships/font" Target="fonts/font13.fntdata"/><Relationship Id="rId64" Type="http://schemas.openxmlformats.org/officeDocument/2006/relationships/font" Target="fonts/font12.fntdata"/><Relationship Id="rId63" Type="http://schemas.openxmlformats.org/officeDocument/2006/relationships/font" Target="fonts/font11.fntdata"/><Relationship Id="rId62" Type="http://schemas.openxmlformats.org/officeDocument/2006/relationships/font" Target="fonts/font10.fntdata"/><Relationship Id="rId61" Type="http://schemas.openxmlformats.org/officeDocument/2006/relationships/font" Target="fonts/font9.fntdata"/><Relationship Id="rId60" Type="http://schemas.openxmlformats.org/officeDocument/2006/relationships/font" Target="fonts/font8.fntdata"/><Relationship Id="rId6" Type="http://schemas.openxmlformats.org/officeDocument/2006/relationships/slide" Target="slides/slide4.xml"/><Relationship Id="rId59" Type="http://schemas.openxmlformats.org/officeDocument/2006/relationships/font" Target="fonts/font7.fntdata"/><Relationship Id="rId58" Type="http://schemas.openxmlformats.org/officeDocument/2006/relationships/font" Target="fonts/font6.fntdata"/><Relationship Id="rId57" Type="http://schemas.openxmlformats.org/officeDocument/2006/relationships/font" Target="fonts/font5.fntdata"/><Relationship Id="rId56" Type="http://schemas.openxmlformats.org/officeDocument/2006/relationships/font" Target="fonts/font4.fntdata"/><Relationship Id="rId55" Type="http://schemas.openxmlformats.org/officeDocument/2006/relationships/font" Target="fonts/font3.fntdata"/><Relationship Id="rId54" Type="http://schemas.openxmlformats.org/officeDocument/2006/relationships/font" Target="fonts/font2.fntdata"/><Relationship Id="rId53" Type="http://schemas.openxmlformats.org/officeDocument/2006/relationships/font" Target="fonts/font1.fntdata"/><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527CFB0-3B13-4425-BE00-25F8BEE2EB45}" type="doc">
      <dgm:prSet loTypeId="urn:microsoft.com/office/officeart/2005/8/layout/vList2" loCatId="list" qsTypeId="urn:microsoft.com/office/officeart/2005/8/quickstyle/simple2" qsCatId="simple" csTypeId="urn:microsoft.com/office/officeart/2005/8/colors/accent4_2" csCatId="accent4" phldr="1"/>
      <dgm:spPr/>
      <dgm:t>
        <a:bodyPr/>
        <a:lstStyle/>
        <a:p>
          <a:endParaRPr lang="zh-CN" altLang="en-US"/>
        </a:p>
      </dgm:t>
    </dgm:pt>
    <dgm:pt modelId="{F192CB1C-667C-4EE0-814B-E719FD3708F0}" cxnId="{C5F44CBC-E1B7-461B-B56B-D787C1F2AD0E}" type="parTrans">
      <dgm:prSet/>
      <dgm:spPr/>
      <dgm:t>
        <a:bodyPr/>
        <a:lstStyle/>
        <a:p>
          <a:endParaRPr lang="zh-CN" altLang="en-US"/>
        </a:p>
      </dgm:t>
    </dgm:pt>
    <dgm:pt modelId="{FB2B3E0A-9FC7-426E-9C58-A2AB8F32B8A9}">
      <dgm:prSet phldrT="[文本]"/>
      <dgm:spPr>
        <a:solidFill>
          <a:schemeClr val="accent4">
            <a:hueOff val="0"/>
            <a:satOff val="0"/>
            <a:lumOff val="0"/>
            <a:alphaOff val="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优选试验法</a:t>
          </a:r>
          <a:endParaRPr lang="zh-CN" altLang="en-US">
            <a:latin typeface="微软雅黑" panose="020B0503020204020204" charset="-122"/>
            <a:ea typeface="微软雅黑" panose="020B0503020204020204" charset="-122"/>
          </a:endParaRPr>
        </a:p>
      </dgm:t>
    </dgm:pt>
    <dgm:pt modelId="{A444733D-186C-48B7-B34D-10AFDB95B994}" cxnId="{C5F44CBC-E1B7-461B-B56B-D787C1F2AD0E}" type="sibTrans">
      <dgm:prSet/>
      <dgm:spPr/>
      <dgm:t>
        <a:bodyPr/>
        <a:lstStyle/>
        <a:p>
          <a:endParaRPr lang="zh-CN" altLang="en-US"/>
        </a:p>
      </dgm:t>
    </dgm:pt>
    <dgm:pt modelId="{E472CAE9-44B4-41EA-B77C-8B8D0CC499D0}" cxnId="{FB503207-02F1-435D-990B-E8D3F96B2308}" type="parTrans">
      <dgm:prSet/>
      <dgm:spPr/>
      <dgm:t>
        <a:bodyPr/>
        <a:lstStyle/>
        <a:p>
          <a:endParaRPr lang="zh-CN" altLang="en-US"/>
        </a:p>
      </dgm:t>
    </dgm:pt>
    <dgm:pt modelId="{BFB9952C-6CBD-42E9-9B36-174C5D189825}">
      <dgm:prSet phldrT="[文本]"/>
      <dgm:spPr>
        <a:solidFill>
          <a:schemeClr val="bg1">
            <a:lumMod val="7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模拟试验法</a:t>
          </a:r>
        </a:p>
      </dgm:t>
    </dgm:pt>
    <dgm:pt modelId="{067C7BF5-BB10-4A00-9661-F47ECB1D0F38}" cxnId="{FB503207-02F1-435D-990B-E8D3F96B2308}" type="sibTrans">
      <dgm:prSet/>
      <dgm:spPr/>
      <dgm:t>
        <a:bodyPr/>
        <a:lstStyle/>
        <a:p>
          <a:endParaRPr lang="zh-CN" altLang="en-US"/>
        </a:p>
      </dgm:t>
    </dgm:pt>
    <dgm:pt modelId="{4D3EACBA-D295-4057-B7CE-ED9087D98324}" cxnId="{ED7611A7-1440-406E-8B6B-A48ED3C6EAA4}" type="parTrans">
      <dgm:prSet/>
      <dgm:spPr/>
      <dgm:t>
        <a:bodyPr/>
        <a:lstStyle/>
        <a:p>
          <a:endParaRPr lang="zh-CN" altLang="en-US"/>
        </a:p>
      </dgm:t>
    </dgm:pt>
    <dgm:pt modelId="{B81F3E38-6131-4161-8ADF-2DD7DA07CE38}">
      <dgm:prSet phldrT="[文本]"/>
      <dgm:spPr>
        <a:solidFill>
          <a:schemeClr val="bg1">
            <a:lumMod val="7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虚拟试验法</a:t>
          </a:r>
        </a:p>
      </dgm:t>
    </dgm:pt>
    <dgm:pt modelId="{E5772C9A-9B55-4909-A420-ECBED9914EB4}" cxnId="{ED7611A7-1440-406E-8B6B-A48ED3C6EAA4}" type="sibTrans">
      <dgm:prSet/>
      <dgm:spPr/>
      <dgm:t>
        <a:bodyPr/>
        <a:lstStyle/>
        <a:p>
          <a:endParaRPr lang="zh-CN" altLang="en-US"/>
        </a:p>
      </dgm:t>
    </dgm:pt>
    <dgm:pt modelId="{842BED36-A2B4-413E-A4B7-CF7D4EB45580}" cxnId="{3FD88E20-9DA3-4D95-9CF2-ABA27AF7061B}" type="parTrans">
      <dgm:prSet/>
      <dgm:spPr/>
      <dgm:t>
        <a:bodyPr/>
        <a:lstStyle/>
        <a:p>
          <a:endParaRPr lang="zh-CN" altLang="en-US"/>
        </a:p>
      </dgm:t>
    </dgm:pt>
    <dgm:pt modelId="{B642626C-2B9A-447E-8AF5-37489C7DC281}">
      <dgm:prSet phldrT="[文本]"/>
      <dgm:spPr>
        <a:solidFill>
          <a:schemeClr val="bg1">
            <a:lumMod val="7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强化试验法</a:t>
          </a:r>
        </a:p>
      </dgm:t>
    </dgm:pt>
    <dgm:pt modelId="{0C2B28D8-7BA6-425D-98AE-4653812FA265}" cxnId="{3FD88E20-9DA3-4D95-9CF2-ABA27AF7061B}" type="sibTrans">
      <dgm:prSet/>
      <dgm:spPr/>
      <dgm:t>
        <a:bodyPr/>
        <a:lstStyle/>
        <a:p>
          <a:endParaRPr lang="zh-CN" altLang="en-US"/>
        </a:p>
      </dgm:t>
    </dgm:pt>
    <dgm:pt modelId="{D5E0E0EF-8077-4C11-B6E3-C95DFFC090C4}" cxnId="{BF6850BC-83C6-4D8A-AE06-C04FDEEEF267}" type="parTrans">
      <dgm:prSet/>
      <dgm:spPr/>
      <dgm:t>
        <a:bodyPr/>
        <a:lstStyle/>
        <a:p>
          <a:endParaRPr lang="zh-CN" altLang="en-US"/>
        </a:p>
      </dgm:t>
    </dgm:pt>
    <dgm:pt modelId="{E78D8A50-E876-4BF7-AD67-9EEE057D74F0}">
      <dgm:prSet phldrT="[文本]"/>
      <dgm:spPr>
        <a:solidFill>
          <a:schemeClr val="bg1">
            <a:lumMod val="7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移植实验法</a:t>
          </a:r>
        </a:p>
      </dgm:t>
    </dgm:pt>
    <dgm:pt modelId="{619200AE-5DED-4438-BE29-CC7DD73963F2}" cxnId="{BF6850BC-83C6-4D8A-AE06-C04FDEEEF267}" type="sibTrans">
      <dgm:prSet/>
      <dgm:spPr/>
      <dgm:t>
        <a:bodyPr/>
        <a:lstStyle/>
        <a:p>
          <a:endParaRPr lang="zh-CN" altLang="en-US"/>
        </a:p>
      </dgm:t>
    </dgm:pt>
    <dgm:pt modelId="{AD3B58E9-DED0-41E0-9962-A912D1B81732}" type="pres">
      <dgm:prSet presAssocID="{1527CFB0-3B13-4425-BE00-25F8BEE2EB45}" presName="linear">
        <dgm:presLayoutVars>
          <dgm:animLvl val="lvl"/>
          <dgm:resizeHandles val="exact"/>
        </dgm:presLayoutVars>
      </dgm:prSet>
      <dgm:spPr/>
      <dgm:t>
        <a:bodyPr/>
        <a:lstStyle/>
        <a:p>
          <a:endParaRPr lang="zh-CN" altLang="en-US"/>
        </a:p>
      </dgm:t>
    </dgm:pt>
    <dgm:pt modelId="{5075A0CA-A2F2-4EDD-9497-7B78F51FB56B}" type="pres">
      <dgm:prSet presAssocID="{FB2B3E0A-9FC7-426E-9C58-A2AB8F32B8A9}" presName="parentText" presStyleLbl="node1" presStyleCnt="5">
        <dgm:presLayoutVars>
          <dgm:chMax val="0"/>
          <dgm:bulletEnabled val="1"/>
        </dgm:presLayoutVars>
      </dgm:prSet>
      <dgm:spPr/>
      <dgm:t>
        <a:bodyPr/>
        <a:lstStyle/>
        <a:p>
          <a:endParaRPr lang="zh-CN" altLang="en-US"/>
        </a:p>
      </dgm:t>
    </dgm:pt>
    <dgm:pt modelId="{CD02F410-492F-484A-863C-74C8CA8B4D51}" type="pres">
      <dgm:prSet presAssocID="{A444733D-186C-48B7-B34D-10AFDB95B994}" presName="spacer"/>
      <dgm:spPr/>
      <dgm:t>
        <a:bodyPr/>
        <a:lstStyle/>
        <a:p/>
      </dgm:t>
    </dgm:pt>
    <dgm:pt modelId="{9B98A173-E26D-4863-B34D-DC19EC94A00D}" type="pres">
      <dgm:prSet presAssocID="{BFB9952C-6CBD-42E9-9B36-174C5D189825}" presName="parentText" presStyleLbl="node1" presStyleIdx="1" presStyleCnt="5">
        <dgm:presLayoutVars>
          <dgm:chMax val="0"/>
          <dgm:bulletEnabled val="1"/>
        </dgm:presLayoutVars>
      </dgm:prSet>
      <dgm:spPr/>
      <dgm:t>
        <a:bodyPr/>
        <a:lstStyle/>
        <a:p>
          <a:endParaRPr lang="zh-CN" altLang="en-US"/>
        </a:p>
      </dgm:t>
    </dgm:pt>
    <dgm:pt modelId="{3297521F-F9D5-439A-9F71-AC9DFC6E5060}" type="pres">
      <dgm:prSet presAssocID="{067C7BF5-BB10-4A00-9661-F47ECB1D0F38}" presName="spacer"/>
      <dgm:spPr/>
      <dgm:t>
        <a:bodyPr/>
        <a:lstStyle/>
        <a:p/>
      </dgm:t>
    </dgm:pt>
    <dgm:pt modelId="{0705AFE8-3FBB-400B-91E8-CF1D53F9691A}" type="pres">
      <dgm:prSet presAssocID="{B81F3E38-6131-4161-8ADF-2DD7DA07CE38}" presName="parentText" presStyleLbl="node1" presStyleIdx="2" presStyleCnt="5">
        <dgm:presLayoutVars>
          <dgm:chMax val="0"/>
          <dgm:bulletEnabled val="1"/>
        </dgm:presLayoutVars>
      </dgm:prSet>
      <dgm:spPr/>
      <dgm:t>
        <a:bodyPr/>
        <a:lstStyle/>
        <a:p>
          <a:endParaRPr lang="zh-CN" altLang="en-US"/>
        </a:p>
      </dgm:t>
    </dgm:pt>
    <dgm:pt modelId="{D88A6EE3-EA84-41CA-AA65-E00E39A837EC}" type="pres">
      <dgm:prSet presAssocID="{E5772C9A-9B55-4909-A420-ECBED9914EB4}" presName="spacer"/>
      <dgm:spPr/>
      <dgm:t>
        <a:bodyPr/>
        <a:lstStyle/>
        <a:p/>
      </dgm:t>
    </dgm:pt>
    <dgm:pt modelId="{205C44BA-C07A-4A09-92DA-64719EBFE2E5}" type="pres">
      <dgm:prSet presAssocID="{B642626C-2B9A-447E-8AF5-37489C7DC281}" presName="parentText" presStyleLbl="node1" presStyleIdx="3" presStyleCnt="5">
        <dgm:presLayoutVars>
          <dgm:chMax val="0"/>
          <dgm:bulletEnabled val="1"/>
        </dgm:presLayoutVars>
      </dgm:prSet>
      <dgm:spPr/>
      <dgm:t>
        <a:bodyPr/>
        <a:lstStyle/>
        <a:p>
          <a:endParaRPr lang="zh-CN" altLang="en-US"/>
        </a:p>
      </dgm:t>
    </dgm:pt>
    <dgm:pt modelId="{D3539338-217D-4BAA-BBA2-6EB2BDF7A040}" type="pres">
      <dgm:prSet presAssocID="{0C2B28D8-7BA6-425D-98AE-4653812FA265}" presName="spacer"/>
      <dgm:spPr/>
      <dgm:t>
        <a:bodyPr/>
        <a:lstStyle/>
        <a:p/>
      </dgm:t>
    </dgm:pt>
    <dgm:pt modelId="{5C305F24-BD1B-4FDB-B22D-C0479DB60F12}" type="pres">
      <dgm:prSet presAssocID="{E78D8A50-E876-4BF7-AD67-9EEE057D74F0}" presName="parentText" presStyleLbl="node1" presStyleIdx="4" presStyleCnt="5">
        <dgm:presLayoutVars>
          <dgm:chMax val="0"/>
          <dgm:bulletEnabled val="1"/>
        </dgm:presLayoutVars>
      </dgm:prSet>
      <dgm:spPr/>
      <dgm:t>
        <a:bodyPr/>
        <a:lstStyle/>
        <a:p>
          <a:endParaRPr lang="zh-CN" altLang="en-US"/>
        </a:p>
      </dgm:t>
    </dgm:pt>
  </dgm:ptLst>
  <dgm:cxnLst>
    <dgm:cxn modelId="{C5F44CBC-E1B7-461B-B56B-D787C1F2AD0E}" srcId="{1527CFB0-3B13-4425-BE00-25F8BEE2EB45}" destId="{FB2B3E0A-9FC7-426E-9C58-A2AB8F32B8A9}" srcOrd="0" destOrd="0" parTransId="{F192CB1C-667C-4EE0-814B-E719FD3708F0}" sibTransId="{A444733D-186C-48B7-B34D-10AFDB95B994}"/>
    <dgm:cxn modelId="{FB503207-02F1-435D-990B-E8D3F96B2308}" srcId="{1527CFB0-3B13-4425-BE00-25F8BEE2EB45}" destId="{BFB9952C-6CBD-42E9-9B36-174C5D189825}" srcOrd="1" destOrd="0" parTransId="{E472CAE9-44B4-41EA-B77C-8B8D0CC499D0}" sibTransId="{067C7BF5-BB10-4A00-9661-F47ECB1D0F38}"/>
    <dgm:cxn modelId="{ED7611A7-1440-406E-8B6B-A48ED3C6EAA4}" srcId="{1527CFB0-3B13-4425-BE00-25F8BEE2EB45}" destId="{B81F3E38-6131-4161-8ADF-2DD7DA07CE38}" srcOrd="2" destOrd="0" parTransId="{4D3EACBA-D295-4057-B7CE-ED9087D98324}" sibTransId="{E5772C9A-9B55-4909-A420-ECBED9914EB4}"/>
    <dgm:cxn modelId="{3FD88E20-9DA3-4D95-9CF2-ABA27AF7061B}" srcId="{1527CFB0-3B13-4425-BE00-25F8BEE2EB45}" destId="{B642626C-2B9A-447E-8AF5-37489C7DC281}" srcOrd="3" destOrd="0" parTransId="{842BED36-A2B4-413E-A4B7-CF7D4EB45580}" sibTransId="{0C2B28D8-7BA6-425D-98AE-4653812FA265}"/>
    <dgm:cxn modelId="{BF6850BC-83C6-4D8A-AE06-C04FDEEEF267}" srcId="{1527CFB0-3B13-4425-BE00-25F8BEE2EB45}" destId="{E78D8A50-E876-4BF7-AD67-9EEE057D74F0}" srcOrd="4" destOrd="0" parTransId="{D5E0E0EF-8077-4C11-B6E3-C95DFFC090C4}" sibTransId="{619200AE-5DED-4438-BE29-CC7DD73963F2}"/>
    <dgm:cxn modelId="{C6A56500-C309-4B35-8D56-A60BA8B9CEB4}" type="presOf" srcId="{1527CFB0-3B13-4425-BE00-25F8BEE2EB45}" destId="{AD3B58E9-DED0-41E0-9962-A912D1B81732}" srcOrd="0" destOrd="0" presId="urn:microsoft.com/office/officeart/2005/8/layout/vList2"/>
    <dgm:cxn modelId="{66F5C544-6525-468F-BE99-10E9700A9795}" type="presParOf" srcId="{AD3B58E9-DED0-41E0-9962-A912D1B81732}" destId="{5075A0CA-A2F2-4EDD-9497-7B78F51FB56B}" srcOrd="0" destOrd="0" presId="urn:microsoft.com/office/officeart/2005/8/layout/vList2"/>
    <dgm:cxn modelId="{C231880F-F952-41BB-A822-8709858F77BE}" type="presOf" srcId="{FB2B3E0A-9FC7-426E-9C58-A2AB8F32B8A9}" destId="{5075A0CA-A2F2-4EDD-9497-7B78F51FB56B}" srcOrd="0" destOrd="0" presId="urn:microsoft.com/office/officeart/2005/8/layout/vList2"/>
    <dgm:cxn modelId="{83F1466A-2B93-4B16-9EE6-C7A771686952}" type="presParOf" srcId="{AD3B58E9-DED0-41E0-9962-A912D1B81732}" destId="{CD02F410-492F-484A-863C-74C8CA8B4D51}" srcOrd="1" destOrd="0" presId="urn:microsoft.com/office/officeart/2005/8/layout/vList2"/>
    <dgm:cxn modelId="{C7C63538-6C37-4DF9-9827-AB875C2381AC}" type="presParOf" srcId="{AD3B58E9-DED0-41E0-9962-A912D1B81732}" destId="{9B98A173-E26D-4863-B34D-DC19EC94A00D}" srcOrd="2" destOrd="0" presId="urn:microsoft.com/office/officeart/2005/8/layout/vList2"/>
    <dgm:cxn modelId="{CE5BE012-332F-4C23-8A93-28BCA69DA7FA}" type="presOf" srcId="{BFB9952C-6CBD-42E9-9B36-174C5D189825}" destId="{9B98A173-E26D-4863-B34D-DC19EC94A00D}" srcOrd="0" destOrd="0" presId="urn:microsoft.com/office/officeart/2005/8/layout/vList2"/>
    <dgm:cxn modelId="{5665225B-EF44-47B0-8F49-DB5729952134}" type="presParOf" srcId="{AD3B58E9-DED0-41E0-9962-A912D1B81732}" destId="{3297521F-F9D5-439A-9F71-AC9DFC6E5060}" srcOrd="3" destOrd="0" presId="urn:microsoft.com/office/officeart/2005/8/layout/vList2"/>
    <dgm:cxn modelId="{F18988F2-19EE-43B8-AF00-9F001E2681CC}" type="presParOf" srcId="{AD3B58E9-DED0-41E0-9962-A912D1B81732}" destId="{0705AFE8-3FBB-400B-91E8-CF1D53F9691A}" srcOrd="4" destOrd="0" presId="urn:microsoft.com/office/officeart/2005/8/layout/vList2"/>
    <dgm:cxn modelId="{738049B8-23CF-405B-A49B-A75ABBE47E52}" type="presOf" srcId="{B81F3E38-6131-4161-8ADF-2DD7DA07CE38}" destId="{0705AFE8-3FBB-400B-91E8-CF1D53F9691A}" srcOrd="0" destOrd="0" presId="urn:microsoft.com/office/officeart/2005/8/layout/vList2"/>
    <dgm:cxn modelId="{11F511C8-AF1E-438D-8F64-64AEC8866D75}" type="presParOf" srcId="{AD3B58E9-DED0-41E0-9962-A912D1B81732}" destId="{D88A6EE3-EA84-41CA-AA65-E00E39A837EC}" srcOrd="5" destOrd="0" presId="urn:microsoft.com/office/officeart/2005/8/layout/vList2"/>
    <dgm:cxn modelId="{F9DD3188-F080-485C-A329-B5363148A181}" type="presParOf" srcId="{AD3B58E9-DED0-41E0-9962-A912D1B81732}" destId="{205C44BA-C07A-4A09-92DA-64719EBFE2E5}" srcOrd="6" destOrd="0" presId="urn:microsoft.com/office/officeart/2005/8/layout/vList2"/>
    <dgm:cxn modelId="{05A51F92-BD98-492F-87F7-03A5E8CA5538}" type="presOf" srcId="{B642626C-2B9A-447E-8AF5-37489C7DC281}" destId="{205C44BA-C07A-4A09-92DA-64719EBFE2E5}" srcOrd="0" destOrd="0" presId="urn:microsoft.com/office/officeart/2005/8/layout/vList2"/>
    <dgm:cxn modelId="{1FA86D97-250A-4962-BC81-97C3AECAC16D}" type="presParOf" srcId="{AD3B58E9-DED0-41E0-9962-A912D1B81732}" destId="{D3539338-217D-4BAA-BBA2-6EB2BDF7A040}" srcOrd="7" destOrd="0" presId="urn:microsoft.com/office/officeart/2005/8/layout/vList2"/>
    <dgm:cxn modelId="{CC6A827D-B102-49F4-901F-7CABDA5D9427}" type="presParOf" srcId="{AD3B58E9-DED0-41E0-9962-A912D1B81732}" destId="{5C305F24-BD1B-4FDB-B22D-C0479DB60F12}" srcOrd="8" destOrd="0" presId="urn:microsoft.com/office/officeart/2005/8/layout/vList2"/>
    <dgm:cxn modelId="{89B3CDA8-C2F3-42E3-8F78-D29C1457DC3C}" type="presOf" srcId="{E78D8A50-E876-4BF7-AD67-9EEE057D74F0}" destId="{5C305F24-BD1B-4FDB-B22D-C0479DB60F1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7CFB0-3B13-4425-BE00-25F8BEE2EB45}" type="doc">
      <dgm:prSet loTypeId="urn:microsoft.com/office/officeart/2005/8/layout/vList2" loCatId="list" qsTypeId="urn:microsoft.com/office/officeart/2005/8/quickstyle/simple2" qsCatId="simple" csTypeId="urn:microsoft.com/office/officeart/2005/8/colors/accent4_2" csCatId="accent4" phldr="1"/>
      <dgm:spPr/>
      <dgm:t>
        <a:bodyPr/>
        <a:lstStyle/>
        <a:p>
          <a:endParaRPr lang="zh-CN" altLang="en-US"/>
        </a:p>
      </dgm:t>
    </dgm:pt>
    <dgm:pt modelId="{F192CB1C-667C-4EE0-814B-E719FD3708F0}" cxnId="{AE8D2504-B99D-48B2-9291-E1D7B525A2C1}" type="parTrans">
      <dgm:prSet/>
      <dgm:spPr/>
      <dgm:t>
        <a:bodyPr/>
        <a:lstStyle/>
        <a:p>
          <a:endParaRPr lang="zh-CN" altLang="en-US"/>
        </a:p>
      </dgm:t>
    </dgm:pt>
    <dgm:pt modelId="{FB2B3E0A-9FC7-426E-9C58-A2AB8F32B8A9}">
      <dgm:prSet phldrT="[文本]"/>
      <dgm:spPr>
        <a:solidFill>
          <a:schemeClr val="bg1">
            <a:lumMod val="8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优选试验法</a:t>
          </a:r>
          <a:endParaRPr lang="zh-CN" altLang="en-US">
            <a:latin typeface="微软雅黑" panose="020B0503020204020204" charset="-122"/>
            <a:ea typeface="微软雅黑" panose="020B0503020204020204" charset="-122"/>
          </a:endParaRPr>
        </a:p>
      </dgm:t>
    </dgm:pt>
    <dgm:pt modelId="{A444733D-186C-48B7-B34D-10AFDB95B994}" cxnId="{AE8D2504-B99D-48B2-9291-E1D7B525A2C1}" type="sibTrans">
      <dgm:prSet/>
      <dgm:spPr/>
      <dgm:t>
        <a:bodyPr/>
        <a:lstStyle/>
        <a:p>
          <a:endParaRPr lang="zh-CN" altLang="en-US"/>
        </a:p>
      </dgm:t>
    </dgm:pt>
    <dgm:pt modelId="{E472CAE9-44B4-41EA-B77C-8B8D0CC499D0}" cxnId="{22562032-7C85-4298-9F1D-B2260C71C2D0}" type="parTrans">
      <dgm:prSet/>
      <dgm:spPr/>
      <dgm:t>
        <a:bodyPr/>
        <a:lstStyle/>
        <a:p>
          <a:endParaRPr lang="zh-CN" altLang="en-US"/>
        </a:p>
      </dgm:t>
    </dgm:pt>
    <dgm:pt modelId="{BFB9952C-6CBD-42E9-9B36-174C5D189825}">
      <dgm:prSet phldrT="[文本]"/>
      <dgm:spPr>
        <a:solidFill>
          <a:schemeClr val="tx1"/>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模拟试验法</a:t>
          </a:r>
        </a:p>
      </dgm:t>
    </dgm:pt>
    <dgm:pt modelId="{067C7BF5-BB10-4A00-9661-F47ECB1D0F38}" cxnId="{22562032-7C85-4298-9F1D-B2260C71C2D0}" type="sibTrans">
      <dgm:prSet/>
      <dgm:spPr/>
      <dgm:t>
        <a:bodyPr/>
        <a:lstStyle/>
        <a:p>
          <a:endParaRPr lang="zh-CN" altLang="en-US"/>
        </a:p>
      </dgm:t>
    </dgm:pt>
    <dgm:pt modelId="{4D3EACBA-D295-4057-B7CE-ED9087D98324}" cxnId="{0137C099-EB8E-492B-A3AC-50967D9D4B8A}" type="parTrans">
      <dgm:prSet/>
      <dgm:spPr/>
      <dgm:t>
        <a:bodyPr/>
        <a:lstStyle/>
        <a:p>
          <a:endParaRPr lang="zh-CN" altLang="en-US"/>
        </a:p>
      </dgm:t>
    </dgm:pt>
    <dgm:pt modelId="{B81F3E38-6131-4161-8ADF-2DD7DA07CE38}">
      <dgm:prSet phldrT="[文本]"/>
      <dgm:spPr>
        <a:solidFill>
          <a:schemeClr val="bg1">
            <a:lumMod val="7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虚拟试验法</a:t>
          </a:r>
        </a:p>
      </dgm:t>
    </dgm:pt>
    <dgm:pt modelId="{E5772C9A-9B55-4909-A420-ECBED9914EB4}" cxnId="{0137C099-EB8E-492B-A3AC-50967D9D4B8A}" type="sibTrans">
      <dgm:prSet/>
      <dgm:spPr/>
      <dgm:t>
        <a:bodyPr/>
        <a:lstStyle/>
        <a:p>
          <a:endParaRPr lang="zh-CN" altLang="en-US"/>
        </a:p>
      </dgm:t>
    </dgm:pt>
    <dgm:pt modelId="{842BED36-A2B4-413E-A4B7-CF7D4EB45580}" cxnId="{C10C0844-A1F3-4A55-BAD8-04C7081518C6}" type="parTrans">
      <dgm:prSet/>
      <dgm:spPr/>
      <dgm:t>
        <a:bodyPr/>
        <a:lstStyle/>
        <a:p>
          <a:endParaRPr lang="zh-CN" altLang="en-US"/>
        </a:p>
      </dgm:t>
    </dgm:pt>
    <dgm:pt modelId="{B642626C-2B9A-447E-8AF5-37489C7DC281}">
      <dgm:prSet phldrT="[文本]"/>
      <dgm:spPr>
        <a:solidFill>
          <a:schemeClr val="bg1">
            <a:lumMod val="7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强化试验法</a:t>
          </a:r>
        </a:p>
      </dgm:t>
    </dgm:pt>
    <dgm:pt modelId="{0C2B28D8-7BA6-425D-98AE-4653812FA265}" cxnId="{C10C0844-A1F3-4A55-BAD8-04C7081518C6}" type="sibTrans">
      <dgm:prSet/>
      <dgm:spPr/>
      <dgm:t>
        <a:bodyPr/>
        <a:lstStyle/>
        <a:p>
          <a:endParaRPr lang="zh-CN" altLang="en-US"/>
        </a:p>
      </dgm:t>
    </dgm:pt>
    <dgm:pt modelId="{D5E0E0EF-8077-4C11-B6E3-C95DFFC090C4}" cxnId="{54617A93-AEB0-4FD9-B898-A762496415E0}" type="parTrans">
      <dgm:prSet/>
      <dgm:spPr/>
      <dgm:t>
        <a:bodyPr/>
        <a:lstStyle/>
        <a:p>
          <a:endParaRPr lang="zh-CN" altLang="en-US"/>
        </a:p>
      </dgm:t>
    </dgm:pt>
    <dgm:pt modelId="{E78D8A50-E876-4BF7-AD67-9EEE057D74F0}">
      <dgm:prSet phldrT="[文本]"/>
      <dgm:spPr>
        <a:solidFill>
          <a:schemeClr val="bg1">
            <a:lumMod val="75000"/>
          </a:schemeClr>
        </a:solidFill>
        <a:ln w="38100" cap="flat" cmpd="sng" algn="ctr">
          <a:solidFill>
            <a:schemeClr val="lt1">
              <a:hueOff val="0"/>
              <a:satOff val="0"/>
              <a:lumOff val="0"/>
              <a:alphaOff val="0"/>
            </a:schemeClr>
          </a:solidFill>
          <a:prstDash val="solid"/>
        </a:ln>
      </dgm:spPr>
      <dgm:t>
        <a:bodyPr/>
        <a:lstStyle/>
        <a:p>
          <a:r>
            <a:rPr lang="zh-CN" altLang="en-US" smtClean="0">
              <a:latin typeface="微软雅黑" panose="020B0503020204020204" charset="-122"/>
              <a:ea typeface="微软雅黑" panose="020B0503020204020204" charset="-122"/>
            </a:rPr>
            <a:t>移植实验法</a:t>
          </a:r>
        </a:p>
      </dgm:t>
    </dgm:pt>
    <dgm:pt modelId="{619200AE-5DED-4438-BE29-CC7DD73963F2}" cxnId="{54617A93-AEB0-4FD9-B898-A762496415E0}" type="sibTrans">
      <dgm:prSet/>
      <dgm:spPr/>
      <dgm:t>
        <a:bodyPr/>
        <a:lstStyle/>
        <a:p>
          <a:endParaRPr lang="zh-CN" altLang="en-US"/>
        </a:p>
      </dgm:t>
    </dgm:pt>
    <dgm:pt modelId="{AD3B58E9-DED0-41E0-9962-A912D1B81732}" type="pres">
      <dgm:prSet presAssocID="{1527CFB0-3B13-4425-BE00-25F8BEE2EB45}" presName="linear">
        <dgm:presLayoutVars>
          <dgm:animLvl val="lvl"/>
          <dgm:resizeHandles val="exact"/>
        </dgm:presLayoutVars>
      </dgm:prSet>
      <dgm:spPr/>
      <dgm:t>
        <a:bodyPr/>
        <a:lstStyle/>
        <a:p>
          <a:endParaRPr lang="zh-CN" altLang="en-US"/>
        </a:p>
      </dgm:t>
    </dgm:pt>
    <dgm:pt modelId="{5075A0CA-A2F2-4EDD-9497-7B78F51FB56B}" type="pres">
      <dgm:prSet presAssocID="{FB2B3E0A-9FC7-426E-9C58-A2AB8F32B8A9}" presName="parentText" presStyleLbl="node1" presStyleCnt="5">
        <dgm:presLayoutVars>
          <dgm:chMax val="0"/>
          <dgm:bulletEnabled val="1"/>
        </dgm:presLayoutVars>
      </dgm:prSet>
      <dgm:spPr/>
      <dgm:t>
        <a:bodyPr/>
        <a:lstStyle/>
        <a:p>
          <a:endParaRPr lang="zh-CN" altLang="en-US"/>
        </a:p>
      </dgm:t>
    </dgm:pt>
    <dgm:pt modelId="{CD02F410-492F-484A-863C-74C8CA8B4D51}" type="pres">
      <dgm:prSet presAssocID="{A444733D-186C-48B7-B34D-10AFDB95B994}" presName="spacer"/>
      <dgm:spPr/>
      <dgm:t>
        <a:bodyPr/>
        <a:lstStyle/>
        <a:p/>
      </dgm:t>
    </dgm:pt>
    <dgm:pt modelId="{9B98A173-E26D-4863-B34D-DC19EC94A00D}" type="pres">
      <dgm:prSet presAssocID="{BFB9952C-6CBD-42E9-9B36-174C5D189825}" presName="parentText" presStyleLbl="node1" presStyleIdx="1" presStyleCnt="5">
        <dgm:presLayoutVars>
          <dgm:chMax val="0"/>
          <dgm:bulletEnabled val="1"/>
        </dgm:presLayoutVars>
      </dgm:prSet>
      <dgm:spPr/>
      <dgm:t>
        <a:bodyPr/>
        <a:lstStyle/>
        <a:p>
          <a:endParaRPr lang="zh-CN" altLang="en-US"/>
        </a:p>
      </dgm:t>
    </dgm:pt>
    <dgm:pt modelId="{3297521F-F9D5-439A-9F71-AC9DFC6E5060}" type="pres">
      <dgm:prSet presAssocID="{067C7BF5-BB10-4A00-9661-F47ECB1D0F38}" presName="spacer"/>
      <dgm:spPr/>
      <dgm:t>
        <a:bodyPr/>
        <a:lstStyle/>
        <a:p/>
      </dgm:t>
    </dgm:pt>
    <dgm:pt modelId="{0705AFE8-3FBB-400B-91E8-CF1D53F9691A}" type="pres">
      <dgm:prSet presAssocID="{B81F3E38-6131-4161-8ADF-2DD7DA07CE38}" presName="parentText" presStyleLbl="node1" presStyleIdx="2" presStyleCnt="5">
        <dgm:presLayoutVars>
          <dgm:chMax val="0"/>
          <dgm:bulletEnabled val="1"/>
        </dgm:presLayoutVars>
      </dgm:prSet>
      <dgm:spPr/>
      <dgm:t>
        <a:bodyPr/>
        <a:lstStyle/>
        <a:p>
          <a:endParaRPr lang="zh-CN" altLang="en-US"/>
        </a:p>
      </dgm:t>
    </dgm:pt>
    <dgm:pt modelId="{D88A6EE3-EA84-41CA-AA65-E00E39A837EC}" type="pres">
      <dgm:prSet presAssocID="{E5772C9A-9B55-4909-A420-ECBED9914EB4}" presName="spacer"/>
      <dgm:spPr/>
      <dgm:t>
        <a:bodyPr/>
        <a:lstStyle/>
        <a:p/>
      </dgm:t>
    </dgm:pt>
    <dgm:pt modelId="{205C44BA-C07A-4A09-92DA-64719EBFE2E5}" type="pres">
      <dgm:prSet presAssocID="{B642626C-2B9A-447E-8AF5-37489C7DC281}" presName="parentText" presStyleLbl="node1" presStyleIdx="3" presStyleCnt="5">
        <dgm:presLayoutVars>
          <dgm:chMax val="0"/>
          <dgm:bulletEnabled val="1"/>
        </dgm:presLayoutVars>
      </dgm:prSet>
      <dgm:spPr/>
      <dgm:t>
        <a:bodyPr/>
        <a:lstStyle/>
        <a:p>
          <a:endParaRPr lang="zh-CN" altLang="en-US"/>
        </a:p>
      </dgm:t>
    </dgm:pt>
    <dgm:pt modelId="{D3539338-217D-4BAA-BBA2-6EB2BDF7A040}" type="pres">
      <dgm:prSet presAssocID="{0C2B28D8-7BA6-425D-98AE-4653812FA265}" presName="spacer"/>
      <dgm:spPr/>
      <dgm:t>
        <a:bodyPr/>
        <a:lstStyle/>
        <a:p/>
      </dgm:t>
    </dgm:pt>
    <dgm:pt modelId="{5C305F24-BD1B-4FDB-B22D-C0479DB60F12}" type="pres">
      <dgm:prSet presAssocID="{E78D8A50-E876-4BF7-AD67-9EEE057D74F0}" presName="parentText" presStyleLbl="node1" presStyleIdx="4" presStyleCnt="5">
        <dgm:presLayoutVars>
          <dgm:chMax val="0"/>
          <dgm:bulletEnabled val="1"/>
        </dgm:presLayoutVars>
      </dgm:prSet>
      <dgm:spPr/>
      <dgm:t>
        <a:bodyPr/>
        <a:lstStyle/>
        <a:p>
          <a:endParaRPr lang="zh-CN" altLang="en-US"/>
        </a:p>
      </dgm:t>
    </dgm:pt>
  </dgm:ptLst>
  <dgm:cxnLst>
    <dgm:cxn modelId="{AE8D2504-B99D-48B2-9291-E1D7B525A2C1}" srcId="{1527CFB0-3B13-4425-BE00-25F8BEE2EB45}" destId="{FB2B3E0A-9FC7-426E-9C58-A2AB8F32B8A9}" srcOrd="0" destOrd="0" parTransId="{F192CB1C-667C-4EE0-814B-E719FD3708F0}" sibTransId="{A444733D-186C-48B7-B34D-10AFDB95B994}"/>
    <dgm:cxn modelId="{22562032-7C85-4298-9F1D-B2260C71C2D0}" srcId="{1527CFB0-3B13-4425-BE00-25F8BEE2EB45}" destId="{BFB9952C-6CBD-42E9-9B36-174C5D189825}" srcOrd="1" destOrd="0" parTransId="{E472CAE9-44B4-41EA-B77C-8B8D0CC499D0}" sibTransId="{067C7BF5-BB10-4A00-9661-F47ECB1D0F38}"/>
    <dgm:cxn modelId="{0137C099-EB8E-492B-A3AC-50967D9D4B8A}" srcId="{1527CFB0-3B13-4425-BE00-25F8BEE2EB45}" destId="{B81F3E38-6131-4161-8ADF-2DD7DA07CE38}" srcOrd="2" destOrd="0" parTransId="{4D3EACBA-D295-4057-B7CE-ED9087D98324}" sibTransId="{E5772C9A-9B55-4909-A420-ECBED9914EB4}"/>
    <dgm:cxn modelId="{C10C0844-A1F3-4A55-BAD8-04C7081518C6}" srcId="{1527CFB0-3B13-4425-BE00-25F8BEE2EB45}" destId="{B642626C-2B9A-447E-8AF5-37489C7DC281}" srcOrd="3" destOrd="0" parTransId="{842BED36-A2B4-413E-A4B7-CF7D4EB45580}" sibTransId="{0C2B28D8-7BA6-425D-98AE-4653812FA265}"/>
    <dgm:cxn modelId="{54617A93-AEB0-4FD9-B898-A762496415E0}" srcId="{1527CFB0-3B13-4425-BE00-25F8BEE2EB45}" destId="{E78D8A50-E876-4BF7-AD67-9EEE057D74F0}" srcOrd="4" destOrd="0" parTransId="{D5E0E0EF-8077-4C11-B6E3-C95DFFC090C4}" sibTransId="{619200AE-5DED-4438-BE29-CC7DD73963F2}"/>
    <dgm:cxn modelId="{94AFAFB0-0257-4218-A351-AF5E17FA2490}" type="presOf" srcId="{1527CFB0-3B13-4425-BE00-25F8BEE2EB45}" destId="{AD3B58E9-DED0-41E0-9962-A912D1B81732}" srcOrd="0" destOrd="0" presId="urn:microsoft.com/office/officeart/2005/8/layout/vList2"/>
    <dgm:cxn modelId="{52F91438-CA47-41E0-BA52-11249C22C9CB}" type="presParOf" srcId="{AD3B58E9-DED0-41E0-9962-A912D1B81732}" destId="{5075A0CA-A2F2-4EDD-9497-7B78F51FB56B}" srcOrd="0" destOrd="0" presId="urn:microsoft.com/office/officeart/2005/8/layout/vList2"/>
    <dgm:cxn modelId="{006E9C89-AFAD-49F1-87C0-C39D364DAFCD}" type="presOf" srcId="{FB2B3E0A-9FC7-426E-9C58-A2AB8F32B8A9}" destId="{5075A0CA-A2F2-4EDD-9497-7B78F51FB56B}" srcOrd="0" destOrd="0" presId="urn:microsoft.com/office/officeart/2005/8/layout/vList2"/>
    <dgm:cxn modelId="{ECD9DCBE-AD31-4524-AD5E-DD0E2EC2F280}" type="presParOf" srcId="{AD3B58E9-DED0-41E0-9962-A912D1B81732}" destId="{CD02F410-492F-484A-863C-74C8CA8B4D51}" srcOrd="1" destOrd="0" presId="urn:microsoft.com/office/officeart/2005/8/layout/vList2"/>
    <dgm:cxn modelId="{093A1E72-A0FD-4DBA-ADF7-217B95F150F2}" type="presParOf" srcId="{AD3B58E9-DED0-41E0-9962-A912D1B81732}" destId="{9B98A173-E26D-4863-B34D-DC19EC94A00D}" srcOrd="2" destOrd="0" presId="urn:microsoft.com/office/officeart/2005/8/layout/vList2"/>
    <dgm:cxn modelId="{95995FFB-8AB4-4874-BC13-54D55D0F6944}" type="presOf" srcId="{BFB9952C-6CBD-42E9-9B36-174C5D189825}" destId="{9B98A173-E26D-4863-B34D-DC19EC94A00D}" srcOrd="0" destOrd="0" presId="urn:microsoft.com/office/officeart/2005/8/layout/vList2"/>
    <dgm:cxn modelId="{F18D9509-05D0-4A58-9F93-6B0DF8E772EA}" type="presParOf" srcId="{AD3B58E9-DED0-41E0-9962-A912D1B81732}" destId="{3297521F-F9D5-439A-9F71-AC9DFC6E5060}" srcOrd="3" destOrd="0" presId="urn:microsoft.com/office/officeart/2005/8/layout/vList2"/>
    <dgm:cxn modelId="{5A167446-A159-40AF-9319-E630D4C6EE63}" type="presParOf" srcId="{AD3B58E9-DED0-41E0-9962-A912D1B81732}" destId="{0705AFE8-3FBB-400B-91E8-CF1D53F9691A}" srcOrd="4" destOrd="0" presId="urn:microsoft.com/office/officeart/2005/8/layout/vList2"/>
    <dgm:cxn modelId="{1E7F0C58-BE87-4823-957F-AFD3D6A0EAA7}" type="presOf" srcId="{B81F3E38-6131-4161-8ADF-2DD7DA07CE38}" destId="{0705AFE8-3FBB-400B-91E8-CF1D53F9691A}" srcOrd="0" destOrd="0" presId="urn:microsoft.com/office/officeart/2005/8/layout/vList2"/>
    <dgm:cxn modelId="{8A3F4FC5-BDAB-4EF4-BBA7-BA686AB937D0}" type="presParOf" srcId="{AD3B58E9-DED0-41E0-9962-A912D1B81732}" destId="{D88A6EE3-EA84-41CA-AA65-E00E39A837EC}" srcOrd="5" destOrd="0" presId="urn:microsoft.com/office/officeart/2005/8/layout/vList2"/>
    <dgm:cxn modelId="{68D96CEE-0424-40BF-9166-65A74B6B762E}" type="presParOf" srcId="{AD3B58E9-DED0-41E0-9962-A912D1B81732}" destId="{205C44BA-C07A-4A09-92DA-64719EBFE2E5}" srcOrd="6" destOrd="0" presId="urn:microsoft.com/office/officeart/2005/8/layout/vList2"/>
    <dgm:cxn modelId="{906AEDC6-A763-4AEF-8824-B4A6D1C458B4}" type="presOf" srcId="{B642626C-2B9A-447E-8AF5-37489C7DC281}" destId="{205C44BA-C07A-4A09-92DA-64719EBFE2E5}" srcOrd="0" destOrd="0" presId="urn:microsoft.com/office/officeart/2005/8/layout/vList2"/>
    <dgm:cxn modelId="{44F0FF81-AC66-49B7-96EA-AC834664CFFB}" type="presParOf" srcId="{AD3B58E9-DED0-41E0-9962-A912D1B81732}" destId="{D3539338-217D-4BAA-BBA2-6EB2BDF7A040}" srcOrd="7" destOrd="0" presId="urn:microsoft.com/office/officeart/2005/8/layout/vList2"/>
    <dgm:cxn modelId="{9A36B349-0B9E-44D2-B24F-845C28FB9BF3}" type="presParOf" srcId="{AD3B58E9-DED0-41E0-9962-A912D1B81732}" destId="{5C305F24-BD1B-4FDB-B22D-C0479DB60F12}" srcOrd="8" destOrd="0" presId="urn:microsoft.com/office/officeart/2005/8/layout/vList2"/>
    <dgm:cxn modelId="{D4DAD711-93D9-41F9-A6C8-274BE0730C48}" type="presOf" srcId="{E78D8A50-E876-4BF7-AD67-9EEE057D74F0}" destId="{5C305F24-BD1B-4FDB-B22D-C0479DB60F1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9949" name=""/>
      <dsp:cNvGrpSpPr/>
    </dsp:nvGrpSpPr>
    <dsp:grpSpPr/>
    <dsp:sp modelId="{5075A0CA-A2F2-4EDD-9497-7B78F51FB56B}">
      <dsp:nvSpPr>
        <dsp:cNvPr id="39950" name=""/>
        <dsp:cNvSpPr/>
      </dsp:nvSpPr>
      <dsp:spPr>
        <a:xfrm>
          <a:off x="0" y="348268"/>
          <a:ext cx="1547664" cy="627412"/>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优选试验法</a:t>
          </a:r>
          <a:endParaRPr lang="zh-CN" altLang="en-US" sz="2000" kern="1200">
            <a:latin typeface="微软雅黑" pitchFamily="34" charset="-122"/>
            <a:ea typeface="微软雅黑" pitchFamily="34" charset="-122"/>
          </a:endParaRPr>
        </a:p>
      </dsp:txBody>
      <dsp:txXfrm>
        <a:off x="30628" y="378896"/>
        <a:ext cx="1486408" cy="566157"/>
      </dsp:txXfrm>
    </dsp:sp>
    <dsp:sp modelId="{9B98A173-E26D-4863-B34D-DC19EC94A00D}">
      <dsp:nvSpPr>
        <dsp:cNvPr id="39951" name=""/>
        <dsp:cNvSpPr/>
      </dsp:nvSpPr>
      <dsp:spPr>
        <a:xfrm>
          <a:off x="0" y="1033281"/>
          <a:ext cx="1547664" cy="627412"/>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模拟试验法</a:t>
          </a:r>
        </a:p>
      </dsp:txBody>
      <dsp:txXfrm>
        <a:off x="30628" y="1063909"/>
        <a:ext cx="1486408" cy="566157"/>
      </dsp:txXfrm>
    </dsp:sp>
    <dsp:sp modelId="{0705AFE8-3FBB-400B-91E8-CF1D53F9691A}">
      <dsp:nvSpPr>
        <dsp:cNvPr id="39952" name=""/>
        <dsp:cNvSpPr/>
      </dsp:nvSpPr>
      <dsp:spPr>
        <a:xfrm>
          <a:off x="0" y="1718293"/>
          <a:ext cx="1547664" cy="627412"/>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虚拟试验法</a:t>
          </a:r>
        </a:p>
      </dsp:txBody>
      <dsp:txXfrm>
        <a:off x="30628" y="1748921"/>
        <a:ext cx="1486408" cy="566157"/>
      </dsp:txXfrm>
    </dsp:sp>
    <dsp:sp modelId="{205C44BA-C07A-4A09-92DA-64719EBFE2E5}">
      <dsp:nvSpPr>
        <dsp:cNvPr id="39953" name=""/>
        <dsp:cNvSpPr/>
      </dsp:nvSpPr>
      <dsp:spPr>
        <a:xfrm>
          <a:off x="0" y="2403306"/>
          <a:ext cx="1547664" cy="627412"/>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强化试验法</a:t>
          </a:r>
        </a:p>
      </dsp:txBody>
      <dsp:txXfrm>
        <a:off x="30628" y="2433934"/>
        <a:ext cx="1486408" cy="566157"/>
      </dsp:txXfrm>
    </dsp:sp>
    <dsp:sp modelId="{5C305F24-BD1B-4FDB-B22D-C0479DB60F12}">
      <dsp:nvSpPr>
        <dsp:cNvPr id="39954" name=""/>
        <dsp:cNvSpPr/>
      </dsp:nvSpPr>
      <dsp:spPr>
        <a:xfrm>
          <a:off x="0" y="3088318"/>
          <a:ext cx="1547664" cy="627412"/>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移植实验法</a:t>
          </a:r>
        </a:p>
      </dsp:txBody>
      <dsp:txXfrm>
        <a:off x="30628" y="3118946"/>
        <a:ext cx="1486408" cy="566157"/>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21874" name=""/>
      <dsp:cNvGrpSpPr/>
    </dsp:nvGrpSpPr>
    <dsp:grpSpPr/>
    <dsp:sp modelId="{5075A0CA-A2F2-4EDD-9497-7B78F51FB56B}">
      <dsp:nvSpPr>
        <dsp:cNvPr id="121875" name=""/>
        <dsp:cNvSpPr/>
      </dsp:nvSpPr>
      <dsp:spPr>
        <a:xfrm>
          <a:off x="0" y="348268"/>
          <a:ext cx="1547664" cy="627412"/>
        </a:xfrm>
        <a:prstGeom prst="roundRect">
          <a:avLst/>
        </a:prstGeom>
        <a:solidFill>
          <a:schemeClr val="bg1">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优选试验法</a:t>
          </a:r>
          <a:endParaRPr lang="zh-CN" altLang="en-US" sz="2000" kern="1200">
            <a:latin typeface="微软雅黑" pitchFamily="34" charset="-122"/>
            <a:ea typeface="微软雅黑" pitchFamily="34" charset="-122"/>
          </a:endParaRPr>
        </a:p>
      </dsp:txBody>
      <dsp:txXfrm>
        <a:off x="30628" y="378896"/>
        <a:ext cx="1486408" cy="566157"/>
      </dsp:txXfrm>
    </dsp:sp>
    <dsp:sp modelId="{9B98A173-E26D-4863-B34D-DC19EC94A00D}">
      <dsp:nvSpPr>
        <dsp:cNvPr id="121876" name=""/>
        <dsp:cNvSpPr/>
      </dsp:nvSpPr>
      <dsp:spPr>
        <a:xfrm>
          <a:off x="0" y="1033281"/>
          <a:ext cx="1547664" cy="627412"/>
        </a:xfrm>
        <a:prstGeom prst="roundRect">
          <a:avLst/>
        </a:prstGeom>
        <a:solidFill>
          <a:schemeClr val="tx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模拟试验法</a:t>
          </a:r>
        </a:p>
      </dsp:txBody>
      <dsp:txXfrm>
        <a:off x="30628" y="1063909"/>
        <a:ext cx="1486408" cy="566157"/>
      </dsp:txXfrm>
    </dsp:sp>
    <dsp:sp modelId="{0705AFE8-3FBB-400B-91E8-CF1D53F9691A}">
      <dsp:nvSpPr>
        <dsp:cNvPr id="121877" name=""/>
        <dsp:cNvSpPr/>
      </dsp:nvSpPr>
      <dsp:spPr>
        <a:xfrm>
          <a:off x="0" y="1718293"/>
          <a:ext cx="1547664" cy="627412"/>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虚拟试验法</a:t>
          </a:r>
        </a:p>
      </dsp:txBody>
      <dsp:txXfrm>
        <a:off x="30628" y="1748921"/>
        <a:ext cx="1486408" cy="566157"/>
      </dsp:txXfrm>
    </dsp:sp>
    <dsp:sp modelId="{205C44BA-C07A-4A09-92DA-64719EBFE2E5}">
      <dsp:nvSpPr>
        <dsp:cNvPr id="121878" name=""/>
        <dsp:cNvSpPr/>
      </dsp:nvSpPr>
      <dsp:spPr>
        <a:xfrm>
          <a:off x="0" y="2403306"/>
          <a:ext cx="1547664" cy="627412"/>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强化试验法</a:t>
          </a:r>
        </a:p>
      </dsp:txBody>
      <dsp:txXfrm>
        <a:off x="30628" y="2433934"/>
        <a:ext cx="1486408" cy="566157"/>
      </dsp:txXfrm>
    </dsp:sp>
    <dsp:sp modelId="{5C305F24-BD1B-4FDB-B22D-C0479DB60F12}">
      <dsp:nvSpPr>
        <dsp:cNvPr id="121879" name=""/>
        <dsp:cNvSpPr/>
      </dsp:nvSpPr>
      <dsp:spPr>
        <a:xfrm>
          <a:off x="0" y="3088318"/>
          <a:ext cx="1547664" cy="627412"/>
        </a:xfrm>
        <a:prstGeom prst="roundRect">
          <a:avLst/>
        </a:prstGeom>
        <a:solidFill>
          <a:schemeClr val="bg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smtClean="0">
              <a:latin typeface="微软雅黑" pitchFamily="34" charset="-122"/>
              <a:ea typeface="微软雅黑" pitchFamily="34" charset="-122"/>
            </a:rPr>
            <a:t>移植实验法</a:t>
          </a:r>
        </a:p>
      </dsp:txBody>
      <dsp:txXfrm>
        <a:off x="30628" y="3118946"/>
        <a:ext cx="1486408" cy="5661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5474" name="页眉占位符 105473"/>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a:p>
        </p:txBody>
      </p:sp>
      <p:sp>
        <p:nvSpPr>
          <p:cNvPr id="105475" name="日期占位符 105474"/>
          <p:cNvSpPr>
            <a:spLocks noGrp="1"/>
          </p:cNvSpPr>
          <p:nvPr>
            <p:ph type="dt" idx="1"/>
          </p:nvPr>
        </p:nvSpPr>
        <p:spPr>
          <a:xfrm>
            <a:off x="3884613" y="0"/>
            <a:ext cx="2971800" cy="457200"/>
          </a:xfrm>
          <a:prstGeom prst="rect">
            <a:avLst/>
          </a:prstGeom>
          <a:noFill/>
          <a:ln w="9525">
            <a:noFill/>
          </a:ln>
        </p:spPr>
        <p:txBody>
          <a:bodyPr/>
          <a:lstStyle/>
          <a:p>
            <a:pPr lvl="0" algn="r"/>
            <a:fld id="{BB962C8B-B14F-4D97-AF65-F5344CB8AC3E}" type="datetimeFigureOut">
              <a:rPr lang="zh-CN" altLang="en-US" sz="1200"/>
            </a:fld>
            <a:endParaRPr lang="zh-CN" altLang="en-US" sz="1200"/>
          </a:p>
        </p:txBody>
      </p:sp>
      <p:sp>
        <p:nvSpPr>
          <p:cNvPr id="105476" name="幻灯片图像占位符 105475"/>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05477" name="文本占位符 105476"/>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5478" name="页脚占位符 105477"/>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altLang="en-US" sz="1200"/>
          </a:p>
        </p:txBody>
      </p:sp>
      <p:sp>
        <p:nvSpPr>
          <p:cNvPr id="105479" name="灯片编号占位符 105478"/>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sldNum="0"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p:sp>
      <p:sp>
        <p:nvSpPr>
          <p:cNvPr id="64515" name="备注占位符 2"/>
          <p:cNvSpPr>
            <a:spLocks noGrp="1"/>
          </p:cNvSpPr>
          <p:nvPr>
            <p:ph type="body" idx="1"/>
          </p:nvPr>
        </p:nvSpPr>
        <p:spPr>
          <a:noFill/>
        </p:spPr>
        <p:txBody>
          <a:bodyPr/>
          <a:lstStyle/>
          <a:p>
            <a:r>
              <a:rPr lang="zh-CN" altLang="en-US" b="1" smtClean="0">
                <a:latin typeface="宋体" panose="02010600030101010101" pitchFamily="2" charset="-122"/>
              </a:rPr>
              <a:t>你们还知道哪些模拟试验呢？</a:t>
            </a:r>
            <a:endParaRPr lang="zh-CN" altLang="en-US" b="1" smtClean="0">
              <a:latin typeface="宋体" panose="02010600030101010101" pitchFamily="2" charset="-122"/>
            </a:endParaRPr>
          </a:p>
          <a:p>
            <a:endParaRPr lang="zh-CN" altLang="en-US" smtClean="0"/>
          </a:p>
        </p:txBody>
      </p:sp>
      <p:sp>
        <p:nvSpPr>
          <p:cNvPr id="4" name="灯片编号占位符 3"/>
          <p:cNvSpPr>
            <a:spLocks noGrp="1"/>
          </p:cNvSpPr>
          <p:nvPr>
            <p:ph type="sldNum" sz="quarter" idx="5"/>
          </p:nvPr>
        </p:nvSpPr>
        <p:spPr/>
        <p:txBody>
          <a:bodyPr/>
          <a:lstStyle/>
          <a:p>
            <a:pPr>
              <a:defRPr/>
            </a:pPr>
            <a:fld id="{AF4B34E9-6498-4430-97C8-DC1ED5A3FFA9}"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a:solidFill>
              <a:srgbClr val="000000">
                <a:alpha val="100000"/>
              </a:srgbClr>
            </a:solidFill>
            <a:miter lim="800000"/>
          </a:ln>
        </p:spPr>
      </p:sp>
      <p:sp>
        <p:nvSpPr>
          <p:cNvPr id="106499" name="备注占位符 2"/>
          <p:cNvSpPr>
            <a:spLocks noGrp="1"/>
          </p:cNvSpPr>
          <p:nvPr>
            <p:ph type="body" idx="1"/>
          </p:nvPr>
        </p:nvSpPr>
        <p:spPr/>
        <p:txBody>
          <a:bodyPr vert="horz" wrap="square" lIns="91440" tIns="45720" rIns="91440" bIns="45720" anchor="t"/>
          <a:lstStyle/>
          <a:p>
            <a:pPr lvl="0">
              <a:spcBef>
                <a:spcPct val="0"/>
              </a:spcBef>
            </a:pPr>
            <a:endParaRPr lang="zh-CN" altLang="en-US"/>
          </a:p>
        </p:txBody>
      </p:sp>
      <p:sp>
        <p:nvSpPr>
          <p:cNvPr id="106500" name="灯片编号占位符 3"/>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075" name="Picture 6" descr="C:\Documents and Settings\鱼不愚\桌面\未标题-1副本.jpg"/>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2" name="标题 1"/>
          <p:cNvSpPr>
            <a:spLocks noGrp="1"/>
          </p:cNvSpPr>
          <p:nvPr>
            <p:ph type="ctrTitle"/>
          </p:nvPr>
        </p:nvSpPr>
        <p:spPr>
          <a:xfrm>
            <a:off x="428596" y="686646"/>
            <a:ext cx="6500858" cy="1041397"/>
          </a:xfrm>
        </p:spPr>
        <p:txBody>
          <a:bodyPr>
            <a:noAutofit/>
          </a:bodyPr>
          <a:lstStyle>
            <a:lvl1pPr algn="l">
              <a:defRPr sz="4000">
                <a:solidFill>
                  <a:srgbClr val="0070C0"/>
                </a:solidFill>
                <a:latin typeface="汉仪粗宋简" pitchFamily="49" charset="-122"/>
                <a:ea typeface="汉仪粗宋简" pitchFamily="49" charset="-122"/>
                <a:cs typeface="经典特宋简" panose="02010609010101010101" pitchFamily="49"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28596" y="1890714"/>
            <a:ext cx="6400800" cy="609592"/>
          </a:xfrm>
        </p:spPr>
        <p:txBody>
          <a:bodyPr>
            <a:normAutofit/>
          </a:bodyPr>
          <a:lstStyle>
            <a:lvl1pPr marL="0" indent="0" algn="l">
              <a:buNone/>
              <a:defRPr sz="2400" b="1">
                <a:solidFill>
                  <a:srgbClr val="0070C0"/>
                </a:solidFill>
                <a:latin typeface="华文细黑" panose="02010600040101010101" pitchFamily="2" charset="-122"/>
                <a:ea typeface="华文细黑" panose="02010600040101010101" pitchFamily="2"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9"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0BDBA79-0CDE-423C-B992-CF28016B079F}"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p>
            <a:pPr algn="r"/>
            <a:fld id="{9A0DB2DC-4C9A-4742-B13C-FB6460FD3503}" type="slidenum">
              <a:rPr lang="zh-CN" altLang="en-US" sz="1200">
                <a:solidFill>
                  <a:srgbClr val="898989"/>
                </a:solidFill>
                <a:latin typeface="Calibri" panose="020F0502020204030204" pitchFamily="34" charset="0"/>
              </a:rPr>
            </a:fld>
            <a:endParaRPr lang="zh-CN" altLang="en-US" sz="1200">
              <a:solidFill>
                <a:srgbClr val="898989"/>
              </a:solidFill>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汉仪粗宋简" pitchFamily="49" charset="-122"/>
                <a:ea typeface="汉仪粗宋简" pitchFamily="49"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华文细黑" panose="02010600040101010101" pitchFamily="2" charset="-122"/>
              <a:ea typeface="华文细黑" panose="02010600040101010101" pitchFamily="2" charset="-122"/>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2050" name="Picture 3" descr="C:\Documents and Settings\鱼不愚\桌面\未标题-1副本.jpg"/>
          <p:cNvPicPr>
            <a:picLocks noChangeAspect="1"/>
          </p:cNvPicPr>
          <p:nvPr userDrawn="1"/>
        </p:nvPicPr>
        <p:blipFill>
          <a:blip r:embed="rId12"/>
          <a:stretch>
            <a:fillRect/>
          </a:stretch>
        </p:blipFill>
        <p:spPr>
          <a:xfrm>
            <a:off x="0" y="0"/>
            <a:ext cx="9144000" cy="6858000"/>
          </a:xfrm>
          <a:prstGeom prst="rect">
            <a:avLst/>
          </a:prstGeom>
          <a:noFill/>
          <a:ln w="9525">
            <a:noFill/>
          </a:ln>
        </p:spPr>
      </p:pic>
      <p:sp>
        <p:nvSpPr>
          <p:cNvPr id="2051" name="标题占位符 1"/>
          <p:cNvSpPr>
            <a:spLocks noGrp="1"/>
          </p:cNvSpPr>
          <p:nvPr>
            <p:ph type="title"/>
          </p:nvPr>
        </p:nvSpPr>
        <p:spPr>
          <a:xfrm>
            <a:off x="457200" y="642938"/>
            <a:ext cx="8229600" cy="774700"/>
          </a:xfrm>
          <a:prstGeom prst="rect">
            <a:avLst/>
          </a:prstGeom>
          <a:noFill/>
          <a:ln w="9525">
            <a:noFill/>
          </a:ln>
        </p:spPr>
        <p:txBody>
          <a:bodyPr anchor="ctr"/>
          <a:lstStyle/>
          <a:p>
            <a:pPr lvl="0"/>
            <a:r>
              <a:rPr lang="zh-CN" altLang="en-US"/>
              <a:t>单击此处编辑母版标题样式</a:t>
            </a:r>
            <a:endParaRPr lang="zh-CN" altLang="en-US"/>
          </a:p>
        </p:txBody>
      </p:sp>
      <p:sp>
        <p:nvSpPr>
          <p:cNvPr id="2052" name="文本占位符 2"/>
          <p:cNvSpPr>
            <a:spLocks noGrp="1"/>
          </p:cNvSpPr>
          <p:nvPr>
            <p:ph type="body" idx="1"/>
          </p:nvPr>
        </p:nvSpPr>
        <p:spPr>
          <a:xfrm>
            <a:off x="457200" y="1600200"/>
            <a:ext cx="8229600" cy="4525963"/>
          </a:xfrm>
          <a:prstGeom prst="rect">
            <a:avLst/>
          </a:prstGeom>
          <a:noFill/>
          <a:ln w="9525">
            <a:noFill/>
          </a:ln>
        </p:spPr>
        <p:txBody>
          <a:bodyPr/>
          <a:lstStyle/>
          <a:p>
            <a:pPr lvl="0"/>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81CA4180-8FEB-4FBD-B706-0739B76F4AC1}"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a:ea typeface="宋体" panose="02010600030101010101" pitchFamily="2" charset="-122"/>
              </a:rPr>
            </a:fld>
            <a:endParaRPr lang="zh-CN" altLang="en-US">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eaLnBrk="0" fontAlgn="base" hangingPunct="0">
        <a:spcBef>
          <a:spcPct val="0"/>
        </a:spcBef>
        <a:spcAft>
          <a:spcPct val="0"/>
        </a:spcAft>
        <a:defRPr sz="3200" kern="1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1pPr>
      <a:lvl2pPr algn="l" rtl="0" eaLnBrk="0" fontAlgn="base" hangingPunct="0">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2pPr>
      <a:lvl3pPr algn="l" rtl="0" eaLnBrk="0" fontAlgn="base" hangingPunct="0">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3pPr>
      <a:lvl4pPr algn="l" rtl="0" eaLnBrk="0" fontAlgn="base" hangingPunct="0">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4pPr>
      <a:lvl5pPr algn="l" rtl="0" eaLnBrk="0" fontAlgn="base" hangingPunct="0">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5pPr>
      <a:lvl6pPr marL="457200" algn="l" rtl="0" fontAlgn="base">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6pPr>
      <a:lvl7pPr marL="914400" algn="l" rtl="0" fontAlgn="base">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7pPr>
      <a:lvl8pPr marL="1371600" algn="l" rtl="0" fontAlgn="base">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8pPr>
      <a:lvl9pPr marL="1828800" algn="l" rtl="0" fontAlgn="base">
        <a:spcBef>
          <a:spcPct val="0"/>
        </a:spcBef>
        <a:spcAft>
          <a:spcPct val="0"/>
        </a:spcAft>
        <a:defRPr sz="3200">
          <a:solidFill>
            <a:schemeClr val="tx1"/>
          </a:solidFill>
          <a:latin typeface="经典特宋简" panose="02010609010101010101" pitchFamily="49" charset="-122"/>
          <a:ea typeface="经典特宋简" panose="02010609010101010101" pitchFamily="49" charset="-122"/>
          <a:cs typeface="经典特宋简" panose="02010609010101010101" pitchFamily="49" charset="-122"/>
        </a:defRPr>
      </a:lvl9pPr>
    </p:titleStyle>
    <p:bodyStyle>
      <a:lvl1pPr marL="342900" indent="-342900" algn="l" rtl="0" eaLnBrk="0" fontAlgn="base" hangingPunct="0">
        <a:spcBef>
          <a:spcPct val="20000"/>
        </a:spcBef>
        <a:spcAft>
          <a:spcPct val="0"/>
        </a:spcAft>
        <a:buFont typeface="Arial" panose="020B0604020202020204" pitchFamily="34" charset="0"/>
        <a:defRPr sz="2000" kern="1200">
          <a:solidFill>
            <a:schemeClr val="tx1"/>
          </a:solidFill>
          <a:latin typeface="华文细黑" panose="02010600040101010101" pitchFamily="2" charset="-122"/>
          <a:ea typeface="华文细黑" panose="0201060004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3270;&#23077;&#20108;&#21495;&#21457;&#23556;.flv"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2.jpeg"/><Relationship Id="rId7" Type="http://schemas.openxmlformats.org/officeDocument/2006/relationships/slide" Target="slide4.xml"/><Relationship Id="rId6" Type="http://schemas.openxmlformats.org/officeDocument/2006/relationships/slide" Target="slide20.xml"/><Relationship Id="rId5" Type="http://schemas.openxmlformats.org/officeDocument/2006/relationships/slide" Target="slide5.xml"/><Relationship Id="rId4" Type="http://schemas.openxmlformats.org/officeDocument/2006/relationships/slide" Target="slide6.xml"/><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0.jpeg"/><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9.jpeg"/><Relationship Id="rId1"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baike.so.com/doc/5327895.html" TargetMode="External"/><Relationship Id="rId2" Type="http://schemas.openxmlformats.org/officeDocument/2006/relationships/hyperlink" Target="http://baike.so.com/doc/5272797.html" TargetMode="External"/><Relationship Id="rId1" Type="http://schemas.openxmlformats.org/officeDocument/2006/relationships/image" Target="../media/image4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25.xml.rels><?xml version="1.0" encoding="UTF-8" standalone="yes"?>
<Relationships xmlns="http://schemas.openxmlformats.org/package/2006/relationships"><Relationship Id="rId9" Type="http://schemas.openxmlformats.org/officeDocument/2006/relationships/slide" Target="slide23.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image" Target="../media/image9.png"/><Relationship Id="rId2" Type="http://schemas.openxmlformats.org/officeDocument/2006/relationships/image" Target="../media/image44.jpeg"/><Relationship Id="rId16" Type="http://schemas.openxmlformats.org/officeDocument/2006/relationships/slideLayout" Target="../slideLayouts/slideLayout2.xml"/><Relationship Id="rId15" Type="http://schemas.openxmlformats.org/officeDocument/2006/relationships/image" Target="../media/image12.jpeg"/><Relationship Id="rId14" Type="http://schemas.openxmlformats.org/officeDocument/2006/relationships/slide" Target="slide4.xml"/><Relationship Id="rId13" Type="http://schemas.openxmlformats.org/officeDocument/2006/relationships/slide" Target="slide37.xml"/><Relationship Id="rId12" Type="http://schemas.openxmlformats.org/officeDocument/2006/relationships/slide" Target="slide34.xml"/><Relationship Id="rId11" Type="http://schemas.openxmlformats.org/officeDocument/2006/relationships/slide" Target="slide31.xml"/><Relationship Id="rId10" Type="http://schemas.openxmlformats.org/officeDocument/2006/relationships/slide" Target="slide25.xml"/><Relationship Id="rId1"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jpeg"/></Relationships>
</file>

<file path=ppt/slides/_rels/slide27.xml.rels><?xml version="1.0" encoding="UTF-8" standalone="yes"?>
<Relationships xmlns="http://schemas.openxmlformats.org/package/2006/relationships"><Relationship Id="rId9" Type="http://schemas.openxmlformats.org/officeDocument/2006/relationships/slide" Target="slide31.xml"/><Relationship Id="rId8" Type="http://schemas.openxmlformats.org/officeDocument/2006/relationships/slide" Target="slide26.xml"/><Relationship Id="rId7" Type="http://schemas.openxmlformats.org/officeDocument/2006/relationships/slide" Target="slide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6" Type="http://schemas.openxmlformats.org/officeDocument/2006/relationships/notesSlide" Target="../notesSlides/notesSlide2.xml"/><Relationship Id="rId15" Type="http://schemas.openxmlformats.org/officeDocument/2006/relationships/vmlDrawing" Target="../drawings/vmlDrawing1.vml"/><Relationship Id="rId14" Type="http://schemas.openxmlformats.org/officeDocument/2006/relationships/slideLayout" Target="../slideLayouts/slideLayout7.xml"/><Relationship Id="rId13" Type="http://schemas.openxmlformats.org/officeDocument/2006/relationships/image" Target="../media/image12.jpeg"/><Relationship Id="rId12" Type="http://schemas.openxmlformats.org/officeDocument/2006/relationships/slide" Target="slide4.xml"/><Relationship Id="rId11" Type="http://schemas.openxmlformats.org/officeDocument/2006/relationships/slide" Target="slide37.xml"/><Relationship Id="rId10" Type="http://schemas.openxmlformats.org/officeDocument/2006/relationships/slide" Target="slide34.xml"/><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27773;&#36710;&#30896;&#25758;.flv"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8.jpeg"/><Relationship Id="rId1"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jpeg"/><Relationship Id="rId1"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2.jpeg"/><Relationship Id="rId1" Type="http://schemas.openxmlformats.org/officeDocument/2006/relationships/image" Target="../media/image51.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5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jpe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61.jpeg"/><Relationship Id="rId1" Type="http://schemas.openxmlformats.org/officeDocument/2006/relationships/image" Target="../media/image6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2.jpeg"/><Relationship Id="rId6" Type="http://schemas.openxmlformats.org/officeDocument/2006/relationships/slide" Target="slide4.xml"/><Relationship Id="rId5" Type="http://schemas.openxmlformats.org/officeDocument/2006/relationships/slide" Target="slide18.xml"/><Relationship Id="rId4" Type="http://schemas.openxmlformats.org/officeDocument/2006/relationships/slide" Target="slide16.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18.xml"/><Relationship Id="rId7" Type="http://schemas.openxmlformats.org/officeDocument/2006/relationships/image" Target="../media/image12.jpeg"/><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16.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slide" Target="slide18.xml"/><Relationship Id="rId6" Type="http://schemas.openxmlformats.org/officeDocument/2006/relationships/image" Target="../media/image12.jpeg"/><Relationship Id="rId5" Type="http://schemas.openxmlformats.org/officeDocument/2006/relationships/slide" Target="slide4.xml"/><Relationship Id="rId4" Type="http://schemas.openxmlformats.org/officeDocument/2006/relationships/slide" Target="slide16.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107950" y="2642235"/>
            <a:ext cx="9036050" cy="3748088"/>
            <a:chOff x="68" y="1570"/>
            <a:chExt cx="5624" cy="2361"/>
          </a:xfrm>
        </p:grpSpPr>
        <p:sp>
          <p:nvSpPr>
            <p:cNvPr id="75779" name="Text Box 4"/>
            <p:cNvSpPr txBox="1"/>
            <p:nvPr/>
          </p:nvSpPr>
          <p:spPr>
            <a:xfrm>
              <a:off x="90" y="1988"/>
              <a:ext cx="5602" cy="1943"/>
            </a:xfrm>
            <a:prstGeom prst="rect">
              <a:avLst/>
            </a:prstGeom>
            <a:noFill/>
            <a:ln w="9525">
              <a:noFill/>
            </a:ln>
          </p:spPr>
          <p:txBody>
            <a:bodyPr>
              <a:spAutoFit/>
            </a:bodyPr>
            <a:lstStyle/>
            <a:p>
              <a:pPr>
                <a:spcBef>
                  <a:spcPct val="50000"/>
                </a:spcBef>
              </a:pPr>
              <a:r>
                <a:rPr lang="zh-CN" altLang="en-US" sz="2800" b="1" u="sng">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在</a:t>
              </a:r>
              <a:r>
                <a:rPr lang="zh-CN" altLang="en-US" sz="2800" b="1" u="sng">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技术活动</a:t>
              </a:r>
              <a:r>
                <a:rPr lang="zh-CN" altLang="en-US" sz="2800" b="1" u="sng">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中</a:t>
              </a:r>
              <a:r>
                <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，当我们遇到如：</a:t>
              </a:r>
              <a:endPar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a:p>
              <a:pPr>
                <a:spcBef>
                  <a:spcPct val="50000"/>
                </a:spcBef>
              </a:pPr>
              <a:r>
                <a:rPr lang="en-US" altLang="zh-CN"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1.</a:t>
              </a:r>
              <a:r>
                <a:rPr lang="zh-CN" altLang="en-US"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哪种材料的强度适合做火箭吗？</a:t>
              </a:r>
              <a:endParaRPr lang="zh-CN" altLang="en-US"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a:p>
              <a:pPr>
                <a:spcBef>
                  <a:spcPct val="50000"/>
                </a:spcBef>
              </a:pPr>
              <a:r>
                <a:rPr lang="en-US" altLang="zh-CN"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2.</a:t>
              </a:r>
              <a:r>
                <a:rPr lang="zh-CN" altLang="en-US"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火箭的图纸设计好了，我们是否开始直接动工</a:t>
              </a:r>
              <a:r>
                <a:rPr lang="en-US" altLang="zh-CN"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a:t>
              </a:r>
              <a:endParaRPr lang="en-US" altLang="zh-CN"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a:p>
              <a:pPr>
                <a:spcBef>
                  <a:spcPct val="50000"/>
                </a:spcBef>
              </a:pPr>
              <a:r>
                <a:rPr lang="en-US" altLang="zh-CN"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3.”</a:t>
              </a:r>
              <a:r>
                <a:rPr lang="zh-CN" altLang="en-US"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嫦娥二号“做成了，人机关系等各方面符合要求吗？</a:t>
              </a:r>
              <a:endParaRPr lang="zh-CN" altLang="en-US" sz="2800" b="1" u="sng">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a:p>
              <a:pPr>
                <a:spcBef>
                  <a:spcPct val="50000"/>
                </a:spcBef>
              </a:pPr>
              <a:r>
                <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等技术问题时，该怎么办</a:t>
              </a:r>
              <a:r>
                <a:rPr lang="en-US" altLang="zh-CN"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a:t>
              </a:r>
              <a:endParaRPr lang="en-US" altLang="zh-CN"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75780" name="Text Box 5"/>
            <p:cNvSpPr txBox="1"/>
            <p:nvPr/>
          </p:nvSpPr>
          <p:spPr>
            <a:xfrm>
              <a:off x="68" y="1570"/>
              <a:ext cx="816" cy="327"/>
            </a:xfrm>
            <a:prstGeom prst="rect">
              <a:avLst/>
            </a:prstGeom>
            <a:noFill/>
            <a:ln w="9525">
              <a:noFill/>
            </a:ln>
          </p:spPr>
          <p:txBody>
            <a:bodyPr>
              <a:spAutoFit/>
            </a:bodyPr>
            <a:lstStyle/>
            <a:p>
              <a:pPr>
                <a:spcBef>
                  <a:spcPct val="50000"/>
                </a:spcBef>
              </a:pPr>
              <a:r>
                <a:rPr lang="zh-CN" altLang="en-US"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思考</a:t>
              </a:r>
              <a:r>
                <a:rPr lang="en-US" altLang="zh-CN"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a:t>
              </a:r>
              <a:endParaRPr lang="en-US" altLang="zh-CN"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
        <p:nvSpPr>
          <p:cNvPr id="75783" name="文本框 75782"/>
          <p:cNvSpPr txBox="1"/>
          <p:nvPr/>
        </p:nvSpPr>
        <p:spPr>
          <a:xfrm>
            <a:off x="143510" y="568325"/>
            <a:ext cx="8062913" cy="583565"/>
          </a:xfrm>
          <a:prstGeom prst="rect">
            <a:avLst/>
          </a:prstGeom>
          <a:noFill/>
          <a:ln w="9525">
            <a:noFill/>
          </a:ln>
        </p:spPr>
        <p:txBody>
          <a:bodyPr>
            <a:spAutoFit/>
          </a:bodyPr>
          <a:lstStyle/>
          <a:p>
            <a:pPr>
              <a:spcBef>
                <a:spcPct val="50000"/>
              </a:spcBef>
            </a:pPr>
            <a:r>
              <a:rPr lang="zh-CN" altLang="en-US" sz="3200" b="1">
                <a:solidFill>
                  <a:srgbClr val="0062AC"/>
                </a:solidFill>
                <a:latin typeface="宋体" panose="02010600030101010101" pitchFamily="2" charset="-122"/>
                <a:ea typeface="宋体" panose="02010600030101010101" pitchFamily="2" charset="-122"/>
                <a:hlinkClick r:id="rId1"/>
              </a:rPr>
              <a:t>“嫦娥二号”的发射</a:t>
            </a:r>
            <a:r>
              <a:rPr lang="zh-CN" altLang="en-US" sz="3200">
                <a:latin typeface="宋体" panose="02010600030101010101" pitchFamily="2" charset="-122"/>
                <a:ea typeface="宋体" panose="02010600030101010101" pitchFamily="2" charset="-122"/>
                <a:hlinkClick r:id="rId1"/>
              </a:rPr>
              <a:t> </a:t>
            </a:r>
            <a:endParaRPr lang="zh-CN" altLang="en-US" sz="3200">
              <a:latin typeface="宋体" panose="02010600030101010101" pitchFamily="2" charset="-122"/>
              <a:ea typeface="宋体" panose="02010600030101010101" pitchFamily="2" charset="-122"/>
            </a:endParaRPr>
          </a:p>
        </p:txBody>
      </p:sp>
      <p:sp>
        <p:nvSpPr>
          <p:cNvPr id="5" name="文本框 4"/>
          <p:cNvSpPr txBox="1"/>
          <p:nvPr/>
        </p:nvSpPr>
        <p:spPr>
          <a:xfrm>
            <a:off x="447675" y="1320165"/>
            <a:ext cx="7454900" cy="1322070"/>
          </a:xfrm>
          <a:prstGeom prst="rect">
            <a:avLst/>
          </a:prstGeom>
          <a:noFill/>
        </p:spPr>
        <p:txBody>
          <a:bodyPr wrap="square" rtlCol="0">
            <a:spAutoFit/>
          </a:bodyPr>
          <a:lstStyle/>
          <a:p>
            <a:r>
              <a:rPr lang="zh-CN" altLang="en-US" sz="2000">
                <a:latin typeface="黑体" panose="02010609060101010101" pitchFamily="2" charset="-122"/>
                <a:ea typeface="黑体" panose="02010609060101010101" pitchFamily="2" charset="-122"/>
                <a:cs typeface="黑体" panose="02010609060101010101" pitchFamily="2" charset="-122"/>
              </a:rPr>
              <a:t> 嫦娥二号卫星是嫦娥一号卫星的姐妹星，由长三丙火箭发射，但是嫦娥二号卫星上安装的</a:t>
            </a:r>
            <a:r>
              <a:rPr lang="en-US" altLang="zh-CN" sz="2000">
                <a:latin typeface="黑体" panose="02010609060101010101" pitchFamily="2" charset="-122"/>
                <a:ea typeface="黑体" panose="02010609060101010101" pitchFamily="2" charset="-122"/>
                <a:cs typeface="黑体" panose="02010609060101010101" pitchFamily="2" charset="-122"/>
              </a:rPr>
              <a:t>CCD</a:t>
            </a:r>
            <a:r>
              <a:rPr lang="zh-CN" altLang="en-US" sz="2000">
                <a:latin typeface="黑体" panose="02010609060101010101" pitchFamily="2" charset="-122"/>
                <a:ea typeface="黑体" panose="02010609060101010101" pitchFamily="2" charset="-122"/>
                <a:cs typeface="黑体" panose="02010609060101010101" pitchFamily="2" charset="-122"/>
              </a:rPr>
              <a:t>照相机的分辨率将更好，探测设备有所改进，提高功能，探测到的有关月球的数据更加清晰。不载人。</a:t>
            </a:r>
            <a:endParaRPr lang="zh-CN" altLang="en-US" sz="2000">
              <a:latin typeface="黑体" panose="02010609060101010101" pitchFamily="2" charset="-122"/>
              <a:ea typeface="黑体" panose="02010609060101010101" pitchFamily="2" charset="-122"/>
              <a:cs typeface="黑体" panose="02010609060101010101" pitchFamily="2" charset="-122"/>
            </a:endParaRPr>
          </a:p>
          <a:p>
            <a:r>
              <a:rPr lang="en-US" altLang="zh-CN" sz="2000">
                <a:latin typeface="黑体" panose="02010609060101010101" pitchFamily="2" charset="-122"/>
                <a:ea typeface="黑体" panose="02010609060101010101" pitchFamily="2" charset="-122"/>
                <a:cs typeface="黑体" panose="02010609060101010101" pitchFamily="2" charset="-122"/>
              </a:rPr>
              <a:t>2010</a:t>
            </a:r>
            <a:r>
              <a:rPr lang="zh-CN" altLang="en-US" sz="2000">
                <a:latin typeface="黑体" panose="02010609060101010101" pitchFamily="2" charset="-122"/>
                <a:ea typeface="黑体" panose="02010609060101010101" pitchFamily="2" charset="-122"/>
                <a:cs typeface="黑体" panose="02010609060101010101" pitchFamily="2" charset="-122"/>
              </a:rPr>
              <a:t>年</a:t>
            </a:r>
            <a:r>
              <a:rPr lang="en-US" altLang="zh-CN" sz="2000">
                <a:latin typeface="黑体" panose="02010609060101010101" pitchFamily="2" charset="-122"/>
                <a:ea typeface="黑体" panose="02010609060101010101" pitchFamily="2" charset="-122"/>
                <a:cs typeface="黑体" panose="02010609060101010101" pitchFamily="2" charset="-122"/>
              </a:rPr>
              <a:t>10</a:t>
            </a:r>
            <a:r>
              <a:rPr lang="zh-CN" altLang="en-US" sz="2000">
                <a:latin typeface="黑体" panose="02010609060101010101" pitchFamily="2" charset="-122"/>
                <a:ea typeface="黑体" panose="02010609060101010101" pitchFamily="2" charset="-122"/>
                <a:cs typeface="黑体" panose="02010609060101010101" pitchFamily="2" charset="-122"/>
              </a:rPr>
              <a:t>月</a:t>
            </a:r>
            <a:r>
              <a:rPr lang="en-US" altLang="zh-CN" sz="2000">
                <a:latin typeface="黑体" panose="02010609060101010101" pitchFamily="2" charset="-122"/>
                <a:ea typeface="黑体" panose="02010609060101010101" pitchFamily="2" charset="-122"/>
                <a:cs typeface="黑体" panose="02010609060101010101" pitchFamily="2" charset="-122"/>
              </a:rPr>
              <a:t>1</a:t>
            </a:r>
            <a:r>
              <a:rPr lang="zh-CN" altLang="en-US" sz="2000">
                <a:latin typeface="黑体" panose="02010609060101010101" pitchFamily="2" charset="-122"/>
                <a:ea typeface="黑体" panose="02010609060101010101" pitchFamily="2" charset="-122"/>
                <a:cs typeface="黑体" panose="02010609060101010101" pitchFamily="2" charset="-122"/>
              </a:rPr>
              <a:t>日</a:t>
            </a:r>
            <a:r>
              <a:rPr lang="en-US" altLang="zh-CN" sz="2000">
                <a:latin typeface="黑体" panose="02010609060101010101" pitchFamily="2" charset="-122"/>
                <a:ea typeface="黑体" panose="02010609060101010101" pitchFamily="2" charset="-122"/>
                <a:cs typeface="黑体" panose="02010609060101010101" pitchFamily="2" charset="-122"/>
              </a:rPr>
              <a:t>18</a:t>
            </a:r>
            <a:r>
              <a:rPr lang="zh-CN" altLang="en-US" sz="2000">
                <a:latin typeface="黑体" panose="02010609060101010101" pitchFamily="2" charset="-122"/>
                <a:ea typeface="黑体" panose="02010609060101010101" pitchFamily="2" charset="-122"/>
                <a:cs typeface="黑体" panose="02010609060101010101" pitchFamily="2" charset="-122"/>
              </a:rPr>
              <a:t>时</a:t>
            </a:r>
            <a:r>
              <a:rPr lang="en-US" altLang="zh-CN" sz="2000">
                <a:latin typeface="黑体" panose="02010609060101010101" pitchFamily="2" charset="-122"/>
                <a:ea typeface="黑体" panose="02010609060101010101" pitchFamily="2" charset="-122"/>
                <a:cs typeface="黑体" panose="02010609060101010101" pitchFamily="2" charset="-122"/>
              </a:rPr>
              <a:t>59</a:t>
            </a:r>
            <a:r>
              <a:rPr lang="zh-CN" altLang="en-US" sz="2000">
                <a:latin typeface="黑体" panose="02010609060101010101" pitchFamily="2" charset="-122"/>
                <a:ea typeface="黑体" panose="02010609060101010101" pitchFamily="2" charset="-122"/>
                <a:cs typeface="黑体" panose="02010609060101010101" pitchFamily="2" charset="-122"/>
              </a:rPr>
              <a:t>分</a:t>
            </a:r>
            <a:r>
              <a:rPr lang="en-US" altLang="zh-CN" sz="2000">
                <a:latin typeface="黑体" panose="02010609060101010101" pitchFamily="2" charset="-122"/>
                <a:ea typeface="黑体" panose="02010609060101010101" pitchFamily="2" charset="-122"/>
                <a:cs typeface="黑体" panose="02010609060101010101" pitchFamily="2" charset="-122"/>
              </a:rPr>
              <a:t>57</a:t>
            </a:r>
            <a:r>
              <a:rPr lang="zh-CN" altLang="en-US" sz="2000">
                <a:latin typeface="黑体" panose="02010609060101010101" pitchFamily="2" charset="-122"/>
                <a:ea typeface="黑体" panose="02010609060101010101" pitchFamily="2" charset="-122"/>
                <a:cs typeface="黑体" panose="02010609060101010101" pitchFamily="2" charset="-122"/>
              </a:rPr>
              <a:t>秒在西昌卫星发射中心点火发射。</a:t>
            </a:r>
            <a:endParaRPr lang="zh-CN" altLang="en-US" sz="20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457200" y="564515"/>
            <a:ext cx="8229600" cy="1064260"/>
          </a:xfrm>
        </p:spPr>
        <p:txBody>
          <a:bodyPr vert="horz" wrap="square" lIns="91440" tIns="45720" rIns="91440" bIns="45720" numCol="1" anchor="ctr" anchorCtr="0" compatLnSpc="1"/>
          <a:lstStyle/>
          <a:p>
            <a:r>
              <a:rPr lang="en-US" altLang="zh-CN" b="1">
                <a:solidFill>
                  <a:srgbClr val="0062AC"/>
                </a:solidFill>
                <a:ea typeface="宋体" panose="02010600030101010101" pitchFamily="2" charset="-122"/>
              </a:rPr>
              <a:t>1</a:t>
            </a:r>
            <a:r>
              <a:rPr lang="zh-CN" altLang="en-US" b="1">
                <a:solidFill>
                  <a:srgbClr val="0062AC"/>
                </a:solidFill>
                <a:ea typeface="宋体" panose="02010600030101010101" pitchFamily="2" charset="-122"/>
              </a:rPr>
              <a:t>、什么是技术试验？</a:t>
            </a:r>
            <a:endParaRPr lang="zh-CN" altLang="en-US" b="1">
              <a:solidFill>
                <a:srgbClr val="0062AC"/>
              </a:solidFill>
              <a:ea typeface="宋体" panose="02010600030101010101" pitchFamily="2" charset="-122"/>
            </a:endParaRPr>
          </a:p>
        </p:txBody>
      </p:sp>
      <p:grpSp>
        <p:nvGrpSpPr>
          <p:cNvPr id="2" name="Group 3"/>
          <p:cNvGrpSpPr/>
          <p:nvPr/>
        </p:nvGrpSpPr>
        <p:grpSpPr>
          <a:xfrm>
            <a:off x="611188" y="1628775"/>
            <a:ext cx="7705725" cy="4248150"/>
            <a:chOff x="476" y="1389"/>
            <a:chExt cx="4854" cy="2676"/>
          </a:xfrm>
        </p:grpSpPr>
        <p:sp>
          <p:nvSpPr>
            <p:cNvPr id="142340" name="Text Box 4"/>
            <p:cNvSpPr txBox="1">
              <a:spLocks noChangeArrowheads="1"/>
            </p:cNvSpPr>
            <p:nvPr/>
          </p:nvSpPr>
          <p:spPr bwMode="auto">
            <a:xfrm>
              <a:off x="476" y="1389"/>
              <a:ext cx="4854" cy="646"/>
            </a:xfrm>
            <a:prstGeom prst="rect">
              <a:avLst/>
            </a:prstGeom>
            <a:noFill/>
            <a:ln w="19050">
              <a:solidFill>
                <a:srgbClr val="9900FF"/>
              </a:solidFill>
              <a:miter lim="800000"/>
            </a:ln>
            <a:effectLst/>
          </p:spPr>
          <p:txBody>
            <a:bodyPr>
              <a:spAutoFit/>
            </a:bodyPr>
            <a:lstStyle/>
            <a:p>
              <a:r>
                <a:rPr lang="zh-CN" altLang="en-US" sz="32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rPr>
                <a:t>    </a:t>
              </a:r>
              <a:r>
                <a:rPr lang="zh-CN" altLang="en-US" sz="28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rPr>
                <a:t>在技术活动中，为了</a:t>
              </a:r>
              <a:r>
                <a:rPr lang="zh-CN" altLang="en-US" sz="2800" b="1" u="sng">
                  <a:solidFill>
                    <a:srgbClr val="FF6600"/>
                  </a:solidFill>
                  <a:effectLst>
                    <a:outerShdw blurRad="38100" dist="38100" dir="2700000">
                      <a:srgbClr val="C0C0C0"/>
                    </a:outerShdw>
                  </a:effectLst>
                  <a:latin typeface="华文新魏" panose="02010800040101010101" pitchFamily="2" charset="-122"/>
                  <a:ea typeface="华文新魏" panose="02010800040101010101" pitchFamily="2" charset="-122"/>
                </a:rPr>
                <a:t>某种目的</a:t>
              </a:r>
              <a:r>
                <a:rPr lang="zh-CN" altLang="en-US" sz="28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rPr>
                <a:t>所进行的</a:t>
              </a:r>
              <a:r>
                <a:rPr lang="zh-CN" altLang="en-US" sz="2800" b="1" u="sng">
                  <a:solidFill>
                    <a:srgbClr val="FF6600"/>
                  </a:solidFill>
                  <a:effectLst>
                    <a:outerShdw blurRad="38100" dist="38100" dir="2700000">
                      <a:srgbClr val="C0C0C0"/>
                    </a:outerShdw>
                  </a:effectLst>
                  <a:latin typeface="华文新魏" panose="02010800040101010101" pitchFamily="2" charset="-122"/>
                  <a:ea typeface="华文新魏" panose="02010800040101010101" pitchFamily="2" charset="-122"/>
                </a:rPr>
                <a:t>尝试、检验、优化</a:t>
              </a:r>
              <a:r>
                <a:rPr lang="zh-CN" altLang="en-US" sz="28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rPr>
                <a:t>等</a:t>
              </a:r>
              <a:r>
                <a:rPr lang="zh-CN" altLang="en-US" sz="2800" b="1" u="sng">
                  <a:solidFill>
                    <a:srgbClr val="FF6600"/>
                  </a:solidFill>
                  <a:effectLst>
                    <a:outerShdw blurRad="38100" dist="38100" dir="2700000">
                      <a:srgbClr val="C0C0C0"/>
                    </a:outerShdw>
                  </a:effectLst>
                  <a:latin typeface="华文新魏" panose="02010800040101010101" pitchFamily="2" charset="-122"/>
                  <a:ea typeface="华文新魏" panose="02010800040101010101" pitchFamily="2" charset="-122"/>
                </a:rPr>
                <a:t>探索性实践</a:t>
              </a:r>
              <a:r>
                <a:rPr lang="zh-CN" altLang="en-US" sz="28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rPr>
                <a:t>活动。</a:t>
              </a:r>
              <a:endParaRPr lang="zh-CN" altLang="en-US" sz="28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endParaRPr>
            </a:p>
          </p:txBody>
        </p:sp>
        <p:pic>
          <p:nvPicPr>
            <p:cNvPr id="77829" name="Picture 5" descr="{8fa48c23-d0e2-48af-bf42-682e36095d3f}"/>
            <p:cNvPicPr>
              <a:picLocks noChangeAspect="1"/>
            </p:cNvPicPr>
            <p:nvPr/>
          </p:nvPicPr>
          <p:blipFill>
            <a:blip r:embed="rId1"/>
            <a:stretch>
              <a:fillRect/>
            </a:stretch>
          </p:blipFill>
          <p:spPr>
            <a:xfrm>
              <a:off x="476" y="2245"/>
              <a:ext cx="2858" cy="1820"/>
            </a:xfrm>
            <a:prstGeom prst="rect">
              <a:avLst/>
            </a:prstGeom>
            <a:noFill/>
            <a:ln w="9525">
              <a:noFill/>
            </a:ln>
          </p:spPr>
        </p:pic>
        <p:pic>
          <p:nvPicPr>
            <p:cNvPr id="77830" name="Picture 6"/>
            <p:cNvPicPr>
              <a:picLocks noChangeAspect="1"/>
            </p:cNvPicPr>
            <p:nvPr/>
          </p:nvPicPr>
          <p:blipFill>
            <a:blip r:embed="rId2"/>
            <a:stretch>
              <a:fillRect/>
            </a:stretch>
          </p:blipFill>
          <p:spPr>
            <a:xfrm>
              <a:off x="3379" y="2245"/>
              <a:ext cx="1951" cy="1813"/>
            </a:xfrm>
            <a:prstGeom prst="rect">
              <a:avLst/>
            </a:prstGeom>
            <a:noFill/>
            <a:ln w="9525">
              <a:noFill/>
            </a:ln>
          </p:spPr>
        </p:pic>
      </p:grpSp>
      <p:sp>
        <p:nvSpPr>
          <p:cNvPr id="5132" name="内容占位符 2"/>
          <p:cNvSpPr>
            <a:spLocks noGrp="1"/>
          </p:cNvSpPr>
          <p:nvPr/>
        </p:nvSpPr>
        <p:spPr>
          <a:xfrm>
            <a:off x="0" y="-6985"/>
            <a:ext cx="5220335" cy="5715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Arial" panose="020B0604020202020204" pitchFamily="34" charset="0"/>
              <a:defRPr sz="2000" kern="1200">
                <a:solidFill>
                  <a:schemeClr val="tx1"/>
                </a:solidFill>
                <a:latin typeface="华文细黑" panose="02010600040101010101" pitchFamily="2" charset="-122"/>
                <a:ea typeface="华文细黑" panose="0201060004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hangingPunct="1"/>
            <a:r>
              <a:rPr lang="zh-CN" altLang="en-US" sz="3600" b="1">
                <a:solidFill>
                  <a:schemeClr val="bg1"/>
                </a:solidFill>
              </a:rPr>
              <a:t>一、技术实验及其意义</a:t>
            </a:r>
            <a:endParaRPr lang="zh-CN" altLang="en-US" sz="3600" b="1">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strips(downLeft)">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824230"/>
            <a:ext cx="9013825" cy="4523105"/>
          </a:xfrm>
          <a:prstGeom prst="rect">
            <a:avLst/>
          </a:prstGeom>
          <a:noFill/>
        </p:spPr>
        <p:txBody>
          <a:bodyPr wrap="square" rtlCol="0">
            <a:spAutoFit/>
          </a:bodyPr>
          <a:lstStyle/>
          <a:p>
            <a:r>
              <a:rPr lang="zh-CN" altLang="en-US">
                <a:latin typeface="黑体" panose="02010609060101010101" pitchFamily="2" charset="-122"/>
                <a:ea typeface="黑体" panose="02010609060101010101" pitchFamily="2" charset="-122"/>
              </a:rPr>
              <a:t>技术试验是为了全面考核产品质量和性能的稳定性和可靠性，获取得大量技术数据，经过分析综合得出产品的使用质量的基本水平及其极限状态的过程。</a:t>
            </a:r>
            <a:endParaRPr lang="zh-CN" altLang="en-US">
              <a:latin typeface="黑体" panose="02010609060101010101" pitchFamily="2" charset="-122"/>
              <a:ea typeface="黑体" panose="02010609060101010101" pitchFamily="2" charset="-122"/>
            </a:endParaRPr>
          </a:p>
          <a:p>
            <a:endParaRPr lang="zh-CN" altLang="en-US">
              <a:latin typeface="黑体" panose="02010609060101010101" pitchFamily="2" charset="-122"/>
              <a:ea typeface="黑体" panose="0201060906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15713"/>
          <p:cNvSpPr>
            <a:spLocks noGrp="1"/>
          </p:cNvSpPr>
          <p:nvPr>
            <p:ph type="title"/>
          </p:nvPr>
        </p:nvSpPr>
        <p:spPr>
          <a:xfrm>
            <a:off x="360363" y="998538"/>
            <a:ext cx="8675687" cy="774700"/>
          </a:xfrm>
        </p:spPr>
        <p:txBody>
          <a:bodyPr anchor="ctr"/>
          <a:lstStyle/>
          <a:p>
            <a:r>
              <a:rPr lang="en-US" altLang="zh-CN"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t>1</a:t>
            </a:r>
            <a:r>
              <a:rPr lang="zh-CN" altLang="en-US"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t>、讨论：（</a:t>
            </a:r>
            <a:r>
              <a:rPr lang="en-US" altLang="zh-CN"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t>1</a:t>
            </a:r>
            <a:r>
              <a:rPr lang="zh-CN" altLang="en-US"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t>）日常生活中技术试验有哪些？</a:t>
            </a:r>
            <a:br>
              <a:rPr lang="zh-CN" altLang="en-US"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br>
            <a:endParaRPr lang="zh-CN" altLang="en-US"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endParaRPr>
          </a:p>
        </p:txBody>
      </p:sp>
      <p:sp>
        <p:nvSpPr>
          <p:cNvPr id="115715" name="文本占位符 115714"/>
          <p:cNvSpPr>
            <a:spLocks noGrp="1"/>
          </p:cNvSpPr>
          <p:nvPr>
            <p:ph type="body" idx="1"/>
          </p:nvPr>
        </p:nvSpPr>
        <p:spPr>
          <a:xfrm>
            <a:off x="1166813" y="1495425"/>
            <a:ext cx="7653337" cy="4525963"/>
          </a:xfrm>
        </p:spPr>
        <p:txBody>
          <a:bodyPr/>
          <a:lstStyle/>
          <a:p>
            <a:r>
              <a:rPr lang="zh-CN" altLang="en-US" sz="2800" b="1"/>
              <a:t>①医院青霉素皮试</a:t>
            </a:r>
            <a:endParaRPr lang="zh-CN" altLang="en-US" sz="2800" b="1"/>
          </a:p>
          <a:p>
            <a:r>
              <a:rPr lang="zh-CN" altLang="en-US" sz="2800" b="1"/>
              <a:t>②药品小白鼠试验</a:t>
            </a:r>
            <a:endParaRPr lang="zh-CN" altLang="en-US" sz="2800" b="1"/>
          </a:p>
          <a:p>
            <a:r>
              <a:rPr lang="zh-CN" altLang="en-US" sz="2800" b="1"/>
              <a:t>③甲型</a:t>
            </a:r>
            <a:r>
              <a:rPr lang="en-US" altLang="zh-CN" sz="2800" b="1"/>
              <a:t>H1N1</a:t>
            </a:r>
            <a:r>
              <a:rPr lang="zh-CN" altLang="en-US" sz="2800" b="1"/>
              <a:t>流感疫苗的接种试验</a:t>
            </a:r>
            <a:endParaRPr lang="zh-CN" altLang="en-US" sz="2800" b="1"/>
          </a:p>
          <a:p>
            <a:r>
              <a:rPr lang="zh-CN" altLang="en-US" sz="2800" b="1"/>
              <a:t>④计算机性能测试（优化大师的使用）</a:t>
            </a:r>
            <a:endParaRPr lang="zh-CN" altLang="en-US" sz="2800" b="1"/>
          </a:p>
          <a:p>
            <a:r>
              <a:rPr lang="zh-CN" altLang="en-US" sz="2800" b="1"/>
              <a:t>⑤安全帽超载试验</a:t>
            </a:r>
            <a:endParaRPr lang="zh-CN" altLang="en-US" sz="2800" b="1"/>
          </a:p>
          <a:p>
            <a:r>
              <a:rPr lang="zh-CN" altLang="en-US" sz="2800" b="1"/>
              <a:t>⑥苹果嫁接移植试验</a:t>
            </a:r>
            <a:endParaRPr lang="zh-CN" altLang="en-US" sz="2800" b="1"/>
          </a:p>
          <a:p>
            <a:r>
              <a:rPr lang="zh-CN" altLang="en-US" sz="2800" b="1"/>
              <a:t>⑧弹簧床垫弹性测试试验</a:t>
            </a:r>
            <a:endParaRPr lang="zh-CN" altLang="en-US" sz="2800" b="1"/>
          </a:p>
          <a:p>
            <a:r>
              <a:rPr lang="zh-CN" altLang="en-US" sz="2800" b="1"/>
              <a:t>⑨福厦高铁通车试验等</a:t>
            </a:r>
            <a:endParaRPr lang="zh-CN" altLang="en-US"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anim calcmode="lin" valueType="num">
                                      <p:cBhvr>
                                        <p:cTn id="8"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Effect transition="in" filter="fade">
                                      <p:cBhvr>
                                        <p:cTn id="14" dur="1000"/>
                                        <p:tgtEl>
                                          <p:spTgt spid="115715">
                                            <p:txEl>
                                              <p:pRg st="1" end="1"/>
                                            </p:txEl>
                                          </p:spTgt>
                                        </p:tgtEl>
                                      </p:cBhvr>
                                    </p:animEffect>
                                    <p:anim calcmode="lin" valueType="num">
                                      <p:cBhvr>
                                        <p:cTn id="15"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Effect transition="in" filter="fade">
                                      <p:cBhvr>
                                        <p:cTn id="21" dur="1000"/>
                                        <p:tgtEl>
                                          <p:spTgt spid="115715">
                                            <p:txEl>
                                              <p:pRg st="2" end="2"/>
                                            </p:txEl>
                                          </p:spTgt>
                                        </p:tgtEl>
                                      </p:cBhvr>
                                    </p:animEffect>
                                    <p:anim calcmode="lin" valueType="num">
                                      <p:cBhvr>
                                        <p:cTn id="22"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715">
                                            <p:txEl>
                                              <p:pRg st="3" end="3"/>
                                            </p:txEl>
                                          </p:spTgt>
                                        </p:tgtEl>
                                        <p:attrNameLst>
                                          <p:attrName>style.visibility</p:attrName>
                                        </p:attrNameLst>
                                      </p:cBhvr>
                                      <p:to>
                                        <p:strVal val="visible"/>
                                      </p:to>
                                    </p:set>
                                    <p:animEffect transition="in" filter="fade">
                                      <p:cBhvr>
                                        <p:cTn id="28" dur="1000"/>
                                        <p:tgtEl>
                                          <p:spTgt spid="115715">
                                            <p:txEl>
                                              <p:pRg st="3" end="3"/>
                                            </p:txEl>
                                          </p:spTgt>
                                        </p:tgtEl>
                                      </p:cBhvr>
                                    </p:animEffect>
                                    <p:anim calcmode="lin" valueType="num">
                                      <p:cBhvr>
                                        <p:cTn id="29"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5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Effect transition="in" filter="fade">
                                      <p:cBhvr>
                                        <p:cTn id="35" dur="1000"/>
                                        <p:tgtEl>
                                          <p:spTgt spid="115715">
                                            <p:txEl>
                                              <p:pRg st="4" end="4"/>
                                            </p:txEl>
                                          </p:spTgt>
                                        </p:tgtEl>
                                      </p:cBhvr>
                                    </p:animEffect>
                                    <p:anim calcmode="lin" valueType="num">
                                      <p:cBhvr>
                                        <p:cTn id="36"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5715">
                                            <p:txEl>
                                              <p:pRg st="5" end="5"/>
                                            </p:txEl>
                                          </p:spTgt>
                                        </p:tgtEl>
                                        <p:attrNameLst>
                                          <p:attrName>style.visibility</p:attrName>
                                        </p:attrNameLst>
                                      </p:cBhvr>
                                      <p:to>
                                        <p:strVal val="visible"/>
                                      </p:to>
                                    </p:set>
                                    <p:animEffect transition="in" filter="fade">
                                      <p:cBhvr>
                                        <p:cTn id="42" dur="1000"/>
                                        <p:tgtEl>
                                          <p:spTgt spid="115715">
                                            <p:txEl>
                                              <p:pRg st="5" end="5"/>
                                            </p:txEl>
                                          </p:spTgt>
                                        </p:tgtEl>
                                      </p:cBhvr>
                                    </p:animEffect>
                                    <p:anim calcmode="lin" valueType="num">
                                      <p:cBhvr>
                                        <p:cTn id="43"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57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5715">
                                            <p:txEl>
                                              <p:pRg st="6" end="6"/>
                                            </p:txEl>
                                          </p:spTgt>
                                        </p:tgtEl>
                                        <p:attrNameLst>
                                          <p:attrName>style.visibility</p:attrName>
                                        </p:attrNameLst>
                                      </p:cBhvr>
                                      <p:to>
                                        <p:strVal val="visible"/>
                                      </p:to>
                                    </p:set>
                                    <p:animEffect transition="in" filter="fade">
                                      <p:cBhvr>
                                        <p:cTn id="49" dur="1000"/>
                                        <p:tgtEl>
                                          <p:spTgt spid="115715">
                                            <p:txEl>
                                              <p:pRg st="6" end="6"/>
                                            </p:txEl>
                                          </p:spTgt>
                                        </p:tgtEl>
                                      </p:cBhvr>
                                    </p:animEffect>
                                    <p:anim calcmode="lin" valueType="num">
                                      <p:cBhvr>
                                        <p:cTn id="50" dur="1000" fill="hold"/>
                                        <p:tgtEl>
                                          <p:spTgt spid="11571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57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5715">
                                            <p:txEl>
                                              <p:pRg st="7" end="7"/>
                                            </p:txEl>
                                          </p:spTgt>
                                        </p:tgtEl>
                                        <p:attrNameLst>
                                          <p:attrName>style.visibility</p:attrName>
                                        </p:attrNameLst>
                                      </p:cBhvr>
                                      <p:to>
                                        <p:strVal val="visible"/>
                                      </p:to>
                                    </p:set>
                                    <p:animEffect transition="in" filter="fade">
                                      <p:cBhvr>
                                        <p:cTn id="56" dur="1000"/>
                                        <p:tgtEl>
                                          <p:spTgt spid="115715">
                                            <p:txEl>
                                              <p:pRg st="7" end="7"/>
                                            </p:txEl>
                                          </p:spTgt>
                                        </p:tgtEl>
                                      </p:cBhvr>
                                    </p:animEffect>
                                    <p:anim calcmode="lin" valueType="num">
                                      <p:cBhvr>
                                        <p:cTn id="57" dur="1000" fill="hold"/>
                                        <p:tgtEl>
                                          <p:spTgt spid="11571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1571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323850" y="1484313"/>
            <a:ext cx="8497888" cy="953135"/>
          </a:xfrm>
          <a:prstGeom prst="rect">
            <a:avLst/>
          </a:prstGeom>
          <a:noFill/>
          <a:ln w="9525">
            <a:noFill/>
            <a:miter lim="800000"/>
          </a:ln>
          <a:effectLst/>
        </p:spPr>
        <p:txBody>
          <a:bodyPr>
            <a:spAutoFit/>
          </a:bodyPr>
          <a:lstStyle/>
          <a:p>
            <a:pPr>
              <a:spcBef>
                <a:spcPct val="50000"/>
              </a:spcBef>
            </a:pPr>
            <a:r>
              <a:rPr lang="zh-CN" altLang="en-US" sz="2800" b="1">
                <a:solidFill>
                  <a:schemeClr val="tx1"/>
                </a:solidFill>
                <a:effectLst>
                  <a:outerShdw blurRad="38100" dist="38100" dir="2700000">
                    <a:srgbClr val="C0C0C0"/>
                  </a:outerShdw>
                </a:effectLst>
                <a:latin typeface="Tahoma" panose="020B0604030504040204" pitchFamily="34" charset="0"/>
                <a:ea typeface="宋体" panose="02010600030101010101" pitchFamily="2" charset="-122"/>
              </a:rPr>
              <a:t>阅读（</a:t>
            </a:r>
            <a:r>
              <a:rPr lang="en-US" altLang="zh-CN"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P51</a:t>
            </a:r>
            <a:r>
              <a:rPr lang="zh-CN" altLang="en-US" sz="2800" b="1">
                <a:solidFill>
                  <a:schemeClr val="tx1"/>
                </a:solidFill>
                <a:effectLst>
                  <a:outerShdw blurRad="38100" dist="38100" dir="2700000">
                    <a:srgbClr val="C0C0C0"/>
                  </a:outerShdw>
                </a:effectLst>
                <a:latin typeface="Tahoma" panose="020B0604030504040204" pitchFamily="34" charset="0"/>
                <a:ea typeface="宋体" panose="02010600030101010101" pitchFamily="2" charset="-122"/>
              </a:rPr>
              <a:t>）</a:t>
            </a:r>
            <a:r>
              <a:rPr lang="zh-CN" altLang="en-US" sz="2800" b="1">
                <a:solidFill>
                  <a:schemeClr val="tx2"/>
                </a:solidFill>
                <a:latin typeface="Times New Roman" panose="02020603050405020304" pitchFamily="18" charset="0"/>
                <a:ea typeface="宋体" panose="02010600030101010101" pitchFamily="2" charset="-122"/>
              </a:rPr>
              <a:t>“</a:t>
            </a:r>
            <a:r>
              <a:rPr lang="zh-CN" altLang="en-US" sz="2800" b="1" u="sng">
                <a:solidFill>
                  <a:schemeClr val="tx2"/>
                </a:solidFill>
                <a:effectLst>
                  <a:outerShdw blurRad="38100" dist="38100" dir="2700000">
                    <a:srgbClr val="C0C0C0"/>
                  </a:outerShdw>
                </a:effectLst>
                <a:latin typeface="Tahoma" panose="020B0604030504040204" pitchFamily="34" charset="0"/>
                <a:ea typeface="宋体" panose="02010600030101010101" pitchFamily="2" charset="-122"/>
              </a:rPr>
              <a:t>阿什塔比拉河桥的垮塌</a:t>
            </a:r>
            <a:r>
              <a:rPr lang="zh-CN" altLang="en-US" sz="2800" b="1" u="sng">
                <a:solidFill>
                  <a:schemeClr val="tx2"/>
                </a:solidFill>
                <a:effectLst>
                  <a:outerShdw blurRad="38100" dist="38100" dir="2700000">
                    <a:srgbClr val="C0C0C0"/>
                  </a:outerShdw>
                </a:effectLst>
                <a:latin typeface="Times New Roman" panose="02020603050405020304" pitchFamily="18" charset="0"/>
                <a:ea typeface="宋体" panose="02010600030101010101" pitchFamily="2" charset="-122"/>
              </a:rPr>
              <a:t>”</a:t>
            </a:r>
            <a:r>
              <a:rPr lang="zh-CN" altLang="en-US" sz="2800" b="1">
                <a:solidFill>
                  <a:schemeClr val="tx1"/>
                </a:solidFill>
                <a:latin typeface="Tahoma" panose="020B0604030504040204" pitchFamily="34" charset="0"/>
                <a:ea typeface="宋体" panose="02010600030101010101" pitchFamily="2" charset="-122"/>
              </a:rPr>
              <a:t> </a:t>
            </a:r>
            <a:r>
              <a:rPr lang="zh-CN" altLang="en-US" sz="2800" b="1">
                <a:solidFill>
                  <a:schemeClr val="tx1"/>
                </a:solidFill>
                <a:effectLst>
                  <a:outerShdw blurRad="38100" dist="38100" dir="2700000">
                    <a:srgbClr val="C0C0C0"/>
                  </a:outerShdw>
                </a:effectLst>
                <a:latin typeface="Tahoma" panose="020B0604030504040204" pitchFamily="34" charset="0"/>
                <a:ea typeface="宋体" panose="02010600030101010101" pitchFamily="2" charset="-122"/>
              </a:rPr>
              <a:t>案例给我们什么启示？</a:t>
            </a:r>
            <a:endParaRPr lang="zh-CN" altLang="en-US" sz="2800" b="1">
              <a:solidFill>
                <a:schemeClr val="tx1"/>
              </a:solidFill>
              <a:effectLst>
                <a:outerShdw blurRad="38100" dist="38100" dir="2700000">
                  <a:srgbClr val="C0C0C0"/>
                </a:outerShdw>
              </a:effectLst>
              <a:latin typeface="Tahoma" panose="020B0604030504040204" pitchFamily="34" charset="0"/>
              <a:ea typeface="宋体" panose="02010600030101010101" pitchFamily="2" charset="-122"/>
            </a:endParaRPr>
          </a:p>
        </p:txBody>
      </p:sp>
      <p:grpSp>
        <p:nvGrpSpPr>
          <p:cNvPr id="2" name="Group 3"/>
          <p:cNvGrpSpPr/>
          <p:nvPr/>
        </p:nvGrpSpPr>
        <p:grpSpPr>
          <a:xfrm>
            <a:off x="179388" y="2717800"/>
            <a:ext cx="4608512" cy="711200"/>
            <a:chOff x="113" y="1621"/>
            <a:chExt cx="2903" cy="448"/>
          </a:xfrm>
        </p:grpSpPr>
        <p:sp>
          <p:nvSpPr>
            <p:cNvPr id="80900" name="Text Box 4"/>
            <p:cNvSpPr txBox="1"/>
            <p:nvPr/>
          </p:nvSpPr>
          <p:spPr>
            <a:xfrm>
              <a:off x="1292" y="1621"/>
              <a:ext cx="1724" cy="448"/>
            </a:xfrm>
            <a:prstGeom prst="rect">
              <a:avLst/>
            </a:prstGeom>
            <a:noFill/>
            <a:ln w="9525" cap="flat" cmpd="sng">
              <a:solidFill>
                <a:srgbClr val="9900FF"/>
              </a:solidFill>
              <a:prstDash val="solid"/>
              <a:miter/>
              <a:headEnd type="none" w="med" len="med"/>
              <a:tailEnd type="none" w="med" len="med"/>
            </a:ln>
          </p:spPr>
          <p:txBody>
            <a:bodyPr>
              <a:spAutoFit/>
            </a:bodyPr>
            <a:lstStyle/>
            <a:p>
              <a:pPr>
                <a:spcBef>
                  <a:spcPct val="50000"/>
                </a:spcBef>
              </a:pPr>
              <a:r>
                <a:rPr lang="zh-CN" altLang="en-US" sz="4000" b="1">
                  <a:solidFill>
                    <a:srgbClr val="FF9900"/>
                  </a:solidFill>
                  <a:latin typeface="Tahoma" panose="020B0604030504040204" pitchFamily="34" charset="0"/>
                  <a:ea typeface="宋体" panose="02010600030101010101" pitchFamily="2" charset="-122"/>
                </a:rPr>
                <a:t>    </a:t>
              </a:r>
              <a:r>
                <a:rPr lang="zh-CN" altLang="en-US" sz="2800" b="1">
                  <a:solidFill>
                    <a:srgbClr val="FF9900"/>
                  </a:solidFill>
                  <a:effectLst>
                    <a:outerShdw blurRad="38100" dist="38100" dir="2700000">
                      <a:srgbClr val="C0C0C0"/>
                    </a:outerShdw>
                  </a:effectLst>
                  <a:latin typeface="Tahoma" panose="020B0604030504040204" pitchFamily="34" charset="0"/>
                  <a:ea typeface="宋体" panose="02010600030101010101" pitchFamily="2" charset="-122"/>
                </a:rPr>
                <a:t>桁架结构</a:t>
              </a:r>
              <a:endParaRPr lang="zh-CN" altLang="en-US" sz="2800" b="1">
                <a:solidFill>
                  <a:srgbClr val="FF9900"/>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80901" name="Text Box 5"/>
            <p:cNvSpPr txBox="1"/>
            <p:nvPr/>
          </p:nvSpPr>
          <p:spPr>
            <a:xfrm>
              <a:off x="113" y="1705"/>
              <a:ext cx="817" cy="327"/>
            </a:xfrm>
            <a:prstGeom prst="rect">
              <a:avLst/>
            </a:prstGeom>
            <a:solidFill>
              <a:srgbClr val="FF6600"/>
            </a:solidFill>
            <a:ln w="9525">
              <a:noFill/>
            </a:ln>
          </p:spPr>
          <p:txBody>
            <a:bodyPr>
              <a:spAutoFit/>
            </a:bodyPr>
            <a:lstStyle/>
            <a:p>
              <a:pPr>
                <a:spcBef>
                  <a:spcPct val="50000"/>
                </a:spcBef>
              </a:pPr>
              <a:r>
                <a:rPr lang="zh-CN" altLang="en-US" sz="2800" b="1">
                  <a:solidFill>
                    <a:schemeClr val="tx1"/>
                  </a:solidFill>
                  <a:effectLst>
                    <a:outerShdw blurRad="38100" dist="38100" dir="2700000">
                      <a:srgbClr val="FFFFFF"/>
                    </a:outerShdw>
                  </a:effectLst>
                  <a:latin typeface="Tahoma" panose="020B0604030504040204" pitchFamily="34" charset="0"/>
                  <a:ea typeface="宋体" panose="02010600030101010101" pitchFamily="2" charset="-122"/>
                </a:rPr>
                <a:t>小知识</a:t>
              </a:r>
              <a:endParaRPr lang="zh-CN" altLang="en-US" sz="2800" b="1">
                <a:solidFill>
                  <a:schemeClr val="tx1"/>
                </a:solidFill>
                <a:effectLst>
                  <a:outerShdw blurRad="38100" dist="38100" dir="2700000">
                    <a:srgbClr val="FFFFFF"/>
                  </a:outerShdw>
                </a:effectLst>
                <a:latin typeface="Tahoma" panose="020B0604030504040204" pitchFamily="34" charset="0"/>
                <a:ea typeface="宋体" panose="02010600030101010101" pitchFamily="2" charset="-122"/>
              </a:endParaRPr>
            </a:p>
          </p:txBody>
        </p:sp>
        <p:sp>
          <p:nvSpPr>
            <p:cNvPr id="80902" name="AutoShape 6"/>
            <p:cNvSpPr/>
            <p:nvPr/>
          </p:nvSpPr>
          <p:spPr>
            <a:xfrm>
              <a:off x="960" y="1787"/>
              <a:ext cx="317" cy="136"/>
            </a:xfrm>
            <a:prstGeom prst="rightArrow">
              <a:avLst>
                <a:gd name="adj1" fmla="val 50000"/>
                <a:gd name="adj2" fmla="val 58272"/>
              </a:avLst>
            </a:prstGeom>
            <a:solidFill>
              <a:srgbClr val="FF6600"/>
            </a:solidFill>
            <a:ln w="9525" cap="flat" cmpd="sng">
              <a:solidFill>
                <a:srgbClr val="FF6600"/>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sp>
        <p:nvSpPr>
          <p:cNvPr id="152583" name="Rectangle 7"/>
          <p:cNvSpPr/>
          <p:nvPr/>
        </p:nvSpPr>
        <p:spPr>
          <a:xfrm>
            <a:off x="395288" y="736600"/>
            <a:ext cx="6911975" cy="531813"/>
          </a:xfrm>
          <a:prstGeom prst="rect">
            <a:avLst/>
          </a:prstGeom>
          <a:noFill/>
          <a:ln w="9525">
            <a:noFill/>
          </a:ln>
        </p:spPr>
        <p:txBody>
          <a:bodyPr>
            <a:spAutoFit/>
          </a:bodyPr>
          <a:lstStyle/>
          <a:p>
            <a:pPr>
              <a:lnSpc>
                <a:spcPct val="80000"/>
              </a:lnSpc>
              <a:spcBef>
                <a:spcPct val="20000"/>
              </a:spcBef>
              <a:buClr>
                <a:schemeClr val="tx2"/>
              </a:buClr>
              <a:buSzPct val="90000"/>
              <a:buFont typeface="Symbol" panose="05050102010706020507" pitchFamily="18" charset="2"/>
            </a:pPr>
            <a:r>
              <a:rPr lang="en-US" altLang="zh-CN" sz="36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rPr>
              <a:t>2</a:t>
            </a:r>
            <a:r>
              <a:rPr lang="zh-CN" altLang="en-US" sz="36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rPr>
              <a:t>、案例分析</a:t>
            </a:r>
            <a:endParaRPr lang="zh-CN" altLang="en-US" sz="36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nvGrpSpPr>
          <p:cNvPr id="3" name="Group 8"/>
          <p:cNvGrpSpPr/>
          <p:nvPr/>
        </p:nvGrpSpPr>
        <p:grpSpPr>
          <a:xfrm>
            <a:off x="0" y="2276475"/>
            <a:ext cx="9109075" cy="4724400"/>
            <a:chOff x="0" y="1344"/>
            <a:chExt cx="5738" cy="2976"/>
          </a:xfrm>
        </p:grpSpPr>
        <p:pic>
          <p:nvPicPr>
            <p:cNvPr id="80905" name="Picture 9" descr="uKPLuc3l0Pyx2w==_Rb8HvdtG3JkV"/>
            <p:cNvPicPr>
              <a:picLocks noChangeAspect="1"/>
            </p:cNvPicPr>
            <p:nvPr/>
          </p:nvPicPr>
          <p:blipFill>
            <a:blip r:embed="rId1"/>
            <a:stretch>
              <a:fillRect/>
            </a:stretch>
          </p:blipFill>
          <p:spPr>
            <a:xfrm>
              <a:off x="0" y="2341"/>
              <a:ext cx="2994" cy="1979"/>
            </a:xfrm>
            <a:prstGeom prst="rect">
              <a:avLst/>
            </a:prstGeom>
            <a:noFill/>
            <a:ln w="9525">
              <a:noFill/>
            </a:ln>
          </p:spPr>
        </p:pic>
        <p:grpSp>
          <p:nvGrpSpPr>
            <p:cNvPr id="80906" name="Group 10"/>
            <p:cNvGrpSpPr/>
            <p:nvPr/>
          </p:nvGrpSpPr>
          <p:grpSpPr>
            <a:xfrm>
              <a:off x="3243" y="1344"/>
              <a:ext cx="2337" cy="865"/>
              <a:chOff x="3243" y="1434"/>
              <a:chExt cx="2337" cy="865"/>
            </a:xfrm>
          </p:grpSpPr>
          <p:sp>
            <p:nvSpPr>
              <p:cNvPr id="80907" name="Text Box 11"/>
              <p:cNvSpPr txBox="1"/>
              <p:nvPr/>
            </p:nvSpPr>
            <p:spPr>
              <a:xfrm>
                <a:off x="3833" y="1434"/>
                <a:ext cx="1747" cy="865"/>
              </a:xfrm>
              <a:prstGeom prst="rect">
                <a:avLst/>
              </a:prstGeom>
              <a:noFill/>
              <a:ln w="9525">
                <a:noFill/>
              </a:ln>
            </p:spPr>
            <p:txBody>
              <a:bodyPr>
                <a:spAutoFit/>
              </a:bodyPr>
              <a:lstStyle/>
              <a:p>
                <a:pPr>
                  <a:spcBef>
                    <a:spcPct val="50000"/>
                  </a:spcBef>
                </a:pPr>
                <a:r>
                  <a:rPr lang="zh-CN" altLang="en-US" sz="2800" b="1" u="sng">
                    <a:solidFill>
                      <a:schemeClr val="tx2"/>
                    </a:solidFill>
                    <a:effectLst>
                      <a:outerShdw blurRad="38100" dist="38100" dir="2700000">
                        <a:srgbClr val="C0C0C0"/>
                      </a:outerShdw>
                    </a:effectLst>
                    <a:latin typeface="Tahoma" panose="020B0604030504040204" pitchFamily="34" charset="0"/>
                    <a:ea typeface="宋体" panose="02010600030101010101" pitchFamily="2" charset="-122"/>
                  </a:rPr>
                  <a:t>房屋、桥梁等</a:t>
                </a:r>
                <a:r>
                  <a:rPr lang="zh-CN" altLang="en-US" sz="2800" b="1">
                    <a:solidFill>
                      <a:schemeClr val="tx2"/>
                    </a:solidFill>
                    <a:effectLst>
                      <a:outerShdw blurRad="38100" dist="38100" dir="2700000">
                        <a:srgbClr val="C0C0C0"/>
                      </a:outerShdw>
                    </a:effectLst>
                    <a:latin typeface="Tahoma" panose="020B0604030504040204" pitchFamily="34" charset="0"/>
                    <a:ea typeface="宋体" panose="02010600030101010101" pitchFamily="2" charset="-122"/>
                  </a:rPr>
                  <a:t>的架空的</a:t>
                </a:r>
                <a:r>
                  <a:rPr lang="zh-CN" altLang="en-US" sz="2800" b="1" u="sng">
                    <a:solidFill>
                      <a:schemeClr val="tx2"/>
                    </a:solidFill>
                    <a:effectLst>
                      <a:outerShdw blurRad="38100" dist="38100" dir="2700000">
                        <a:srgbClr val="C0C0C0"/>
                      </a:outerShdw>
                    </a:effectLst>
                    <a:latin typeface="Tahoma" panose="020B0604030504040204" pitchFamily="34" charset="0"/>
                    <a:ea typeface="宋体" panose="02010600030101010101" pitchFamily="2" charset="-122"/>
                  </a:rPr>
                  <a:t>骨架式承重结构。</a:t>
                </a:r>
                <a:endParaRPr lang="zh-CN" altLang="en-US" sz="2800" b="1" u="sng">
                  <a:solidFill>
                    <a:schemeClr val="tx2"/>
                  </a:solidFill>
                  <a:effectLst>
                    <a:outerShdw blurRad="38100" dist="38100" dir="2700000">
                      <a:srgbClr val="C0C0C0"/>
                    </a:outerShdw>
                  </a:effectLst>
                  <a:latin typeface="Tahoma" panose="020B0604030504040204" pitchFamily="34" charset="0"/>
                  <a:ea typeface="宋体" panose="02010600030101010101" pitchFamily="2" charset="-122"/>
                </a:endParaRPr>
              </a:p>
            </p:txBody>
          </p:sp>
          <p:sp>
            <p:nvSpPr>
              <p:cNvPr id="80908" name="AutoShape 12"/>
              <p:cNvSpPr/>
              <p:nvPr/>
            </p:nvSpPr>
            <p:spPr>
              <a:xfrm>
                <a:off x="3243" y="1752"/>
                <a:ext cx="454" cy="181"/>
              </a:xfrm>
              <a:prstGeom prst="rightArrow">
                <a:avLst>
                  <a:gd name="adj1" fmla="val 50000"/>
                  <a:gd name="adj2" fmla="val 62707"/>
                </a:avLst>
              </a:prstGeom>
              <a:solidFill>
                <a:schemeClr val="accent2"/>
              </a:solidFill>
              <a:ln w="9525" cap="flat" cmpd="sng">
                <a:solidFill>
                  <a:schemeClr val="tx1"/>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pic>
          <p:nvPicPr>
            <p:cNvPr id="80909" name="Picture 13" descr="hhhhhhhhh"/>
            <p:cNvPicPr>
              <a:picLocks noChangeAspect="1"/>
            </p:cNvPicPr>
            <p:nvPr/>
          </p:nvPicPr>
          <p:blipFill>
            <a:blip r:embed="rId2"/>
            <a:stretch>
              <a:fillRect/>
            </a:stretch>
          </p:blipFill>
          <p:spPr>
            <a:xfrm>
              <a:off x="2835" y="2358"/>
              <a:ext cx="2903" cy="1946"/>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slide(fromBottom)">
                                      <p:cBhvr>
                                        <p:cTn id="7" dur="500"/>
                                        <p:tgtEl>
                                          <p:spTgt spid="1525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Righ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52583"/>
                                        </p:tgtEl>
                                        <p:attrNameLst>
                                          <p:attrName>style.visibility</p:attrName>
                                        </p:attrNameLst>
                                      </p:cBhvr>
                                      <p:to>
                                        <p:strVal val="visible"/>
                                      </p:to>
                                    </p:set>
                                    <p:anim calcmode="lin" valueType="num">
                                      <p:cBhvr additive="base">
                                        <p:cTn id="22" dur="500" fill="hold"/>
                                        <p:tgtEl>
                                          <p:spTgt spid="152583"/>
                                        </p:tgtEl>
                                        <p:attrNameLst>
                                          <p:attrName>ppt_x</p:attrName>
                                        </p:attrNameLst>
                                      </p:cBhvr>
                                      <p:tavLst>
                                        <p:tav tm="0">
                                          <p:val>
                                            <p:strVal val="0-#ppt_w/2"/>
                                          </p:val>
                                        </p:tav>
                                        <p:tav tm="100000">
                                          <p:val>
                                            <p:strVal val="#ppt_x"/>
                                          </p:val>
                                        </p:tav>
                                      </p:tavLst>
                                    </p:anim>
                                    <p:anim calcmode="lin" valueType="num">
                                      <p:cBhvr additive="base">
                                        <p:cTn id="23" dur="500" fill="hold"/>
                                        <p:tgtEl>
                                          <p:spTgt spid="152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18785"/>
          <p:cNvSpPr>
            <a:spLocks noGrp="1"/>
          </p:cNvSpPr>
          <p:nvPr>
            <p:ph type="title"/>
          </p:nvPr>
        </p:nvSpPr>
        <p:spPr>
          <a:xfrm>
            <a:off x="457200" y="925513"/>
            <a:ext cx="8229600" cy="774700"/>
          </a:xfrm>
        </p:spPr>
        <p:txBody>
          <a:bodyPr anchor="ctr"/>
          <a:lstStyle/>
          <a:p>
            <a:r>
              <a:rPr lang="zh-CN" altLang="en-US"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t>讨论：（</a:t>
            </a:r>
            <a:r>
              <a:rPr lang="en-US" altLang="zh-CN"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t>2</a:t>
            </a:r>
            <a:r>
              <a:rPr lang="zh-CN" altLang="en-US"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rPr>
              <a:t>）为什么要进行技术试验呢？</a:t>
            </a:r>
            <a:endParaRPr lang="zh-CN" altLang="en-US" b="1" kern="1200">
              <a:solidFill>
                <a:srgbClr val="0062AC"/>
              </a:solidFill>
              <a:latin typeface="经典特宋简" panose="02010609010101010101" pitchFamily="49" charset="-122"/>
              <a:ea typeface="经典特宋简" panose="02010609010101010101" pitchFamily="49" charset="-122"/>
              <a:cs typeface="经典特宋简" panose="02010609010101010101" pitchFamily="49" charset="-122"/>
            </a:endParaRPr>
          </a:p>
        </p:txBody>
      </p:sp>
      <p:sp>
        <p:nvSpPr>
          <p:cNvPr id="118787" name="文本占位符 118786"/>
          <p:cNvSpPr>
            <a:spLocks noGrp="1"/>
          </p:cNvSpPr>
          <p:nvPr>
            <p:ph type="body" idx="1"/>
          </p:nvPr>
        </p:nvSpPr>
        <p:spPr>
          <a:xfrm>
            <a:off x="457200" y="1927225"/>
            <a:ext cx="8229600" cy="3824605"/>
          </a:xfrm>
        </p:spPr>
        <p:txBody>
          <a:bodyPr/>
          <a:lstStyle/>
          <a:p>
            <a:r>
              <a:rPr lang="zh-CN" altLang="en-US" sz="2800" b="1"/>
              <a:t>            </a:t>
            </a:r>
            <a:r>
              <a:rPr lang="zh-CN" altLang="en-US" sz="2800" b="1">
                <a:latin typeface="宋体" panose="02010600030101010101" pitchFamily="2" charset="-122"/>
                <a:ea typeface="宋体" panose="02010600030101010101" pitchFamily="2" charset="-122"/>
              </a:rPr>
              <a:t>通过上面的例子我们知道：技术试验是研究不可缺少的基本方法和手段，它对技术应用的实现起到有力的保障作用，通过技术试验，</a:t>
            </a:r>
            <a:endParaRPr lang="zh-CN" altLang="en-US" sz="2800" b="1">
              <a:latin typeface="宋体" panose="02010600030101010101" pitchFamily="2" charset="-122"/>
              <a:ea typeface="宋体" panose="02010600030101010101" pitchFamily="2" charset="-122"/>
            </a:endParaRPr>
          </a:p>
          <a:p>
            <a:pPr>
              <a:spcBef>
                <a:spcPct val="50000"/>
              </a:spcBef>
              <a:defRPr/>
            </a:pPr>
            <a:r>
              <a:rPr kumimoji="1" lang="zh-CN" altLang="en-US" sz="2800" b="1">
                <a:effectLst>
                  <a:outerShdw blurRad="38100" dist="38100" dir="2700000" algn="tl">
                    <a:srgbClr val="C0C0C0"/>
                  </a:outerShdw>
                </a:effectLst>
                <a:latin typeface="黑体" panose="02010609060101010101" pitchFamily="2" charset="-122"/>
                <a:ea typeface="黑体" panose="02010609060101010101" pitchFamily="2" charset="-122"/>
                <a:sym typeface="+mn-ea"/>
              </a:rPr>
              <a:t>①</a:t>
            </a:r>
            <a:r>
              <a:rPr kumimoji="1" lang="zh-CN" altLang="en-US" sz="2800" b="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mn-ea"/>
              </a:rPr>
              <a:t>验证技术是否成功。</a:t>
            </a:r>
            <a:endParaRPr kumimoji="1" lang="en-US" altLang="zh-CN" sz="2800" b="1">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endParaRPr>
          </a:p>
          <a:p>
            <a:pPr>
              <a:spcBef>
                <a:spcPct val="50000"/>
              </a:spcBef>
              <a:defRPr/>
            </a:pPr>
            <a:r>
              <a:rPr kumimoji="1" lang="zh-CN" altLang="en-US" sz="2800" b="1">
                <a:effectLst>
                  <a:outerShdw blurRad="38100" dist="38100" dir="2700000" algn="tl">
                    <a:srgbClr val="C0C0C0"/>
                  </a:outerShdw>
                </a:effectLst>
                <a:latin typeface="微软雅黑" panose="020B0503020204020204" charset="-122"/>
                <a:ea typeface="微软雅黑" panose="020B0503020204020204" charset="-122"/>
                <a:sym typeface="+mn-ea"/>
              </a:rPr>
              <a:t>②</a:t>
            </a:r>
            <a:r>
              <a:rPr kumimoji="1" lang="zh-CN" altLang="en-US" sz="2800" b="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mn-ea"/>
              </a:rPr>
              <a:t>发现问题</a:t>
            </a:r>
            <a:r>
              <a:rPr kumimoji="1" lang="zh-CN" altLang="en-US" sz="2800" b="1">
                <a:effectLst>
                  <a:outerShdw blurRad="38100" dist="38100" dir="2700000" algn="tl">
                    <a:srgbClr val="C0C0C0"/>
                  </a:outerShdw>
                </a:effectLst>
                <a:latin typeface="微软雅黑" panose="020B0503020204020204" charset="-122"/>
                <a:ea typeface="微软雅黑" panose="020B0503020204020204" charset="-122"/>
                <a:sym typeface="+mn-ea"/>
              </a:rPr>
              <a:t>、</a:t>
            </a:r>
            <a:r>
              <a:rPr kumimoji="1" lang="zh-CN" altLang="en-US" sz="2800" b="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mn-ea"/>
              </a:rPr>
              <a:t>研究规律、优化技术</a:t>
            </a:r>
            <a:r>
              <a:rPr kumimoji="1" lang="zh-CN" altLang="en-US" sz="2800" b="1">
                <a:effectLst>
                  <a:outerShdw blurRad="38100" dist="38100" dir="2700000" algn="tl">
                    <a:srgbClr val="C0C0C0"/>
                  </a:outerShdw>
                </a:effectLst>
                <a:latin typeface="微软雅黑" panose="020B0503020204020204" charset="-122"/>
                <a:ea typeface="微软雅黑" panose="020B0503020204020204" charset="-122"/>
                <a:sym typeface="+mn-ea"/>
              </a:rPr>
              <a:t>的关键。 </a:t>
            </a:r>
            <a:endParaRPr kumimoji="1" lang="en-US" altLang="zh-CN" sz="2800" b="1">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mn-cs"/>
            </a:endParaRPr>
          </a:p>
          <a:p>
            <a:pPr>
              <a:spcBef>
                <a:spcPct val="50000"/>
              </a:spcBef>
              <a:defRPr/>
            </a:pPr>
            <a:r>
              <a:rPr kumimoji="1" lang="zh-CN" altLang="en-US" sz="2800" b="1">
                <a:effectLst>
                  <a:outerShdw blurRad="38100" dist="38100" dir="2700000" algn="tl">
                    <a:srgbClr val="C0C0C0"/>
                  </a:outerShdw>
                </a:effectLst>
                <a:latin typeface="微软雅黑" panose="020B0503020204020204" charset="-122"/>
                <a:ea typeface="微软雅黑" panose="020B0503020204020204" charset="-122"/>
                <a:sym typeface="+mn-ea"/>
              </a:rPr>
              <a:t>③使设计得以</a:t>
            </a:r>
            <a:r>
              <a:rPr kumimoji="1" lang="zh-CN" altLang="en-US" sz="2800" b="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mn-ea"/>
              </a:rPr>
              <a:t>改进和完善</a:t>
            </a:r>
            <a:r>
              <a:rPr kumimoji="1" lang="zh-CN" altLang="en-US" sz="2800" b="1">
                <a:effectLst>
                  <a:outerShdw blurRad="38100" dist="38100" dir="2700000" algn="tl">
                    <a:srgbClr val="C0C0C0"/>
                  </a:outerShdw>
                </a:effectLst>
                <a:latin typeface="微软雅黑" panose="020B0503020204020204" charset="-122"/>
                <a:ea typeface="微软雅黑" panose="020B0503020204020204" charset="-122"/>
                <a:sym typeface="+mn-ea"/>
              </a:rPr>
              <a:t>，将设计</a:t>
            </a:r>
            <a:r>
              <a:rPr kumimoji="1" lang="zh-CN" altLang="en-US" sz="2800" b="1">
                <a:solidFill>
                  <a:srgbClr val="FF0000"/>
                </a:solidFill>
                <a:effectLst>
                  <a:outerShdw blurRad="38100" dist="38100" dir="2700000" algn="tl">
                    <a:srgbClr val="C0C0C0"/>
                  </a:outerShdw>
                </a:effectLst>
                <a:latin typeface="微软雅黑" panose="020B0503020204020204" charset="-122"/>
                <a:ea typeface="微软雅黑" panose="020B0503020204020204" charset="-122"/>
                <a:sym typeface="+mn-ea"/>
              </a:rPr>
              <a:t>风险和失误降到最低</a:t>
            </a:r>
            <a:r>
              <a:rPr kumimoji="1" lang="zh-CN" altLang="en-US" sz="2800" b="1">
                <a:effectLst>
                  <a:outerShdw blurRad="38100" dist="38100" dir="2700000" algn="tl">
                    <a:srgbClr val="C0C0C0"/>
                  </a:outerShdw>
                </a:effectLst>
                <a:latin typeface="微软雅黑" panose="020B0503020204020204" charset="-122"/>
                <a:ea typeface="微软雅黑" panose="020B0503020204020204" charset="-122"/>
                <a:sym typeface="+mn-ea"/>
              </a:rPr>
              <a:t>。</a:t>
            </a:r>
            <a:endParaRPr lang="zh-CN" altLang="en-US" sz="280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4360" y="-317"/>
            <a:ext cx="8229600" cy="774700"/>
          </a:xfrm>
        </p:spPr>
        <p:txBody>
          <a:bodyPr/>
          <a:lstStyle/>
          <a:p>
            <a:r>
              <a:rPr lang="zh-CN" altLang="en-US"/>
              <a:t>如果不进行技术试验行不行？</a:t>
            </a:r>
            <a:endParaRPr lang="zh-CN" altLang="en-US"/>
          </a:p>
        </p:txBody>
      </p:sp>
      <p:sp>
        <p:nvSpPr>
          <p:cNvPr id="3" name="内容占位符 2"/>
          <p:cNvSpPr>
            <a:spLocks noGrp="1"/>
          </p:cNvSpPr>
          <p:nvPr>
            <p:ph idx="1"/>
          </p:nvPr>
        </p:nvSpPr>
        <p:spPr>
          <a:xfrm>
            <a:off x="167005" y="774700"/>
            <a:ext cx="8794115" cy="5732145"/>
          </a:xfrm>
        </p:spPr>
        <p:txBody>
          <a:bodyPr>
            <a:scene3d>
              <a:camera prst="orthographicFront"/>
              <a:lightRig rig="soft" dir="t">
                <a:rot lat="0" lon="0" rev="15600000"/>
              </a:lightRig>
            </a:scene3d>
            <a:sp3d extrusionH="57150" prstMaterial="softEdge">
              <a:bevelT w="25400" h="38100"/>
            </a:sp3d>
          </a:bodyPr>
          <a:lstStyle/>
          <a:p>
            <a:r>
              <a:rPr lang="zh-CN" altLang="en-US" sz="3200">
                <a:solidFill>
                  <a:schemeClr val="accent4"/>
                </a:solidFill>
                <a:effectLst/>
                <a:latin typeface="黑体" panose="02010609060101010101" pitchFamily="2" charset="-122"/>
                <a:ea typeface="黑体" panose="02010609060101010101" pitchFamily="2" charset="-122"/>
              </a:rPr>
              <a:t>如果不进行技术试验，你不可能了解材料的性能，产品的性能，不能发现设计中的问题，不能避免事故的发生，如果事先对材料的性能和设计方案进行了试验，将会最大限度降低失误，避免损失。</a:t>
            </a:r>
            <a:endParaRPr lang="zh-CN" altLang="en-US" sz="3200">
              <a:solidFill>
                <a:schemeClr val="accent4"/>
              </a:solidFill>
              <a:effectLst/>
              <a:latin typeface="黑体" panose="02010609060101010101" pitchFamily="2" charset="-122"/>
              <a:ea typeface="黑体" panose="02010609060101010101" pitchFamily="2" charset="-122"/>
            </a:endParaRPr>
          </a:p>
          <a:p>
            <a:r>
              <a:rPr lang="zh-CN" altLang="en-US" sz="3200">
                <a:solidFill>
                  <a:schemeClr val="accent4"/>
                </a:solidFill>
                <a:effectLst/>
                <a:latin typeface="黑体" panose="02010609060101010101" pitchFamily="2" charset="-122"/>
                <a:ea typeface="黑体" panose="02010609060101010101" pitchFamily="2" charset="-122"/>
              </a:rPr>
              <a:t>对于一些大型建筑工程，大桥，我们就要缩小比例，用模型进行试验。所以，无论什么产品，大到航天飞机，小到吃穿用的生活用品，设计制造出来的产品都要进行一些列的试验，来检验你的设计是否合理，性能是否达到要求。</a:t>
            </a:r>
            <a:endParaRPr lang="zh-CN" altLang="en-US" sz="3200">
              <a:solidFill>
                <a:schemeClr val="accent4"/>
              </a:solidFill>
              <a:effectLst/>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51553"/>
          <p:cNvSpPr>
            <a:spLocks noGrp="1" noRot="1"/>
          </p:cNvSpPr>
          <p:nvPr>
            <p:ph type="title"/>
          </p:nvPr>
        </p:nvSpPr>
        <p:spPr>
          <a:xfrm>
            <a:off x="304800" y="228600"/>
            <a:ext cx="9144000" cy="1143000"/>
          </a:xfrm>
        </p:spPr>
        <p:txBody>
          <a:bodyPr anchor="ctr"/>
          <a:lstStyle/>
          <a:p>
            <a:r>
              <a:rPr lang="zh-CN" altLang="en-US" kern="1200">
                <a:solidFill>
                  <a:srgbClr val="FF0000"/>
                </a:solidFill>
                <a:latin typeface="黑体" panose="02010609060101010101" pitchFamily="2" charset="-122"/>
                <a:ea typeface="黑体" panose="02010609060101010101" pitchFamily="2" charset="-122"/>
                <a:cs typeface="经典特宋简" panose="02010609010101010101" pitchFamily="49" charset="-122"/>
              </a:rPr>
              <a:t>没做皮试输液 老人药物过敏死亡</a:t>
            </a:r>
            <a:endParaRPr lang="zh-CN" altLang="en-US" kern="1200">
              <a:solidFill>
                <a:srgbClr val="FF0000"/>
              </a:solidFill>
              <a:latin typeface="黑体" panose="02010609060101010101" pitchFamily="2" charset="-122"/>
              <a:ea typeface="黑体" panose="02010609060101010101" pitchFamily="2" charset="-122"/>
              <a:cs typeface="经典特宋简" panose="02010609010101010101" pitchFamily="49" charset="-122"/>
            </a:endParaRPr>
          </a:p>
        </p:txBody>
      </p:sp>
      <p:sp>
        <p:nvSpPr>
          <p:cNvPr id="151555" name="文本占位符 151554"/>
          <p:cNvSpPr>
            <a:spLocks noGrp="1" noRot="1"/>
          </p:cNvSpPr>
          <p:nvPr>
            <p:ph type="body" idx="1"/>
          </p:nvPr>
        </p:nvSpPr>
        <p:spPr>
          <a:xfrm>
            <a:off x="0" y="1270000"/>
            <a:ext cx="4800600" cy="5054600"/>
          </a:xfrm>
        </p:spPr>
        <p:txBody>
          <a:bodyPr/>
          <a:lstStyle/>
          <a:p>
            <a:r>
              <a:rPr lang="zh-CN" altLang="en-US" sz="3200" b="1">
                <a:latin typeface="黑体" panose="02010609060101010101" pitchFamily="2" charset="-122"/>
                <a:ea typeface="黑体" panose="02010609060101010101" pitchFamily="2" charset="-122"/>
              </a:rPr>
              <a:t>      大众网热线消息</a:t>
            </a:r>
            <a:r>
              <a:rPr lang="en-US" altLang="zh-CN" sz="3200" b="1">
                <a:latin typeface="黑体" panose="02010609060101010101" pitchFamily="2" charset="-122"/>
                <a:ea typeface="黑体" panose="02010609060101010101" pitchFamily="2" charset="-122"/>
              </a:rPr>
              <a:t>,</a:t>
            </a:r>
            <a:r>
              <a:rPr lang="zh-CN" altLang="en-US" sz="3200" b="1">
                <a:latin typeface="黑体" panose="02010609060101010101" pitchFamily="2" charset="-122"/>
                <a:ea typeface="黑体" panose="02010609060101010101" pitchFamily="2" charset="-122"/>
              </a:rPr>
              <a:t>去年</a:t>
            </a:r>
            <a:r>
              <a:rPr lang="en-US" altLang="zh-CN" sz="3200" b="1">
                <a:latin typeface="黑体" panose="02010609060101010101" pitchFamily="2" charset="-122"/>
                <a:ea typeface="黑体" panose="02010609060101010101" pitchFamily="2" charset="-122"/>
              </a:rPr>
              <a:t>9</a:t>
            </a:r>
            <a:r>
              <a:rPr lang="zh-CN" altLang="en-US" sz="3200" b="1">
                <a:latin typeface="黑体" panose="02010609060101010101" pitchFamily="2" charset="-122"/>
                <a:ea typeface="黑体" panose="02010609060101010101" pitchFamily="2" charset="-122"/>
              </a:rPr>
              <a:t>月</a:t>
            </a:r>
            <a:r>
              <a:rPr lang="en-US" altLang="zh-CN" sz="3200" b="1">
                <a:latin typeface="黑体" panose="02010609060101010101" pitchFamily="2" charset="-122"/>
                <a:ea typeface="黑体" panose="02010609060101010101" pitchFamily="2" charset="-122"/>
              </a:rPr>
              <a:t>26</a:t>
            </a:r>
            <a:r>
              <a:rPr lang="zh-CN" altLang="en-US" sz="3200" b="1">
                <a:latin typeface="黑体" panose="02010609060101010101" pitchFamily="2" charset="-122"/>
                <a:ea typeface="黑体" panose="02010609060101010101" pitchFamily="2" charset="-122"/>
              </a:rPr>
              <a:t>日，济南历城区一位</a:t>
            </a:r>
            <a:r>
              <a:rPr lang="en-US" altLang="zh-CN" sz="3200" b="1">
                <a:latin typeface="黑体" panose="02010609060101010101" pitchFamily="2" charset="-122"/>
                <a:ea typeface="黑体" panose="02010609060101010101" pitchFamily="2" charset="-122"/>
              </a:rPr>
              <a:t>70</a:t>
            </a:r>
            <a:r>
              <a:rPr lang="zh-CN" altLang="en-US" sz="3200" b="1">
                <a:latin typeface="黑体" panose="02010609060101010101" pitchFamily="2" charset="-122"/>
                <a:ea typeface="黑体" panose="02010609060101010101" pitchFamily="2" charset="-122"/>
              </a:rPr>
              <a:t>多岁的老人因为咳嗽、胸闷到医院就诊，医生在没有做皮肤试验的情况下注射抗生素药物，结果老人在医生不在现场的情况下发生过敏反应，后经抢救无效死亡。</a:t>
            </a:r>
            <a:endParaRPr lang="zh-CN" altLang="en-US" sz="3200" b="1">
              <a:latin typeface="黑体" panose="02010609060101010101" pitchFamily="2" charset="-122"/>
              <a:ea typeface="黑体" panose="02010609060101010101" pitchFamily="2" charset="-122"/>
            </a:endParaRPr>
          </a:p>
        </p:txBody>
      </p:sp>
      <p:pic>
        <p:nvPicPr>
          <p:cNvPr id="151556" name="图片 151555" descr="1146381828_71_2"/>
          <p:cNvPicPr>
            <a:picLocks noChangeAspect="1"/>
          </p:cNvPicPr>
          <p:nvPr/>
        </p:nvPicPr>
        <p:blipFill>
          <a:blip r:embed="rId1"/>
          <a:stretch>
            <a:fillRect/>
          </a:stretch>
        </p:blipFill>
        <p:spPr>
          <a:xfrm>
            <a:off x="4800600" y="1524000"/>
            <a:ext cx="4002088" cy="4572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ppt_x"/>
                                          </p:val>
                                        </p:tav>
                                        <p:tav tm="100000">
                                          <p:val>
                                            <p:strVal val="#ppt_x"/>
                                          </p:val>
                                        </p:tav>
                                      </p:tavLst>
                                    </p:anim>
                                    <p:anim calcmode="lin" valueType="num">
                                      <p:cBhvr additive="base">
                                        <p:cTn id="8" dur="500" fill="hold"/>
                                        <p:tgtEl>
                                          <p:spTgt spid="151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1555">
                                            <p:txEl>
                                              <p:pRg st="0" end="0"/>
                                            </p:txEl>
                                          </p:spTgt>
                                        </p:tgtEl>
                                        <p:attrNameLst>
                                          <p:attrName>style.visibility</p:attrName>
                                        </p:attrNameLst>
                                      </p:cBhvr>
                                      <p:to>
                                        <p:strVal val="visible"/>
                                      </p:to>
                                    </p:set>
                                    <p:anim calcmode="lin" valueType="num">
                                      <p:cBhvr additive="base">
                                        <p:cTn id="13" dur="5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119" name="Group 31"/>
          <p:cNvGraphicFramePr>
            <a:graphicFrameLocks noGrp="1"/>
          </p:cNvGraphicFramePr>
          <p:nvPr/>
        </p:nvGraphicFramePr>
        <p:xfrm>
          <a:off x="1258888" y="2349500"/>
          <a:ext cx="7561783" cy="3095378"/>
        </p:xfrm>
        <a:graphic>
          <a:graphicData uri="http://schemas.openxmlformats.org/drawingml/2006/table">
            <a:tbl>
              <a:tblPr>
                <a:tableStyleId>{C4B1156A-380E-4F78-BDF5-A606A8083BF9}</a:tableStyleId>
              </a:tblPr>
              <a:tblGrid>
                <a:gridCol w="1872208"/>
                <a:gridCol w="3024336"/>
                <a:gridCol w="2665239"/>
              </a:tblGrid>
              <a:tr h="647452">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3200" b="0" i="0" u="none" strike="noStrike" cap="none" normalizeH="0" baseline="0" smtClean="0">
                        <a:ln>
                          <a:noFill/>
                        </a:ln>
                        <a:solidFill>
                          <a:schemeClr val="accent2"/>
                        </a:solidFill>
                        <a:effectLst/>
                        <a:latin typeface="Arial" panose="020B0604020202020204" pitchFamily="34" charset="0"/>
                        <a:ea typeface="宋体" panose="02010600030101010101" pitchFamily="2" charset="-122"/>
                      </a:endParaRPr>
                    </a:p>
                  </a:txBody>
                  <a:tcPr vert="horz" horzOverflow="overflow">
                    <a:lnTlToBr w="12700" cap="flat" cmpd="sng" algn="ctr">
                      <a:solidFill>
                        <a:schemeClr val="tx1"/>
                      </a:solidFill>
                      <a:prstDash val="solid"/>
                      <a:round/>
                      <a:headEnd type="none" w="med" len="med"/>
                      <a:tailEnd type="none" w="med" len="med"/>
                    </a:lnTlToBr>
                  </a:tcPr>
                </a:tc>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3200" b="1" u="none" strike="noStrike" cap="none" normalizeH="0" baseline="0" smtClean="0">
                          <a:ln>
                            <a:noFill/>
                          </a:ln>
                          <a:effectLst/>
                          <a:latin typeface="微软雅黑" panose="020B0503020204020204" charset="-122"/>
                          <a:ea typeface="微软雅黑" panose="020B0503020204020204" charset="-122"/>
                        </a:rPr>
                        <a:t>   技术试验</a:t>
                      </a: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3200" b="1" u="none" strike="noStrike" cap="none" normalizeH="0" baseline="0" smtClean="0">
                          <a:ln>
                            <a:noFill/>
                          </a:ln>
                          <a:effectLst/>
                          <a:latin typeface="微软雅黑" panose="020B0503020204020204" charset="-122"/>
                          <a:ea typeface="微软雅黑" panose="020B0503020204020204" charset="-122"/>
                        </a:rPr>
                        <a:t>   科学实验</a:t>
                      </a: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r>
              <a:tr h="1677988">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1" u="none" strike="noStrike" cap="none" normalizeH="0" baseline="0" smtClean="0">
                        <a:ln>
                          <a:noFill/>
                        </a:ln>
                        <a:effectLst/>
                        <a:latin typeface="微软雅黑" panose="020B0503020204020204" charset="-122"/>
                        <a:ea typeface="微软雅黑" panose="020B0503020204020204"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3200" b="1" u="none" strike="noStrike" cap="none" normalizeH="0" baseline="0" smtClean="0">
                          <a:ln>
                            <a:noFill/>
                          </a:ln>
                          <a:effectLst/>
                          <a:latin typeface="微软雅黑" panose="020B0503020204020204" charset="-122"/>
                          <a:ea typeface="微软雅黑" panose="020B0503020204020204" charset="-122"/>
                        </a:rPr>
                        <a:t>验证内容</a:t>
                      </a:r>
                      <a:endPar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r>
              <a:tr h="769938">
                <a:tc>
                  <a:txBody>
                    <a:bodyPr wrap="square"/>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3600" b="1" u="none" strike="noStrike" cap="none" normalizeH="0" baseline="0" smtClean="0">
                          <a:ln>
                            <a:noFill/>
                          </a:ln>
                          <a:effectLst/>
                          <a:latin typeface="微软雅黑" panose="020B0503020204020204" charset="-122"/>
                          <a:ea typeface="微软雅黑" panose="020B0503020204020204" charset="-122"/>
                        </a:rPr>
                        <a:t>目的</a:t>
                      </a:r>
                      <a:endParaRPr kumimoji="0" lang="zh-CN" altLang="en-US" sz="3600" b="1"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c>
                  <a:txBody>
                    <a:bodyPr wrap="square"/>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2400" b="0" i="0" u="none" strike="noStrike" cap="none" normalizeH="0" baseline="0" smtClean="0">
                        <a:ln>
                          <a:noFill/>
                        </a:ln>
                        <a:solidFill>
                          <a:schemeClr val="tx1"/>
                        </a:solidFill>
                        <a:effectLst/>
                        <a:latin typeface="微软雅黑" panose="020B0503020204020204" charset="-122"/>
                        <a:ea typeface="微软雅黑" panose="020B0503020204020204" charset="-122"/>
                      </a:endParaRPr>
                    </a:p>
                  </a:txBody>
                  <a:tcPr vert="horz" horzOverflow="overflow"/>
                </a:tc>
              </a:tr>
            </a:tbl>
          </a:graphicData>
        </a:graphic>
      </p:graphicFrame>
      <p:sp>
        <p:nvSpPr>
          <p:cNvPr id="89108" name="Rectangle 20"/>
          <p:cNvSpPr>
            <a:spLocks noChangeArrowheads="1"/>
          </p:cNvSpPr>
          <p:nvPr/>
        </p:nvSpPr>
        <p:spPr bwMode="auto">
          <a:xfrm>
            <a:off x="3131840" y="3140968"/>
            <a:ext cx="3095625" cy="1384995"/>
          </a:xfrm>
          <a:prstGeom prst="rect">
            <a:avLst/>
          </a:prstGeom>
          <a:noFill/>
          <a:ln w="9525">
            <a:noFill/>
            <a:miter lim="800000"/>
          </a:ln>
        </p:spPr>
        <p:txBody>
          <a:bodyPr>
            <a:spAutoFit/>
          </a:bodyPr>
          <a:lstStyle/>
          <a:p>
            <a:r>
              <a:rPr lang="zh-CN" altLang="en-US" sz="2800" b="1">
                <a:solidFill>
                  <a:schemeClr val="tx1"/>
                </a:solidFill>
                <a:latin typeface="微软雅黑" panose="020B0503020204020204" charset="-122"/>
                <a:ea typeface="微软雅黑" panose="020B0503020204020204" charset="-122"/>
              </a:rPr>
              <a:t>验证方案的可行性与合理性，并实现优化。</a:t>
            </a:r>
            <a:endParaRPr lang="zh-CN" altLang="en-US" sz="2800" b="1">
              <a:solidFill>
                <a:schemeClr val="tx1"/>
              </a:solidFill>
              <a:latin typeface="微软雅黑" panose="020B0503020204020204" charset="-122"/>
              <a:ea typeface="微软雅黑" panose="020B0503020204020204" charset="-122"/>
            </a:endParaRPr>
          </a:p>
        </p:txBody>
      </p:sp>
      <p:sp>
        <p:nvSpPr>
          <p:cNvPr id="89109" name="Rectangle 21"/>
          <p:cNvSpPr>
            <a:spLocks noChangeArrowheads="1"/>
          </p:cNvSpPr>
          <p:nvPr/>
        </p:nvSpPr>
        <p:spPr bwMode="auto">
          <a:xfrm>
            <a:off x="6227763" y="3284984"/>
            <a:ext cx="2519362" cy="954107"/>
          </a:xfrm>
          <a:prstGeom prst="rect">
            <a:avLst/>
          </a:prstGeom>
          <a:noFill/>
          <a:ln w="9525">
            <a:noFill/>
            <a:miter lim="800000"/>
          </a:ln>
        </p:spPr>
        <p:txBody>
          <a:bodyPr>
            <a:spAutoFit/>
          </a:bodyPr>
          <a:lstStyle/>
          <a:p>
            <a:pPr>
              <a:spcBef>
                <a:spcPct val="20000"/>
              </a:spcBef>
            </a:pPr>
            <a:r>
              <a:rPr lang="zh-CN" altLang="en-US" sz="2800" b="1">
                <a:solidFill>
                  <a:schemeClr val="tx1"/>
                </a:solidFill>
                <a:latin typeface="微软雅黑" panose="020B0503020204020204" charset="-122"/>
                <a:ea typeface="微软雅黑" panose="020B0503020204020204" charset="-122"/>
              </a:rPr>
              <a:t>验证假设，行成结论</a:t>
            </a:r>
            <a:endParaRPr lang="zh-CN" altLang="en-US" sz="2800" b="1">
              <a:solidFill>
                <a:schemeClr val="tx1"/>
              </a:solidFill>
              <a:latin typeface="微软雅黑" panose="020B0503020204020204" charset="-122"/>
              <a:ea typeface="微软雅黑" panose="020B0503020204020204" charset="-122"/>
            </a:endParaRPr>
          </a:p>
        </p:txBody>
      </p:sp>
      <p:sp>
        <p:nvSpPr>
          <p:cNvPr id="89110" name="Rectangle 22"/>
          <p:cNvSpPr>
            <a:spLocks noChangeArrowheads="1"/>
          </p:cNvSpPr>
          <p:nvPr/>
        </p:nvSpPr>
        <p:spPr bwMode="auto">
          <a:xfrm>
            <a:off x="3275856" y="4797152"/>
            <a:ext cx="2592388" cy="523220"/>
          </a:xfrm>
          <a:prstGeom prst="rect">
            <a:avLst/>
          </a:prstGeom>
          <a:noFill/>
          <a:ln w="9525">
            <a:noFill/>
            <a:miter lim="800000"/>
          </a:ln>
        </p:spPr>
        <p:txBody>
          <a:bodyPr>
            <a:spAutoFit/>
          </a:bodyPr>
          <a:lstStyle/>
          <a:p>
            <a:r>
              <a:rPr lang="zh-CN" altLang="en-US" sz="2800" b="1">
                <a:solidFill>
                  <a:schemeClr val="tx1"/>
                </a:solidFill>
                <a:latin typeface="微软雅黑" panose="020B0503020204020204" charset="-122"/>
                <a:ea typeface="微软雅黑" panose="020B0503020204020204" charset="-122"/>
              </a:rPr>
              <a:t>选择和优化</a:t>
            </a:r>
            <a:endParaRPr lang="zh-CN" altLang="en-US" sz="2800" b="1">
              <a:solidFill>
                <a:schemeClr val="tx1"/>
              </a:solidFill>
              <a:latin typeface="微软雅黑" panose="020B0503020204020204" charset="-122"/>
              <a:ea typeface="微软雅黑" panose="020B0503020204020204" charset="-122"/>
            </a:endParaRPr>
          </a:p>
        </p:txBody>
      </p:sp>
      <p:sp>
        <p:nvSpPr>
          <p:cNvPr id="89111" name="Rectangle 23"/>
          <p:cNvSpPr>
            <a:spLocks noChangeArrowheads="1"/>
          </p:cNvSpPr>
          <p:nvPr/>
        </p:nvSpPr>
        <p:spPr bwMode="auto">
          <a:xfrm>
            <a:off x="6372200" y="4797152"/>
            <a:ext cx="2303462" cy="579437"/>
          </a:xfrm>
          <a:prstGeom prst="rect">
            <a:avLst/>
          </a:prstGeom>
          <a:noFill/>
          <a:ln w="9525">
            <a:noFill/>
            <a:miter lim="800000"/>
          </a:ln>
        </p:spPr>
        <p:txBody>
          <a:bodyPr>
            <a:spAutoFit/>
          </a:bodyPr>
          <a:lstStyle/>
          <a:p>
            <a:r>
              <a:rPr lang="zh-CN" altLang="en-US" sz="3200" b="1">
                <a:solidFill>
                  <a:schemeClr val="tx1"/>
                </a:solidFill>
                <a:latin typeface="微软雅黑" panose="020B0503020204020204" charset="-122"/>
                <a:ea typeface="微软雅黑" panose="020B0503020204020204" charset="-122"/>
              </a:rPr>
              <a:t>甄别真伪</a:t>
            </a:r>
            <a:endParaRPr lang="zh-CN" altLang="en-US" sz="3200" b="1">
              <a:solidFill>
                <a:schemeClr val="tx1"/>
              </a:solidFill>
              <a:latin typeface="微软雅黑" panose="020B0503020204020204" charset="-122"/>
              <a:ea typeface="微软雅黑" panose="020B0503020204020204" charset="-122"/>
            </a:endParaRPr>
          </a:p>
        </p:txBody>
      </p:sp>
      <p:sp>
        <p:nvSpPr>
          <p:cNvPr id="29720" name="Text Box 24"/>
          <p:cNvSpPr txBox="1">
            <a:spLocks noChangeArrowheads="1"/>
          </p:cNvSpPr>
          <p:nvPr/>
        </p:nvSpPr>
        <p:spPr bwMode="auto">
          <a:xfrm>
            <a:off x="1188169" y="1484313"/>
            <a:ext cx="6480175" cy="706755"/>
          </a:xfrm>
          <a:prstGeom prst="rect">
            <a:avLst/>
          </a:prstGeom>
          <a:noFill/>
          <a:ln w="9525">
            <a:noFill/>
            <a:miter lim="800000"/>
          </a:ln>
        </p:spPr>
        <p:txBody>
          <a:bodyPr>
            <a:spAutoFit/>
          </a:bodyPr>
          <a:lstStyle/>
          <a:p>
            <a:pPr>
              <a:spcBef>
                <a:spcPct val="50000"/>
              </a:spcBef>
            </a:pPr>
            <a:r>
              <a:rPr lang="zh-CN" altLang="en-US" sz="4000" b="1">
                <a:solidFill>
                  <a:srgbClr val="FF0000"/>
                </a:solidFill>
                <a:latin typeface="微软雅黑" panose="020B0503020204020204" charset="-122"/>
                <a:ea typeface="微软雅黑" panose="020B0503020204020204" charset="-122"/>
              </a:rPr>
              <a:t>技术试验和科学实验的区别</a:t>
            </a:r>
            <a:endParaRPr lang="zh-CN" altLang="en-US" sz="4000" b="1">
              <a:solidFill>
                <a:srgbClr val="FF0000"/>
              </a:solidFill>
              <a:latin typeface="微软雅黑" panose="020B0503020204020204" charset="-122"/>
              <a:ea typeface="微软雅黑" panose="020B0503020204020204" charset="-122"/>
            </a:endParaRPr>
          </a:p>
        </p:txBody>
      </p:sp>
      <p:grpSp>
        <p:nvGrpSpPr>
          <p:cNvPr id="29721" name="组合 17"/>
          <p:cNvGrpSpPr/>
          <p:nvPr/>
        </p:nvGrpSpPr>
        <p:grpSpPr>
          <a:xfrm>
            <a:off x="5652120" y="5516711"/>
            <a:ext cx="3240087" cy="936625"/>
            <a:chOff x="5436096" y="404664"/>
            <a:chExt cx="3707904" cy="936154"/>
          </a:xfrm>
        </p:grpSpPr>
        <p:pic>
          <p:nvPicPr>
            <p:cNvPr id="29725" name="Picture 34" descr="%CA%B8%C1%BF%BF%C6%D1%A7%CA%B5%D1%E9040"/>
            <p:cNvPicPr>
              <a:picLocks noChangeAspect="1" noChangeArrowheads="1"/>
            </p:cNvPicPr>
            <p:nvPr/>
          </p:nvPicPr>
          <p:blipFill>
            <a:blip r:embed="rId1"/>
            <a:stretch>
              <a:fillRect/>
            </a:stretch>
          </p:blipFill>
          <p:spPr bwMode="auto">
            <a:xfrm>
              <a:off x="5436096" y="404664"/>
              <a:ext cx="1110489" cy="936154"/>
            </a:xfrm>
            <a:prstGeom prst="rect">
              <a:avLst/>
            </a:prstGeom>
            <a:noFill/>
            <a:ln w="9525">
              <a:noFill/>
              <a:miter lim="800000"/>
              <a:headEnd/>
              <a:tailEnd/>
            </a:ln>
          </p:spPr>
        </p:pic>
        <p:pic>
          <p:nvPicPr>
            <p:cNvPr id="29726" name="Picture 41" descr="img_zzx_bridge0604"/>
            <p:cNvPicPr>
              <a:picLocks noChangeAspect="1" noChangeArrowheads="1"/>
            </p:cNvPicPr>
            <p:nvPr/>
          </p:nvPicPr>
          <p:blipFill>
            <a:blip r:embed="rId2"/>
            <a:stretch>
              <a:fillRect/>
            </a:stretch>
          </p:blipFill>
          <p:spPr bwMode="auto">
            <a:xfrm>
              <a:off x="7713344" y="404664"/>
              <a:ext cx="1430656" cy="930629"/>
            </a:xfrm>
            <a:prstGeom prst="rect">
              <a:avLst/>
            </a:prstGeom>
            <a:noFill/>
            <a:ln w="9525">
              <a:noFill/>
              <a:miter lim="800000"/>
              <a:headEnd/>
              <a:tailEnd/>
            </a:ln>
          </p:spPr>
        </p:pic>
        <p:sp>
          <p:nvSpPr>
            <p:cNvPr id="29727" name="Line 43"/>
            <p:cNvSpPr>
              <a:spLocks noChangeShapeType="1"/>
            </p:cNvSpPr>
            <p:nvPr/>
          </p:nvSpPr>
          <p:spPr bwMode="auto">
            <a:xfrm flipH="1">
              <a:off x="7098073" y="404664"/>
              <a:ext cx="0" cy="908530"/>
            </a:xfrm>
            <a:prstGeom prst="line">
              <a:avLst/>
            </a:prstGeom>
            <a:noFill/>
            <a:ln w="76200">
              <a:solidFill>
                <a:srgbClr val="000066"/>
              </a:solidFill>
              <a:round/>
            </a:ln>
          </p:spPr>
          <p:txBody>
            <a:bodyPr/>
            <a:lstStyle/>
            <a:p>
              <a:endParaRPr lang="zh-CN" altLang="en-US"/>
            </a:p>
          </p:txBody>
        </p:sp>
        <p:sp>
          <p:nvSpPr>
            <p:cNvPr id="29728" name="Line 45"/>
            <p:cNvSpPr>
              <a:spLocks noChangeShapeType="1"/>
            </p:cNvSpPr>
            <p:nvPr/>
          </p:nvSpPr>
          <p:spPr bwMode="auto">
            <a:xfrm>
              <a:off x="6636111" y="1229707"/>
              <a:ext cx="954449" cy="0"/>
            </a:xfrm>
            <a:prstGeom prst="line">
              <a:avLst/>
            </a:prstGeom>
            <a:noFill/>
            <a:ln w="76200">
              <a:solidFill>
                <a:srgbClr val="000066"/>
              </a:solidFill>
              <a:round/>
            </a:ln>
          </p:spPr>
          <p:txBody>
            <a:bodyPr/>
            <a:lstStyle/>
            <a:p>
              <a:endParaRPr lang="zh-CN" altLang="en-US"/>
            </a:p>
          </p:txBody>
        </p:sp>
      </p:grpSp>
      <p:pic>
        <p:nvPicPr>
          <p:cNvPr id="29722" name="图片 15" descr="图片1.png"/>
          <p:cNvPicPr>
            <a:picLocks noChangeAspect="1"/>
          </p:cNvPicPr>
          <p:nvPr/>
        </p:nvPicPr>
        <p:blipFill>
          <a:blip r:embed="rId3"/>
          <a:srcRect b="55283"/>
          <a:stretch>
            <a:fillRect/>
          </a:stretch>
        </p:blipFill>
        <p:spPr bwMode="auto">
          <a:xfrm>
            <a:off x="-612775" y="0"/>
            <a:ext cx="6335713" cy="1268413"/>
          </a:xfrm>
          <a:prstGeom prst="rect">
            <a:avLst/>
          </a:prstGeom>
          <a:noFill/>
          <a:ln w="9525">
            <a:noFill/>
            <a:miter lim="800000"/>
            <a:headEnd/>
            <a:tailEnd/>
          </a:ln>
        </p:spPr>
      </p:pic>
      <p:sp>
        <p:nvSpPr>
          <p:cNvPr id="16" name="矩形 15">
            <a:hlinkClick r:id="rId4" action="ppaction://hlinksldjump"/>
          </p:cNvPr>
          <p:cNvSpPr/>
          <p:nvPr/>
        </p:nvSpPr>
        <p:spPr>
          <a:xfrm>
            <a:off x="179512" y="3212976"/>
            <a:ext cx="864096"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hlinkClick r:id="rId4" action="ppaction://hlinksldjump"/>
          </p:cNvPr>
          <p:cNvSpPr/>
          <p:nvPr/>
        </p:nvSpPr>
        <p:spPr>
          <a:xfrm>
            <a:off x="179512" y="3212976"/>
            <a:ext cx="864096"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hlinkClick r:id="rId5" action="ppaction://hlinksldjump"/>
          </p:cNvPr>
          <p:cNvSpPr/>
          <p:nvPr/>
        </p:nvSpPr>
        <p:spPr>
          <a:xfrm>
            <a:off x="179512" y="2276872"/>
            <a:ext cx="792088"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9512" y="5013176"/>
            <a:ext cx="720080"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hlinkClick r:id="rId6" action="ppaction://hlinksldjump"/>
          </p:cNvPr>
          <p:cNvSpPr/>
          <p:nvPr/>
        </p:nvSpPr>
        <p:spPr>
          <a:xfrm>
            <a:off x="179512" y="5013176"/>
            <a:ext cx="720080"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timg (4).jpg">
            <a:hlinkClick r:id="rId7" action="ppaction://hlinksldjump"/>
          </p:cNvPr>
          <p:cNvPicPr>
            <a:picLocks noChangeAspect="1"/>
          </p:cNvPicPr>
          <p:nvPr/>
        </p:nvPicPr>
        <p:blipFill>
          <a:blip r:embed="rId8">
            <a:clrChange>
              <a:clrFrom>
                <a:srgbClr val="FFFFFF"/>
              </a:clrFrom>
              <a:clrTo>
                <a:srgbClr val="FFFFFF">
                  <a:alpha val="0"/>
                </a:srgbClr>
              </a:clrTo>
            </a:clrChange>
            <a:duotone>
              <a:prstClr val="black"/>
              <a:schemeClr val="accent4">
                <a:tint val="45000"/>
                <a:satMod val="400000"/>
              </a:schemeClr>
            </a:duotone>
          </a:blip>
          <a:stretch>
            <a:fillRect/>
          </a:stretch>
        </p:blipFill>
        <p:spPr>
          <a:xfrm>
            <a:off x="8510240" y="6224240"/>
            <a:ext cx="633760" cy="6337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108"/>
                                        </p:tgtEl>
                                        <p:attrNameLst>
                                          <p:attrName>style.visibility</p:attrName>
                                        </p:attrNameLst>
                                      </p:cBhvr>
                                      <p:to>
                                        <p:strVal val="visible"/>
                                      </p:to>
                                    </p:set>
                                    <p:animEffect transition="in" filter="blinds(horizontal)">
                                      <p:cBhvr>
                                        <p:cTn id="7" dur="500"/>
                                        <p:tgtEl>
                                          <p:spTgt spid="891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9109"/>
                                        </p:tgtEl>
                                        <p:attrNameLst>
                                          <p:attrName>style.visibility</p:attrName>
                                        </p:attrNameLst>
                                      </p:cBhvr>
                                      <p:to>
                                        <p:strVal val="visible"/>
                                      </p:to>
                                    </p:set>
                                    <p:animEffect transition="in" filter="blinds(horizontal)">
                                      <p:cBhvr>
                                        <p:cTn id="12" dur="500"/>
                                        <p:tgtEl>
                                          <p:spTgt spid="891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9110"/>
                                        </p:tgtEl>
                                        <p:attrNameLst>
                                          <p:attrName>style.visibility</p:attrName>
                                        </p:attrNameLst>
                                      </p:cBhvr>
                                      <p:to>
                                        <p:strVal val="visible"/>
                                      </p:to>
                                    </p:set>
                                    <p:animEffect transition="in" filter="wipe(down)">
                                      <p:cBhvr>
                                        <p:cTn id="17" dur="500"/>
                                        <p:tgtEl>
                                          <p:spTgt spid="891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9111"/>
                                        </p:tgtEl>
                                        <p:attrNameLst>
                                          <p:attrName>style.visibility</p:attrName>
                                        </p:attrNameLst>
                                      </p:cBhvr>
                                      <p:to>
                                        <p:strVal val="visible"/>
                                      </p:to>
                                    </p:set>
                                    <p:animEffect transition="in" filter="wipe(down)">
                                      <p:cBhvr>
                                        <p:cTn id="22" dur="500"/>
                                        <p:tgtEl>
                                          <p:spTgt spid="89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8" grpId="0"/>
      <p:bldP spid="89109" grpId="0"/>
      <p:bldP spid="89110" grpId="0"/>
      <p:bldP spid="891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idx="4294967295"/>
          </p:nvPr>
        </p:nvSpPr>
        <p:spPr>
          <a:xfrm>
            <a:off x="350520" y="530860"/>
            <a:ext cx="8229600" cy="661670"/>
          </a:xfrm>
        </p:spPr>
        <p:txBody>
          <a:bodyPr vert="horz" wrap="square" lIns="91440" tIns="45720" rIns="91440" bIns="45720" anchor="b"/>
          <a:lstStyle/>
          <a:p>
            <a:r>
              <a:rPr lang="zh-CN" altLang="en-US" b="1">
                <a:solidFill>
                  <a:srgbClr val="0062AC"/>
                </a:solidFill>
                <a:latin typeface="宋体" panose="02010600030101010101" pitchFamily="2" charset="-122"/>
                <a:ea typeface="宋体" panose="02010600030101010101" pitchFamily="2" charset="-122"/>
              </a:rPr>
              <a:t>二、技术试验的分类</a:t>
            </a:r>
            <a:endParaRPr lang="zh-CN" altLang="en-US" b="1">
              <a:solidFill>
                <a:srgbClr val="0062AC"/>
              </a:solidFill>
              <a:latin typeface="宋体" panose="02010600030101010101" pitchFamily="2" charset="-122"/>
              <a:ea typeface="宋体" panose="02010600030101010101" pitchFamily="2" charset="-122"/>
            </a:endParaRPr>
          </a:p>
        </p:txBody>
      </p:sp>
      <p:sp>
        <p:nvSpPr>
          <p:cNvPr id="157699" name="Rectangle 3"/>
          <p:cNvSpPr/>
          <p:nvPr/>
        </p:nvSpPr>
        <p:spPr>
          <a:xfrm>
            <a:off x="2730500" y="1341438"/>
            <a:ext cx="3065463" cy="519112"/>
          </a:xfrm>
          <a:prstGeom prst="rect">
            <a:avLst/>
          </a:prstGeom>
          <a:noFill/>
          <a:ln w="9525">
            <a:noFill/>
          </a:ln>
        </p:spPr>
        <p:txBody>
          <a:bodyPr wrap="none">
            <a:spAutoFit/>
          </a:bodyPr>
          <a:lstStyle/>
          <a:p>
            <a:r>
              <a:rPr lang="en-US" altLang="zh-CN"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rPr>
              <a:t>1.</a:t>
            </a:r>
            <a:r>
              <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rPr>
              <a:t>按应用范围分类</a:t>
            </a:r>
            <a:endPar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endParaRPr>
          </a:p>
        </p:txBody>
      </p:sp>
      <p:grpSp>
        <p:nvGrpSpPr>
          <p:cNvPr id="2" name="Group 4"/>
          <p:cNvGrpSpPr/>
          <p:nvPr/>
        </p:nvGrpSpPr>
        <p:grpSpPr>
          <a:xfrm>
            <a:off x="3448050" y="1628775"/>
            <a:ext cx="5516563" cy="2162175"/>
            <a:chOff x="2172" y="1026"/>
            <a:chExt cx="3475" cy="1362"/>
          </a:xfrm>
        </p:grpSpPr>
        <p:pic>
          <p:nvPicPr>
            <p:cNvPr id="82949" name="Picture 5" descr="橘子"/>
            <p:cNvPicPr>
              <a:picLocks noChangeAspect="1"/>
            </p:cNvPicPr>
            <p:nvPr/>
          </p:nvPicPr>
          <p:blipFill>
            <a:blip r:embed="rId1"/>
            <a:stretch>
              <a:fillRect/>
            </a:stretch>
          </p:blipFill>
          <p:spPr>
            <a:xfrm>
              <a:off x="3833" y="1026"/>
              <a:ext cx="1814" cy="1362"/>
            </a:xfrm>
            <a:prstGeom prst="rect">
              <a:avLst/>
            </a:prstGeom>
            <a:noFill/>
            <a:ln w="9525">
              <a:noFill/>
            </a:ln>
          </p:spPr>
        </p:pic>
        <p:grpSp>
          <p:nvGrpSpPr>
            <p:cNvPr id="82950" name="Group 6"/>
            <p:cNvGrpSpPr/>
            <p:nvPr/>
          </p:nvGrpSpPr>
          <p:grpSpPr>
            <a:xfrm>
              <a:off x="2172" y="1632"/>
              <a:ext cx="1620" cy="365"/>
              <a:chOff x="2172" y="1824"/>
              <a:chExt cx="1620" cy="365"/>
            </a:xfrm>
          </p:grpSpPr>
          <p:sp>
            <p:nvSpPr>
              <p:cNvPr id="82951" name="Rectangle 7"/>
              <p:cNvSpPr/>
              <p:nvPr/>
            </p:nvSpPr>
            <p:spPr>
              <a:xfrm>
                <a:off x="2172" y="1824"/>
                <a:ext cx="1140" cy="365"/>
              </a:xfrm>
              <a:prstGeom prst="rect">
                <a:avLst/>
              </a:prstGeom>
              <a:solidFill>
                <a:srgbClr val="ECCCEA"/>
              </a:solidFill>
              <a:ln w="9525">
                <a:noFill/>
              </a:ln>
            </p:spPr>
            <p:txBody>
              <a:bodyPr wrap="none">
                <a:spAutoFit/>
              </a:bodyPr>
              <a:lstStyle/>
              <a:p>
                <a:r>
                  <a:rPr lang="zh-CN" altLang="en-US" sz="3200" b="1">
                    <a:solidFill>
                      <a:schemeClr val="tx1"/>
                    </a:solidFill>
                    <a:latin typeface="Verdana" panose="020B0604030504040204" pitchFamily="34" charset="0"/>
                    <a:ea typeface="华文新魏" panose="02010800040101010101" pitchFamily="2" charset="-122"/>
                  </a:rPr>
                  <a:t>农业试验</a:t>
                </a:r>
                <a:endParaRPr lang="zh-CN" altLang="en-US" sz="3200" b="1">
                  <a:solidFill>
                    <a:schemeClr val="tx1"/>
                  </a:solidFill>
                  <a:latin typeface="Verdana" panose="020B0604030504040204" pitchFamily="34" charset="0"/>
                  <a:ea typeface="华文新魏" panose="02010800040101010101" pitchFamily="2" charset="-122"/>
                </a:endParaRPr>
              </a:p>
            </p:txBody>
          </p:sp>
          <p:sp>
            <p:nvSpPr>
              <p:cNvPr id="82952" name="AutoShape 8"/>
              <p:cNvSpPr/>
              <p:nvPr/>
            </p:nvSpPr>
            <p:spPr>
              <a:xfrm>
                <a:off x="3312" y="1920"/>
                <a:ext cx="480" cy="144"/>
              </a:xfrm>
              <a:prstGeom prst="rightArrow">
                <a:avLst>
                  <a:gd name="adj1" fmla="val 50000"/>
                  <a:gd name="adj2" fmla="val 83333"/>
                </a:avLst>
              </a:prstGeom>
              <a:solidFill>
                <a:srgbClr val="ECCCEA"/>
              </a:solidFill>
              <a:ln w="9525" cap="flat" cmpd="sng">
                <a:solidFill>
                  <a:schemeClr val="accent2"/>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grpSp>
      <p:grpSp>
        <p:nvGrpSpPr>
          <p:cNvPr id="4" name="Group 14"/>
          <p:cNvGrpSpPr/>
          <p:nvPr/>
        </p:nvGrpSpPr>
        <p:grpSpPr>
          <a:xfrm>
            <a:off x="3429000" y="3860800"/>
            <a:ext cx="5567363" cy="2147888"/>
            <a:chOff x="2160" y="2614"/>
            <a:chExt cx="3507" cy="1353"/>
          </a:xfrm>
        </p:grpSpPr>
        <p:grpSp>
          <p:nvGrpSpPr>
            <p:cNvPr id="82954" name="Group 15"/>
            <p:cNvGrpSpPr/>
            <p:nvPr/>
          </p:nvGrpSpPr>
          <p:grpSpPr>
            <a:xfrm>
              <a:off x="2160" y="2755"/>
              <a:ext cx="1616" cy="365"/>
              <a:chOff x="2160" y="2947"/>
              <a:chExt cx="1616" cy="365"/>
            </a:xfrm>
          </p:grpSpPr>
          <p:sp>
            <p:nvSpPr>
              <p:cNvPr id="82955" name="Rectangle 16"/>
              <p:cNvSpPr/>
              <p:nvPr/>
            </p:nvSpPr>
            <p:spPr>
              <a:xfrm>
                <a:off x="2160" y="2947"/>
                <a:ext cx="1140" cy="365"/>
              </a:xfrm>
              <a:prstGeom prst="rect">
                <a:avLst/>
              </a:prstGeom>
              <a:solidFill>
                <a:srgbClr val="ECCCEA"/>
              </a:solidFill>
              <a:ln w="9525">
                <a:noFill/>
              </a:ln>
            </p:spPr>
            <p:txBody>
              <a:bodyPr wrap="none">
                <a:spAutoFit/>
              </a:bodyPr>
              <a:lstStyle/>
              <a:p>
                <a:r>
                  <a:rPr lang="zh-CN" altLang="en-US" sz="3200" b="1">
                    <a:solidFill>
                      <a:schemeClr val="tx1"/>
                    </a:solidFill>
                    <a:latin typeface="Verdana" panose="020B0604030504040204" pitchFamily="34" charset="0"/>
                    <a:ea typeface="华文新魏" panose="02010800040101010101" pitchFamily="2" charset="-122"/>
                  </a:rPr>
                  <a:t>国防试验</a:t>
                </a:r>
                <a:endParaRPr lang="zh-CN" altLang="en-US" sz="3200" b="1">
                  <a:solidFill>
                    <a:schemeClr val="tx1"/>
                  </a:solidFill>
                  <a:latin typeface="Verdana" panose="020B0604030504040204" pitchFamily="34" charset="0"/>
                  <a:ea typeface="华文新魏" panose="02010800040101010101" pitchFamily="2" charset="-122"/>
                </a:endParaRPr>
              </a:p>
            </p:txBody>
          </p:sp>
          <p:sp>
            <p:nvSpPr>
              <p:cNvPr id="82956" name="AutoShape 17"/>
              <p:cNvSpPr/>
              <p:nvPr/>
            </p:nvSpPr>
            <p:spPr>
              <a:xfrm>
                <a:off x="3296" y="3072"/>
                <a:ext cx="480" cy="144"/>
              </a:xfrm>
              <a:prstGeom prst="rightArrow">
                <a:avLst>
                  <a:gd name="adj1" fmla="val 50000"/>
                  <a:gd name="adj2" fmla="val 83333"/>
                </a:avLst>
              </a:prstGeom>
              <a:solidFill>
                <a:srgbClr val="ECCCEA"/>
              </a:solidFill>
              <a:ln w="9525" cap="flat" cmpd="sng">
                <a:solidFill>
                  <a:schemeClr val="accent2"/>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pic>
          <p:nvPicPr>
            <p:cNvPr id="82957" name="Picture 18" descr="ss"/>
            <p:cNvPicPr>
              <a:picLocks noChangeAspect="1"/>
            </p:cNvPicPr>
            <p:nvPr/>
          </p:nvPicPr>
          <p:blipFill>
            <a:blip r:embed="rId2"/>
            <a:stretch>
              <a:fillRect/>
            </a:stretch>
          </p:blipFill>
          <p:spPr>
            <a:xfrm>
              <a:off x="3803" y="2614"/>
              <a:ext cx="1864" cy="1353"/>
            </a:xfrm>
            <a:prstGeom prst="rect">
              <a:avLst/>
            </a:prstGeom>
            <a:noFill/>
            <a:ln w="9525">
              <a:noFill/>
            </a:ln>
          </p:spPr>
        </p:pic>
      </p:grpSp>
      <p:grpSp>
        <p:nvGrpSpPr>
          <p:cNvPr id="6" name="Group 19"/>
          <p:cNvGrpSpPr/>
          <p:nvPr/>
        </p:nvGrpSpPr>
        <p:grpSpPr>
          <a:xfrm>
            <a:off x="179388" y="1844675"/>
            <a:ext cx="5078412" cy="2447925"/>
            <a:chOff x="113" y="1253"/>
            <a:chExt cx="3199" cy="1542"/>
          </a:xfrm>
        </p:grpSpPr>
        <p:grpSp>
          <p:nvGrpSpPr>
            <p:cNvPr id="82959" name="Group 20"/>
            <p:cNvGrpSpPr/>
            <p:nvPr/>
          </p:nvGrpSpPr>
          <p:grpSpPr>
            <a:xfrm>
              <a:off x="1680" y="2179"/>
              <a:ext cx="1632" cy="365"/>
              <a:chOff x="1680" y="2371"/>
              <a:chExt cx="1632" cy="365"/>
            </a:xfrm>
          </p:grpSpPr>
          <p:sp>
            <p:nvSpPr>
              <p:cNvPr id="82960" name="Rectangle 21"/>
              <p:cNvSpPr/>
              <p:nvPr/>
            </p:nvSpPr>
            <p:spPr>
              <a:xfrm>
                <a:off x="2172" y="2371"/>
                <a:ext cx="1140" cy="365"/>
              </a:xfrm>
              <a:prstGeom prst="rect">
                <a:avLst/>
              </a:prstGeom>
              <a:solidFill>
                <a:srgbClr val="ECCCEA"/>
              </a:solidFill>
              <a:ln w="9525">
                <a:noFill/>
              </a:ln>
            </p:spPr>
            <p:txBody>
              <a:bodyPr wrap="none">
                <a:spAutoFit/>
              </a:bodyPr>
              <a:lstStyle/>
              <a:p>
                <a:r>
                  <a:rPr lang="zh-CN" altLang="en-US" sz="3200" b="1">
                    <a:solidFill>
                      <a:schemeClr val="tx1"/>
                    </a:solidFill>
                    <a:latin typeface="Verdana" panose="020B0604030504040204" pitchFamily="34" charset="0"/>
                    <a:ea typeface="华文新魏" panose="02010800040101010101" pitchFamily="2" charset="-122"/>
                  </a:rPr>
                  <a:t>工业试验</a:t>
                </a:r>
                <a:endParaRPr lang="zh-CN" altLang="en-US" sz="3200" b="1">
                  <a:solidFill>
                    <a:schemeClr val="tx1"/>
                  </a:solidFill>
                  <a:latin typeface="Verdana" panose="020B0604030504040204" pitchFamily="34" charset="0"/>
                  <a:ea typeface="华文新魏" panose="02010800040101010101" pitchFamily="2" charset="-122"/>
                </a:endParaRPr>
              </a:p>
            </p:txBody>
          </p:sp>
          <p:sp>
            <p:nvSpPr>
              <p:cNvPr id="82961" name="AutoShape 22"/>
              <p:cNvSpPr/>
              <p:nvPr/>
            </p:nvSpPr>
            <p:spPr>
              <a:xfrm>
                <a:off x="1680" y="2448"/>
                <a:ext cx="480" cy="144"/>
              </a:xfrm>
              <a:prstGeom prst="leftArrow">
                <a:avLst>
                  <a:gd name="adj1" fmla="val 50000"/>
                  <a:gd name="adj2" fmla="val 83333"/>
                </a:avLst>
              </a:prstGeom>
              <a:solidFill>
                <a:srgbClr val="ECCCEA"/>
              </a:solidFill>
              <a:ln w="9525" cap="flat" cmpd="sng">
                <a:solidFill>
                  <a:schemeClr val="accent2"/>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pic>
          <p:nvPicPr>
            <p:cNvPr id="82962" name="Picture 23" descr="无标题"/>
            <p:cNvPicPr>
              <a:picLocks noChangeAspect="1"/>
            </p:cNvPicPr>
            <p:nvPr/>
          </p:nvPicPr>
          <p:blipFill>
            <a:blip r:embed="rId3"/>
            <a:stretch>
              <a:fillRect/>
            </a:stretch>
          </p:blipFill>
          <p:spPr>
            <a:xfrm>
              <a:off x="113" y="1253"/>
              <a:ext cx="1542" cy="1542"/>
            </a:xfrm>
            <a:prstGeom prst="rect">
              <a:avLst/>
            </a:prstGeom>
            <a:noFill/>
            <a:ln w="9525">
              <a:noFill/>
            </a:ln>
          </p:spPr>
        </p:pic>
      </p:grpSp>
      <p:grpSp>
        <p:nvGrpSpPr>
          <p:cNvPr id="8" name="Group 27"/>
          <p:cNvGrpSpPr/>
          <p:nvPr/>
        </p:nvGrpSpPr>
        <p:grpSpPr>
          <a:xfrm>
            <a:off x="196850" y="4221163"/>
            <a:ext cx="5238750" cy="2089150"/>
            <a:chOff x="0" y="2886"/>
            <a:chExt cx="3300" cy="1316"/>
          </a:xfrm>
        </p:grpSpPr>
        <p:pic>
          <p:nvPicPr>
            <p:cNvPr id="82964" name="Picture 13" descr="s7"/>
            <p:cNvPicPr>
              <a:picLocks noChangeAspect="1"/>
            </p:cNvPicPr>
            <p:nvPr/>
          </p:nvPicPr>
          <p:blipFill>
            <a:blip r:embed="rId4"/>
            <a:stretch>
              <a:fillRect/>
            </a:stretch>
          </p:blipFill>
          <p:spPr>
            <a:xfrm>
              <a:off x="0" y="2886"/>
              <a:ext cx="1973" cy="1316"/>
            </a:xfrm>
            <a:prstGeom prst="rect">
              <a:avLst/>
            </a:prstGeom>
            <a:noFill/>
            <a:ln w="9525">
              <a:noFill/>
            </a:ln>
          </p:spPr>
        </p:pic>
        <p:grpSp>
          <p:nvGrpSpPr>
            <p:cNvPr id="82965" name="Group 24"/>
            <p:cNvGrpSpPr/>
            <p:nvPr/>
          </p:nvGrpSpPr>
          <p:grpSpPr>
            <a:xfrm>
              <a:off x="1156" y="3339"/>
              <a:ext cx="2144" cy="365"/>
              <a:chOff x="1680" y="3571"/>
              <a:chExt cx="2144" cy="365"/>
            </a:xfrm>
          </p:grpSpPr>
          <p:sp>
            <p:nvSpPr>
              <p:cNvPr id="82966" name="Rectangle 25"/>
              <p:cNvSpPr/>
              <p:nvPr/>
            </p:nvSpPr>
            <p:spPr>
              <a:xfrm>
                <a:off x="2172" y="3571"/>
                <a:ext cx="1652" cy="365"/>
              </a:xfrm>
              <a:prstGeom prst="rect">
                <a:avLst/>
              </a:prstGeom>
              <a:solidFill>
                <a:srgbClr val="ECCCEA"/>
              </a:solidFill>
              <a:ln w="9525">
                <a:noFill/>
              </a:ln>
            </p:spPr>
            <p:txBody>
              <a:bodyPr wrap="none">
                <a:spAutoFit/>
              </a:bodyPr>
              <a:lstStyle/>
              <a:p>
                <a:r>
                  <a:rPr lang="zh-CN" altLang="en-US" sz="3200" b="1">
                    <a:solidFill>
                      <a:schemeClr val="tx1"/>
                    </a:solidFill>
                    <a:latin typeface="Verdana" panose="020B0604030504040204" pitchFamily="34" charset="0"/>
                    <a:ea typeface="华文新魏" panose="02010800040101010101" pitchFamily="2" charset="-122"/>
                  </a:rPr>
                  <a:t>科学技术试验</a:t>
                </a:r>
                <a:endParaRPr lang="zh-CN" altLang="en-US" sz="3200" b="1">
                  <a:solidFill>
                    <a:schemeClr val="tx1"/>
                  </a:solidFill>
                  <a:latin typeface="Verdana" panose="020B0604030504040204" pitchFamily="34" charset="0"/>
                  <a:ea typeface="华文新魏" panose="02010800040101010101" pitchFamily="2" charset="-122"/>
                </a:endParaRPr>
              </a:p>
            </p:txBody>
          </p:sp>
          <p:sp>
            <p:nvSpPr>
              <p:cNvPr id="82967" name="AutoShape 26"/>
              <p:cNvSpPr/>
              <p:nvPr/>
            </p:nvSpPr>
            <p:spPr>
              <a:xfrm>
                <a:off x="1680" y="3696"/>
                <a:ext cx="480" cy="144"/>
              </a:xfrm>
              <a:prstGeom prst="leftArrow">
                <a:avLst>
                  <a:gd name="adj1" fmla="val 50000"/>
                  <a:gd name="adj2" fmla="val 83333"/>
                </a:avLst>
              </a:prstGeom>
              <a:solidFill>
                <a:srgbClr val="ECCCEA"/>
              </a:solidFill>
              <a:ln w="9525" cap="flat" cmpd="sng">
                <a:solidFill>
                  <a:schemeClr val="accent2"/>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slide(fromBottom)">
                                      <p:cBhvr>
                                        <p:cTn id="7" dur="500"/>
                                        <p:tgtEl>
                                          <p:spTgt spid="1576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57699"/>
                                        </p:tgtEl>
                                        <p:attrNameLst>
                                          <p:attrName>style.visibility</p:attrName>
                                        </p:attrNameLst>
                                      </p:cBhvr>
                                      <p:to>
                                        <p:strVal val="visible"/>
                                      </p:to>
                                    </p:set>
                                    <p:animEffect transition="in" filter="barn(outHorizontal)">
                                      <p:cBhvr>
                                        <p:cTn id="12" dur="500"/>
                                        <p:tgtEl>
                                          <p:spTgt spid="15769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upLef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up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p:nvPr/>
        </p:nvSpPr>
        <p:spPr>
          <a:xfrm>
            <a:off x="2941638" y="822325"/>
            <a:ext cx="2351087" cy="519113"/>
          </a:xfrm>
          <a:prstGeom prst="rect">
            <a:avLst/>
          </a:prstGeom>
          <a:noFill/>
          <a:ln w="9525">
            <a:noFill/>
          </a:ln>
        </p:spPr>
        <p:txBody>
          <a:bodyPr wrap="none">
            <a:spAutoFit/>
          </a:bodyPr>
          <a:lstStyle/>
          <a:p>
            <a:r>
              <a:rPr lang="en-US" altLang="zh-CN" sz="2800" b="1">
                <a:solidFill>
                  <a:schemeClr val="tx1"/>
                </a:solidFill>
                <a:effectLst>
                  <a:outerShdw blurRad="38100" dist="38100" dir="2700000">
                    <a:srgbClr val="C0C0C0"/>
                  </a:outerShdw>
                </a:effectLst>
                <a:latin typeface="楷体_GB2312" panose="02010609030101010101" pitchFamily="49" charset="-122"/>
                <a:ea typeface="宋体" panose="02010600030101010101" pitchFamily="2" charset="-122"/>
              </a:rPr>
              <a:t>2.</a:t>
            </a:r>
            <a:r>
              <a:rPr lang="zh-CN" altLang="en-US" sz="2800" b="1">
                <a:solidFill>
                  <a:schemeClr val="tx1"/>
                </a:solidFill>
                <a:effectLst>
                  <a:outerShdw blurRad="38100" dist="38100" dir="2700000">
                    <a:srgbClr val="C0C0C0"/>
                  </a:outerShdw>
                </a:effectLst>
                <a:latin typeface="楷体_GB2312" panose="02010609030101010101" pitchFamily="49" charset="-122"/>
                <a:ea typeface="宋体" panose="02010600030101010101" pitchFamily="2" charset="-122"/>
              </a:rPr>
              <a:t>按目的分类</a:t>
            </a:r>
            <a:endParaRPr lang="zh-CN" altLang="en-US" sz="2800" b="1">
              <a:solidFill>
                <a:schemeClr val="tx1"/>
              </a:solidFill>
              <a:effectLst>
                <a:outerShdw blurRad="38100" dist="38100" dir="2700000">
                  <a:srgbClr val="C0C0C0"/>
                </a:outerShdw>
              </a:effectLst>
              <a:latin typeface="楷体_GB2312" panose="02010609030101010101" pitchFamily="49" charset="-122"/>
              <a:ea typeface="宋体" panose="02010600030101010101" pitchFamily="2" charset="-122"/>
            </a:endParaRPr>
          </a:p>
        </p:txBody>
      </p:sp>
      <p:grpSp>
        <p:nvGrpSpPr>
          <p:cNvPr id="2" name="Group 3"/>
          <p:cNvGrpSpPr/>
          <p:nvPr/>
        </p:nvGrpSpPr>
        <p:grpSpPr>
          <a:xfrm>
            <a:off x="2555875" y="3213100"/>
            <a:ext cx="2505075" cy="519113"/>
            <a:chOff x="1610" y="2371"/>
            <a:chExt cx="1578" cy="327"/>
          </a:xfrm>
        </p:grpSpPr>
        <p:sp>
          <p:nvSpPr>
            <p:cNvPr id="83972" name="Rectangle 4"/>
            <p:cNvSpPr/>
            <p:nvPr/>
          </p:nvSpPr>
          <p:spPr>
            <a:xfrm>
              <a:off x="2172" y="2371"/>
              <a:ext cx="1016" cy="327"/>
            </a:xfrm>
            <a:prstGeom prst="rect">
              <a:avLst/>
            </a:prstGeom>
            <a:solidFill>
              <a:srgbClr val="B193DD"/>
            </a:solidFill>
            <a:ln w="9525">
              <a:noFill/>
            </a:ln>
          </p:spPr>
          <p:txBody>
            <a:bodyPr wrap="none">
              <a:spAutoFit/>
            </a:bodyPr>
            <a:lstStyle/>
            <a:p>
              <a:r>
                <a:rPr lang="zh-CN" altLang="en-US" sz="2800" b="1">
                  <a:solidFill>
                    <a:schemeClr val="tx1"/>
                  </a:solidFill>
                  <a:latin typeface="宋体" panose="02010600030101010101" pitchFamily="2" charset="-122"/>
                  <a:ea typeface="宋体" panose="02010600030101010101" pitchFamily="2" charset="-122"/>
                </a:rPr>
                <a:t>优化试验</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83973" name="AutoShape 5"/>
            <p:cNvSpPr/>
            <p:nvPr/>
          </p:nvSpPr>
          <p:spPr>
            <a:xfrm>
              <a:off x="1610" y="2478"/>
              <a:ext cx="590" cy="144"/>
            </a:xfrm>
            <a:prstGeom prst="leftArrow">
              <a:avLst>
                <a:gd name="adj1" fmla="val 50000"/>
                <a:gd name="adj2" fmla="val 102430"/>
              </a:avLst>
            </a:prstGeom>
            <a:solidFill>
              <a:srgbClr val="B193DD"/>
            </a:solidFill>
            <a:ln w="9525" cap="flat" cmpd="sng">
              <a:solidFill>
                <a:srgbClr val="B193DD"/>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grpSp>
        <p:nvGrpSpPr>
          <p:cNvPr id="3" name="Group 6"/>
          <p:cNvGrpSpPr/>
          <p:nvPr/>
        </p:nvGrpSpPr>
        <p:grpSpPr>
          <a:xfrm>
            <a:off x="3429000" y="4465638"/>
            <a:ext cx="2565400" cy="519112"/>
            <a:chOff x="2160" y="2976"/>
            <a:chExt cx="1616" cy="327"/>
          </a:xfrm>
        </p:grpSpPr>
        <p:sp>
          <p:nvSpPr>
            <p:cNvPr id="83975" name="Rectangle 7"/>
            <p:cNvSpPr/>
            <p:nvPr/>
          </p:nvSpPr>
          <p:spPr>
            <a:xfrm>
              <a:off x="2160" y="2976"/>
              <a:ext cx="1016" cy="327"/>
            </a:xfrm>
            <a:prstGeom prst="rect">
              <a:avLst/>
            </a:prstGeom>
            <a:solidFill>
              <a:srgbClr val="B193DD"/>
            </a:solidFill>
            <a:ln w="9525">
              <a:noFill/>
            </a:ln>
          </p:spPr>
          <p:txBody>
            <a:bodyPr wrap="none">
              <a:spAutoFit/>
            </a:bodyPr>
            <a:lstStyle/>
            <a:p>
              <a:r>
                <a:rPr lang="zh-CN" altLang="en-US" sz="2800" b="1">
                  <a:solidFill>
                    <a:schemeClr val="tx1"/>
                  </a:solidFill>
                  <a:latin typeface="宋体" panose="02010600030101010101" pitchFamily="2" charset="-122"/>
                  <a:ea typeface="宋体" panose="02010600030101010101" pitchFamily="2" charset="-122"/>
                </a:rPr>
                <a:t>预测试验</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83976" name="AutoShape 8"/>
            <p:cNvSpPr/>
            <p:nvPr/>
          </p:nvSpPr>
          <p:spPr>
            <a:xfrm>
              <a:off x="3296" y="3072"/>
              <a:ext cx="480" cy="144"/>
            </a:xfrm>
            <a:prstGeom prst="rightArrow">
              <a:avLst>
                <a:gd name="adj1" fmla="val 50000"/>
                <a:gd name="adj2" fmla="val 83333"/>
              </a:avLst>
            </a:prstGeom>
            <a:solidFill>
              <a:srgbClr val="B193DD"/>
            </a:solidFill>
            <a:ln w="9525" cap="flat" cmpd="sng">
              <a:solidFill>
                <a:srgbClr val="B193DD"/>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grpSp>
        <p:nvGrpSpPr>
          <p:cNvPr id="4" name="Group 9"/>
          <p:cNvGrpSpPr/>
          <p:nvPr/>
        </p:nvGrpSpPr>
        <p:grpSpPr>
          <a:xfrm>
            <a:off x="5724525" y="1125538"/>
            <a:ext cx="2876550" cy="2516187"/>
            <a:chOff x="3560" y="818"/>
            <a:chExt cx="1812" cy="1585"/>
          </a:xfrm>
        </p:grpSpPr>
        <p:pic>
          <p:nvPicPr>
            <p:cNvPr id="83978" name="Picture 10" descr="1084680719"/>
            <p:cNvPicPr>
              <a:picLocks noChangeAspect="1"/>
            </p:cNvPicPr>
            <p:nvPr/>
          </p:nvPicPr>
          <p:blipFill>
            <a:blip r:embed="rId1"/>
            <a:stretch>
              <a:fillRect/>
            </a:stretch>
          </p:blipFill>
          <p:spPr>
            <a:xfrm>
              <a:off x="3878" y="818"/>
              <a:ext cx="1225" cy="919"/>
            </a:xfrm>
            <a:prstGeom prst="rect">
              <a:avLst/>
            </a:prstGeom>
            <a:noFill/>
            <a:ln w="9525">
              <a:noFill/>
            </a:ln>
          </p:spPr>
        </p:pic>
        <p:pic>
          <p:nvPicPr>
            <p:cNvPr id="83979" name="Picture 11" descr="u=1598945355,2183558124&amp;gp=12"/>
            <p:cNvPicPr>
              <a:picLocks noChangeAspect="1"/>
            </p:cNvPicPr>
            <p:nvPr/>
          </p:nvPicPr>
          <p:blipFill>
            <a:blip r:embed="rId2"/>
            <a:stretch>
              <a:fillRect/>
            </a:stretch>
          </p:blipFill>
          <p:spPr>
            <a:xfrm>
              <a:off x="3560" y="1634"/>
              <a:ext cx="1008" cy="769"/>
            </a:xfrm>
            <a:prstGeom prst="rect">
              <a:avLst/>
            </a:prstGeom>
            <a:noFill/>
            <a:ln w="9525">
              <a:noFill/>
            </a:ln>
          </p:spPr>
        </p:pic>
        <p:pic>
          <p:nvPicPr>
            <p:cNvPr id="83980" name="Picture 12" descr="u=3498429977,1394772970&amp;gp=38"/>
            <p:cNvPicPr>
              <a:picLocks noChangeAspect="1"/>
            </p:cNvPicPr>
            <p:nvPr/>
          </p:nvPicPr>
          <p:blipFill>
            <a:blip r:embed="rId3"/>
            <a:stretch>
              <a:fillRect/>
            </a:stretch>
          </p:blipFill>
          <p:spPr>
            <a:xfrm>
              <a:off x="4604" y="1589"/>
              <a:ext cx="768" cy="503"/>
            </a:xfrm>
            <a:prstGeom prst="rect">
              <a:avLst/>
            </a:prstGeom>
            <a:noFill/>
            <a:ln w="9525">
              <a:noFill/>
            </a:ln>
          </p:spPr>
        </p:pic>
      </p:grpSp>
      <p:grpSp>
        <p:nvGrpSpPr>
          <p:cNvPr id="5" name="Group 13"/>
          <p:cNvGrpSpPr/>
          <p:nvPr/>
        </p:nvGrpSpPr>
        <p:grpSpPr>
          <a:xfrm>
            <a:off x="3584575" y="2205038"/>
            <a:ext cx="2571750" cy="519112"/>
            <a:chOff x="2172" y="1706"/>
            <a:chExt cx="1620" cy="327"/>
          </a:xfrm>
        </p:grpSpPr>
        <p:sp>
          <p:nvSpPr>
            <p:cNvPr id="83982" name="Rectangle 14"/>
            <p:cNvSpPr/>
            <p:nvPr/>
          </p:nvSpPr>
          <p:spPr>
            <a:xfrm>
              <a:off x="2172" y="1706"/>
              <a:ext cx="1016" cy="327"/>
            </a:xfrm>
            <a:prstGeom prst="rect">
              <a:avLst/>
            </a:prstGeom>
            <a:solidFill>
              <a:srgbClr val="B193DD"/>
            </a:solidFill>
            <a:ln w="9525">
              <a:noFill/>
            </a:ln>
          </p:spPr>
          <p:txBody>
            <a:bodyPr wrap="none">
              <a:spAutoFit/>
            </a:bodyPr>
            <a:lstStyle/>
            <a:p>
              <a:r>
                <a:rPr lang="zh-CN" altLang="en-US" sz="2800" b="1">
                  <a:solidFill>
                    <a:schemeClr val="tx1"/>
                  </a:solidFill>
                  <a:latin typeface="宋体" panose="02010600030101010101" pitchFamily="2" charset="-122"/>
                  <a:ea typeface="宋体" panose="02010600030101010101" pitchFamily="2" charset="-122"/>
                </a:rPr>
                <a:t>性能试验</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83983" name="AutoShape 15"/>
            <p:cNvSpPr/>
            <p:nvPr/>
          </p:nvSpPr>
          <p:spPr>
            <a:xfrm>
              <a:off x="3312" y="1802"/>
              <a:ext cx="480" cy="144"/>
            </a:xfrm>
            <a:prstGeom prst="rightArrow">
              <a:avLst>
                <a:gd name="adj1" fmla="val 50000"/>
                <a:gd name="adj2" fmla="val 83333"/>
              </a:avLst>
            </a:prstGeom>
            <a:solidFill>
              <a:srgbClr val="B193DD"/>
            </a:solidFill>
            <a:ln w="9525" cap="flat" cmpd="sng">
              <a:solidFill>
                <a:srgbClr val="B193DD"/>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sp>
        <p:nvSpPr>
          <p:cNvPr id="156688" name="Text Box 16"/>
          <p:cNvSpPr txBox="1"/>
          <p:nvPr/>
        </p:nvSpPr>
        <p:spPr>
          <a:xfrm>
            <a:off x="7467600" y="1417638"/>
            <a:ext cx="1495425" cy="1006475"/>
          </a:xfrm>
          <a:prstGeom prst="rect">
            <a:avLst/>
          </a:prstGeom>
          <a:solidFill>
            <a:srgbClr val="6699FF"/>
          </a:solidFill>
          <a:ln w="9525">
            <a:noFill/>
          </a:ln>
        </p:spPr>
        <p:txBody>
          <a:bodyPr>
            <a:spAutoFit/>
          </a:bodyPr>
          <a:lstStyle/>
          <a:p>
            <a:pPr>
              <a:spcBef>
                <a:spcPct val="50000"/>
              </a:spcBef>
            </a:pPr>
            <a:r>
              <a:rPr lang="zh-CN" altLang="en-US" sz="2000" b="1">
                <a:solidFill>
                  <a:schemeClr val="tx1"/>
                </a:solidFill>
                <a:latin typeface="黑体" panose="02010609060101010101" pitchFamily="2" charset="-122"/>
                <a:ea typeface="宋体" panose="02010600030101010101" pitchFamily="2" charset="-122"/>
              </a:rPr>
              <a:t>抗拉力、冲击力，耐高低温等</a:t>
            </a:r>
            <a:endParaRPr lang="zh-CN" altLang="en-US" sz="2000" b="1">
              <a:solidFill>
                <a:schemeClr val="tx1"/>
              </a:solidFill>
              <a:latin typeface="黑体" panose="02010609060101010101" pitchFamily="2" charset="-122"/>
              <a:ea typeface="宋体" panose="02010600030101010101" pitchFamily="2" charset="-122"/>
            </a:endParaRPr>
          </a:p>
        </p:txBody>
      </p:sp>
      <p:grpSp>
        <p:nvGrpSpPr>
          <p:cNvPr id="6" name="Group 17"/>
          <p:cNvGrpSpPr/>
          <p:nvPr/>
        </p:nvGrpSpPr>
        <p:grpSpPr>
          <a:xfrm>
            <a:off x="250825" y="2276475"/>
            <a:ext cx="2268538" cy="1492250"/>
            <a:chOff x="158" y="1979"/>
            <a:chExt cx="1429" cy="940"/>
          </a:xfrm>
        </p:grpSpPr>
        <p:pic>
          <p:nvPicPr>
            <p:cNvPr id="83986" name="Picture 18" descr="u=2444799975,3608712995&amp;gp=6"/>
            <p:cNvPicPr>
              <a:picLocks noChangeAspect="1"/>
            </p:cNvPicPr>
            <p:nvPr/>
          </p:nvPicPr>
          <p:blipFill>
            <a:blip r:embed="rId4"/>
            <a:stretch>
              <a:fillRect/>
            </a:stretch>
          </p:blipFill>
          <p:spPr>
            <a:xfrm>
              <a:off x="158" y="1979"/>
              <a:ext cx="1063" cy="829"/>
            </a:xfrm>
            <a:prstGeom prst="rect">
              <a:avLst/>
            </a:prstGeom>
            <a:noFill/>
            <a:ln w="28575">
              <a:noFill/>
            </a:ln>
          </p:spPr>
        </p:pic>
        <p:pic>
          <p:nvPicPr>
            <p:cNvPr id="83987" name="Picture 19" descr="u=372423833,1830289757&amp;gp=34"/>
            <p:cNvPicPr>
              <a:picLocks noChangeAspect="1"/>
            </p:cNvPicPr>
            <p:nvPr/>
          </p:nvPicPr>
          <p:blipFill>
            <a:blip r:embed="rId5"/>
            <a:stretch>
              <a:fillRect/>
            </a:stretch>
          </p:blipFill>
          <p:spPr>
            <a:xfrm>
              <a:off x="612" y="2160"/>
              <a:ext cx="975" cy="759"/>
            </a:xfrm>
            <a:prstGeom prst="rect">
              <a:avLst/>
            </a:prstGeom>
            <a:noFill/>
            <a:ln w="9525">
              <a:noFill/>
            </a:ln>
          </p:spPr>
        </p:pic>
      </p:grpSp>
      <p:sp>
        <p:nvSpPr>
          <p:cNvPr id="156692" name="Text Box 20"/>
          <p:cNvSpPr txBox="1"/>
          <p:nvPr/>
        </p:nvSpPr>
        <p:spPr>
          <a:xfrm>
            <a:off x="228600" y="1574800"/>
            <a:ext cx="2089150" cy="701675"/>
          </a:xfrm>
          <a:prstGeom prst="rect">
            <a:avLst/>
          </a:prstGeom>
          <a:solidFill>
            <a:srgbClr val="6699FF"/>
          </a:solidFill>
          <a:ln w="9525">
            <a:noFill/>
          </a:ln>
        </p:spPr>
        <p:txBody>
          <a:bodyPr>
            <a:spAutoFit/>
          </a:bodyPr>
          <a:lstStyle/>
          <a:p>
            <a:pPr>
              <a:spcBef>
                <a:spcPct val="50000"/>
              </a:spcBef>
            </a:pPr>
            <a:r>
              <a:rPr lang="zh-CN" altLang="en-US" sz="2000" b="1">
                <a:solidFill>
                  <a:schemeClr val="tx1"/>
                </a:solidFill>
                <a:latin typeface="黑体" panose="02010609060101010101" pitchFamily="2" charset="-122"/>
                <a:ea typeface="宋体" panose="02010600030101010101" pitchFamily="2" charset="-122"/>
              </a:rPr>
              <a:t>提高质量、产量、性能、效益等</a:t>
            </a:r>
            <a:endParaRPr lang="zh-CN" altLang="en-US" sz="2000" b="1">
              <a:solidFill>
                <a:schemeClr val="tx1"/>
              </a:solidFill>
              <a:latin typeface="黑体" panose="02010609060101010101" pitchFamily="2" charset="-122"/>
              <a:ea typeface="宋体" panose="02010600030101010101" pitchFamily="2" charset="-122"/>
            </a:endParaRPr>
          </a:p>
        </p:txBody>
      </p:sp>
      <p:pic>
        <p:nvPicPr>
          <p:cNvPr id="156694" name="Picture 22" descr="u=2230732051,1703244671&amp;gp=-20"/>
          <p:cNvPicPr>
            <a:picLocks noChangeAspect="1"/>
          </p:cNvPicPr>
          <p:nvPr/>
        </p:nvPicPr>
        <p:blipFill>
          <a:blip r:embed="rId6"/>
          <a:stretch>
            <a:fillRect/>
          </a:stretch>
        </p:blipFill>
        <p:spPr>
          <a:xfrm>
            <a:off x="6516688" y="3933825"/>
            <a:ext cx="2087562" cy="1566863"/>
          </a:xfrm>
          <a:prstGeom prst="rect">
            <a:avLst/>
          </a:prstGeom>
          <a:noFill/>
          <a:ln w="9525">
            <a:noFill/>
          </a:ln>
        </p:spPr>
      </p:pic>
      <p:sp>
        <p:nvSpPr>
          <p:cNvPr id="156695" name="Text Box 23"/>
          <p:cNvSpPr txBox="1"/>
          <p:nvPr/>
        </p:nvSpPr>
        <p:spPr>
          <a:xfrm>
            <a:off x="7597775" y="5159375"/>
            <a:ext cx="1295400" cy="1006475"/>
          </a:xfrm>
          <a:prstGeom prst="rect">
            <a:avLst/>
          </a:prstGeom>
          <a:solidFill>
            <a:srgbClr val="6699FF"/>
          </a:solidFill>
          <a:ln w="9525">
            <a:noFill/>
          </a:ln>
        </p:spPr>
        <p:txBody>
          <a:bodyPr>
            <a:spAutoFit/>
          </a:bodyPr>
          <a:lstStyle/>
          <a:p>
            <a:pPr>
              <a:spcBef>
                <a:spcPct val="50000"/>
              </a:spcBef>
            </a:pPr>
            <a:r>
              <a:rPr lang="zh-CN" altLang="en-US" sz="2000" b="1">
                <a:solidFill>
                  <a:schemeClr val="tx1"/>
                </a:solidFill>
                <a:latin typeface="黑体" panose="02010609060101010101" pitchFamily="2" charset="-122"/>
                <a:ea typeface="宋体" panose="02010600030101010101" pitchFamily="2" charset="-122"/>
              </a:rPr>
              <a:t>受淋雨、撞击等的结果状态</a:t>
            </a:r>
            <a:endParaRPr lang="zh-CN" altLang="en-US" sz="2000" b="1">
              <a:solidFill>
                <a:schemeClr val="tx1"/>
              </a:solidFill>
              <a:latin typeface="黑体" panose="02010609060101010101" pitchFamily="2" charset="-122"/>
              <a:ea typeface="宋体" panose="02010600030101010101" pitchFamily="2" charset="-122"/>
            </a:endParaRPr>
          </a:p>
        </p:txBody>
      </p:sp>
      <p:grpSp>
        <p:nvGrpSpPr>
          <p:cNvPr id="7" name="Group 25"/>
          <p:cNvGrpSpPr/>
          <p:nvPr/>
        </p:nvGrpSpPr>
        <p:grpSpPr>
          <a:xfrm>
            <a:off x="2555875" y="5456238"/>
            <a:ext cx="2505075" cy="519112"/>
            <a:chOff x="1610" y="3600"/>
            <a:chExt cx="1578" cy="327"/>
          </a:xfrm>
        </p:grpSpPr>
        <p:sp>
          <p:nvSpPr>
            <p:cNvPr id="83992" name="Rectangle 26"/>
            <p:cNvSpPr/>
            <p:nvPr/>
          </p:nvSpPr>
          <p:spPr>
            <a:xfrm>
              <a:off x="2172" y="3600"/>
              <a:ext cx="1016" cy="327"/>
            </a:xfrm>
            <a:prstGeom prst="rect">
              <a:avLst/>
            </a:prstGeom>
            <a:solidFill>
              <a:srgbClr val="B193DD"/>
            </a:solidFill>
            <a:ln w="9525">
              <a:noFill/>
            </a:ln>
          </p:spPr>
          <p:txBody>
            <a:bodyPr wrap="none">
              <a:spAutoFit/>
            </a:bodyPr>
            <a:lstStyle/>
            <a:p>
              <a:r>
                <a:rPr lang="zh-CN" altLang="en-US" sz="2800" b="1">
                  <a:solidFill>
                    <a:schemeClr val="tx1"/>
                  </a:solidFill>
                  <a:latin typeface="宋体" panose="02010600030101010101" pitchFamily="2" charset="-122"/>
                  <a:ea typeface="宋体" panose="02010600030101010101" pitchFamily="2" charset="-122"/>
                </a:rPr>
                <a:t>信息试验</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83993" name="AutoShape 27"/>
            <p:cNvSpPr/>
            <p:nvPr/>
          </p:nvSpPr>
          <p:spPr>
            <a:xfrm>
              <a:off x="1610" y="3657"/>
              <a:ext cx="573" cy="151"/>
            </a:xfrm>
            <a:prstGeom prst="leftArrow">
              <a:avLst>
                <a:gd name="adj1" fmla="val 50000"/>
                <a:gd name="adj2" fmla="val 94867"/>
              </a:avLst>
            </a:prstGeom>
            <a:solidFill>
              <a:srgbClr val="B193DD"/>
            </a:solidFill>
            <a:ln w="9525" cap="flat" cmpd="sng">
              <a:solidFill>
                <a:srgbClr val="B193DD"/>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pic>
        <p:nvPicPr>
          <p:cNvPr id="156700" name="Picture 28" descr="u=1598945355,2183558124&amp;gp=12"/>
          <p:cNvPicPr>
            <a:picLocks noChangeAspect="1"/>
          </p:cNvPicPr>
          <p:nvPr/>
        </p:nvPicPr>
        <p:blipFill>
          <a:blip r:embed="rId2"/>
          <a:stretch>
            <a:fillRect/>
          </a:stretch>
        </p:blipFill>
        <p:spPr>
          <a:xfrm>
            <a:off x="5995988" y="4941888"/>
            <a:ext cx="1600200" cy="1220787"/>
          </a:xfrm>
          <a:prstGeom prst="rect">
            <a:avLst/>
          </a:prstGeom>
          <a:noFill/>
          <a:ln w="9525">
            <a:noFill/>
          </a:ln>
        </p:spPr>
      </p:pic>
      <p:pic>
        <p:nvPicPr>
          <p:cNvPr id="156701" name="Picture 29" descr="行人保护试验"/>
          <p:cNvPicPr>
            <a:picLocks noChangeAspect="1"/>
          </p:cNvPicPr>
          <p:nvPr/>
        </p:nvPicPr>
        <p:blipFill>
          <a:blip r:embed="rId7"/>
          <a:stretch>
            <a:fillRect/>
          </a:stretch>
        </p:blipFill>
        <p:spPr>
          <a:xfrm>
            <a:off x="179388" y="4149725"/>
            <a:ext cx="2484437" cy="1998663"/>
          </a:xfrm>
          <a:prstGeom prst="rect">
            <a:avLst/>
          </a:prstGeom>
          <a:noFill/>
          <a:ln w="9525">
            <a:noFill/>
          </a:ln>
        </p:spPr>
      </p:pic>
      <p:sp>
        <p:nvSpPr>
          <p:cNvPr id="156705" name="Text Box 33"/>
          <p:cNvSpPr txBox="1"/>
          <p:nvPr/>
        </p:nvSpPr>
        <p:spPr>
          <a:xfrm>
            <a:off x="250825" y="5524500"/>
            <a:ext cx="1584325" cy="641350"/>
          </a:xfrm>
          <a:prstGeom prst="rect">
            <a:avLst/>
          </a:prstGeom>
          <a:solidFill>
            <a:srgbClr val="6699FF"/>
          </a:solidFill>
          <a:ln w="9525">
            <a:noFill/>
          </a:ln>
        </p:spPr>
        <p:txBody>
          <a:bodyPr>
            <a:spAutoFit/>
          </a:bodyPr>
          <a:lstStyle/>
          <a:p>
            <a:pPr>
              <a:spcBef>
                <a:spcPct val="50000"/>
              </a:spcBef>
            </a:pPr>
            <a:r>
              <a:rPr lang="zh-CN" altLang="en-US" sz="1800" b="1">
                <a:solidFill>
                  <a:schemeClr val="tx1"/>
                </a:solidFill>
                <a:latin typeface="Arial" panose="020B0604020202020204" pitchFamily="34" charset="0"/>
                <a:ea typeface="宋体" panose="02010600030101010101" pitchFamily="2" charset="-122"/>
              </a:rPr>
              <a:t>研究行人保护装置采集数据</a:t>
            </a:r>
            <a:endParaRPr lang="zh-CN" altLang="en-US" sz="1800" b="1">
              <a:solidFill>
                <a:schemeClr val="tx1"/>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156674"/>
                                        </p:tgtEl>
                                        <p:attrNameLst>
                                          <p:attrName>style.visibility</p:attrName>
                                        </p:attrNameLst>
                                      </p:cBhvr>
                                      <p:to>
                                        <p:strVal val="visible"/>
                                      </p:to>
                                    </p:set>
                                    <p:anim to="" calcmode="lin" valueType="num">
                                      <p:cBhvr>
                                        <p:cTn id="7" dur="1" fill="hold"/>
                                        <p:tgtEl>
                                          <p:spTgt spid="156674"/>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6688"/>
                                        </p:tgtEl>
                                        <p:attrNameLst>
                                          <p:attrName>style.visibility</p:attrName>
                                        </p:attrNameLst>
                                      </p:cBhvr>
                                      <p:to>
                                        <p:strVal val="visible"/>
                                      </p:to>
                                    </p:set>
                                    <p:animEffect transition="in" filter="barn(inHorizontal)">
                                      <p:cBhvr>
                                        <p:cTn id="17" dur="500"/>
                                        <p:tgtEl>
                                          <p:spTgt spid="1566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156692"/>
                                        </p:tgtEl>
                                        <p:attrNameLst>
                                          <p:attrName>style.visibility</p:attrName>
                                        </p:attrNameLst>
                                      </p:cBhvr>
                                      <p:to>
                                        <p:strVal val="visible"/>
                                      </p:to>
                                    </p:set>
                                    <p:anim calcmode="lin" valueType="num">
                                      <p:cBhvr>
                                        <p:cTn id="32" dur="500" fill="hold"/>
                                        <p:tgtEl>
                                          <p:spTgt spid="156692"/>
                                        </p:tgtEl>
                                        <p:attrNameLst>
                                          <p:attrName>ppt_w</p:attrName>
                                        </p:attrNameLst>
                                      </p:cBhvr>
                                      <p:tavLst>
                                        <p:tav tm="0">
                                          <p:val>
                                            <p:fltVal val="0"/>
                                          </p:val>
                                        </p:tav>
                                        <p:tav tm="100000">
                                          <p:val>
                                            <p:strVal val="#ppt_w"/>
                                          </p:val>
                                        </p:tav>
                                      </p:tavLst>
                                    </p:anim>
                                    <p:anim calcmode="lin" valueType="num">
                                      <p:cBhvr>
                                        <p:cTn id="33" dur="500" fill="hold"/>
                                        <p:tgtEl>
                                          <p:spTgt spid="156692"/>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Horizont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56700"/>
                                        </p:tgtEl>
                                        <p:attrNameLst>
                                          <p:attrName>style.visibility</p:attrName>
                                        </p:attrNameLst>
                                      </p:cBhvr>
                                      <p:to>
                                        <p:strVal val="visible"/>
                                      </p:to>
                                    </p:set>
                                    <p:animEffect transition="in" filter="blinds(horizontal)">
                                      <p:cBhvr>
                                        <p:cTn id="43" dur="500"/>
                                        <p:tgtEl>
                                          <p:spTgt spid="15670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156694"/>
                                        </p:tgtEl>
                                        <p:attrNameLst>
                                          <p:attrName>style.visibility</p:attrName>
                                        </p:attrNameLst>
                                      </p:cBhvr>
                                      <p:to>
                                        <p:strVal val="visible"/>
                                      </p:to>
                                    </p:set>
                                    <p:animEffect transition="in" filter="slide(fromBottom)">
                                      <p:cBhvr>
                                        <p:cTn id="48" dur="500"/>
                                        <p:tgtEl>
                                          <p:spTgt spid="15669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grpId="0" nodeType="clickEffect">
                                  <p:stCondLst>
                                    <p:cond delay="0"/>
                                  </p:stCondLst>
                                  <p:childTnLst>
                                    <p:set>
                                      <p:cBhvr>
                                        <p:cTn id="52" dur="1" fill="hold">
                                          <p:stCondLst>
                                            <p:cond delay="0"/>
                                          </p:stCondLst>
                                        </p:cTn>
                                        <p:tgtEl>
                                          <p:spTgt spid="156695"/>
                                        </p:tgtEl>
                                        <p:attrNameLst>
                                          <p:attrName>style.visibility</p:attrName>
                                        </p:attrNameLst>
                                      </p:cBhvr>
                                      <p:to>
                                        <p:strVal val="visible"/>
                                      </p:to>
                                    </p:set>
                                    <p:animEffect transition="in" filter="barn(inHorizontal)">
                                      <p:cBhvr>
                                        <p:cTn id="53" dur="500"/>
                                        <p:tgtEl>
                                          <p:spTgt spid="15669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42"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out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nodeType="clickEffect">
                                  <p:stCondLst>
                                    <p:cond delay="0"/>
                                  </p:stCondLst>
                                  <p:childTnLst>
                                    <p:set>
                                      <p:cBhvr>
                                        <p:cTn id="62" dur="1" fill="hold">
                                          <p:stCondLst>
                                            <p:cond delay="0"/>
                                          </p:stCondLst>
                                        </p:cTn>
                                        <p:tgtEl>
                                          <p:spTgt spid="156701"/>
                                        </p:tgtEl>
                                        <p:attrNameLst>
                                          <p:attrName>style.visibility</p:attrName>
                                        </p:attrNameLst>
                                      </p:cBhvr>
                                      <p:to>
                                        <p:strVal val="visible"/>
                                      </p:to>
                                    </p:set>
                                    <p:animEffect transition="in" filter="wedge">
                                      <p:cBhvr>
                                        <p:cTn id="63" dur="2000"/>
                                        <p:tgtEl>
                                          <p:spTgt spid="156701"/>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56705"/>
                                        </p:tgtEl>
                                        <p:attrNameLst>
                                          <p:attrName>style.visibility</p:attrName>
                                        </p:attrNameLst>
                                      </p:cBhvr>
                                      <p:to>
                                        <p:strVal val="visible"/>
                                      </p:to>
                                    </p:set>
                                    <p:animEffect transition="in" filter="diamond(in)">
                                      <p:cBhvr>
                                        <p:cTn id="68" dur="2000"/>
                                        <p:tgtEl>
                                          <p:spTgt spid="15670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barn(inHorizontal)">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P spid="156688" grpId="0"/>
      <p:bldP spid="156692" grpId="0"/>
      <p:bldP spid="156695" grpId="0"/>
      <p:bldP spid="1567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矩形 4108" descr="纸袋"/>
          <p:cNvSpPr/>
          <p:nvPr/>
        </p:nvSpPr>
        <p:spPr>
          <a:xfrm>
            <a:off x="1835150" y="1484313"/>
            <a:ext cx="4495800" cy="1123950"/>
          </a:xfrm>
          <a:prstGeom prst="rect">
            <a:avLst/>
          </a:prstGeom>
        </p:spPr>
        <p:txBody>
          <a:bodyPr wrap="none" fromWordArt="1">
            <a:prstTxWarp prst="textPlain">
              <a:avLst>
                <a:gd name="adj" fmla="val 50000"/>
              </a:avLst>
            </a:prstTxWarp>
            <a:normAutofit/>
          </a:bodyPr>
          <a:lstStyle/>
          <a:p>
            <a:pPr algn="ctr"/>
            <a:r>
              <a:rPr lang="zh-CN" altLang="en-US" sz="4400">
                <a:ln w="9525" cap="flat" cmpd="sng">
                  <a:solidFill>
                    <a:srgbClr val="0062AC"/>
                  </a:solidFill>
                  <a:prstDash val="solid"/>
                  <a:headEnd type="none" w="med" len="med"/>
                  <a:tailEnd type="none" w="med" len="med"/>
                </a:ln>
                <a:blipFill rotWithShape="0">
                  <a:blip r:embed="rId1"/>
                  <a:stretch>
                    <a:fillRect/>
                  </a:stretch>
                </a:blipFill>
                <a:effectLst>
                  <a:outerShdw dist="563972" dir="14049740" sx="125000" sy="125000" algn="tl" rotWithShape="0">
                    <a:srgbClr val="C7DFD3">
                      <a:alpha val="80000"/>
                    </a:srgbClr>
                  </a:outerShdw>
                </a:effectLst>
                <a:latin typeface="宋体" panose="02010600030101010101" pitchFamily="2" charset="-122"/>
                <a:ea typeface="宋体" panose="02010600030101010101" pitchFamily="2" charset="-122"/>
              </a:rPr>
              <a:t>技术试验及其方法</a:t>
            </a:r>
            <a:endParaRPr lang="zh-CN" altLang="en-US" sz="4400">
              <a:ln w="9525" cap="flat" cmpd="sng">
                <a:solidFill>
                  <a:srgbClr val="0062AC"/>
                </a:solidFill>
                <a:prstDash val="solid"/>
                <a:headEnd type="none" w="med" len="med"/>
                <a:tailEnd type="none" w="med" len="med"/>
              </a:ln>
              <a:blipFill rotWithShape="0">
                <a:blip r:embed="rId1"/>
                <a:stretch>
                  <a:fillRect/>
                </a:stretch>
              </a:blipFill>
              <a:effectLst>
                <a:outerShdw dist="563972" dir="14049740" sx="125000" sy="125000" algn="tl" rotWithShape="0">
                  <a:srgbClr val="C7DFD3">
                    <a:alpha val="80000"/>
                  </a:srgbClr>
                </a:outerShdw>
              </a:effectLst>
              <a:latin typeface="宋体" panose="02010600030101010101" pitchFamily="2" charset="-122"/>
              <a:ea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文本框 142337"/>
          <p:cNvSpPr txBox="1"/>
          <p:nvPr/>
        </p:nvSpPr>
        <p:spPr>
          <a:xfrm>
            <a:off x="685800" y="762000"/>
            <a:ext cx="3657600" cy="579438"/>
          </a:xfrm>
          <a:prstGeom prst="rect">
            <a:avLst/>
          </a:prstGeom>
          <a:noFill/>
          <a:ln w="9525">
            <a:noFill/>
          </a:ln>
        </p:spPr>
        <p:txBody>
          <a:bodyPr>
            <a:spAutoFit/>
          </a:bodyPr>
          <a:lstStyle/>
          <a:p>
            <a:r>
              <a:rPr lang="zh-CN" altLang="en-US" sz="3200" b="1">
                <a:solidFill>
                  <a:srgbClr val="FF0000"/>
                </a:solidFill>
                <a:latin typeface="Arial" panose="020B0604020202020204" pitchFamily="34" charset="0"/>
                <a:ea typeface="宋体" panose="02010600030101010101" pitchFamily="2" charset="-122"/>
              </a:rPr>
              <a:t>1、性能试验</a:t>
            </a:r>
            <a:endParaRPr lang="zh-CN" altLang="en-US" sz="3200" b="1">
              <a:solidFill>
                <a:srgbClr val="FF0000"/>
              </a:solidFill>
              <a:latin typeface="Arial" panose="020B0604020202020204" pitchFamily="34" charset="0"/>
              <a:ea typeface="宋体" panose="02010600030101010101" pitchFamily="2" charset="-122"/>
            </a:endParaRPr>
          </a:p>
        </p:txBody>
      </p:sp>
      <p:sp>
        <p:nvSpPr>
          <p:cNvPr id="142339" name="矩形 142338"/>
          <p:cNvSpPr/>
          <p:nvPr/>
        </p:nvSpPr>
        <p:spPr>
          <a:xfrm>
            <a:off x="685800" y="1371600"/>
            <a:ext cx="7848600" cy="1383665"/>
          </a:xfrm>
          <a:prstGeom prst="rect">
            <a:avLst/>
          </a:prstGeom>
          <a:noFill/>
          <a:ln w="9525">
            <a:noFill/>
          </a:ln>
        </p:spPr>
        <p:txBody>
          <a:bodyPr>
            <a:spAutoFit/>
          </a:bodyPr>
          <a:lstStyle/>
          <a:p>
            <a:r>
              <a:rPr lang="zh-CN" altLang="en-US" sz="2800">
                <a:solidFill>
                  <a:schemeClr val="tx1"/>
                </a:solidFill>
                <a:latin typeface="Arial" panose="020B0604020202020204" pitchFamily="34" charset="0"/>
                <a:ea typeface="宋体" panose="02010600030101010101" pitchFamily="2" charset="-122"/>
              </a:rPr>
              <a:t>      通过改变所给的条件，测量试验对象的状态变化并分析其原因，明确试验对象的性能或性能故障。如产品的高温试验</a:t>
            </a:r>
            <a:endParaRPr lang="zh-CN" altLang="en-US" sz="2800">
              <a:solidFill>
                <a:schemeClr val="tx1"/>
              </a:solidFill>
              <a:latin typeface="Arial" panose="020B0604020202020204" pitchFamily="34" charset="0"/>
              <a:ea typeface="宋体" panose="02010600030101010101" pitchFamily="2" charset="-122"/>
            </a:endParaRPr>
          </a:p>
        </p:txBody>
      </p:sp>
      <p:pic>
        <p:nvPicPr>
          <p:cNvPr id="142340" name="Picture 6" descr="095418"/>
          <p:cNvPicPr>
            <a:picLocks noChangeAspect="1"/>
          </p:cNvPicPr>
          <p:nvPr/>
        </p:nvPicPr>
        <p:blipFill>
          <a:blip r:embed="rId1"/>
          <a:stretch>
            <a:fillRect/>
          </a:stretch>
        </p:blipFill>
        <p:spPr>
          <a:xfrm>
            <a:off x="1143000" y="2971800"/>
            <a:ext cx="2747963" cy="3654425"/>
          </a:xfrm>
          <a:prstGeom prst="rect">
            <a:avLst/>
          </a:prstGeom>
          <a:noFill/>
          <a:ln w="9525">
            <a:noFill/>
          </a:ln>
        </p:spPr>
      </p:pic>
      <p:sp>
        <p:nvSpPr>
          <p:cNvPr id="142341" name="文本框 142340"/>
          <p:cNvSpPr txBox="1"/>
          <p:nvPr/>
        </p:nvSpPr>
        <p:spPr>
          <a:xfrm>
            <a:off x="609600" y="3581400"/>
            <a:ext cx="458788" cy="3276600"/>
          </a:xfrm>
          <a:prstGeom prst="rect">
            <a:avLst/>
          </a:prstGeom>
          <a:noFill/>
          <a:ln w="9525">
            <a:noFill/>
          </a:ln>
        </p:spPr>
        <p:txBody>
          <a:bodyPr vert="eaVert">
            <a:spAutoFit/>
          </a:bodyPr>
          <a:lstStyle/>
          <a:p>
            <a:pPr>
              <a:spcBef>
                <a:spcPct val="50000"/>
              </a:spcBef>
            </a:pPr>
            <a:r>
              <a:rPr lang="zh-CN" altLang="en-US" sz="1800">
                <a:solidFill>
                  <a:srgbClr val="000000"/>
                </a:solidFill>
                <a:latin typeface="Arial" panose="020B0604020202020204" pitchFamily="34" charset="0"/>
                <a:ea typeface="宋体" panose="02010600030101010101" pitchFamily="2" charset="-122"/>
              </a:rPr>
              <a:t>检验产品的耐高温性能</a:t>
            </a:r>
            <a:endParaRPr lang="zh-CN" altLang="en-US" sz="1800">
              <a:solidFill>
                <a:srgbClr val="000000"/>
              </a:solidFill>
              <a:latin typeface="Arial" panose="020B0604020202020204" pitchFamily="34" charset="0"/>
              <a:ea typeface="宋体" panose="02010600030101010101" pitchFamily="2" charset="-122"/>
            </a:endParaRPr>
          </a:p>
        </p:txBody>
      </p:sp>
      <p:pic>
        <p:nvPicPr>
          <p:cNvPr id="142342" name="Picture 7" descr="095428"/>
          <p:cNvPicPr>
            <a:picLocks noChangeAspect="1"/>
          </p:cNvPicPr>
          <p:nvPr/>
        </p:nvPicPr>
        <p:blipFill>
          <a:blip r:embed="rId2"/>
          <a:stretch>
            <a:fillRect/>
          </a:stretch>
        </p:blipFill>
        <p:spPr>
          <a:xfrm>
            <a:off x="6172200" y="2438400"/>
            <a:ext cx="2152650" cy="4260850"/>
          </a:xfrm>
          <a:prstGeom prst="rect">
            <a:avLst/>
          </a:prstGeom>
          <a:noFill/>
          <a:ln w="9525">
            <a:noFill/>
          </a:ln>
        </p:spPr>
      </p:pic>
      <p:sp>
        <p:nvSpPr>
          <p:cNvPr id="142343" name="文本框 142342"/>
          <p:cNvSpPr txBox="1"/>
          <p:nvPr/>
        </p:nvSpPr>
        <p:spPr>
          <a:xfrm>
            <a:off x="5408613" y="3581400"/>
            <a:ext cx="458787" cy="2590800"/>
          </a:xfrm>
          <a:prstGeom prst="rect">
            <a:avLst/>
          </a:prstGeom>
          <a:noFill/>
          <a:ln w="9525">
            <a:noFill/>
          </a:ln>
        </p:spPr>
        <p:txBody>
          <a:bodyPr vert="eaVert">
            <a:spAutoFit/>
          </a:bodyPr>
          <a:lstStyle/>
          <a:p>
            <a:pPr>
              <a:spcBef>
                <a:spcPct val="50000"/>
              </a:spcBef>
            </a:pPr>
            <a:r>
              <a:rPr lang="zh-CN" altLang="en-US" sz="1800">
                <a:solidFill>
                  <a:srgbClr val="000000"/>
                </a:solidFill>
                <a:latin typeface="Arial" panose="020B0604020202020204" pitchFamily="34" charset="0"/>
                <a:ea typeface="宋体" panose="02010600030101010101" pitchFamily="2" charset="-122"/>
              </a:rPr>
              <a:t>检验产品的抗冲击性能</a:t>
            </a:r>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文本框 143361"/>
          <p:cNvSpPr txBox="1"/>
          <p:nvPr/>
        </p:nvSpPr>
        <p:spPr>
          <a:xfrm>
            <a:off x="609600" y="685800"/>
            <a:ext cx="2881313" cy="641350"/>
          </a:xfrm>
          <a:prstGeom prst="rect">
            <a:avLst/>
          </a:prstGeom>
          <a:noFill/>
          <a:ln w="9525">
            <a:noFill/>
          </a:ln>
        </p:spPr>
        <p:txBody>
          <a:bodyPr>
            <a:spAutoFit/>
          </a:bodyPr>
          <a:lstStyle/>
          <a:p>
            <a:r>
              <a:rPr lang="zh-CN" altLang="en-US" sz="3600" b="1">
                <a:solidFill>
                  <a:srgbClr val="FF0000"/>
                </a:solidFill>
                <a:latin typeface="Arial" panose="020B0604020202020204" pitchFamily="34" charset="0"/>
                <a:ea typeface="宋体" panose="02010600030101010101" pitchFamily="2" charset="-122"/>
              </a:rPr>
              <a:t>2、优化试验</a:t>
            </a:r>
            <a:endParaRPr lang="zh-CN" altLang="en-US" sz="3600" b="1">
              <a:solidFill>
                <a:srgbClr val="FF0000"/>
              </a:solidFill>
              <a:latin typeface="Arial" panose="020B0604020202020204" pitchFamily="34" charset="0"/>
              <a:ea typeface="宋体" panose="02010600030101010101" pitchFamily="2" charset="-122"/>
            </a:endParaRPr>
          </a:p>
        </p:txBody>
      </p:sp>
      <p:pic>
        <p:nvPicPr>
          <p:cNvPr id="143363" name="图片 143362" descr="2008121711224224969"/>
          <p:cNvPicPr>
            <a:picLocks noChangeAspect="1"/>
          </p:cNvPicPr>
          <p:nvPr/>
        </p:nvPicPr>
        <p:blipFill>
          <a:blip r:embed="rId1"/>
          <a:stretch>
            <a:fillRect/>
          </a:stretch>
        </p:blipFill>
        <p:spPr>
          <a:xfrm>
            <a:off x="3048000" y="2438400"/>
            <a:ext cx="4419600" cy="3581400"/>
          </a:xfrm>
          <a:prstGeom prst="rect">
            <a:avLst/>
          </a:prstGeom>
          <a:noFill/>
          <a:ln w="9525">
            <a:noFill/>
          </a:ln>
        </p:spPr>
      </p:pic>
      <p:sp>
        <p:nvSpPr>
          <p:cNvPr id="143364" name="文本框 143363"/>
          <p:cNvSpPr txBox="1"/>
          <p:nvPr/>
        </p:nvSpPr>
        <p:spPr>
          <a:xfrm>
            <a:off x="990600" y="3938588"/>
            <a:ext cx="1612900" cy="953135"/>
          </a:xfrm>
          <a:prstGeom prst="rect">
            <a:avLst/>
          </a:prstGeom>
          <a:noFill/>
          <a:ln w="9525">
            <a:noFill/>
          </a:ln>
        </p:spPr>
        <p:txBody>
          <a:bodyPr wrap="none" anchor="t">
            <a:spAutoFit/>
          </a:bodyPr>
          <a:lstStyle/>
          <a:p>
            <a:r>
              <a:rPr lang="zh-CN" altLang="en-US" sz="2800" b="1">
                <a:solidFill>
                  <a:schemeClr val="tx1"/>
                </a:solidFill>
                <a:latin typeface="Arial" panose="020B0604020202020204" pitchFamily="34" charset="0"/>
                <a:ea typeface="宋体" panose="02010600030101010101" pitchFamily="2" charset="-122"/>
              </a:rPr>
              <a:t>无籽西瓜</a:t>
            </a:r>
            <a:endParaRPr lang="zh-CN" altLang="en-US" sz="2800" b="1">
              <a:solidFill>
                <a:schemeClr val="tx1"/>
              </a:solidFill>
              <a:latin typeface="Arial" panose="020B0604020202020204" pitchFamily="34" charset="0"/>
              <a:ea typeface="宋体" panose="02010600030101010101" pitchFamily="2" charset="-122"/>
            </a:endParaRPr>
          </a:p>
          <a:p>
            <a:r>
              <a:rPr lang="zh-CN" altLang="en-US" sz="2800" b="1">
                <a:solidFill>
                  <a:schemeClr val="tx1"/>
                </a:solidFill>
                <a:latin typeface="Arial" panose="020B0604020202020204" pitchFamily="34" charset="0"/>
                <a:ea typeface="宋体" panose="02010600030101010101" pitchFamily="2" charset="-122"/>
              </a:rPr>
              <a:t>无籽葡萄</a:t>
            </a:r>
            <a:endParaRPr lang="zh-CN" altLang="en-US" sz="2800" b="1">
              <a:solidFill>
                <a:schemeClr val="tx1"/>
              </a:solidFill>
              <a:latin typeface="Arial" panose="020B0604020202020204" pitchFamily="34" charset="0"/>
              <a:ea typeface="宋体" panose="02010600030101010101" pitchFamily="2" charset="-122"/>
            </a:endParaRPr>
          </a:p>
        </p:txBody>
      </p:sp>
      <p:sp>
        <p:nvSpPr>
          <p:cNvPr id="143365" name="文本框 143364"/>
          <p:cNvSpPr txBox="1"/>
          <p:nvPr/>
        </p:nvSpPr>
        <p:spPr>
          <a:xfrm>
            <a:off x="838200" y="1524000"/>
            <a:ext cx="6610350" cy="1198880"/>
          </a:xfrm>
          <a:prstGeom prst="rect">
            <a:avLst/>
          </a:prstGeom>
          <a:noFill/>
          <a:ln w="9525">
            <a:noFill/>
          </a:ln>
        </p:spPr>
        <p:txBody>
          <a:bodyPr wrap="none" anchor="t">
            <a:spAutoFit/>
          </a:bodyPr>
          <a:lstStyle/>
          <a:p>
            <a:r>
              <a:rPr lang="zh-CN" altLang="en-US" sz="2800" b="1">
                <a:solidFill>
                  <a:schemeClr val="tx1"/>
                </a:solidFill>
                <a:latin typeface="Arial" panose="020B0604020202020204" pitchFamily="34" charset="0"/>
                <a:ea typeface="楷体_GB2312" panose="02010609030101010101" pitchFamily="49" charset="-122"/>
              </a:rPr>
              <a:t>对试验对象进行条件优化或条件组合</a:t>
            </a:r>
            <a:r>
              <a:rPr lang="zh-CN" altLang="en-US" sz="3600" b="1">
                <a:solidFill>
                  <a:schemeClr val="tx1"/>
                </a:solidFill>
                <a:latin typeface="Arial" panose="020B0604020202020204" pitchFamily="34" charset="0"/>
                <a:ea typeface="楷体_GB2312" panose="02010609030101010101" pitchFamily="49" charset="-122"/>
              </a:rPr>
              <a:t>。</a:t>
            </a:r>
            <a:endParaRPr lang="zh-CN" altLang="en-US" sz="3600" b="1">
              <a:solidFill>
                <a:schemeClr val="tx1"/>
              </a:solidFill>
              <a:latin typeface="Arial" panose="020B0604020202020204" pitchFamily="34" charset="0"/>
              <a:ea typeface="楷体_GB2312" panose="02010609030101010101" pitchFamily="49" charset="-122"/>
            </a:endParaRPr>
          </a:p>
          <a:p>
            <a:r>
              <a:rPr lang="zh-CN" altLang="en-US" sz="3600" b="1">
                <a:solidFill>
                  <a:schemeClr val="tx1"/>
                </a:solidFill>
                <a:latin typeface="Arial" panose="020B0604020202020204" pitchFamily="34" charset="0"/>
                <a:ea typeface="楷体_GB2312" panose="02010609030101010101" pitchFamily="49" charset="-122"/>
              </a:rPr>
              <a:t>如农业中不同的品种的对比试验</a:t>
            </a:r>
            <a:endParaRPr lang="zh-CN" altLang="en-US" sz="3600" b="1">
              <a:solidFill>
                <a:schemeClr val="tx1"/>
              </a:solidFill>
              <a:latin typeface="Arial" panose="020B0604020202020204" pitchFamily="34" charset="0"/>
              <a:ea typeface="楷体_GB2312" panose="02010609030101010101" pitchFamily="49"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文本占位符 144385"/>
          <p:cNvSpPr>
            <a:spLocks noGrp="1"/>
          </p:cNvSpPr>
          <p:nvPr>
            <p:ph type="body" idx="1"/>
          </p:nvPr>
        </p:nvSpPr>
        <p:spPr>
          <a:xfrm>
            <a:off x="301625" y="1327150"/>
            <a:ext cx="8540750" cy="1074738"/>
          </a:xfrm>
        </p:spPr>
        <p:txBody>
          <a:bodyPr/>
          <a:lstStyle/>
          <a:p>
            <a:r>
              <a:rPr lang="zh-CN" altLang="en-US" sz="2800" b="1"/>
              <a:t>通过试验，预测被试对象状态的变化及产生的后果。如：老化试验，天气预测</a:t>
            </a:r>
            <a:endParaRPr lang="zh-CN" altLang="en-US" sz="2800" b="1"/>
          </a:p>
        </p:txBody>
      </p:sp>
      <p:sp>
        <p:nvSpPr>
          <p:cNvPr id="144387" name="文本框 144386"/>
          <p:cNvSpPr txBox="1"/>
          <p:nvPr/>
        </p:nvSpPr>
        <p:spPr>
          <a:xfrm>
            <a:off x="4648835" y="6294755"/>
            <a:ext cx="3871595" cy="460375"/>
          </a:xfrm>
          <a:prstGeom prst="rect">
            <a:avLst/>
          </a:prstGeom>
          <a:noFill/>
          <a:ln w="9525">
            <a:noFill/>
          </a:ln>
        </p:spPr>
        <p:txBody>
          <a:bodyPr wrap="square">
            <a:spAutoFit/>
          </a:bodyPr>
          <a:lstStyle/>
          <a:p>
            <a:pPr>
              <a:spcBef>
                <a:spcPct val="50000"/>
              </a:spcBef>
            </a:pPr>
            <a:r>
              <a:rPr lang="zh-CN" altLang="en-US" sz="2400" b="1">
                <a:solidFill>
                  <a:schemeClr val="tx1"/>
                </a:solidFill>
                <a:latin typeface="黑体" panose="02010609060101010101" pitchFamily="2" charset="-122"/>
                <a:ea typeface="黑体" panose="02010609060101010101" pitchFamily="2" charset="-122"/>
                <a:cs typeface="黑体" panose="02010609060101010101" pitchFamily="2" charset="-122"/>
              </a:rPr>
              <a:t>氧弹(空气弹)老化试验箱</a:t>
            </a:r>
            <a:r>
              <a:rPr lang="zh-CN" altLang="en-US" sz="2400" b="1">
                <a:solidFill>
                  <a:schemeClr val="tx1"/>
                </a:solidFill>
                <a:latin typeface="Arial" panose="020B0604020202020204" pitchFamily="34" charset="0"/>
                <a:ea typeface="宋体" panose="02010600030101010101" pitchFamily="2" charset="-122"/>
              </a:rPr>
              <a:t> </a:t>
            </a:r>
            <a:endParaRPr lang="zh-CN" altLang="en-US" sz="2400" b="1">
              <a:solidFill>
                <a:schemeClr val="tx1"/>
              </a:solidFill>
              <a:latin typeface="Arial" panose="020B0604020202020204" pitchFamily="34" charset="0"/>
              <a:ea typeface="宋体" panose="02010600030101010101" pitchFamily="2" charset="-122"/>
            </a:endParaRPr>
          </a:p>
        </p:txBody>
      </p:sp>
      <p:sp>
        <p:nvSpPr>
          <p:cNvPr id="144388" name="文本框 144387"/>
          <p:cNvSpPr txBox="1"/>
          <p:nvPr/>
        </p:nvSpPr>
        <p:spPr>
          <a:xfrm>
            <a:off x="838200" y="685800"/>
            <a:ext cx="3276600" cy="641350"/>
          </a:xfrm>
          <a:prstGeom prst="rect">
            <a:avLst/>
          </a:prstGeom>
          <a:noFill/>
          <a:ln w="9525">
            <a:noFill/>
          </a:ln>
        </p:spPr>
        <p:txBody>
          <a:bodyPr>
            <a:spAutoFit/>
          </a:bodyPr>
          <a:lstStyle/>
          <a:p>
            <a:r>
              <a:rPr lang="zh-CN" altLang="en-US" sz="3600" b="1">
                <a:solidFill>
                  <a:srgbClr val="FF0000"/>
                </a:solidFill>
                <a:latin typeface="Arial" panose="020B0604020202020204" pitchFamily="34" charset="0"/>
                <a:ea typeface="宋体" panose="02010600030101010101" pitchFamily="2" charset="-122"/>
              </a:rPr>
              <a:t>3、预测试验</a:t>
            </a:r>
            <a:endParaRPr lang="zh-CN" altLang="en-US" sz="3600" b="1">
              <a:solidFill>
                <a:srgbClr val="FF0000"/>
              </a:solidFill>
              <a:latin typeface="Arial" panose="020B0604020202020204" pitchFamily="34" charset="0"/>
              <a:ea typeface="宋体" panose="02010600030101010101" pitchFamily="2" charset="-122"/>
            </a:endParaRPr>
          </a:p>
        </p:txBody>
      </p:sp>
      <p:pic>
        <p:nvPicPr>
          <p:cNvPr id="144389" name="图片 144388" descr="xt2"/>
          <p:cNvPicPr>
            <a:picLocks noChangeAspect="1"/>
          </p:cNvPicPr>
          <p:nvPr/>
        </p:nvPicPr>
        <p:blipFill>
          <a:blip r:embed="rId1"/>
          <a:stretch>
            <a:fillRect/>
          </a:stretch>
        </p:blipFill>
        <p:spPr>
          <a:xfrm>
            <a:off x="179388" y="2636838"/>
            <a:ext cx="3810000" cy="3033712"/>
          </a:xfrm>
          <a:prstGeom prst="rect">
            <a:avLst/>
          </a:prstGeom>
          <a:noFill/>
          <a:ln w="9525">
            <a:noFill/>
          </a:ln>
        </p:spPr>
      </p:pic>
      <p:sp>
        <p:nvSpPr>
          <p:cNvPr id="144391" name="矩形 144390"/>
          <p:cNvSpPr/>
          <p:nvPr/>
        </p:nvSpPr>
        <p:spPr>
          <a:xfrm>
            <a:off x="4025900" y="2402364"/>
            <a:ext cx="5118100" cy="4030980"/>
          </a:xfrm>
          <a:prstGeom prst="rect">
            <a:avLst/>
          </a:prstGeom>
          <a:solidFill>
            <a:srgbClr val="FFFFFF"/>
          </a:solidFill>
          <a:ln w="9525">
            <a:noFill/>
          </a:ln>
        </p:spPr>
        <p:txBody>
          <a:bodyPr anchor="ctr">
            <a:spAutoFit/>
          </a:bodyPr>
          <a:lstStyle/>
          <a:p>
            <a:pPr eaLnBrk="0" hangingPunct="0"/>
            <a:r>
              <a:rPr lang="zh-CN" altLang="en-US" sz="2800">
                <a:latin typeface="黑体" panose="02010609060101010101" pitchFamily="2" charset="-122"/>
                <a:ea typeface="黑体" panose="02010609060101010101" pitchFamily="2" charset="-122"/>
                <a:cs typeface="黑体" panose="02010609060101010101" pitchFamily="2" charset="-122"/>
              </a:rPr>
              <a:t>老化试验箱用来试验</a:t>
            </a:r>
            <a:r>
              <a:rPr lang="zh-CN" altLang="en-US" sz="2800">
                <a:latin typeface="黑体" panose="02010609060101010101" pitchFamily="2" charset="-122"/>
                <a:ea typeface="黑体" panose="02010609060101010101" pitchFamily="2" charset="-122"/>
                <a:cs typeface="黑体" panose="02010609060101010101" pitchFamily="2" charset="-122"/>
                <a:hlinkClick r:id="rId2"/>
              </a:rPr>
              <a:t>电线</a:t>
            </a:r>
            <a:r>
              <a:rPr lang="zh-CN" altLang="en-US" sz="2800">
                <a:latin typeface="黑体" panose="02010609060101010101" pitchFamily="2" charset="-122"/>
                <a:ea typeface="黑体" panose="02010609060101010101" pitchFamily="2" charset="-122"/>
                <a:cs typeface="黑体" panose="02010609060101010101" pitchFamily="2" charset="-122"/>
              </a:rPr>
              <a:t>、电缆、</a:t>
            </a:r>
            <a:r>
              <a:rPr lang="zh-CN" altLang="en-US" sz="2800">
                <a:latin typeface="黑体" panose="02010609060101010101" pitchFamily="2" charset="-122"/>
                <a:ea typeface="黑体" panose="02010609060101010101" pitchFamily="2" charset="-122"/>
                <a:cs typeface="黑体" panose="02010609060101010101" pitchFamily="2" charset="-122"/>
                <a:hlinkClick r:id="rId3"/>
              </a:rPr>
              <a:t>绝缘体</a:t>
            </a:r>
            <a:r>
              <a:rPr lang="zh-CN" altLang="en-US" sz="2800">
                <a:latin typeface="黑体" panose="02010609060101010101" pitchFamily="2" charset="-122"/>
                <a:ea typeface="黑体" panose="02010609060101010101" pitchFamily="2" charset="-122"/>
                <a:cs typeface="黑体" panose="02010609060101010101" pitchFamily="2" charset="-122"/>
              </a:rPr>
              <a:t>或被覆之橡胶试片，以比较试片老化前与老化后之抗拉强度及伸长率。换气式老化试验箱以热风循环方式，促使试片老化，内箱密闭性强，具有抽换内箱空气装置，设有超温自动切断保护装置，符合</a:t>
            </a:r>
            <a:r>
              <a:rPr lang="en-US" altLang="zh-CN" sz="2800">
                <a:latin typeface="黑体" panose="02010609060101010101" pitchFamily="2" charset="-122"/>
                <a:ea typeface="黑体" panose="02010609060101010101" pitchFamily="2" charset="-122"/>
                <a:cs typeface="黑体" panose="02010609060101010101" pitchFamily="2" charset="-122"/>
              </a:rPr>
              <a:t>ul-1581</a:t>
            </a:r>
            <a:r>
              <a:rPr lang="zh-CN" altLang="en-US" sz="2800">
                <a:latin typeface="黑体" panose="02010609060101010101" pitchFamily="2" charset="-122"/>
                <a:ea typeface="黑体" panose="02010609060101010101" pitchFamily="2" charset="-122"/>
                <a:cs typeface="黑体" panose="02010609060101010101" pitchFamily="2" charset="-122"/>
              </a:rPr>
              <a:t>试验要求。</a:t>
            </a:r>
            <a:r>
              <a:rPr lang="zh-CN" altLang="en-US" sz="3200">
                <a:latin typeface="黑体" panose="02010609060101010101" pitchFamily="2" charset="-122"/>
                <a:ea typeface="黑体" panose="02010609060101010101" pitchFamily="2" charset="-122"/>
                <a:cs typeface="黑体" panose="02010609060101010101" pitchFamily="2" charset="-122"/>
              </a:rPr>
              <a:t> </a:t>
            </a:r>
            <a:endParaRPr lang="zh-CN" altLang="en-US" sz="3200">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文本占位符 145409"/>
          <p:cNvSpPr>
            <a:spLocks noGrp="1"/>
          </p:cNvSpPr>
          <p:nvPr>
            <p:ph type="body" idx="1"/>
          </p:nvPr>
        </p:nvSpPr>
        <p:spPr>
          <a:xfrm>
            <a:off x="457200" y="1600200"/>
            <a:ext cx="8686800" cy="1181100"/>
          </a:xfrm>
        </p:spPr>
        <p:txBody>
          <a:bodyPr/>
          <a:lstStyle/>
          <a:p>
            <a:r>
              <a:rPr lang="zh-CN" altLang="en-US" sz="2800" b="1"/>
              <a:t>通过测量、采集、识别和处理信息来影响试验效果。</a:t>
            </a:r>
            <a:endParaRPr lang="zh-CN" altLang="en-US" sz="2800" b="1"/>
          </a:p>
          <a:p>
            <a:r>
              <a:rPr lang="zh-CN" altLang="en-US" sz="2800" b="1"/>
              <a:t>如航测。 </a:t>
            </a:r>
            <a:endParaRPr lang="zh-CN" altLang="en-US" sz="2800" b="1"/>
          </a:p>
        </p:txBody>
      </p:sp>
      <p:sp>
        <p:nvSpPr>
          <p:cNvPr id="145411" name="矩形 145410"/>
          <p:cNvSpPr/>
          <p:nvPr/>
        </p:nvSpPr>
        <p:spPr>
          <a:xfrm>
            <a:off x="323850" y="3624263"/>
            <a:ext cx="8569325" cy="1373187"/>
          </a:xfrm>
          <a:prstGeom prst="rect">
            <a:avLst/>
          </a:prstGeom>
          <a:noFill/>
          <a:ln w="9525">
            <a:noFill/>
          </a:ln>
        </p:spPr>
        <p:txBody>
          <a:bodyPr anchor="ctr">
            <a:spAutoFit/>
          </a:bodyPr>
          <a:lstStyle/>
          <a:p>
            <a:r>
              <a:rPr lang="zh-CN" altLang="en-US" sz="2800" b="1">
                <a:solidFill>
                  <a:srgbClr val="0062AC"/>
                </a:solidFill>
                <a:latin typeface="Arial" panose="020B0604020202020204" pitchFamily="34" charset="0"/>
                <a:ea typeface="宋体" panose="02010600030101010101" pitchFamily="2" charset="-122"/>
              </a:rPr>
              <a:t>       当然对技术试验类型的划分不是绝对的，有时同样的试验，因为目的的不同，也可以从不同的类型来理解。</a:t>
            </a:r>
            <a:endParaRPr lang="zh-CN" altLang="en-US" sz="2800" b="1">
              <a:solidFill>
                <a:srgbClr val="0062AC"/>
              </a:solidFill>
              <a:latin typeface="Arial" panose="020B0604020202020204" pitchFamily="34" charset="0"/>
              <a:ea typeface="宋体" panose="02010600030101010101" pitchFamily="2" charset="-122"/>
            </a:endParaRPr>
          </a:p>
        </p:txBody>
      </p:sp>
      <p:sp>
        <p:nvSpPr>
          <p:cNvPr id="145412" name="文本框 145411"/>
          <p:cNvSpPr txBox="1"/>
          <p:nvPr/>
        </p:nvSpPr>
        <p:spPr>
          <a:xfrm>
            <a:off x="685800" y="762000"/>
            <a:ext cx="3292475" cy="641350"/>
          </a:xfrm>
          <a:prstGeom prst="rect">
            <a:avLst/>
          </a:prstGeom>
          <a:noFill/>
          <a:ln w="9525">
            <a:noFill/>
          </a:ln>
        </p:spPr>
        <p:txBody>
          <a:bodyPr>
            <a:spAutoFit/>
          </a:bodyPr>
          <a:lstStyle/>
          <a:p>
            <a:r>
              <a:rPr lang="zh-CN" altLang="en-US" sz="3600" b="1">
                <a:solidFill>
                  <a:srgbClr val="FF0000"/>
                </a:solidFill>
                <a:latin typeface="Arial" panose="020B0604020202020204" pitchFamily="34" charset="0"/>
                <a:ea typeface="宋体" panose="02010600030101010101" pitchFamily="2" charset="-122"/>
              </a:rPr>
              <a:t>4、信息试验</a:t>
            </a:r>
            <a:endParaRPr lang="zh-CN" altLang="en-US" sz="36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10">
                                            <p:txEl>
                                              <p:pRg st="0" end="0"/>
                                            </p:txEl>
                                          </p:spTgt>
                                        </p:tgtEl>
                                        <p:attrNameLst>
                                          <p:attrName>style.visibility</p:attrName>
                                        </p:attrNameLst>
                                      </p:cBhvr>
                                      <p:to>
                                        <p:strVal val="visible"/>
                                      </p:to>
                                    </p:set>
                                    <p:anim calcmode="lin" valueType="num">
                                      <p:cBhvr additive="base">
                                        <p:cTn id="7" dur="500" fill="hold"/>
                                        <p:tgtEl>
                                          <p:spTgt spid="145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0">
                                            <p:txEl>
                                              <p:pRg st="1" end="1"/>
                                            </p:txEl>
                                          </p:spTgt>
                                        </p:tgtEl>
                                        <p:attrNameLst>
                                          <p:attrName>style.visibility</p:attrName>
                                        </p:attrNameLst>
                                      </p:cBhvr>
                                      <p:to>
                                        <p:strVal val="visible"/>
                                      </p:to>
                                    </p:set>
                                    <p:anim calcmode="lin" valueType="num">
                                      <p:cBhvr additive="base">
                                        <p:cTn id="13" dur="500" fill="hold"/>
                                        <p:tgtEl>
                                          <p:spTgt spid="145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11"/>
                                        </p:tgtEl>
                                        <p:attrNameLst>
                                          <p:attrName>style.visibility</p:attrName>
                                        </p:attrNameLst>
                                      </p:cBhvr>
                                      <p:to>
                                        <p:strVal val="visible"/>
                                      </p:to>
                                    </p:set>
                                    <p:anim calcmode="lin" valueType="num">
                                      <p:cBhvr additive="base">
                                        <p:cTn id="19" dur="500" fill="hold"/>
                                        <p:tgtEl>
                                          <p:spTgt spid="145411"/>
                                        </p:tgtEl>
                                        <p:attrNameLst>
                                          <p:attrName>ppt_x</p:attrName>
                                        </p:attrNameLst>
                                      </p:cBhvr>
                                      <p:tavLst>
                                        <p:tav tm="0">
                                          <p:val>
                                            <p:strVal val="#ppt_x"/>
                                          </p:val>
                                        </p:tav>
                                        <p:tav tm="100000">
                                          <p:val>
                                            <p:strVal val="#ppt_x"/>
                                          </p:val>
                                        </p:tav>
                                      </p:tavLst>
                                    </p:anim>
                                    <p:anim calcmode="lin" valueType="num">
                                      <p:cBhvr additive="base">
                                        <p:cTn id="20" dur="500" fill="hold"/>
                                        <p:tgtEl>
                                          <p:spTgt spid="145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uiExpand="1" build="p"/>
      <p:bldP spid="1454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36513" y="1335088"/>
            <a:ext cx="9107487" cy="3101975"/>
            <a:chOff x="23" y="754"/>
            <a:chExt cx="5737" cy="1954"/>
          </a:xfrm>
        </p:grpSpPr>
        <p:grpSp>
          <p:nvGrpSpPr>
            <p:cNvPr id="84995" name="Group 16"/>
            <p:cNvGrpSpPr/>
            <p:nvPr/>
          </p:nvGrpSpPr>
          <p:grpSpPr>
            <a:xfrm>
              <a:off x="23" y="799"/>
              <a:ext cx="3311" cy="773"/>
              <a:chOff x="23" y="799"/>
              <a:chExt cx="3311" cy="773"/>
            </a:xfrm>
          </p:grpSpPr>
          <p:sp>
            <p:nvSpPr>
              <p:cNvPr id="84996" name="Text Box 4"/>
              <p:cNvSpPr txBox="1"/>
              <p:nvPr/>
            </p:nvSpPr>
            <p:spPr>
              <a:xfrm>
                <a:off x="23" y="1207"/>
                <a:ext cx="3311" cy="365"/>
              </a:xfrm>
              <a:prstGeom prst="rect">
                <a:avLst/>
              </a:prstGeom>
              <a:noFill/>
              <a:ln w="9525">
                <a:noFill/>
              </a:ln>
            </p:spPr>
            <p:txBody>
              <a:bodyPr>
                <a:spAutoFit/>
              </a:bodyPr>
              <a:lstStyle/>
              <a:p>
                <a:pPr>
                  <a:spcBef>
                    <a:spcPct val="50000"/>
                  </a:spcBef>
                </a:pPr>
                <a:r>
                  <a:rPr lang="zh-CN" altLang="en-US" sz="3200" b="1">
                    <a:solidFill>
                      <a:schemeClr val="accent2"/>
                    </a:solidFill>
                    <a:latin typeface="Arial" panose="020B0604020202020204" pitchFamily="34" charset="0"/>
                    <a:ea typeface="宋体" panose="02010600030101010101" pitchFamily="2" charset="-122"/>
                  </a:rPr>
                  <a:t>        </a:t>
                </a:r>
                <a:endPar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84997" name="Text Box 7"/>
              <p:cNvSpPr txBox="1"/>
              <p:nvPr/>
            </p:nvSpPr>
            <p:spPr>
              <a:xfrm>
                <a:off x="23" y="799"/>
                <a:ext cx="953" cy="327"/>
              </a:xfrm>
              <a:prstGeom prst="rect">
                <a:avLst/>
              </a:prstGeom>
              <a:noFill/>
              <a:ln w="9525">
                <a:noFill/>
              </a:ln>
            </p:spPr>
            <p:txBody>
              <a:bodyPr>
                <a:spAutoFit/>
              </a:bodyPr>
              <a:lstStyle/>
              <a:p>
                <a:pPr>
                  <a:spcBef>
                    <a:spcPct val="50000"/>
                  </a:spcBef>
                </a:pPr>
                <a:r>
                  <a:rPr lang="zh-CN" altLang="en-US" sz="28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问题</a:t>
                </a:r>
                <a:r>
                  <a:rPr lang="en-US" altLang="zh-CN" sz="28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a:t>
                </a:r>
                <a:endParaRPr lang="en-US" altLang="zh-CN" sz="28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grpSp>
        <p:pic>
          <p:nvPicPr>
            <p:cNvPr id="84998" name="Picture 9"/>
            <p:cNvPicPr>
              <a:picLocks noChangeAspect="1"/>
            </p:cNvPicPr>
            <p:nvPr/>
          </p:nvPicPr>
          <p:blipFill>
            <a:blip r:embed="rId1"/>
            <a:stretch>
              <a:fillRect/>
            </a:stretch>
          </p:blipFill>
          <p:spPr>
            <a:xfrm>
              <a:off x="3198" y="754"/>
              <a:ext cx="2562" cy="1954"/>
            </a:xfrm>
            <a:prstGeom prst="rect">
              <a:avLst/>
            </a:prstGeom>
            <a:noFill/>
            <a:ln w="9525">
              <a:noFill/>
            </a:ln>
          </p:spPr>
        </p:pic>
      </p:grpSp>
      <p:sp>
        <p:nvSpPr>
          <p:cNvPr id="117770" name="Text Box 10"/>
          <p:cNvSpPr txBox="1">
            <a:spLocks noChangeArrowheads="1"/>
          </p:cNvSpPr>
          <p:nvPr/>
        </p:nvSpPr>
        <p:spPr bwMode="auto">
          <a:xfrm>
            <a:off x="0" y="4364038"/>
            <a:ext cx="8964613" cy="1066800"/>
          </a:xfrm>
          <a:prstGeom prst="rect">
            <a:avLst/>
          </a:prstGeom>
          <a:noFill/>
          <a:ln w="9525">
            <a:noFill/>
            <a:miter lim="800000"/>
          </a:ln>
          <a:effectLst/>
        </p:spPr>
        <p:txBody>
          <a:bodyPr>
            <a:spAutoFit/>
          </a:bodyPr>
          <a:lstStyle/>
          <a:p>
            <a:r>
              <a:rPr lang="zh-CN" altLang="en-US" sz="3200" b="1">
                <a:solidFill>
                  <a:srgbClr val="000066"/>
                </a:solidFill>
                <a:effectLst>
                  <a:outerShdw blurRad="38100" dist="38100" dir="2700000">
                    <a:srgbClr val="C0C0C0"/>
                  </a:outerShdw>
                </a:effectLst>
                <a:latin typeface="华文新魏" panose="02010800040101010101" pitchFamily="2" charset="-122"/>
                <a:ea typeface="华文新魏" panose="02010800040101010101" pitchFamily="2" charset="-122"/>
              </a:rPr>
              <a:t>    </a:t>
            </a:r>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运用数理统计方法，选定</a:t>
            </a:r>
            <a:r>
              <a:rPr lang="zh-CN" altLang="en-US" sz="2800" b="1" u="sng">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若干次典型意义</a:t>
            </a:r>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的试验，</a:t>
            </a:r>
            <a:r>
              <a:rPr lang="zh-CN" altLang="en-US" sz="2800" b="1" u="sng">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逻辑地推出全面试验</a:t>
            </a:r>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所达到的</a:t>
            </a:r>
            <a:r>
              <a:rPr lang="zh-CN" altLang="en-US" sz="2800" b="1" u="sng">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最佳效果</a:t>
            </a:r>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a:t>
            </a:r>
            <a:r>
              <a:rPr lang="zh-CN" altLang="en-US" sz="3200" b="1">
                <a:solidFill>
                  <a:schemeClr val="tx2"/>
                </a:solidFill>
                <a:effectLst>
                  <a:outerShdw blurRad="38100" dist="38100" dir="2700000">
                    <a:srgbClr val="C0C0C0"/>
                  </a:outerShdw>
                </a:effectLst>
                <a:latin typeface="华文新魏" panose="02010800040101010101" pitchFamily="2" charset="-122"/>
                <a:ea typeface="华文新魏" panose="02010800040101010101" pitchFamily="2" charset="-122"/>
              </a:rPr>
              <a:t>  </a:t>
            </a:r>
            <a:endParaRPr lang="zh-CN" altLang="en-US" sz="3200" b="1">
              <a:solidFill>
                <a:schemeClr val="tx2"/>
              </a:solidFill>
              <a:effectLst>
                <a:outerShdw blurRad="38100" dist="38100" dir="2700000">
                  <a:srgbClr val="C0C0C0"/>
                </a:outerShdw>
              </a:effectLst>
              <a:latin typeface="华文新魏" panose="02010800040101010101" pitchFamily="2" charset="-122"/>
              <a:ea typeface="华文新魏" panose="02010800040101010101" pitchFamily="2" charset="-122"/>
            </a:endParaRPr>
          </a:p>
        </p:txBody>
      </p:sp>
      <p:grpSp>
        <p:nvGrpSpPr>
          <p:cNvPr id="4" name="Group 15"/>
          <p:cNvGrpSpPr/>
          <p:nvPr/>
        </p:nvGrpSpPr>
        <p:grpSpPr>
          <a:xfrm>
            <a:off x="1476375" y="5084763"/>
            <a:ext cx="7058025" cy="1157287"/>
            <a:chOff x="113" y="3525"/>
            <a:chExt cx="4446" cy="729"/>
          </a:xfrm>
        </p:grpSpPr>
        <p:sp>
          <p:nvSpPr>
            <p:cNvPr id="85001" name="Text Box 13"/>
            <p:cNvSpPr txBox="1"/>
            <p:nvPr/>
          </p:nvSpPr>
          <p:spPr>
            <a:xfrm>
              <a:off x="113" y="3927"/>
              <a:ext cx="4446" cy="327"/>
            </a:xfrm>
            <a:prstGeom prst="rect">
              <a:avLst/>
            </a:prstGeom>
            <a:noFill/>
            <a:ln w="9525">
              <a:noFill/>
            </a:ln>
          </p:spPr>
          <p:txBody>
            <a:bodyPr>
              <a:spAutoFit/>
            </a:bodyPr>
            <a:lstStyle/>
            <a:p>
              <a:pPr>
                <a:spcBef>
                  <a:spcPct val="50000"/>
                </a:spcBef>
              </a:pPr>
              <a:r>
                <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同学们还经历过其他的优选试验吗？</a:t>
              </a:r>
              <a:endPar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85002" name="Text Box 14"/>
            <p:cNvSpPr txBox="1"/>
            <p:nvPr/>
          </p:nvSpPr>
          <p:spPr>
            <a:xfrm>
              <a:off x="113" y="3525"/>
              <a:ext cx="771" cy="327"/>
            </a:xfrm>
            <a:prstGeom prst="rect">
              <a:avLst/>
            </a:prstGeom>
            <a:noFill/>
            <a:ln w="9525">
              <a:noFill/>
            </a:ln>
          </p:spPr>
          <p:txBody>
            <a:bodyPr>
              <a:spAutoFit/>
            </a:bodyPr>
            <a:lstStyle/>
            <a:p>
              <a:pPr>
                <a:spcBef>
                  <a:spcPct val="50000"/>
                </a:spcBef>
              </a:pPr>
              <a:endParaRPr lang="zh-CN" altLang="en-US"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
        <p:nvSpPr>
          <p:cNvPr id="85003" name="Text Box 11"/>
          <p:cNvSpPr txBox="1"/>
          <p:nvPr/>
        </p:nvSpPr>
        <p:spPr>
          <a:xfrm>
            <a:off x="55563" y="3709988"/>
            <a:ext cx="2952750" cy="519112"/>
          </a:xfrm>
          <a:prstGeom prst="rect">
            <a:avLst/>
          </a:prstGeom>
          <a:noFill/>
          <a:ln w="9525">
            <a:noFill/>
          </a:ln>
        </p:spPr>
        <p:txBody>
          <a:bodyPr>
            <a:spAutoFit/>
          </a:bodyPr>
          <a:lstStyle/>
          <a:p>
            <a:pPr>
              <a:spcBef>
                <a:spcPct val="50000"/>
              </a:spcBef>
            </a:pPr>
            <a:r>
              <a:rPr lang="en-US" altLang="zh-CN"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1.</a:t>
            </a:r>
            <a:r>
              <a:rPr lang="zh-CN" altLang="en-US"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优选试验法</a:t>
            </a:r>
            <a:endParaRPr lang="zh-CN" altLang="en-US"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17778" name="Rectangle 18"/>
          <p:cNvSpPr>
            <a:spLocks noChangeArrowheads="1"/>
          </p:cNvSpPr>
          <p:nvPr/>
        </p:nvSpPr>
        <p:spPr bwMode="auto">
          <a:xfrm>
            <a:off x="457200" y="404813"/>
            <a:ext cx="7772400" cy="809625"/>
          </a:xfrm>
          <a:prstGeom prst="rect">
            <a:avLst/>
          </a:prstGeom>
          <a:noFill/>
          <a:ln w="9525">
            <a:noFill/>
            <a:miter lim="800000"/>
          </a:ln>
          <a:effectLst/>
        </p:spPr>
        <p:txBody>
          <a:bodyPr anchor="b"/>
          <a:lstStyle/>
          <a:p>
            <a:pPr algn="ctr" eaLnBrk="0" hangingPunct="0"/>
            <a:r>
              <a:rPr lang="zh-CN" altLang="en-US" sz="44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rPr>
              <a:t>三、技术试验的常用方法</a:t>
            </a:r>
            <a:endParaRPr lang="zh-CN" altLang="en-US" sz="44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85005" name="文本框 85004"/>
          <p:cNvSpPr txBox="1"/>
          <p:nvPr/>
        </p:nvSpPr>
        <p:spPr>
          <a:xfrm>
            <a:off x="323850" y="5718175"/>
            <a:ext cx="1584325" cy="519113"/>
          </a:xfrm>
          <a:prstGeom prst="rect">
            <a:avLst/>
          </a:prstGeom>
          <a:noFill/>
          <a:ln w="9525">
            <a:noFill/>
          </a:ln>
        </p:spPr>
        <p:txBody>
          <a:bodyPr>
            <a:spAutoFit/>
          </a:bodyPr>
          <a:lstStyle/>
          <a:p>
            <a:pPr>
              <a:spcBef>
                <a:spcPct val="50000"/>
              </a:spcBef>
            </a:pPr>
            <a:r>
              <a:rPr lang="zh-CN" altLang="en-US" sz="2800" b="1">
                <a:solidFill>
                  <a:srgbClr val="FF0000"/>
                </a:solidFill>
                <a:latin typeface="宋体" panose="02010600030101010101" pitchFamily="2" charset="-122"/>
                <a:ea typeface="宋体" panose="02010600030101010101" pitchFamily="2" charset="-122"/>
              </a:rPr>
              <a:t>思考：</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85006" name="文本框 85005"/>
          <p:cNvSpPr txBox="1"/>
          <p:nvPr/>
        </p:nvSpPr>
        <p:spPr>
          <a:xfrm>
            <a:off x="609600" y="1981200"/>
            <a:ext cx="4267200" cy="2471738"/>
          </a:xfrm>
          <a:prstGeom prst="rect">
            <a:avLst/>
          </a:prstGeom>
          <a:noFill/>
          <a:ln w="9525">
            <a:noFill/>
          </a:ln>
        </p:spPr>
        <p:txBody>
          <a:bodyPr>
            <a:spAutoFit/>
          </a:bodyPr>
          <a:lstStyle/>
          <a:p>
            <a:pPr>
              <a:spcBef>
                <a:spcPct val="50000"/>
              </a:spcBef>
            </a:pPr>
            <a:r>
              <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如果你想买十斤橘子，而水果店有三个可供你选择的品种，你会怎么做？</a:t>
            </a:r>
            <a:endPar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a:p>
            <a:pPr>
              <a:spcBef>
                <a:spcPct val="50000"/>
              </a:spcBef>
            </a:pPr>
            <a:endParaRPr lang="zh-CN" altLang="en-US">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5003"/>
                                        </p:tgtEl>
                                        <p:attrNameLst>
                                          <p:attrName>style.visibility</p:attrName>
                                        </p:attrNameLst>
                                      </p:cBhvr>
                                      <p:to>
                                        <p:strVal val="visible"/>
                                      </p:to>
                                    </p:set>
                                    <p:animEffect transition="in" filter="box(in)">
                                      <p:cBhvr>
                                        <p:cTn id="12" dur="500"/>
                                        <p:tgtEl>
                                          <p:spTgt spid="8500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7770"/>
                                        </p:tgtEl>
                                        <p:attrNameLst>
                                          <p:attrName>style.visibility</p:attrName>
                                        </p:attrNameLst>
                                      </p:cBhvr>
                                      <p:to>
                                        <p:strVal val="visible"/>
                                      </p:to>
                                    </p:set>
                                    <p:anim calcmode="lin" valueType="num">
                                      <p:cBhvr additive="base">
                                        <p:cTn id="17" dur="500" fill="hold"/>
                                        <p:tgtEl>
                                          <p:spTgt spid="117770"/>
                                        </p:tgtEl>
                                        <p:attrNameLst>
                                          <p:attrName>ppt_x</p:attrName>
                                        </p:attrNameLst>
                                      </p:cBhvr>
                                      <p:tavLst>
                                        <p:tav tm="0">
                                          <p:val>
                                            <p:strVal val="0-#ppt_w/2"/>
                                          </p:val>
                                        </p:tav>
                                        <p:tav tm="100000">
                                          <p:val>
                                            <p:strVal val="#ppt_x"/>
                                          </p:val>
                                        </p:tav>
                                      </p:tavLst>
                                    </p:anim>
                                    <p:anim calcmode="lin" valueType="num">
                                      <p:cBhvr additive="base">
                                        <p:cTn id="18" dur="500" fill="hold"/>
                                        <p:tgtEl>
                                          <p:spTgt spid="11777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5005"/>
                                        </p:tgtEl>
                                        <p:attrNameLst>
                                          <p:attrName>style.visibility</p:attrName>
                                        </p:attrNameLst>
                                      </p:cBhvr>
                                      <p:to>
                                        <p:strVal val="visible"/>
                                      </p:to>
                                    </p:set>
                                    <p:anim calcmode="lin" valueType="num">
                                      <p:cBhvr additive="base">
                                        <p:cTn id="23" dur="500" fill="hold"/>
                                        <p:tgtEl>
                                          <p:spTgt spid="85005"/>
                                        </p:tgtEl>
                                        <p:attrNameLst>
                                          <p:attrName>ppt_x</p:attrName>
                                        </p:attrNameLst>
                                      </p:cBhvr>
                                      <p:tavLst>
                                        <p:tav tm="0">
                                          <p:val>
                                            <p:strVal val="#ppt_x"/>
                                          </p:val>
                                        </p:tav>
                                        <p:tav tm="100000">
                                          <p:val>
                                            <p:strVal val="#ppt_x"/>
                                          </p:val>
                                        </p:tav>
                                      </p:tavLst>
                                    </p:anim>
                                    <p:anim calcmode="lin" valueType="num">
                                      <p:cBhvr additive="base">
                                        <p:cTn id="24" dur="500" fill="hold"/>
                                        <p:tgtEl>
                                          <p:spTgt spid="8500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0" grpId="0"/>
      <p:bldP spid="85003" grpId="0"/>
      <p:bldP spid="8500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2"/>
          <p:cNvGrpSpPr/>
          <p:nvPr/>
        </p:nvGrpSpPr>
        <p:grpSpPr>
          <a:xfrm>
            <a:off x="5220072" y="1772816"/>
            <a:ext cx="3384377" cy="4608512"/>
            <a:chOff x="2532" y="1026"/>
            <a:chExt cx="3228" cy="3274"/>
          </a:xfrm>
        </p:grpSpPr>
        <p:pic>
          <p:nvPicPr>
            <p:cNvPr id="39946" name="Picture 32" descr="11"/>
            <p:cNvPicPr>
              <a:picLocks noChangeAspect="1" noChangeArrowheads="1"/>
            </p:cNvPicPr>
            <p:nvPr/>
          </p:nvPicPr>
          <p:blipFill>
            <a:blip r:embed="rId1"/>
            <a:stretch>
              <a:fillRect/>
            </a:stretch>
          </p:blipFill>
          <p:spPr bwMode="auto">
            <a:xfrm>
              <a:off x="2532" y="1990"/>
              <a:ext cx="2855" cy="2310"/>
            </a:xfrm>
            <a:prstGeom prst="rect">
              <a:avLst/>
            </a:prstGeom>
            <a:noFill/>
            <a:ln w="9525">
              <a:noFill/>
              <a:miter lim="800000"/>
              <a:headEnd/>
              <a:tailEnd/>
            </a:ln>
          </p:spPr>
        </p:pic>
        <p:sp>
          <p:nvSpPr>
            <p:cNvPr id="39947" name="Text Box 33"/>
            <p:cNvSpPr txBox="1">
              <a:spLocks noChangeArrowheads="1"/>
            </p:cNvSpPr>
            <p:nvPr/>
          </p:nvSpPr>
          <p:spPr bwMode="auto">
            <a:xfrm>
              <a:off x="2730" y="3804"/>
              <a:ext cx="2569" cy="403"/>
            </a:xfrm>
            <a:prstGeom prst="rect">
              <a:avLst/>
            </a:prstGeom>
            <a:noFill/>
            <a:ln w="9525">
              <a:noFill/>
              <a:miter lim="800000"/>
            </a:ln>
          </p:spPr>
          <p:txBody>
            <a:bodyPr wrap="square">
              <a:spAutoFit/>
            </a:bodyPr>
            <a:lstStyle/>
            <a:p>
              <a:pPr>
                <a:spcBef>
                  <a:spcPct val="50000"/>
                </a:spcBef>
              </a:pPr>
              <a:r>
                <a:rPr lang="zh-CN" altLang="en-US" sz="3200" b="1">
                  <a:solidFill>
                    <a:srgbClr val="FFC000"/>
                  </a:solidFill>
                  <a:ea typeface="宋体" panose="02010600030101010101" pitchFamily="2" charset="-122"/>
                </a:rPr>
                <a:t>炼钢温度调试</a:t>
              </a:r>
              <a:endParaRPr lang="zh-CN" altLang="en-US" sz="3200" b="1">
                <a:solidFill>
                  <a:srgbClr val="FFC000"/>
                </a:solidFill>
                <a:ea typeface="宋体" panose="02010600030101010101" pitchFamily="2" charset="-122"/>
              </a:endParaRPr>
            </a:p>
          </p:txBody>
        </p:sp>
        <p:sp>
          <p:nvSpPr>
            <p:cNvPr id="39948" name="Text Box 39"/>
            <p:cNvSpPr txBox="1">
              <a:spLocks noChangeArrowheads="1"/>
            </p:cNvSpPr>
            <p:nvPr/>
          </p:nvSpPr>
          <p:spPr bwMode="auto">
            <a:xfrm>
              <a:off x="2657" y="1026"/>
              <a:ext cx="3103" cy="540"/>
            </a:xfrm>
            <a:prstGeom prst="rect">
              <a:avLst/>
            </a:prstGeom>
            <a:noFill/>
            <a:ln w="9525">
              <a:noFill/>
              <a:miter lim="800000"/>
            </a:ln>
          </p:spPr>
          <p:txBody>
            <a:bodyPr>
              <a:spAutoFit/>
            </a:bodyPr>
            <a:lstStyle/>
            <a:p>
              <a:pPr>
                <a:spcBef>
                  <a:spcPct val="50000"/>
                </a:spcBef>
              </a:pPr>
              <a:r>
                <a:rPr lang="zh-CN" altLang="en-US" sz="2400" b="1">
                  <a:solidFill>
                    <a:srgbClr val="000066"/>
                  </a:solidFill>
                  <a:latin typeface="微软雅黑" panose="020B0503020204020204" charset="-122"/>
                  <a:ea typeface="微软雅黑" panose="020B0503020204020204" charset="-122"/>
                </a:rPr>
                <a:t>通过来回几个有代表性的温度试验得出最佳温度值。</a:t>
              </a:r>
              <a:endParaRPr lang="zh-CN" altLang="en-US" sz="2400" b="1">
                <a:solidFill>
                  <a:srgbClr val="000066"/>
                </a:solidFill>
                <a:latin typeface="微软雅黑" panose="020B0503020204020204" charset="-122"/>
                <a:ea typeface="微软雅黑" panose="020B0503020204020204" charset="-122"/>
              </a:endParaRPr>
            </a:p>
          </p:txBody>
        </p:sp>
      </p:grpSp>
      <p:grpSp>
        <p:nvGrpSpPr>
          <p:cNvPr id="3" name="Group 41"/>
          <p:cNvGrpSpPr/>
          <p:nvPr/>
        </p:nvGrpSpPr>
        <p:grpSpPr>
          <a:xfrm>
            <a:off x="1619250" y="1844675"/>
            <a:ext cx="3384550" cy="4652963"/>
            <a:chOff x="0" y="1026"/>
            <a:chExt cx="2537" cy="3294"/>
          </a:xfrm>
        </p:grpSpPr>
        <p:pic>
          <p:nvPicPr>
            <p:cNvPr id="39943" name="Picture 36" descr="hydzkjh1311092168635"/>
            <p:cNvPicPr>
              <a:picLocks noChangeAspect="1" noChangeArrowheads="1"/>
            </p:cNvPicPr>
            <p:nvPr/>
          </p:nvPicPr>
          <p:blipFill>
            <a:blip r:embed="rId2"/>
            <a:stretch>
              <a:fillRect/>
            </a:stretch>
          </p:blipFill>
          <p:spPr bwMode="auto">
            <a:xfrm>
              <a:off x="0" y="1689"/>
              <a:ext cx="2483" cy="2631"/>
            </a:xfrm>
            <a:prstGeom prst="rect">
              <a:avLst/>
            </a:prstGeom>
            <a:noFill/>
            <a:ln w="9525">
              <a:noFill/>
              <a:miter lim="800000"/>
              <a:headEnd/>
              <a:tailEnd/>
            </a:ln>
          </p:spPr>
        </p:pic>
        <p:sp>
          <p:nvSpPr>
            <p:cNvPr id="39944" name="Text Box 34"/>
            <p:cNvSpPr txBox="1">
              <a:spLocks noChangeArrowheads="1"/>
            </p:cNvSpPr>
            <p:nvPr/>
          </p:nvSpPr>
          <p:spPr bwMode="auto">
            <a:xfrm>
              <a:off x="149" y="3847"/>
              <a:ext cx="2388" cy="414"/>
            </a:xfrm>
            <a:prstGeom prst="rect">
              <a:avLst/>
            </a:prstGeom>
            <a:noFill/>
            <a:ln w="9525">
              <a:noFill/>
              <a:miter lim="800000"/>
            </a:ln>
          </p:spPr>
          <p:txBody>
            <a:bodyPr>
              <a:spAutoFit/>
            </a:bodyPr>
            <a:lstStyle/>
            <a:p>
              <a:pPr>
                <a:spcBef>
                  <a:spcPct val="50000"/>
                </a:spcBef>
              </a:pPr>
              <a:r>
                <a:rPr lang="zh-CN" altLang="en-US" sz="3200" b="1">
                  <a:solidFill>
                    <a:srgbClr val="FF0000"/>
                  </a:solidFill>
                  <a:latin typeface="微软雅黑" panose="020B0503020204020204" charset="-122"/>
                  <a:ea typeface="微软雅黑" panose="020B0503020204020204" charset="-122"/>
                </a:rPr>
                <a:t>优选安全帽试验</a:t>
              </a:r>
              <a:endParaRPr lang="zh-CN" altLang="en-US" sz="3200" b="1">
                <a:solidFill>
                  <a:srgbClr val="FF0000"/>
                </a:solidFill>
                <a:latin typeface="微软雅黑" panose="020B0503020204020204" charset="-122"/>
                <a:ea typeface="微软雅黑" panose="020B0503020204020204" charset="-122"/>
              </a:endParaRPr>
            </a:p>
          </p:txBody>
        </p:sp>
        <p:sp>
          <p:nvSpPr>
            <p:cNvPr id="39945" name="Text Box 40"/>
            <p:cNvSpPr txBox="1">
              <a:spLocks noChangeArrowheads="1"/>
            </p:cNvSpPr>
            <p:nvPr/>
          </p:nvSpPr>
          <p:spPr bwMode="auto">
            <a:xfrm>
              <a:off x="158" y="1026"/>
              <a:ext cx="2313" cy="850"/>
            </a:xfrm>
            <a:prstGeom prst="rect">
              <a:avLst/>
            </a:prstGeom>
            <a:noFill/>
            <a:ln w="9525">
              <a:noFill/>
              <a:miter lim="800000"/>
            </a:ln>
          </p:spPr>
          <p:txBody>
            <a:bodyPr>
              <a:spAutoFit/>
            </a:bodyPr>
            <a:lstStyle/>
            <a:p>
              <a:pPr>
                <a:spcBef>
                  <a:spcPct val="50000"/>
                </a:spcBef>
              </a:pPr>
              <a:r>
                <a:rPr lang="zh-CN" altLang="en-US" sz="2400" b="1">
                  <a:solidFill>
                    <a:srgbClr val="000066"/>
                  </a:solidFill>
                  <a:latin typeface="微软雅黑" panose="020B0503020204020204" charset="-122"/>
                  <a:ea typeface="微软雅黑" panose="020B0503020204020204" charset="-122"/>
                </a:rPr>
                <a:t>通过随机抽取若干顶安全帽得出整批安全帽的性能。</a:t>
              </a:r>
              <a:endParaRPr lang="zh-CN" altLang="en-US" sz="2400" b="1">
                <a:solidFill>
                  <a:srgbClr val="000066"/>
                </a:solidFill>
                <a:latin typeface="微软雅黑" panose="020B0503020204020204" charset="-122"/>
                <a:ea typeface="微软雅黑" panose="020B0503020204020204" charset="-122"/>
              </a:endParaRPr>
            </a:p>
          </p:txBody>
        </p:sp>
      </p:grpSp>
      <p:pic>
        <p:nvPicPr>
          <p:cNvPr id="39940" name="图片 10" descr="图片1.png"/>
          <p:cNvPicPr>
            <a:picLocks noChangeAspect="1"/>
          </p:cNvPicPr>
          <p:nvPr/>
        </p:nvPicPr>
        <p:blipFill>
          <a:blip r:embed="rId3"/>
          <a:srcRect l="8405" t="46478" r="8405" b="5986"/>
          <a:stretch>
            <a:fillRect/>
          </a:stretch>
        </p:blipFill>
        <p:spPr bwMode="auto">
          <a:xfrm>
            <a:off x="0" y="0"/>
            <a:ext cx="4356100" cy="1190625"/>
          </a:xfrm>
          <a:prstGeom prst="rect">
            <a:avLst/>
          </a:prstGeom>
          <a:noFill/>
          <a:ln w="9525">
            <a:noFill/>
            <a:miter lim="800000"/>
            <a:headEnd/>
            <a:tailEnd/>
          </a:ln>
        </p:spPr>
      </p:pic>
      <p:graphicFrame>
        <p:nvGraphicFramePr>
          <p:cNvPr id="12" name="图示 11"/>
          <p:cNvGraphicFramePr/>
          <p:nvPr/>
        </p:nvGraphicFramePr>
        <p:xfrm>
          <a:off x="0" y="1556792"/>
          <a:ext cx="154766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圆角矩形 12">
            <a:hlinkClick r:id="rId9" action="ppaction://hlinksldjump"/>
          </p:cNvPr>
          <p:cNvSpPr/>
          <p:nvPr/>
        </p:nvSpPr>
        <p:spPr>
          <a:xfrm>
            <a:off x="0" y="1916832"/>
            <a:ext cx="1547664" cy="648072"/>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a:hlinkClick r:id="rId10" action="ppaction://hlinksldjump"/>
          </p:cNvPr>
          <p:cNvSpPr/>
          <p:nvPr/>
        </p:nvSpPr>
        <p:spPr>
          <a:xfrm>
            <a:off x="35496" y="2636912"/>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a:hlinkClick r:id="rId11" action="ppaction://hlinksldjump"/>
          </p:cNvPr>
          <p:cNvSpPr/>
          <p:nvPr/>
        </p:nvSpPr>
        <p:spPr>
          <a:xfrm>
            <a:off x="35496" y="3356992"/>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a:hlinkClick r:id="rId12" action="ppaction://hlinksldjump"/>
          </p:cNvPr>
          <p:cNvSpPr/>
          <p:nvPr/>
        </p:nvSpPr>
        <p:spPr>
          <a:xfrm>
            <a:off x="35496" y="4005064"/>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a:hlinkClick r:id="rId13" action="ppaction://hlinksldjump"/>
          </p:cNvPr>
          <p:cNvSpPr/>
          <p:nvPr/>
        </p:nvSpPr>
        <p:spPr>
          <a:xfrm>
            <a:off x="35496" y="4725144"/>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timg (4).jpg">
            <a:hlinkClick r:id="rId14" action="ppaction://hlinksldjump"/>
          </p:cNvPr>
          <p:cNvPicPr>
            <a:picLocks noChangeAspect="1"/>
          </p:cNvPicPr>
          <p:nvPr/>
        </p:nvPicPr>
        <p:blipFill>
          <a:blip r:embed="rId15">
            <a:clrChange>
              <a:clrFrom>
                <a:srgbClr val="FFFFFF"/>
              </a:clrFrom>
              <a:clrTo>
                <a:srgbClr val="FFFFFF">
                  <a:alpha val="0"/>
                </a:srgbClr>
              </a:clrTo>
            </a:clrChange>
            <a:duotone>
              <a:prstClr val="black"/>
              <a:schemeClr val="accent4">
                <a:tint val="45000"/>
                <a:satMod val="400000"/>
              </a:schemeClr>
            </a:duotone>
          </a:blip>
          <a:stretch>
            <a:fillRect/>
          </a:stretch>
        </p:blipFill>
        <p:spPr>
          <a:xfrm>
            <a:off x="8510240" y="6224240"/>
            <a:ext cx="633760" cy="63376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643438" y="836613"/>
            <a:ext cx="4267200" cy="5329237"/>
            <a:chOff x="3016" y="963"/>
            <a:chExt cx="2744" cy="3129"/>
          </a:xfrm>
        </p:grpSpPr>
        <p:pic>
          <p:nvPicPr>
            <p:cNvPr id="86019" name="Picture 4" descr="pic_70010"/>
            <p:cNvPicPr>
              <a:picLocks noChangeAspect="1"/>
            </p:cNvPicPr>
            <p:nvPr/>
          </p:nvPicPr>
          <p:blipFill>
            <a:blip r:embed="rId1"/>
            <a:stretch>
              <a:fillRect/>
            </a:stretch>
          </p:blipFill>
          <p:spPr>
            <a:xfrm>
              <a:off x="3016" y="963"/>
              <a:ext cx="2340" cy="3129"/>
            </a:xfrm>
            <a:prstGeom prst="rect">
              <a:avLst/>
            </a:prstGeom>
            <a:noFill/>
            <a:ln w="9525">
              <a:noFill/>
            </a:ln>
          </p:spPr>
        </p:pic>
        <p:sp>
          <p:nvSpPr>
            <p:cNvPr id="86020" name="Text Box 5"/>
            <p:cNvSpPr txBox="1"/>
            <p:nvPr/>
          </p:nvSpPr>
          <p:spPr>
            <a:xfrm>
              <a:off x="5367" y="1525"/>
              <a:ext cx="393" cy="2115"/>
            </a:xfrm>
            <a:prstGeom prst="rect">
              <a:avLst/>
            </a:prstGeom>
            <a:noFill/>
            <a:ln w="9525">
              <a:noFill/>
            </a:ln>
          </p:spPr>
          <p:txBody>
            <a:bodyPr vert="eaVert">
              <a:spAutoFit/>
            </a:bodyPr>
            <a:lstStyle/>
            <a:p>
              <a:pPr>
                <a:spcBef>
                  <a:spcPct val="50000"/>
                </a:spcBef>
              </a:pPr>
              <a:r>
                <a:rPr lang="zh-CN" altLang="en-US" sz="2800" b="1">
                  <a:solidFill>
                    <a:srgbClr val="FF0000"/>
                  </a:solidFill>
                  <a:latin typeface="Arial" panose="020B0604020202020204" pitchFamily="34" charset="0"/>
                  <a:ea typeface="宋体" panose="02010600030101010101" pitchFamily="2" charset="-122"/>
                </a:rPr>
                <a:t>袁隆平杂交水稻试验</a:t>
              </a:r>
              <a:endParaRPr lang="zh-CN" altLang="en-US" sz="2800" b="1">
                <a:solidFill>
                  <a:srgbClr val="FF0000"/>
                </a:solidFill>
                <a:latin typeface="Arial" panose="020B0604020202020204" pitchFamily="34" charset="0"/>
                <a:ea typeface="宋体" panose="02010600030101010101" pitchFamily="2" charset="-122"/>
              </a:endParaRPr>
            </a:p>
          </p:txBody>
        </p:sp>
      </p:grpSp>
      <p:sp>
        <p:nvSpPr>
          <p:cNvPr id="118793" name="Rectangle 9"/>
          <p:cNvSpPr/>
          <p:nvPr/>
        </p:nvSpPr>
        <p:spPr>
          <a:xfrm>
            <a:off x="396875" y="3429000"/>
            <a:ext cx="3959225" cy="2287588"/>
          </a:xfrm>
          <a:prstGeom prst="rect">
            <a:avLst/>
          </a:prstGeom>
          <a:noFill/>
          <a:ln w="9525">
            <a:noFill/>
          </a:ln>
        </p:spPr>
        <p:txBody>
          <a:bodyPr>
            <a:spAutoFit/>
          </a:bodyPr>
          <a:lstStyle/>
          <a:p>
            <a:r>
              <a:rPr lang="zh-CN" altLang="en-US" sz="3200" b="1">
                <a:solidFill>
                  <a:srgbClr val="000066"/>
                </a:solidFill>
                <a:latin typeface="Arial" panose="020B0604020202020204" pitchFamily="34" charset="0"/>
                <a:ea typeface="宋体" panose="02010600030101010101" pitchFamily="2" charset="-122"/>
              </a:rPr>
              <a:t>       </a:t>
            </a:r>
            <a:r>
              <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在相同的自然环境和管理条件下，通过种植不同品种的水稻进行对比试验找到水稻的良种试验。</a:t>
            </a:r>
            <a:endPar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118794" name="Text Box 10"/>
          <p:cNvSpPr txBox="1"/>
          <p:nvPr/>
        </p:nvSpPr>
        <p:spPr>
          <a:xfrm>
            <a:off x="395288" y="2924175"/>
            <a:ext cx="3889375" cy="519113"/>
          </a:xfrm>
          <a:prstGeom prst="rect">
            <a:avLst/>
          </a:prstGeom>
          <a:noFill/>
          <a:ln w="9525">
            <a:noFill/>
          </a:ln>
        </p:spPr>
        <p:txBody>
          <a:bodyPr>
            <a:spAutoFit/>
          </a:bodyPr>
          <a:lstStyle/>
          <a:p>
            <a:r>
              <a:rPr lang="zh-CN" altLang="en-US" sz="2800" b="1">
                <a:solidFill>
                  <a:srgbClr val="FF0000"/>
                </a:solidFill>
                <a:latin typeface="Arial" panose="020B0604020202020204" pitchFamily="34" charset="0"/>
                <a:ea typeface="宋体" panose="02010600030101010101" pitchFamily="2" charset="-122"/>
              </a:rPr>
              <a:t>水稻选种对比试验</a:t>
            </a:r>
            <a:endParaRPr lang="zh-CN" altLang="en-US" sz="2800" b="1">
              <a:solidFill>
                <a:srgbClr val="FF0000"/>
              </a:solidFill>
              <a:latin typeface="Arial" panose="020B0604020202020204" pitchFamily="34" charset="0"/>
              <a:ea typeface="宋体" panose="02010600030101010101" pitchFamily="2" charset="-122"/>
            </a:endParaRPr>
          </a:p>
        </p:txBody>
      </p:sp>
      <p:grpSp>
        <p:nvGrpSpPr>
          <p:cNvPr id="3" name="Group 12"/>
          <p:cNvGrpSpPr/>
          <p:nvPr/>
        </p:nvGrpSpPr>
        <p:grpSpPr>
          <a:xfrm>
            <a:off x="252413" y="1155700"/>
            <a:ext cx="4464050" cy="1971675"/>
            <a:chOff x="159" y="1062"/>
            <a:chExt cx="2812" cy="1242"/>
          </a:xfrm>
        </p:grpSpPr>
        <p:sp>
          <p:nvSpPr>
            <p:cNvPr id="86025" name="Rectangle 6"/>
            <p:cNvSpPr/>
            <p:nvPr/>
          </p:nvSpPr>
          <p:spPr>
            <a:xfrm>
              <a:off x="159" y="1363"/>
              <a:ext cx="2812" cy="941"/>
            </a:xfrm>
            <a:prstGeom prst="rect">
              <a:avLst/>
            </a:prstGeom>
            <a:noFill/>
            <a:ln w="9525">
              <a:noFill/>
            </a:ln>
          </p:spPr>
          <p:txBody>
            <a:bodyPr anchor="ctr">
              <a:spAutoFit/>
            </a:bodyPr>
            <a:lstStyle/>
            <a:p>
              <a:r>
                <a:rPr lang="zh-CN" altLang="en-US" sz="3200" b="1">
                  <a:solidFill>
                    <a:schemeClr val="accent2"/>
                  </a:solidFill>
                  <a:latin typeface="华文新魏" panose="02010800040101010101" pitchFamily="2" charset="-122"/>
                  <a:ea typeface="宋体" panose="02010600030101010101" pitchFamily="2" charset="-122"/>
                </a:rPr>
                <a:t>      </a:t>
              </a:r>
              <a:r>
                <a:rPr lang="zh-CN" altLang="en-US" sz="2800" b="1">
                  <a:solidFill>
                    <a:schemeClr val="tx2"/>
                  </a:solidFill>
                  <a:effectLst>
                    <a:outerShdw blurRad="38100" dist="38100" dir="2700000">
                      <a:srgbClr val="C0C0C0"/>
                    </a:outerShdw>
                  </a:effectLst>
                  <a:latin typeface="华文新魏" panose="02010800040101010101" pitchFamily="2" charset="-122"/>
                  <a:ea typeface="宋体" panose="02010600030101010101" pitchFamily="2" charset="-122"/>
                </a:rPr>
                <a:t>同种水稻有没有施肥的对比试验。</a:t>
              </a:r>
              <a:endParaRPr lang="zh-CN" altLang="en-US" sz="2800" b="1">
                <a:solidFill>
                  <a:schemeClr val="tx2"/>
                </a:solidFill>
                <a:effectLst>
                  <a:outerShdw blurRad="38100" dist="38100" dir="2700000">
                    <a:srgbClr val="C0C0C0"/>
                  </a:outerShdw>
                </a:effectLst>
                <a:latin typeface="华文新魏" panose="02010800040101010101" pitchFamily="2" charset="-122"/>
                <a:ea typeface="宋体" panose="02010600030101010101" pitchFamily="2" charset="-122"/>
              </a:endParaRPr>
            </a:p>
            <a:p>
              <a:r>
                <a:rPr lang="zh-CN" altLang="en-US" sz="3200" b="1">
                  <a:solidFill>
                    <a:schemeClr val="accent2"/>
                  </a:solidFill>
                  <a:latin typeface="华文新魏" panose="02010800040101010101" pitchFamily="2" charset="-122"/>
                  <a:ea typeface="宋体" panose="02010600030101010101" pitchFamily="2" charset="-122"/>
                </a:rPr>
                <a:t>            </a:t>
              </a:r>
              <a:endParaRPr lang="zh-CN" altLang="en-US" sz="3200" b="1">
                <a:solidFill>
                  <a:schemeClr val="accent2"/>
                </a:solidFill>
                <a:latin typeface="华文新魏" panose="02010800040101010101" pitchFamily="2" charset="-122"/>
                <a:ea typeface="宋体" panose="02010600030101010101" pitchFamily="2" charset="-122"/>
              </a:endParaRPr>
            </a:p>
          </p:txBody>
        </p:sp>
        <p:sp>
          <p:nvSpPr>
            <p:cNvPr id="86026" name="Rectangle 11"/>
            <p:cNvSpPr/>
            <p:nvPr/>
          </p:nvSpPr>
          <p:spPr>
            <a:xfrm>
              <a:off x="204" y="1062"/>
              <a:ext cx="2314" cy="327"/>
            </a:xfrm>
            <a:prstGeom prst="rect">
              <a:avLst/>
            </a:prstGeom>
            <a:noFill/>
            <a:ln w="9525">
              <a:noFill/>
            </a:ln>
          </p:spPr>
          <p:txBody>
            <a:bodyPr anchor="ctr">
              <a:spAutoFit/>
            </a:bodyPr>
            <a:lstStyle/>
            <a:p>
              <a:r>
                <a:rPr lang="zh-CN" altLang="en-US" sz="2800" b="1">
                  <a:solidFill>
                    <a:srgbClr val="FF0000"/>
                  </a:solidFill>
                  <a:latin typeface="华文新魏" panose="02010800040101010101" pitchFamily="2" charset="-122"/>
                  <a:ea typeface="宋体" panose="02010600030101010101" pitchFamily="2" charset="-122"/>
                </a:rPr>
                <a:t>水稻施肥对比试验</a:t>
              </a:r>
              <a:endParaRPr lang="zh-CN" altLang="en-US" sz="2800" b="1">
                <a:solidFill>
                  <a:srgbClr val="FF0000"/>
                </a:solidFill>
                <a:latin typeface="华文新魏" panose="02010800040101010101" pitchFamily="2"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8794"/>
                                        </p:tgtEl>
                                        <p:attrNameLst>
                                          <p:attrName>style.visibility</p:attrName>
                                        </p:attrNameLst>
                                      </p:cBhvr>
                                      <p:to>
                                        <p:strVal val="visible"/>
                                      </p:to>
                                    </p:set>
                                    <p:animEffect transition="in" filter="strips(downLeft)">
                                      <p:cBhvr>
                                        <p:cTn id="17" dur="500"/>
                                        <p:tgtEl>
                                          <p:spTgt spid="11879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8793"/>
                                        </p:tgtEl>
                                        <p:attrNameLst>
                                          <p:attrName>style.visibility</p:attrName>
                                        </p:attrNameLst>
                                      </p:cBhvr>
                                      <p:to>
                                        <p:strVal val="visible"/>
                                      </p:to>
                                    </p:set>
                                    <p:animEffect transition="in" filter="diamond(in)">
                                      <p:cBhvr>
                                        <p:cTn id="22" dur="20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p:bldP spid="1187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3" name="Text Box 17"/>
          <p:cNvSpPr txBox="1">
            <a:spLocks noChangeArrowheads="1"/>
          </p:cNvSpPr>
          <p:nvPr/>
        </p:nvSpPr>
        <p:spPr bwMode="auto">
          <a:xfrm>
            <a:off x="2195736" y="1916832"/>
            <a:ext cx="5183906" cy="584775"/>
          </a:xfrm>
          <a:prstGeom prst="rect">
            <a:avLst/>
          </a:prstGeom>
          <a:noFill/>
          <a:ln w="9525">
            <a:noFill/>
            <a:miter lim="800000"/>
          </a:ln>
        </p:spPr>
        <p:txBody>
          <a:bodyPr wrap="square">
            <a:spAutoFit/>
          </a:bodyPr>
          <a:lstStyle/>
          <a:p>
            <a:pPr>
              <a:spcBef>
                <a:spcPct val="50000"/>
              </a:spcBef>
            </a:pPr>
            <a:r>
              <a:rPr lang="zh-CN" altLang="en-US" sz="3200" b="1" smtClean="0">
                <a:solidFill>
                  <a:srgbClr val="FF0000"/>
                </a:solidFill>
                <a:latin typeface="微软雅黑" panose="020B0503020204020204" charset="-122"/>
                <a:ea typeface="微软雅黑" panose="020B0503020204020204" charset="-122"/>
              </a:rPr>
              <a:t>观看视频：</a:t>
            </a:r>
            <a:r>
              <a:rPr lang="zh-CN" altLang="en-US" sz="3200" b="1" smtClean="0">
                <a:solidFill>
                  <a:schemeClr val="tx1"/>
                </a:solidFill>
                <a:latin typeface="微软雅黑" panose="020B0503020204020204" charset="-122"/>
                <a:ea typeface="微软雅黑" panose="020B0503020204020204" charset="-122"/>
              </a:rPr>
              <a:t>汽</a:t>
            </a:r>
            <a:r>
              <a:rPr lang="zh-CN" altLang="en-US" sz="3200" b="1">
                <a:solidFill>
                  <a:schemeClr val="tx1"/>
                </a:solidFill>
                <a:latin typeface="微软雅黑" panose="020B0503020204020204" charset="-122"/>
                <a:ea typeface="微软雅黑" panose="020B0503020204020204" charset="-122"/>
              </a:rPr>
              <a:t>车碰</a:t>
            </a:r>
            <a:r>
              <a:rPr lang="zh-CN" altLang="en-US" sz="3200" b="1" smtClean="0">
                <a:solidFill>
                  <a:schemeClr val="tx1"/>
                </a:solidFill>
                <a:latin typeface="微软雅黑" panose="020B0503020204020204" charset="-122"/>
                <a:ea typeface="微软雅黑" panose="020B0503020204020204" charset="-122"/>
              </a:rPr>
              <a:t>撞试验。</a:t>
            </a:r>
            <a:endParaRPr lang="en-US" altLang="zh-CN" sz="3200" b="1">
              <a:solidFill>
                <a:schemeClr val="tx1"/>
              </a:solidFill>
              <a:latin typeface="微软雅黑" panose="020B0503020204020204" charset="-122"/>
              <a:ea typeface="微软雅黑" panose="020B0503020204020204" charset="-122"/>
            </a:endParaRPr>
          </a:p>
        </p:txBody>
      </p:sp>
      <p:pic>
        <p:nvPicPr>
          <p:cNvPr id="41988" name="图片 8" descr="图片1.png"/>
          <p:cNvPicPr>
            <a:picLocks noChangeAspect="1"/>
          </p:cNvPicPr>
          <p:nvPr/>
        </p:nvPicPr>
        <p:blipFill>
          <a:blip r:embed="rId1"/>
          <a:srcRect l="8405" t="46478" r="8405" b="5986"/>
          <a:stretch>
            <a:fillRect/>
          </a:stretch>
        </p:blipFill>
        <p:spPr bwMode="auto">
          <a:xfrm>
            <a:off x="0" y="0"/>
            <a:ext cx="4356100" cy="1190625"/>
          </a:xfrm>
          <a:prstGeom prst="rect">
            <a:avLst/>
          </a:prstGeom>
          <a:noFill/>
          <a:ln w="9525">
            <a:noFill/>
            <a:miter lim="800000"/>
            <a:headEnd/>
            <a:tailEnd/>
          </a:ln>
        </p:spPr>
      </p:pic>
      <p:graphicFrame>
        <p:nvGraphicFramePr>
          <p:cNvPr id="10" name="图示 9"/>
          <p:cNvGraphicFramePr/>
          <p:nvPr/>
        </p:nvGraphicFramePr>
        <p:xfrm>
          <a:off x="0" y="1556792"/>
          <a:ext cx="15476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圆角矩形 6">
            <a:hlinkClick r:id="rId7" action="ppaction://hlinksldjump"/>
          </p:cNvPr>
          <p:cNvSpPr/>
          <p:nvPr/>
        </p:nvSpPr>
        <p:spPr>
          <a:xfrm>
            <a:off x="0" y="1916832"/>
            <a:ext cx="1547664" cy="648072"/>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a:hlinkClick r:id="rId8" action="ppaction://hlinksldjump"/>
          </p:cNvPr>
          <p:cNvSpPr/>
          <p:nvPr/>
        </p:nvSpPr>
        <p:spPr>
          <a:xfrm>
            <a:off x="35496" y="2636912"/>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a:hlinkClick r:id="rId9" action="ppaction://hlinksldjump"/>
          </p:cNvPr>
          <p:cNvSpPr/>
          <p:nvPr/>
        </p:nvSpPr>
        <p:spPr>
          <a:xfrm>
            <a:off x="35496" y="3356992"/>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10" action="ppaction://hlinksldjump"/>
          </p:cNvPr>
          <p:cNvSpPr/>
          <p:nvPr/>
        </p:nvSpPr>
        <p:spPr>
          <a:xfrm>
            <a:off x="35496" y="4005064"/>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11" action="ppaction://hlinksldjump"/>
          </p:cNvPr>
          <p:cNvSpPr/>
          <p:nvPr/>
        </p:nvSpPr>
        <p:spPr>
          <a:xfrm>
            <a:off x="35496" y="4725144"/>
            <a:ext cx="1440160" cy="504056"/>
          </a:xfrm>
          <a:prstGeom prst="round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descr="timg (4).jpg">
            <a:hlinkClick r:id="rId12" action="ppaction://hlinksldjump"/>
          </p:cNvPr>
          <p:cNvPicPr>
            <a:picLocks noChangeAspect="1"/>
          </p:cNvPicPr>
          <p:nvPr/>
        </p:nvPicPr>
        <p:blipFill>
          <a:blip r:embed="rId13">
            <a:clrChange>
              <a:clrFrom>
                <a:srgbClr val="FFFFFF"/>
              </a:clrFrom>
              <a:clrTo>
                <a:srgbClr val="FFFFFF">
                  <a:alpha val="0"/>
                </a:srgbClr>
              </a:clrTo>
            </a:clrChange>
            <a:duotone>
              <a:prstClr val="black"/>
              <a:schemeClr val="accent4">
                <a:tint val="45000"/>
                <a:satMod val="400000"/>
              </a:schemeClr>
            </a:duotone>
          </a:blip>
          <a:stretch>
            <a:fillRect/>
          </a:stretch>
        </p:blipFill>
        <p:spPr>
          <a:xfrm>
            <a:off x="8510240" y="6224240"/>
            <a:ext cx="633760" cy="633760"/>
          </a:xfrm>
          <a:prstGeom prst="rect">
            <a:avLst/>
          </a:prstGeom>
        </p:spPr>
      </p:pic>
    </p:spTree>
    <p:controls/>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p:nvPr/>
        </p:nvSpPr>
        <p:spPr>
          <a:xfrm>
            <a:off x="144780" y="1700213"/>
            <a:ext cx="4030663" cy="792162"/>
          </a:xfrm>
          <a:prstGeom prst="rect">
            <a:avLst/>
          </a:prstGeom>
          <a:noFill/>
          <a:ln w="9525">
            <a:noFill/>
          </a:ln>
        </p:spPr>
        <p:txBody>
          <a:bodyPr anchor="ctr"/>
          <a:lstStyle/>
          <a:p>
            <a:pPr algn="ctr" eaLnBrk="0" hangingPunct="0"/>
            <a:r>
              <a:rPr lang="en-US" altLang="zh-CN" sz="2800" b="1">
                <a:solidFill>
                  <a:srgbClr val="FF0000"/>
                </a:solidFill>
                <a:latin typeface="宋体" panose="02010600030101010101" pitchFamily="2" charset="-122"/>
                <a:ea typeface="宋体" panose="02010600030101010101" pitchFamily="2" charset="-122"/>
              </a:rPr>
              <a:t>2.</a:t>
            </a:r>
            <a:r>
              <a:rPr lang="zh-CN" altLang="en-US" sz="2800" b="1">
                <a:solidFill>
                  <a:srgbClr val="FF0000"/>
                </a:solidFill>
                <a:latin typeface="宋体" panose="02010600030101010101" pitchFamily="2" charset="-122"/>
                <a:ea typeface="宋体" panose="02010600030101010101" pitchFamily="2" charset="-122"/>
              </a:rPr>
              <a:t>模拟试验法</a:t>
            </a:r>
            <a:endParaRPr lang="zh-CN" altLang="en-US" sz="2800">
              <a:solidFill>
                <a:srgbClr val="FF0000"/>
              </a:solidFill>
              <a:latin typeface="宋体" panose="02010600030101010101" pitchFamily="2" charset="-122"/>
              <a:ea typeface="宋体" panose="02010600030101010101" pitchFamily="2" charset="-122"/>
            </a:endParaRPr>
          </a:p>
        </p:txBody>
      </p:sp>
      <p:sp>
        <p:nvSpPr>
          <p:cNvPr id="121870" name="Text Box 14"/>
          <p:cNvSpPr txBox="1"/>
          <p:nvPr/>
        </p:nvSpPr>
        <p:spPr>
          <a:xfrm>
            <a:off x="144463" y="2403475"/>
            <a:ext cx="8748712" cy="2407285"/>
          </a:xfrm>
          <a:prstGeom prst="rect">
            <a:avLst/>
          </a:prstGeom>
          <a:noFill/>
          <a:ln w="9525">
            <a:noFill/>
          </a:ln>
        </p:spPr>
        <p:txBody>
          <a:bodyPr>
            <a:spAutoFit/>
          </a:bodyPr>
          <a:lstStyle/>
          <a:p>
            <a:pPr defTabSz="914400">
              <a:lnSpc>
                <a:spcPct val="95000"/>
              </a:lnSpc>
              <a:spcBef>
                <a:spcPct val="55000"/>
              </a:spcBef>
              <a:spcAft>
                <a:spcPct val="5000"/>
              </a:spcAft>
              <a:tabLst>
                <a:tab pos="7537450" algn="l"/>
              </a:tabLst>
            </a:pPr>
            <a:r>
              <a:rPr lang="zh-CN" altLang="en-US" sz="2800" b="1">
                <a:solidFill>
                  <a:srgbClr val="CC0000"/>
                </a:solidFill>
                <a:latin typeface="楷体_GB2312" panose="02010609030101010101" pitchFamily="49" charset="-122"/>
                <a:ea typeface="楷体_GB2312" panose="02010609030101010101" pitchFamily="49" charset="-122"/>
              </a:rPr>
              <a:t>   模拟实验法是在人为控制研究对象的条件下进行观察，实验的某些条件进行实验。</a:t>
            </a:r>
            <a:endParaRPr lang="zh-CN" altLang="en-US" sz="2800" b="1">
              <a:solidFill>
                <a:srgbClr val="CC0000"/>
              </a:solidFill>
              <a:latin typeface="楷体_GB2312" panose="02010609030101010101" pitchFamily="49" charset="-122"/>
              <a:ea typeface="楷体_GB2312" panose="02010609030101010101" pitchFamily="49" charset="-122"/>
            </a:endParaRPr>
          </a:p>
          <a:p>
            <a:pPr defTabSz="914400">
              <a:lnSpc>
                <a:spcPct val="95000"/>
              </a:lnSpc>
              <a:spcBef>
                <a:spcPct val="55000"/>
              </a:spcBef>
              <a:spcAft>
                <a:spcPct val="5000"/>
              </a:spcAft>
              <a:tabLst>
                <a:tab pos="7537450" algn="l"/>
              </a:tabLst>
            </a:pPr>
            <a:r>
              <a:rPr lang="zh-CN" altLang="en-US" sz="2400" b="1" u="sng">
                <a:solidFill>
                  <a:schemeClr val="tx1"/>
                </a:solidFill>
                <a:latin typeface="宋体" panose="02010600030101010101" pitchFamily="2" charset="-122"/>
                <a:ea typeface="宋体" panose="02010600030101010101" pitchFamily="2" charset="-122"/>
              </a:rPr>
              <a:t>通过</a:t>
            </a:r>
            <a:r>
              <a:rPr lang="zh-CN" altLang="en-US" sz="2400" b="1" u="sng">
                <a:solidFill>
                  <a:srgbClr val="FF0000"/>
                </a:solidFill>
                <a:latin typeface="宋体" panose="02010600030101010101" pitchFamily="2" charset="-122"/>
                <a:ea typeface="宋体" panose="02010600030101010101" pitchFamily="2" charset="-122"/>
              </a:rPr>
              <a:t>再现的形式</a:t>
            </a:r>
            <a:r>
              <a:rPr lang="zh-CN" altLang="en-US" sz="2400" b="1">
                <a:solidFill>
                  <a:schemeClr val="tx1"/>
                </a:solidFill>
                <a:latin typeface="宋体" panose="02010600030101010101" pitchFamily="2" charset="-122"/>
                <a:ea typeface="宋体" panose="02010600030101010101" pitchFamily="2" charset="-122"/>
              </a:rPr>
              <a:t>来模拟现实发生</a:t>
            </a:r>
            <a:r>
              <a:rPr lang="zh-CN" altLang="en-US" sz="2400" b="1" u="sng">
                <a:solidFill>
                  <a:srgbClr val="FF0000"/>
                </a:solidFill>
                <a:latin typeface="宋体" panose="02010600030101010101" pitchFamily="2" charset="-122"/>
                <a:ea typeface="宋体" panose="02010600030101010101" pitchFamily="2" charset="-122"/>
              </a:rPr>
              <a:t>情况</a:t>
            </a:r>
            <a:r>
              <a:rPr lang="zh-CN" altLang="en-US" sz="2400" b="1">
                <a:solidFill>
                  <a:schemeClr val="tx1"/>
                </a:solidFill>
                <a:latin typeface="宋体" panose="02010600030101010101" pitchFamily="2" charset="-122"/>
                <a:ea typeface="宋体" panose="02010600030101010101" pitchFamily="2" charset="-122"/>
              </a:rPr>
              <a:t>的方法。</a:t>
            </a:r>
            <a:endParaRPr lang="zh-CN" altLang="en-US" sz="2400" b="1">
              <a:solidFill>
                <a:schemeClr val="tx1"/>
              </a:solidFill>
              <a:latin typeface="宋体" panose="02010600030101010101" pitchFamily="2" charset="-122"/>
              <a:ea typeface="宋体" panose="02010600030101010101" pitchFamily="2" charset="-122"/>
            </a:endParaRPr>
          </a:p>
          <a:p>
            <a:pPr defTabSz="914400">
              <a:lnSpc>
                <a:spcPct val="95000"/>
              </a:lnSpc>
              <a:spcBef>
                <a:spcPct val="55000"/>
              </a:spcBef>
              <a:spcAft>
                <a:spcPct val="5000"/>
              </a:spcAft>
              <a:tabLst>
                <a:tab pos="7537450" algn="l"/>
              </a:tabLst>
            </a:pPr>
            <a:r>
              <a:rPr lang="zh-CN" altLang="en-US" sz="2400" b="1">
                <a:solidFill>
                  <a:schemeClr val="tx1"/>
                </a:solidFill>
                <a:latin typeface="宋体" panose="02010600030101010101" pitchFamily="2" charset="-122"/>
                <a:ea typeface="宋体" panose="02010600030101010101" pitchFamily="2" charset="-122"/>
              </a:rPr>
              <a:t>    模拟试验可以通过</a:t>
            </a:r>
            <a:r>
              <a:rPr lang="zh-CN" altLang="en-US" sz="2400" b="1" u="sng">
                <a:solidFill>
                  <a:srgbClr val="FF0000"/>
                </a:solidFill>
                <a:latin typeface="宋体" panose="02010600030101010101" pitchFamily="2" charset="-122"/>
                <a:ea typeface="宋体" panose="02010600030101010101" pitchFamily="2" charset="-122"/>
              </a:rPr>
              <a:t>缩小</a:t>
            </a:r>
            <a:r>
              <a:rPr lang="zh-CN" altLang="en-US" sz="2400" b="1">
                <a:solidFill>
                  <a:schemeClr val="tx1"/>
                </a:solidFill>
                <a:latin typeface="宋体" panose="02010600030101010101" pitchFamily="2" charset="-122"/>
                <a:ea typeface="宋体" panose="02010600030101010101" pitchFamily="2" charset="-122"/>
              </a:rPr>
              <a:t>或</a:t>
            </a:r>
            <a:r>
              <a:rPr lang="zh-CN" altLang="en-US" sz="2400" b="1" u="sng">
                <a:solidFill>
                  <a:srgbClr val="FF0000"/>
                </a:solidFill>
                <a:latin typeface="宋体" panose="02010600030101010101" pitchFamily="2" charset="-122"/>
                <a:ea typeface="宋体" panose="02010600030101010101" pitchFamily="2" charset="-122"/>
              </a:rPr>
              <a:t>放大</a:t>
            </a:r>
            <a:r>
              <a:rPr lang="zh-CN" altLang="en-US" sz="2400" b="1">
                <a:solidFill>
                  <a:schemeClr val="tx1"/>
                </a:solidFill>
                <a:latin typeface="宋体" panose="02010600030101010101" pitchFamily="2" charset="-122"/>
                <a:ea typeface="宋体" panose="02010600030101010101" pitchFamily="2" charset="-122"/>
              </a:rPr>
              <a:t>比例来模拟所设计的现场效果。（如销售楼盘时呈现给买主的模拟房子。）</a:t>
            </a:r>
            <a:endParaRPr lang="zh-CN" altLang="en-US" sz="2400" b="1">
              <a:solidFill>
                <a:schemeClr val="tx1"/>
              </a:solidFill>
              <a:latin typeface="宋体" panose="02010600030101010101" pitchFamily="2" charset="-122"/>
              <a:ea typeface="宋体" panose="02010600030101010101" pitchFamily="2" charset="-122"/>
            </a:endParaRPr>
          </a:p>
        </p:txBody>
      </p:sp>
      <p:sp>
        <p:nvSpPr>
          <p:cNvPr id="121873" name="Text Box 17"/>
          <p:cNvSpPr txBox="1"/>
          <p:nvPr/>
        </p:nvSpPr>
        <p:spPr>
          <a:xfrm>
            <a:off x="395288" y="1120775"/>
            <a:ext cx="7559675" cy="579438"/>
          </a:xfrm>
          <a:prstGeom prst="rect">
            <a:avLst/>
          </a:prstGeom>
          <a:noFill/>
          <a:ln w="9525">
            <a:noFill/>
          </a:ln>
        </p:spPr>
        <p:txBody>
          <a:bodyPr>
            <a:spAutoFit/>
          </a:bodyPr>
          <a:lstStyle/>
          <a:p>
            <a:pPr>
              <a:spcBef>
                <a:spcPct val="50000"/>
              </a:spcBef>
            </a:pPr>
            <a:r>
              <a:rPr lang="zh-CN" altLang="en-US" sz="3200" b="1">
                <a:solidFill>
                  <a:srgbClr val="0062AC"/>
                </a:solidFill>
                <a:latin typeface="Arial" panose="020B0604020202020204" pitchFamily="34" charset="0"/>
                <a:ea typeface="宋体" panose="02010600030101010101" pitchFamily="2" charset="-122"/>
                <a:hlinkClick r:id="rId1" action="ppaction://hlinkfile"/>
              </a:rPr>
              <a:t>汽车碰撞的试验。</a:t>
            </a:r>
            <a:endParaRPr lang="en-US" altLang="zh-CN" sz="3200" b="1">
              <a:solidFill>
                <a:srgbClr val="0062AC"/>
              </a:solidFill>
              <a:latin typeface="Arial" panose="020B0604020202020204" pitchFamily="34" charset="0"/>
              <a:ea typeface="宋体" panose="02010600030101010101" pitchFamily="2" charset="-122"/>
            </a:endParaRPr>
          </a:p>
        </p:txBody>
      </p:sp>
      <p:grpSp>
        <p:nvGrpSpPr>
          <p:cNvPr id="4" name="Group 15"/>
          <p:cNvGrpSpPr/>
          <p:nvPr/>
        </p:nvGrpSpPr>
        <p:grpSpPr>
          <a:xfrm>
            <a:off x="1692275" y="4292600"/>
            <a:ext cx="7058025" cy="1008063"/>
            <a:chOff x="113" y="3525"/>
            <a:chExt cx="4446" cy="635"/>
          </a:xfrm>
        </p:grpSpPr>
        <p:sp>
          <p:nvSpPr>
            <p:cNvPr id="87053" name="Text Box 13"/>
            <p:cNvSpPr txBox="1"/>
            <p:nvPr/>
          </p:nvSpPr>
          <p:spPr>
            <a:xfrm>
              <a:off x="113" y="3927"/>
              <a:ext cx="4446" cy="233"/>
            </a:xfrm>
            <a:prstGeom prst="rect">
              <a:avLst/>
            </a:prstGeom>
            <a:noFill/>
            <a:ln w="9525">
              <a:noFill/>
            </a:ln>
          </p:spPr>
          <p:txBody>
            <a:bodyPr>
              <a:spAutoFit/>
            </a:bodyPr>
            <a:lstStyle/>
            <a:p>
              <a:pPr>
                <a:lnSpc>
                  <a:spcPct val="65000"/>
                </a:lnSpc>
                <a:spcBef>
                  <a:spcPct val="50000"/>
                </a:spcBef>
              </a:pPr>
              <a:r>
                <a:rPr lang="zh-CN" altLang="en-US" sz="2800" b="1">
                  <a:solidFill>
                    <a:schemeClr val="tx1"/>
                  </a:solidFill>
                  <a:latin typeface="宋体" panose="02010600030101010101" pitchFamily="2" charset="-122"/>
                  <a:ea typeface="宋体" panose="02010600030101010101" pitchFamily="2" charset="-122"/>
                </a:rPr>
                <a:t>你们还知道哪些模拟试验呢？</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87054" name="Text Box 14"/>
            <p:cNvSpPr txBox="1"/>
            <p:nvPr/>
          </p:nvSpPr>
          <p:spPr>
            <a:xfrm>
              <a:off x="113" y="3525"/>
              <a:ext cx="771" cy="327"/>
            </a:xfrm>
            <a:prstGeom prst="rect">
              <a:avLst/>
            </a:prstGeom>
            <a:noFill/>
            <a:ln w="9525">
              <a:noFill/>
            </a:ln>
          </p:spPr>
          <p:txBody>
            <a:bodyPr>
              <a:spAutoFit/>
            </a:bodyPr>
            <a:lstStyle/>
            <a:p>
              <a:pPr>
                <a:spcBef>
                  <a:spcPct val="50000"/>
                </a:spcBef>
              </a:pPr>
              <a:endParaRPr lang="zh-CN" altLang="en-US"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
        <p:nvSpPr>
          <p:cNvPr id="87055" name="文本框 87054"/>
          <p:cNvSpPr txBox="1"/>
          <p:nvPr/>
        </p:nvSpPr>
        <p:spPr>
          <a:xfrm>
            <a:off x="611188" y="4797425"/>
            <a:ext cx="1584325" cy="519113"/>
          </a:xfrm>
          <a:prstGeom prst="rect">
            <a:avLst/>
          </a:prstGeom>
          <a:noFill/>
          <a:ln w="9525">
            <a:noFill/>
          </a:ln>
        </p:spPr>
        <p:txBody>
          <a:bodyPr>
            <a:spAutoFit/>
          </a:bodyPr>
          <a:lstStyle/>
          <a:p>
            <a:pPr>
              <a:spcBef>
                <a:spcPct val="50000"/>
              </a:spcBef>
            </a:pPr>
            <a:r>
              <a:rPr lang="zh-CN" altLang="en-US" sz="2800" b="1">
                <a:solidFill>
                  <a:srgbClr val="FF0000"/>
                </a:solidFill>
                <a:latin typeface="宋体" panose="02010600030101010101" pitchFamily="2" charset="-122"/>
                <a:ea typeface="宋体" panose="02010600030101010101" pitchFamily="2" charset="-122"/>
              </a:rPr>
              <a:t>思考：</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2" name="文本框 1"/>
          <p:cNvSpPr txBox="1"/>
          <p:nvPr/>
        </p:nvSpPr>
        <p:spPr>
          <a:xfrm>
            <a:off x="26035" y="5408930"/>
            <a:ext cx="8985885" cy="645160"/>
          </a:xfrm>
          <a:prstGeom prst="rect">
            <a:avLst/>
          </a:prstGeom>
          <a:noFill/>
        </p:spPr>
        <p:txBody>
          <a:bodyPr wrap="square" rtlCol="0">
            <a:spAutoFit/>
          </a:bodyPr>
          <a:lstStyle/>
          <a:p>
            <a:r>
              <a:rPr lang="zh-CN" altLang="en-US" sz="3600">
                <a:latin typeface="+mj-ea"/>
                <a:ea typeface="+mj-ea"/>
              </a:rPr>
              <a:t>模拟环形山，模拟火山实验，分子模拟实验，</a:t>
            </a:r>
            <a:endParaRPr lang="zh-CN" altLang="en-US" sz="3600">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73"/>
                                        </p:tgtEl>
                                        <p:attrNameLst>
                                          <p:attrName>style.visibility</p:attrName>
                                        </p:attrNameLst>
                                      </p:cBhvr>
                                      <p:to>
                                        <p:strVal val="visible"/>
                                      </p:to>
                                    </p:set>
                                    <p:animEffect transition="in" filter="box(in)">
                                      <p:cBhvr>
                                        <p:cTn id="7" dur="500"/>
                                        <p:tgtEl>
                                          <p:spTgt spid="1218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21860"/>
                                        </p:tgtEl>
                                        <p:attrNameLst>
                                          <p:attrName>style.visibility</p:attrName>
                                        </p:attrNameLst>
                                      </p:cBhvr>
                                      <p:to>
                                        <p:strVal val="visible"/>
                                      </p:to>
                                    </p:set>
                                    <p:animEffect transition="in" filter="barn(inHorizontal)">
                                      <p:cBhvr>
                                        <p:cTn id="12" dur="500"/>
                                        <p:tgtEl>
                                          <p:spTgt spid="12186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1870"/>
                                        </p:tgtEl>
                                        <p:attrNameLst>
                                          <p:attrName>style.visibility</p:attrName>
                                        </p:attrNameLst>
                                      </p:cBhvr>
                                      <p:to>
                                        <p:strVal val="visible"/>
                                      </p:to>
                                    </p:set>
                                    <p:animEffect transition="in" filter="checkerboard(across)">
                                      <p:cBhvr>
                                        <p:cTn id="17" dur="500"/>
                                        <p:tgtEl>
                                          <p:spTgt spid="1218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7055"/>
                                        </p:tgtEl>
                                        <p:attrNameLst>
                                          <p:attrName>style.visibility</p:attrName>
                                        </p:attrNameLst>
                                      </p:cBhvr>
                                      <p:to>
                                        <p:strVal val="visible"/>
                                      </p:to>
                                    </p:set>
                                    <p:animEffect transition="in" filter="blinds(horizontal)">
                                      <p:cBhvr>
                                        <p:cTn id="22" dur="500"/>
                                        <p:tgtEl>
                                          <p:spTgt spid="8705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870" grpId="0"/>
      <p:bldP spid="121873" grpId="0"/>
      <p:bldP spid="87055"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idx="4294967295"/>
          </p:nvPr>
        </p:nvSpPr>
        <p:spPr>
          <a:xfrm>
            <a:off x="325438" y="981075"/>
            <a:ext cx="3670300" cy="792163"/>
          </a:xfrm>
        </p:spPr>
        <p:txBody>
          <a:bodyPr vert="horz" wrap="square" lIns="91440" tIns="45720" rIns="91440" bIns="45720" anchor="ctr"/>
          <a:lstStyle/>
          <a:p>
            <a:r>
              <a:rPr lang="zh-CN" altLang="en-US" sz="2800" b="1">
                <a:solidFill>
                  <a:srgbClr val="FF0000"/>
                </a:solidFill>
                <a:latin typeface="Verdana" panose="020B0604030504040204" pitchFamily="34" charset="0"/>
                <a:ea typeface="隶书" panose="02010509060101010101" pitchFamily="49" charset="-122"/>
              </a:rPr>
              <a:t>模拟试验法</a:t>
            </a:r>
            <a:endParaRPr lang="zh-CN" altLang="en-US" sz="2800">
              <a:solidFill>
                <a:srgbClr val="FF0000"/>
              </a:solidFill>
            </a:endParaRPr>
          </a:p>
        </p:txBody>
      </p:sp>
      <p:grpSp>
        <p:nvGrpSpPr>
          <p:cNvPr id="2" name="Group 10"/>
          <p:cNvGrpSpPr/>
          <p:nvPr/>
        </p:nvGrpSpPr>
        <p:grpSpPr>
          <a:xfrm>
            <a:off x="4743450" y="1814513"/>
            <a:ext cx="4392613" cy="4062412"/>
            <a:chOff x="2916" y="1380"/>
            <a:chExt cx="2767" cy="2559"/>
          </a:xfrm>
        </p:grpSpPr>
        <p:pic>
          <p:nvPicPr>
            <p:cNvPr id="89092" name="Picture 3" descr="模拟失重"/>
            <p:cNvPicPr>
              <a:picLocks noChangeAspect="1"/>
            </p:cNvPicPr>
            <p:nvPr/>
          </p:nvPicPr>
          <p:blipFill>
            <a:blip r:embed="rId1"/>
            <a:stretch>
              <a:fillRect/>
            </a:stretch>
          </p:blipFill>
          <p:spPr>
            <a:xfrm>
              <a:off x="2916" y="1380"/>
              <a:ext cx="2767" cy="2035"/>
            </a:xfrm>
            <a:prstGeom prst="rect">
              <a:avLst/>
            </a:prstGeom>
            <a:noFill/>
            <a:ln w="9525">
              <a:noFill/>
            </a:ln>
          </p:spPr>
        </p:pic>
        <p:sp>
          <p:nvSpPr>
            <p:cNvPr id="89093" name="Text Box 7"/>
            <p:cNvSpPr txBox="1"/>
            <p:nvPr/>
          </p:nvSpPr>
          <p:spPr>
            <a:xfrm>
              <a:off x="3379" y="3612"/>
              <a:ext cx="1815" cy="327"/>
            </a:xfrm>
            <a:prstGeom prst="rect">
              <a:avLst/>
            </a:prstGeom>
            <a:noFill/>
            <a:ln w="9525">
              <a:noFill/>
            </a:ln>
          </p:spPr>
          <p:txBody>
            <a:bodyPr>
              <a:spAutoFit/>
            </a:bodyPr>
            <a:lstStyle/>
            <a:p>
              <a:pPr>
                <a:spcBef>
                  <a:spcPct val="50000"/>
                </a:spcBef>
              </a:pPr>
              <a:r>
                <a:rPr lang="zh-CN" altLang="en-US" sz="2800" b="1">
                  <a:solidFill>
                    <a:schemeClr val="tx2"/>
                  </a:solidFill>
                  <a:latin typeface="黑体" panose="02010609060101010101" pitchFamily="2" charset="-122"/>
                  <a:ea typeface="宋体" panose="02010600030101010101" pitchFamily="2" charset="-122"/>
                </a:rPr>
                <a:t>模拟太空飞行</a:t>
              </a:r>
              <a:endParaRPr lang="zh-CN" altLang="en-US" sz="2800" b="1">
                <a:solidFill>
                  <a:schemeClr val="tx2"/>
                </a:solidFill>
                <a:latin typeface="黑体" panose="02010609060101010101" pitchFamily="2" charset="-122"/>
                <a:ea typeface="宋体" panose="02010600030101010101" pitchFamily="2" charset="-122"/>
              </a:endParaRPr>
            </a:p>
          </p:txBody>
        </p:sp>
      </p:grpSp>
      <p:grpSp>
        <p:nvGrpSpPr>
          <p:cNvPr id="3" name="Group 14"/>
          <p:cNvGrpSpPr/>
          <p:nvPr/>
        </p:nvGrpSpPr>
        <p:grpSpPr>
          <a:xfrm>
            <a:off x="0" y="1844675"/>
            <a:ext cx="4716463" cy="3903663"/>
            <a:chOff x="0" y="1389"/>
            <a:chExt cx="2971" cy="2459"/>
          </a:xfrm>
        </p:grpSpPr>
        <p:pic>
          <p:nvPicPr>
            <p:cNvPr id="89096" name="Picture 12" descr="feg"/>
            <p:cNvPicPr>
              <a:picLocks noChangeAspect="1"/>
            </p:cNvPicPr>
            <p:nvPr/>
          </p:nvPicPr>
          <p:blipFill>
            <a:blip r:embed="rId2"/>
            <a:stretch>
              <a:fillRect/>
            </a:stretch>
          </p:blipFill>
          <p:spPr>
            <a:xfrm>
              <a:off x="0" y="1389"/>
              <a:ext cx="2971" cy="2032"/>
            </a:xfrm>
            <a:prstGeom prst="rect">
              <a:avLst/>
            </a:prstGeom>
            <a:noFill/>
            <a:ln w="9525">
              <a:noFill/>
            </a:ln>
          </p:spPr>
        </p:pic>
        <p:sp>
          <p:nvSpPr>
            <p:cNvPr id="89097" name="Text Box 13"/>
            <p:cNvSpPr txBox="1"/>
            <p:nvPr/>
          </p:nvSpPr>
          <p:spPr>
            <a:xfrm>
              <a:off x="566" y="3521"/>
              <a:ext cx="1996" cy="327"/>
            </a:xfrm>
            <a:prstGeom prst="rect">
              <a:avLst/>
            </a:prstGeom>
            <a:noFill/>
            <a:ln w="9525">
              <a:noFill/>
            </a:ln>
          </p:spPr>
          <p:txBody>
            <a:bodyPr>
              <a:spAutoFit/>
            </a:bodyPr>
            <a:lstStyle/>
            <a:p>
              <a:pPr>
                <a:spcBef>
                  <a:spcPct val="50000"/>
                </a:spcBef>
              </a:pPr>
              <a:r>
                <a:rPr lang="zh-CN" altLang="en-US" sz="2800" b="1">
                  <a:solidFill>
                    <a:schemeClr val="tx2"/>
                  </a:solidFill>
                  <a:latin typeface="Arial" panose="020B0604020202020204" pitchFamily="34" charset="0"/>
                  <a:ea typeface="宋体" panose="02010600030101010101" pitchFamily="2" charset="-122"/>
                </a:rPr>
                <a:t>飞机风洞试验</a:t>
              </a:r>
              <a:endParaRPr lang="zh-CN" altLang="en-US" sz="2800" b="1">
                <a:solidFill>
                  <a:schemeClr val="tx2"/>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arn(in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6883" y="262890"/>
            <a:ext cx="8229600" cy="774700"/>
          </a:xfrm>
          <a:effectLst>
            <a:outerShdw blurRad="50800" dist="38100" dir="2700000" algn="tl" rotWithShape="0">
              <a:prstClr val="black">
                <a:alpha val="40000"/>
              </a:prstClr>
            </a:outerShdw>
          </a:effectLst>
        </p:spPr>
        <p:txBody>
          <a:bodyPr vert="horz" wrap="square" lIns="91440" tIns="45720" rIns="91440" bIns="45720" numCol="1" rtlCol="0" anchor="ctr" anchorCtr="0" compatLnSpc="1"/>
          <a:lstStyle/>
          <a:p>
            <a:pPr algn="ctr" eaLnBrk="1" hangingPunct="1"/>
            <a:r>
              <a:rPr lang="zh-CN" altLang="en-US" sz="4400" kern="1200">
                <a:solidFill>
                  <a:srgbClr val="0070C0"/>
                </a:solidFill>
                <a:latin typeface="宋体" panose="02010600030101010101" pitchFamily="2" charset="-122"/>
                <a:ea typeface="宋体" panose="02010600030101010101" pitchFamily="2" charset="-122"/>
                <a:cs typeface="经典特宋简" panose="02010609010101010101" pitchFamily="49" charset="-122"/>
              </a:rPr>
              <a:t>目  录</a:t>
            </a:r>
            <a:endParaRPr lang="zh-CN" altLang="en-US" sz="4400" b="1" kern="1200">
              <a:solidFill>
                <a:srgbClr val="0070C0"/>
              </a:solidFill>
              <a:latin typeface="宋体" panose="02010600030101010101" pitchFamily="2" charset="-122"/>
              <a:ea typeface="宋体" panose="02010600030101010101" pitchFamily="2" charset="-122"/>
              <a:cs typeface="经典特宋简" panose="02010609010101010101" pitchFamily="49" charset="-122"/>
            </a:endParaRPr>
          </a:p>
        </p:txBody>
      </p:sp>
      <p:sp>
        <p:nvSpPr>
          <p:cNvPr id="5" name="圆角矩形 4"/>
          <p:cNvSpPr/>
          <p:nvPr/>
        </p:nvSpPr>
        <p:spPr>
          <a:xfrm>
            <a:off x="950595" y="1166813"/>
            <a:ext cx="4929188" cy="642938"/>
          </a:xfrm>
          <a:prstGeom prst="roundRect">
            <a:avLst/>
          </a:prstGeom>
          <a:solidFill>
            <a:srgbClr val="0062AC"/>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124" name="Picture 2" descr="C:\Documents and Settings\鱼不愚\桌面\3dicon1_zcool.com.cn [转换].png"/>
          <p:cNvPicPr>
            <a:picLocks noChangeAspect="1"/>
          </p:cNvPicPr>
          <p:nvPr/>
        </p:nvPicPr>
        <p:blipFill>
          <a:blip r:embed="rId1"/>
          <a:srcRect l="38753" r="35728" b="62553"/>
          <a:stretch>
            <a:fillRect/>
          </a:stretch>
        </p:blipFill>
        <p:spPr>
          <a:xfrm>
            <a:off x="402908" y="716598"/>
            <a:ext cx="1143000" cy="1244600"/>
          </a:xfrm>
          <a:prstGeom prst="rect">
            <a:avLst/>
          </a:prstGeom>
          <a:noFill/>
          <a:ln w="9525">
            <a:noFill/>
          </a:ln>
        </p:spPr>
      </p:pic>
      <p:sp>
        <p:nvSpPr>
          <p:cNvPr id="5125" name="TextBox 5"/>
          <p:cNvSpPr txBox="1"/>
          <p:nvPr/>
        </p:nvSpPr>
        <p:spPr>
          <a:xfrm>
            <a:off x="599758" y="1282700"/>
            <a:ext cx="749300" cy="579438"/>
          </a:xfrm>
          <a:prstGeom prst="rect">
            <a:avLst/>
          </a:prstGeom>
          <a:noFill/>
          <a:ln w="9525">
            <a:noFill/>
          </a:ln>
        </p:spPr>
        <p:txBody>
          <a:bodyPr>
            <a:spAutoFit/>
          </a:bodyPr>
          <a:lstStyle/>
          <a:p>
            <a:r>
              <a:rPr lang="en-US" altLang="zh-CN" sz="3200" b="1">
                <a:latin typeface="Arial Black" panose="020B0A04020102020204" pitchFamily="34" charset="0"/>
                <a:ea typeface="ClassizismAntiqua" panose="02010600030101010101" pitchFamily="2" charset="-122"/>
              </a:rPr>
              <a:t>01</a:t>
            </a:r>
            <a:endParaRPr lang="zh-CN" altLang="en-US" sz="3200" b="1">
              <a:latin typeface="Arial Black" panose="020B0A04020102020204" pitchFamily="34" charset="0"/>
              <a:ea typeface="ClassizismAntiqua" panose="02010600030101010101" pitchFamily="2" charset="-122"/>
            </a:endParaRPr>
          </a:p>
        </p:txBody>
      </p:sp>
      <p:sp>
        <p:nvSpPr>
          <p:cNvPr id="9" name="圆角矩形 8"/>
          <p:cNvSpPr/>
          <p:nvPr/>
        </p:nvSpPr>
        <p:spPr>
          <a:xfrm>
            <a:off x="1693545" y="2333625"/>
            <a:ext cx="4929188" cy="642938"/>
          </a:xfrm>
          <a:prstGeom prst="roundRect">
            <a:avLst/>
          </a:prstGeom>
          <a:solidFill>
            <a:srgbClr val="0062AC"/>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127" name="Picture 2" descr="C:\Documents and Settings\鱼不愚\桌面\3dicon1_zcool.com.cn [转换].png"/>
          <p:cNvPicPr>
            <a:picLocks noChangeAspect="1"/>
          </p:cNvPicPr>
          <p:nvPr/>
        </p:nvPicPr>
        <p:blipFill>
          <a:blip r:embed="rId1"/>
          <a:srcRect l="38753" r="35728" b="62553"/>
          <a:stretch>
            <a:fillRect/>
          </a:stretch>
        </p:blipFill>
        <p:spPr>
          <a:xfrm>
            <a:off x="1146175" y="1863408"/>
            <a:ext cx="1143000" cy="1244600"/>
          </a:xfrm>
          <a:prstGeom prst="rect">
            <a:avLst/>
          </a:prstGeom>
          <a:noFill/>
          <a:ln w="9525">
            <a:noFill/>
          </a:ln>
        </p:spPr>
      </p:pic>
      <p:sp>
        <p:nvSpPr>
          <p:cNvPr id="5128" name="TextBox 10"/>
          <p:cNvSpPr txBox="1"/>
          <p:nvPr/>
        </p:nvSpPr>
        <p:spPr>
          <a:xfrm>
            <a:off x="1342708" y="2449513"/>
            <a:ext cx="749300" cy="579437"/>
          </a:xfrm>
          <a:prstGeom prst="rect">
            <a:avLst/>
          </a:prstGeom>
          <a:noFill/>
          <a:ln w="9525">
            <a:noFill/>
          </a:ln>
        </p:spPr>
        <p:txBody>
          <a:bodyPr>
            <a:spAutoFit/>
          </a:bodyPr>
          <a:lstStyle/>
          <a:p>
            <a:r>
              <a:rPr lang="en-US" altLang="zh-CN" sz="3200" b="1">
                <a:latin typeface="Arial Black" panose="020B0A04020102020204" pitchFamily="34" charset="0"/>
                <a:ea typeface="ClassizismAntiqua" panose="02010600030101010101" pitchFamily="2" charset="-122"/>
              </a:rPr>
              <a:t>02</a:t>
            </a:r>
            <a:endParaRPr lang="zh-CN" altLang="en-US" sz="3200" b="1">
              <a:latin typeface="Arial Black" panose="020B0A04020102020204" pitchFamily="34" charset="0"/>
              <a:ea typeface="ClassizismAntiqua" panose="02010600030101010101" pitchFamily="2" charset="-122"/>
            </a:endParaRPr>
          </a:p>
        </p:txBody>
      </p:sp>
      <p:sp>
        <p:nvSpPr>
          <p:cNvPr id="13" name="圆角矩形 12"/>
          <p:cNvSpPr/>
          <p:nvPr/>
        </p:nvSpPr>
        <p:spPr>
          <a:xfrm>
            <a:off x="2319020" y="3543300"/>
            <a:ext cx="5842000" cy="642938"/>
          </a:xfrm>
          <a:prstGeom prst="roundRect">
            <a:avLst/>
          </a:prstGeom>
          <a:solidFill>
            <a:srgbClr val="0062AC"/>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130" name="Picture 2" descr="C:\Documents and Settings\鱼不愚\桌面\3dicon1_zcool.com.cn [转换].png"/>
          <p:cNvPicPr>
            <a:picLocks noChangeAspect="1"/>
          </p:cNvPicPr>
          <p:nvPr/>
        </p:nvPicPr>
        <p:blipFill>
          <a:blip r:embed="rId1"/>
          <a:srcRect l="38753" r="35728" b="62553"/>
          <a:stretch>
            <a:fillRect/>
          </a:stretch>
        </p:blipFill>
        <p:spPr>
          <a:xfrm>
            <a:off x="1747520" y="3108325"/>
            <a:ext cx="1143000" cy="1244600"/>
          </a:xfrm>
          <a:prstGeom prst="rect">
            <a:avLst/>
          </a:prstGeom>
          <a:noFill/>
          <a:ln w="9525">
            <a:noFill/>
          </a:ln>
        </p:spPr>
      </p:pic>
      <p:sp>
        <p:nvSpPr>
          <p:cNvPr id="5131" name="TextBox 14"/>
          <p:cNvSpPr txBox="1"/>
          <p:nvPr/>
        </p:nvSpPr>
        <p:spPr>
          <a:xfrm>
            <a:off x="1968183" y="3659188"/>
            <a:ext cx="749300" cy="579437"/>
          </a:xfrm>
          <a:prstGeom prst="rect">
            <a:avLst/>
          </a:prstGeom>
          <a:noFill/>
          <a:ln w="9525">
            <a:noFill/>
          </a:ln>
        </p:spPr>
        <p:txBody>
          <a:bodyPr>
            <a:spAutoFit/>
          </a:bodyPr>
          <a:lstStyle/>
          <a:p>
            <a:r>
              <a:rPr lang="en-US" altLang="zh-CN" sz="3200" b="1">
                <a:latin typeface="Arial Black" panose="020B0A04020102020204" pitchFamily="34" charset="0"/>
                <a:ea typeface="ClassizismAntiqua" panose="02010600030101010101" pitchFamily="2" charset="-122"/>
              </a:rPr>
              <a:t>03</a:t>
            </a:r>
            <a:endParaRPr lang="zh-CN" altLang="en-US" sz="3200" b="1">
              <a:latin typeface="Arial Black" panose="020B0A04020102020204" pitchFamily="34" charset="0"/>
              <a:ea typeface="ClassizismAntiqua" panose="02010600030101010101" pitchFamily="2" charset="-122"/>
            </a:endParaRPr>
          </a:p>
        </p:txBody>
      </p:sp>
      <p:sp>
        <p:nvSpPr>
          <p:cNvPr id="5132" name="内容占位符 2"/>
          <p:cNvSpPr>
            <a:spLocks noGrp="1"/>
          </p:cNvSpPr>
          <p:nvPr>
            <p:ph idx="1"/>
          </p:nvPr>
        </p:nvSpPr>
        <p:spPr>
          <a:xfrm>
            <a:off x="1366520" y="1176338"/>
            <a:ext cx="4329113" cy="571500"/>
          </a:xfrm>
        </p:spPr>
        <p:txBody>
          <a:bodyPr vert="horz" wrap="square" lIns="91440" tIns="45720" rIns="91440" bIns="45720" anchor="t"/>
          <a:lstStyle/>
          <a:p>
            <a:pPr marL="0" indent="0" algn="ctr" eaLnBrk="1" hangingPunct="1"/>
            <a:r>
              <a:rPr lang="en-US" altLang="zh-CN" sz="2800" b="1">
                <a:solidFill>
                  <a:schemeClr val="bg1"/>
                </a:solidFill>
              </a:rPr>
              <a:t>1</a:t>
            </a:r>
            <a:r>
              <a:rPr lang="zh-CN" altLang="en-US" sz="2800" b="1">
                <a:solidFill>
                  <a:schemeClr val="bg1"/>
                </a:solidFill>
              </a:rPr>
              <a:t>、技术实验及其意义</a:t>
            </a:r>
            <a:endParaRPr lang="zh-CN" altLang="en-US" sz="2800" b="1">
              <a:solidFill>
                <a:schemeClr val="bg1"/>
              </a:solidFill>
            </a:endParaRPr>
          </a:p>
        </p:txBody>
      </p:sp>
      <p:sp>
        <p:nvSpPr>
          <p:cNvPr id="5133" name="内容占位符 2"/>
          <p:cNvSpPr txBox="1"/>
          <p:nvPr/>
        </p:nvSpPr>
        <p:spPr>
          <a:xfrm>
            <a:off x="2467928" y="2333308"/>
            <a:ext cx="4329112" cy="571500"/>
          </a:xfrm>
          <a:prstGeom prst="rect">
            <a:avLst/>
          </a:prstGeom>
          <a:noFill/>
          <a:ln w="9525">
            <a:noFill/>
          </a:ln>
        </p:spPr>
        <p:txBody>
          <a:bodyPr/>
          <a:lstStyle/>
          <a:p>
            <a:pPr algn="ctr">
              <a:spcBef>
                <a:spcPct val="20000"/>
              </a:spcBef>
              <a:buFont typeface="Arial" panose="020B0604020202020204" pitchFamily="34" charset="0"/>
            </a:pPr>
            <a:r>
              <a:rPr lang="en-US" altLang="zh-CN" sz="2800" b="1">
                <a:solidFill>
                  <a:schemeClr val="bg1"/>
                </a:solidFill>
                <a:latin typeface="华文细黑" panose="02010600040101010101" pitchFamily="2" charset="-122"/>
                <a:ea typeface="华文细黑" panose="02010600040101010101" pitchFamily="2" charset="-122"/>
              </a:rPr>
              <a:t>2</a:t>
            </a:r>
            <a:r>
              <a:rPr lang="zh-CN" altLang="en-US" sz="2800" b="1">
                <a:solidFill>
                  <a:schemeClr val="bg1"/>
                </a:solidFill>
                <a:latin typeface="华文细黑" panose="02010600040101010101" pitchFamily="2" charset="-122"/>
                <a:ea typeface="华文细黑" panose="02010600040101010101" pitchFamily="2" charset="-122"/>
              </a:rPr>
              <a:t>、技术试验的常见类型</a:t>
            </a:r>
            <a:endParaRPr lang="zh-CN" altLang="en-US" sz="2800" b="1">
              <a:solidFill>
                <a:schemeClr val="bg1"/>
              </a:solidFill>
              <a:latin typeface="华文细黑" panose="02010600040101010101" pitchFamily="2" charset="-122"/>
              <a:ea typeface="华文细黑" panose="02010600040101010101" pitchFamily="2" charset="-122"/>
            </a:endParaRPr>
          </a:p>
        </p:txBody>
      </p:sp>
      <p:sp>
        <p:nvSpPr>
          <p:cNvPr id="5134" name="内容占位符 2">
            <a:hlinkClick r:id="" action="ppaction://noaction"/>
          </p:cNvPr>
          <p:cNvSpPr txBox="1"/>
          <p:nvPr/>
        </p:nvSpPr>
        <p:spPr>
          <a:xfrm>
            <a:off x="2831783" y="3616325"/>
            <a:ext cx="5184775" cy="571500"/>
          </a:xfrm>
          <a:prstGeom prst="rect">
            <a:avLst/>
          </a:prstGeom>
          <a:noFill/>
          <a:ln w="9525">
            <a:noFill/>
          </a:ln>
        </p:spPr>
        <p:txBody>
          <a:bodyPr/>
          <a:lstStyle/>
          <a:p>
            <a:pPr algn="ctr">
              <a:spcBef>
                <a:spcPct val="20000"/>
              </a:spcBef>
              <a:buFont typeface="Arial" panose="020B0604020202020204" pitchFamily="34" charset="0"/>
            </a:pPr>
            <a:r>
              <a:rPr lang="en-US" altLang="zh-CN" sz="2800" b="1">
                <a:solidFill>
                  <a:schemeClr val="bg1"/>
                </a:solidFill>
                <a:latin typeface="华文细黑" panose="02010600040101010101" pitchFamily="2" charset="-122"/>
                <a:ea typeface="华文细黑" panose="02010600040101010101" pitchFamily="2" charset="-122"/>
              </a:rPr>
              <a:t>3</a:t>
            </a:r>
            <a:r>
              <a:rPr lang="zh-CN" altLang="en-US" sz="2800" b="1">
                <a:solidFill>
                  <a:schemeClr val="bg1"/>
                </a:solidFill>
                <a:latin typeface="华文细黑" panose="02010600040101010101" pitchFamily="2" charset="-122"/>
                <a:ea typeface="华文细黑" panose="02010600040101010101" pitchFamily="2" charset="-122"/>
              </a:rPr>
              <a:t>、</a:t>
            </a:r>
            <a:r>
              <a:rPr lang="zh-CN" altLang="en-US" sz="2800" b="1">
                <a:solidFill>
                  <a:schemeClr val="bg1"/>
                </a:solidFill>
                <a:latin typeface="华文细黑" panose="02010600040101010101" pitchFamily="2" charset="-122"/>
                <a:ea typeface="华文细黑" panose="02010600040101010101" pitchFamily="2" charset="-122"/>
                <a:sym typeface="+mn-ea"/>
              </a:rPr>
              <a:t>技术试验的方法</a:t>
            </a:r>
            <a:endParaRPr lang="zh-CN" altLang="en-US" sz="2800" b="1">
              <a:solidFill>
                <a:schemeClr val="bg1"/>
              </a:solidFill>
              <a:latin typeface="华文细黑" panose="02010600040101010101" pitchFamily="2" charset="-122"/>
              <a:ea typeface="华文细黑" panose="02010600040101010101" pitchFamily="2" charset="-122"/>
            </a:endParaRPr>
          </a:p>
          <a:p>
            <a:pPr algn="ctr">
              <a:spcBef>
                <a:spcPct val="20000"/>
              </a:spcBef>
              <a:buFont typeface="Arial" panose="020B0604020202020204" pitchFamily="34" charset="0"/>
            </a:pPr>
            <a:endParaRPr lang="zh-CN" altLang="en-US" sz="2800" b="1">
              <a:solidFill>
                <a:schemeClr val="bg1"/>
              </a:solidFill>
              <a:latin typeface="华文细黑" panose="02010600040101010101" pitchFamily="2" charset="-122"/>
              <a:ea typeface="华文细黑" panose="02010600040101010101" pitchFamily="2" charset="-122"/>
            </a:endParaRPr>
          </a:p>
        </p:txBody>
      </p:sp>
      <p:sp>
        <p:nvSpPr>
          <p:cNvPr id="3" name="圆角矩形 12"/>
          <p:cNvSpPr/>
          <p:nvPr/>
        </p:nvSpPr>
        <p:spPr>
          <a:xfrm>
            <a:off x="3039745" y="4767263"/>
            <a:ext cx="5481638" cy="642938"/>
          </a:xfrm>
          <a:prstGeom prst="roundRect">
            <a:avLst/>
          </a:prstGeom>
          <a:solidFill>
            <a:srgbClr val="0062AC"/>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5140" name="Picture 2" descr="C:\Documents and Settings\鱼不愚\桌面\3dicon1_zcool.com.cn [转换].png"/>
          <p:cNvPicPr>
            <a:picLocks noChangeAspect="1"/>
          </p:cNvPicPr>
          <p:nvPr/>
        </p:nvPicPr>
        <p:blipFill>
          <a:blip r:embed="rId1"/>
          <a:srcRect l="38753" r="35728" b="62553"/>
          <a:stretch>
            <a:fillRect/>
          </a:stretch>
        </p:blipFill>
        <p:spPr>
          <a:xfrm>
            <a:off x="2468245" y="4332288"/>
            <a:ext cx="1143000" cy="1244600"/>
          </a:xfrm>
          <a:prstGeom prst="rect">
            <a:avLst/>
          </a:prstGeom>
          <a:noFill/>
          <a:ln w="9525">
            <a:noFill/>
          </a:ln>
        </p:spPr>
      </p:pic>
      <p:sp>
        <p:nvSpPr>
          <p:cNvPr id="5141" name="TextBox 14"/>
          <p:cNvSpPr txBox="1"/>
          <p:nvPr/>
        </p:nvSpPr>
        <p:spPr>
          <a:xfrm>
            <a:off x="2688908" y="4883150"/>
            <a:ext cx="749300" cy="579438"/>
          </a:xfrm>
          <a:prstGeom prst="rect">
            <a:avLst/>
          </a:prstGeom>
          <a:noFill/>
          <a:ln w="9525">
            <a:noFill/>
          </a:ln>
        </p:spPr>
        <p:txBody>
          <a:bodyPr>
            <a:spAutoFit/>
          </a:bodyPr>
          <a:lstStyle/>
          <a:p>
            <a:r>
              <a:rPr lang="en-US" altLang="zh-CN" sz="3200" b="1">
                <a:latin typeface="Arial Black" panose="020B0A04020102020204" pitchFamily="34" charset="0"/>
                <a:ea typeface="ClassizismAntiqua" panose="02010600030101010101" pitchFamily="2" charset="-122"/>
              </a:rPr>
              <a:t>04</a:t>
            </a:r>
            <a:endParaRPr lang="zh-CN" altLang="en-US" sz="3200" b="1">
              <a:latin typeface="Arial Black" panose="020B0A04020102020204" pitchFamily="34" charset="0"/>
              <a:ea typeface="ClassizismAntiqua" panose="02010600030101010101" pitchFamily="2" charset="-122"/>
            </a:endParaRPr>
          </a:p>
        </p:txBody>
      </p:sp>
      <p:sp>
        <p:nvSpPr>
          <p:cNvPr id="5142" name="内容占位符 2">
            <a:hlinkClick r:id="" action="ppaction://noaction"/>
          </p:cNvPr>
          <p:cNvSpPr txBox="1"/>
          <p:nvPr/>
        </p:nvSpPr>
        <p:spPr>
          <a:xfrm>
            <a:off x="3530283" y="4837113"/>
            <a:ext cx="4846637" cy="571500"/>
          </a:xfrm>
          <a:prstGeom prst="rect">
            <a:avLst/>
          </a:prstGeom>
          <a:noFill/>
          <a:ln w="9525">
            <a:noFill/>
          </a:ln>
        </p:spPr>
        <p:txBody>
          <a:bodyPr/>
          <a:lstStyle/>
          <a:p>
            <a:pPr algn="ctr">
              <a:spcBef>
                <a:spcPct val="20000"/>
              </a:spcBef>
              <a:buFont typeface="Arial" panose="020B0604020202020204" pitchFamily="34" charset="0"/>
            </a:pPr>
            <a:r>
              <a:rPr lang="en-US" altLang="zh-CN" sz="2800" b="1">
                <a:solidFill>
                  <a:schemeClr val="bg1"/>
                </a:solidFill>
                <a:latin typeface="华文细黑" panose="02010600040101010101" pitchFamily="2" charset="-122"/>
                <a:ea typeface="华文细黑" panose="02010600040101010101" pitchFamily="2" charset="-122"/>
              </a:rPr>
              <a:t>4</a:t>
            </a:r>
            <a:r>
              <a:rPr lang="zh-CN" altLang="en-US" sz="2800" b="1">
                <a:solidFill>
                  <a:schemeClr val="bg1"/>
                </a:solidFill>
                <a:latin typeface="华文细黑" panose="02010600040101010101" pitchFamily="2" charset="-122"/>
                <a:ea typeface="华文细黑" panose="02010600040101010101" pitchFamily="2" charset="-122"/>
              </a:rPr>
              <a:t>、</a:t>
            </a:r>
            <a:r>
              <a:rPr lang="zh-CN" altLang="en-US" sz="2800" b="1">
                <a:solidFill>
                  <a:schemeClr val="bg1"/>
                </a:solidFill>
                <a:latin typeface="华文细黑" panose="02010600040101010101" pitchFamily="2" charset="-122"/>
                <a:ea typeface="华文细黑" panose="02010600040101010101" pitchFamily="2" charset="-122"/>
                <a:sym typeface="+mn-ea"/>
              </a:rPr>
              <a:t>技术试验的实施与报告写作</a:t>
            </a:r>
            <a:endParaRPr lang="zh-CN" altLang="en-US" sz="2800" b="1">
              <a:solidFill>
                <a:schemeClr val="bg1"/>
              </a:solidFill>
              <a:latin typeface="华文细黑" panose="02010600040101010101" pitchFamily="2" charset="-122"/>
              <a:ea typeface="华文细黑" panose="02010600040101010101" pitchFamily="2" charset="-122"/>
            </a:endParaRPr>
          </a:p>
        </p:txBody>
      </p:sp>
      <p:sp>
        <p:nvSpPr>
          <p:cNvPr id="4" name="圆角矩形 3"/>
          <p:cNvSpPr/>
          <p:nvPr/>
        </p:nvSpPr>
        <p:spPr>
          <a:xfrm>
            <a:off x="2890520" y="5771515"/>
            <a:ext cx="5842000" cy="643255"/>
          </a:xfrm>
          <a:prstGeom prst="roundRect">
            <a:avLst/>
          </a:prstGeom>
          <a:solidFill>
            <a:srgbClr val="0062AC"/>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0" name="Picture 2" descr="C:\Documents and Settings\鱼不愚\桌面\3dicon1_zcool.com.cn [转换].png"/>
          <p:cNvPicPr>
            <a:picLocks noChangeAspect="1"/>
          </p:cNvPicPr>
          <p:nvPr/>
        </p:nvPicPr>
        <p:blipFill>
          <a:blip r:embed="rId1"/>
          <a:srcRect l="38753" r="35728" b="62553"/>
          <a:stretch>
            <a:fillRect/>
          </a:stretch>
        </p:blipFill>
        <p:spPr>
          <a:xfrm>
            <a:off x="2289175" y="5408613"/>
            <a:ext cx="1143000" cy="1244600"/>
          </a:xfrm>
          <a:prstGeom prst="rect">
            <a:avLst/>
          </a:prstGeom>
          <a:noFill/>
          <a:ln w="9525">
            <a:noFill/>
          </a:ln>
        </p:spPr>
      </p:pic>
      <p:grpSp>
        <p:nvGrpSpPr>
          <p:cNvPr id="14" name="组合 13"/>
          <p:cNvGrpSpPr/>
          <p:nvPr/>
        </p:nvGrpSpPr>
        <p:grpSpPr>
          <a:xfrm>
            <a:off x="2540000" y="5807075"/>
            <a:ext cx="5836920" cy="663575"/>
            <a:chOff x="4000" y="9145"/>
            <a:chExt cx="9192" cy="1045"/>
          </a:xfrm>
        </p:grpSpPr>
        <p:sp>
          <p:nvSpPr>
            <p:cNvPr id="6" name="TextBox 14"/>
            <p:cNvSpPr txBox="1"/>
            <p:nvPr/>
          </p:nvSpPr>
          <p:spPr>
            <a:xfrm>
              <a:off x="4000" y="9272"/>
              <a:ext cx="1180" cy="912"/>
            </a:xfrm>
            <a:prstGeom prst="rect">
              <a:avLst/>
            </a:prstGeom>
            <a:noFill/>
            <a:ln w="9525">
              <a:noFill/>
            </a:ln>
          </p:spPr>
          <p:txBody>
            <a:bodyPr>
              <a:spAutoFit/>
            </a:bodyPr>
            <a:lstStyle/>
            <a:p>
              <a:r>
                <a:rPr lang="en-US" altLang="zh-CN" sz="3200" b="1">
                  <a:latin typeface="Arial Black" panose="020B0A04020102020204" pitchFamily="34" charset="0"/>
                  <a:ea typeface="ClassizismAntiqua" panose="02010600030101010101" pitchFamily="2" charset="-122"/>
                </a:rPr>
                <a:t>03</a:t>
              </a:r>
              <a:endParaRPr lang="zh-CN" altLang="en-US" sz="3200" b="1">
                <a:latin typeface="Arial Black" panose="020B0A04020102020204" pitchFamily="34" charset="0"/>
                <a:ea typeface="ClassizismAntiqua" panose="02010600030101010101" pitchFamily="2" charset="-122"/>
              </a:endParaRPr>
            </a:p>
          </p:txBody>
        </p:sp>
        <p:sp>
          <p:nvSpPr>
            <p:cNvPr id="11" name="TextBox 14"/>
            <p:cNvSpPr txBox="1"/>
            <p:nvPr/>
          </p:nvSpPr>
          <p:spPr>
            <a:xfrm>
              <a:off x="4000" y="9272"/>
              <a:ext cx="1180" cy="919"/>
            </a:xfrm>
            <a:prstGeom prst="rect">
              <a:avLst/>
            </a:prstGeom>
            <a:noFill/>
            <a:ln w="9525">
              <a:noFill/>
            </a:ln>
          </p:spPr>
          <p:txBody>
            <a:bodyPr>
              <a:spAutoFit/>
            </a:bodyPr>
            <a:lstStyle/>
            <a:p>
              <a:r>
                <a:rPr lang="en-US" altLang="zh-CN" sz="3200" b="1">
                  <a:latin typeface="Arial Black" panose="020B0A04020102020204" pitchFamily="34" charset="0"/>
                  <a:ea typeface="ClassizismAntiqua" panose="02010600030101010101" pitchFamily="2" charset="-122"/>
                </a:rPr>
                <a:t>0</a:t>
              </a:r>
              <a:r>
                <a:rPr lang="en-US" sz="3200" b="1">
                  <a:latin typeface="Arial Black" panose="020B0A04020102020204" pitchFamily="34" charset="0"/>
                  <a:ea typeface="ClassizismAntiqua" panose="02010600030101010101" pitchFamily="2" charset="-122"/>
                </a:rPr>
                <a:t>5</a:t>
              </a:r>
              <a:endParaRPr lang="en-US" sz="3200" b="1">
                <a:latin typeface="Arial Black" panose="020B0A04020102020204" pitchFamily="34" charset="0"/>
                <a:ea typeface="ClassizismAntiqua" panose="02010600030101010101" pitchFamily="2" charset="-122"/>
              </a:endParaRPr>
            </a:p>
          </p:txBody>
        </p:sp>
        <p:sp>
          <p:nvSpPr>
            <p:cNvPr id="12" name="内容占位符 2">
              <a:hlinkClick r:id="" action="ppaction://noaction"/>
            </p:cNvPr>
            <p:cNvSpPr txBox="1"/>
            <p:nvPr/>
          </p:nvSpPr>
          <p:spPr>
            <a:xfrm>
              <a:off x="5560" y="9145"/>
              <a:ext cx="7632" cy="900"/>
            </a:xfrm>
            <a:prstGeom prst="rect">
              <a:avLst/>
            </a:prstGeom>
            <a:noFill/>
            <a:ln w="9525">
              <a:noFill/>
            </a:ln>
          </p:spPr>
          <p:txBody>
            <a:bodyPr/>
            <a:lstStyle/>
            <a:p>
              <a:pPr algn="ctr">
                <a:spcBef>
                  <a:spcPct val="20000"/>
                </a:spcBef>
                <a:buFont typeface="Arial" panose="020B0604020202020204" pitchFamily="34" charset="0"/>
              </a:pPr>
              <a:r>
                <a:rPr lang="en-US" altLang="zh-CN" sz="2800" b="1">
                  <a:solidFill>
                    <a:schemeClr val="bg1"/>
                  </a:solidFill>
                  <a:latin typeface="华文细黑" panose="02010600040101010101" pitchFamily="2" charset="-122"/>
                  <a:ea typeface="华文细黑" panose="02010600040101010101" pitchFamily="2" charset="-122"/>
                </a:rPr>
                <a:t>5</a:t>
              </a:r>
              <a:r>
                <a:rPr lang="zh-CN" altLang="en-US" sz="2800" b="1">
                  <a:solidFill>
                    <a:schemeClr val="bg1"/>
                  </a:solidFill>
                  <a:latin typeface="华文细黑" panose="02010600040101010101" pitchFamily="2" charset="-122"/>
                  <a:ea typeface="华文细黑" panose="02010600040101010101" pitchFamily="2" charset="-122"/>
                </a:rPr>
                <a:t>、技术试验在设计中的作用</a:t>
              </a:r>
              <a:endParaRPr lang="zh-CN" altLang="en-US" sz="2800" b="1">
                <a:solidFill>
                  <a:schemeClr val="bg1"/>
                </a:solidFill>
                <a:latin typeface="华文细黑" panose="02010600040101010101" pitchFamily="2" charset="-122"/>
                <a:ea typeface="华文细黑" panose="02010600040101010101" pitchFamily="2" charset="-122"/>
              </a:endParaRP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0"/>
          <p:cNvGrpSpPr/>
          <p:nvPr/>
        </p:nvGrpSpPr>
        <p:grpSpPr>
          <a:xfrm>
            <a:off x="107950" y="1052513"/>
            <a:ext cx="8675688" cy="4978400"/>
            <a:chOff x="68" y="845"/>
            <a:chExt cx="5465" cy="3136"/>
          </a:xfrm>
        </p:grpSpPr>
        <p:grpSp>
          <p:nvGrpSpPr>
            <p:cNvPr id="88067" name="Group 39"/>
            <p:cNvGrpSpPr/>
            <p:nvPr/>
          </p:nvGrpSpPr>
          <p:grpSpPr>
            <a:xfrm>
              <a:off x="68" y="845"/>
              <a:ext cx="3084" cy="3136"/>
              <a:chOff x="68" y="845"/>
              <a:chExt cx="3084" cy="3136"/>
            </a:xfrm>
          </p:grpSpPr>
          <p:sp>
            <p:nvSpPr>
              <p:cNvPr id="88068" name="Text Box 23"/>
              <p:cNvSpPr txBox="1"/>
              <p:nvPr/>
            </p:nvSpPr>
            <p:spPr>
              <a:xfrm>
                <a:off x="68" y="3385"/>
                <a:ext cx="3084" cy="596"/>
              </a:xfrm>
              <a:prstGeom prst="rect">
                <a:avLst/>
              </a:prstGeom>
              <a:noFill/>
              <a:ln w="9525">
                <a:noFill/>
              </a:ln>
            </p:spPr>
            <p:txBody>
              <a:bodyPr>
                <a:spAutoFit/>
              </a:bodyPr>
              <a:lstStyle/>
              <a:p>
                <a:pPr>
                  <a:spcBef>
                    <a:spcPct val="50000"/>
                  </a:spcBef>
                </a:pPr>
                <a:r>
                  <a:rPr lang="zh-CN" altLang="en-US" sz="2800" b="1">
                    <a:solidFill>
                      <a:srgbClr val="FF3300"/>
                    </a:solidFill>
                    <a:effectLst>
                      <a:outerShdw blurRad="38100" dist="38100" dir="2700000">
                        <a:srgbClr val="C0C0C0"/>
                      </a:outerShdw>
                    </a:effectLst>
                    <a:latin typeface="黑体" panose="02010609060101010101" pitchFamily="2" charset="-122"/>
                    <a:ea typeface="宋体" panose="02010600030101010101" pitchFamily="2" charset="-122"/>
                  </a:rPr>
                  <a:t>乘载完全模拟载人状态的一名矮小結实 的</a:t>
                </a:r>
                <a:r>
                  <a:rPr lang="zh-CN" altLang="en-US" sz="2800" b="1">
                    <a:solidFill>
                      <a:srgbClr val="FF3300"/>
                    </a:solidFill>
                    <a:effectLst>
                      <a:outerShdw blurRad="38100" dist="38100" dir="2700000">
                        <a:srgbClr val="C0C0C0"/>
                      </a:outerShdw>
                    </a:effectLst>
                    <a:latin typeface="Verdana" panose="020B0604030504040204" pitchFamily="34" charset="0"/>
                    <a:ea typeface="宋体" panose="02010600030101010101" pitchFamily="2" charset="-122"/>
                  </a:rPr>
                  <a:t>“</a:t>
                </a:r>
                <a:r>
                  <a:rPr lang="zh-CN" altLang="en-US" sz="2800" b="1">
                    <a:solidFill>
                      <a:srgbClr val="FF3300"/>
                    </a:solidFill>
                    <a:effectLst>
                      <a:outerShdw blurRad="38100" dist="38100" dir="2700000">
                        <a:srgbClr val="C0C0C0"/>
                      </a:outerShdw>
                    </a:effectLst>
                    <a:latin typeface="黑体" panose="02010609060101010101" pitchFamily="2" charset="-122"/>
                    <a:ea typeface="宋体" panose="02010600030101010101" pitchFamily="2" charset="-122"/>
                  </a:rPr>
                  <a:t>小伙子</a:t>
                </a:r>
                <a:r>
                  <a:rPr lang="zh-CN" altLang="en-US" sz="2800" b="1">
                    <a:solidFill>
                      <a:srgbClr val="FF3300"/>
                    </a:solidFill>
                    <a:effectLst>
                      <a:outerShdw blurRad="38100" dist="38100" dir="2700000">
                        <a:srgbClr val="C0C0C0"/>
                      </a:outerShdw>
                    </a:effectLst>
                    <a:latin typeface="Verdana" panose="020B0604030504040204" pitchFamily="34" charset="0"/>
                    <a:ea typeface="宋体" panose="02010600030101010101" pitchFamily="2" charset="-122"/>
                  </a:rPr>
                  <a:t>”</a:t>
                </a:r>
                <a:r>
                  <a:rPr lang="zh-CN" altLang="en-US" sz="2800" b="1">
                    <a:solidFill>
                      <a:srgbClr val="FF3300"/>
                    </a:solidFill>
                    <a:effectLst>
                      <a:outerShdw blurRad="38100" dist="38100" dir="2700000">
                        <a:srgbClr val="C0C0C0"/>
                      </a:outerShdw>
                    </a:effectLst>
                    <a:latin typeface="黑体" panose="02010609060101010101" pitchFamily="2" charset="-122"/>
                    <a:ea typeface="宋体" panose="02010600030101010101" pitchFamily="2" charset="-122"/>
                  </a:rPr>
                  <a:t>。</a:t>
                </a:r>
                <a:endParaRPr lang="zh-CN" altLang="en-US" sz="2800" b="1">
                  <a:solidFill>
                    <a:srgbClr val="FF3300"/>
                  </a:solidFill>
                  <a:effectLst>
                    <a:outerShdw blurRad="38100" dist="38100" dir="2700000">
                      <a:srgbClr val="C0C0C0"/>
                    </a:outerShdw>
                  </a:effectLst>
                  <a:latin typeface="黑体" panose="02010609060101010101" pitchFamily="2" charset="-122"/>
                  <a:ea typeface="宋体" panose="02010600030101010101" pitchFamily="2" charset="-122"/>
                </a:endParaRPr>
              </a:p>
            </p:txBody>
          </p:sp>
          <p:pic>
            <p:nvPicPr>
              <p:cNvPr id="88069" name="Picture 24" descr="_1041832663_9"/>
              <p:cNvPicPr>
                <a:picLocks noChangeAspect="1"/>
              </p:cNvPicPr>
              <p:nvPr/>
            </p:nvPicPr>
            <p:blipFill>
              <a:blip r:embed="rId1">
                <a:lum bright="17999" contrast="6000"/>
              </a:blip>
              <a:stretch>
                <a:fillRect/>
              </a:stretch>
            </p:blipFill>
            <p:spPr>
              <a:xfrm>
                <a:off x="839" y="845"/>
                <a:ext cx="1616" cy="2477"/>
              </a:xfrm>
              <a:prstGeom prst="rect">
                <a:avLst/>
              </a:prstGeom>
              <a:noFill/>
              <a:ln w="9525">
                <a:noFill/>
              </a:ln>
            </p:spPr>
          </p:pic>
          <p:sp>
            <p:nvSpPr>
              <p:cNvPr id="88070" name="Text Box 25"/>
              <p:cNvSpPr txBox="1"/>
              <p:nvPr/>
            </p:nvSpPr>
            <p:spPr>
              <a:xfrm>
                <a:off x="204" y="1207"/>
                <a:ext cx="423" cy="1571"/>
              </a:xfrm>
              <a:prstGeom prst="rect">
                <a:avLst/>
              </a:prstGeom>
              <a:solidFill>
                <a:srgbClr val="FF3300"/>
              </a:solidFill>
              <a:ln w="9525">
                <a:noFill/>
              </a:ln>
            </p:spPr>
            <p:txBody>
              <a:bodyPr vert="eaVert">
                <a:spAutoFit/>
              </a:bodyPr>
              <a:lstStyle/>
              <a:p>
                <a:pPr>
                  <a:spcBef>
                    <a:spcPct val="50000"/>
                  </a:spcBef>
                </a:pPr>
                <a:r>
                  <a:rPr lang="zh-CN" altLang="en-US" sz="3200" b="1">
                    <a:solidFill>
                      <a:schemeClr val="tx1"/>
                    </a:solidFill>
                    <a:latin typeface="黑体" panose="02010609060101010101" pitchFamily="2" charset="-122"/>
                    <a:ea typeface="宋体" panose="02010600030101010101" pitchFamily="2" charset="-122"/>
                  </a:rPr>
                  <a:t>  神舟三号</a:t>
                </a:r>
                <a:endParaRPr lang="zh-CN" altLang="en-US" sz="3200" b="1">
                  <a:solidFill>
                    <a:schemeClr val="tx1"/>
                  </a:solidFill>
                  <a:latin typeface="黑体" panose="02010609060101010101" pitchFamily="2" charset="-122"/>
                  <a:ea typeface="宋体" panose="02010600030101010101" pitchFamily="2" charset="-122"/>
                </a:endParaRPr>
              </a:p>
            </p:txBody>
          </p:sp>
        </p:grpSp>
        <p:sp>
          <p:nvSpPr>
            <p:cNvPr id="88071" name="Rectangle 35"/>
            <p:cNvSpPr/>
            <p:nvPr/>
          </p:nvSpPr>
          <p:spPr>
            <a:xfrm>
              <a:off x="3306" y="3187"/>
              <a:ext cx="1754" cy="395"/>
            </a:xfrm>
            <a:prstGeom prst="rect">
              <a:avLst/>
            </a:prstGeom>
            <a:solidFill>
              <a:srgbClr val="008000"/>
            </a:solidFill>
            <a:ln w="9525">
              <a:noFill/>
            </a:ln>
          </p:spPr>
          <p:txBody>
            <a:bodyPr anchor="b"/>
            <a:lstStyle/>
            <a:p>
              <a:pPr algn="ctr" eaLnBrk="0" hangingPunct="0"/>
              <a:r>
                <a:rPr lang="zh-CN" altLang="en-US" sz="3200" b="1">
                  <a:solidFill>
                    <a:srgbClr val="000000"/>
                  </a:solidFill>
                  <a:latin typeface="Arial" panose="020B0604020202020204" pitchFamily="34" charset="0"/>
                  <a:ea typeface="宋体" panose="02010600030101010101" pitchFamily="2" charset="-122"/>
                </a:rPr>
                <a:t>  </a:t>
              </a:r>
              <a:r>
                <a:rPr lang="zh-CN" altLang="en-US" sz="3200" b="1">
                  <a:solidFill>
                    <a:schemeClr val="tx2"/>
                  </a:solidFill>
                  <a:latin typeface="Arial" panose="020B0604020202020204" pitchFamily="34" charset="0"/>
                  <a:ea typeface="宋体" panose="02010600030101010101" pitchFamily="2" charset="-122"/>
                </a:rPr>
                <a:t>神舟四号</a:t>
              </a:r>
              <a:endParaRPr lang="zh-CN" altLang="en-US" sz="3200" b="1">
                <a:solidFill>
                  <a:schemeClr val="tx2"/>
                </a:solidFill>
                <a:latin typeface="Arial" panose="020B0604020202020204" pitchFamily="34" charset="0"/>
                <a:ea typeface="宋体" panose="02010600030101010101" pitchFamily="2" charset="-122"/>
              </a:endParaRPr>
            </a:p>
          </p:txBody>
        </p:sp>
        <p:sp>
          <p:nvSpPr>
            <p:cNvPr id="88072" name="Text Box 36"/>
            <p:cNvSpPr txBox="1"/>
            <p:nvPr/>
          </p:nvSpPr>
          <p:spPr>
            <a:xfrm>
              <a:off x="2971" y="935"/>
              <a:ext cx="2562" cy="365"/>
            </a:xfrm>
            <a:prstGeom prst="rect">
              <a:avLst/>
            </a:prstGeom>
            <a:solidFill>
              <a:schemeClr val="bg1"/>
            </a:solidFill>
            <a:ln w="9525">
              <a:noFill/>
            </a:ln>
          </p:spPr>
          <p:txBody>
            <a:bodyPr>
              <a:spAutoFit/>
            </a:bodyPr>
            <a:lstStyle/>
            <a:p>
              <a:pPr>
                <a:spcBef>
                  <a:spcPct val="50000"/>
                </a:spcBef>
              </a:pPr>
              <a:r>
                <a:rPr lang="zh-CN" altLang="en-US" sz="3200" b="1">
                  <a:solidFill>
                    <a:srgbClr val="008000"/>
                  </a:solidFill>
                  <a:latin typeface="楷体_GB2312" panose="02010609030101010101" pitchFamily="49" charset="-122"/>
                  <a:ea typeface="楷体_GB2312" panose="02010609030101010101" pitchFamily="49" charset="-122"/>
                </a:rPr>
                <a:t>送模拟人等上天试验</a:t>
              </a:r>
              <a:endParaRPr lang="zh-CN" altLang="en-US" sz="3200" b="1">
                <a:solidFill>
                  <a:srgbClr val="008000"/>
                </a:solidFill>
                <a:latin typeface="楷体_GB2312" panose="02010609030101010101" pitchFamily="49" charset="-122"/>
                <a:ea typeface="楷体_GB2312" panose="02010609030101010101" pitchFamily="49" charset="-122"/>
              </a:endParaRPr>
            </a:p>
          </p:txBody>
        </p:sp>
        <p:pic>
          <p:nvPicPr>
            <p:cNvPr id="88073" name="Picture 37" descr="神舟四号"/>
            <p:cNvPicPr>
              <a:picLocks noChangeAspect="1"/>
            </p:cNvPicPr>
            <p:nvPr/>
          </p:nvPicPr>
          <p:blipFill>
            <a:blip r:embed="rId2"/>
            <a:stretch>
              <a:fillRect/>
            </a:stretch>
          </p:blipFill>
          <p:spPr>
            <a:xfrm>
              <a:off x="2744" y="1439"/>
              <a:ext cx="2603" cy="1663"/>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 Box 4"/>
          <p:cNvSpPr txBox="1"/>
          <p:nvPr/>
        </p:nvSpPr>
        <p:spPr>
          <a:xfrm>
            <a:off x="5334000" y="850900"/>
            <a:ext cx="3529013" cy="1587500"/>
          </a:xfrm>
          <a:prstGeom prst="rect">
            <a:avLst/>
          </a:prstGeom>
          <a:noFill/>
          <a:ln w="9525">
            <a:noFill/>
          </a:ln>
        </p:spPr>
        <p:txBody>
          <a:bodyPr>
            <a:spAutoFit/>
          </a:bodyPr>
          <a:lstStyle/>
          <a:p>
            <a:pPr>
              <a:spcBef>
                <a:spcPct val="50000"/>
              </a:spcBef>
            </a:pPr>
            <a:r>
              <a:rPr lang="zh-CN" altLang="en-US" sz="2800" b="1">
                <a:solidFill>
                  <a:srgbClr val="FF0000"/>
                </a:solidFill>
                <a:latin typeface="黑体" panose="02010609060101010101" pitchFamily="2" charset="-122"/>
                <a:ea typeface="宋体" panose="02010600030101010101" pitchFamily="2" charset="-122"/>
              </a:rPr>
              <a:t>问题 ：</a:t>
            </a:r>
            <a:endParaRPr lang="zh-CN" altLang="en-US" sz="2800" b="1">
              <a:solidFill>
                <a:srgbClr val="FF0000"/>
              </a:solidFill>
              <a:latin typeface="黑体" panose="02010609060101010101" pitchFamily="2" charset="-122"/>
              <a:ea typeface="宋体" panose="02010600030101010101" pitchFamily="2" charset="-122"/>
            </a:endParaRPr>
          </a:p>
          <a:p>
            <a:pPr>
              <a:spcBef>
                <a:spcPct val="50000"/>
              </a:spcBef>
            </a:pPr>
            <a:r>
              <a:rPr lang="zh-CN" altLang="en-US" sz="2800" b="1">
                <a:solidFill>
                  <a:schemeClr val="tx1"/>
                </a:solidFill>
                <a:latin typeface="Arial" panose="020B0604020202020204" pitchFamily="34" charset="0"/>
                <a:ea typeface="宋体" panose="02010600030101010101" pitchFamily="2" charset="-122"/>
              </a:rPr>
              <a:t>为什么还要模拟人参加撞击试验 ？</a:t>
            </a:r>
            <a:endParaRPr lang="zh-CN" altLang="en-US" sz="2800" b="1">
              <a:solidFill>
                <a:schemeClr val="tx1"/>
              </a:solidFill>
              <a:latin typeface="Arial" panose="020B0604020202020204" pitchFamily="34" charset="0"/>
              <a:ea typeface="宋体" panose="02010600030101010101" pitchFamily="2" charset="-122"/>
            </a:endParaRPr>
          </a:p>
        </p:txBody>
      </p:sp>
      <p:grpSp>
        <p:nvGrpSpPr>
          <p:cNvPr id="2" name="Group 5"/>
          <p:cNvGrpSpPr/>
          <p:nvPr/>
        </p:nvGrpSpPr>
        <p:grpSpPr>
          <a:xfrm>
            <a:off x="0" y="0"/>
            <a:ext cx="5003800" cy="6858000"/>
            <a:chOff x="2608" y="0"/>
            <a:chExt cx="3152" cy="4320"/>
          </a:xfrm>
        </p:grpSpPr>
        <p:pic>
          <p:nvPicPr>
            <p:cNvPr id="90118" name="Picture 6" descr="行人安全保护试验"/>
            <p:cNvPicPr>
              <a:picLocks noChangeAspect="1"/>
            </p:cNvPicPr>
            <p:nvPr/>
          </p:nvPicPr>
          <p:blipFill>
            <a:blip r:embed="rId1"/>
            <a:stretch>
              <a:fillRect/>
            </a:stretch>
          </p:blipFill>
          <p:spPr>
            <a:xfrm>
              <a:off x="2608" y="0"/>
              <a:ext cx="3152" cy="2105"/>
            </a:xfrm>
            <a:prstGeom prst="rect">
              <a:avLst/>
            </a:prstGeom>
            <a:noFill/>
            <a:ln w="9525">
              <a:noFill/>
            </a:ln>
          </p:spPr>
        </p:pic>
        <p:pic>
          <p:nvPicPr>
            <p:cNvPr id="90119" name="Picture 7" descr="行人保护试验"/>
            <p:cNvPicPr>
              <a:picLocks noChangeAspect="1"/>
            </p:cNvPicPr>
            <p:nvPr/>
          </p:nvPicPr>
          <p:blipFill>
            <a:blip r:embed="rId2"/>
            <a:stretch>
              <a:fillRect/>
            </a:stretch>
          </p:blipFill>
          <p:spPr>
            <a:xfrm>
              <a:off x="2608" y="2160"/>
              <a:ext cx="3152" cy="2160"/>
            </a:xfrm>
            <a:prstGeom prst="rect">
              <a:avLst/>
            </a:prstGeom>
            <a:noFill/>
            <a:ln w="9525">
              <a:noFill/>
            </a:ln>
          </p:spPr>
        </p:pic>
        <p:sp>
          <p:nvSpPr>
            <p:cNvPr id="90120" name="Text Box 8"/>
            <p:cNvSpPr txBox="1"/>
            <p:nvPr/>
          </p:nvSpPr>
          <p:spPr>
            <a:xfrm>
              <a:off x="3379" y="1833"/>
              <a:ext cx="2381" cy="327"/>
            </a:xfrm>
            <a:prstGeom prst="rect">
              <a:avLst/>
            </a:prstGeom>
            <a:noFill/>
            <a:ln w="9525">
              <a:noFill/>
            </a:ln>
          </p:spPr>
          <p:txBody>
            <a:bodyPr>
              <a:spAutoFit/>
            </a:bodyPr>
            <a:lstStyle/>
            <a:p>
              <a:pPr>
                <a:spcBef>
                  <a:spcPct val="50000"/>
                </a:spcBef>
              </a:pPr>
              <a:r>
                <a:rPr lang="zh-CN" altLang="en-US" sz="2800" b="1">
                  <a:solidFill>
                    <a:srgbClr val="FF0000"/>
                  </a:solidFill>
                  <a:latin typeface="Arial" panose="020B0604020202020204" pitchFamily="34" charset="0"/>
                  <a:ea typeface="宋体" panose="02010600030101010101" pitchFamily="2" charset="-122"/>
                </a:rPr>
                <a:t>行人安全试验</a:t>
              </a:r>
              <a:endParaRPr lang="zh-CN" altLang="en-US" sz="2800" b="1">
                <a:solidFill>
                  <a:srgbClr val="FF0000"/>
                </a:solidFill>
                <a:latin typeface="Arial" panose="020B0604020202020204" pitchFamily="34" charset="0"/>
                <a:ea typeface="宋体" panose="02010600030101010101" pitchFamily="2" charset="-122"/>
              </a:endParaRPr>
            </a:p>
          </p:txBody>
        </p:sp>
      </p:grpSp>
      <p:sp>
        <p:nvSpPr>
          <p:cNvPr id="90121" name="文本框 90120"/>
          <p:cNvSpPr txBox="1"/>
          <p:nvPr/>
        </p:nvSpPr>
        <p:spPr>
          <a:xfrm>
            <a:off x="228600" y="6338888"/>
            <a:ext cx="3167063" cy="519112"/>
          </a:xfrm>
          <a:prstGeom prst="rect">
            <a:avLst/>
          </a:prstGeom>
          <a:noFill/>
          <a:ln w="9525">
            <a:noFill/>
          </a:ln>
        </p:spPr>
        <p:txBody>
          <a:bodyPr>
            <a:spAutoFit/>
          </a:bodyPr>
          <a:lstStyle/>
          <a:p>
            <a:pPr>
              <a:spcBef>
                <a:spcPct val="50000"/>
              </a:spcBef>
            </a:pPr>
            <a:r>
              <a:rPr lang="zh-CN" altLang="en-US" sz="2800" b="1">
                <a:solidFill>
                  <a:srgbClr val="FF0000"/>
                </a:solidFill>
                <a:latin typeface="宋体" panose="02010600030101010101" pitchFamily="2" charset="-122"/>
                <a:ea typeface="宋体" panose="02010600030101010101" pitchFamily="2" charset="-122"/>
              </a:rPr>
              <a:t>模拟撞击</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90123" name="文本框 90122"/>
          <p:cNvSpPr txBox="1"/>
          <p:nvPr/>
        </p:nvSpPr>
        <p:spPr>
          <a:xfrm>
            <a:off x="5334000" y="2822575"/>
            <a:ext cx="3505200" cy="2282825"/>
          </a:xfrm>
          <a:prstGeom prst="rect">
            <a:avLst/>
          </a:prstGeom>
          <a:noFill/>
          <a:ln w="9525">
            <a:noFill/>
          </a:ln>
        </p:spPr>
        <p:txBody>
          <a:bodyPr>
            <a:spAutoFit/>
          </a:bodyPr>
          <a:lstStyle/>
          <a:p>
            <a:pPr>
              <a:spcBef>
                <a:spcPct val="50000"/>
              </a:spcBef>
            </a:pPr>
            <a:r>
              <a:rPr lang="zh-CN" altLang="en-US" sz="2400">
                <a:solidFill>
                  <a:srgbClr val="0062AC"/>
                </a:solidFill>
                <a:latin typeface="华文细黑" panose="02010600040101010101" pitchFamily="2" charset="-122"/>
                <a:ea typeface="华文细黑" panose="02010600040101010101" pitchFamily="2" charset="-122"/>
              </a:rPr>
              <a:t>        </a:t>
            </a:r>
            <a:r>
              <a:rPr lang="zh-CN" altLang="en-US" sz="2400" b="1">
                <a:solidFill>
                  <a:srgbClr val="0062AC"/>
                </a:solidFill>
                <a:latin typeface="华文细黑" panose="02010600040101010101" pitchFamily="2" charset="-122"/>
                <a:ea typeface="华文细黑" panose="02010600040101010101" pitchFamily="2" charset="-122"/>
              </a:rPr>
              <a:t>用模拟人试验可以检测在事故发生时对撞击人体造成的伤害，从而总结经验，改善汽车的安全性能设计，降低风险。</a:t>
            </a:r>
            <a:endParaRPr lang="zh-CN" altLang="en-US" sz="2400" b="1">
              <a:solidFill>
                <a:srgbClr val="0062AC"/>
              </a:solidFill>
              <a:latin typeface="华文细黑" panose="02010600040101010101" pitchFamily="2" charset="-122"/>
              <a:ea typeface="华文细黑"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0121"/>
                                        </p:tgtEl>
                                        <p:attrNameLst>
                                          <p:attrName>style.visibility</p:attrName>
                                        </p:attrNameLst>
                                      </p:cBhvr>
                                      <p:to>
                                        <p:strVal val="visible"/>
                                      </p:to>
                                    </p:set>
                                    <p:animEffect transition="in" filter="slide(fromBottom)">
                                      <p:cBhvr>
                                        <p:cTn id="12" dur="500"/>
                                        <p:tgtEl>
                                          <p:spTgt spid="9012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9748"/>
                                        </p:tgtEl>
                                        <p:attrNameLst>
                                          <p:attrName>style.visibility</p:attrName>
                                        </p:attrNameLst>
                                      </p:cBhvr>
                                      <p:to>
                                        <p:strVal val="visible"/>
                                      </p:to>
                                    </p:set>
                                    <p:animEffect transition="in" filter="strips(downLeft)">
                                      <p:cBhvr>
                                        <p:cTn id="17" dur="500"/>
                                        <p:tgtEl>
                                          <p:spTgt spid="15974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0123"/>
                                        </p:tgtEl>
                                        <p:attrNameLst>
                                          <p:attrName>style.visibility</p:attrName>
                                        </p:attrNameLst>
                                      </p:cBhvr>
                                      <p:to>
                                        <p:strVal val="visible"/>
                                      </p:to>
                                    </p:set>
                                    <p:anim calcmode="lin" valueType="num">
                                      <p:cBhvr additive="base">
                                        <p:cTn id="22" dur="500" fill="hold"/>
                                        <p:tgtEl>
                                          <p:spTgt spid="90123"/>
                                        </p:tgtEl>
                                        <p:attrNameLst>
                                          <p:attrName>ppt_x</p:attrName>
                                        </p:attrNameLst>
                                      </p:cBhvr>
                                      <p:tavLst>
                                        <p:tav tm="0">
                                          <p:val>
                                            <p:strVal val="1+#ppt_w/2"/>
                                          </p:val>
                                        </p:tav>
                                        <p:tav tm="100000">
                                          <p:val>
                                            <p:strVal val="#ppt_x"/>
                                          </p:val>
                                        </p:tav>
                                      </p:tavLst>
                                    </p:anim>
                                    <p:anim calcmode="lin" valueType="num">
                                      <p:cBhvr additive="base">
                                        <p:cTn id="23" dur="500" fill="hold"/>
                                        <p:tgtEl>
                                          <p:spTgt spid="90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P spid="90121" grpId="0"/>
      <p:bldP spid="901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idx="4294967295"/>
          </p:nvPr>
        </p:nvSpPr>
        <p:spPr>
          <a:xfrm>
            <a:off x="135890" y="244475"/>
            <a:ext cx="8871585" cy="2162175"/>
          </a:xfrm>
        </p:spPr>
        <p:txBody>
          <a:bodyPr vert="horz" wrap="square" lIns="91440" tIns="45720" rIns="91440" bIns="45720" anchor="ctr"/>
          <a:lstStyle/>
          <a:p>
            <a:r>
              <a:rPr lang="en-US" altLang="zh-CN" b="1">
                <a:solidFill>
                  <a:srgbClr val="FF0000"/>
                </a:solidFill>
                <a:latin typeface="宋体" panose="02010600030101010101" pitchFamily="2" charset="-122"/>
                <a:ea typeface="宋体" panose="02010600030101010101" pitchFamily="2" charset="-122"/>
              </a:rPr>
              <a:t>3.</a:t>
            </a:r>
            <a:r>
              <a:rPr lang="zh-CN" altLang="en-US" b="1">
                <a:solidFill>
                  <a:srgbClr val="FF0000"/>
                </a:solidFill>
                <a:latin typeface="宋体" panose="02010600030101010101" pitchFamily="2" charset="-122"/>
                <a:ea typeface="宋体" panose="02010600030101010101" pitchFamily="2" charset="-122"/>
              </a:rPr>
              <a:t>虚拟试验法</a:t>
            </a:r>
            <a:br>
              <a:rPr lang="zh-CN" altLang="en-US" b="1">
                <a:solidFill>
                  <a:srgbClr val="FF0000"/>
                </a:solidFill>
                <a:latin typeface="宋体" panose="02010600030101010101" pitchFamily="2" charset="-122"/>
                <a:ea typeface="宋体" panose="02010600030101010101" pitchFamily="2" charset="-122"/>
              </a:rPr>
            </a:br>
            <a:r>
              <a:rPr lang="zh-CN" altLang="en-US" sz="2400" b="1">
                <a:solidFill>
                  <a:srgbClr val="FF0000"/>
                </a:solidFill>
                <a:latin typeface="宋体" panose="02010600030101010101" pitchFamily="2" charset="-122"/>
                <a:ea typeface="宋体" panose="02010600030101010101" pitchFamily="2" charset="-122"/>
              </a:rPr>
              <a:t>借助多媒体，仿真和虚拟现实等技术在计算机上营造可辅助，部分替代甚至全部替代传统实验各操作环节的相关软件，硬件操作环境，实验者可以像在真实的环境中一样完成各种实验项目，取得的实验效果，数据等于真实环境中所取得的效果。</a:t>
            </a:r>
            <a:endParaRPr lang="zh-CN" altLang="en-US" sz="2400" b="1">
              <a:solidFill>
                <a:srgbClr val="FF0000"/>
              </a:solidFill>
              <a:latin typeface="宋体" panose="02010600030101010101" pitchFamily="2" charset="-122"/>
              <a:ea typeface="宋体" panose="02010600030101010101" pitchFamily="2" charset="-122"/>
            </a:endParaRPr>
          </a:p>
        </p:txBody>
      </p:sp>
      <p:sp>
        <p:nvSpPr>
          <p:cNvPr id="130051" name="Text Box 3"/>
          <p:cNvSpPr txBox="1"/>
          <p:nvPr/>
        </p:nvSpPr>
        <p:spPr>
          <a:xfrm>
            <a:off x="443230" y="2641283"/>
            <a:ext cx="2087563" cy="2663825"/>
          </a:xfrm>
          <a:prstGeom prst="rect">
            <a:avLst/>
          </a:prstGeom>
          <a:noFill/>
          <a:ln w="9525" cap="flat" cmpd="sng">
            <a:solidFill>
              <a:schemeClr val="accent2"/>
            </a:solidFill>
            <a:prstDash val="solid"/>
            <a:miter/>
            <a:headEnd type="none" w="med" len="med"/>
            <a:tailEnd type="none" w="med" len="med"/>
          </a:ln>
        </p:spPr>
        <p:txBody>
          <a:bodyPr>
            <a:spAutoFit/>
          </a:bodyPr>
          <a:lstStyle/>
          <a:p>
            <a:pPr>
              <a:spcBef>
                <a:spcPct val="50000"/>
              </a:spcBef>
            </a:pPr>
            <a:r>
              <a:rPr lang="zh-CN" altLang="en-US" sz="2800" b="1">
                <a:solidFill>
                  <a:schemeClr val="tx1"/>
                </a:solidFill>
                <a:latin typeface="Tahoma" panose="020B0604030504040204" pitchFamily="34" charset="0"/>
                <a:ea typeface="宋体" panose="02010600030101010101" pitchFamily="2" charset="-122"/>
              </a:rPr>
              <a:t>利用</a:t>
            </a:r>
            <a:r>
              <a:rPr lang="zh-CN" altLang="en-US" sz="2800" b="1" u="sng">
                <a:solidFill>
                  <a:srgbClr val="FF0000"/>
                </a:solidFill>
                <a:latin typeface="Tahoma" panose="020B0604030504040204" pitchFamily="34" charset="0"/>
                <a:ea typeface="宋体" panose="02010600030101010101" pitchFamily="2" charset="-122"/>
              </a:rPr>
              <a:t>计算机技术</a:t>
            </a:r>
            <a:r>
              <a:rPr lang="zh-CN" altLang="en-US" sz="2800" b="1" u="sng">
                <a:solidFill>
                  <a:schemeClr val="tx1"/>
                </a:solidFill>
                <a:latin typeface="Tahoma" panose="020B0604030504040204" pitchFamily="34" charset="0"/>
                <a:ea typeface="宋体" panose="02010600030101010101" pitchFamily="2" charset="-122"/>
              </a:rPr>
              <a:t>来</a:t>
            </a:r>
            <a:r>
              <a:rPr lang="zh-CN" altLang="en-US" sz="2800" b="1" u="sng">
                <a:solidFill>
                  <a:srgbClr val="FF0000"/>
                </a:solidFill>
                <a:latin typeface="Tahoma" panose="020B0604030504040204" pitchFamily="34" charset="0"/>
                <a:ea typeface="宋体" panose="02010600030101010101" pitchFamily="2" charset="-122"/>
              </a:rPr>
              <a:t>虚拟</a:t>
            </a:r>
            <a:r>
              <a:rPr lang="zh-CN" altLang="en-US" sz="2800" b="1">
                <a:solidFill>
                  <a:schemeClr val="tx1"/>
                </a:solidFill>
                <a:latin typeface="Tahoma" panose="020B0604030504040204" pitchFamily="34" charset="0"/>
                <a:ea typeface="宋体" panose="02010600030101010101" pitchFamily="2" charset="-122"/>
              </a:rPr>
              <a:t>现实中的技术设计</a:t>
            </a:r>
            <a:r>
              <a:rPr lang="zh-CN" altLang="en-US" sz="2800" b="1" u="sng">
                <a:solidFill>
                  <a:srgbClr val="FF0000"/>
                </a:solidFill>
                <a:latin typeface="Tahoma" panose="020B0604030504040204" pitchFamily="34" charset="0"/>
                <a:ea typeface="宋体" panose="02010600030101010101" pitchFamily="2" charset="-122"/>
              </a:rPr>
              <a:t>原形</a:t>
            </a:r>
            <a:r>
              <a:rPr lang="zh-CN" altLang="en-US" sz="2800" b="1">
                <a:solidFill>
                  <a:schemeClr val="tx1"/>
                </a:solidFill>
                <a:latin typeface="Tahoma" panose="020B0604030504040204" pitchFamily="34" charset="0"/>
                <a:ea typeface="宋体" panose="02010600030101010101" pitchFamily="2" charset="-122"/>
              </a:rPr>
              <a:t>并进行试验的方法。</a:t>
            </a:r>
            <a:endParaRPr lang="zh-CN" altLang="en-US" sz="2800" b="1">
              <a:solidFill>
                <a:schemeClr val="tx1"/>
              </a:solidFill>
              <a:latin typeface="Tahoma" panose="020B0604030504040204" pitchFamily="34" charset="0"/>
              <a:ea typeface="宋体" panose="02010600030101010101" pitchFamily="2" charset="-122"/>
            </a:endParaRPr>
          </a:p>
        </p:txBody>
      </p:sp>
      <p:pic>
        <p:nvPicPr>
          <p:cNvPr id="91140" name="Picture 5" descr="火星探测器"/>
          <p:cNvPicPr preferRelativeResize="0">
            <a:picLocks noChangeAspect="1"/>
          </p:cNvPicPr>
          <p:nvPr/>
        </p:nvPicPr>
        <p:blipFill>
          <a:blip r:embed="rId1"/>
          <a:stretch>
            <a:fillRect/>
          </a:stretch>
        </p:blipFill>
        <p:spPr>
          <a:xfrm>
            <a:off x="3154680" y="2631440"/>
            <a:ext cx="3565525" cy="2673985"/>
          </a:xfrm>
          <a:prstGeom prst="rect">
            <a:avLst/>
          </a:prstGeom>
          <a:solidFill>
            <a:schemeClr val="accent2"/>
          </a:solidFill>
          <a:ln w="9525">
            <a:noFill/>
          </a:ln>
        </p:spPr>
      </p:pic>
      <p:sp useBgFill="1">
        <p:nvSpPr>
          <p:cNvPr id="91141" name="Text Box 6"/>
          <p:cNvSpPr txBox="1"/>
          <p:nvPr/>
        </p:nvSpPr>
        <p:spPr>
          <a:xfrm>
            <a:off x="1966595" y="5701030"/>
            <a:ext cx="4870450" cy="955675"/>
          </a:xfrm>
          <a:prstGeom prst="rect">
            <a:avLst/>
          </a:prstGeom>
          <a:ln w="9525" cap="flat" cmpd="sng">
            <a:solidFill>
              <a:srgbClr val="006400"/>
            </a:solidFill>
            <a:prstDash val="solid"/>
            <a:miter/>
            <a:headEnd type="none" w="med" len="med"/>
            <a:tailEnd type="none" w="med" len="med"/>
          </a:ln>
        </p:spPr>
        <p:txBody>
          <a:bodyPr>
            <a:spAutoFit/>
          </a:bodyPr>
          <a:lstStyle/>
          <a:p>
            <a:pPr>
              <a:spcBef>
                <a:spcPct val="50000"/>
              </a:spcBef>
            </a:pPr>
            <a:r>
              <a:rPr lang="zh-CN" altLang="en-US" sz="2800" b="1">
                <a:solidFill>
                  <a:schemeClr val="accent2"/>
                </a:solidFill>
                <a:latin typeface="Tahoma" panose="020B0604030504040204" pitchFamily="34" charset="0"/>
                <a:ea typeface="宋体" panose="02010600030101010101" pitchFamily="2" charset="-122"/>
              </a:rPr>
              <a:t>用计算机模拟</a:t>
            </a:r>
            <a:r>
              <a:rPr lang="zh-CN" altLang="en-US" sz="2800" b="1">
                <a:solidFill>
                  <a:schemeClr val="accent2"/>
                </a:solidFill>
                <a:latin typeface="Times New Roman" panose="02020603050405020304" pitchFamily="18" charset="0"/>
                <a:ea typeface="宋体" panose="02010600030101010101" pitchFamily="2" charset="-122"/>
              </a:rPr>
              <a:t>“</a:t>
            </a:r>
            <a:r>
              <a:rPr lang="zh-CN" altLang="en-US" sz="2800" b="1">
                <a:solidFill>
                  <a:schemeClr val="accent2"/>
                </a:solidFill>
                <a:latin typeface="Tahoma" panose="020B0604030504040204" pitchFamily="34" charset="0"/>
                <a:ea typeface="宋体" panose="02010600030101010101" pitchFamily="2" charset="-122"/>
              </a:rPr>
              <a:t>勇气号</a:t>
            </a:r>
            <a:r>
              <a:rPr lang="zh-CN" altLang="en-US" sz="2800" b="1">
                <a:solidFill>
                  <a:schemeClr val="accent2"/>
                </a:solidFill>
                <a:latin typeface="Times New Roman" panose="02020603050405020304" pitchFamily="18" charset="0"/>
                <a:ea typeface="宋体" panose="02010600030101010101" pitchFamily="2" charset="-122"/>
              </a:rPr>
              <a:t>”</a:t>
            </a:r>
            <a:r>
              <a:rPr lang="zh-CN" altLang="en-US" sz="2800" b="1">
                <a:solidFill>
                  <a:schemeClr val="accent2"/>
                </a:solidFill>
                <a:latin typeface="Tahoma" panose="020B0604030504040204" pitchFamily="34" charset="0"/>
                <a:ea typeface="宋体" panose="02010600030101010101" pitchFamily="2" charset="-122"/>
              </a:rPr>
              <a:t>火星探测仪登陆火星表面。</a:t>
            </a:r>
            <a:endParaRPr lang="zh-CN" altLang="en-US" sz="2800" b="1">
              <a:solidFill>
                <a:schemeClr val="accent2"/>
              </a:solidFill>
              <a:latin typeface="Tahoma" panose="020B0604030504040204" pitchFamily="34" charset="0"/>
              <a:ea typeface="宋体" panose="02010600030101010101" pitchFamily="2" charset="-122"/>
            </a:endParaRPr>
          </a:p>
        </p:txBody>
      </p:sp>
      <p:sp>
        <p:nvSpPr>
          <p:cNvPr id="91142" name="AutoShape 7"/>
          <p:cNvSpPr/>
          <p:nvPr/>
        </p:nvSpPr>
        <p:spPr>
          <a:xfrm>
            <a:off x="4209733" y="5305425"/>
            <a:ext cx="1225550" cy="288925"/>
          </a:xfrm>
          <a:custGeom>
            <a:avLst/>
            <a:gdLst>
              <a:gd name="txL" fmla="*/ 0 w 21600"/>
              <a:gd name="txT" fmla="*/ 14360 h 21600"/>
              <a:gd name="txR" fmla="*/ 18522 w 21600"/>
              <a:gd name="txB" fmla="*/ 21600 h 21600"/>
            </a:gdLst>
            <a:ahLst/>
            <a:cxnLst>
              <a:cxn ang="17694720">
                <a:pos x="0" y="0"/>
              </a:cxn>
              <a:cxn ang="11796480">
                <a:pos x="0" y="0"/>
              </a:cxn>
              <a:cxn ang="11796480">
                <a:pos x="0" y="0"/>
              </a:cxn>
              <a:cxn ang="5898240">
                <a:pos x="0" y="0"/>
              </a:cxn>
              <a:cxn ang="0">
                <a:pos x="0" y="0"/>
              </a:cxn>
              <a:cxn ang="0">
                <a:pos x="0" y="0"/>
              </a:cxn>
            </a:cxnLst>
            <a:rect l="txL" t="txT" r="txR" b="txB"/>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2"/>
          </a:solidFill>
          <a:ln w="9525" cap="flat" cmpd="sng">
            <a:solidFill>
              <a:srgbClr val="008000"/>
            </a:solidFill>
            <a:prstDash val="solid"/>
            <a:miter/>
            <a:headEnd type="none" w="med" len="med"/>
            <a:tailEnd type="none" w="med" len="med"/>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sp>
        <p:nvSpPr>
          <p:cNvPr id="91143" name="Text Box 8"/>
          <p:cNvSpPr txBox="1"/>
          <p:nvPr/>
        </p:nvSpPr>
        <p:spPr>
          <a:xfrm>
            <a:off x="5435600" y="1243013"/>
            <a:ext cx="3313113" cy="457200"/>
          </a:xfrm>
          <a:prstGeom prst="rect">
            <a:avLst/>
          </a:prstGeom>
          <a:noFill/>
          <a:ln w="9525">
            <a:noFill/>
          </a:ln>
        </p:spPr>
        <p:txBody>
          <a:bodyPr>
            <a:spAutoFit/>
          </a:bodyPr>
          <a:lstStyle/>
          <a:p>
            <a:pPr>
              <a:spcBef>
                <a:spcPct val="50000"/>
              </a:spcBef>
            </a:pPr>
            <a:endParaRPr lang="zh-CN" altLang="en-US" sz="2400">
              <a:solidFill>
                <a:schemeClr val="tx1"/>
              </a:solidFill>
              <a:latin typeface="Tahoma" panose="020B0604030504040204" pitchFamily="34" charset="0"/>
              <a:ea typeface="宋体" panose="02010600030101010101" pitchFamily="2" charset="-122"/>
            </a:endParaRPr>
          </a:p>
        </p:txBody>
      </p:sp>
      <p:sp useBgFill="1">
        <p:nvSpPr>
          <p:cNvPr id="91144" name="Text Box 9"/>
          <p:cNvSpPr txBox="1"/>
          <p:nvPr/>
        </p:nvSpPr>
        <p:spPr>
          <a:xfrm>
            <a:off x="7162800" y="2716213"/>
            <a:ext cx="1752600" cy="2878137"/>
          </a:xfrm>
          <a:prstGeom prst="rect">
            <a:avLst/>
          </a:prstGeom>
          <a:ln w="9525" cap="flat" cmpd="sng">
            <a:solidFill>
              <a:srgbClr val="FF6600"/>
            </a:solidFill>
            <a:prstDash val="solid"/>
            <a:miter/>
            <a:headEnd type="none" w="med" len="med"/>
            <a:tailEnd type="none" w="med" len="med"/>
          </a:ln>
        </p:spPr>
        <p:txBody>
          <a:bodyPr>
            <a:spAutoFit/>
          </a:bodyPr>
          <a:lstStyle/>
          <a:p>
            <a:pPr>
              <a:spcBef>
                <a:spcPct val="50000"/>
              </a:spcBef>
            </a:pPr>
            <a:r>
              <a:rPr lang="zh-CN" altLang="en-US" sz="2800" b="1">
                <a:solidFill>
                  <a:schemeClr val="tx1"/>
                </a:solidFill>
                <a:latin typeface="Tahoma" panose="020B0604030504040204" pitchFamily="34" charset="0"/>
                <a:ea typeface="宋体" panose="02010600030101010101" pitchFamily="2" charset="-122"/>
              </a:rPr>
              <a:t>采用虚拟试验法的好处：</a:t>
            </a:r>
            <a:endParaRPr lang="zh-CN" altLang="en-US" sz="2800" b="1">
              <a:solidFill>
                <a:schemeClr val="tx1"/>
              </a:solidFill>
              <a:latin typeface="Tahoma" panose="020B0604030504040204" pitchFamily="34" charset="0"/>
              <a:ea typeface="宋体" panose="02010600030101010101" pitchFamily="2" charset="-122"/>
            </a:endParaRPr>
          </a:p>
          <a:p>
            <a:pPr>
              <a:spcBef>
                <a:spcPct val="50000"/>
              </a:spcBef>
            </a:pPr>
            <a:r>
              <a:rPr lang="zh-CN" altLang="en-US" sz="2800" b="1">
                <a:solidFill>
                  <a:srgbClr val="FF0000"/>
                </a:solidFill>
                <a:latin typeface="Tahoma" panose="020B0604030504040204" pitchFamily="34" charset="0"/>
                <a:ea typeface="宋体" panose="02010600030101010101" pitchFamily="2" charset="-122"/>
              </a:rPr>
              <a:t>缩短周期、节省研制经费。</a:t>
            </a:r>
            <a:endParaRPr lang="zh-CN" altLang="en-US" sz="2800" b="1">
              <a:solidFill>
                <a:srgbClr val="FF0000"/>
              </a:solidFill>
              <a:latin typeface="Tahoma" panose="020B060403050404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barn(inHorizontal)">
                                      <p:cBhvr>
                                        <p:cTn id="7" dur="500"/>
                                        <p:tgtEl>
                                          <p:spTgt spid="130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51"/>
                                        </p:tgtEl>
                                        <p:attrNameLst>
                                          <p:attrName>style.visibility</p:attrName>
                                        </p:attrNameLst>
                                      </p:cBhvr>
                                      <p:to>
                                        <p:strVal val="visible"/>
                                      </p:to>
                                    </p:set>
                                    <p:animEffect transition="in" filter="checkerboard(across)">
                                      <p:cBhvr>
                                        <p:cTn id="12" dur="500"/>
                                        <p:tgtEl>
                                          <p:spTgt spid="13005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1140"/>
                                        </p:tgtEl>
                                        <p:attrNameLst>
                                          <p:attrName>style.visibility</p:attrName>
                                        </p:attrNameLst>
                                      </p:cBhvr>
                                      <p:to>
                                        <p:strVal val="visible"/>
                                      </p:to>
                                    </p:set>
                                    <p:animEffect transition="in" filter="box(in)">
                                      <p:cBhvr>
                                        <p:cTn id="17" dur="500"/>
                                        <p:tgtEl>
                                          <p:spTgt spid="9114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1141"/>
                                        </p:tgtEl>
                                        <p:attrNameLst>
                                          <p:attrName>style.visibility</p:attrName>
                                        </p:attrNameLst>
                                      </p:cBhvr>
                                      <p:to>
                                        <p:strVal val="visible"/>
                                      </p:to>
                                    </p:set>
                                    <p:animEffect transition="in" filter="box(in)">
                                      <p:cBhvr>
                                        <p:cTn id="22" dur="500"/>
                                        <p:tgtEl>
                                          <p:spTgt spid="9114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1142"/>
                                        </p:tgtEl>
                                        <p:attrNameLst>
                                          <p:attrName>style.visibility</p:attrName>
                                        </p:attrNameLst>
                                      </p:cBhvr>
                                      <p:to>
                                        <p:strVal val="visible"/>
                                      </p:to>
                                    </p:set>
                                    <p:animEffect transition="in" filter="box(in)">
                                      <p:cBhvr>
                                        <p:cTn id="27" dur="500"/>
                                        <p:tgtEl>
                                          <p:spTgt spid="9114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1144"/>
                                        </p:tgtEl>
                                        <p:attrNameLst>
                                          <p:attrName>style.visibility</p:attrName>
                                        </p:attrNameLst>
                                      </p:cBhvr>
                                      <p:to>
                                        <p:strVal val="visible"/>
                                      </p:to>
                                    </p:set>
                                    <p:animEffect transition="in" filter="barn(inHorizontal)">
                                      <p:cBhvr>
                                        <p:cTn id="32"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p:bldP spid="91141" grpId="0"/>
      <p:bldP spid="91142" grpId="0"/>
      <p:bldP spid="911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文本框 131075"/>
          <p:cNvSpPr txBox="1"/>
          <p:nvPr/>
        </p:nvSpPr>
        <p:spPr>
          <a:xfrm>
            <a:off x="264160" y="1016000"/>
            <a:ext cx="8616315" cy="3784600"/>
          </a:xfrm>
          <a:prstGeom prst="rect">
            <a:avLst/>
          </a:prstGeom>
          <a:noFill/>
          <a:ln w="9525">
            <a:noFill/>
          </a:ln>
        </p:spPr>
        <p:txBody>
          <a:bodyPr wrap="square">
            <a:spAutoFit/>
          </a:bodyPr>
          <a:lstStyle/>
          <a:p>
            <a:pPr>
              <a:spcBef>
                <a:spcPct val="50000"/>
              </a:spcBef>
            </a:pPr>
            <a:r>
              <a:rPr lang="zh-CN" altLang="en-US" sz="4000" b="1">
                <a:latin typeface="宋体" panose="02010600030101010101" pitchFamily="2" charset="-122"/>
                <a:ea typeface="宋体" panose="02010600030101010101" pitchFamily="2" charset="-122"/>
              </a:rPr>
              <a:t>模拟试验法和虚拟实验法的区别：</a:t>
            </a:r>
            <a:endParaRPr lang="zh-CN" altLang="en-US" sz="4000" b="1">
              <a:latin typeface="宋体" panose="02010600030101010101" pitchFamily="2" charset="-122"/>
              <a:ea typeface="宋体" panose="02010600030101010101" pitchFamily="2" charset="-122"/>
            </a:endParaRPr>
          </a:p>
          <a:p>
            <a:pPr>
              <a:spcBef>
                <a:spcPct val="50000"/>
              </a:spcBef>
            </a:pPr>
            <a:r>
              <a:rPr lang="zh-CN" altLang="en-US" sz="4000" b="1">
                <a:solidFill>
                  <a:schemeClr val="tx1"/>
                </a:solidFill>
                <a:latin typeface="宋体" panose="02010600030101010101" pitchFamily="2" charset="-122"/>
                <a:ea typeface="宋体" panose="02010600030101010101" pitchFamily="2" charset="-122"/>
              </a:rPr>
              <a:t>模拟试验法</a:t>
            </a:r>
            <a:r>
              <a:rPr lang="zh-CN" altLang="en-US" sz="4000">
                <a:solidFill>
                  <a:srgbClr val="FF0000"/>
                </a:solidFill>
                <a:latin typeface="宋体" panose="02010600030101010101" pitchFamily="2" charset="-122"/>
                <a:ea typeface="宋体" panose="02010600030101010101" pitchFamily="2" charset="-122"/>
              </a:rPr>
              <a:t>：以</a:t>
            </a:r>
            <a:r>
              <a:rPr lang="zh-CN" altLang="en-US" sz="4000" b="1" u="sng">
                <a:solidFill>
                  <a:srgbClr val="FF0000"/>
                </a:solidFill>
                <a:latin typeface="宋体" panose="02010600030101010101" pitchFamily="2" charset="-122"/>
                <a:ea typeface="宋体" panose="02010600030101010101" pitchFamily="2" charset="-122"/>
              </a:rPr>
              <a:t>再现的形式模拟</a:t>
            </a:r>
            <a:r>
              <a:rPr lang="zh-CN" altLang="en-US" sz="4000">
                <a:solidFill>
                  <a:srgbClr val="FF0000"/>
                </a:solidFill>
                <a:latin typeface="宋体" panose="02010600030101010101" pitchFamily="2" charset="-122"/>
                <a:ea typeface="宋体" panose="02010600030101010101" pitchFamily="2" charset="-122"/>
              </a:rPr>
              <a:t>现实发生的情况的试验方法。</a:t>
            </a:r>
            <a:endParaRPr lang="zh-CN" altLang="en-US" sz="4000">
              <a:solidFill>
                <a:srgbClr val="FF0000"/>
              </a:solidFill>
              <a:latin typeface="宋体" panose="02010600030101010101" pitchFamily="2" charset="-122"/>
              <a:ea typeface="宋体" panose="02010600030101010101" pitchFamily="2" charset="-122"/>
            </a:endParaRPr>
          </a:p>
          <a:p>
            <a:pPr>
              <a:spcBef>
                <a:spcPct val="50000"/>
              </a:spcBef>
            </a:pPr>
            <a:r>
              <a:rPr lang="zh-CN" altLang="en-US" sz="4000" b="1">
                <a:solidFill>
                  <a:schemeClr val="tx1"/>
                </a:solidFill>
                <a:latin typeface="宋体" panose="02010600030101010101" pitchFamily="2" charset="-122"/>
                <a:ea typeface="宋体" panose="02010600030101010101" pitchFamily="2" charset="-122"/>
              </a:rPr>
              <a:t>虚拟试验法</a:t>
            </a:r>
            <a:r>
              <a:rPr lang="zh-CN" altLang="en-US" sz="4000">
                <a:solidFill>
                  <a:srgbClr val="FF0000"/>
                </a:solidFill>
                <a:latin typeface="宋体" panose="02010600030101010101" pitchFamily="2" charset="-122"/>
                <a:ea typeface="宋体" panose="02010600030101010101" pitchFamily="2" charset="-122"/>
              </a:rPr>
              <a:t>：利用</a:t>
            </a:r>
            <a:r>
              <a:rPr lang="zh-CN" altLang="en-US" sz="4000" b="1" u="sng">
                <a:solidFill>
                  <a:srgbClr val="FF0000"/>
                </a:solidFill>
                <a:latin typeface="宋体" panose="02010600030101010101" pitchFamily="2" charset="-122"/>
                <a:ea typeface="宋体" panose="02010600030101010101" pitchFamily="2" charset="-122"/>
              </a:rPr>
              <a:t>计算机虚拟</a:t>
            </a:r>
            <a:r>
              <a:rPr lang="zh-CN" altLang="en-US" sz="4000">
                <a:solidFill>
                  <a:srgbClr val="FF0000"/>
                </a:solidFill>
                <a:latin typeface="宋体" panose="02010600030101010101" pitchFamily="2" charset="-122"/>
                <a:ea typeface="宋体" panose="02010600030101010101" pitchFamily="2" charset="-122"/>
              </a:rPr>
              <a:t>现实中的技术设计原形进行的试验方法。</a:t>
            </a:r>
            <a:endParaRPr lang="zh-CN" altLang="en-US" sz="400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068" y="611505"/>
            <a:ext cx="8478838" cy="1525588"/>
            <a:chOff x="204" y="2940"/>
            <a:chExt cx="5341" cy="961"/>
          </a:xfrm>
        </p:grpSpPr>
        <p:sp>
          <p:nvSpPr>
            <p:cNvPr id="115715" name="Rectangle 3"/>
            <p:cNvSpPr>
              <a:spLocks noChangeArrowheads="1"/>
            </p:cNvSpPr>
            <p:nvPr/>
          </p:nvSpPr>
          <p:spPr bwMode="auto">
            <a:xfrm>
              <a:off x="204" y="2940"/>
              <a:ext cx="2177" cy="365"/>
            </a:xfrm>
            <a:prstGeom prst="rect">
              <a:avLst/>
            </a:prstGeom>
            <a:noFill/>
            <a:ln w="9525">
              <a:noFill/>
              <a:miter lim="800000"/>
            </a:ln>
            <a:effectLst/>
          </p:spPr>
          <p:txBody>
            <a:bodyPr>
              <a:spAutoFit/>
            </a:bodyPr>
            <a:lstStyle/>
            <a:p>
              <a:r>
                <a:rPr lang="en-US" altLang="zh-CN"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4.</a:t>
              </a:r>
              <a:r>
                <a:rPr lang="zh-CN" altLang="en-US"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强化试验法</a:t>
              </a:r>
              <a:endParaRPr lang="zh-CN" altLang="en-US"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15716" name="Text Box 4"/>
            <p:cNvSpPr txBox="1">
              <a:spLocks noChangeArrowheads="1"/>
            </p:cNvSpPr>
            <p:nvPr/>
          </p:nvSpPr>
          <p:spPr bwMode="auto">
            <a:xfrm>
              <a:off x="215" y="3305"/>
              <a:ext cx="5330" cy="596"/>
            </a:xfrm>
            <a:prstGeom prst="rect">
              <a:avLst/>
            </a:prstGeom>
            <a:noFill/>
            <a:ln w="9525">
              <a:noFill/>
              <a:miter lim="800000"/>
            </a:ln>
            <a:effectLst/>
          </p:spPr>
          <p:txBody>
            <a:bodyPr>
              <a:spAutoFit/>
            </a:bodyPr>
            <a:lstStyle/>
            <a:p>
              <a:r>
                <a:rPr lang="zh-CN" altLang="en-US" sz="2800" b="1">
                  <a:solidFill>
                    <a:srgbClr val="FF0000"/>
                  </a:solidFill>
                  <a:effectLst>
                    <a:outerShdw blurRad="38100" dist="38100" dir="2700000">
                      <a:srgbClr val="C0C0C0"/>
                    </a:outerShdw>
                  </a:effectLst>
                  <a:latin typeface="Symbol" panose="05050102010706020507" pitchFamily="18" charset="2"/>
                  <a:ea typeface="宋体" panose="02010600030101010101" pitchFamily="2" charset="-122"/>
                </a:rPr>
                <a:t>       </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通过</a:t>
              </a:r>
              <a:r>
                <a:rPr lang="zh-CN" altLang="en-US" sz="2800" b="1" u="sng">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扩大</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对试验对象的</a:t>
              </a:r>
              <a:r>
                <a:rPr lang="zh-CN" altLang="en-US" sz="2800" b="1" u="sng">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作用</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，以提高试验</a:t>
              </a:r>
              <a:r>
                <a:rPr lang="zh-CN" altLang="en-US" sz="2800" b="1" u="sng">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效率</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的方法。</a:t>
              </a:r>
              <a:endPar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grpSp>
      <p:sp>
        <p:nvSpPr>
          <p:cNvPr id="3" name="文本框 2"/>
          <p:cNvSpPr txBox="1"/>
          <p:nvPr/>
        </p:nvSpPr>
        <p:spPr>
          <a:xfrm>
            <a:off x="176530" y="2137410"/>
            <a:ext cx="8791575" cy="4523105"/>
          </a:xfrm>
          <a:prstGeom prst="rect">
            <a:avLst/>
          </a:prstGeom>
          <a:noFill/>
        </p:spPr>
        <p:txBody>
          <a:bodyPr wrap="square" rtlCol="0">
            <a:spAutoFit/>
          </a:bodyPr>
          <a:lstStyle/>
          <a:p>
            <a:r>
              <a:rPr lang="zh-CN" altLang="en-US" sz="3200">
                <a:latin typeface="+mj-ea"/>
                <a:ea typeface="+mj-ea"/>
              </a:rPr>
              <a:t>比如说我想证明这个药对肝脏有毒性</a:t>
            </a:r>
            <a:endParaRPr lang="zh-CN" altLang="en-US" sz="3200">
              <a:latin typeface="+mj-ea"/>
              <a:ea typeface="+mj-ea"/>
            </a:endParaRPr>
          </a:p>
          <a:p>
            <a:r>
              <a:rPr lang="zh-CN" altLang="en-US" sz="3200">
                <a:latin typeface="+mj-ea"/>
                <a:ea typeface="+mj-ea"/>
              </a:rPr>
              <a:t>第一次实验，给小老鼠吃了药并检查小老鼠的肝脏功能，小老鼠肝脏出现问题，说明是有肝毒性。</a:t>
            </a:r>
            <a:endParaRPr lang="zh-CN" altLang="en-US" sz="3200">
              <a:latin typeface="+mj-ea"/>
              <a:ea typeface="+mj-ea"/>
            </a:endParaRPr>
          </a:p>
          <a:p>
            <a:r>
              <a:rPr lang="zh-CN" altLang="en-US" sz="3200">
                <a:latin typeface="+mj-ea"/>
                <a:ea typeface="+mj-ea"/>
              </a:rPr>
              <a:t>第二次实验，给小老鼠吃药，同时给小老鼠吃保肝的药，小老鼠的肝脏还是出现问题。</a:t>
            </a:r>
            <a:endParaRPr lang="zh-CN" altLang="en-US" sz="3200">
              <a:latin typeface="+mj-ea"/>
              <a:ea typeface="+mj-ea"/>
            </a:endParaRPr>
          </a:p>
          <a:p>
            <a:r>
              <a:rPr lang="zh-CN" altLang="en-US" sz="3200">
                <a:latin typeface="+mj-ea"/>
                <a:ea typeface="+mj-ea"/>
              </a:rPr>
              <a:t>这第二次实验相当于第一次实验的强化实验。</a:t>
            </a:r>
            <a:endParaRPr lang="zh-CN" altLang="en-US" sz="3200">
              <a:latin typeface="+mj-ea"/>
              <a:ea typeface="+mj-ea"/>
            </a:endParaRPr>
          </a:p>
          <a:p>
            <a:endParaRPr lang="zh-CN" altLang="en-US" sz="3200">
              <a:latin typeface="+mj-ea"/>
              <a:ea typeface="+mj-ea"/>
            </a:endParaRPr>
          </a:p>
          <a:p>
            <a:r>
              <a:rPr lang="zh-CN" altLang="en-US" sz="3200">
                <a:latin typeface="+mj-ea"/>
                <a:ea typeface="+mj-ea"/>
              </a:rPr>
              <a:t>我们做强化实验的时候进一步提高对实验的要求</a:t>
            </a:r>
            <a:endParaRPr lang="zh-CN" altLang="en-US" sz="3200">
              <a:latin typeface="+mj-ea"/>
              <a:ea typeface="+mj-ea"/>
            </a:endParaRPr>
          </a:p>
          <a:p>
            <a:endParaRPr lang="zh-CN" altLang="en-US" sz="3200">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p:nvPr/>
        </p:nvSpPr>
        <p:spPr>
          <a:xfrm>
            <a:off x="3132138" y="977900"/>
            <a:ext cx="3240087" cy="579438"/>
          </a:xfrm>
          <a:prstGeom prst="rect">
            <a:avLst/>
          </a:prstGeom>
          <a:noFill/>
          <a:ln w="9525">
            <a:noFill/>
          </a:ln>
        </p:spPr>
        <p:txBody>
          <a:bodyPr>
            <a:spAutoFit/>
          </a:bodyPr>
          <a:lstStyle/>
          <a:p>
            <a:pPr>
              <a:spcBef>
                <a:spcPct val="50000"/>
              </a:spcBef>
            </a:pPr>
            <a:r>
              <a:rPr lang="en-US" altLang="zh-CN"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4.</a:t>
            </a:r>
            <a:r>
              <a:rPr lang="zh-CN" altLang="en-US"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强化试验法</a:t>
            </a:r>
            <a:endParaRPr lang="zh-CN" altLang="en-US"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grpSp>
        <p:nvGrpSpPr>
          <p:cNvPr id="2" name="Group 3"/>
          <p:cNvGrpSpPr/>
          <p:nvPr/>
        </p:nvGrpSpPr>
        <p:grpSpPr>
          <a:xfrm>
            <a:off x="250825" y="1844675"/>
            <a:ext cx="8677275" cy="4046538"/>
            <a:chOff x="158" y="1253"/>
            <a:chExt cx="5466" cy="2549"/>
          </a:xfrm>
        </p:grpSpPr>
        <p:pic>
          <p:nvPicPr>
            <p:cNvPr id="94212" name="Picture 4" descr="桥梁静载试验"/>
            <p:cNvPicPr>
              <a:picLocks noChangeAspect="1"/>
            </p:cNvPicPr>
            <p:nvPr/>
          </p:nvPicPr>
          <p:blipFill>
            <a:blip r:embed="rId1"/>
            <a:stretch>
              <a:fillRect/>
            </a:stretch>
          </p:blipFill>
          <p:spPr>
            <a:xfrm>
              <a:off x="158" y="1253"/>
              <a:ext cx="2812" cy="1996"/>
            </a:xfrm>
            <a:prstGeom prst="rect">
              <a:avLst/>
            </a:prstGeom>
            <a:noFill/>
            <a:ln w="9525" cap="flat" cmpd="sng">
              <a:solidFill>
                <a:srgbClr val="FF0000"/>
              </a:solidFill>
              <a:prstDash val="solid"/>
              <a:miter/>
              <a:headEnd type="none" w="med" len="med"/>
              <a:tailEnd type="none" w="med" len="med"/>
            </a:ln>
          </p:spPr>
        </p:pic>
        <p:pic>
          <p:nvPicPr>
            <p:cNvPr id="94213" name="Picture 5" descr="20080529_284ad3b900f39e66b6af6oRrzE0qdc1Y"/>
            <p:cNvPicPr>
              <a:picLocks noChangeAspect="1"/>
            </p:cNvPicPr>
            <p:nvPr/>
          </p:nvPicPr>
          <p:blipFill>
            <a:blip r:embed="rId2"/>
            <a:stretch>
              <a:fillRect/>
            </a:stretch>
          </p:blipFill>
          <p:spPr>
            <a:xfrm>
              <a:off x="2971" y="1253"/>
              <a:ext cx="2653" cy="1990"/>
            </a:xfrm>
            <a:prstGeom prst="rect">
              <a:avLst/>
            </a:prstGeom>
            <a:noFill/>
            <a:ln w="9525" cap="flat" cmpd="sng">
              <a:solidFill>
                <a:srgbClr val="FF0000"/>
              </a:solidFill>
              <a:prstDash val="solid"/>
              <a:miter/>
              <a:headEnd type="none" w="med" len="med"/>
              <a:tailEnd type="none" w="med" len="med"/>
            </a:ln>
          </p:spPr>
        </p:pic>
        <p:sp>
          <p:nvSpPr>
            <p:cNvPr id="94214" name="Text Box 6"/>
            <p:cNvSpPr txBox="1"/>
            <p:nvPr/>
          </p:nvSpPr>
          <p:spPr>
            <a:xfrm>
              <a:off x="521" y="3475"/>
              <a:ext cx="1995" cy="327"/>
            </a:xfrm>
            <a:prstGeom prst="rect">
              <a:avLst/>
            </a:prstGeom>
            <a:noFill/>
            <a:ln w="9525">
              <a:noFill/>
            </a:ln>
          </p:spPr>
          <p:txBody>
            <a:bodyPr>
              <a:spAutoFit/>
            </a:bodyPr>
            <a:lstStyle/>
            <a:p>
              <a:pPr>
                <a:spcBef>
                  <a:spcPct val="50000"/>
                </a:spcBef>
              </a:pPr>
              <a:r>
                <a:rPr lang="zh-CN" altLang="en-US" sz="2800" b="1">
                  <a:solidFill>
                    <a:schemeClr val="tx1"/>
                  </a:solidFill>
                  <a:latin typeface="Arial" panose="020B0604020202020204" pitchFamily="34" charset="0"/>
                  <a:ea typeface="宋体" panose="02010600030101010101" pitchFamily="2" charset="-122"/>
                </a:rPr>
                <a:t>公路静载试验</a:t>
              </a:r>
              <a:endParaRPr lang="zh-CN" altLang="en-US" sz="2800" b="1">
                <a:solidFill>
                  <a:schemeClr val="tx1"/>
                </a:solidFill>
                <a:latin typeface="Arial" panose="020B0604020202020204" pitchFamily="34" charset="0"/>
                <a:ea typeface="宋体" panose="02010600030101010101" pitchFamily="2" charset="-122"/>
              </a:endParaRPr>
            </a:p>
          </p:txBody>
        </p:sp>
        <p:sp>
          <p:nvSpPr>
            <p:cNvPr id="94215" name="Text Box 7"/>
            <p:cNvSpPr txBox="1"/>
            <p:nvPr/>
          </p:nvSpPr>
          <p:spPr>
            <a:xfrm>
              <a:off x="3470" y="3475"/>
              <a:ext cx="1769" cy="327"/>
            </a:xfrm>
            <a:prstGeom prst="rect">
              <a:avLst/>
            </a:prstGeom>
            <a:noFill/>
            <a:ln w="9525">
              <a:noFill/>
            </a:ln>
          </p:spPr>
          <p:txBody>
            <a:bodyPr>
              <a:spAutoFit/>
            </a:bodyPr>
            <a:lstStyle/>
            <a:p>
              <a:pPr>
                <a:spcBef>
                  <a:spcPct val="50000"/>
                </a:spcBef>
              </a:pPr>
              <a:r>
                <a:rPr lang="zh-CN" altLang="en-US" sz="2800" b="1">
                  <a:solidFill>
                    <a:schemeClr val="tx1"/>
                  </a:solidFill>
                  <a:latin typeface="Arial" panose="020B0604020202020204" pitchFamily="34" charset="0"/>
                  <a:ea typeface="宋体" panose="02010600030101010101" pitchFamily="2" charset="-122"/>
                </a:rPr>
                <a:t>箱梁静载试验</a:t>
              </a:r>
              <a:endParaRPr lang="zh-CN" altLang="en-US" sz="2800" b="1">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9750" y="1143000"/>
            <a:ext cx="3744913" cy="2501900"/>
            <a:chOff x="340" y="799"/>
            <a:chExt cx="2041" cy="1576"/>
          </a:xfrm>
        </p:grpSpPr>
        <p:pic>
          <p:nvPicPr>
            <p:cNvPr id="95235" name="Picture 3" descr="q1"/>
            <p:cNvPicPr>
              <a:picLocks noChangeAspect="1"/>
            </p:cNvPicPr>
            <p:nvPr/>
          </p:nvPicPr>
          <p:blipFill>
            <a:blip r:embed="rId1"/>
            <a:stretch>
              <a:fillRect/>
            </a:stretch>
          </p:blipFill>
          <p:spPr>
            <a:xfrm>
              <a:off x="340" y="799"/>
              <a:ext cx="2041" cy="1576"/>
            </a:xfrm>
            <a:prstGeom prst="rect">
              <a:avLst/>
            </a:prstGeom>
            <a:noFill/>
            <a:ln w="9525">
              <a:noFill/>
            </a:ln>
          </p:spPr>
        </p:pic>
        <p:sp>
          <p:nvSpPr>
            <p:cNvPr id="133124" name="Text Box 4"/>
            <p:cNvSpPr txBox="1">
              <a:spLocks noChangeArrowheads="1"/>
            </p:cNvSpPr>
            <p:nvPr/>
          </p:nvSpPr>
          <p:spPr bwMode="auto">
            <a:xfrm>
              <a:off x="476" y="2024"/>
              <a:ext cx="1463" cy="327"/>
            </a:xfrm>
            <a:prstGeom prst="rect">
              <a:avLst/>
            </a:prstGeom>
            <a:noFill/>
            <a:ln w="9525">
              <a:noFill/>
              <a:miter lim="800000"/>
            </a:ln>
            <a:effectLst/>
          </p:spPr>
          <p:txBody>
            <a:bodyPr wrap="none">
              <a:spAutoFit/>
            </a:bodyPr>
            <a:lstStyle/>
            <a:p>
              <a:r>
                <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rPr>
                <a:t>高温高湿试验室</a:t>
              </a:r>
              <a:endPar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endParaRPr>
            </a:p>
          </p:txBody>
        </p:sp>
      </p:grpSp>
      <p:grpSp>
        <p:nvGrpSpPr>
          <p:cNvPr id="3" name="Group 5"/>
          <p:cNvGrpSpPr/>
          <p:nvPr/>
        </p:nvGrpSpPr>
        <p:grpSpPr>
          <a:xfrm>
            <a:off x="4787900" y="3573463"/>
            <a:ext cx="3744913" cy="2663825"/>
            <a:chOff x="3016" y="2387"/>
            <a:chExt cx="2449" cy="1889"/>
          </a:xfrm>
        </p:grpSpPr>
        <p:pic>
          <p:nvPicPr>
            <p:cNvPr id="95238" name="Picture 6" descr="q2"/>
            <p:cNvPicPr>
              <a:picLocks noChangeAspect="1"/>
            </p:cNvPicPr>
            <p:nvPr/>
          </p:nvPicPr>
          <p:blipFill>
            <a:blip r:embed="rId2"/>
            <a:stretch>
              <a:fillRect/>
            </a:stretch>
          </p:blipFill>
          <p:spPr>
            <a:xfrm>
              <a:off x="3016" y="2387"/>
              <a:ext cx="2449" cy="1889"/>
            </a:xfrm>
            <a:prstGeom prst="rect">
              <a:avLst/>
            </a:prstGeom>
            <a:noFill/>
            <a:ln w="9525">
              <a:noFill/>
            </a:ln>
          </p:spPr>
        </p:pic>
        <p:sp>
          <p:nvSpPr>
            <p:cNvPr id="133127" name="Text Box 7"/>
            <p:cNvSpPr txBox="1">
              <a:spLocks noChangeArrowheads="1"/>
            </p:cNvSpPr>
            <p:nvPr/>
          </p:nvSpPr>
          <p:spPr bwMode="auto">
            <a:xfrm>
              <a:off x="3320" y="3729"/>
              <a:ext cx="1755" cy="368"/>
            </a:xfrm>
            <a:prstGeom prst="rect">
              <a:avLst/>
            </a:prstGeom>
            <a:noFill/>
            <a:ln w="9525">
              <a:noFill/>
              <a:miter lim="800000"/>
            </a:ln>
            <a:effectLst/>
          </p:spPr>
          <p:txBody>
            <a:bodyPr wrap="none">
              <a:spAutoFit/>
            </a:bodyPr>
            <a:lstStyle/>
            <a:p>
              <a:r>
                <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rPr>
                <a:t>盐水搓板路行驶</a:t>
              </a:r>
              <a:endPar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endParaRPr>
            </a:p>
          </p:txBody>
        </p:sp>
      </p:grpSp>
      <p:grpSp>
        <p:nvGrpSpPr>
          <p:cNvPr id="4" name="Group 8"/>
          <p:cNvGrpSpPr/>
          <p:nvPr/>
        </p:nvGrpSpPr>
        <p:grpSpPr>
          <a:xfrm>
            <a:off x="539750" y="3573463"/>
            <a:ext cx="3744913" cy="2931475"/>
            <a:chOff x="340" y="2387"/>
            <a:chExt cx="2449" cy="2081"/>
          </a:xfrm>
        </p:grpSpPr>
        <p:pic>
          <p:nvPicPr>
            <p:cNvPr id="95241" name="Picture 9" descr="q3"/>
            <p:cNvPicPr>
              <a:picLocks noChangeAspect="1"/>
            </p:cNvPicPr>
            <p:nvPr/>
          </p:nvPicPr>
          <p:blipFill>
            <a:blip r:embed="rId3"/>
            <a:stretch>
              <a:fillRect/>
            </a:stretch>
          </p:blipFill>
          <p:spPr>
            <a:xfrm>
              <a:off x="340" y="2387"/>
              <a:ext cx="2449" cy="1891"/>
            </a:xfrm>
            <a:prstGeom prst="rect">
              <a:avLst/>
            </a:prstGeom>
            <a:noFill/>
            <a:ln w="9525">
              <a:noFill/>
            </a:ln>
          </p:spPr>
        </p:pic>
        <p:sp>
          <p:nvSpPr>
            <p:cNvPr id="133130" name="Text Box 10"/>
            <p:cNvSpPr txBox="1">
              <a:spLocks noChangeArrowheads="1"/>
            </p:cNvSpPr>
            <p:nvPr/>
          </p:nvSpPr>
          <p:spPr bwMode="auto">
            <a:xfrm>
              <a:off x="811" y="4099"/>
              <a:ext cx="1288" cy="369"/>
            </a:xfrm>
            <a:prstGeom prst="rect">
              <a:avLst/>
            </a:prstGeom>
            <a:noFill/>
            <a:ln w="9525">
              <a:noFill/>
              <a:miter lim="800000"/>
            </a:ln>
            <a:effectLst/>
          </p:spPr>
          <p:txBody>
            <a:bodyPr wrap="none">
              <a:spAutoFit/>
            </a:bodyPr>
            <a:lstStyle/>
            <a:p>
              <a:r>
                <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rPr>
                <a:t>盐水喷雾室</a:t>
              </a:r>
              <a:endPar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endParaRPr>
            </a:p>
          </p:txBody>
        </p:sp>
      </p:grpSp>
      <p:grpSp>
        <p:nvGrpSpPr>
          <p:cNvPr id="5" name="Group 11"/>
          <p:cNvGrpSpPr/>
          <p:nvPr/>
        </p:nvGrpSpPr>
        <p:grpSpPr>
          <a:xfrm>
            <a:off x="4787900" y="1125538"/>
            <a:ext cx="3744913" cy="2503487"/>
            <a:chOff x="3016" y="845"/>
            <a:chExt cx="2041" cy="1577"/>
          </a:xfrm>
        </p:grpSpPr>
        <p:pic>
          <p:nvPicPr>
            <p:cNvPr id="95244" name="Picture 12" descr="q4"/>
            <p:cNvPicPr>
              <a:picLocks noChangeAspect="1"/>
            </p:cNvPicPr>
            <p:nvPr/>
          </p:nvPicPr>
          <p:blipFill>
            <a:blip r:embed="rId4"/>
            <a:stretch>
              <a:fillRect/>
            </a:stretch>
          </p:blipFill>
          <p:spPr>
            <a:xfrm>
              <a:off x="3016" y="845"/>
              <a:ext cx="2041" cy="1577"/>
            </a:xfrm>
            <a:prstGeom prst="rect">
              <a:avLst/>
            </a:prstGeom>
            <a:noFill/>
            <a:ln w="9525">
              <a:noFill/>
            </a:ln>
          </p:spPr>
        </p:pic>
        <p:sp>
          <p:nvSpPr>
            <p:cNvPr id="133133" name="Text Box 13"/>
            <p:cNvSpPr txBox="1">
              <a:spLocks noChangeArrowheads="1"/>
            </p:cNvSpPr>
            <p:nvPr/>
          </p:nvSpPr>
          <p:spPr bwMode="auto">
            <a:xfrm>
              <a:off x="3269" y="2003"/>
              <a:ext cx="1268" cy="327"/>
            </a:xfrm>
            <a:prstGeom prst="rect">
              <a:avLst/>
            </a:prstGeom>
            <a:noFill/>
            <a:ln w="9525">
              <a:noFill/>
              <a:miter lim="800000"/>
            </a:ln>
            <a:effectLst/>
          </p:spPr>
          <p:txBody>
            <a:bodyPr wrap="none">
              <a:spAutoFit/>
            </a:bodyPr>
            <a:lstStyle/>
            <a:p>
              <a:r>
                <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rPr>
                <a:t>强化坏路行驶</a:t>
              </a:r>
              <a:endPar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endParaRPr>
            </a:p>
          </p:txBody>
        </p:sp>
      </p:grpSp>
      <p:sp>
        <p:nvSpPr>
          <p:cNvPr id="133134" name="Rectangle 14"/>
          <p:cNvSpPr>
            <a:spLocks noGrp="1" noChangeArrowheads="1"/>
          </p:cNvSpPr>
          <p:nvPr>
            <p:ph type="title" idx="4294967295"/>
          </p:nvPr>
        </p:nvSpPr>
        <p:spPr>
          <a:xfrm>
            <a:off x="2698750" y="549275"/>
            <a:ext cx="6265863" cy="488950"/>
          </a:xfrm>
        </p:spPr>
        <p:txBody>
          <a:bodyPr vert="horz" wrap="square" lIns="91440" tIns="45720" rIns="91440" bIns="45720" numCol="1" anchor="ctr" anchorCtr="0" compatLnSpc="1"/>
          <a:lstStyle/>
          <a:p>
            <a:r>
              <a:rPr lang="zh-CN" altLang="en-US" b="1">
                <a:latin typeface="隶书" panose="02010509060101010101" pitchFamily="49" charset="-122"/>
                <a:ea typeface="隶书" panose="02010509060101010101" pitchFamily="49" charset="-122"/>
              </a:rPr>
              <a:t>汽车相关的</a:t>
            </a:r>
            <a:r>
              <a:rPr lang="zh-CN" altLang="en-US" b="1" u="sng">
                <a:solidFill>
                  <a:srgbClr val="FF0000"/>
                </a:solidFill>
                <a:latin typeface="隶书" panose="02010509060101010101" pitchFamily="49" charset="-122"/>
                <a:ea typeface="隶书" panose="02010509060101010101" pitchFamily="49" charset="-122"/>
              </a:rPr>
              <a:t>强化</a:t>
            </a:r>
            <a:r>
              <a:rPr lang="zh-CN" altLang="en-US" b="1" u="sng">
                <a:latin typeface="隶书" panose="02010509060101010101" pitchFamily="49" charset="-122"/>
                <a:ea typeface="隶书" panose="02010509060101010101" pitchFamily="49" charset="-122"/>
              </a:rPr>
              <a:t>试验法</a:t>
            </a:r>
            <a:endParaRPr lang="zh-CN" altLang="en-US" b="1" u="sng">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34"/>
                                        </p:tgtEl>
                                        <p:attrNameLst>
                                          <p:attrName>style.visibility</p:attrName>
                                        </p:attrNameLst>
                                      </p:cBhvr>
                                      <p:to>
                                        <p:strVal val="visible"/>
                                      </p:to>
                                    </p:set>
                                    <p:animEffect transition="in" filter="strips(downLeft)">
                                      <p:cBhvr>
                                        <p:cTn id="7" dur="500"/>
                                        <p:tgtEl>
                                          <p:spTgt spid="1331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p:cNvSpPr txBox="1"/>
          <p:nvPr/>
        </p:nvSpPr>
        <p:spPr>
          <a:xfrm>
            <a:off x="755650" y="1700213"/>
            <a:ext cx="5976938" cy="366712"/>
          </a:xfrm>
          <a:prstGeom prst="rect">
            <a:avLst/>
          </a:prstGeom>
          <a:noFill/>
          <a:ln w="9525">
            <a:noFill/>
          </a:ln>
        </p:spPr>
        <p:txBody>
          <a:bodyPr>
            <a:spAutoFit/>
          </a:bodyPr>
          <a:lstStyle/>
          <a:p>
            <a:pPr>
              <a:spcBef>
                <a:spcPct val="50000"/>
              </a:spcBef>
            </a:pPr>
            <a:endParaRPr lang="zh-CN" altLang="en-US" sz="1800">
              <a:solidFill>
                <a:schemeClr val="tx1"/>
              </a:solidFill>
              <a:latin typeface="Arial" panose="020B0604020202020204" pitchFamily="34" charset="0"/>
              <a:ea typeface="宋体" panose="02010600030101010101" pitchFamily="2" charset="-122"/>
            </a:endParaRPr>
          </a:p>
        </p:txBody>
      </p:sp>
      <p:grpSp>
        <p:nvGrpSpPr>
          <p:cNvPr id="2" name="Group 12"/>
          <p:cNvGrpSpPr/>
          <p:nvPr/>
        </p:nvGrpSpPr>
        <p:grpSpPr>
          <a:xfrm>
            <a:off x="323850" y="981075"/>
            <a:ext cx="8640763" cy="3351213"/>
            <a:chOff x="204" y="1162"/>
            <a:chExt cx="5443" cy="2111"/>
          </a:xfrm>
        </p:grpSpPr>
        <p:pic>
          <p:nvPicPr>
            <p:cNvPr id="96260" name="Picture 5" descr="haishen"/>
            <p:cNvPicPr>
              <a:picLocks noChangeAspect="1"/>
            </p:cNvPicPr>
            <p:nvPr/>
          </p:nvPicPr>
          <p:blipFill>
            <a:blip r:embed="rId1"/>
            <a:stretch>
              <a:fillRect/>
            </a:stretch>
          </p:blipFill>
          <p:spPr>
            <a:xfrm>
              <a:off x="2653" y="1162"/>
              <a:ext cx="2994" cy="2111"/>
            </a:xfrm>
            <a:prstGeom prst="rect">
              <a:avLst/>
            </a:prstGeom>
            <a:noFill/>
            <a:ln w="9525">
              <a:noFill/>
            </a:ln>
          </p:spPr>
        </p:pic>
        <p:sp>
          <p:nvSpPr>
            <p:cNvPr id="96261" name="Text Box 6"/>
            <p:cNvSpPr txBox="1"/>
            <p:nvPr/>
          </p:nvSpPr>
          <p:spPr>
            <a:xfrm>
              <a:off x="204" y="1253"/>
              <a:ext cx="2222" cy="1593"/>
            </a:xfrm>
            <a:prstGeom prst="rect">
              <a:avLst/>
            </a:prstGeom>
            <a:noFill/>
            <a:ln w="9525">
              <a:noFill/>
            </a:ln>
          </p:spPr>
          <p:txBody>
            <a:bodyPr>
              <a:spAutoFit/>
            </a:bodyPr>
            <a:lstStyle/>
            <a:p>
              <a:pPr>
                <a:spcBef>
                  <a:spcPct val="50000"/>
                </a:spcBef>
              </a:pPr>
              <a:r>
                <a:rPr lang="zh-CN" altLang="en-US" sz="3200" b="1">
                  <a:solidFill>
                    <a:schemeClr val="tx1"/>
                  </a:solidFill>
                  <a:latin typeface="Arial" panose="020B0604020202020204" pitchFamily="34" charset="0"/>
                  <a:ea typeface="宋体" panose="02010600030101010101" pitchFamily="2" charset="-122"/>
                </a:rPr>
                <a:t>       </a:t>
              </a:r>
              <a:r>
                <a:rPr lang="zh-CN" altLang="en-US" sz="32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一位渔民看到大连人养殖海参经济效益好，也想到老家东海养海参致富。</a:t>
              </a:r>
              <a:endParaRPr lang="zh-CN" altLang="en-US" sz="32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3" name="Group 14"/>
          <p:cNvGrpSpPr/>
          <p:nvPr/>
        </p:nvGrpSpPr>
        <p:grpSpPr>
          <a:xfrm>
            <a:off x="358775" y="4076700"/>
            <a:ext cx="8785225" cy="1644650"/>
            <a:chOff x="226" y="3071"/>
            <a:chExt cx="5534" cy="1036"/>
          </a:xfrm>
        </p:grpSpPr>
        <p:sp>
          <p:nvSpPr>
            <p:cNvPr id="96263" name="Text Box 7"/>
            <p:cNvSpPr txBox="1"/>
            <p:nvPr/>
          </p:nvSpPr>
          <p:spPr>
            <a:xfrm>
              <a:off x="226" y="3473"/>
              <a:ext cx="5534" cy="634"/>
            </a:xfrm>
            <a:prstGeom prst="rect">
              <a:avLst/>
            </a:prstGeom>
            <a:noFill/>
            <a:ln w="9525">
              <a:noFill/>
            </a:ln>
          </p:spPr>
          <p:txBody>
            <a:bodyPr>
              <a:spAutoFit/>
            </a:bodyPr>
            <a:lstStyle/>
            <a:p>
              <a:pPr>
                <a:spcBef>
                  <a:spcPct val="50000"/>
                </a:spcBef>
              </a:pPr>
              <a:r>
                <a:rPr lang="zh-CN" altLang="en-US" sz="3200" b="1">
                  <a:solidFill>
                    <a:schemeClr val="tx1"/>
                  </a:solidFill>
                  <a:latin typeface="Arial" panose="020B0604020202020204" pitchFamily="34" charset="0"/>
                  <a:ea typeface="宋体" panose="02010600030101010101" pitchFamily="2" charset="-122"/>
                </a:rPr>
                <a:t>       </a:t>
              </a:r>
              <a:r>
                <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他马上从大连引进大批量 “参苗”进行养殖合适吗？</a:t>
              </a:r>
              <a:endPar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96264" name="Text Box 8"/>
            <p:cNvSpPr txBox="1"/>
            <p:nvPr/>
          </p:nvSpPr>
          <p:spPr>
            <a:xfrm>
              <a:off x="228" y="3071"/>
              <a:ext cx="838" cy="327"/>
            </a:xfrm>
            <a:prstGeom prst="rect">
              <a:avLst/>
            </a:prstGeom>
            <a:noFill/>
            <a:ln w="9525">
              <a:noFill/>
            </a:ln>
          </p:spPr>
          <p:txBody>
            <a:bodyPr>
              <a:spAutoFit/>
            </a:bodyPr>
            <a:lstStyle/>
            <a:p>
              <a:pPr>
                <a:spcBef>
                  <a:spcPct val="50000"/>
                </a:spcBef>
              </a:pPr>
              <a:r>
                <a:rPr lang="zh-CN" altLang="en-US" sz="2800" b="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rPr>
                <a:t>讨论</a:t>
              </a:r>
              <a:endParaRPr lang="zh-CN" altLang="en-US" sz="2800" b="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539750" y="1196975"/>
            <a:ext cx="8604250" cy="946150"/>
          </a:xfrm>
          <a:prstGeom prst="rect">
            <a:avLst/>
          </a:prstGeom>
          <a:noFill/>
          <a:ln w="9525">
            <a:noFill/>
            <a:miter lim="800000"/>
          </a:ln>
          <a:effectLst/>
        </p:spPr>
        <p:txBody>
          <a:bodyPr>
            <a:spAutoFit/>
          </a:bodyPr>
          <a:lstStyle/>
          <a:p>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    在</a:t>
            </a:r>
            <a:r>
              <a:rPr lang="zh-CN" altLang="en-US" sz="2800" b="1" u="sng">
                <a:solidFill>
                  <a:srgbClr val="000066"/>
                </a:solidFill>
                <a:effectLst>
                  <a:outerShdw blurRad="38100" dist="38100" dir="2700000">
                    <a:srgbClr val="C0C0C0"/>
                  </a:outerShdw>
                </a:effectLst>
                <a:latin typeface="宋体" panose="02010600030101010101" pitchFamily="2" charset="-122"/>
                <a:ea typeface="宋体" panose="02010600030101010101" pitchFamily="2" charset="-122"/>
              </a:rPr>
              <a:t>相互有差异的事物</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之间，将某些</a:t>
            </a:r>
            <a:r>
              <a:rPr lang="zh-CN" altLang="en-US" sz="2800" b="1" u="sng">
                <a:solidFill>
                  <a:srgbClr val="000066"/>
                </a:solidFill>
                <a:effectLst>
                  <a:outerShdw blurRad="38100" dist="38100" dir="2700000">
                    <a:srgbClr val="C0C0C0"/>
                  </a:outerShdw>
                </a:effectLst>
                <a:latin typeface="宋体" panose="02010600030101010101" pitchFamily="2" charset="-122"/>
                <a:ea typeface="宋体" panose="02010600030101010101" pitchFamily="2" charset="-122"/>
              </a:rPr>
              <a:t>共同相关</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的因素从一物移植到另一物进行试验。</a:t>
            </a:r>
            <a:endPar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35171" name="Rectangle 3"/>
          <p:cNvSpPr>
            <a:spLocks noChangeArrowheads="1"/>
          </p:cNvSpPr>
          <p:nvPr/>
        </p:nvSpPr>
        <p:spPr bwMode="auto">
          <a:xfrm>
            <a:off x="3348038" y="476250"/>
            <a:ext cx="3384550" cy="701675"/>
          </a:xfrm>
          <a:prstGeom prst="rect">
            <a:avLst/>
          </a:prstGeom>
          <a:noFill/>
          <a:ln w="9525">
            <a:noFill/>
            <a:miter lim="800000"/>
          </a:ln>
          <a:effectLst/>
        </p:spPr>
        <p:txBody>
          <a:bodyPr>
            <a:spAutoFit/>
          </a:bodyPr>
          <a:lstStyle/>
          <a:p>
            <a:r>
              <a:rPr lang="en-US" altLang="zh-CN"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5.</a:t>
            </a:r>
            <a:r>
              <a:rPr lang="zh-CN" altLang="en-US" sz="32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移植试验法</a:t>
            </a:r>
            <a:r>
              <a:rPr lang="zh-CN" altLang="en-US" sz="40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 </a:t>
            </a:r>
            <a:endParaRPr lang="zh-CN" altLang="en-US" sz="40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97284" name="Text Box 4"/>
          <p:cNvSpPr txBox="1"/>
          <p:nvPr/>
        </p:nvSpPr>
        <p:spPr>
          <a:xfrm>
            <a:off x="0" y="5715000"/>
            <a:ext cx="9144000" cy="519113"/>
          </a:xfrm>
          <a:prstGeom prst="rect">
            <a:avLst/>
          </a:prstGeom>
          <a:noFill/>
          <a:ln w="9525">
            <a:noFill/>
          </a:ln>
        </p:spPr>
        <p:txBody>
          <a:bodyPr>
            <a:spAutoFit/>
          </a:bodyPr>
          <a:lstStyle/>
          <a:p>
            <a:r>
              <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其他试验法</a:t>
            </a:r>
            <a:r>
              <a:rPr lang="zh-CN" altLang="en-US" sz="280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a:t>
            </a:r>
            <a:r>
              <a:rPr lang="zh-CN" altLang="en-US" sz="28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创新试验法、中间试验法、工业试验法</a:t>
            </a:r>
            <a:r>
              <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等。</a:t>
            </a:r>
            <a:endParaRPr lang="zh-CN" altLang="en-US" sz="28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nvGrpSpPr>
          <p:cNvPr id="2" name="Group 5"/>
          <p:cNvGrpSpPr/>
          <p:nvPr/>
        </p:nvGrpSpPr>
        <p:grpSpPr>
          <a:xfrm>
            <a:off x="466725" y="2135188"/>
            <a:ext cx="8426450" cy="2733675"/>
            <a:chOff x="158" y="1661"/>
            <a:chExt cx="5308" cy="1722"/>
          </a:xfrm>
        </p:grpSpPr>
        <p:pic>
          <p:nvPicPr>
            <p:cNvPr id="97286" name="Picture 6" descr="1350360"/>
            <p:cNvPicPr>
              <a:picLocks noChangeAspect="1"/>
            </p:cNvPicPr>
            <p:nvPr/>
          </p:nvPicPr>
          <p:blipFill>
            <a:blip r:embed="rId1"/>
            <a:stretch>
              <a:fillRect/>
            </a:stretch>
          </p:blipFill>
          <p:spPr>
            <a:xfrm>
              <a:off x="567" y="1979"/>
              <a:ext cx="2177" cy="1365"/>
            </a:xfrm>
            <a:prstGeom prst="rect">
              <a:avLst/>
            </a:prstGeom>
            <a:noFill/>
            <a:ln w="9525">
              <a:noFill/>
            </a:ln>
          </p:spPr>
        </p:pic>
        <p:sp>
          <p:nvSpPr>
            <p:cNvPr id="97287" name="Text Box 7"/>
            <p:cNvSpPr txBox="1"/>
            <p:nvPr/>
          </p:nvSpPr>
          <p:spPr>
            <a:xfrm>
              <a:off x="158" y="1661"/>
              <a:ext cx="499" cy="1672"/>
            </a:xfrm>
            <a:prstGeom prst="rect">
              <a:avLst/>
            </a:prstGeom>
            <a:noFill/>
            <a:ln w="9525">
              <a:noFill/>
            </a:ln>
          </p:spPr>
          <p:txBody>
            <a:bodyPr>
              <a:spAutoFit/>
            </a:bodyPr>
            <a:lstStyle/>
            <a:p>
              <a:pPr>
                <a:spcBef>
                  <a:spcPct val="50000"/>
                </a:spcBef>
              </a:pPr>
              <a:r>
                <a:rPr lang="zh-CN" altLang="en-US" sz="2800" b="1">
                  <a:solidFill>
                    <a:srgbClr val="FF0000"/>
                  </a:solidFill>
                  <a:latin typeface="Arial" panose="020B0604020202020204" pitchFamily="34" charset="0"/>
                  <a:ea typeface="宋体" panose="02010600030101010101" pitchFamily="2" charset="-122"/>
                </a:rPr>
                <a:t>人工心脏移植</a:t>
              </a:r>
              <a:endParaRPr lang="zh-CN" altLang="en-US" sz="2800" b="1">
                <a:solidFill>
                  <a:srgbClr val="FF0000"/>
                </a:solidFill>
                <a:latin typeface="Arial" panose="020B0604020202020204" pitchFamily="34" charset="0"/>
                <a:ea typeface="宋体" panose="02010600030101010101" pitchFamily="2" charset="-122"/>
              </a:endParaRPr>
            </a:p>
          </p:txBody>
        </p:sp>
        <p:pic>
          <p:nvPicPr>
            <p:cNvPr id="97288" name="Picture 8" descr="橘子"/>
            <p:cNvPicPr>
              <a:picLocks noChangeAspect="1"/>
            </p:cNvPicPr>
            <p:nvPr/>
          </p:nvPicPr>
          <p:blipFill>
            <a:blip r:embed="rId2"/>
            <a:stretch>
              <a:fillRect/>
            </a:stretch>
          </p:blipFill>
          <p:spPr>
            <a:xfrm>
              <a:off x="3168" y="1979"/>
              <a:ext cx="1872" cy="1404"/>
            </a:xfrm>
            <a:prstGeom prst="rect">
              <a:avLst/>
            </a:prstGeom>
            <a:noFill/>
            <a:ln w="9525">
              <a:noFill/>
            </a:ln>
          </p:spPr>
        </p:pic>
        <p:sp>
          <p:nvSpPr>
            <p:cNvPr id="97289" name="Text Box 9"/>
            <p:cNvSpPr txBox="1"/>
            <p:nvPr/>
          </p:nvSpPr>
          <p:spPr>
            <a:xfrm>
              <a:off x="5057" y="2024"/>
              <a:ext cx="409" cy="1134"/>
            </a:xfrm>
            <a:prstGeom prst="rect">
              <a:avLst/>
            </a:prstGeom>
            <a:noFill/>
            <a:ln w="9525">
              <a:noFill/>
            </a:ln>
          </p:spPr>
          <p:txBody>
            <a:bodyPr>
              <a:spAutoFit/>
            </a:bodyPr>
            <a:lstStyle/>
            <a:p>
              <a:pPr>
                <a:spcBef>
                  <a:spcPct val="50000"/>
                </a:spcBef>
              </a:pPr>
              <a:r>
                <a:rPr lang="zh-CN" altLang="en-US" sz="2800" b="1">
                  <a:solidFill>
                    <a:srgbClr val="FF0000"/>
                  </a:solidFill>
                  <a:latin typeface="Arial" panose="020B0604020202020204" pitchFamily="34" charset="0"/>
                  <a:ea typeface="宋体" panose="02010600030101010101" pitchFamily="2" charset="-122"/>
                </a:rPr>
                <a:t>橘子移植</a:t>
              </a:r>
              <a:endParaRPr lang="zh-CN" altLang="en-US" sz="2800" b="1">
                <a:solidFill>
                  <a:srgbClr val="FF0000"/>
                </a:solidFill>
                <a:latin typeface="Arial" panose="020B0604020202020204" pitchFamily="34" charset="0"/>
                <a:ea typeface="宋体" panose="02010600030101010101" pitchFamily="2" charset="-122"/>
              </a:endParaRPr>
            </a:p>
          </p:txBody>
        </p:sp>
      </p:grpSp>
      <p:sp>
        <p:nvSpPr>
          <p:cNvPr id="97290" name="Rectangle 10"/>
          <p:cNvSpPr/>
          <p:nvPr/>
        </p:nvSpPr>
        <p:spPr>
          <a:xfrm>
            <a:off x="107950" y="5013325"/>
            <a:ext cx="8424863" cy="579438"/>
          </a:xfrm>
          <a:prstGeom prst="rect">
            <a:avLst/>
          </a:prstGeom>
          <a:noFill/>
          <a:ln w="9525">
            <a:noFill/>
          </a:ln>
        </p:spPr>
        <p:txBody>
          <a:bodyPr anchor="ctr">
            <a:spAutoFit/>
          </a:bodyPr>
          <a:lstStyle/>
          <a:p>
            <a:r>
              <a:rPr lang="zh-CN" altLang="en-US" sz="2800" b="1">
                <a:solidFill>
                  <a:srgbClr val="FF0000"/>
                </a:solidFill>
                <a:effectLst>
                  <a:outerShdw blurRad="38100" dist="38100" dir="2700000">
                    <a:srgbClr val="C0C0C0"/>
                  </a:outerShdw>
                </a:effectLst>
                <a:latin typeface="华文新魏" panose="02010800040101010101" pitchFamily="2" charset="-122"/>
                <a:ea typeface="宋体" panose="02010600030101010101" pitchFamily="2" charset="-122"/>
              </a:rPr>
              <a:t>思考：</a:t>
            </a:r>
            <a:r>
              <a:rPr lang="zh-CN" altLang="en-US" sz="2800" b="1">
                <a:solidFill>
                  <a:schemeClr val="tx1"/>
                </a:solidFill>
                <a:effectLst>
                  <a:outerShdw blurRad="38100" dist="38100" dir="2700000">
                    <a:srgbClr val="C0C0C0"/>
                  </a:outerShdw>
                </a:effectLst>
                <a:latin typeface="华文新魏" panose="02010800040101010101" pitchFamily="2" charset="-122"/>
                <a:ea typeface="宋体" panose="02010600030101010101" pitchFamily="2" charset="-122"/>
              </a:rPr>
              <a:t>同学们还知道哪些移植试验法的应用？</a:t>
            </a:r>
            <a:r>
              <a:rPr lang="zh-CN" altLang="en-US" sz="3200" b="1">
                <a:solidFill>
                  <a:schemeClr val="tx1"/>
                </a:solidFill>
                <a:latin typeface="华文新魏" panose="02010800040101010101" pitchFamily="2" charset="-122"/>
                <a:ea typeface="宋体" panose="02010600030101010101" pitchFamily="2" charset="-122"/>
              </a:rPr>
              <a:t> </a:t>
            </a:r>
            <a:endParaRPr lang="zh-CN" altLang="en-US" sz="3200" b="1">
              <a:solidFill>
                <a:schemeClr val="tx1"/>
              </a:solidFill>
              <a:latin typeface="华文新魏" panose="0201080004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 calcmode="lin" valueType="num">
                                      <p:cBhvr additive="base">
                                        <p:cTn id="7" dur="500" fill="hold"/>
                                        <p:tgtEl>
                                          <p:spTgt spid="135171"/>
                                        </p:tgtEl>
                                        <p:attrNameLst>
                                          <p:attrName>ppt_x</p:attrName>
                                        </p:attrNameLst>
                                      </p:cBhvr>
                                      <p:tavLst>
                                        <p:tav tm="0">
                                          <p:val>
                                            <p:strVal val="0-#ppt_w/2"/>
                                          </p:val>
                                        </p:tav>
                                        <p:tav tm="100000">
                                          <p:val>
                                            <p:strVal val="#ppt_x"/>
                                          </p:val>
                                        </p:tav>
                                      </p:tavLst>
                                    </p:anim>
                                    <p:anim calcmode="lin" valueType="num">
                                      <p:cBhvr additive="base">
                                        <p:cTn id="8" dur="500" fill="hold"/>
                                        <p:tgtEl>
                                          <p:spTgt spid="135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0"/>
                                        </p:tgtEl>
                                        <p:attrNameLst>
                                          <p:attrName>style.visibility</p:attrName>
                                        </p:attrNameLst>
                                      </p:cBhvr>
                                      <p:to>
                                        <p:strVal val="visible"/>
                                      </p:to>
                                    </p:set>
                                    <p:anim calcmode="lin" valueType="num">
                                      <p:cBhvr additive="base">
                                        <p:cTn id="13" dur="500" fill="hold"/>
                                        <p:tgtEl>
                                          <p:spTgt spid="135170"/>
                                        </p:tgtEl>
                                        <p:attrNameLst>
                                          <p:attrName>ppt_x</p:attrName>
                                        </p:attrNameLst>
                                      </p:cBhvr>
                                      <p:tavLst>
                                        <p:tav tm="0">
                                          <p:val>
                                            <p:strVal val="0-#ppt_w/2"/>
                                          </p:val>
                                        </p:tav>
                                        <p:tav tm="100000">
                                          <p:val>
                                            <p:strVal val="#ppt_x"/>
                                          </p:val>
                                        </p:tav>
                                      </p:tavLst>
                                    </p:anim>
                                    <p:anim calcmode="lin" valueType="num">
                                      <p:cBhvr additive="base">
                                        <p:cTn id="14" dur="500" fill="hold"/>
                                        <p:tgtEl>
                                          <p:spTgt spid="13517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Right)">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97290"/>
                                        </p:tgtEl>
                                        <p:attrNameLst>
                                          <p:attrName>style.visibility</p:attrName>
                                        </p:attrNameLst>
                                      </p:cBhvr>
                                      <p:to>
                                        <p:strVal val="visible"/>
                                      </p:to>
                                    </p:set>
                                    <p:animEffect transition="in" filter="strips(downRight)">
                                      <p:cBhvr>
                                        <p:cTn id="24" dur="2000"/>
                                        <p:tgtEl>
                                          <p:spTgt spid="9729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7284"/>
                                        </p:tgtEl>
                                        <p:attrNameLst>
                                          <p:attrName>style.visibility</p:attrName>
                                        </p:attrNameLst>
                                      </p:cBhvr>
                                      <p:to>
                                        <p:strVal val="visible"/>
                                      </p:to>
                                    </p:set>
                                    <p:anim calcmode="lin" valueType="num">
                                      <p:cBhvr additive="base">
                                        <p:cTn id="29" dur="500" fill="hold"/>
                                        <p:tgtEl>
                                          <p:spTgt spid="97284"/>
                                        </p:tgtEl>
                                        <p:attrNameLst>
                                          <p:attrName>ppt_x</p:attrName>
                                        </p:attrNameLst>
                                      </p:cBhvr>
                                      <p:tavLst>
                                        <p:tav tm="0">
                                          <p:val>
                                            <p:strVal val="0-#ppt_w/2"/>
                                          </p:val>
                                        </p:tav>
                                        <p:tav tm="100000">
                                          <p:val>
                                            <p:strVal val="#ppt_x"/>
                                          </p:val>
                                        </p:tav>
                                      </p:tavLst>
                                    </p:anim>
                                    <p:anim calcmode="lin" valueType="num">
                                      <p:cBhvr additive="base">
                                        <p:cTn id="30" dur="500" fill="hold"/>
                                        <p:tgtEl>
                                          <p:spTgt spid="97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P spid="135171" grpId="0"/>
      <p:bldP spid="97284" grpId="0"/>
      <p:bldP spid="9729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矩形 162817"/>
          <p:cNvSpPr/>
          <p:nvPr/>
        </p:nvSpPr>
        <p:spPr>
          <a:xfrm>
            <a:off x="254000" y="452120"/>
            <a:ext cx="8636000" cy="4362450"/>
          </a:xfrm>
          <a:prstGeom prst="rect">
            <a:avLst/>
          </a:prstGeom>
          <a:noFill/>
          <a:ln w="9525">
            <a:noFill/>
          </a:ln>
        </p:spPr>
        <p:txBody>
          <a:bodyPr/>
          <a:lstStyle/>
          <a:p>
            <a:r>
              <a:rPr lang="zh-CN" altLang="en-US" sz="2800" b="1">
                <a:solidFill>
                  <a:srgbClr val="000000"/>
                </a:solidFill>
                <a:latin typeface="黑体" panose="02010609060101010101" pitchFamily="2" charset="-122"/>
                <a:ea typeface="黑体" panose="02010609060101010101" pitchFamily="2" charset="-122"/>
              </a:rPr>
              <a:t>例题：一般来说，安全帽在出厂时需进行坚固程度测试。根据安全帽国家标准的要求，在进行安全帽坚固程度测试中，安全帽扣在了一个模拟人脑的头模上，</a:t>
            </a:r>
            <a:r>
              <a:rPr lang="en-US" altLang="zh-CN" sz="2800" b="1">
                <a:solidFill>
                  <a:srgbClr val="000000"/>
                </a:solidFill>
                <a:latin typeface="黑体" panose="02010609060101010101" pitchFamily="2" charset="-122"/>
                <a:ea typeface="黑体" panose="02010609060101010101" pitchFamily="2" charset="-122"/>
              </a:rPr>
              <a:t>5</a:t>
            </a:r>
            <a:r>
              <a:rPr lang="zh-CN" altLang="en-US" sz="2800" b="1">
                <a:solidFill>
                  <a:srgbClr val="000000"/>
                </a:solidFill>
                <a:latin typeface="黑体" panose="02010609060101010101" pitchFamily="2" charset="-122"/>
                <a:ea typeface="黑体" panose="02010609060101010101" pitchFamily="2" charset="-122"/>
              </a:rPr>
              <a:t>公斤重的钢锥将从距安全帽帽顶一米的高度进行自由落体运动，钢锥不能刺穿帽体接触到头模。对安全帽进行的这种试验运用了哪种技术试验方法？</a:t>
            </a:r>
            <a:endParaRPr lang="zh-CN" altLang="en-US" sz="2800" b="1">
              <a:solidFill>
                <a:srgbClr val="000000"/>
              </a:solidFill>
              <a:latin typeface="黑体" panose="02010609060101010101" pitchFamily="2" charset="-122"/>
              <a:ea typeface="黑体" panose="02010609060101010101" pitchFamily="2" charset="-122"/>
            </a:endParaRPr>
          </a:p>
          <a:p>
            <a:r>
              <a:rPr lang="en-US" altLang="zh-CN" sz="2800" b="1">
                <a:solidFill>
                  <a:srgbClr val="000000"/>
                </a:solidFill>
                <a:latin typeface="黑体" panose="02010609060101010101" pitchFamily="2" charset="-122"/>
                <a:ea typeface="黑体" panose="02010609060101010101" pitchFamily="2" charset="-122"/>
              </a:rPr>
              <a:t>A</a:t>
            </a:r>
            <a:r>
              <a:rPr lang="zh-CN" altLang="en-US" sz="2800" b="1">
                <a:solidFill>
                  <a:srgbClr val="000000"/>
                </a:solidFill>
                <a:latin typeface="黑体" panose="02010609060101010101" pitchFamily="2" charset="-122"/>
                <a:ea typeface="黑体" panose="02010609060101010101" pitchFamily="2" charset="-122"/>
              </a:rPr>
              <a:t>．强化试验</a:t>
            </a:r>
            <a:endParaRPr lang="zh-CN" altLang="en-US" sz="2800" b="1">
              <a:solidFill>
                <a:srgbClr val="000000"/>
              </a:solidFill>
              <a:latin typeface="黑体" panose="02010609060101010101" pitchFamily="2" charset="-122"/>
              <a:ea typeface="黑体" panose="02010609060101010101" pitchFamily="2" charset="-122"/>
            </a:endParaRPr>
          </a:p>
          <a:p>
            <a:r>
              <a:rPr lang="en-US" altLang="zh-CN" sz="2800" b="1">
                <a:solidFill>
                  <a:srgbClr val="000000"/>
                </a:solidFill>
                <a:latin typeface="黑体" panose="02010609060101010101" pitchFamily="2" charset="-122"/>
                <a:ea typeface="黑体" panose="02010609060101010101" pitchFamily="2" charset="-122"/>
              </a:rPr>
              <a:t>B</a:t>
            </a:r>
            <a:r>
              <a:rPr lang="zh-CN" altLang="en-US" sz="2800" b="1">
                <a:solidFill>
                  <a:srgbClr val="000000"/>
                </a:solidFill>
                <a:latin typeface="黑体" panose="02010609060101010101" pitchFamily="2" charset="-122"/>
                <a:ea typeface="黑体" panose="02010609060101010101" pitchFamily="2" charset="-122"/>
              </a:rPr>
              <a:t>．信息试验</a:t>
            </a:r>
            <a:endParaRPr lang="zh-CN" altLang="en-US" sz="2800" b="1">
              <a:solidFill>
                <a:srgbClr val="000000"/>
              </a:solidFill>
              <a:latin typeface="黑体" panose="02010609060101010101" pitchFamily="2" charset="-122"/>
              <a:ea typeface="黑体" panose="02010609060101010101" pitchFamily="2" charset="-122"/>
            </a:endParaRPr>
          </a:p>
          <a:p>
            <a:r>
              <a:rPr lang="en-US" altLang="zh-CN" sz="2800" b="1">
                <a:solidFill>
                  <a:srgbClr val="000000"/>
                </a:solidFill>
                <a:latin typeface="黑体" panose="02010609060101010101" pitchFamily="2" charset="-122"/>
                <a:ea typeface="黑体" panose="02010609060101010101" pitchFamily="2" charset="-122"/>
              </a:rPr>
              <a:t>C</a:t>
            </a:r>
            <a:r>
              <a:rPr lang="zh-CN" altLang="en-US" sz="2800" b="1">
                <a:solidFill>
                  <a:srgbClr val="000000"/>
                </a:solidFill>
                <a:latin typeface="黑体" panose="02010609060101010101" pitchFamily="2" charset="-122"/>
                <a:ea typeface="黑体" panose="02010609060101010101" pitchFamily="2" charset="-122"/>
              </a:rPr>
              <a:t>．性能试验</a:t>
            </a:r>
            <a:endParaRPr lang="zh-CN" altLang="en-US" sz="2800" b="1">
              <a:solidFill>
                <a:srgbClr val="000000"/>
              </a:solidFill>
              <a:latin typeface="黑体" panose="02010609060101010101" pitchFamily="2" charset="-122"/>
              <a:ea typeface="黑体" panose="02010609060101010101" pitchFamily="2" charset="-122"/>
            </a:endParaRPr>
          </a:p>
          <a:p>
            <a:r>
              <a:rPr lang="en-US" altLang="zh-CN" sz="2800" b="1">
                <a:solidFill>
                  <a:srgbClr val="000000"/>
                </a:solidFill>
                <a:latin typeface="黑体" panose="02010609060101010101" pitchFamily="2" charset="-122"/>
                <a:ea typeface="黑体" panose="02010609060101010101" pitchFamily="2" charset="-122"/>
              </a:rPr>
              <a:t>D</a:t>
            </a:r>
            <a:r>
              <a:rPr lang="zh-CN" altLang="en-US" sz="2800" b="1">
                <a:solidFill>
                  <a:srgbClr val="000000"/>
                </a:solidFill>
                <a:latin typeface="黑体" panose="02010609060101010101" pitchFamily="2" charset="-122"/>
                <a:ea typeface="黑体" panose="02010609060101010101" pitchFamily="2" charset="-122"/>
              </a:rPr>
              <a:t>．虚拟试验</a:t>
            </a:r>
            <a:endParaRPr lang="zh-CN" altLang="en-US" sz="2800" b="1">
              <a:solidFill>
                <a:schemeClr val="tx1"/>
              </a:solidFill>
              <a:latin typeface="黑体" panose="02010609060101010101" pitchFamily="2" charset="-122"/>
              <a:ea typeface="黑体" panose="02010609060101010101" pitchFamily="2" charset="-122"/>
            </a:endParaRPr>
          </a:p>
        </p:txBody>
      </p:sp>
      <p:sp>
        <p:nvSpPr>
          <p:cNvPr id="162819" name="矩形 162818"/>
          <p:cNvSpPr/>
          <p:nvPr/>
        </p:nvSpPr>
        <p:spPr>
          <a:xfrm>
            <a:off x="254000" y="4930775"/>
            <a:ext cx="8636000" cy="519113"/>
          </a:xfrm>
          <a:prstGeom prst="rect">
            <a:avLst/>
          </a:prstGeom>
          <a:noFill/>
          <a:ln w="9525">
            <a:noFill/>
          </a:ln>
        </p:spPr>
        <p:txBody>
          <a:bodyPr/>
          <a:lstStyle/>
          <a:p>
            <a:r>
              <a:rPr lang="en-US" altLang="zh-CN" sz="2800" b="1">
                <a:solidFill>
                  <a:srgbClr val="FF0000"/>
                </a:solidFill>
                <a:latin typeface="黑体" panose="02010609060101010101" pitchFamily="2" charset="-122"/>
                <a:ea typeface="黑体" panose="02010609060101010101" pitchFamily="2" charset="-122"/>
              </a:rPr>
              <a:t>【</a:t>
            </a:r>
            <a:r>
              <a:rPr lang="zh-CN" altLang="en-US" sz="2800" b="1">
                <a:solidFill>
                  <a:srgbClr val="FF0000"/>
                </a:solidFill>
                <a:latin typeface="黑体" panose="02010609060101010101" pitchFamily="2" charset="-122"/>
                <a:ea typeface="黑体" panose="02010609060101010101" pitchFamily="2" charset="-122"/>
              </a:rPr>
              <a:t>答案</a:t>
            </a:r>
            <a:r>
              <a:rPr lang="en-US" altLang="zh-CN" sz="2800" b="1">
                <a:solidFill>
                  <a:srgbClr val="FF0000"/>
                </a:solidFill>
                <a:latin typeface="黑体" panose="02010609060101010101" pitchFamily="2" charset="-122"/>
                <a:ea typeface="黑体" panose="02010609060101010101" pitchFamily="2" charset="-122"/>
              </a:rPr>
              <a:t>】A</a:t>
            </a:r>
            <a:endParaRPr lang="en-US" altLang="zh-CN" sz="2800" b="1">
              <a:solidFill>
                <a:srgbClr val="FF0000"/>
              </a:solidFill>
              <a:latin typeface="黑体" panose="02010609060101010101" pitchFamily="2" charset="-122"/>
              <a:ea typeface="黑体" panose="02010609060101010101" pitchFamily="2" charset="-122"/>
            </a:endParaRPr>
          </a:p>
        </p:txBody>
      </p:sp>
      <p:sp>
        <p:nvSpPr>
          <p:cNvPr id="162820" name="文本框 162819"/>
          <p:cNvSpPr txBox="1"/>
          <p:nvPr/>
        </p:nvSpPr>
        <p:spPr>
          <a:xfrm>
            <a:off x="2941638" y="3379470"/>
            <a:ext cx="5616575" cy="946150"/>
          </a:xfrm>
          <a:prstGeom prst="rect">
            <a:avLst/>
          </a:prstGeom>
          <a:noFill/>
          <a:ln w="9525">
            <a:noFill/>
          </a:ln>
        </p:spPr>
        <p:txBody>
          <a:bodyPr>
            <a:spAutoFit/>
          </a:bodyPr>
          <a:lstStyle/>
          <a:p>
            <a:pPr>
              <a:spcBef>
                <a:spcPct val="50000"/>
              </a:spcBef>
            </a:pPr>
            <a:r>
              <a:rPr lang="zh-CN" altLang="en-US" sz="2800" b="1">
                <a:solidFill>
                  <a:schemeClr val="tx1"/>
                </a:solidFill>
                <a:latin typeface="Arial" panose="020B0604020202020204" pitchFamily="34" charset="0"/>
                <a:ea typeface="宋体" panose="02010600030101010101" pitchFamily="2" charset="-122"/>
              </a:rPr>
              <a:t>根据不同内容分：</a:t>
            </a:r>
            <a:r>
              <a:rPr lang="zh-CN" altLang="en-US" sz="2800" b="1">
                <a:solidFill>
                  <a:srgbClr val="FF0000"/>
                </a:solidFill>
                <a:latin typeface="Arial" panose="020B0604020202020204" pitchFamily="34" charset="0"/>
                <a:ea typeface="宋体" panose="02010600030101010101" pitchFamily="2" charset="-122"/>
              </a:rPr>
              <a:t>性能试验；优化试验，预测试验，信息试验</a:t>
            </a:r>
            <a:endParaRPr lang="zh-CN" altLang="en-US" sz="2800" b="1">
              <a:solidFill>
                <a:srgbClr val="FF0000"/>
              </a:solidFill>
              <a:latin typeface="Arial" panose="020B0604020202020204" pitchFamily="34" charset="0"/>
              <a:ea typeface="宋体" panose="02010600030101010101" pitchFamily="2" charset="-122"/>
            </a:endParaRPr>
          </a:p>
        </p:txBody>
      </p:sp>
      <p:sp>
        <p:nvSpPr>
          <p:cNvPr id="162821" name="文本框 162820"/>
          <p:cNvSpPr txBox="1"/>
          <p:nvPr/>
        </p:nvSpPr>
        <p:spPr>
          <a:xfrm>
            <a:off x="2941955" y="4503420"/>
            <a:ext cx="5688013" cy="1373188"/>
          </a:xfrm>
          <a:prstGeom prst="rect">
            <a:avLst/>
          </a:prstGeom>
          <a:noFill/>
          <a:ln w="9525">
            <a:noFill/>
          </a:ln>
        </p:spPr>
        <p:txBody>
          <a:bodyPr>
            <a:spAutoFit/>
          </a:bodyPr>
          <a:lstStyle/>
          <a:p>
            <a:pPr>
              <a:spcBef>
                <a:spcPct val="50000"/>
              </a:spcBef>
            </a:pPr>
            <a:r>
              <a:rPr lang="zh-CN" altLang="en-US" sz="2800" b="1">
                <a:solidFill>
                  <a:schemeClr val="tx1"/>
                </a:solidFill>
                <a:latin typeface="Arial" panose="020B0604020202020204" pitchFamily="34" charset="0"/>
                <a:ea typeface="宋体" panose="02010600030101010101" pitchFamily="2" charset="-122"/>
              </a:rPr>
              <a:t>技术试验方法：</a:t>
            </a:r>
            <a:r>
              <a:rPr lang="zh-CN" altLang="en-US" sz="2800" b="1">
                <a:solidFill>
                  <a:srgbClr val="FF0000"/>
                </a:solidFill>
                <a:latin typeface="Arial" panose="020B0604020202020204" pitchFamily="34" charset="0"/>
                <a:ea typeface="宋体" panose="02010600030101010101" pitchFamily="2" charset="-122"/>
              </a:rPr>
              <a:t>优选试验法，模拟试验法，虚拟试验法，强化试验法，移植试验法。</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additive="base">
                                        <p:cTn id="7" dur="500" fill="hold"/>
                                        <p:tgtEl>
                                          <p:spTgt spid="162819"/>
                                        </p:tgtEl>
                                        <p:attrNameLst>
                                          <p:attrName>ppt_x</p:attrName>
                                        </p:attrNameLst>
                                      </p:cBhvr>
                                      <p:tavLst>
                                        <p:tav tm="0">
                                          <p:val>
                                            <p:strVal val="#ppt_x"/>
                                          </p:val>
                                        </p:tav>
                                        <p:tav tm="100000">
                                          <p:val>
                                            <p:strVal val="#ppt_x"/>
                                          </p:val>
                                        </p:tav>
                                      </p:tavLst>
                                    </p:anim>
                                    <p:anim calcmode="lin" valueType="num">
                                      <p:cBhvr additive="base">
                                        <p:cTn id="8" dur="500" fill="hold"/>
                                        <p:tgtEl>
                                          <p:spTgt spid="1628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62820"/>
                                        </p:tgtEl>
                                        <p:attrNameLst>
                                          <p:attrName>style.visibility</p:attrName>
                                        </p:attrNameLst>
                                      </p:cBhvr>
                                      <p:to>
                                        <p:strVal val="visible"/>
                                      </p:to>
                                    </p:set>
                                    <p:animEffect transition="in" filter="blinds(horizontal)">
                                      <p:cBhvr>
                                        <p:cTn id="13" dur="500"/>
                                        <p:tgtEl>
                                          <p:spTgt spid="1628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2821"/>
                                        </p:tgtEl>
                                        <p:attrNameLst>
                                          <p:attrName>style.visibility</p:attrName>
                                        </p:attrNameLst>
                                      </p:cBhvr>
                                      <p:to>
                                        <p:strVal val="visible"/>
                                      </p:to>
                                    </p:set>
                                    <p:animEffect transition="in" filter="blinds(horizontal)">
                                      <p:cBhvr>
                                        <p:cTn id="18" dur="500"/>
                                        <p:tgtEl>
                                          <p:spTgt spid="16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P spid="162820" grpId="0"/>
      <p:bldP spid="1628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标题 165889"/>
          <p:cNvSpPr>
            <a:spLocks noGrp="1"/>
          </p:cNvSpPr>
          <p:nvPr>
            <p:ph type="title"/>
          </p:nvPr>
        </p:nvSpPr>
        <p:spPr>
          <a:xfrm>
            <a:off x="548640" y="338455"/>
            <a:ext cx="8229600" cy="1079500"/>
          </a:xfrm>
        </p:spPr>
        <p:txBody>
          <a:bodyPr anchor="ctr"/>
          <a:lstStyle/>
          <a:p>
            <a:r>
              <a:rPr lang="zh-CN" altLang="en-US" b="1">
                <a:sym typeface="+mn-ea"/>
              </a:rPr>
              <a:t>同学们了解神舟系列飞船吗？</a:t>
            </a:r>
            <a:endParaRPr lang="zh-CN" altLang="en-US" b="1" kern="1200">
              <a:latin typeface="经典特宋简" panose="02010609010101010101" pitchFamily="49" charset="-122"/>
              <a:ea typeface="经典特宋简" panose="02010609010101010101" pitchFamily="49" charset="-122"/>
              <a:cs typeface="经典特宋简" panose="02010609010101010101" pitchFamily="49" charset="-122"/>
            </a:endParaRPr>
          </a:p>
        </p:txBody>
      </p:sp>
      <p:sp>
        <p:nvSpPr>
          <p:cNvPr id="165891" name="文本占位符 165890"/>
          <p:cNvSpPr>
            <a:spLocks noGrp="1"/>
          </p:cNvSpPr>
          <p:nvPr>
            <p:ph type="body" idx="1"/>
          </p:nvPr>
        </p:nvSpPr>
        <p:spPr>
          <a:xfrm>
            <a:off x="-635" y="1279525"/>
            <a:ext cx="9144635" cy="5257165"/>
          </a:xfrm>
        </p:spPr>
        <p:txBody>
          <a:bodyPr/>
          <a:lstStyle/>
          <a:p>
            <a:pPr algn="l"/>
            <a:r>
              <a:rPr lang="en-US" altLang="zh-CN" sz="2400" b="1">
                <a:latin typeface="+mj-ea"/>
                <a:ea typeface="+mj-ea"/>
                <a:cs typeface="+mj-ea"/>
              </a:rPr>
              <a:t> 2008</a:t>
            </a:r>
            <a:r>
              <a:rPr lang="zh-CN" altLang="en-US" sz="2400" b="1">
                <a:latin typeface="+mj-ea"/>
                <a:ea typeface="+mj-ea"/>
                <a:cs typeface="+mj-ea"/>
              </a:rPr>
              <a:t>年</a:t>
            </a:r>
            <a:r>
              <a:rPr lang="en-US" altLang="zh-CN" sz="2400" b="1">
                <a:latin typeface="+mj-ea"/>
                <a:ea typeface="+mj-ea"/>
                <a:cs typeface="+mj-ea"/>
              </a:rPr>
              <a:t>9</a:t>
            </a:r>
            <a:r>
              <a:rPr lang="zh-CN" altLang="en-US" sz="2400" b="1">
                <a:latin typeface="+mj-ea"/>
                <a:ea typeface="+mj-ea"/>
                <a:cs typeface="+mj-ea"/>
              </a:rPr>
              <a:t>月</a:t>
            </a:r>
            <a:r>
              <a:rPr lang="en-US" altLang="zh-CN" sz="2400" b="1">
                <a:latin typeface="+mj-ea"/>
                <a:ea typeface="+mj-ea"/>
                <a:cs typeface="+mj-ea"/>
              </a:rPr>
              <a:t>25</a:t>
            </a:r>
            <a:r>
              <a:rPr lang="zh-CN" altLang="en-US" sz="2400" b="1">
                <a:latin typeface="+mj-ea"/>
                <a:ea typeface="+mj-ea"/>
                <a:cs typeface="+mj-ea"/>
              </a:rPr>
              <a:t>日，我国神舟七号发射成功，这是中国第三个载人太空飞船，实现了中国历史上的第一次太空漫步，令中国成为世界上第三个有能力把人类送上太空并进行太空漫步的国家，神舟一号到神舟七号飞船的发射成功，标志着中国航天技术的跨越式进步。</a:t>
            </a:r>
            <a:endParaRPr lang="zh-CN" altLang="en-US" sz="2400" b="1">
              <a:latin typeface="+mj-ea"/>
              <a:ea typeface="+mj-ea"/>
              <a:cs typeface="+mj-ea"/>
            </a:endParaRPr>
          </a:p>
          <a:p>
            <a:pPr algn="l"/>
            <a:r>
              <a:rPr lang="zh-CN" altLang="en-US" sz="2400" b="1">
                <a:latin typeface="+mj-ea"/>
                <a:ea typeface="+mj-ea"/>
                <a:cs typeface="+mj-ea"/>
              </a:rPr>
              <a:t>神舟一号 </a:t>
            </a:r>
            <a:r>
              <a:rPr lang="en-US" altLang="zh-CN" sz="2400" b="1">
                <a:latin typeface="+mj-ea"/>
                <a:ea typeface="+mj-ea"/>
                <a:cs typeface="+mj-ea"/>
              </a:rPr>
              <a:t>1999-11-20 06</a:t>
            </a:r>
            <a:r>
              <a:rPr lang="zh-CN" altLang="en-US" sz="2400" b="1">
                <a:latin typeface="+mj-ea"/>
                <a:ea typeface="+mj-ea"/>
                <a:cs typeface="+mj-ea"/>
              </a:rPr>
              <a:t>：</a:t>
            </a:r>
            <a:r>
              <a:rPr lang="en-US" altLang="zh-CN" sz="2400" b="1">
                <a:latin typeface="+mj-ea"/>
                <a:ea typeface="+mj-ea"/>
                <a:cs typeface="+mj-ea"/>
              </a:rPr>
              <a:t>00   1999-11-21 3</a:t>
            </a:r>
            <a:r>
              <a:rPr lang="zh-CN" altLang="en-US" sz="2400" b="1">
                <a:latin typeface="+mj-ea"/>
                <a:ea typeface="+mj-ea"/>
                <a:cs typeface="+mj-ea"/>
              </a:rPr>
              <a:t>：</a:t>
            </a:r>
            <a:r>
              <a:rPr lang="en-US" altLang="zh-CN" sz="2400" b="1">
                <a:latin typeface="+mj-ea"/>
                <a:ea typeface="+mj-ea"/>
                <a:cs typeface="+mj-ea"/>
              </a:rPr>
              <a:t>41  21</a:t>
            </a:r>
            <a:r>
              <a:rPr lang="zh-CN" altLang="en-US" sz="2400" b="1">
                <a:latin typeface="+mj-ea"/>
                <a:ea typeface="+mj-ea"/>
                <a:cs typeface="+mj-ea"/>
              </a:rPr>
              <a:t>小时 无人</a:t>
            </a:r>
            <a:endParaRPr lang="zh-CN" altLang="en-US" sz="2400" b="1">
              <a:latin typeface="+mj-ea"/>
              <a:ea typeface="+mj-ea"/>
              <a:cs typeface="+mj-ea"/>
            </a:endParaRPr>
          </a:p>
          <a:p>
            <a:pPr algn="l"/>
            <a:r>
              <a:rPr lang="zh-CN" altLang="en-US" sz="2400" b="1">
                <a:latin typeface="+mj-ea"/>
                <a:ea typeface="+mj-ea"/>
                <a:cs typeface="+mj-ea"/>
              </a:rPr>
              <a:t>神舟二号 </a:t>
            </a:r>
            <a:r>
              <a:rPr lang="en-US" altLang="zh-CN" sz="2400" b="1">
                <a:latin typeface="+mj-ea"/>
                <a:ea typeface="+mj-ea"/>
                <a:cs typeface="+mj-ea"/>
              </a:rPr>
              <a:t>2001-01-10 01</a:t>
            </a:r>
            <a:r>
              <a:rPr lang="zh-CN" altLang="en-US" sz="2400" b="1">
                <a:latin typeface="+mj-ea"/>
                <a:ea typeface="+mj-ea"/>
                <a:cs typeface="+mj-ea"/>
              </a:rPr>
              <a:t>：</a:t>
            </a:r>
            <a:r>
              <a:rPr lang="en-US" altLang="zh-CN" sz="2400" b="1">
                <a:latin typeface="+mj-ea"/>
                <a:ea typeface="+mj-ea"/>
                <a:cs typeface="+mj-ea"/>
              </a:rPr>
              <a:t>00   2001-01-16 19</a:t>
            </a:r>
            <a:r>
              <a:rPr lang="zh-CN" altLang="en-US" sz="2400" b="1">
                <a:latin typeface="+mj-ea"/>
                <a:ea typeface="+mj-ea"/>
                <a:cs typeface="+mj-ea"/>
              </a:rPr>
              <a:t>：</a:t>
            </a:r>
            <a:r>
              <a:rPr lang="en-US" altLang="zh-CN" sz="2400" b="1">
                <a:latin typeface="+mj-ea"/>
                <a:ea typeface="+mj-ea"/>
                <a:cs typeface="+mj-ea"/>
              </a:rPr>
              <a:t>22  6</a:t>
            </a:r>
            <a:r>
              <a:rPr lang="zh-CN" altLang="en-US" sz="2400" b="1">
                <a:latin typeface="+mj-ea"/>
                <a:ea typeface="+mj-ea"/>
                <a:cs typeface="+mj-ea"/>
              </a:rPr>
              <a:t>天   无人</a:t>
            </a:r>
            <a:endParaRPr lang="zh-CN" altLang="en-US" sz="2400" b="1">
              <a:latin typeface="+mj-ea"/>
              <a:ea typeface="+mj-ea"/>
              <a:cs typeface="+mj-ea"/>
            </a:endParaRPr>
          </a:p>
          <a:p>
            <a:pPr algn="l"/>
            <a:r>
              <a:rPr lang="zh-CN" altLang="en-US" sz="2400" b="1">
                <a:latin typeface="+mj-ea"/>
                <a:ea typeface="+mj-ea"/>
                <a:cs typeface="+mj-ea"/>
              </a:rPr>
              <a:t>神舟三号 </a:t>
            </a:r>
            <a:r>
              <a:rPr lang="en-US" altLang="zh-CN" sz="2400" b="1">
                <a:latin typeface="+mj-ea"/>
                <a:ea typeface="+mj-ea"/>
                <a:cs typeface="+mj-ea"/>
              </a:rPr>
              <a:t>2002-03-25 22</a:t>
            </a:r>
            <a:r>
              <a:rPr lang="zh-CN" altLang="en-US" sz="2400" b="1">
                <a:latin typeface="+mj-ea"/>
                <a:ea typeface="+mj-ea"/>
                <a:cs typeface="+mj-ea"/>
              </a:rPr>
              <a:t>：</a:t>
            </a:r>
            <a:r>
              <a:rPr lang="en-US" altLang="zh-CN" sz="2400" b="1">
                <a:latin typeface="+mj-ea"/>
                <a:ea typeface="+mj-ea"/>
                <a:cs typeface="+mj-ea"/>
              </a:rPr>
              <a:t>15   2002-04-01         6</a:t>
            </a:r>
            <a:r>
              <a:rPr lang="zh-CN" altLang="en-US" sz="2400" b="1">
                <a:latin typeface="+mj-ea"/>
                <a:ea typeface="+mj-ea"/>
                <a:cs typeface="+mj-ea"/>
              </a:rPr>
              <a:t>天   无人</a:t>
            </a:r>
            <a:endParaRPr lang="zh-CN" altLang="en-US" sz="2400" b="1">
              <a:latin typeface="+mj-ea"/>
              <a:ea typeface="+mj-ea"/>
              <a:cs typeface="+mj-ea"/>
            </a:endParaRPr>
          </a:p>
          <a:p>
            <a:pPr algn="l"/>
            <a:r>
              <a:rPr lang="zh-CN" altLang="en-US" sz="2400" b="1">
                <a:latin typeface="+mj-ea"/>
                <a:ea typeface="+mj-ea"/>
                <a:cs typeface="+mj-ea"/>
              </a:rPr>
              <a:t>神舟四号 </a:t>
            </a:r>
            <a:r>
              <a:rPr lang="en-US" altLang="zh-CN" sz="2400" b="1">
                <a:latin typeface="+mj-ea"/>
                <a:ea typeface="+mj-ea"/>
                <a:cs typeface="+mj-ea"/>
              </a:rPr>
              <a:t>2002-12-30 00</a:t>
            </a:r>
            <a:r>
              <a:rPr lang="zh-CN" altLang="en-US" sz="2400" b="1">
                <a:latin typeface="+mj-ea"/>
                <a:ea typeface="+mj-ea"/>
                <a:cs typeface="+mj-ea"/>
              </a:rPr>
              <a:t>：</a:t>
            </a:r>
            <a:r>
              <a:rPr lang="en-US" altLang="zh-CN" sz="2400" b="1">
                <a:latin typeface="+mj-ea"/>
                <a:ea typeface="+mj-ea"/>
                <a:cs typeface="+mj-ea"/>
              </a:rPr>
              <a:t>40   2003-01-05 19</a:t>
            </a:r>
            <a:r>
              <a:rPr lang="zh-CN" altLang="en-US" sz="2400" b="1">
                <a:latin typeface="+mj-ea"/>
                <a:ea typeface="+mj-ea"/>
                <a:cs typeface="+mj-ea"/>
              </a:rPr>
              <a:t>：</a:t>
            </a:r>
            <a:r>
              <a:rPr lang="en-US" altLang="zh-CN" sz="2400" b="1">
                <a:latin typeface="+mj-ea"/>
                <a:ea typeface="+mj-ea"/>
                <a:cs typeface="+mj-ea"/>
              </a:rPr>
              <a:t>16  6</a:t>
            </a:r>
            <a:r>
              <a:rPr lang="zh-CN" altLang="en-US" sz="2400" b="1">
                <a:latin typeface="+mj-ea"/>
                <a:ea typeface="+mj-ea"/>
                <a:cs typeface="+mj-ea"/>
              </a:rPr>
              <a:t>天   无人</a:t>
            </a:r>
            <a:endParaRPr lang="zh-CN" altLang="en-US" sz="2400" b="1">
              <a:latin typeface="+mj-ea"/>
              <a:ea typeface="+mj-ea"/>
              <a:cs typeface="+mj-ea"/>
            </a:endParaRPr>
          </a:p>
          <a:p>
            <a:pPr algn="l"/>
            <a:r>
              <a:rPr lang="zh-CN" altLang="en-US" sz="2400" b="1">
                <a:latin typeface="+mj-ea"/>
                <a:ea typeface="+mj-ea"/>
                <a:cs typeface="+mj-ea"/>
              </a:rPr>
              <a:t>神舟五号 </a:t>
            </a:r>
            <a:r>
              <a:rPr lang="en-US" altLang="zh-CN" sz="2400" b="1">
                <a:latin typeface="+mj-ea"/>
                <a:ea typeface="+mj-ea"/>
                <a:cs typeface="+mj-ea"/>
              </a:rPr>
              <a:t>2003-10-15 09</a:t>
            </a:r>
            <a:r>
              <a:rPr lang="zh-CN" altLang="en-US" sz="2400" b="1">
                <a:latin typeface="+mj-ea"/>
                <a:ea typeface="+mj-ea"/>
                <a:cs typeface="+mj-ea"/>
              </a:rPr>
              <a:t>：</a:t>
            </a:r>
            <a:r>
              <a:rPr lang="en-US" altLang="zh-CN" sz="2400" b="1">
                <a:latin typeface="+mj-ea"/>
                <a:ea typeface="+mj-ea"/>
                <a:cs typeface="+mj-ea"/>
              </a:rPr>
              <a:t>00 2003-10-16 06</a:t>
            </a:r>
            <a:r>
              <a:rPr lang="zh-CN" altLang="en-US" sz="2400" b="1">
                <a:latin typeface="+mj-ea"/>
                <a:ea typeface="+mj-ea"/>
                <a:cs typeface="+mj-ea"/>
              </a:rPr>
              <a:t>：</a:t>
            </a:r>
            <a:r>
              <a:rPr lang="en-US" altLang="zh-CN" sz="2400" b="1">
                <a:latin typeface="+mj-ea"/>
                <a:ea typeface="+mj-ea"/>
                <a:cs typeface="+mj-ea"/>
              </a:rPr>
              <a:t>25 15</a:t>
            </a:r>
            <a:r>
              <a:rPr lang="zh-CN" altLang="en-US" sz="2400" b="1">
                <a:latin typeface="+mj-ea"/>
                <a:ea typeface="+mj-ea"/>
                <a:cs typeface="+mj-ea"/>
              </a:rPr>
              <a:t>小时 杨利伟</a:t>
            </a:r>
            <a:endParaRPr lang="zh-CN" altLang="en-US" sz="2400" b="1">
              <a:latin typeface="+mj-ea"/>
              <a:ea typeface="+mj-ea"/>
              <a:cs typeface="+mj-ea"/>
            </a:endParaRPr>
          </a:p>
          <a:p>
            <a:pPr algn="l"/>
            <a:r>
              <a:rPr lang="zh-CN" altLang="en-US" sz="2400" b="1">
                <a:latin typeface="+mj-ea"/>
                <a:ea typeface="+mj-ea"/>
                <a:cs typeface="+mj-ea"/>
              </a:rPr>
              <a:t>神舟六号 </a:t>
            </a:r>
            <a:r>
              <a:rPr lang="en-US" altLang="zh-CN" sz="2400" b="1">
                <a:latin typeface="+mj-ea"/>
                <a:ea typeface="+mj-ea"/>
                <a:cs typeface="+mj-ea"/>
              </a:rPr>
              <a:t>2005-10-12 09</a:t>
            </a:r>
            <a:r>
              <a:rPr lang="zh-CN" altLang="en-US" sz="2400" b="1">
                <a:latin typeface="+mj-ea"/>
                <a:ea typeface="+mj-ea"/>
                <a:cs typeface="+mj-ea"/>
              </a:rPr>
              <a:t>：</a:t>
            </a:r>
            <a:r>
              <a:rPr lang="en-US" altLang="zh-CN" sz="2400" b="1">
                <a:latin typeface="+mj-ea"/>
                <a:ea typeface="+mj-ea"/>
                <a:cs typeface="+mj-ea"/>
              </a:rPr>
              <a:t>00 2005-10-17 04</a:t>
            </a:r>
            <a:r>
              <a:rPr lang="zh-CN" altLang="en-US" sz="2400" b="1">
                <a:latin typeface="+mj-ea"/>
                <a:ea typeface="+mj-ea"/>
                <a:cs typeface="+mj-ea"/>
              </a:rPr>
              <a:t>：</a:t>
            </a:r>
            <a:r>
              <a:rPr lang="en-US" altLang="zh-CN" sz="2400" b="1">
                <a:latin typeface="+mj-ea"/>
                <a:ea typeface="+mj-ea"/>
                <a:cs typeface="+mj-ea"/>
              </a:rPr>
              <a:t>00 4</a:t>
            </a:r>
            <a:r>
              <a:rPr lang="zh-CN" altLang="en-US" sz="2400" b="1">
                <a:latin typeface="+mj-ea"/>
                <a:ea typeface="+mj-ea"/>
                <a:cs typeface="+mj-ea"/>
              </a:rPr>
              <a:t>天  费俊龙</a:t>
            </a:r>
            <a:r>
              <a:rPr lang="en-US" altLang="zh-CN" sz="2400" b="1">
                <a:latin typeface="+mj-ea"/>
                <a:ea typeface="+mj-ea"/>
                <a:cs typeface="+mj-ea"/>
              </a:rPr>
              <a:t> </a:t>
            </a:r>
            <a:endParaRPr lang="en-US" altLang="zh-CN" sz="2400" b="1">
              <a:latin typeface="+mj-ea"/>
              <a:ea typeface="+mj-ea"/>
              <a:cs typeface="+mj-ea"/>
            </a:endParaRPr>
          </a:p>
          <a:p>
            <a:pPr algn="l"/>
            <a:r>
              <a:rPr lang="zh-CN" altLang="en-US" sz="2400" b="1">
                <a:latin typeface="+mj-ea"/>
                <a:ea typeface="+mj-ea"/>
                <a:cs typeface="+mj-ea"/>
              </a:rPr>
              <a:t>神州七号 </a:t>
            </a:r>
            <a:r>
              <a:rPr lang="en-US" altLang="zh-CN" sz="2400" b="1">
                <a:latin typeface="+mj-ea"/>
                <a:ea typeface="+mj-ea"/>
                <a:cs typeface="+mj-ea"/>
              </a:rPr>
              <a:t>2008-09-25 21</a:t>
            </a:r>
            <a:r>
              <a:rPr lang="zh-CN" altLang="en-US" sz="2400" b="1">
                <a:latin typeface="+mj-ea"/>
                <a:ea typeface="+mj-ea"/>
                <a:cs typeface="+mj-ea"/>
              </a:rPr>
              <a:t>：</a:t>
            </a:r>
            <a:r>
              <a:rPr lang="en-US" altLang="zh-CN" sz="2400" b="1">
                <a:latin typeface="+mj-ea"/>
                <a:ea typeface="+mj-ea"/>
                <a:cs typeface="+mj-ea"/>
              </a:rPr>
              <a:t>10 2008-09-28 17</a:t>
            </a:r>
            <a:r>
              <a:rPr lang="zh-CN" altLang="en-US" sz="2400" b="1">
                <a:latin typeface="+mj-ea"/>
                <a:ea typeface="+mj-ea"/>
                <a:cs typeface="+mj-ea"/>
              </a:rPr>
              <a:t>：</a:t>
            </a:r>
            <a:r>
              <a:rPr lang="en-US" altLang="zh-CN" sz="2400" b="1">
                <a:latin typeface="+mj-ea"/>
                <a:ea typeface="+mj-ea"/>
                <a:cs typeface="+mj-ea"/>
              </a:rPr>
              <a:t>37 2</a:t>
            </a:r>
            <a:r>
              <a:rPr lang="zh-CN" altLang="en-US" sz="2400" b="1">
                <a:latin typeface="+mj-ea"/>
                <a:ea typeface="+mj-ea"/>
                <a:cs typeface="+mj-ea"/>
              </a:rPr>
              <a:t>天  翟志刚、刘伯明、景海鹏。</a:t>
            </a:r>
            <a:endParaRPr lang="zh-CN" altLang="en-US" sz="2400" b="1">
              <a:latin typeface="+mj-ea"/>
              <a:ea typeface="+mj-ea"/>
              <a:cs typeface="+mj-ea"/>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p:cNvSpPr>
          <p:nvPr>
            <p:ph type="title" idx="4294967295"/>
          </p:nvPr>
        </p:nvSpPr>
        <p:spPr>
          <a:xfrm>
            <a:off x="395288" y="908050"/>
            <a:ext cx="8353425" cy="2032000"/>
          </a:xfrm>
        </p:spPr>
        <p:txBody>
          <a:bodyPr vert="horz" wrap="square" lIns="91440" tIns="45720" rIns="91440" bIns="45720" anchor="ctr"/>
          <a:lstStyle/>
          <a:p>
            <a:pPr>
              <a:lnSpc>
                <a:spcPct val="75000"/>
              </a:lnSpc>
            </a:pPr>
            <a:r>
              <a:rPr lang="zh-CN" altLang="en-US" sz="2800" b="1">
                <a:solidFill>
                  <a:schemeClr val="accent2"/>
                </a:solidFill>
                <a:latin typeface="宋体" panose="02010600030101010101" pitchFamily="2" charset="-122"/>
              </a:rPr>
              <a:t>    孙宁</a:t>
            </a:r>
            <a:r>
              <a:rPr lang="zh-CN" altLang="en-US" sz="2800" b="1">
                <a:latin typeface="宋体" panose="02010600030101010101" pitchFamily="2" charset="-122"/>
              </a:rPr>
              <a:t>同学自己做了两个小试验来检验小凳的承重力和稳定性 进行怎样的实验？</a:t>
            </a:r>
            <a:endParaRPr lang="zh-CN" altLang="en-US" sz="4000" b="1">
              <a:solidFill>
                <a:schemeClr val="accent2"/>
              </a:solidFill>
              <a:latin typeface="宋体" panose="02010600030101010101" pitchFamily="2" charset="-122"/>
            </a:endParaRPr>
          </a:p>
        </p:txBody>
      </p:sp>
      <p:sp>
        <p:nvSpPr>
          <p:cNvPr id="155652" name="Text Box 4"/>
          <p:cNvSpPr txBox="1"/>
          <p:nvPr/>
        </p:nvSpPr>
        <p:spPr>
          <a:xfrm>
            <a:off x="395288" y="2636838"/>
            <a:ext cx="8497887" cy="1006475"/>
          </a:xfrm>
          <a:prstGeom prst="rect">
            <a:avLst/>
          </a:prstGeom>
          <a:noFill/>
          <a:ln w="9525">
            <a:noFill/>
          </a:ln>
        </p:spPr>
        <p:txBody>
          <a:bodyPr>
            <a:spAutoFit/>
          </a:bodyPr>
          <a:lstStyle/>
          <a:p>
            <a:pPr>
              <a:spcBef>
                <a:spcPct val="50000"/>
              </a:spcBef>
            </a:pPr>
            <a:r>
              <a:rPr lang="zh-CN" altLang="en-US" sz="3200" b="1">
                <a:solidFill>
                  <a:schemeClr val="tx1"/>
                </a:solidFill>
                <a:latin typeface="Arial" panose="020B0604020202020204" pitchFamily="34" charset="0"/>
                <a:ea typeface="宋体" panose="02010600030101010101" pitchFamily="2" charset="-122"/>
              </a:rPr>
              <a:t>        </a:t>
            </a:r>
            <a:r>
              <a:rPr lang="en-US" altLang="zh-CN"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1.</a:t>
            </a:r>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在小凳上逐步加重物，把重物将小凳压垮前的一次重力记录为小凳的承重力。</a:t>
            </a:r>
            <a:endPar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55653" name="Text Box 5"/>
          <p:cNvSpPr txBox="1"/>
          <p:nvPr/>
        </p:nvSpPr>
        <p:spPr>
          <a:xfrm>
            <a:off x="468313" y="3789363"/>
            <a:ext cx="8675687" cy="1860550"/>
          </a:xfrm>
          <a:prstGeom prst="rect">
            <a:avLst/>
          </a:prstGeom>
          <a:noFill/>
          <a:ln w="9525">
            <a:noFill/>
          </a:ln>
        </p:spPr>
        <p:txBody>
          <a:bodyPr>
            <a:spAutoFit/>
          </a:bodyPr>
          <a:lstStyle/>
          <a:p>
            <a:pPr>
              <a:spcBef>
                <a:spcPct val="50000"/>
              </a:spcBef>
            </a:pPr>
            <a:r>
              <a:rPr lang="zh-CN" altLang="en-US" sz="3200" b="1">
                <a:solidFill>
                  <a:schemeClr val="accent2"/>
                </a:solidFill>
                <a:latin typeface="Arial" panose="020B0604020202020204" pitchFamily="34" charset="0"/>
                <a:ea typeface="宋体" panose="02010600030101010101" pitchFamily="2" charset="-122"/>
              </a:rPr>
              <a:t>        </a:t>
            </a:r>
            <a:r>
              <a:rPr lang="en-US" altLang="zh-CN"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2.</a:t>
            </a:r>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在小凳上固定一个特制的挡风屏障用电风扇在一定距离之外吹风，电扇由远及近移动，风力由小变大，记录屏障连同小凳一同倒下时电风扇与小凳之间的距离以及电风扇的风力。</a:t>
            </a:r>
            <a:endParaRPr lang="en-US" altLang="zh-CN"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98309" name="Text Box 7"/>
          <p:cNvSpPr txBox="1"/>
          <p:nvPr/>
        </p:nvSpPr>
        <p:spPr>
          <a:xfrm>
            <a:off x="140335" y="765175"/>
            <a:ext cx="3409950" cy="583565"/>
          </a:xfrm>
          <a:prstGeom prst="rect">
            <a:avLst/>
          </a:prstGeom>
          <a:solidFill>
            <a:schemeClr val="bg1"/>
          </a:solidFill>
          <a:ln w="9525">
            <a:noFill/>
          </a:ln>
        </p:spPr>
        <p:txBody>
          <a:bodyPr>
            <a:spAutoFit/>
          </a:bodyPr>
          <a:lstStyle/>
          <a:p>
            <a:pPr>
              <a:spcBef>
                <a:spcPct val="50000"/>
              </a:spcBef>
            </a:pPr>
            <a:r>
              <a:rPr lang="en-US" altLang="zh-CN" sz="3200" b="1">
                <a:solidFill>
                  <a:srgbClr val="0062AC"/>
                </a:solidFill>
                <a:effectLst>
                  <a:outerShdw blurRad="38100" dist="38100" dir="2700000">
                    <a:srgbClr val="C0C0C0"/>
                  </a:outerShdw>
                </a:effectLst>
                <a:latin typeface="宋体" panose="02010600030101010101" pitchFamily="2" charset="-122"/>
                <a:ea typeface="宋体" panose="02010600030101010101" pitchFamily="2" charset="-122"/>
              </a:rPr>
              <a:t>9</a:t>
            </a:r>
            <a:r>
              <a:rPr lang="zh-CN" altLang="en-US" sz="3200" b="1">
                <a:solidFill>
                  <a:srgbClr val="0062AC"/>
                </a:solidFill>
                <a:effectLst>
                  <a:outerShdw blurRad="38100" dist="38100" dir="2700000">
                    <a:srgbClr val="C0C0C0"/>
                  </a:outerShdw>
                </a:effectLst>
                <a:latin typeface="宋体" panose="02010600030101010101" pitchFamily="2" charset="-122"/>
                <a:ea typeface="宋体" panose="02010600030101010101" pitchFamily="2" charset="-122"/>
              </a:rPr>
              <a:t>、马上行动</a:t>
            </a:r>
            <a:endParaRPr lang="en-US" altLang="zh-CN" sz="3200" b="1">
              <a:solidFill>
                <a:srgbClr val="0062AC"/>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5650"/>
                                        </p:tgtEl>
                                        <p:attrNameLst>
                                          <p:attrName>style.visibility</p:attrName>
                                        </p:attrNameLst>
                                      </p:cBhvr>
                                      <p:to>
                                        <p:strVal val="visible"/>
                                      </p:to>
                                    </p:set>
                                    <p:anim calcmode="discrete" valueType="clr">
                                      <p:cBhvr override="childStyle">
                                        <p:cTn id="7" dur="80"/>
                                        <p:tgtEl>
                                          <p:spTgt spid="1556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5650"/>
                                        </p:tgtEl>
                                        <p:attrNameLst>
                                          <p:attrName>fillcolor</p:attrName>
                                        </p:attrNameLst>
                                      </p:cBhvr>
                                      <p:tavLst>
                                        <p:tav tm="0">
                                          <p:val>
                                            <p:clrVal>
                                              <a:schemeClr val="accent2"/>
                                            </p:clrVal>
                                          </p:val>
                                        </p:tav>
                                        <p:tav tm="50000">
                                          <p:val>
                                            <p:clrVal>
                                              <a:schemeClr val="hlink"/>
                                            </p:clrVal>
                                          </p:val>
                                        </p:tav>
                                      </p:tavLst>
                                    </p:anim>
                                    <p:set>
                                      <p:cBhvr>
                                        <p:cTn id="9" dur="80"/>
                                        <p:tgtEl>
                                          <p:spTgt spid="1556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55652"/>
                                        </p:tgtEl>
                                        <p:attrNameLst>
                                          <p:attrName>style.visibility</p:attrName>
                                        </p:attrNameLst>
                                      </p:cBhvr>
                                      <p:to>
                                        <p:strVal val="visible"/>
                                      </p:to>
                                    </p:set>
                                    <p:animEffect transition="in" filter="strips(downLeft)">
                                      <p:cBhvr>
                                        <p:cTn id="14" dur="500"/>
                                        <p:tgtEl>
                                          <p:spTgt spid="15565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55653"/>
                                        </p:tgtEl>
                                        <p:attrNameLst>
                                          <p:attrName>style.visibility</p:attrName>
                                        </p:attrNameLst>
                                      </p:cBhvr>
                                      <p:to>
                                        <p:strVal val="visible"/>
                                      </p:to>
                                    </p:set>
                                    <p:animEffect transition="in" filter="diamond(in)">
                                      <p:cBhvr>
                                        <p:cTn id="19" dur="20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2" grpId="0"/>
      <p:bldP spid="15565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0" name="Rectangle 40"/>
          <p:cNvSpPr/>
          <p:nvPr/>
        </p:nvSpPr>
        <p:spPr>
          <a:xfrm>
            <a:off x="684213" y="1773238"/>
            <a:ext cx="4933950" cy="647700"/>
          </a:xfrm>
          <a:prstGeom prst="rect">
            <a:avLst/>
          </a:prstGeom>
          <a:noFill/>
          <a:ln w="9525">
            <a:noFill/>
          </a:ln>
        </p:spPr>
        <p:txBody>
          <a:bodyPr/>
          <a:lstStyle/>
          <a:p>
            <a:pPr marL="342900" indent="-342900" eaLnBrk="0" hangingPunct="0">
              <a:spcBef>
                <a:spcPct val="20000"/>
              </a:spcBef>
            </a:pPr>
            <a:r>
              <a:rPr lang="en-US" altLang="zh-CN" sz="28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(1)</a:t>
            </a:r>
            <a:r>
              <a:rPr lang="zh-CN" altLang="en-US" sz="28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rPr>
              <a:t>技术试验的实施包括</a:t>
            </a:r>
            <a:endParaRPr lang="zh-CN" altLang="en-US" sz="2800" b="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grpSp>
        <p:nvGrpSpPr>
          <p:cNvPr id="2" name="Group 41"/>
          <p:cNvGrpSpPr/>
          <p:nvPr/>
        </p:nvGrpSpPr>
        <p:grpSpPr>
          <a:xfrm>
            <a:off x="1116013" y="2492375"/>
            <a:ext cx="2563812" cy="2903538"/>
            <a:chOff x="113" y="2235"/>
            <a:chExt cx="2188" cy="1829"/>
          </a:xfrm>
        </p:grpSpPr>
        <p:sp>
          <p:nvSpPr>
            <p:cNvPr id="100357" name="Rectangle 42"/>
            <p:cNvSpPr/>
            <p:nvPr/>
          </p:nvSpPr>
          <p:spPr>
            <a:xfrm>
              <a:off x="612" y="2235"/>
              <a:ext cx="1689" cy="333"/>
            </a:xfrm>
            <a:prstGeom prst="rect">
              <a:avLst/>
            </a:prstGeom>
            <a:noFill/>
            <a:ln w="9525" cap="flat" cmpd="sng">
              <a:solidFill>
                <a:schemeClr val="bg1"/>
              </a:solidFill>
              <a:prstDash val="solid"/>
              <a:miter/>
              <a:headEnd type="none" w="med" len="med"/>
              <a:tailEnd type="none" w="med" len="med"/>
            </a:ln>
          </p:spPr>
          <p:txBody>
            <a:bodyPr wrap="none">
              <a:spAutoFit/>
            </a:bodyPr>
            <a:lstStyle/>
            <a:p>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①制定计划</a:t>
              </a:r>
              <a:endPar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00358" name="Rectangle 43"/>
            <p:cNvSpPr/>
            <p:nvPr/>
          </p:nvSpPr>
          <p:spPr>
            <a:xfrm>
              <a:off x="612" y="2597"/>
              <a:ext cx="1689" cy="333"/>
            </a:xfrm>
            <a:prstGeom prst="rect">
              <a:avLst/>
            </a:prstGeom>
            <a:noFill/>
            <a:ln w="9525" cap="flat" cmpd="sng">
              <a:solidFill>
                <a:schemeClr val="bg1"/>
              </a:solidFill>
              <a:prstDash val="solid"/>
              <a:miter/>
              <a:headEnd type="none" w="med" len="med"/>
              <a:tailEnd type="none" w="med" len="med"/>
            </a:ln>
          </p:spPr>
          <p:txBody>
            <a:bodyPr wrap="none">
              <a:spAutoFit/>
            </a:bodyPr>
            <a:lstStyle/>
            <a:p>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②抽取样本</a:t>
              </a:r>
              <a:endPar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00359" name="Rectangle 44"/>
            <p:cNvSpPr/>
            <p:nvPr/>
          </p:nvSpPr>
          <p:spPr>
            <a:xfrm>
              <a:off x="612" y="3323"/>
              <a:ext cx="1689" cy="333"/>
            </a:xfrm>
            <a:prstGeom prst="rect">
              <a:avLst/>
            </a:prstGeom>
            <a:noFill/>
            <a:ln w="9525" cap="flat" cmpd="sng">
              <a:solidFill>
                <a:schemeClr val="bg1"/>
              </a:solidFill>
              <a:prstDash val="solid"/>
              <a:miter/>
              <a:headEnd type="none" w="med" len="med"/>
              <a:tailEnd type="none" w="med" len="med"/>
            </a:ln>
          </p:spPr>
          <p:txBody>
            <a:bodyPr wrap="none">
              <a:spAutoFit/>
            </a:bodyPr>
            <a:lstStyle/>
            <a:p>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④分析数据</a:t>
              </a:r>
              <a:endPar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00360" name="Rectangle 45"/>
            <p:cNvSpPr/>
            <p:nvPr/>
          </p:nvSpPr>
          <p:spPr>
            <a:xfrm>
              <a:off x="612" y="2960"/>
              <a:ext cx="1689" cy="333"/>
            </a:xfrm>
            <a:prstGeom prst="rect">
              <a:avLst/>
            </a:prstGeom>
            <a:noFill/>
            <a:ln w="9525" cap="flat" cmpd="sng">
              <a:solidFill>
                <a:schemeClr val="bg1"/>
              </a:solidFill>
              <a:prstDash val="solid"/>
              <a:miter/>
              <a:headEnd type="none" w="med" len="med"/>
              <a:tailEnd type="none" w="med" len="med"/>
            </a:ln>
          </p:spPr>
          <p:txBody>
            <a:bodyPr wrap="none">
              <a:spAutoFit/>
            </a:bodyPr>
            <a:lstStyle/>
            <a:p>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③进行试验</a:t>
              </a:r>
              <a:endPar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00361" name="Rectangle 46"/>
            <p:cNvSpPr/>
            <p:nvPr/>
          </p:nvSpPr>
          <p:spPr>
            <a:xfrm>
              <a:off x="612" y="3731"/>
              <a:ext cx="1689" cy="333"/>
            </a:xfrm>
            <a:prstGeom prst="rect">
              <a:avLst/>
            </a:prstGeom>
            <a:noFill/>
            <a:ln w="9525" cap="flat" cmpd="sng">
              <a:solidFill>
                <a:schemeClr val="bg1"/>
              </a:solidFill>
              <a:prstDash val="solid"/>
              <a:miter/>
              <a:headEnd type="none" w="med" len="med"/>
              <a:tailEnd type="none" w="med" len="med"/>
            </a:ln>
          </p:spPr>
          <p:txBody>
            <a:bodyPr wrap="none">
              <a:spAutoFit/>
            </a:bodyPr>
            <a:lstStyle/>
            <a:p>
              <a:r>
                <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rPr>
                <a:t>⑤得出结论</a:t>
              </a:r>
              <a:endParaRPr lang="zh-CN" altLang="en-US" sz="2800" b="1">
                <a:solidFill>
                  <a:schemeClr val="tx2"/>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00362" name="AutoShape 47"/>
            <p:cNvSpPr/>
            <p:nvPr/>
          </p:nvSpPr>
          <p:spPr>
            <a:xfrm>
              <a:off x="113" y="2387"/>
              <a:ext cx="363" cy="1544"/>
            </a:xfrm>
            <a:prstGeom prst="leftBrace">
              <a:avLst>
                <a:gd name="adj1" fmla="val 35445"/>
                <a:gd name="adj2" fmla="val 50000"/>
              </a:avLst>
            </a:prstGeom>
            <a:noFill/>
            <a:ln w="9525" cap="flat" cmpd="sng">
              <a:solidFill>
                <a:schemeClr val="tx2"/>
              </a:solidFill>
              <a:prstDash val="solid"/>
              <a:headEnd type="none" w="med" len="med"/>
              <a:tailEnd type="none" w="med" len="med"/>
            </a:ln>
          </p:spPr>
          <p:txBody>
            <a:bodyPr wrap="none" anchor="ctr"/>
            <a:lstStyle/>
            <a:p>
              <a:endParaRPr lang="zh-CN" altLang="en-US" sz="180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3" name="Group 64"/>
          <p:cNvGrpSpPr/>
          <p:nvPr/>
        </p:nvGrpSpPr>
        <p:grpSpPr>
          <a:xfrm>
            <a:off x="252413" y="836613"/>
            <a:ext cx="8640762" cy="4783137"/>
            <a:chOff x="204" y="894"/>
            <a:chExt cx="5443" cy="3013"/>
          </a:xfrm>
        </p:grpSpPr>
        <p:sp>
          <p:nvSpPr>
            <p:cNvPr id="100364" name="Rectangle 48"/>
            <p:cNvSpPr/>
            <p:nvPr/>
          </p:nvSpPr>
          <p:spPr>
            <a:xfrm>
              <a:off x="204" y="894"/>
              <a:ext cx="4717" cy="495"/>
            </a:xfrm>
            <a:prstGeom prst="rect">
              <a:avLst/>
            </a:prstGeom>
            <a:noFill/>
            <a:ln w="9525">
              <a:noFill/>
            </a:ln>
          </p:spPr>
          <p:txBody>
            <a:bodyPr anchor="ctr"/>
            <a:lstStyle/>
            <a:p>
              <a:pPr algn="ctr" eaLnBrk="0" hangingPunct="0"/>
              <a:r>
                <a:rPr lang="zh-CN" altLang="en-US" sz="36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rPr>
                <a:t>四、技术试验的实施与报告的写作</a:t>
              </a:r>
              <a:endParaRPr lang="zh-CN" altLang="en-US" sz="36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endParaRPr>
            </a:p>
          </p:txBody>
        </p:sp>
        <p:pic>
          <p:nvPicPr>
            <p:cNvPr id="100365" name="Picture 63" descr="jihsu"/>
            <p:cNvPicPr>
              <a:picLocks noChangeAspect="1"/>
            </p:cNvPicPr>
            <p:nvPr/>
          </p:nvPicPr>
          <p:blipFill>
            <a:blip r:embed="rId1"/>
            <a:stretch>
              <a:fillRect/>
            </a:stretch>
          </p:blipFill>
          <p:spPr>
            <a:xfrm>
              <a:off x="2835" y="1797"/>
              <a:ext cx="2812" cy="2110"/>
            </a:xfrm>
            <a:prstGeom prst="rect">
              <a:avLst/>
            </a:prstGeom>
            <a:noFill/>
            <a:ln w="9525">
              <a:noFill/>
            </a:ln>
          </p:spPr>
        </p:pic>
      </p:grpSp>
      <p:sp>
        <p:nvSpPr>
          <p:cNvPr id="100366" name="文本框 100365"/>
          <p:cNvSpPr txBox="1"/>
          <p:nvPr/>
        </p:nvSpPr>
        <p:spPr>
          <a:xfrm>
            <a:off x="533400" y="5791200"/>
            <a:ext cx="7772400" cy="519113"/>
          </a:xfrm>
          <a:prstGeom prst="rect">
            <a:avLst/>
          </a:prstGeom>
          <a:noFill/>
          <a:ln w="9525">
            <a:noFill/>
          </a:ln>
        </p:spPr>
        <p:txBody>
          <a:bodyPr>
            <a:spAutoFit/>
          </a:bodyPr>
          <a:lstStyle/>
          <a:p>
            <a:pPr>
              <a:spcBef>
                <a:spcPct val="50000"/>
              </a:spcBef>
            </a:pPr>
            <a:r>
              <a:rPr lang="zh-CN" altLang="en-US" sz="2800">
                <a:latin typeface="隶书" panose="02010509060101010101" pitchFamily="49" charset="-122"/>
                <a:ea typeface="隶书" panose="02010509060101010101" pitchFamily="49" charset="-122"/>
              </a:rPr>
              <a:t>技术试验实施过程不是一帆风顺，也会出现意外。</a:t>
            </a:r>
            <a:endParaRPr lang="zh-CN" altLang="en-US" sz="2800">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22920">
                                            <p:txEl>
                                              <p:pRg st="0" end="0"/>
                                            </p:txEl>
                                          </p:spTgt>
                                        </p:tgtEl>
                                        <p:attrNameLst>
                                          <p:attrName>style.visibility</p:attrName>
                                        </p:attrNameLst>
                                      </p:cBhvr>
                                      <p:to>
                                        <p:strVal val="visible"/>
                                      </p:to>
                                    </p:set>
                                    <p:anim to="" calcmode="lin" valueType="num">
                                      <p:cBhvr>
                                        <p:cTn id="12" dur="1" fill="hold"/>
                                        <p:tgtEl>
                                          <p:spTgt spid="122920">
                                            <p:txEl>
                                              <p:pRg st="0" end="0"/>
                                            </p:txEl>
                                          </p:spTgt>
                                        </p:tgtEl>
                                        <p:attrNameLst>
                                          <p:attrName>style.visibility</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descr="5"/>
          <p:cNvPicPr>
            <a:picLocks noChangeAspect="1"/>
          </p:cNvPicPr>
          <p:nvPr/>
        </p:nvPicPr>
        <p:blipFill>
          <a:blip r:embed="rId1"/>
          <a:stretch>
            <a:fillRect/>
          </a:stretch>
        </p:blipFill>
        <p:spPr>
          <a:xfrm>
            <a:off x="3995738" y="549275"/>
            <a:ext cx="5148262" cy="3862388"/>
          </a:xfrm>
          <a:prstGeom prst="rect">
            <a:avLst/>
          </a:prstGeom>
          <a:noFill/>
          <a:ln w="9525">
            <a:noFill/>
          </a:ln>
        </p:spPr>
      </p:pic>
      <p:pic>
        <p:nvPicPr>
          <p:cNvPr id="165890" name="Picture 2" descr="学习"/>
          <p:cNvPicPr>
            <a:picLocks noChangeAspect="1"/>
          </p:cNvPicPr>
          <p:nvPr/>
        </p:nvPicPr>
        <p:blipFill>
          <a:blip r:embed="rId2"/>
          <a:stretch>
            <a:fillRect/>
          </a:stretch>
        </p:blipFill>
        <p:spPr>
          <a:xfrm>
            <a:off x="71438" y="692150"/>
            <a:ext cx="4140200" cy="3744913"/>
          </a:xfrm>
          <a:prstGeom prst="rect">
            <a:avLst/>
          </a:prstGeom>
          <a:noFill/>
          <a:ln w="9525">
            <a:noFill/>
          </a:ln>
        </p:spPr>
      </p:pic>
      <p:sp useBgFill="1">
        <p:nvSpPr>
          <p:cNvPr id="104452" name="Rectangle 4"/>
          <p:cNvSpPr/>
          <p:nvPr/>
        </p:nvSpPr>
        <p:spPr>
          <a:xfrm>
            <a:off x="107950" y="5010150"/>
            <a:ext cx="8785225" cy="1016000"/>
          </a:xfrm>
          <a:prstGeom prst="rect">
            <a:avLst/>
          </a:prstGeom>
          <a:ln w="9525" cap="flat" cmpd="sng">
            <a:solidFill>
              <a:schemeClr val="accent2"/>
            </a:solidFill>
            <a:prstDash val="solid"/>
            <a:miter/>
            <a:headEnd type="none" w="med" len="med"/>
            <a:tailEnd type="none" w="med" len="med"/>
          </a:ln>
        </p:spPr>
        <p:txBody>
          <a:bodyPr anchor="ctr">
            <a:spAutoFit/>
          </a:bodyPr>
          <a:lstStyle/>
          <a:p>
            <a:pPr indent="266700"/>
            <a:r>
              <a:rPr lang="en-US" altLang="zh-CN" sz="2800" b="1">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rPr>
              <a:t>15</a:t>
            </a:r>
            <a:r>
              <a:rPr lang="zh-CN" altLang="en-US" sz="2800" b="1">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rPr>
              <a:t>、思考和讨论：</a:t>
            </a:r>
            <a:endParaRPr lang="zh-CN" altLang="en-US" sz="2800" b="1">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endParaRPr>
          </a:p>
          <a:p>
            <a:pPr indent="266700"/>
            <a:r>
              <a:rPr lang="zh-CN" altLang="en-US" sz="3200" b="1">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   </a:t>
            </a:r>
            <a:r>
              <a:rPr lang="zh-CN" altLang="en-US" sz="2800" b="1">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rPr>
              <a:t>不同的技术试验报告应该呈现哪些共同的内容呢？</a:t>
            </a:r>
            <a:endParaRPr lang="zh-CN" altLang="en-US" sz="2800" b="1">
              <a:solidFill>
                <a:schemeClr val="tx1"/>
              </a:solidFill>
              <a:effectLst>
                <a:outerShdw blurRad="38100" dist="38100" dir="2700000">
                  <a:srgbClr val="FFFFFF"/>
                </a:outerShdw>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wedge">
                                      <p:cBhvr>
                                        <p:cTn id="7" dur="2000"/>
                                        <p:tgtEl>
                                          <p:spTgt spid="16589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5891"/>
                                        </p:tgtEl>
                                        <p:attrNameLst>
                                          <p:attrName>style.visibility</p:attrName>
                                        </p:attrNameLst>
                                      </p:cBhvr>
                                      <p:to>
                                        <p:strVal val="visible"/>
                                      </p:to>
                                    </p:set>
                                    <p:animEffect transition="in" filter="wedge">
                                      <p:cBhvr>
                                        <p:cTn id="12" dur="2000"/>
                                        <p:tgtEl>
                                          <p:spTgt spid="165891"/>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04452"/>
                                        </p:tgtEl>
                                        <p:attrNameLst>
                                          <p:attrName>style.visibility</p:attrName>
                                        </p:attrNameLst>
                                      </p:cBhvr>
                                      <p:to>
                                        <p:strVal val="visible"/>
                                      </p:to>
                                    </p:set>
                                    <p:anim calcmode="lin" valueType="num">
                                      <p:cBhvr>
                                        <p:cTn id="17" dur="1000" fill="hold"/>
                                        <p:tgtEl>
                                          <p:spTgt spid="104452"/>
                                        </p:tgtEl>
                                        <p:attrNameLst>
                                          <p:attrName>ppt_w</p:attrName>
                                        </p:attrNameLst>
                                      </p:cBhvr>
                                      <p:tavLst>
                                        <p:tav tm="0">
                                          <p:val>
                                            <p:strVal val="#ppt_w*0.70"/>
                                          </p:val>
                                        </p:tav>
                                        <p:tav tm="100000">
                                          <p:val>
                                            <p:strVal val="#ppt_w"/>
                                          </p:val>
                                        </p:tav>
                                      </p:tavLst>
                                    </p:anim>
                                    <p:anim calcmode="lin" valueType="num">
                                      <p:cBhvr>
                                        <p:cTn id="18" dur="1000" fill="hold"/>
                                        <p:tgtEl>
                                          <p:spTgt spid="104452"/>
                                        </p:tgtEl>
                                        <p:attrNameLst>
                                          <p:attrName>ppt_h</p:attrName>
                                        </p:attrNameLst>
                                      </p:cBhvr>
                                      <p:tavLst>
                                        <p:tav tm="0">
                                          <p:val>
                                            <p:strVal val="#ppt_h"/>
                                          </p:val>
                                        </p:tav>
                                        <p:tav tm="100000">
                                          <p:val>
                                            <p:strVal val="#ppt_h"/>
                                          </p:val>
                                        </p:tav>
                                      </p:tavLst>
                                    </p:anim>
                                    <p:animEffect transition="in" filter="fade">
                                      <p:cBhvr>
                                        <p:cTn id="19" dur="1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008063" y="2068513"/>
            <a:ext cx="8172450" cy="2655887"/>
            <a:chOff x="612" y="1616"/>
            <a:chExt cx="5148" cy="2049"/>
          </a:xfrm>
        </p:grpSpPr>
        <p:sp>
          <p:nvSpPr>
            <p:cNvPr id="107524" name="AutoShape 4"/>
            <p:cNvSpPr/>
            <p:nvPr/>
          </p:nvSpPr>
          <p:spPr>
            <a:xfrm>
              <a:off x="612" y="1770"/>
              <a:ext cx="227" cy="1679"/>
            </a:xfrm>
            <a:prstGeom prst="leftBrace">
              <a:avLst>
                <a:gd name="adj1" fmla="val 61637"/>
                <a:gd name="adj2" fmla="val 50000"/>
              </a:avLst>
            </a:prstGeom>
            <a:noFill/>
            <a:ln w="12700" cap="sq" cmpd="sng">
              <a:solidFill>
                <a:schemeClr val="tx2"/>
              </a:solidFill>
              <a:prstDash val="solid"/>
              <a:headEnd type="none" w="sm" len="sm"/>
              <a:tailEnd type="none" w="sm" len="sm"/>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sp>
          <p:nvSpPr>
            <p:cNvPr id="107525" name="Text Box 6"/>
            <p:cNvSpPr txBox="1"/>
            <p:nvPr/>
          </p:nvSpPr>
          <p:spPr>
            <a:xfrm>
              <a:off x="816" y="1616"/>
              <a:ext cx="4944" cy="2049"/>
            </a:xfrm>
            <a:prstGeom prst="rect">
              <a:avLst/>
            </a:prstGeom>
            <a:noFill/>
            <a:ln w="9525">
              <a:noFill/>
            </a:ln>
          </p:spPr>
          <p:txBody>
            <a:bodyPr>
              <a:spAutoFit/>
            </a:bodyPr>
            <a:lstStyle/>
            <a:p>
              <a:pPr>
                <a:lnSpc>
                  <a:spcPct val="120000"/>
                </a:lnSpc>
              </a:pPr>
              <a:r>
                <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①试验目的；</a:t>
              </a:r>
              <a:endPar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a:p>
              <a:pPr>
                <a:lnSpc>
                  <a:spcPct val="120000"/>
                </a:lnSpc>
              </a:pPr>
              <a:r>
                <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②试验准备；（材料、仪器、工具和设备）</a:t>
              </a:r>
              <a:endPar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a:p>
              <a:pPr>
                <a:lnSpc>
                  <a:spcPct val="120000"/>
                </a:lnSpc>
              </a:pPr>
              <a:r>
                <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③试验步骤；</a:t>
              </a:r>
              <a:endPar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a:p>
              <a:pPr>
                <a:lnSpc>
                  <a:spcPct val="120000"/>
                </a:lnSpc>
              </a:pPr>
              <a:r>
                <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④试验记录；</a:t>
              </a:r>
              <a:endPar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a:p>
              <a:pPr>
                <a:lnSpc>
                  <a:spcPct val="120000"/>
                </a:lnSpc>
              </a:pPr>
              <a:r>
                <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rPr>
                <a:t>⑤试验总结。</a:t>
              </a:r>
              <a:endParaRPr lang="zh-CN" altLang="en-US" sz="2800" b="1">
                <a:solidFill>
                  <a:schemeClr val="tx2"/>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grpSp>
        <p:nvGrpSpPr>
          <p:cNvPr id="3" name="Group 11"/>
          <p:cNvGrpSpPr/>
          <p:nvPr/>
        </p:nvGrpSpPr>
        <p:grpSpPr>
          <a:xfrm>
            <a:off x="395288" y="1109663"/>
            <a:ext cx="8353425" cy="590550"/>
            <a:chOff x="249" y="1162"/>
            <a:chExt cx="5262" cy="372"/>
          </a:xfrm>
        </p:grpSpPr>
        <p:sp>
          <p:nvSpPr>
            <p:cNvPr id="107527" name="Text Box 8"/>
            <p:cNvSpPr txBox="1"/>
            <p:nvPr/>
          </p:nvSpPr>
          <p:spPr>
            <a:xfrm>
              <a:off x="3243" y="1162"/>
              <a:ext cx="2268" cy="327"/>
            </a:xfrm>
            <a:prstGeom prst="rect">
              <a:avLst/>
            </a:prstGeom>
            <a:noFill/>
            <a:ln w="9525">
              <a:noFill/>
            </a:ln>
          </p:spPr>
          <p:txBody>
            <a:bodyPr>
              <a:spAutoFit/>
            </a:bodyPr>
            <a:lstStyle/>
            <a:p>
              <a:pPr>
                <a:spcBef>
                  <a:spcPct val="50000"/>
                </a:spcBef>
              </a:pPr>
              <a:endParaRPr lang="en-US" altLang="zh-CN" sz="2800" b="1">
                <a:solidFill>
                  <a:schemeClr val="accent2"/>
                </a:solidFill>
                <a:latin typeface="Arial" panose="020B0604020202020204" pitchFamily="34" charset="0"/>
                <a:ea typeface="宋体" panose="02010600030101010101" pitchFamily="2" charset="-122"/>
              </a:endParaRPr>
            </a:p>
          </p:txBody>
        </p:sp>
        <p:sp>
          <p:nvSpPr>
            <p:cNvPr id="107528" name="Text Box 9"/>
            <p:cNvSpPr txBox="1"/>
            <p:nvPr/>
          </p:nvSpPr>
          <p:spPr>
            <a:xfrm>
              <a:off x="249" y="1207"/>
              <a:ext cx="3039" cy="327"/>
            </a:xfrm>
            <a:prstGeom prst="rect">
              <a:avLst/>
            </a:prstGeom>
            <a:noFill/>
            <a:ln w="9525">
              <a:noFill/>
            </a:ln>
          </p:spPr>
          <p:txBody>
            <a:bodyPr>
              <a:spAutoFit/>
            </a:bodyPr>
            <a:lstStyle/>
            <a:p>
              <a:pPr>
                <a:spcBef>
                  <a:spcPct val="50000"/>
                </a:spcBef>
              </a:pPr>
              <a:r>
                <a:rPr lang="zh-CN" altLang="en-US" sz="2800" b="1">
                  <a:solidFill>
                    <a:srgbClr val="FF0000"/>
                  </a:solidFill>
                  <a:latin typeface="Arial" panose="020B0604020202020204" pitchFamily="34" charset="0"/>
                  <a:ea typeface="宋体" panose="02010600030101010101" pitchFamily="2" charset="-122"/>
                </a:rPr>
                <a:t>（</a:t>
              </a:r>
              <a:r>
                <a:rPr lang="en-US" altLang="zh-CN" sz="2800" b="1">
                  <a:solidFill>
                    <a:srgbClr val="FF0000"/>
                  </a:solidFill>
                  <a:latin typeface="Arial" panose="020B0604020202020204" pitchFamily="34" charset="0"/>
                  <a:ea typeface="宋体" panose="02010600030101010101" pitchFamily="2" charset="-122"/>
                </a:rPr>
                <a:t>2</a:t>
              </a:r>
              <a:r>
                <a:rPr lang="zh-CN" altLang="en-US" sz="2800" b="1">
                  <a:solidFill>
                    <a:srgbClr val="FF0000"/>
                  </a:solidFill>
                  <a:latin typeface="Arial" panose="020B0604020202020204" pitchFamily="34" charset="0"/>
                  <a:ea typeface="宋体" panose="02010600030101010101" pitchFamily="2" charset="-122"/>
                </a:rPr>
                <a:t>）试验报告的写作</a:t>
              </a:r>
              <a:endParaRPr lang="zh-CN" altLang="en-US" sz="2800" b="1">
                <a:solidFill>
                  <a:srgbClr val="FF0000"/>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p:nvPr/>
        </p:nvSpPr>
        <p:spPr>
          <a:xfrm>
            <a:off x="250825" y="1171575"/>
            <a:ext cx="8748713" cy="3630613"/>
          </a:xfrm>
          <a:prstGeom prst="rect">
            <a:avLst/>
          </a:prstGeom>
          <a:noFill/>
          <a:ln w="9525">
            <a:noFill/>
          </a:ln>
        </p:spPr>
        <p:txBody>
          <a:bodyPr anchor="ctr">
            <a:spAutoFit/>
          </a:bodyPr>
          <a:lstStyle/>
          <a:p>
            <a:pPr indent="266700">
              <a:lnSpc>
                <a:spcPct val="135000"/>
              </a:lnSpc>
            </a:pPr>
            <a:r>
              <a:rPr lang="zh-CN" altLang="en-US" sz="3200" b="1">
                <a:solidFill>
                  <a:schemeClr val="tx1"/>
                </a:solidFill>
                <a:effectLst>
                  <a:outerShdw blurRad="38100" dist="38100" dir="2700000">
                    <a:srgbClr val="C0C0C0"/>
                  </a:outerShdw>
                </a:effectLst>
                <a:latin typeface="华文新魏" panose="02010800040101010101" pitchFamily="2" charset="-122"/>
                <a:ea typeface="宋体" panose="02010600030101010101" pitchFamily="2" charset="-122"/>
              </a:rPr>
              <a:t>　 </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１．试验报告的文字应力求简明扼要。</a:t>
            </a:r>
            <a:endPar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a:p>
            <a:pPr indent="266700">
              <a:lnSpc>
                <a:spcPct val="135000"/>
              </a:lnSpc>
            </a:pP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　 ２．试验记录应该完整和真实。</a:t>
            </a:r>
            <a:endPar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a:p>
            <a:pPr indent="266700">
              <a:lnSpc>
                <a:spcPct val="135000"/>
              </a:lnSpc>
            </a:pP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　 ３．记录内容应包括实验的全过程。实验现象反常时，应做出明显标记，做详细记录。</a:t>
            </a:r>
            <a:endPar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a:p>
            <a:pPr indent="266700">
              <a:lnSpc>
                <a:spcPct val="135000"/>
              </a:lnSpc>
            </a:pP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　 ４．为了数据准确，试验应重复次。</a:t>
            </a:r>
            <a:endPar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a:p>
            <a:pPr indent="266700">
              <a:lnSpc>
                <a:spcPct val="135000"/>
              </a:lnSpc>
            </a:pP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   </a:t>
            </a:r>
            <a:r>
              <a:rPr lang="en-US" altLang="zh-CN"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5</a:t>
            </a:r>
            <a:r>
              <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rPr>
              <a:t>．技术试验完成后要分析和总结试验结论。</a:t>
            </a:r>
            <a:endParaRPr lang="zh-CN" altLang="en-US" sz="2800" b="1">
              <a:solidFill>
                <a:schemeClr val="tx1"/>
              </a:solidFill>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102403" name="Rectangle 3"/>
          <p:cNvSpPr/>
          <p:nvPr/>
        </p:nvSpPr>
        <p:spPr>
          <a:xfrm>
            <a:off x="0" y="1325563"/>
            <a:ext cx="1255713" cy="519112"/>
          </a:xfrm>
          <a:prstGeom prst="rect">
            <a:avLst/>
          </a:prstGeom>
          <a:noFill/>
          <a:ln w="9525">
            <a:noFill/>
          </a:ln>
        </p:spPr>
        <p:txBody>
          <a:bodyPr wrap="none">
            <a:spAutoFit/>
          </a:bodyPr>
          <a:lstStyle/>
          <a:p>
            <a:r>
              <a:rPr lang="zh-CN" altLang="en-US" sz="2800" b="1">
                <a:solidFill>
                  <a:srgbClr val="FF0000"/>
                </a:solidFill>
                <a:latin typeface="华文新魏" panose="02010800040101010101" pitchFamily="2" charset="-122"/>
                <a:ea typeface="宋体" panose="02010600030101010101" pitchFamily="2" charset="-122"/>
              </a:rPr>
              <a:t>注意：</a:t>
            </a:r>
            <a:endParaRPr lang="zh-CN" altLang="en-US" sz="2800" b="1">
              <a:solidFill>
                <a:srgbClr val="FF0000"/>
              </a:solidFill>
              <a:latin typeface="华文新魏" panose="02010800040101010101" pitchFamily="2" charset="-122"/>
              <a:ea typeface="宋体" panose="02010600030101010101" pitchFamily="2" charset="-122"/>
            </a:endParaRPr>
          </a:p>
        </p:txBody>
      </p:sp>
      <p:sp>
        <p:nvSpPr>
          <p:cNvPr id="102408" name="Rectangle 8"/>
          <p:cNvSpPr/>
          <p:nvPr/>
        </p:nvSpPr>
        <p:spPr>
          <a:xfrm>
            <a:off x="2916238" y="546100"/>
            <a:ext cx="2632075" cy="579438"/>
          </a:xfrm>
          <a:prstGeom prst="rect">
            <a:avLst/>
          </a:prstGeom>
          <a:noFill/>
          <a:ln w="9525">
            <a:noFill/>
          </a:ln>
        </p:spPr>
        <p:txBody>
          <a:bodyPr wrap="none">
            <a:spAutoFit/>
          </a:bodyPr>
          <a:lstStyle/>
          <a:p>
            <a:r>
              <a:rPr lang="zh-CN" altLang="en-US" sz="32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rPr>
              <a:t>试验报告撰写</a:t>
            </a:r>
            <a:endParaRPr lang="zh-CN" altLang="en-US" sz="3200" b="1">
              <a:solidFill>
                <a:srgbClr val="0062AC"/>
              </a:solidFill>
              <a:effectLst>
                <a:outerShdw blurRad="38100" dist="38100" dir="2700000">
                  <a:srgbClr val="C0C0C0"/>
                </a:outerShdw>
              </a:effectLst>
              <a:latin typeface="Arial" panose="020B0604020202020204" pitchFamily="34" charset="0"/>
              <a:ea typeface="宋体" panose="02010600030101010101" pitchFamily="2" charset="-122"/>
            </a:endParaRPr>
          </a:p>
        </p:txBody>
      </p:sp>
      <p:grpSp>
        <p:nvGrpSpPr>
          <p:cNvPr id="2" name="Group 13"/>
          <p:cNvGrpSpPr/>
          <p:nvPr/>
        </p:nvGrpSpPr>
        <p:grpSpPr>
          <a:xfrm>
            <a:off x="-61912" y="5013325"/>
            <a:ext cx="8748712" cy="1243013"/>
            <a:chOff x="0" y="3339"/>
            <a:chExt cx="5511" cy="783"/>
          </a:xfrm>
        </p:grpSpPr>
        <p:sp>
          <p:nvSpPr>
            <p:cNvPr id="108550" name="Text Box 10"/>
            <p:cNvSpPr txBox="1"/>
            <p:nvPr/>
          </p:nvSpPr>
          <p:spPr>
            <a:xfrm>
              <a:off x="0" y="3339"/>
              <a:ext cx="2631" cy="329"/>
            </a:xfrm>
            <a:prstGeom prst="rect">
              <a:avLst/>
            </a:prstGeom>
            <a:noFill/>
            <a:ln w="9525">
              <a:noFill/>
            </a:ln>
          </p:spPr>
          <p:txBody>
            <a:bodyPr>
              <a:spAutoFit/>
            </a:bodyPr>
            <a:lstStyle/>
            <a:p>
              <a:pPr>
                <a:spcBef>
                  <a:spcPct val="50000"/>
                </a:spcBef>
              </a:pPr>
              <a:r>
                <a:rPr lang="en-US" altLang="zh-CN" sz="2800" b="1">
                  <a:solidFill>
                    <a:srgbClr val="FF0000"/>
                  </a:solidFill>
                  <a:latin typeface="Arial" panose="020B0604020202020204" pitchFamily="34" charset="0"/>
                  <a:ea typeface="宋体" panose="02010600030101010101" pitchFamily="2" charset="-122"/>
                </a:rPr>
                <a:t>16</a:t>
              </a:r>
              <a:r>
                <a:rPr lang="zh-CN" altLang="en-US" sz="2800" b="1">
                  <a:solidFill>
                    <a:srgbClr val="FF0000"/>
                  </a:solidFill>
                  <a:latin typeface="Arial" panose="020B0604020202020204" pitchFamily="34" charset="0"/>
                  <a:ea typeface="宋体" panose="02010600030101010101" pitchFamily="2" charset="-122"/>
                </a:rPr>
                <a:t>、案例阅读</a:t>
              </a:r>
              <a:r>
                <a:rPr lang="en-US" altLang="zh-CN" sz="2800" b="1">
                  <a:solidFill>
                    <a:srgbClr val="FF0000"/>
                  </a:solidFill>
                  <a:latin typeface="Arial" panose="020B0604020202020204" pitchFamily="34" charset="0"/>
                  <a:ea typeface="宋体" panose="02010600030101010101" pitchFamily="2" charset="-122"/>
                </a:rPr>
                <a:t>P54</a:t>
              </a:r>
              <a:endParaRPr lang="en-US" altLang="zh-CN" sz="2800" b="1">
                <a:solidFill>
                  <a:srgbClr val="FF0000"/>
                </a:solidFill>
                <a:latin typeface="Arial" panose="020B0604020202020204" pitchFamily="34" charset="0"/>
                <a:ea typeface="宋体" panose="02010600030101010101" pitchFamily="2" charset="-122"/>
              </a:endParaRPr>
            </a:p>
          </p:txBody>
        </p:sp>
        <p:sp>
          <p:nvSpPr>
            <p:cNvPr id="108551" name="Text Box 12"/>
            <p:cNvSpPr txBox="1"/>
            <p:nvPr/>
          </p:nvSpPr>
          <p:spPr>
            <a:xfrm>
              <a:off x="476" y="3793"/>
              <a:ext cx="5035" cy="329"/>
            </a:xfrm>
            <a:prstGeom prst="rect">
              <a:avLst/>
            </a:prstGeom>
            <a:solidFill>
              <a:schemeClr val="bg1"/>
            </a:solidFill>
            <a:ln w="9525">
              <a:noFill/>
            </a:ln>
          </p:spPr>
          <p:txBody>
            <a:bodyPr>
              <a:spAutoFit/>
            </a:bodyPr>
            <a:lstStyle/>
            <a:p>
              <a:pPr>
                <a:spcBef>
                  <a:spcPct val="50000"/>
                </a:spcBef>
              </a:pPr>
              <a:r>
                <a:rPr lang="en-US" altLang="zh-CN" sz="2800" b="1">
                  <a:solidFill>
                    <a:schemeClr val="tx1"/>
                  </a:solidFill>
                  <a:latin typeface="Arial" panose="020B0604020202020204" pitchFamily="34" charset="0"/>
                  <a:ea typeface="宋体" panose="02010600030101010101" pitchFamily="2" charset="-122"/>
                </a:rPr>
                <a:t>《</a:t>
              </a:r>
              <a:r>
                <a:rPr lang="zh-CN" altLang="en-US" sz="2800" b="1">
                  <a:solidFill>
                    <a:schemeClr val="tx1"/>
                  </a:solidFill>
                  <a:latin typeface="Arial" panose="020B0604020202020204" pitchFamily="34" charset="0"/>
                  <a:ea typeface="宋体" panose="02010600030101010101" pitchFamily="2" charset="-122"/>
                </a:rPr>
                <a:t>机动车用警告牌结构稳定性的试验报告</a:t>
              </a:r>
              <a:r>
                <a:rPr lang="en-US" altLang="zh-CN" sz="2800" b="1">
                  <a:solidFill>
                    <a:schemeClr val="tx1"/>
                  </a:solidFill>
                  <a:latin typeface="Arial" panose="020B0604020202020204" pitchFamily="34" charset="0"/>
                  <a:ea typeface="宋体" panose="02010600030101010101" pitchFamily="2" charset="-122"/>
                </a:rPr>
                <a:t>》</a:t>
              </a:r>
              <a:endParaRPr lang="en-US" altLang="zh-CN" sz="2800" b="1">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wedge">
                                      <p:cBhvr>
                                        <p:cTn id="7" dur="2000"/>
                                        <p:tgtEl>
                                          <p:spTgt spid="10240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02402"/>
                                        </p:tgtEl>
                                        <p:attrNameLst>
                                          <p:attrName>style.visibility</p:attrName>
                                        </p:attrNameLst>
                                      </p:cBhvr>
                                      <p:to>
                                        <p:strVal val="visible"/>
                                      </p:to>
                                    </p:set>
                                    <p:animEffect transition="in" filter="wedge">
                                      <p:cBhvr>
                                        <p:cTn id="10" dur="2000"/>
                                        <p:tgtEl>
                                          <p:spTgt spid="102402"/>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02403"/>
                                        </p:tgtEl>
                                        <p:attrNameLst>
                                          <p:attrName>style.visibility</p:attrName>
                                        </p:attrNameLst>
                                      </p:cBhvr>
                                      <p:to>
                                        <p:strVal val="visible"/>
                                      </p:to>
                                    </p:set>
                                    <p:animEffect transition="in" filter="wedge">
                                      <p:cBhvr>
                                        <p:cTn id="13" dur="2000"/>
                                        <p:tgtEl>
                                          <p:spTgt spid="102403"/>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P spid="10240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a:xfrm>
            <a:off x="825500" y="987425"/>
            <a:ext cx="7099300" cy="1073150"/>
          </a:xfrm>
        </p:spPr>
        <p:txBody>
          <a:bodyPr vert="horz" wrap="square" lIns="91440" tIns="45720" rIns="91440" bIns="45720" anchor="ctr"/>
          <a:lstStyle/>
          <a:p>
            <a:r>
              <a:rPr lang="zh-CN" altLang="en-US" sz="3600" b="1">
                <a:solidFill>
                  <a:srgbClr val="0062AC"/>
                </a:solidFill>
                <a:latin typeface="宋体" panose="02010600030101010101" pitchFamily="2" charset="-122"/>
                <a:ea typeface="宋体" panose="02010600030101010101" pitchFamily="2" charset="-122"/>
              </a:rPr>
              <a:t>四、技术试验在设计中的作用</a:t>
            </a:r>
            <a:endParaRPr lang="zh-CN" altLang="en-US" sz="3600" b="1">
              <a:solidFill>
                <a:srgbClr val="0062AC"/>
              </a:solidFill>
              <a:latin typeface="宋体" panose="02010600030101010101" pitchFamily="2" charset="-122"/>
              <a:ea typeface="宋体" panose="02010600030101010101" pitchFamily="2" charset="-122"/>
            </a:endParaRPr>
          </a:p>
        </p:txBody>
      </p:sp>
      <p:sp>
        <p:nvSpPr>
          <p:cNvPr id="106499" name="Rectangle 3"/>
          <p:cNvSpPr/>
          <p:nvPr/>
        </p:nvSpPr>
        <p:spPr>
          <a:xfrm>
            <a:off x="457200" y="2205038"/>
            <a:ext cx="7848600" cy="1860550"/>
          </a:xfrm>
          <a:prstGeom prst="rect">
            <a:avLst/>
          </a:prstGeom>
          <a:noFill/>
          <a:ln w="9525">
            <a:noFill/>
          </a:ln>
        </p:spPr>
        <p:txBody>
          <a:bodyPr anchor="ctr">
            <a:spAutoFit/>
          </a:bodyPr>
          <a:lstStyle/>
          <a:p>
            <a:r>
              <a:rPr lang="zh-CN" altLang="en-US" sz="3200" b="1">
                <a:solidFill>
                  <a:schemeClr val="tx2"/>
                </a:solidFill>
                <a:effectLst>
                  <a:outerShdw blurRad="38100" dist="38100" dir="2700000">
                    <a:srgbClr val="C0C0C0"/>
                  </a:outerShdw>
                </a:effectLst>
                <a:latin typeface="华文新魏" panose="02010800040101010101" pitchFamily="2" charset="-122"/>
                <a:ea typeface="宋体" panose="02010600030101010101" pitchFamily="2" charset="-122"/>
              </a:rPr>
              <a:t>      </a:t>
            </a:r>
            <a:r>
              <a:rPr lang="zh-CN" altLang="en-US" sz="2800" b="1">
                <a:solidFill>
                  <a:schemeClr val="tx2"/>
                </a:solidFill>
                <a:effectLst>
                  <a:outerShdw blurRad="38100" dist="38100" dir="2700000">
                    <a:srgbClr val="C0C0C0"/>
                  </a:outerShdw>
                </a:effectLst>
                <a:latin typeface="华文新魏" panose="02010800040101010101" pitchFamily="2" charset="-122"/>
                <a:ea typeface="宋体" panose="02010600030101010101" pitchFamily="2" charset="-122"/>
              </a:rPr>
              <a:t>在技术活动中，技术试验是必不可少的。在技术设计后期，进行综合性的整体试验可为设计的评价提供准确、客观的依据，同时也可发现问题、深化认识、推动技术设计的发展。</a:t>
            </a:r>
            <a:endParaRPr lang="zh-CN" altLang="en-US" sz="2800" b="1">
              <a:solidFill>
                <a:schemeClr val="tx2"/>
              </a:solidFill>
              <a:effectLst>
                <a:outerShdw blurRad="38100" dist="38100" dir="2700000">
                  <a:srgbClr val="C0C0C0"/>
                </a:outerShdw>
              </a:effectLst>
              <a:latin typeface="华文新魏" panose="0201080004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ppt_x"/>
                                          </p:val>
                                        </p:tav>
                                        <p:tav tm="100000">
                                          <p:val>
                                            <p:strVal val="#ppt_x"/>
                                          </p:val>
                                        </p:tav>
                                      </p:tavLst>
                                    </p:anim>
                                    <p:anim calcmode="lin" valueType="num">
                                      <p:cBhvr additive="base">
                                        <p:cTn id="8" dur="5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additive="base">
                                        <p:cTn id="13" dur="500" fill="hold"/>
                                        <p:tgtEl>
                                          <p:spTgt spid="106499"/>
                                        </p:tgtEl>
                                        <p:attrNameLst>
                                          <p:attrName>ppt_x</p:attrName>
                                        </p:attrNameLst>
                                      </p:cBhvr>
                                      <p:tavLst>
                                        <p:tav tm="0">
                                          <p:val>
                                            <p:strVal val="#ppt_x"/>
                                          </p:val>
                                        </p:tav>
                                        <p:tav tm="100000">
                                          <p:val>
                                            <p:strVal val="#ppt_x"/>
                                          </p:val>
                                        </p:tav>
                                      </p:tavLst>
                                    </p:anim>
                                    <p:anim calcmode="lin" valueType="num">
                                      <p:cBhvr additive="base">
                                        <p:cTn id="14"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3178493" y="368300"/>
            <a:ext cx="2646362" cy="830263"/>
          </a:xfrm>
          <a:prstGeom prst="rect">
            <a:avLst/>
          </a:prstGeom>
          <a:noFill/>
          <a:ln w="9525">
            <a:noFill/>
            <a:miter lim="800000"/>
          </a:ln>
        </p:spPr>
        <p:txBody>
          <a:bodyPr wrap="none">
            <a:spAutoFit/>
          </a:bodyPr>
          <a:lstStyle/>
          <a:p>
            <a:r>
              <a:rPr lang="zh-CN" altLang="en-US" b="1">
                <a:solidFill>
                  <a:schemeClr val="tx1"/>
                </a:solidFill>
                <a:latin typeface="微软雅黑" panose="020B0503020204020204" charset="-122"/>
                <a:ea typeface="微软雅黑" panose="020B0503020204020204" charset="-122"/>
              </a:rPr>
              <a:t>课堂小结</a:t>
            </a:r>
            <a:endParaRPr lang="zh-CN" altLang="en-US" b="1">
              <a:solidFill>
                <a:schemeClr val="tx1"/>
              </a:solidFill>
              <a:latin typeface="微软雅黑" panose="020B0503020204020204" charset="-122"/>
              <a:ea typeface="微软雅黑" panose="020B0503020204020204" charset="-122"/>
            </a:endParaRPr>
          </a:p>
        </p:txBody>
      </p:sp>
      <p:sp>
        <p:nvSpPr>
          <p:cNvPr id="3" name="文本框 2"/>
          <p:cNvSpPr txBox="1"/>
          <p:nvPr/>
        </p:nvSpPr>
        <p:spPr>
          <a:xfrm>
            <a:off x="667385" y="1382395"/>
            <a:ext cx="921385" cy="4358640"/>
          </a:xfrm>
          <a:prstGeom prst="rect">
            <a:avLst/>
          </a:prstGeom>
          <a:noFill/>
        </p:spPr>
        <p:txBody>
          <a:bodyPr vert="eaVert" wrap="none" rtlCol="0">
            <a:spAutoFit/>
          </a:bodyPr>
          <a:lstStyle/>
          <a:p>
            <a:r>
              <a:rPr lang="zh-CN" altLang="en-US"/>
              <a:t>什么是技术试验</a:t>
            </a:r>
            <a:endParaRPr lang="zh-CN" altLang="en-US"/>
          </a:p>
        </p:txBody>
      </p:sp>
      <p:sp>
        <p:nvSpPr>
          <p:cNvPr id="4" name="左大括号 3"/>
          <p:cNvSpPr/>
          <p:nvPr/>
        </p:nvSpPr>
        <p:spPr>
          <a:xfrm>
            <a:off x="1776730" y="1382395"/>
            <a:ext cx="186055" cy="424116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2167890" y="1198880"/>
            <a:ext cx="6748145" cy="1198880"/>
          </a:xfrm>
          <a:prstGeom prst="rect">
            <a:avLst/>
          </a:prstGeom>
          <a:noFill/>
        </p:spPr>
        <p:txBody>
          <a:bodyPr wrap="square" rtlCol="0">
            <a:spAutoFit/>
          </a:bodyPr>
          <a:lstStyle/>
          <a:p>
            <a:pPr algn="l"/>
            <a:r>
              <a:rPr lang="zh-CN" altLang="en-US"/>
              <a:t>概念：</a:t>
            </a:r>
            <a:r>
              <a:rPr lang="zh-CN" altLang="en-US" sz="24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sym typeface="+mn-ea"/>
              </a:rPr>
              <a:t>在技术活动中，为了</a:t>
            </a:r>
            <a:r>
              <a:rPr lang="zh-CN" altLang="en-US" sz="2400" b="1" u="sng">
                <a:solidFill>
                  <a:srgbClr val="FF6600"/>
                </a:solidFill>
                <a:effectLst>
                  <a:outerShdw blurRad="38100" dist="38100" dir="2700000">
                    <a:srgbClr val="C0C0C0"/>
                  </a:outerShdw>
                </a:effectLst>
                <a:latin typeface="华文新魏" panose="02010800040101010101" pitchFamily="2" charset="-122"/>
                <a:ea typeface="华文新魏" panose="02010800040101010101" pitchFamily="2" charset="-122"/>
                <a:sym typeface="+mn-ea"/>
              </a:rPr>
              <a:t>某种目的</a:t>
            </a:r>
            <a:r>
              <a:rPr lang="zh-CN" altLang="en-US" sz="24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sym typeface="+mn-ea"/>
              </a:rPr>
              <a:t>所进行的</a:t>
            </a:r>
            <a:r>
              <a:rPr lang="zh-CN" altLang="en-US" sz="2400" b="1" u="sng">
                <a:solidFill>
                  <a:srgbClr val="FF6600"/>
                </a:solidFill>
                <a:effectLst>
                  <a:outerShdw blurRad="38100" dist="38100" dir="2700000">
                    <a:srgbClr val="C0C0C0"/>
                  </a:outerShdw>
                </a:effectLst>
                <a:latin typeface="华文新魏" panose="02010800040101010101" pitchFamily="2" charset="-122"/>
                <a:ea typeface="华文新魏" panose="02010800040101010101" pitchFamily="2" charset="-122"/>
                <a:sym typeface="+mn-ea"/>
              </a:rPr>
              <a:t>尝试、检验、优化</a:t>
            </a:r>
            <a:r>
              <a:rPr lang="zh-CN" altLang="en-US" sz="24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sym typeface="+mn-ea"/>
              </a:rPr>
              <a:t>等</a:t>
            </a:r>
            <a:r>
              <a:rPr lang="zh-CN" altLang="en-US" sz="2400" b="1" u="sng">
                <a:solidFill>
                  <a:srgbClr val="FF6600"/>
                </a:solidFill>
                <a:effectLst>
                  <a:outerShdw blurRad="38100" dist="38100" dir="2700000">
                    <a:srgbClr val="C0C0C0"/>
                  </a:outerShdw>
                </a:effectLst>
                <a:latin typeface="华文新魏" panose="02010800040101010101" pitchFamily="2" charset="-122"/>
                <a:ea typeface="华文新魏" panose="02010800040101010101" pitchFamily="2" charset="-122"/>
                <a:sym typeface="+mn-ea"/>
              </a:rPr>
              <a:t>探索性实践</a:t>
            </a:r>
            <a:r>
              <a:rPr lang="zh-CN" altLang="en-US" sz="2400" b="1">
                <a:solidFill>
                  <a:schemeClr val="tx1"/>
                </a:solidFill>
                <a:effectLst>
                  <a:outerShdw blurRad="38100" dist="38100" dir="2700000">
                    <a:srgbClr val="C0C0C0"/>
                  </a:outerShdw>
                </a:effectLst>
                <a:latin typeface="华文新魏" panose="02010800040101010101" pitchFamily="2" charset="-122"/>
                <a:ea typeface="华文新魏" panose="02010800040101010101" pitchFamily="2" charset="-122"/>
                <a:sym typeface="+mn-ea"/>
              </a:rPr>
              <a:t>活动。</a:t>
            </a:r>
            <a:endParaRPr lang="zh-CN" altLang="en-US" sz="2400"/>
          </a:p>
        </p:txBody>
      </p:sp>
      <p:sp>
        <p:nvSpPr>
          <p:cNvPr id="6" name="文本框 5"/>
          <p:cNvSpPr txBox="1"/>
          <p:nvPr/>
        </p:nvSpPr>
        <p:spPr>
          <a:xfrm>
            <a:off x="1776730" y="3214370"/>
            <a:ext cx="1402080" cy="829945"/>
          </a:xfrm>
          <a:prstGeom prst="rect">
            <a:avLst/>
          </a:prstGeom>
          <a:noFill/>
        </p:spPr>
        <p:txBody>
          <a:bodyPr wrap="none" rtlCol="0">
            <a:spAutoFit/>
          </a:bodyPr>
          <a:lstStyle/>
          <a:p>
            <a:r>
              <a:rPr lang="zh-CN" altLang="en-US"/>
              <a:t>分类</a:t>
            </a:r>
            <a:endParaRPr lang="zh-CN" altLang="en-US"/>
          </a:p>
        </p:txBody>
      </p:sp>
      <p:sp>
        <p:nvSpPr>
          <p:cNvPr id="7" name="左大括号 6"/>
          <p:cNvSpPr/>
          <p:nvPr/>
        </p:nvSpPr>
        <p:spPr>
          <a:xfrm>
            <a:off x="3178810" y="2902585"/>
            <a:ext cx="536575" cy="14528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8"/>
          <p:cNvSpPr txBox="1"/>
          <p:nvPr/>
        </p:nvSpPr>
        <p:spPr>
          <a:xfrm>
            <a:off x="3715385" y="2581275"/>
            <a:ext cx="5200650" cy="953135"/>
          </a:xfrm>
          <a:prstGeom prst="rect">
            <a:avLst/>
          </a:prstGeom>
          <a:noFill/>
        </p:spPr>
        <p:txBody>
          <a:bodyPr wrap="square" rtlCol="0" anchor="t">
            <a:spAutoFit/>
          </a:bodyPr>
          <a:lstStyle/>
          <a:p>
            <a:r>
              <a:rPr lang="zh-CN" altLang="en-US" sz="2800" b="1">
                <a:solidFill>
                  <a:srgbClr val="FF0000"/>
                </a:solidFill>
                <a:effectLst>
                  <a:outerShdw blurRad="38100" dist="38100" dir="2700000">
                    <a:srgbClr val="C0C0C0"/>
                  </a:outerShdw>
                </a:effectLst>
                <a:latin typeface="Verdana" panose="020B0604030504040204" pitchFamily="34" charset="0"/>
                <a:ea typeface="宋体" panose="02010600030101010101" pitchFamily="2" charset="-122"/>
                <a:sym typeface="+mn-ea"/>
              </a:rPr>
              <a:t>应用范围：</a:t>
            </a:r>
            <a:r>
              <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sym typeface="+mn-ea"/>
              </a:rPr>
              <a:t>农业试验，工业试验，国防试验，科学技术试验</a:t>
            </a:r>
            <a:endPar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sym typeface="+mn-ea"/>
            </a:endParaRPr>
          </a:p>
        </p:txBody>
      </p:sp>
      <p:sp>
        <p:nvSpPr>
          <p:cNvPr id="10" name="文本框 9"/>
          <p:cNvSpPr txBox="1"/>
          <p:nvPr/>
        </p:nvSpPr>
        <p:spPr>
          <a:xfrm>
            <a:off x="3637280" y="3534410"/>
            <a:ext cx="5357495" cy="953135"/>
          </a:xfrm>
          <a:prstGeom prst="rect">
            <a:avLst/>
          </a:prstGeom>
          <a:noFill/>
        </p:spPr>
        <p:txBody>
          <a:bodyPr wrap="square" rtlCol="0">
            <a:spAutoFit/>
          </a:bodyPr>
          <a:lstStyle/>
          <a:p>
            <a:pPr algn="l"/>
            <a:r>
              <a:rPr lang="zh-CN" altLang="en-US" sz="2800" b="1">
                <a:solidFill>
                  <a:srgbClr val="FF0000"/>
                </a:solidFill>
                <a:effectLst>
                  <a:outerShdw blurRad="38100" dist="38100" dir="2700000">
                    <a:srgbClr val="C0C0C0"/>
                  </a:outerShdw>
                </a:effectLst>
                <a:latin typeface="Verdana" panose="020B0604030504040204" pitchFamily="34" charset="0"/>
                <a:ea typeface="宋体" panose="02010600030101010101" pitchFamily="2" charset="-122"/>
                <a:sym typeface="+mn-ea"/>
              </a:rPr>
              <a:t>目的分类：</a:t>
            </a:r>
            <a:r>
              <a:rPr lang="zh-CN" altLang="en-US" sz="2800" b="1">
                <a:solidFill>
                  <a:schemeClr val="tx1"/>
                </a:solidFill>
                <a:effectLst>
                  <a:outerShdw blurRad="38100" dist="38100" dir="2700000">
                    <a:srgbClr val="C0C0C0"/>
                  </a:outerShdw>
                </a:effectLst>
                <a:latin typeface="Verdana" panose="020B0604030504040204" pitchFamily="34" charset="0"/>
                <a:ea typeface="宋体" panose="02010600030101010101" pitchFamily="2" charset="-122"/>
                <a:sym typeface="+mn-ea"/>
              </a:rPr>
              <a:t>性能试验，优化试验，预测试验，信息试验</a:t>
            </a:r>
            <a:endParaRPr lang="zh-CN" altLang="en-US" sz="2800"/>
          </a:p>
        </p:txBody>
      </p:sp>
      <p:sp>
        <p:nvSpPr>
          <p:cNvPr id="11" name="文本框 10"/>
          <p:cNvSpPr txBox="1"/>
          <p:nvPr/>
        </p:nvSpPr>
        <p:spPr>
          <a:xfrm>
            <a:off x="1962785" y="5090160"/>
            <a:ext cx="3840480" cy="829945"/>
          </a:xfrm>
          <a:prstGeom prst="rect">
            <a:avLst/>
          </a:prstGeom>
          <a:noFill/>
        </p:spPr>
        <p:txBody>
          <a:bodyPr wrap="none" rtlCol="0">
            <a:spAutoFit/>
          </a:bodyPr>
          <a:lstStyle/>
          <a:p>
            <a:r>
              <a:rPr lang="zh-CN" altLang="en-US"/>
              <a:t>技术试验方法</a:t>
            </a:r>
            <a:endParaRPr lang="zh-CN" altLang="en-US"/>
          </a:p>
        </p:txBody>
      </p:sp>
      <p:sp>
        <p:nvSpPr>
          <p:cNvPr id="12" name="左大括号 11"/>
          <p:cNvSpPr/>
          <p:nvPr/>
        </p:nvSpPr>
        <p:spPr>
          <a:xfrm>
            <a:off x="5803265" y="4487545"/>
            <a:ext cx="306705" cy="21609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12"/>
          <p:cNvSpPr txBox="1"/>
          <p:nvPr/>
        </p:nvSpPr>
        <p:spPr>
          <a:xfrm>
            <a:off x="6202680" y="4487545"/>
            <a:ext cx="2213610" cy="2245360"/>
          </a:xfrm>
          <a:prstGeom prst="rect">
            <a:avLst/>
          </a:prstGeom>
          <a:noFill/>
        </p:spPr>
        <p:txBody>
          <a:bodyPr wrap="square" rtlCol="0">
            <a:spAutoFit/>
          </a:bodyPr>
          <a:lstStyle/>
          <a:p>
            <a:r>
              <a:rPr lang="zh-CN" altLang="en-US" sz="2800" b="1">
                <a:solidFill>
                  <a:schemeClr val="tx1"/>
                </a:solidFill>
              </a:rPr>
              <a:t>强化实验法优选实验法</a:t>
            </a:r>
            <a:endParaRPr lang="zh-CN" altLang="en-US" sz="2800" b="1">
              <a:solidFill>
                <a:schemeClr val="tx1"/>
              </a:solidFill>
            </a:endParaRPr>
          </a:p>
          <a:p>
            <a:r>
              <a:rPr lang="zh-CN" altLang="en-US" sz="2800" b="1">
                <a:solidFill>
                  <a:schemeClr val="tx1"/>
                </a:solidFill>
              </a:rPr>
              <a:t>模拟实验法</a:t>
            </a:r>
            <a:endParaRPr lang="zh-CN" altLang="en-US" sz="2800" b="1">
              <a:solidFill>
                <a:schemeClr val="tx1"/>
              </a:solidFill>
            </a:endParaRPr>
          </a:p>
          <a:p>
            <a:r>
              <a:rPr lang="zh-CN" altLang="en-US" sz="2800" b="1">
                <a:solidFill>
                  <a:schemeClr val="tx1"/>
                </a:solidFill>
              </a:rPr>
              <a:t>虚拟实验法</a:t>
            </a:r>
            <a:endParaRPr lang="zh-CN" altLang="en-US" sz="2800" b="1">
              <a:solidFill>
                <a:schemeClr val="tx1"/>
              </a:solidFill>
            </a:endParaRPr>
          </a:p>
          <a:p>
            <a:r>
              <a:rPr lang="zh-CN" altLang="en-US" sz="2800" b="1">
                <a:solidFill>
                  <a:schemeClr val="tx1"/>
                </a:solidFill>
              </a:rPr>
              <a:t>移植实验法</a:t>
            </a:r>
            <a:endParaRPr lang="zh-CN" altLang="en-US" sz="2800" b="1">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p:cNvSpPr/>
          <p:nvPr/>
        </p:nvSpPr>
        <p:spPr>
          <a:xfrm>
            <a:off x="990600" y="322263"/>
            <a:ext cx="720725" cy="0"/>
          </a:xfrm>
          <a:prstGeom prst="line">
            <a:avLst/>
          </a:prstGeom>
          <a:ln w="9525">
            <a:noFill/>
          </a:ln>
        </p:spPr>
        <p:txBody>
          <a:bodyPr/>
          <a:lstStyle/>
          <a:p/>
        </p:txBody>
      </p:sp>
      <p:sp>
        <p:nvSpPr>
          <p:cNvPr id="79875" name="Line 3"/>
          <p:cNvSpPr/>
          <p:nvPr/>
        </p:nvSpPr>
        <p:spPr>
          <a:xfrm>
            <a:off x="990600" y="2362200"/>
            <a:ext cx="720725" cy="0"/>
          </a:xfrm>
          <a:prstGeom prst="line">
            <a:avLst/>
          </a:prstGeom>
          <a:ln w="9525">
            <a:noFill/>
          </a:ln>
        </p:spPr>
        <p:txBody>
          <a:bodyPr/>
          <a:lstStyle/>
          <a:p/>
        </p:txBody>
      </p:sp>
      <p:sp>
        <p:nvSpPr>
          <p:cNvPr id="79876" name="Line 4"/>
          <p:cNvSpPr/>
          <p:nvPr/>
        </p:nvSpPr>
        <p:spPr>
          <a:xfrm flipH="1">
            <a:off x="990600" y="322263"/>
            <a:ext cx="0" cy="2039937"/>
          </a:xfrm>
          <a:prstGeom prst="line">
            <a:avLst/>
          </a:prstGeom>
          <a:ln w="9525">
            <a:noFill/>
          </a:ln>
        </p:spPr>
        <p:txBody>
          <a:bodyPr/>
          <a:lstStyle/>
          <a:p/>
        </p:txBody>
      </p:sp>
      <p:sp>
        <p:nvSpPr>
          <p:cNvPr id="79877" name="Line 5"/>
          <p:cNvSpPr/>
          <p:nvPr/>
        </p:nvSpPr>
        <p:spPr>
          <a:xfrm flipH="1">
            <a:off x="1711325" y="322263"/>
            <a:ext cx="0" cy="2039937"/>
          </a:xfrm>
          <a:prstGeom prst="line">
            <a:avLst/>
          </a:prstGeom>
          <a:ln w="9525">
            <a:noFill/>
          </a:ln>
        </p:spPr>
        <p:txBody>
          <a:bodyPr/>
          <a:lstStyle/>
          <a:p/>
        </p:txBody>
      </p:sp>
      <p:sp>
        <p:nvSpPr>
          <p:cNvPr id="79878" name="Line 6"/>
          <p:cNvSpPr/>
          <p:nvPr/>
        </p:nvSpPr>
        <p:spPr>
          <a:xfrm flipV="1">
            <a:off x="0" y="3429000"/>
            <a:ext cx="9144000" cy="0"/>
          </a:xfrm>
          <a:prstGeom prst="line">
            <a:avLst/>
          </a:prstGeom>
          <a:ln w="28575" cap="flat" cmpd="sng">
            <a:solidFill>
              <a:schemeClr val="tx1"/>
            </a:solidFill>
            <a:prstDash val="solid"/>
            <a:miter/>
            <a:headEnd type="none" w="med" len="med"/>
            <a:tailEnd type="none" w="med" len="med"/>
          </a:ln>
        </p:spPr>
        <p:txBody>
          <a:bodyPr/>
          <a:lstStyle/>
          <a:p/>
        </p:txBody>
      </p:sp>
      <p:sp>
        <p:nvSpPr>
          <p:cNvPr id="79879" name="Line 7"/>
          <p:cNvSpPr/>
          <p:nvPr/>
        </p:nvSpPr>
        <p:spPr>
          <a:xfrm flipH="1">
            <a:off x="4643438" y="3429000"/>
            <a:ext cx="0" cy="3429000"/>
          </a:xfrm>
          <a:prstGeom prst="line">
            <a:avLst/>
          </a:prstGeom>
          <a:ln w="28575" cap="flat" cmpd="sng">
            <a:solidFill>
              <a:schemeClr val="tx1"/>
            </a:solidFill>
            <a:prstDash val="solid"/>
            <a:miter/>
            <a:headEnd type="none" w="med" len="med"/>
            <a:tailEnd type="none" w="med" len="med"/>
          </a:ln>
        </p:spPr>
        <p:txBody>
          <a:bodyPr/>
          <a:lstStyle/>
          <a:p/>
        </p:txBody>
      </p:sp>
      <p:sp>
        <p:nvSpPr>
          <p:cNvPr id="79880" name="Line 8"/>
          <p:cNvSpPr/>
          <p:nvPr/>
        </p:nvSpPr>
        <p:spPr>
          <a:xfrm flipH="1">
            <a:off x="4402138" y="0"/>
            <a:ext cx="0" cy="3429000"/>
          </a:xfrm>
          <a:prstGeom prst="line">
            <a:avLst/>
          </a:prstGeom>
          <a:ln w="38100" cap="flat" cmpd="sng">
            <a:solidFill>
              <a:schemeClr val="tx1"/>
            </a:solidFill>
            <a:prstDash val="solid"/>
            <a:miter/>
            <a:headEnd type="none" w="med" len="med"/>
            <a:tailEnd type="none" w="med" len="med"/>
          </a:ln>
        </p:spPr>
        <p:txBody>
          <a:bodyPr/>
          <a:lstStyle/>
          <a:p/>
        </p:txBody>
      </p:sp>
      <p:sp>
        <p:nvSpPr>
          <p:cNvPr id="79881" name="AutoShape 9">
            <a:hlinkClick r:id="" action="ppaction://noaction"/>
          </p:cNvPr>
          <p:cNvSpPr/>
          <p:nvPr/>
        </p:nvSpPr>
        <p:spPr>
          <a:xfrm>
            <a:off x="4343400" y="3124200"/>
            <a:ext cx="609600" cy="381000"/>
          </a:xfrm>
          <a:prstGeom prst="actionButtonForwardNext">
            <a:avLst/>
          </a:prstGeom>
          <a:solidFill>
            <a:schemeClr val="accent1"/>
          </a:solidFill>
          <a:ln w="9525">
            <a:noFill/>
          </a:ln>
        </p:spPr>
        <p:txBody>
          <a:bodyPr wrap="none" anchor="ctr"/>
          <a:lstStyle/>
          <a:p>
            <a:endParaRPr lang="zh-CN" altLang="en-US" sz="1800">
              <a:solidFill>
                <a:schemeClr val="tx1"/>
              </a:solidFill>
              <a:latin typeface="Arial" panose="020B0604020202020204" pitchFamily="34" charset="0"/>
              <a:ea typeface="宋体" panose="02010600030101010101" pitchFamily="2" charset="-122"/>
            </a:endParaRPr>
          </a:p>
        </p:txBody>
      </p:sp>
      <p:grpSp>
        <p:nvGrpSpPr>
          <p:cNvPr id="2" name="Group 32"/>
          <p:cNvGrpSpPr/>
          <p:nvPr/>
        </p:nvGrpSpPr>
        <p:grpSpPr>
          <a:xfrm>
            <a:off x="107950" y="277813"/>
            <a:ext cx="9036050" cy="6391275"/>
            <a:chOff x="68" y="158"/>
            <a:chExt cx="5692" cy="4026"/>
          </a:xfrm>
        </p:grpSpPr>
        <p:grpSp>
          <p:nvGrpSpPr>
            <p:cNvPr id="79883" name="Group 29"/>
            <p:cNvGrpSpPr/>
            <p:nvPr/>
          </p:nvGrpSpPr>
          <p:grpSpPr>
            <a:xfrm>
              <a:off x="89" y="2251"/>
              <a:ext cx="2874" cy="1933"/>
              <a:chOff x="89" y="2251"/>
              <a:chExt cx="2874" cy="1933"/>
            </a:xfrm>
          </p:grpSpPr>
          <p:sp>
            <p:nvSpPr>
              <p:cNvPr id="79884" name="Text Box 12"/>
              <p:cNvSpPr txBox="1"/>
              <p:nvPr/>
            </p:nvSpPr>
            <p:spPr>
              <a:xfrm>
                <a:off x="2011" y="2491"/>
                <a:ext cx="952" cy="1668"/>
              </a:xfrm>
              <a:prstGeom prst="rect">
                <a:avLst/>
              </a:prstGeom>
              <a:noFill/>
              <a:ln w="9525">
                <a:noFill/>
              </a:ln>
            </p:spPr>
            <p:txBody>
              <a:bodyPr>
                <a:spAutoFit/>
              </a:bodyPr>
              <a:lstStyle/>
              <a:p>
                <a:pPr>
                  <a:spcBef>
                    <a:spcPct val="50000"/>
                  </a:spcBef>
                </a:pPr>
                <a:r>
                  <a:rPr lang="zh-CN" altLang="en-US" sz="2400" b="1">
                    <a:solidFill>
                      <a:schemeClr val="tx2"/>
                    </a:solidFill>
                    <a:latin typeface="宋体" panose="02010600030101010101" pitchFamily="2" charset="-122"/>
                    <a:ea typeface="宋体" panose="02010600030101010101" pitchFamily="2" charset="-122"/>
                  </a:rPr>
                  <a:t>乘载设备和完全模拟载人状态的一名矮小結实 的“小伙子”。</a:t>
                </a:r>
                <a:endParaRPr lang="zh-CN" altLang="en-US" sz="2400" b="1">
                  <a:solidFill>
                    <a:schemeClr val="tx2"/>
                  </a:solidFill>
                  <a:latin typeface="宋体" panose="02010600030101010101" pitchFamily="2" charset="-122"/>
                  <a:ea typeface="宋体" panose="02010600030101010101" pitchFamily="2" charset="-122"/>
                </a:endParaRPr>
              </a:p>
            </p:txBody>
          </p:sp>
          <p:pic>
            <p:nvPicPr>
              <p:cNvPr id="79885" name="Picture 13" descr="_1041832663_9"/>
              <p:cNvPicPr>
                <a:picLocks noChangeAspect="1"/>
              </p:cNvPicPr>
              <p:nvPr/>
            </p:nvPicPr>
            <p:blipFill>
              <a:blip r:embed="rId1">
                <a:lum bright="17999" contrast="6000"/>
              </a:blip>
              <a:stretch>
                <a:fillRect/>
              </a:stretch>
            </p:blipFill>
            <p:spPr>
              <a:xfrm>
                <a:off x="605" y="2251"/>
                <a:ext cx="1287" cy="1933"/>
              </a:xfrm>
              <a:prstGeom prst="rect">
                <a:avLst/>
              </a:prstGeom>
              <a:noFill/>
              <a:ln w="9525">
                <a:noFill/>
              </a:ln>
            </p:spPr>
          </p:pic>
          <p:sp>
            <p:nvSpPr>
              <p:cNvPr id="79886" name="Text Box 14"/>
              <p:cNvSpPr txBox="1"/>
              <p:nvPr/>
            </p:nvSpPr>
            <p:spPr>
              <a:xfrm>
                <a:off x="89" y="2478"/>
                <a:ext cx="423" cy="1406"/>
              </a:xfrm>
              <a:prstGeom prst="rect">
                <a:avLst/>
              </a:prstGeom>
              <a:solidFill>
                <a:srgbClr val="FF6600"/>
              </a:solidFill>
              <a:ln w="9525">
                <a:noFill/>
              </a:ln>
            </p:spPr>
            <p:txBody>
              <a:bodyPr vert="eaVert">
                <a:spAutoFit/>
              </a:bodyPr>
              <a:lstStyle/>
              <a:p>
                <a:pPr>
                  <a:spcBef>
                    <a:spcPct val="50000"/>
                  </a:spcBef>
                </a:pPr>
                <a:r>
                  <a:rPr lang="zh-CN" altLang="en-US" sz="3200" b="1">
                    <a:solidFill>
                      <a:schemeClr val="tx1"/>
                    </a:solidFill>
                    <a:latin typeface="Tahoma" panose="020B0604030504040204" pitchFamily="34" charset="0"/>
                    <a:ea typeface="宋体" panose="02010600030101010101" pitchFamily="2" charset="-122"/>
                  </a:rPr>
                  <a:t>  神舟三号</a:t>
                </a:r>
                <a:endParaRPr lang="zh-CN" altLang="en-US" sz="3200" b="1">
                  <a:solidFill>
                    <a:schemeClr val="tx1"/>
                  </a:solidFill>
                  <a:latin typeface="Tahoma" panose="020B0604030504040204" pitchFamily="34" charset="0"/>
                  <a:ea typeface="宋体" panose="02010600030101010101" pitchFamily="2" charset="-122"/>
                </a:endParaRPr>
              </a:p>
            </p:txBody>
          </p:sp>
        </p:grpSp>
        <p:grpSp>
          <p:nvGrpSpPr>
            <p:cNvPr id="79887" name="Group 15"/>
            <p:cNvGrpSpPr/>
            <p:nvPr/>
          </p:nvGrpSpPr>
          <p:grpSpPr>
            <a:xfrm>
              <a:off x="2837" y="167"/>
              <a:ext cx="2855" cy="1884"/>
              <a:chOff x="2837" y="156"/>
              <a:chExt cx="2855" cy="1884"/>
            </a:xfrm>
          </p:grpSpPr>
          <p:sp>
            <p:nvSpPr>
              <p:cNvPr id="79888" name="Text Box 16"/>
              <p:cNvSpPr txBox="1"/>
              <p:nvPr/>
            </p:nvSpPr>
            <p:spPr>
              <a:xfrm>
                <a:off x="3379" y="1752"/>
                <a:ext cx="1497" cy="288"/>
              </a:xfrm>
              <a:prstGeom prst="rect">
                <a:avLst/>
              </a:prstGeom>
              <a:noFill/>
              <a:ln w="9525">
                <a:noFill/>
              </a:ln>
            </p:spPr>
            <p:txBody>
              <a:bodyPr>
                <a:spAutoFit/>
              </a:bodyPr>
              <a:lstStyle/>
              <a:p>
                <a:pPr>
                  <a:spcBef>
                    <a:spcPct val="50000"/>
                  </a:spcBef>
                </a:pPr>
                <a:r>
                  <a:rPr lang="zh-CN" altLang="en-US" sz="2400" b="1">
                    <a:solidFill>
                      <a:schemeClr val="tx2"/>
                    </a:solidFill>
                    <a:latin typeface="Tahoma" panose="020B0604030504040204" pitchFamily="34" charset="0"/>
                    <a:ea typeface="宋体" panose="02010600030101010101" pitchFamily="2" charset="-122"/>
                  </a:rPr>
                  <a:t>搭乘南通灵芝等</a:t>
                </a:r>
                <a:endParaRPr lang="zh-CN" altLang="en-US" sz="2400" b="1">
                  <a:solidFill>
                    <a:schemeClr val="tx2"/>
                  </a:solidFill>
                  <a:latin typeface="Tahoma" panose="020B0604030504040204" pitchFamily="34" charset="0"/>
                  <a:ea typeface="宋体" panose="02010600030101010101" pitchFamily="2" charset="-122"/>
                </a:endParaRPr>
              </a:p>
            </p:txBody>
          </p:sp>
          <p:sp>
            <p:nvSpPr>
              <p:cNvPr id="79889" name="Text Box 17"/>
              <p:cNvSpPr txBox="1"/>
              <p:nvPr/>
            </p:nvSpPr>
            <p:spPr>
              <a:xfrm>
                <a:off x="5269" y="300"/>
                <a:ext cx="423" cy="1270"/>
              </a:xfrm>
              <a:prstGeom prst="rect">
                <a:avLst/>
              </a:prstGeom>
              <a:solidFill>
                <a:srgbClr val="FF6600"/>
              </a:solidFill>
              <a:ln w="9525">
                <a:noFill/>
              </a:ln>
            </p:spPr>
            <p:txBody>
              <a:bodyPr vert="eaVert">
                <a:spAutoFit/>
              </a:bodyPr>
              <a:lstStyle/>
              <a:p>
                <a:pPr>
                  <a:spcBef>
                    <a:spcPct val="50000"/>
                  </a:spcBef>
                </a:pPr>
                <a:r>
                  <a:rPr lang="zh-CN" altLang="en-US" sz="3200" b="1">
                    <a:solidFill>
                      <a:schemeClr val="tx1"/>
                    </a:solidFill>
                    <a:latin typeface="Tahoma" panose="020B0604030504040204" pitchFamily="34" charset="0"/>
                    <a:ea typeface="宋体" panose="02010600030101010101" pitchFamily="2" charset="-122"/>
                  </a:rPr>
                  <a:t> 神舟二号</a:t>
                </a:r>
                <a:endParaRPr lang="zh-CN" altLang="en-US" sz="3200" b="1">
                  <a:solidFill>
                    <a:schemeClr val="tx1"/>
                  </a:solidFill>
                  <a:latin typeface="Tahoma" panose="020B0604030504040204" pitchFamily="34" charset="0"/>
                  <a:ea typeface="宋体" panose="02010600030101010101" pitchFamily="2" charset="-122"/>
                </a:endParaRPr>
              </a:p>
            </p:txBody>
          </p:sp>
          <p:pic>
            <p:nvPicPr>
              <p:cNvPr id="79890" name="Picture 18" descr="sssssss2222"/>
              <p:cNvPicPr>
                <a:picLocks noChangeAspect="1"/>
              </p:cNvPicPr>
              <p:nvPr/>
            </p:nvPicPr>
            <p:blipFill>
              <a:blip r:embed="rId2"/>
              <a:stretch>
                <a:fillRect/>
              </a:stretch>
            </p:blipFill>
            <p:spPr>
              <a:xfrm>
                <a:off x="2837" y="156"/>
                <a:ext cx="2404" cy="1604"/>
              </a:xfrm>
              <a:prstGeom prst="rect">
                <a:avLst/>
              </a:prstGeom>
              <a:noFill/>
              <a:ln w="9525">
                <a:noFill/>
              </a:ln>
            </p:spPr>
          </p:pic>
        </p:grpSp>
        <p:grpSp>
          <p:nvGrpSpPr>
            <p:cNvPr id="79891" name="Group 28"/>
            <p:cNvGrpSpPr/>
            <p:nvPr/>
          </p:nvGrpSpPr>
          <p:grpSpPr>
            <a:xfrm>
              <a:off x="68" y="158"/>
              <a:ext cx="2627" cy="1922"/>
              <a:chOff x="68" y="158"/>
              <a:chExt cx="2627" cy="1922"/>
            </a:xfrm>
          </p:grpSpPr>
          <p:sp>
            <p:nvSpPr>
              <p:cNvPr id="79892" name="Rectangle 20"/>
              <p:cNvSpPr/>
              <p:nvPr/>
            </p:nvSpPr>
            <p:spPr>
              <a:xfrm>
                <a:off x="68" y="175"/>
                <a:ext cx="454" cy="1285"/>
              </a:xfrm>
              <a:prstGeom prst="rect">
                <a:avLst/>
              </a:prstGeom>
              <a:solidFill>
                <a:srgbClr val="008000"/>
              </a:solidFill>
              <a:ln w="9525">
                <a:noFill/>
              </a:ln>
            </p:spPr>
            <p:txBody>
              <a:bodyPr anchor="ctr"/>
              <a:lstStyle/>
              <a:p>
                <a:pPr eaLnBrk="0" hangingPunct="0">
                  <a:buFont typeface="Arial" panose="020B0604020202020204" pitchFamily="34" charset="0"/>
                </a:pPr>
                <a:r>
                  <a:rPr lang="zh-CN" altLang="en-US" sz="3200" b="1">
                    <a:solidFill>
                      <a:schemeClr val="tx1"/>
                    </a:solidFill>
                    <a:latin typeface="Arial" panose="020B0604020202020204" pitchFamily="34" charset="0"/>
                    <a:ea typeface="宋体" panose="02010600030101010101" pitchFamily="2" charset="-122"/>
                  </a:rPr>
                  <a:t>神舟一号</a:t>
                </a:r>
                <a:endParaRPr lang="zh-CN" altLang="en-US" sz="3200" b="1">
                  <a:solidFill>
                    <a:schemeClr val="tx1"/>
                  </a:solidFill>
                  <a:latin typeface="Arial" panose="020B0604020202020204" pitchFamily="34" charset="0"/>
                  <a:ea typeface="宋体" panose="02010600030101010101" pitchFamily="2" charset="-122"/>
                </a:endParaRPr>
              </a:p>
            </p:txBody>
          </p:sp>
          <p:sp>
            <p:nvSpPr>
              <p:cNvPr id="79893" name="Rectangle 21"/>
              <p:cNvSpPr/>
              <p:nvPr/>
            </p:nvSpPr>
            <p:spPr>
              <a:xfrm>
                <a:off x="1020" y="1792"/>
                <a:ext cx="1542" cy="288"/>
              </a:xfrm>
              <a:prstGeom prst="rect">
                <a:avLst/>
              </a:prstGeom>
              <a:noFill/>
              <a:ln w="9525">
                <a:noFill/>
              </a:ln>
            </p:spPr>
            <p:txBody>
              <a:bodyPr>
                <a:spAutoFit/>
              </a:bodyPr>
              <a:lstStyle/>
              <a:p>
                <a:r>
                  <a:rPr lang="zh-CN" altLang="en-US" sz="2400" b="1">
                    <a:solidFill>
                      <a:srgbClr val="0062AC"/>
                    </a:solidFill>
                    <a:latin typeface="Arial" panose="020B0604020202020204" pitchFamily="34" charset="0"/>
                    <a:ea typeface="宋体" panose="02010600030101010101" pitchFamily="2" charset="-122"/>
                  </a:rPr>
                  <a:t>搭乘少量青椒</a:t>
                </a:r>
                <a:r>
                  <a:rPr lang="zh-CN" altLang="en-US" sz="2400" b="1">
                    <a:solidFill>
                      <a:srgbClr val="0062AC"/>
                    </a:solidFill>
                    <a:latin typeface="Tahoma" panose="020B0604030504040204" pitchFamily="34" charset="0"/>
                    <a:ea typeface="宋体" panose="02010600030101010101" pitchFamily="2" charset="-122"/>
                  </a:rPr>
                  <a:t>等</a:t>
                </a:r>
                <a:endParaRPr lang="zh-CN" altLang="en-US" sz="2400" b="1">
                  <a:solidFill>
                    <a:srgbClr val="0062AC"/>
                  </a:solidFill>
                  <a:latin typeface="Tahoma" panose="020B0604030504040204" pitchFamily="34" charset="0"/>
                  <a:ea typeface="宋体" panose="02010600030101010101" pitchFamily="2" charset="-122"/>
                </a:endParaRPr>
              </a:p>
            </p:txBody>
          </p:sp>
          <p:pic>
            <p:nvPicPr>
              <p:cNvPr id="79894" name="Picture 22" descr="sssssss1"/>
              <p:cNvPicPr>
                <a:picLocks noChangeAspect="1"/>
              </p:cNvPicPr>
              <p:nvPr/>
            </p:nvPicPr>
            <p:blipFill>
              <a:blip r:embed="rId3"/>
              <a:stretch>
                <a:fillRect/>
              </a:stretch>
            </p:blipFill>
            <p:spPr>
              <a:xfrm>
                <a:off x="612" y="158"/>
                <a:ext cx="2083" cy="1605"/>
              </a:xfrm>
              <a:prstGeom prst="rect">
                <a:avLst/>
              </a:prstGeom>
              <a:noFill/>
              <a:ln w="9525">
                <a:noFill/>
              </a:ln>
            </p:spPr>
          </p:pic>
        </p:grpSp>
        <p:grpSp>
          <p:nvGrpSpPr>
            <p:cNvPr id="79895" name="Group 30"/>
            <p:cNvGrpSpPr/>
            <p:nvPr/>
          </p:nvGrpSpPr>
          <p:grpSpPr>
            <a:xfrm>
              <a:off x="3016" y="2251"/>
              <a:ext cx="2744" cy="1910"/>
              <a:chOff x="3016" y="2417"/>
              <a:chExt cx="2744" cy="1910"/>
            </a:xfrm>
          </p:grpSpPr>
          <p:sp>
            <p:nvSpPr>
              <p:cNvPr id="79896" name="Rectangle 24"/>
              <p:cNvSpPr/>
              <p:nvPr/>
            </p:nvSpPr>
            <p:spPr>
              <a:xfrm>
                <a:off x="3496" y="3975"/>
                <a:ext cx="1497" cy="352"/>
              </a:xfrm>
              <a:prstGeom prst="rect">
                <a:avLst/>
              </a:prstGeom>
              <a:solidFill>
                <a:srgbClr val="008000"/>
              </a:solidFill>
              <a:ln w="9525">
                <a:noFill/>
              </a:ln>
            </p:spPr>
            <p:txBody>
              <a:bodyPr anchor="b"/>
              <a:lstStyle/>
              <a:p>
                <a:pPr algn="ctr" eaLnBrk="0" hangingPunct="0"/>
                <a:r>
                  <a:rPr lang="zh-CN" altLang="en-US" sz="3200" b="1">
                    <a:solidFill>
                      <a:srgbClr val="000000"/>
                    </a:solidFill>
                    <a:latin typeface="Arial" panose="020B0604020202020204" pitchFamily="34" charset="0"/>
                    <a:ea typeface="宋体" panose="02010600030101010101" pitchFamily="2" charset="-122"/>
                  </a:rPr>
                  <a:t>  </a:t>
                </a:r>
                <a:r>
                  <a:rPr lang="zh-CN" altLang="en-US" sz="3200" b="1">
                    <a:solidFill>
                      <a:schemeClr val="tx2"/>
                    </a:solidFill>
                    <a:latin typeface="Arial" panose="020B0604020202020204" pitchFamily="34" charset="0"/>
                    <a:ea typeface="宋体" panose="02010600030101010101" pitchFamily="2" charset="-122"/>
                  </a:rPr>
                  <a:t>神舟四号</a:t>
                </a:r>
                <a:endParaRPr lang="zh-CN" altLang="en-US" sz="3200" b="1">
                  <a:solidFill>
                    <a:schemeClr val="tx2"/>
                  </a:solidFill>
                  <a:latin typeface="Arial" panose="020B0604020202020204" pitchFamily="34" charset="0"/>
                  <a:ea typeface="宋体" panose="02010600030101010101" pitchFamily="2" charset="-122"/>
                </a:endParaRPr>
              </a:p>
            </p:txBody>
          </p:sp>
          <p:sp>
            <p:nvSpPr>
              <p:cNvPr id="79897" name="Text Box 25"/>
              <p:cNvSpPr txBox="1"/>
              <p:nvPr/>
            </p:nvSpPr>
            <p:spPr>
              <a:xfrm>
                <a:off x="5238" y="2432"/>
                <a:ext cx="522" cy="1438"/>
              </a:xfrm>
              <a:prstGeom prst="rect">
                <a:avLst/>
              </a:prstGeom>
              <a:solidFill>
                <a:schemeClr val="bg1"/>
              </a:solidFill>
              <a:ln w="9525">
                <a:noFill/>
              </a:ln>
            </p:spPr>
            <p:txBody>
              <a:bodyPr>
                <a:spAutoFit/>
              </a:bodyPr>
              <a:lstStyle/>
              <a:p>
                <a:pPr>
                  <a:spcBef>
                    <a:spcPct val="50000"/>
                  </a:spcBef>
                </a:pPr>
                <a:r>
                  <a:rPr lang="zh-CN" altLang="en-US" sz="2400" b="1">
                    <a:solidFill>
                      <a:schemeClr val="tx2"/>
                    </a:solidFill>
                    <a:latin typeface="Arial" panose="020B0604020202020204" pitchFamily="34" charset="0"/>
                    <a:ea typeface="宋体" panose="02010600030101010101" pitchFamily="2" charset="-122"/>
                  </a:rPr>
                  <a:t>搭乘更多</a:t>
                </a:r>
                <a:r>
                  <a:rPr lang="zh-CN" altLang="en-US" sz="2400" b="1">
                    <a:solidFill>
                      <a:schemeClr val="tx2"/>
                    </a:solidFill>
                    <a:latin typeface="Verdana" panose="020B0604030504040204" pitchFamily="34" charset="0"/>
                    <a:ea typeface="宋体" panose="02010600030101010101" pitchFamily="2" charset="-122"/>
                  </a:rPr>
                  <a:t>设备和一个模拟人</a:t>
                </a:r>
                <a:endParaRPr lang="zh-CN" altLang="en-US" sz="2400" b="1">
                  <a:solidFill>
                    <a:schemeClr val="tx2"/>
                  </a:solidFill>
                  <a:latin typeface="Verdana" panose="020B0604030504040204" pitchFamily="34" charset="0"/>
                  <a:ea typeface="宋体" panose="02010600030101010101" pitchFamily="2" charset="-122"/>
                </a:endParaRPr>
              </a:p>
            </p:txBody>
          </p:sp>
          <p:pic>
            <p:nvPicPr>
              <p:cNvPr id="79898" name="Picture 26" descr="神舟四号"/>
              <p:cNvPicPr>
                <a:picLocks noChangeAspect="1"/>
              </p:cNvPicPr>
              <p:nvPr/>
            </p:nvPicPr>
            <p:blipFill>
              <a:blip r:embed="rId4"/>
              <a:stretch>
                <a:fillRect/>
              </a:stretch>
            </p:blipFill>
            <p:spPr>
              <a:xfrm>
                <a:off x="3016" y="2417"/>
                <a:ext cx="2222" cy="1482"/>
              </a:xfrm>
              <a:prstGeom prst="rect">
                <a:avLst/>
              </a:prstGeom>
              <a:noFill/>
              <a:ln w="9525">
                <a:noFill/>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3" descr="图片1.png"/>
          <p:cNvPicPr>
            <a:picLocks noChangeAspect="1"/>
          </p:cNvPicPr>
          <p:nvPr/>
        </p:nvPicPr>
        <p:blipFill>
          <a:blip r:embed="rId1"/>
          <a:srcRect b="55283"/>
          <a:stretch>
            <a:fillRect/>
          </a:stretch>
        </p:blipFill>
        <p:spPr bwMode="auto">
          <a:xfrm>
            <a:off x="-612775" y="0"/>
            <a:ext cx="6335713" cy="1268413"/>
          </a:xfrm>
          <a:prstGeom prst="rect">
            <a:avLst/>
          </a:prstGeom>
          <a:noFill/>
          <a:ln w="9525">
            <a:noFill/>
            <a:miter lim="800000"/>
            <a:headEnd/>
            <a:tailEnd/>
          </a:ln>
        </p:spPr>
      </p:pic>
      <p:pic>
        <p:nvPicPr>
          <p:cNvPr id="20485" name="图片 7" descr="20131129113112-710602624.jpg"/>
          <p:cNvPicPr>
            <a:picLocks noChangeAspect="1"/>
          </p:cNvPicPr>
          <p:nvPr/>
        </p:nvPicPr>
        <p:blipFill>
          <a:blip r:embed="rId2"/>
          <a:srcRect l="21040" r="18480"/>
          <a:stretch>
            <a:fillRect/>
          </a:stretch>
        </p:blipFill>
        <p:spPr bwMode="auto">
          <a:xfrm>
            <a:off x="3779838" y="2781300"/>
            <a:ext cx="2592387" cy="2876550"/>
          </a:xfrm>
          <a:prstGeom prst="rect">
            <a:avLst/>
          </a:prstGeom>
          <a:noFill/>
          <a:ln w="9525">
            <a:noFill/>
            <a:miter lim="800000"/>
            <a:headEnd/>
            <a:tailEnd/>
          </a:ln>
        </p:spPr>
      </p:pic>
      <p:sp>
        <p:nvSpPr>
          <p:cNvPr id="20486" name="TextBox 8"/>
          <p:cNvSpPr txBox="1">
            <a:spLocks noChangeArrowheads="1"/>
          </p:cNvSpPr>
          <p:nvPr/>
        </p:nvSpPr>
        <p:spPr bwMode="auto">
          <a:xfrm>
            <a:off x="4932363" y="1916113"/>
            <a:ext cx="2303462" cy="708025"/>
          </a:xfrm>
          <a:prstGeom prst="rect">
            <a:avLst/>
          </a:prstGeom>
          <a:noFill/>
          <a:ln w="9525">
            <a:noFill/>
            <a:miter lim="800000"/>
          </a:ln>
        </p:spPr>
        <p:txBody>
          <a:bodyPr>
            <a:spAutoFit/>
          </a:bodyPr>
          <a:lstStyle/>
          <a:p>
            <a:r>
              <a:rPr lang="zh-CN" altLang="en-US" sz="4000" b="1">
                <a:solidFill>
                  <a:schemeClr val="tx1"/>
                </a:solidFill>
                <a:latin typeface="微软雅黑" panose="020B0503020204020204" charset="-122"/>
                <a:ea typeface="微软雅黑" panose="020B0503020204020204" charset="-122"/>
              </a:rPr>
              <a:t>神舟五号</a:t>
            </a:r>
            <a:endParaRPr lang="zh-CN" altLang="en-US" sz="4000" b="1">
              <a:solidFill>
                <a:schemeClr val="tx1"/>
              </a:solidFill>
              <a:latin typeface="微软雅黑" panose="020B0503020204020204" charset="-122"/>
              <a:ea typeface="微软雅黑" panose="020B0503020204020204" charset="-122"/>
            </a:endParaRPr>
          </a:p>
        </p:txBody>
      </p:sp>
      <p:sp>
        <p:nvSpPr>
          <p:cNvPr id="20487" name="TextBox 9"/>
          <p:cNvSpPr txBox="1">
            <a:spLocks noChangeArrowheads="1"/>
          </p:cNvSpPr>
          <p:nvPr/>
        </p:nvSpPr>
        <p:spPr bwMode="auto">
          <a:xfrm>
            <a:off x="1116013" y="2840038"/>
            <a:ext cx="2879725" cy="2676525"/>
          </a:xfrm>
          <a:prstGeom prst="rect">
            <a:avLst/>
          </a:prstGeom>
          <a:noFill/>
          <a:ln w="9525">
            <a:noFill/>
            <a:miter lim="800000"/>
          </a:ln>
        </p:spPr>
        <p:txBody>
          <a:bodyPr>
            <a:spAutoFit/>
          </a:bodyPr>
          <a:lstStyle/>
          <a:p>
            <a:r>
              <a:rPr lang="zh-CN" altLang="en-US" sz="2800" b="1">
                <a:solidFill>
                  <a:schemeClr val="tx1"/>
                </a:solidFill>
                <a:latin typeface="微软雅黑" panose="020B0503020204020204" charset="-122"/>
                <a:ea typeface="微软雅黑" panose="020B0503020204020204" charset="-122"/>
              </a:rPr>
              <a:t>      中国载人航天工程发射的第五艘飞船，也是中华人民共和国发射的</a:t>
            </a:r>
            <a:r>
              <a:rPr lang="zh-CN" altLang="en-US" sz="2800" b="1">
                <a:solidFill>
                  <a:srgbClr val="FF0000"/>
                </a:solidFill>
                <a:latin typeface="微软雅黑" panose="020B0503020204020204" charset="-122"/>
                <a:ea typeface="微软雅黑" panose="020B0503020204020204" charset="-122"/>
              </a:rPr>
              <a:t>第一艘</a:t>
            </a:r>
            <a:r>
              <a:rPr lang="zh-CN" altLang="en-US" sz="2800" b="1">
                <a:solidFill>
                  <a:schemeClr val="tx1"/>
                </a:solidFill>
                <a:latin typeface="微软雅黑" panose="020B0503020204020204" charset="-122"/>
                <a:ea typeface="微软雅黑" panose="020B0503020204020204" charset="-122"/>
              </a:rPr>
              <a:t>载人航天飞船。</a:t>
            </a:r>
            <a:endParaRPr lang="zh-CN" altLang="en-US" sz="2800" b="1">
              <a:solidFill>
                <a:schemeClr val="tx1"/>
              </a:solidFill>
              <a:latin typeface="微软雅黑" panose="020B0503020204020204" charset="-122"/>
              <a:ea typeface="微软雅黑" panose="020B0503020204020204" charset="-122"/>
            </a:endParaRPr>
          </a:p>
        </p:txBody>
      </p:sp>
      <p:pic>
        <p:nvPicPr>
          <p:cNvPr id="20488" name="图片 10" descr="8783234808947952944.jpg"/>
          <p:cNvPicPr>
            <a:picLocks noChangeAspect="1"/>
          </p:cNvPicPr>
          <p:nvPr/>
        </p:nvPicPr>
        <p:blipFill>
          <a:blip r:embed="rId3"/>
          <a:stretch>
            <a:fillRect/>
          </a:stretch>
        </p:blipFill>
        <p:spPr bwMode="auto">
          <a:xfrm>
            <a:off x="6443663" y="2832100"/>
            <a:ext cx="2378075" cy="2828925"/>
          </a:xfrm>
          <a:prstGeom prst="rect">
            <a:avLst/>
          </a:prstGeom>
          <a:noFill/>
          <a:ln w="9525">
            <a:noFill/>
            <a:miter lim="800000"/>
            <a:headEnd/>
            <a:tailEnd/>
          </a:ln>
        </p:spPr>
      </p:pic>
      <p:sp>
        <p:nvSpPr>
          <p:cNvPr id="9" name="矩形 8">
            <a:hlinkClick r:id="rId4" action="ppaction://hlinksldjump"/>
          </p:cNvPr>
          <p:cNvSpPr/>
          <p:nvPr/>
        </p:nvSpPr>
        <p:spPr>
          <a:xfrm>
            <a:off x="179512" y="4149080"/>
            <a:ext cx="792088"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hlinkClick r:id="rId5" action="ppaction://hlinksldjump"/>
          </p:cNvPr>
          <p:cNvSpPr/>
          <p:nvPr/>
        </p:nvSpPr>
        <p:spPr>
          <a:xfrm>
            <a:off x="179512" y="5013176"/>
            <a:ext cx="720080"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timg (4).jpg">
            <a:hlinkClick r:id="rId6" action="ppaction://hlinksldjump"/>
          </p:cNvPr>
          <p:cNvPicPr>
            <a:picLocks noChangeAspect="1"/>
          </p:cNvPicPr>
          <p:nvPr/>
        </p:nvPicPr>
        <p:blipFill>
          <a:blip r:embed="rId7">
            <a:clrChange>
              <a:clrFrom>
                <a:srgbClr val="FFFFFF"/>
              </a:clrFrom>
              <a:clrTo>
                <a:srgbClr val="FFFFFF">
                  <a:alpha val="0"/>
                </a:srgbClr>
              </a:clrTo>
            </a:clrChange>
            <a:duotone>
              <a:prstClr val="black"/>
              <a:schemeClr val="accent4">
                <a:tint val="45000"/>
                <a:satMod val="400000"/>
              </a:schemeClr>
            </a:duotone>
          </a:blip>
          <a:stretch>
            <a:fillRect/>
          </a:stretch>
        </p:blipFill>
        <p:spPr>
          <a:xfrm>
            <a:off x="8510240" y="6224240"/>
            <a:ext cx="633760" cy="633760"/>
          </a:xfrm>
          <a:prstGeom prst="rect">
            <a:avLst/>
          </a:prstGeom>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2" descr="图片1.png"/>
          <p:cNvPicPr>
            <a:picLocks noChangeAspect="1"/>
          </p:cNvPicPr>
          <p:nvPr/>
        </p:nvPicPr>
        <p:blipFill>
          <a:blip r:embed="rId1"/>
          <a:srcRect b="55283"/>
          <a:stretch>
            <a:fillRect/>
          </a:stretch>
        </p:blipFill>
        <p:spPr bwMode="auto">
          <a:xfrm>
            <a:off x="-612775" y="0"/>
            <a:ext cx="6335713" cy="1268413"/>
          </a:xfrm>
          <a:prstGeom prst="rect">
            <a:avLst/>
          </a:prstGeom>
          <a:noFill/>
          <a:ln w="9525">
            <a:noFill/>
            <a:miter lim="800000"/>
            <a:headEnd/>
            <a:tailEnd/>
          </a:ln>
        </p:spPr>
      </p:pic>
      <p:sp>
        <p:nvSpPr>
          <p:cNvPr id="21509" name="TextBox 5"/>
          <p:cNvSpPr txBox="1">
            <a:spLocks noChangeArrowheads="1"/>
          </p:cNvSpPr>
          <p:nvPr/>
        </p:nvSpPr>
        <p:spPr bwMode="auto">
          <a:xfrm>
            <a:off x="1042988" y="2492375"/>
            <a:ext cx="2376487" cy="3108325"/>
          </a:xfrm>
          <a:prstGeom prst="rect">
            <a:avLst/>
          </a:prstGeom>
          <a:noFill/>
          <a:ln w="9525">
            <a:noFill/>
            <a:miter lim="800000"/>
          </a:ln>
        </p:spPr>
        <p:txBody>
          <a:bodyPr>
            <a:spAutoFit/>
          </a:bodyPr>
          <a:lstStyle/>
          <a:p>
            <a:r>
              <a:rPr lang="zh-CN" altLang="en-US" sz="2800" b="1">
                <a:solidFill>
                  <a:schemeClr val="tx1"/>
                </a:solidFill>
                <a:latin typeface="微软雅黑" panose="020B0503020204020204" charset="-122"/>
                <a:ea typeface="微软雅黑" panose="020B0503020204020204" charset="-122"/>
              </a:rPr>
              <a:t>中国</a:t>
            </a:r>
            <a:r>
              <a:rPr lang="zh-CN" altLang="en-US" sz="2800" b="1">
                <a:solidFill>
                  <a:srgbClr val="FF0000"/>
                </a:solidFill>
                <a:latin typeface="微软雅黑" panose="020B0503020204020204" charset="-122"/>
                <a:ea typeface="微软雅黑" panose="020B0503020204020204" charset="-122"/>
              </a:rPr>
              <a:t>第二艘</a:t>
            </a:r>
            <a:r>
              <a:rPr lang="zh-CN" altLang="en-US" sz="2800" b="1">
                <a:solidFill>
                  <a:schemeClr val="tx1"/>
                </a:solidFill>
                <a:latin typeface="微软雅黑" panose="020B0503020204020204" charset="-122"/>
                <a:ea typeface="微软雅黑" panose="020B0503020204020204" charset="-122"/>
              </a:rPr>
              <a:t>搭载太空人的飞船，也是中国第一艘执行“多人多天”任务的载人飞船。</a:t>
            </a:r>
            <a:endParaRPr lang="zh-CN" altLang="en-US" sz="2800" b="1">
              <a:solidFill>
                <a:schemeClr val="tx1"/>
              </a:solidFill>
              <a:latin typeface="微软雅黑" panose="020B0503020204020204" charset="-122"/>
              <a:ea typeface="微软雅黑" panose="020B0503020204020204" charset="-122"/>
            </a:endParaRPr>
          </a:p>
        </p:txBody>
      </p:sp>
      <p:pic>
        <p:nvPicPr>
          <p:cNvPr id="21510" name="图片 7" descr="20160826170658_19514.jpg"/>
          <p:cNvPicPr>
            <a:picLocks noChangeAspect="1"/>
          </p:cNvPicPr>
          <p:nvPr/>
        </p:nvPicPr>
        <p:blipFill>
          <a:blip r:embed="rId2"/>
          <a:srcRect l="28996" t="13586" r="14951"/>
          <a:stretch>
            <a:fillRect/>
          </a:stretch>
        </p:blipFill>
        <p:spPr bwMode="auto">
          <a:xfrm>
            <a:off x="3635375" y="2708275"/>
            <a:ext cx="2735263" cy="2805113"/>
          </a:xfrm>
          <a:prstGeom prst="rect">
            <a:avLst/>
          </a:prstGeom>
          <a:noFill/>
          <a:ln w="9525">
            <a:noFill/>
            <a:miter lim="800000"/>
            <a:headEnd/>
            <a:tailEnd/>
          </a:ln>
        </p:spPr>
      </p:pic>
      <p:pic>
        <p:nvPicPr>
          <p:cNvPr id="21511" name="图片 8" descr="U686P1T1D7986927F21DT20051012120902.jpg"/>
          <p:cNvPicPr>
            <a:picLocks noChangeAspect="1"/>
          </p:cNvPicPr>
          <p:nvPr/>
        </p:nvPicPr>
        <p:blipFill>
          <a:blip r:embed="rId3"/>
          <a:srcRect l="27332" t="2521" r="12189"/>
          <a:stretch>
            <a:fillRect/>
          </a:stretch>
        </p:blipFill>
        <p:spPr bwMode="auto">
          <a:xfrm>
            <a:off x="6443663" y="2708275"/>
            <a:ext cx="2592387" cy="2786063"/>
          </a:xfrm>
          <a:prstGeom prst="rect">
            <a:avLst/>
          </a:prstGeom>
          <a:noFill/>
          <a:ln w="9525">
            <a:noFill/>
            <a:miter lim="800000"/>
            <a:headEnd/>
            <a:tailEnd/>
          </a:ln>
        </p:spPr>
      </p:pic>
      <p:sp>
        <p:nvSpPr>
          <p:cNvPr id="21512" name="TextBox 9"/>
          <p:cNvSpPr txBox="1">
            <a:spLocks noChangeArrowheads="1"/>
          </p:cNvSpPr>
          <p:nvPr/>
        </p:nvSpPr>
        <p:spPr bwMode="auto">
          <a:xfrm>
            <a:off x="5003800" y="1700213"/>
            <a:ext cx="2447925" cy="708025"/>
          </a:xfrm>
          <a:prstGeom prst="rect">
            <a:avLst/>
          </a:prstGeom>
          <a:noFill/>
          <a:ln w="9525">
            <a:noFill/>
            <a:miter lim="800000"/>
          </a:ln>
        </p:spPr>
        <p:txBody>
          <a:bodyPr>
            <a:spAutoFit/>
          </a:bodyPr>
          <a:lstStyle/>
          <a:p>
            <a:r>
              <a:rPr lang="zh-CN" altLang="en-US" sz="4000" b="1">
                <a:solidFill>
                  <a:schemeClr val="tx1"/>
                </a:solidFill>
                <a:latin typeface="微软雅黑" panose="020B0503020204020204" charset="-122"/>
                <a:ea typeface="微软雅黑" panose="020B0503020204020204" charset="-122"/>
              </a:rPr>
              <a:t>神舟六号</a:t>
            </a:r>
            <a:endParaRPr lang="zh-CN" altLang="en-US" sz="4000" b="1">
              <a:solidFill>
                <a:schemeClr val="tx1"/>
              </a:solidFill>
              <a:latin typeface="微软雅黑" panose="020B0503020204020204" charset="-122"/>
              <a:ea typeface="微软雅黑" panose="020B0503020204020204" charset="-122"/>
            </a:endParaRPr>
          </a:p>
        </p:txBody>
      </p:sp>
      <p:sp>
        <p:nvSpPr>
          <p:cNvPr id="9" name="矩形 8">
            <a:hlinkClick r:id="rId4" action="ppaction://hlinksldjump"/>
          </p:cNvPr>
          <p:cNvSpPr/>
          <p:nvPr/>
        </p:nvSpPr>
        <p:spPr>
          <a:xfrm>
            <a:off x="179512" y="4149080"/>
            <a:ext cx="792088"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hlinkClick r:id="rId5" action="ppaction://hlinksldjump"/>
          </p:cNvPr>
          <p:cNvSpPr/>
          <p:nvPr/>
        </p:nvSpPr>
        <p:spPr>
          <a:xfrm>
            <a:off x="179512" y="2276872"/>
            <a:ext cx="792088"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timg (4).jpg">
            <a:hlinkClick r:id="rId6" action="ppaction://hlinksldjump"/>
          </p:cNvPr>
          <p:cNvPicPr>
            <a:picLocks noChangeAspect="1"/>
          </p:cNvPicPr>
          <p:nvPr/>
        </p:nvPicPr>
        <p:blipFill>
          <a:blip r:embed="rId7">
            <a:clrChange>
              <a:clrFrom>
                <a:srgbClr val="FFFFFF"/>
              </a:clrFrom>
              <a:clrTo>
                <a:srgbClr val="FFFFFF">
                  <a:alpha val="0"/>
                </a:srgbClr>
              </a:clrTo>
            </a:clrChange>
            <a:duotone>
              <a:prstClr val="black"/>
              <a:schemeClr val="accent4">
                <a:tint val="45000"/>
                <a:satMod val="400000"/>
              </a:schemeClr>
            </a:duotone>
          </a:blip>
          <a:stretch>
            <a:fillRect/>
          </a:stretch>
        </p:blipFill>
        <p:spPr>
          <a:xfrm>
            <a:off x="8510240" y="6224240"/>
            <a:ext cx="633760" cy="633760"/>
          </a:xfrm>
          <a:prstGeom prst="rect">
            <a:avLst/>
          </a:prstGeom>
        </p:spPr>
      </p:pic>
      <p:sp>
        <p:nvSpPr>
          <p:cNvPr id="12" name="矩形 11">
            <a:hlinkClick r:id="rId8" action="ppaction://hlinksldjump"/>
          </p:cNvPr>
          <p:cNvSpPr/>
          <p:nvPr/>
        </p:nvSpPr>
        <p:spPr>
          <a:xfrm>
            <a:off x="179512" y="5013176"/>
            <a:ext cx="720080"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 descr="图片1.png"/>
          <p:cNvPicPr>
            <a:picLocks noChangeAspect="1"/>
          </p:cNvPicPr>
          <p:nvPr/>
        </p:nvPicPr>
        <p:blipFill>
          <a:blip r:embed="rId1"/>
          <a:srcRect b="55283"/>
          <a:stretch>
            <a:fillRect/>
          </a:stretch>
        </p:blipFill>
        <p:spPr bwMode="auto">
          <a:xfrm>
            <a:off x="-612775" y="0"/>
            <a:ext cx="6335713" cy="1268413"/>
          </a:xfrm>
          <a:prstGeom prst="rect">
            <a:avLst/>
          </a:prstGeom>
          <a:noFill/>
          <a:ln w="9525">
            <a:noFill/>
            <a:miter lim="800000"/>
            <a:headEnd/>
            <a:tailEnd/>
          </a:ln>
        </p:spPr>
      </p:pic>
      <p:pic>
        <p:nvPicPr>
          <p:cNvPr id="22533" name="图片 5" descr="20081223195659583.jpg"/>
          <p:cNvPicPr>
            <a:picLocks noChangeAspect="1"/>
          </p:cNvPicPr>
          <p:nvPr/>
        </p:nvPicPr>
        <p:blipFill>
          <a:blip r:embed="rId2"/>
          <a:srcRect l="5405" r="13513"/>
          <a:stretch>
            <a:fillRect/>
          </a:stretch>
        </p:blipFill>
        <p:spPr bwMode="auto">
          <a:xfrm>
            <a:off x="6227763" y="2827883"/>
            <a:ext cx="2520950" cy="2473325"/>
          </a:xfrm>
          <a:prstGeom prst="rect">
            <a:avLst/>
          </a:prstGeom>
          <a:noFill/>
          <a:ln w="9525">
            <a:noFill/>
            <a:miter lim="800000"/>
            <a:headEnd/>
            <a:tailEnd/>
          </a:ln>
        </p:spPr>
      </p:pic>
      <p:pic>
        <p:nvPicPr>
          <p:cNvPr id="22534" name="图片 6" descr="94091222374549250.jpg"/>
          <p:cNvPicPr>
            <a:picLocks noChangeAspect="1"/>
          </p:cNvPicPr>
          <p:nvPr/>
        </p:nvPicPr>
        <p:blipFill>
          <a:blip r:embed="rId3"/>
          <a:stretch>
            <a:fillRect/>
          </a:stretch>
        </p:blipFill>
        <p:spPr bwMode="auto">
          <a:xfrm>
            <a:off x="4140200" y="2742158"/>
            <a:ext cx="1727200" cy="2554287"/>
          </a:xfrm>
          <a:prstGeom prst="rect">
            <a:avLst/>
          </a:prstGeom>
          <a:noFill/>
          <a:ln w="9525">
            <a:noFill/>
            <a:miter lim="800000"/>
            <a:headEnd/>
            <a:tailEnd/>
          </a:ln>
        </p:spPr>
      </p:pic>
      <p:sp>
        <p:nvSpPr>
          <p:cNvPr id="22535" name="TextBox 7"/>
          <p:cNvSpPr txBox="1">
            <a:spLocks noChangeArrowheads="1"/>
          </p:cNvSpPr>
          <p:nvPr/>
        </p:nvSpPr>
        <p:spPr bwMode="auto">
          <a:xfrm>
            <a:off x="1258888" y="2781300"/>
            <a:ext cx="2376487" cy="2246313"/>
          </a:xfrm>
          <a:prstGeom prst="rect">
            <a:avLst/>
          </a:prstGeom>
          <a:noFill/>
          <a:ln w="9525">
            <a:noFill/>
            <a:miter lim="800000"/>
          </a:ln>
        </p:spPr>
        <p:txBody>
          <a:bodyPr>
            <a:spAutoFit/>
          </a:bodyPr>
          <a:lstStyle/>
          <a:p>
            <a:r>
              <a:rPr lang="zh-CN" altLang="en-US" sz="2800" b="1">
                <a:solidFill>
                  <a:schemeClr val="tx1"/>
                </a:solidFill>
                <a:latin typeface="微软雅黑" panose="020B0503020204020204" charset="-122"/>
                <a:ea typeface="微软雅黑" panose="020B0503020204020204" charset="-122"/>
              </a:rPr>
              <a:t>中国</a:t>
            </a:r>
            <a:r>
              <a:rPr lang="zh-CN" altLang="en-US" sz="2800" b="1">
                <a:solidFill>
                  <a:srgbClr val="FF0000"/>
                </a:solidFill>
                <a:latin typeface="微软雅黑" panose="020B0503020204020204" charset="-122"/>
                <a:ea typeface="微软雅黑" panose="020B0503020204020204" charset="-122"/>
              </a:rPr>
              <a:t>第三个</a:t>
            </a:r>
            <a:r>
              <a:rPr lang="zh-CN" altLang="en-US" sz="2800" b="1">
                <a:solidFill>
                  <a:schemeClr val="tx1"/>
                </a:solidFill>
                <a:latin typeface="微软雅黑" panose="020B0503020204020204" charset="-122"/>
                <a:ea typeface="微软雅黑" panose="020B0503020204020204" charset="-122"/>
              </a:rPr>
              <a:t>载人航天飞船。突破和掌握出舱活动相关技术。</a:t>
            </a:r>
            <a:endParaRPr lang="zh-CN" altLang="en-US" sz="2800" b="1">
              <a:solidFill>
                <a:schemeClr val="tx1"/>
              </a:solidFill>
              <a:latin typeface="微软雅黑" panose="020B0503020204020204" charset="-122"/>
              <a:ea typeface="微软雅黑" panose="020B0503020204020204" charset="-122"/>
            </a:endParaRPr>
          </a:p>
        </p:txBody>
      </p:sp>
      <p:sp>
        <p:nvSpPr>
          <p:cNvPr id="22536" name="TextBox 8"/>
          <p:cNvSpPr txBox="1">
            <a:spLocks noChangeArrowheads="1"/>
          </p:cNvSpPr>
          <p:nvPr/>
        </p:nvSpPr>
        <p:spPr bwMode="auto">
          <a:xfrm>
            <a:off x="5076825" y="1484313"/>
            <a:ext cx="2374900" cy="707886"/>
          </a:xfrm>
          <a:prstGeom prst="rect">
            <a:avLst/>
          </a:prstGeom>
          <a:noFill/>
          <a:ln w="9525">
            <a:noFill/>
            <a:miter lim="800000"/>
          </a:ln>
        </p:spPr>
        <p:txBody>
          <a:bodyPr>
            <a:spAutoFit/>
          </a:bodyPr>
          <a:lstStyle/>
          <a:p>
            <a:r>
              <a:rPr lang="zh-CN" altLang="en-US" sz="4000" b="1">
                <a:solidFill>
                  <a:schemeClr val="tx1"/>
                </a:solidFill>
                <a:latin typeface="微软雅黑" panose="020B0503020204020204" charset="-122"/>
                <a:ea typeface="微软雅黑" panose="020B0503020204020204" charset="-122"/>
              </a:rPr>
              <a:t>神州七号</a:t>
            </a:r>
            <a:endParaRPr lang="zh-CN" altLang="en-US" sz="4000" b="1">
              <a:solidFill>
                <a:schemeClr val="tx1"/>
              </a:solidFill>
              <a:latin typeface="微软雅黑" panose="020B0503020204020204" charset="-122"/>
              <a:ea typeface="微软雅黑" panose="020B0503020204020204" charset="-122"/>
            </a:endParaRPr>
          </a:p>
        </p:txBody>
      </p:sp>
      <p:sp>
        <p:nvSpPr>
          <p:cNvPr id="9" name="矩形 8">
            <a:hlinkClick r:id="rId4" action="ppaction://hlinksldjump"/>
          </p:cNvPr>
          <p:cNvSpPr/>
          <p:nvPr/>
        </p:nvSpPr>
        <p:spPr>
          <a:xfrm>
            <a:off x="179512" y="4149080"/>
            <a:ext cx="792088"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9512" y="5013176"/>
            <a:ext cx="720080"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timg (4).jpg">
            <a:hlinkClick r:id="rId5" action="ppaction://hlinksldjump"/>
          </p:cNvPr>
          <p:cNvPicPr>
            <a:picLocks noChangeAspect="1"/>
          </p:cNvPicPr>
          <p:nvPr/>
        </p:nvPicPr>
        <p:blipFill>
          <a:blip r:embed="rId6">
            <a:clrChange>
              <a:clrFrom>
                <a:srgbClr val="FFFFFF"/>
              </a:clrFrom>
              <a:clrTo>
                <a:srgbClr val="FFFFFF">
                  <a:alpha val="0"/>
                </a:srgbClr>
              </a:clrTo>
            </a:clrChange>
            <a:duotone>
              <a:prstClr val="black"/>
              <a:schemeClr val="accent4">
                <a:tint val="45000"/>
                <a:satMod val="400000"/>
              </a:schemeClr>
            </a:duotone>
          </a:blip>
          <a:stretch>
            <a:fillRect/>
          </a:stretch>
        </p:blipFill>
        <p:spPr>
          <a:xfrm>
            <a:off x="8510240" y="6224240"/>
            <a:ext cx="633760" cy="633760"/>
          </a:xfrm>
          <a:prstGeom prst="rect">
            <a:avLst/>
          </a:prstGeom>
        </p:spPr>
      </p:pic>
      <p:sp>
        <p:nvSpPr>
          <p:cNvPr id="13" name="矩形 12">
            <a:hlinkClick r:id="rId7" action="ppaction://hlinksldjump"/>
          </p:cNvPr>
          <p:cNvSpPr/>
          <p:nvPr/>
        </p:nvSpPr>
        <p:spPr>
          <a:xfrm>
            <a:off x="179512" y="5013176"/>
            <a:ext cx="720080" cy="504056"/>
          </a:xfrm>
          <a:prstGeom prst="rect">
            <a:avLst/>
          </a:prstGeom>
          <a:solidFill>
            <a:srgbClr val="F2F2F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3" name="Group 17"/>
          <p:cNvGrpSpPr/>
          <p:nvPr/>
        </p:nvGrpSpPr>
        <p:grpSpPr>
          <a:xfrm>
            <a:off x="3600450" y="0"/>
            <a:ext cx="5580063" cy="6858000"/>
            <a:chOff x="2245" y="0"/>
            <a:chExt cx="3515" cy="4320"/>
          </a:xfrm>
        </p:grpSpPr>
        <p:pic>
          <p:nvPicPr>
            <p:cNvPr id="78854" name="Picture 7" descr="s55555"/>
            <p:cNvPicPr>
              <a:picLocks noChangeAspect="1"/>
            </p:cNvPicPr>
            <p:nvPr/>
          </p:nvPicPr>
          <p:blipFill>
            <a:blip r:embed="rId1"/>
            <a:stretch>
              <a:fillRect/>
            </a:stretch>
          </p:blipFill>
          <p:spPr>
            <a:xfrm>
              <a:off x="2245" y="0"/>
              <a:ext cx="1797" cy="2296"/>
            </a:xfrm>
            <a:prstGeom prst="rect">
              <a:avLst/>
            </a:prstGeom>
            <a:noFill/>
            <a:ln w="9525" cap="flat" cmpd="sng">
              <a:solidFill>
                <a:srgbClr val="FF0000"/>
              </a:solidFill>
              <a:prstDash val="solid"/>
              <a:miter/>
              <a:headEnd type="none" w="med" len="med"/>
              <a:tailEnd type="none" w="med" len="med"/>
            </a:ln>
          </p:spPr>
        </p:pic>
        <p:pic>
          <p:nvPicPr>
            <p:cNvPr id="78855" name="Picture 12" descr="1129526371_rraOhx"/>
            <p:cNvPicPr>
              <a:picLocks noChangeAspect="1"/>
            </p:cNvPicPr>
            <p:nvPr/>
          </p:nvPicPr>
          <p:blipFill>
            <a:blip r:embed="rId2"/>
            <a:stretch>
              <a:fillRect/>
            </a:stretch>
          </p:blipFill>
          <p:spPr>
            <a:xfrm>
              <a:off x="4001" y="0"/>
              <a:ext cx="1759" cy="2296"/>
            </a:xfrm>
            <a:prstGeom prst="rect">
              <a:avLst/>
            </a:prstGeom>
            <a:noFill/>
            <a:ln w="9525" cap="flat" cmpd="sng">
              <a:solidFill>
                <a:srgbClr val="FF0000"/>
              </a:solidFill>
              <a:prstDash val="solid"/>
              <a:miter/>
              <a:headEnd type="none" w="med" len="med"/>
              <a:tailEnd type="none" w="med" len="med"/>
            </a:ln>
          </p:spPr>
        </p:pic>
        <p:pic>
          <p:nvPicPr>
            <p:cNvPr id="78856" name="Picture 16" descr="W020080929219644558782"/>
            <p:cNvPicPr>
              <a:picLocks noChangeAspect="1"/>
            </p:cNvPicPr>
            <p:nvPr/>
          </p:nvPicPr>
          <p:blipFill>
            <a:blip r:embed="rId3"/>
            <a:stretch>
              <a:fillRect/>
            </a:stretch>
          </p:blipFill>
          <p:spPr>
            <a:xfrm>
              <a:off x="2245" y="1730"/>
              <a:ext cx="3515" cy="2590"/>
            </a:xfrm>
            <a:prstGeom prst="rect">
              <a:avLst/>
            </a:prstGeom>
            <a:noFill/>
            <a:ln w="9525" cap="flat" cmpd="sng">
              <a:solidFill>
                <a:srgbClr val="FF0000"/>
              </a:solidFill>
              <a:prstDash val="solid"/>
              <a:miter/>
              <a:headEnd type="none" w="med" len="med"/>
              <a:tailEnd type="none" w="med" len="med"/>
            </a:ln>
          </p:spPr>
        </p:pic>
      </p:grpSp>
      <p:sp>
        <p:nvSpPr>
          <p:cNvPr id="78857" name="Text Box 20"/>
          <p:cNvSpPr txBox="1"/>
          <p:nvPr/>
        </p:nvSpPr>
        <p:spPr>
          <a:xfrm>
            <a:off x="47625" y="613410"/>
            <a:ext cx="3552825" cy="5631180"/>
          </a:xfrm>
          <a:prstGeom prst="rect">
            <a:avLst/>
          </a:prstGeom>
          <a:noFill/>
          <a:ln w="9525">
            <a:noFill/>
          </a:ln>
        </p:spPr>
        <p:txBody>
          <a:bodyPr>
            <a:spAutoFit/>
          </a:bodyPr>
          <a:lstStyle/>
          <a:p>
            <a:pPr>
              <a:spcBef>
                <a:spcPct val="50000"/>
              </a:spcBef>
            </a:pPr>
            <a:r>
              <a:rPr lang="zh-CN" altLang="en-US" sz="40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问题：</a:t>
            </a:r>
            <a:r>
              <a:rPr lang="zh-CN" altLang="en-US" sz="3200" b="1">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rPr>
              <a:t>大家都知道我们国家的载人航天成就让我们每一个中国人感到骄傲和自豪，那么为什么只有神舟5号、6号、7号真正的载人上天</a:t>
            </a:r>
            <a:r>
              <a:rPr lang="zh-CN" altLang="en-US" sz="32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rPr>
              <a:t>而前面的四艘飞船为什么没有送人上天呢？它们去干什么了呢？</a:t>
            </a:r>
            <a:endParaRPr lang="zh-CN" altLang="en-US" sz="3200" b="1">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strips(downRight)">
                                      <p:cBhvr>
                                        <p:cTn id="7"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4624</Words>
  <Application>WPS 演示</Application>
  <PresentationFormat>On-screen Show (4:3)</PresentationFormat>
  <Paragraphs>424</Paragraphs>
  <Slides>46</Slides>
  <Notes>3</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46</vt:i4>
      </vt:variant>
    </vt:vector>
  </HeadingPairs>
  <TitlesOfParts>
    <vt:vector size="66" baseType="lpstr">
      <vt:lpstr>Arial</vt:lpstr>
      <vt:lpstr>宋体</vt:lpstr>
      <vt:lpstr>Wingdings</vt:lpstr>
      <vt:lpstr>隶书</vt:lpstr>
      <vt:lpstr>Calibri</vt:lpstr>
      <vt:lpstr>经典特宋简</vt:lpstr>
      <vt:lpstr>华文细黑</vt:lpstr>
      <vt:lpstr>汉仪粗宋简</vt:lpstr>
      <vt:lpstr>黑体</vt:lpstr>
      <vt:lpstr>Arial Black</vt:lpstr>
      <vt:lpstr>ClassizismAntiqua</vt:lpstr>
      <vt:lpstr>Tahoma</vt:lpstr>
      <vt:lpstr>Verdana</vt:lpstr>
      <vt:lpstr>微软雅黑</vt:lpstr>
      <vt:lpstr>华文新魏</vt:lpstr>
      <vt:lpstr>Arial Unicode MS</vt:lpstr>
      <vt:lpstr>Times New Roman</vt:lpstr>
      <vt:lpstr>Symbol</vt:lpstr>
      <vt:lpstr>楷体_GB2312</vt:lpstr>
      <vt:lpstr>Office 主题</vt:lpstr>
      <vt:lpstr>PowerPoint 演示文稿</vt:lpstr>
      <vt:lpstr>PowerPoint 演示文稿</vt:lpstr>
      <vt:lpstr>目  录</vt:lpstr>
      <vt:lpstr>同学们了解神舟系列飞船吗？</vt:lpstr>
      <vt:lpstr>PowerPoint 演示文稿</vt:lpstr>
      <vt:lpstr>PowerPoint 演示文稿</vt:lpstr>
      <vt:lpstr>PowerPoint 演示文稿</vt:lpstr>
      <vt:lpstr>PowerPoint 演示文稿</vt:lpstr>
      <vt:lpstr>PowerPoint 演示文稿</vt:lpstr>
      <vt:lpstr>1、什么是技术试验？</vt:lpstr>
      <vt:lpstr>PowerPoint 演示文稿</vt:lpstr>
      <vt:lpstr>1、讨论：（1）日常生活中技术试验有哪些？ </vt:lpstr>
      <vt:lpstr>PowerPoint 演示文稿</vt:lpstr>
      <vt:lpstr>讨论：（2）为什么要进行技术试验呢？</vt:lpstr>
      <vt:lpstr>如果不进行技术试验行不行？</vt:lpstr>
      <vt:lpstr>没做皮试输液 老人药物过敏死亡</vt:lpstr>
      <vt:lpstr>PowerPoint 演示文稿</vt:lpstr>
      <vt:lpstr>二、技术试验的分类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模拟试验法</vt:lpstr>
      <vt:lpstr>PowerPoint 演示文稿</vt:lpstr>
      <vt:lpstr>PowerPoint 演示文稿</vt:lpstr>
      <vt:lpstr>3.虚拟试验法 借助多媒体，仿真和虚拟现实等技术在计算机上营造可辅助，部分替代甚至全部替代传统实验各操作环节的相关软件，硬件操作环境，实验者可以像在真实的环境中一样完成各种实验项目，取得的实验效果，数据等于真实环境中所取得的效果。</vt:lpstr>
      <vt:lpstr>PowerPoint 演示文稿</vt:lpstr>
      <vt:lpstr>PowerPoint 演示文稿</vt:lpstr>
      <vt:lpstr>PowerPoint 演示文稿</vt:lpstr>
      <vt:lpstr>汽车相关的强化试验法</vt:lpstr>
      <vt:lpstr>PowerPoint 演示文稿</vt:lpstr>
      <vt:lpstr>PowerPoint 演示文稿</vt:lpstr>
      <vt:lpstr>PowerPoint 演示文稿</vt:lpstr>
      <vt:lpstr>    孙宁同学自己做了两个小试验来检验小凳的承重力和稳定性 进行怎样的实验？</vt:lpstr>
      <vt:lpstr>PowerPoint 演示文稿</vt:lpstr>
      <vt:lpstr>PowerPoint 演示文稿</vt:lpstr>
      <vt:lpstr>PowerPoint 演示文稿</vt:lpstr>
      <vt:lpstr>PowerPoint 演示文稿</vt:lpstr>
      <vt:lpstr>四、技术试验在设计中的作用</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cp:lastModifiedBy>
  <cp:revision>2</cp:revision>
  <cp:lastPrinted>2021-02-28T13:46:00Z</cp:lastPrinted>
  <dcterms:created xsi:type="dcterms:W3CDTF">2021-02-28T13:46:00Z</dcterms:created>
  <dcterms:modified xsi:type="dcterms:W3CDTF">2021-03-29T02:10:29Z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7CFF5E3F0804409FA412F14578373B34</vt:lpwstr>
  </property>
  <property fmtid="{D5CDD505-2E9C-101B-9397-08002B2CF9AE}" pid="7" name="KSOProductBuildVer">
    <vt:lpwstr>2052-11.1.0.10356</vt:lpwstr>
  </property>
</Properties>
</file>