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gif" ContentType="image/gi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85" r:id="rId3"/>
    <p:sldId id="265" r:id="rId4"/>
    <p:sldId id="258" r:id="rId5"/>
    <p:sldId id="261" r:id="rId6"/>
    <p:sldId id="268" r:id="rId7"/>
    <p:sldId id="269" r:id="rId9"/>
    <p:sldId id="270" r:id="rId10"/>
    <p:sldId id="266" r:id="rId11"/>
    <p:sldId id="273" r:id="rId12"/>
    <p:sldId id="272" r:id="rId13"/>
    <p:sldId id="287" r:id="rId14"/>
    <p:sldId id="275" r:id="rId15"/>
    <p:sldId id="276" r:id="rId16"/>
    <p:sldId id="277" r:id="rId17"/>
    <p:sldId id="279" r:id="rId18"/>
    <p:sldId id="278" r:id="rId19"/>
    <p:sldId id="280" r:id="rId20"/>
    <p:sldId id="281" r:id="rId21"/>
    <p:sldId id="282" r:id="rId22"/>
    <p:sldId id="284" r:id="rId23"/>
    <p:sldId id="289" r:id="rId24"/>
    <p:sldId id="292" r:id="rId25"/>
    <p:sldId id="293" r:id="rId26"/>
    <p:sldId id="294" r:id="rId27"/>
    <p:sldId id="295" r:id="rId28"/>
    <p:sldId id="297" r:id="rId29"/>
    <p:sldId id="298" r:id="rId30"/>
    <p:sldId id="299" r:id="rId31"/>
    <p:sldId id="300" r:id="rId32"/>
    <p:sldId id="313"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微软中国" initials="" lastIdx="0" clrIdx="0"/>
  <p:cmAuthor id="7" name="1206988966@qq.com" initials="1" lastIdx="0" clrIdx="2"/>
  <p:cmAuthor id="1" name="weihua" initials="" lastIdx="0" clrIdx="1"/>
  <p:cmAuthor id="8" name="姜伟光" initials="姜" lastIdx="0" clrIdx="0"/>
  <p:cmAuthor id="9" name="86180" initials="8" lastIdx="0" clrIdx="9"/>
  <p:cmAuthor id="3" name="Pueschner, Franziska {FA~Shanghai}" initials="P" lastIdx="0" clrIdx="0"/>
  <p:cmAuthor id="4" name="作者" initials="A" lastIdx="0" clrIdx="3"/>
  <p:cmAuthor id="11" name="DELL" initials="D" lastIdx="0" clrIdx="10"/>
  <p:cmAuthor id="5" name="微软用户" initials="微" lastIdx="1" clrIdx="0"/>
  <p:cmAuthor id="12" name="孙红亮" initials="孙" lastIdx="0" clrIdx="11"/>
  <p:cmAuthor id="6" name="ming qiu" initials="m" lastIdx="0" clrIdx="1"/>
  <p:cmAuthor id="10" name="Administrator" initials="A" lastIdx="0" clrIdx="9"/>
  <p:cmAuthor id="13" name="11607" initials="1" lastIdx="0" clrIdx="1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905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7" Type="http://schemas.openxmlformats.org/officeDocument/2006/relationships/commentAuthors" Target="commentAuthors.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5" Type="http://schemas.openxmlformats.org/officeDocument/2006/relationships/tags" Target="../tags/tag138.xml"/><Relationship Id="rId4" Type="http://schemas.openxmlformats.org/officeDocument/2006/relationships/tags" Target="../tags/tag137.xml"/><Relationship Id="rId3" Type="http://schemas.openxmlformats.org/officeDocument/2006/relationships/tags" Target="../tags/tag136.xml"/><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5.xml.rels><?xml version="1.0" encoding="UTF-8" standalone="yes"?>
<Relationships xmlns="http://schemas.openxmlformats.org/package/2006/relationships"><Relationship Id="rId5" Type="http://schemas.openxmlformats.org/officeDocument/2006/relationships/tags" Target="../tags/tag155.xml"/><Relationship Id="rId4" Type="http://schemas.openxmlformats.org/officeDocument/2006/relationships/tags" Target="../tags/tag154.xml"/><Relationship Id="rId3" Type="http://schemas.openxmlformats.org/officeDocument/2006/relationships/tags" Target="../tags/tag153.xml"/><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6.xml.rels><?xml version="1.0" encoding="UTF-8" standalone="yes"?>
<Relationships xmlns="http://schemas.openxmlformats.org/package/2006/relationships"><Relationship Id="rId5" Type="http://schemas.openxmlformats.org/officeDocument/2006/relationships/tags" Target="../tags/tag171.xml"/><Relationship Id="rId4" Type="http://schemas.openxmlformats.org/officeDocument/2006/relationships/tags" Target="../tags/tag170.xml"/><Relationship Id="rId3" Type="http://schemas.openxmlformats.org/officeDocument/2006/relationships/tags" Target="../tags/tag169.xml"/><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782D22B6-5009-4CF0-94BF-9D2A7EA0FD3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82681912-8CC0-4B9F-BE2A-5B54BD796BF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正文】一部分">
    <p:bg>
      <p:bgPr>
        <a:solidFill>
          <a:srgbClr val="FFFFF5"/>
        </a:solidFill>
        <a:effectLst/>
      </p:bgPr>
    </p:bg>
    <p:spTree>
      <p:nvGrpSpPr>
        <p:cNvPr id="1" name=""/>
        <p:cNvGrpSpPr/>
        <p:nvPr/>
      </p:nvGrpSpPr>
      <p:grpSpPr>
        <a:xfrm>
          <a:off x="0" y="0"/>
          <a:ext cx="0" cy="0"/>
          <a:chOff x="0" y="0"/>
          <a:chExt cx="0" cy="0"/>
        </a:xfrm>
      </p:grpSpPr>
      <p:cxnSp>
        <p:nvCxnSpPr>
          <p:cNvPr id="41" name="直接箭头连接符 79"/>
          <p:cNvCxnSpPr/>
          <p:nvPr userDrawn="1"/>
        </p:nvCxnSpPr>
        <p:spPr bwMode="auto">
          <a:xfrm>
            <a:off x="4945381" y="258274"/>
            <a:ext cx="6911260" cy="2374"/>
          </a:xfrm>
          <a:prstGeom prst="straightConnector1">
            <a:avLst/>
          </a:prstGeom>
          <a:ln w="6350">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userDrawn="1"/>
        </p:nvCxnSpPr>
        <p:spPr>
          <a:xfrm>
            <a:off x="350873" y="6582976"/>
            <a:ext cx="7549395"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userDrawn="1">
  <p:cSld name="内容">
    <p:spTree>
      <p:nvGrpSpPr>
        <p:cNvPr id="1" name=""/>
        <p:cNvGrpSpPr/>
        <p:nvPr/>
      </p:nvGrpSpPr>
      <p:grpSpPr>
        <a:xfrm>
          <a:off x="0" y="0"/>
          <a:ext cx="0" cy="0"/>
          <a:chOff x="0" y="0"/>
          <a:chExt cx="0" cy="0"/>
        </a:xfrm>
      </p:grpSpPr>
      <p:sp>
        <p:nvSpPr>
          <p:cNvPr id="6" name="内容占位符 6"/>
          <p:cNvSpPr>
            <a:spLocks noGrp="1"/>
          </p:cNvSpPr>
          <p:nvPr>
            <p:ph sz="quarter" idx="13"/>
            <p:custDataLst>
              <p:tags r:id="rId2"/>
            </p:custDataLst>
          </p:nvPr>
        </p:nvSpPr>
        <p:spPr>
          <a:xfrm>
            <a:off x="838280" y="548665"/>
            <a:ext cx="10516604" cy="557494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image" Target="../media/image5.png"/><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2" Type="http://schemas.openxmlformats.org/officeDocument/2006/relationships/slideLayout" Target="../slideLayouts/slideLayout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tags" Target="../tags/tag67.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2.xml"/><Relationship Id="rId1" Type="http://schemas.openxmlformats.org/officeDocument/2006/relationships/tags" Target="../tags/tag81.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2.xml"/><Relationship Id="rId2" Type="http://schemas.openxmlformats.org/officeDocument/2006/relationships/image" Target="../media/image6.jpeg"/><Relationship Id="rId1" Type="http://schemas.openxmlformats.org/officeDocument/2006/relationships/tags" Target="../tags/tag8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s>
</file>

<file path=ppt/slides/_rels/slide22.xml.rels><?xml version="1.0" encoding="UTF-8" standalone="yes"?>
<Relationships xmlns="http://schemas.openxmlformats.org/package/2006/relationships"><Relationship Id="rId9" Type="http://schemas.openxmlformats.org/officeDocument/2006/relationships/tags" Target="../tags/tag101.xml"/><Relationship Id="rId8" Type="http://schemas.openxmlformats.org/officeDocument/2006/relationships/image" Target="../media/image7.png"/><Relationship Id="rId7" Type="http://schemas.openxmlformats.org/officeDocument/2006/relationships/tags" Target="../tags/tag100.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 Id="rId38" Type="http://schemas.openxmlformats.org/officeDocument/2006/relationships/slideLayout" Target="../slideLayouts/slideLayout13.xml"/><Relationship Id="rId37" Type="http://schemas.openxmlformats.org/officeDocument/2006/relationships/tags" Target="../tags/tag129.xml"/><Relationship Id="rId36" Type="http://schemas.openxmlformats.org/officeDocument/2006/relationships/tags" Target="../tags/tag128.xml"/><Relationship Id="rId35" Type="http://schemas.openxmlformats.org/officeDocument/2006/relationships/tags" Target="../tags/tag127.xml"/><Relationship Id="rId34" Type="http://schemas.openxmlformats.org/officeDocument/2006/relationships/tags" Target="../tags/tag126.xml"/><Relationship Id="rId33" Type="http://schemas.openxmlformats.org/officeDocument/2006/relationships/tags" Target="../tags/tag125.xml"/><Relationship Id="rId32" Type="http://schemas.openxmlformats.org/officeDocument/2006/relationships/tags" Target="../tags/tag124.xml"/><Relationship Id="rId31" Type="http://schemas.openxmlformats.org/officeDocument/2006/relationships/tags" Target="../tags/tag123.xml"/><Relationship Id="rId30" Type="http://schemas.openxmlformats.org/officeDocument/2006/relationships/tags" Target="../tags/tag122.xml"/><Relationship Id="rId3" Type="http://schemas.openxmlformats.org/officeDocument/2006/relationships/tags" Target="../tags/tag96.xml"/><Relationship Id="rId29" Type="http://schemas.openxmlformats.org/officeDocument/2006/relationships/tags" Target="../tags/tag121.xml"/><Relationship Id="rId28" Type="http://schemas.openxmlformats.org/officeDocument/2006/relationships/tags" Target="../tags/tag120.xml"/><Relationship Id="rId27" Type="http://schemas.openxmlformats.org/officeDocument/2006/relationships/tags" Target="../tags/tag119.xml"/><Relationship Id="rId26" Type="http://schemas.openxmlformats.org/officeDocument/2006/relationships/tags" Target="../tags/tag118.xml"/><Relationship Id="rId25" Type="http://schemas.openxmlformats.org/officeDocument/2006/relationships/tags" Target="../tags/tag117.xml"/><Relationship Id="rId24" Type="http://schemas.openxmlformats.org/officeDocument/2006/relationships/tags" Target="../tags/tag116.xml"/><Relationship Id="rId23" Type="http://schemas.openxmlformats.org/officeDocument/2006/relationships/tags" Target="../tags/tag115.xml"/><Relationship Id="rId22" Type="http://schemas.openxmlformats.org/officeDocument/2006/relationships/tags" Target="../tags/tag114.xml"/><Relationship Id="rId21" Type="http://schemas.openxmlformats.org/officeDocument/2006/relationships/tags" Target="../tags/tag113.xml"/><Relationship Id="rId20" Type="http://schemas.openxmlformats.org/officeDocument/2006/relationships/tags" Target="../tags/tag112.xml"/><Relationship Id="rId2" Type="http://schemas.openxmlformats.org/officeDocument/2006/relationships/tags" Target="../tags/tag95.xml"/><Relationship Id="rId19" Type="http://schemas.openxmlformats.org/officeDocument/2006/relationships/tags" Target="../tags/tag111.xml"/><Relationship Id="rId18" Type="http://schemas.openxmlformats.org/officeDocument/2006/relationships/tags" Target="../tags/tag110.xml"/><Relationship Id="rId17" Type="http://schemas.openxmlformats.org/officeDocument/2006/relationships/tags" Target="../tags/tag109.xml"/><Relationship Id="rId16" Type="http://schemas.openxmlformats.org/officeDocument/2006/relationships/tags" Target="../tags/tag108.xml"/><Relationship Id="rId15" Type="http://schemas.openxmlformats.org/officeDocument/2006/relationships/tags" Target="../tags/tag107.xml"/><Relationship Id="rId14" Type="http://schemas.openxmlformats.org/officeDocument/2006/relationships/tags" Target="../tags/tag106.xml"/><Relationship Id="rId13" Type="http://schemas.openxmlformats.org/officeDocument/2006/relationships/tags" Target="../tags/tag105.xml"/><Relationship Id="rId12" Type="http://schemas.openxmlformats.org/officeDocument/2006/relationships/tags" Target="../tags/tag104.xml"/><Relationship Id="rId11" Type="http://schemas.openxmlformats.org/officeDocument/2006/relationships/tags" Target="../tags/tag103.xml"/><Relationship Id="rId10" Type="http://schemas.openxmlformats.org/officeDocument/2006/relationships/tags" Target="../tags/tag102.xml"/><Relationship Id="rId1" Type="http://schemas.openxmlformats.org/officeDocument/2006/relationships/tags" Target="../tags/tag94.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30.xml"/></Relationships>
</file>

<file path=ppt/slides/_rels/slide24.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2.xml"/><Relationship Id="rId5" Type="http://schemas.openxmlformats.org/officeDocument/2006/relationships/tags" Target="../tags/tag135.xml"/><Relationship Id="rId4" Type="http://schemas.openxmlformats.org/officeDocument/2006/relationships/tags" Target="../tags/tag134.xml"/><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s>
</file>

<file path=ppt/slides/_rels/slide25.xml.rels><?xml version="1.0" encoding="UTF-8" standalone="yes"?>
<Relationships xmlns="http://schemas.openxmlformats.org/package/2006/relationships"><Relationship Id="rId9" Type="http://schemas.openxmlformats.org/officeDocument/2006/relationships/tags" Target="../tags/tag147.xml"/><Relationship Id="rId8" Type="http://schemas.openxmlformats.org/officeDocument/2006/relationships/tags" Target="../tags/tag146.xml"/><Relationship Id="rId7" Type="http://schemas.openxmlformats.org/officeDocument/2006/relationships/tags" Target="../tags/tag145.xml"/><Relationship Id="rId6" Type="http://schemas.openxmlformats.org/officeDocument/2006/relationships/tags" Target="../tags/tag144.xml"/><Relationship Id="rId5" Type="http://schemas.openxmlformats.org/officeDocument/2006/relationships/tags" Target="../tags/tag143.xml"/><Relationship Id="rId4" Type="http://schemas.openxmlformats.org/officeDocument/2006/relationships/tags" Target="../tags/tag142.xml"/><Relationship Id="rId3" Type="http://schemas.openxmlformats.org/officeDocument/2006/relationships/tags" Target="../tags/tag141.xml"/><Relationship Id="rId2" Type="http://schemas.openxmlformats.org/officeDocument/2006/relationships/tags" Target="../tags/tag140.xml"/><Relationship Id="rId16" Type="http://schemas.openxmlformats.org/officeDocument/2006/relationships/notesSlide" Target="../notesSlides/notesSlide5.xml"/><Relationship Id="rId15" Type="http://schemas.openxmlformats.org/officeDocument/2006/relationships/slideLayout" Target="../slideLayouts/slideLayout2.xml"/><Relationship Id="rId14" Type="http://schemas.openxmlformats.org/officeDocument/2006/relationships/tags" Target="../tags/tag152.xml"/><Relationship Id="rId13" Type="http://schemas.openxmlformats.org/officeDocument/2006/relationships/tags" Target="../tags/tag151.xml"/><Relationship Id="rId12" Type="http://schemas.openxmlformats.org/officeDocument/2006/relationships/tags" Target="../tags/tag150.xml"/><Relationship Id="rId11" Type="http://schemas.openxmlformats.org/officeDocument/2006/relationships/tags" Target="../tags/tag149.xml"/><Relationship Id="rId10" Type="http://schemas.openxmlformats.org/officeDocument/2006/relationships/tags" Target="../tags/tag148.xml"/><Relationship Id="rId1" Type="http://schemas.openxmlformats.org/officeDocument/2006/relationships/tags" Target="../tags/tag139.xml"/></Relationships>
</file>

<file path=ppt/slides/_rels/slide26.xml.rels><?xml version="1.0" encoding="UTF-8" standalone="yes"?>
<Relationships xmlns="http://schemas.openxmlformats.org/package/2006/relationships"><Relationship Id="rId9" Type="http://schemas.openxmlformats.org/officeDocument/2006/relationships/tags" Target="../tags/tag164.xml"/><Relationship Id="rId8" Type="http://schemas.openxmlformats.org/officeDocument/2006/relationships/tags" Target="../tags/tag163.xml"/><Relationship Id="rId7" Type="http://schemas.openxmlformats.org/officeDocument/2006/relationships/tags" Target="../tags/tag162.xml"/><Relationship Id="rId6" Type="http://schemas.openxmlformats.org/officeDocument/2006/relationships/tags" Target="../tags/tag161.xml"/><Relationship Id="rId5" Type="http://schemas.openxmlformats.org/officeDocument/2006/relationships/tags" Target="../tags/tag160.xml"/><Relationship Id="rId4" Type="http://schemas.openxmlformats.org/officeDocument/2006/relationships/tags" Target="../tags/tag159.xml"/><Relationship Id="rId3" Type="http://schemas.openxmlformats.org/officeDocument/2006/relationships/tags" Target="../tags/tag158.xml"/><Relationship Id="rId2" Type="http://schemas.openxmlformats.org/officeDocument/2006/relationships/tags" Target="../tags/tag157.xml"/><Relationship Id="rId15" Type="http://schemas.openxmlformats.org/officeDocument/2006/relationships/notesSlide" Target="../notesSlides/notesSlide6.xml"/><Relationship Id="rId14" Type="http://schemas.openxmlformats.org/officeDocument/2006/relationships/slideLayout" Target="../slideLayouts/slideLayout2.xml"/><Relationship Id="rId13" Type="http://schemas.openxmlformats.org/officeDocument/2006/relationships/tags" Target="../tags/tag168.xml"/><Relationship Id="rId12" Type="http://schemas.openxmlformats.org/officeDocument/2006/relationships/tags" Target="../tags/tag167.xml"/><Relationship Id="rId11" Type="http://schemas.openxmlformats.org/officeDocument/2006/relationships/tags" Target="../tags/tag166.xml"/><Relationship Id="rId10" Type="http://schemas.openxmlformats.org/officeDocument/2006/relationships/tags" Target="../tags/tag165.xml"/><Relationship Id="rId1" Type="http://schemas.openxmlformats.org/officeDocument/2006/relationships/tags" Target="../tags/tag156.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tags" Target="../tags/tag17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9" Type="http://schemas.openxmlformats.org/officeDocument/2006/relationships/tags" Target="../tags/tag16.xml"/><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6" Type="http://schemas.openxmlformats.org/officeDocument/2006/relationships/notesSlide" Target="../notesSlides/notesSlide1.xml"/><Relationship Id="rId35" Type="http://schemas.openxmlformats.org/officeDocument/2006/relationships/slideLayout" Target="../slideLayouts/slideLayout7.xml"/><Relationship Id="rId34" Type="http://schemas.openxmlformats.org/officeDocument/2006/relationships/tags" Target="../tags/tag41.xml"/><Relationship Id="rId33" Type="http://schemas.openxmlformats.org/officeDocument/2006/relationships/tags" Target="../tags/tag40.xml"/><Relationship Id="rId32" Type="http://schemas.openxmlformats.org/officeDocument/2006/relationships/tags" Target="../tags/tag39.xml"/><Relationship Id="rId31" Type="http://schemas.openxmlformats.org/officeDocument/2006/relationships/tags" Target="../tags/tag38.xml"/><Relationship Id="rId30" Type="http://schemas.openxmlformats.org/officeDocument/2006/relationships/tags" Target="../tags/tag37.xml"/><Relationship Id="rId3" Type="http://schemas.openxmlformats.org/officeDocument/2006/relationships/tags" Target="../tags/tag10.xml"/><Relationship Id="rId29" Type="http://schemas.openxmlformats.org/officeDocument/2006/relationships/tags" Target="../tags/tag36.xml"/><Relationship Id="rId28" Type="http://schemas.openxmlformats.org/officeDocument/2006/relationships/tags" Target="../tags/tag35.xml"/><Relationship Id="rId27" Type="http://schemas.openxmlformats.org/officeDocument/2006/relationships/tags" Target="../tags/tag34.xml"/><Relationship Id="rId26" Type="http://schemas.openxmlformats.org/officeDocument/2006/relationships/tags" Target="../tags/tag33.xml"/><Relationship Id="rId25" Type="http://schemas.openxmlformats.org/officeDocument/2006/relationships/tags" Target="../tags/tag32.xml"/><Relationship Id="rId24" Type="http://schemas.openxmlformats.org/officeDocument/2006/relationships/tags" Target="../tags/tag31.xml"/><Relationship Id="rId23" Type="http://schemas.openxmlformats.org/officeDocument/2006/relationships/tags" Target="../tags/tag30.xml"/><Relationship Id="rId22" Type="http://schemas.openxmlformats.org/officeDocument/2006/relationships/tags" Target="../tags/tag29.xml"/><Relationship Id="rId21" Type="http://schemas.openxmlformats.org/officeDocument/2006/relationships/tags" Target="../tags/tag28.xml"/><Relationship Id="rId20" Type="http://schemas.openxmlformats.org/officeDocument/2006/relationships/tags" Target="../tags/tag27.xml"/><Relationship Id="rId2" Type="http://schemas.openxmlformats.org/officeDocument/2006/relationships/tags" Target="../tags/tag9.xml"/><Relationship Id="rId19" Type="http://schemas.openxmlformats.org/officeDocument/2006/relationships/tags" Target="../tags/tag26.xml"/><Relationship Id="rId18" Type="http://schemas.openxmlformats.org/officeDocument/2006/relationships/tags" Target="../tags/tag25.xml"/><Relationship Id="rId17" Type="http://schemas.openxmlformats.org/officeDocument/2006/relationships/tags" Target="../tags/tag24.xml"/><Relationship Id="rId16" Type="http://schemas.openxmlformats.org/officeDocument/2006/relationships/tags" Target="../tags/tag23.xml"/><Relationship Id="rId15" Type="http://schemas.openxmlformats.org/officeDocument/2006/relationships/tags" Target="../tags/tag22.xml"/><Relationship Id="rId14" Type="http://schemas.openxmlformats.org/officeDocument/2006/relationships/tags" Target="../tags/tag21.xml"/><Relationship Id="rId13" Type="http://schemas.openxmlformats.org/officeDocument/2006/relationships/tags" Target="../tags/tag20.xml"/><Relationship Id="rId12" Type="http://schemas.openxmlformats.org/officeDocument/2006/relationships/tags" Target="../tags/tag19.xml"/><Relationship Id="rId11" Type="http://schemas.openxmlformats.org/officeDocument/2006/relationships/tags" Target="../tags/tag18.xml"/><Relationship Id="rId10" Type="http://schemas.openxmlformats.org/officeDocument/2006/relationships/tags" Target="../tags/tag17.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2.GIF"/><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tags" Target="../tags/tag51.xml"/><Relationship Id="rId1" Type="http://schemas.openxmlformats.org/officeDocument/2006/relationships/tags" Target="../tags/tag50.xml"/></Relationships>
</file>

<file path=ppt/slides/_rels/slide8.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slideLayout" Target="../slideLayouts/slideLayout7.xml"/><Relationship Id="rId4" Type="http://schemas.openxmlformats.org/officeDocument/2006/relationships/image" Target="../media/image4.emf"/><Relationship Id="rId3" Type="http://schemas.openxmlformats.org/officeDocument/2006/relationships/oleObject" Target="../embeddings/oleObject1.bin"/><Relationship Id="rId2" Type="http://schemas.openxmlformats.org/officeDocument/2006/relationships/tags" Target="../tags/tag53.xml"/><Relationship Id="rId1" Type="http://schemas.openxmlformats.org/officeDocument/2006/relationships/tags" Target="../tags/tag52.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297781" y="98115"/>
            <a:ext cx="11840382" cy="6579870"/>
          </a:xfrm>
          <a:prstGeom prst="rect">
            <a:avLst/>
          </a:prstGeom>
          <a:noFill/>
        </p:spPr>
        <p:txBody>
          <a:bodyPr wrap="square" rtlCol="0" anchor="t">
            <a:spAutoFit/>
          </a:bodyPr>
          <a:lstStyle/>
          <a:p>
            <a:pPr algn="l" defTabSz="864235">
              <a:lnSpc>
                <a:spcPct val="110000"/>
              </a:lnSpc>
              <a:spcBef>
                <a:spcPts val="945"/>
              </a:spcBef>
              <a:buFont typeface="Arial" panose="020B0604020202020204" pitchFamily="34" charset="0"/>
            </a:pPr>
            <a:r>
              <a:rPr lang="zh-CN" altLang="en-US" sz="2540" b="1">
                <a:solidFill>
                  <a:srgbClr val="C00000"/>
                </a:solidFill>
                <a:latin typeface="微软雅黑" panose="020B0503020204020204" charset="-122"/>
                <a:ea typeface="微软雅黑" panose="020B0503020204020204" charset="-122"/>
                <a:cs typeface="微软雅黑" panose="020B0503020204020204" charset="-122"/>
                <a:sym typeface="+mn-ea"/>
              </a:rPr>
              <a:t>预习、导学问题清单：</a:t>
            </a:r>
            <a:endParaRPr lang="en-US" altLang="zh-CN" sz="2540" b="1">
              <a:solidFill>
                <a:schemeClr val="tx1"/>
              </a:solidFill>
              <a:latin typeface="微软雅黑" panose="020B0503020204020204" charset="-122"/>
              <a:ea typeface="微软雅黑" panose="020B0503020204020204" charset="-122"/>
              <a:cs typeface="微软雅黑" panose="020B0503020204020204" charset="-122"/>
            </a:endParaRPr>
          </a:p>
          <a:p>
            <a:pPr algn="l" defTabSz="864235">
              <a:lnSpc>
                <a:spcPct val="110000"/>
              </a:lnSpc>
              <a:spcBef>
                <a:spcPts val="945"/>
              </a:spcBef>
              <a:buFont typeface="Arial" panose="020B0604020202020204" pitchFamily="34" charset="0"/>
            </a:pPr>
            <a:r>
              <a:rPr lang="en-US" altLang="zh-CN" sz="2540" b="1">
                <a:latin typeface="微软雅黑" panose="020B0503020204020204" charset="-122"/>
                <a:ea typeface="微软雅黑" panose="020B0503020204020204" charset="-122"/>
                <a:cs typeface="微软雅黑" panose="020B0503020204020204" charset="-122"/>
                <a:sym typeface="+mn-ea"/>
              </a:rPr>
              <a:t>1.</a:t>
            </a:r>
            <a:r>
              <a:rPr lang="zh-CN" altLang="en-US" sz="2540" b="1">
                <a:latin typeface="微软雅黑" panose="020B0503020204020204" charset="-122"/>
                <a:ea typeface="微软雅黑" panose="020B0503020204020204" charset="-122"/>
                <a:cs typeface="微软雅黑" panose="020B0503020204020204" charset="-122"/>
                <a:sym typeface="+mn-ea"/>
              </a:rPr>
              <a:t>为什么要对资源进行合理配置？</a:t>
            </a:r>
            <a:endParaRPr lang="zh-CN" altLang="en-US" sz="2540" b="1">
              <a:solidFill>
                <a:schemeClr val="tx1"/>
              </a:solidFill>
              <a:latin typeface="微软雅黑" panose="020B0503020204020204" charset="-122"/>
              <a:ea typeface="微软雅黑" panose="020B0503020204020204" charset="-122"/>
              <a:cs typeface="微软雅黑" panose="020B0503020204020204" charset="-122"/>
            </a:endParaRPr>
          </a:p>
          <a:p>
            <a:pPr algn="l" defTabSz="864235">
              <a:lnSpc>
                <a:spcPct val="110000"/>
              </a:lnSpc>
              <a:spcBef>
                <a:spcPts val="945"/>
              </a:spcBef>
              <a:buFont typeface="Arial" panose="020B0604020202020204" pitchFamily="34" charset="0"/>
            </a:pPr>
            <a:r>
              <a:rPr lang="en-US" altLang="zh-CN" sz="2540" b="1">
                <a:latin typeface="微软雅黑" panose="020B0503020204020204" charset="-122"/>
                <a:ea typeface="微软雅黑" panose="020B0503020204020204" charset="-122"/>
                <a:cs typeface="微软雅黑" panose="020B0503020204020204" charset="-122"/>
                <a:sym typeface="+mn-ea"/>
              </a:rPr>
              <a:t>2.</a:t>
            </a:r>
            <a:r>
              <a:rPr lang="zh-CN" altLang="en-US" sz="2540" b="1">
                <a:latin typeface="微软雅黑" panose="020B0503020204020204" charset="-122"/>
                <a:ea typeface="微软雅黑" panose="020B0503020204020204" charset="-122"/>
                <a:cs typeface="微软雅黑" panose="020B0503020204020204" charset="-122"/>
                <a:sym typeface="+mn-ea"/>
              </a:rPr>
              <a:t>资源配置的两种基本手段、两种体制</a:t>
            </a:r>
            <a:r>
              <a:rPr lang="en-US" altLang="zh-CN" sz="2540" b="1">
                <a:latin typeface="微软雅黑" panose="020B0503020204020204" charset="-122"/>
                <a:ea typeface="微软雅黑" panose="020B0503020204020204" charset="-122"/>
                <a:cs typeface="微软雅黑" panose="020B0503020204020204" charset="-122"/>
                <a:sym typeface="+mn-ea"/>
              </a:rPr>
              <a:t>P15</a:t>
            </a:r>
            <a:endParaRPr lang="en-US" altLang="zh-CN" sz="2540" b="1">
              <a:solidFill>
                <a:schemeClr val="tx1"/>
              </a:solidFill>
              <a:latin typeface="微软雅黑" panose="020B0503020204020204" charset="-122"/>
              <a:ea typeface="微软雅黑" panose="020B0503020204020204" charset="-122"/>
              <a:cs typeface="微软雅黑" panose="020B0503020204020204" charset="-122"/>
              <a:sym typeface="+mn-ea"/>
            </a:endParaRPr>
          </a:p>
          <a:p>
            <a:pPr algn="l" defTabSz="864235">
              <a:lnSpc>
                <a:spcPct val="110000"/>
              </a:lnSpc>
              <a:spcBef>
                <a:spcPts val="945"/>
              </a:spcBef>
              <a:buFont typeface="Arial" panose="020B0604020202020204" pitchFamily="34" charset="0"/>
            </a:pPr>
            <a:r>
              <a:rPr lang="en-US" altLang="zh-CN" sz="2540" b="1">
                <a:latin typeface="微软雅黑" panose="020B0503020204020204" charset="-122"/>
                <a:ea typeface="微软雅黑" panose="020B0503020204020204" charset="-122"/>
                <a:cs typeface="微软雅黑" panose="020B0503020204020204" charset="-122"/>
                <a:sym typeface="+mn-ea"/>
              </a:rPr>
              <a:t>3.</a:t>
            </a:r>
            <a:r>
              <a:rPr lang="zh-CN" altLang="en-US" sz="2540" b="1">
                <a:latin typeface="微软雅黑" panose="020B0503020204020204" charset="-122"/>
                <a:ea typeface="微软雅黑" panose="020B0503020204020204" charset="-122"/>
                <a:cs typeface="微软雅黑" panose="020B0503020204020204" charset="-122"/>
                <a:sym typeface="+mn-ea"/>
              </a:rPr>
              <a:t>市场如何配置资源（一般规律、</a:t>
            </a:r>
            <a:r>
              <a:rPr lang="zh-CN" altLang="en-US" sz="2540" b="1">
                <a:solidFill>
                  <a:srgbClr val="FF0000"/>
                </a:solidFill>
                <a:latin typeface="微软雅黑" panose="020B0503020204020204" charset="-122"/>
                <a:ea typeface="微软雅黑" panose="020B0503020204020204" charset="-122"/>
                <a:cs typeface="微软雅黑" panose="020B0503020204020204" charset="-122"/>
                <a:sym typeface="+mn-ea"/>
              </a:rPr>
              <a:t>三大机制</a:t>
            </a:r>
            <a:r>
              <a:rPr lang="zh-CN" altLang="en-US" sz="2540" b="1">
                <a:latin typeface="微软雅黑" panose="020B0503020204020204" charset="-122"/>
                <a:ea typeface="微软雅黑" panose="020B0503020204020204" charset="-122"/>
                <a:cs typeface="微软雅黑" panose="020B0503020204020204" charset="-122"/>
                <a:sym typeface="+mn-ea"/>
              </a:rPr>
              <a:t>、优点）</a:t>
            </a:r>
            <a:r>
              <a:rPr lang="en-US" altLang="zh-CN" sz="2540" b="1">
                <a:latin typeface="微软雅黑" panose="020B0503020204020204" charset="-122"/>
                <a:ea typeface="微软雅黑" panose="020B0503020204020204" charset="-122"/>
                <a:cs typeface="微软雅黑" panose="020B0503020204020204" charset="-122"/>
                <a:sym typeface="+mn-ea"/>
              </a:rPr>
              <a:t>P16</a:t>
            </a:r>
            <a:endParaRPr lang="en-US" altLang="zh-CN" sz="2540" b="1">
              <a:solidFill>
                <a:schemeClr val="tx1"/>
              </a:solidFill>
              <a:latin typeface="微软雅黑" panose="020B0503020204020204" charset="-122"/>
              <a:ea typeface="微软雅黑" panose="020B0503020204020204" charset="-122"/>
              <a:cs typeface="微软雅黑" panose="020B0503020204020204" charset="-122"/>
              <a:sym typeface="+mn-ea"/>
            </a:endParaRPr>
          </a:p>
          <a:p>
            <a:pPr algn="l" defTabSz="864235">
              <a:lnSpc>
                <a:spcPct val="110000"/>
              </a:lnSpc>
              <a:spcBef>
                <a:spcPts val="945"/>
              </a:spcBef>
              <a:buFont typeface="Arial" panose="020B0604020202020204" pitchFamily="34" charset="0"/>
            </a:pPr>
            <a:r>
              <a:rPr lang="en-US" altLang="zh-CN" sz="2540" b="1">
                <a:latin typeface="微软雅黑" panose="020B0503020204020204" charset="-122"/>
                <a:ea typeface="微软雅黑" panose="020B0503020204020204" charset="-122"/>
                <a:cs typeface="微软雅黑" panose="020B0503020204020204" charset="-122"/>
                <a:sym typeface="+mn-ea"/>
              </a:rPr>
              <a:t>4.</a:t>
            </a:r>
            <a:r>
              <a:rPr lang="zh-CN" altLang="en-US" sz="2540" b="1">
                <a:latin typeface="微软雅黑" panose="020B0503020204020204" charset="-122"/>
                <a:ea typeface="微软雅黑" panose="020B0503020204020204" charset="-122"/>
                <a:cs typeface="微软雅黑" panose="020B0503020204020204" charset="-122"/>
                <a:sym typeface="+mn-ea"/>
              </a:rPr>
              <a:t>市场调节的缺陷</a:t>
            </a:r>
            <a:r>
              <a:rPr lang="en-US" altLang="zh-CN" sz="2540" b="1">
                <a:latin typeface="微软雅黑" panose="020B0503020204020204" charset="-122"/>
                <a:ea typeface="微软雅黑" panose="020B0503020204020204" charset="-122"/>
                <a:cs typeface="微软雅黑" panose="020B0503020204020204" charset="-122"/>
                <a:sym typeface="+mn-ea"/>
              </a:rPr>
              <a:t>P19</a:t>
            </a:r>
            <a:r>
              <a:rPr lang="zh-CN" altLang="en-US" sz="2540" b="1">
                <a:latin typeface="微软雅黑" panose="020B0503020204020204" charset="-122"/>
                <a:ea typeface="微软雅黑" panose="020B0503020204020204" charset="-122"/>
                <a:cs typeface="微软雅黑" panose="020B0503020204020204" charset="-122"/>
                <a:sym typeface="+mn-ea"/>
              </a:rPr>
              <a:t>（如何区分</a:t>
            </a:r>
            <a:r>
              <a:rPr lang="zh-CN" altLang="en-US" sz="2540" b="1">
                <a:solidFill>
                  <a:srgbClr val="1F3DF5"/>
                </a:solidFill>
                <a:latin typeface="微软雅黑" panose="020B0503020204020204" charset="-122"/>
                <a:ea typeface="微软雅黑" panose="020B0503020204020204" charset="-122"/>
                <a:cs typeface="微软雅黑" panose="020B0503020204020204" charset="-122"/>
                <a:sym typeface="+mn-ea"/>
              </a:rPr>
              <a:t>自发性滞后性盲目性</a:t>
            </a:r>
            <a:r>
              <a:rPr lang="zh-CN" altLang="en-US" sz="2540" b="1">
                <a:latin typeface="微软雅黑" panose="020B0503020204020204" charset="-122"/>
                <a:ea typeface="微软雅黑" panose="020B0503020204020204" charset="-122"/>
                <a:cs typeface="微软雅黑" panose="020B0503020204020204" charset="-122"/>
                <a:sym typeface="+mn-ea"/>
              </a:rPr>
              <a:t>，</a:t>
            </a:r>
            <a:r>
              <a:rPr lang="zh-CN" altLang="en-US" sz="2540" b="1">
                <a:solidFill>
                  <a:srgbClr val="FF0000"/>
                </a:solidFill>
                <a:latin typeface="微软雅黑" panose="020B0503020204020204" charset="-122"/>
                <a:ea typeface="微软雅黑" panose="020B0503020204020204" charset="-122"/>
                <a:cs typeface="微软雅黑" panose="020B0503020204020204" charset="-122"/>
                <a:sym typeface="+mn-ea"/>
              </a:rPr>
              <a:t>通常在选择题考查</a:t>
            </a:r>
            <a:r>
              <a:rPr lang="zh-CN" altLang="en-US" sz="2540" b="1">
                <a:latin typeface="微软雅黑" panose="020B0503020204020204" charset="-122"/>
                <a:ea typeface="微软雅黑" panose="020B0503020204020204" charset="-122"/>
                <a:cs typeface="微软雅黑" panose="020B0503020204020204" charset="-122"/>
                <a:sym typeface="+mn-ea"/>
              </a:rPr>
              <a:t>）</a:t>
            </a:r>
            <a:endParaRPr lang="en-US" altLang="zh-CN" sz="2540" b="1">
              <a:solidFill>
                <a:schemeClr val="tx1"/>
              </a:solidFill>
              <a:latin typeface="微软雅黑" panose="020B0503020204020204" charset="-122"/>
              <a:ea typeface="微软雅黑" panose="020B0503020204020204" charset="-122"/>
              <a:cs typeface="微软雅黑" panose="020B0503020204020204" charset="-122"/>
            </a:endParaRPr>
          </a:p>
          <a:p>
            <a:pPr algn="l" defTabSz="864235">
              <a:lnSpc>
                <a:spcPct val="110000"/>
              </a:lnSpc>
              <a:spcBef>
                <a:spcPts val="945"/>
              </a:spcBef>
              <a:buFont typeface="Arial" panose="020B0604020202020204" pitchFamily="34" charset="0"/>
            </a:pPr>
            <a:r>
              <a:rPr lang="en-US" altLang="zh-CN" sz="2540" b="1">
                <a:latin typeface="微软雅黑" panose="020B0503020204020204" charset="-122"/>
                <a:ea typeface="微软雅黑" panose="020B0503020204020204" charset="-122"/>
                <a:cs typeface="微软雅黑" panose="020B0503020204020204" charset="-122"/>
                <a:sym typeface="+mn-ea"/>
              </a:rPr>
              <a:t>5.</a:t>
            </a:r>
            <a:r>
              <a:rPr lang="zh-CN" altLang="en-US" sz="2540" b="1">
                <a:latin typeface="微软雅黑" panose="020B0503020204020204" charset="-122"/>
                <a:ea typeface="微软雅黑" panose="020B0503020204020204" charset="-122"/>
                <a:cs typeface="微软雅黑" panose="020B0503020204020204" charset="-122"/>
                <a:sym typeface="+mn-ea"/>
              </a:rPr>
              <a:t>市场体系的重要地位</a:t>
            </a:r>
            <a:r>
              <a:rPr lang="en-US" altLang="zh-CN" sz="2540" b="1">
                <a:latin typeface="微软雅黑" panose="020B0503020204020204" charset="-122"/>
                <a:ea typeface="微软雅黑" panose="020B0503020204020204" charset="-122"/>
                <a:cs typeface="微软雅黑" panose="020B0503020204020204" charset="-122"/>
                <a:sym typeface="+mn-ea"/>
              </a:rPr>
              <a:t>P18(</a:t>
            </a:r>
            <a:r>
              <a:rPr lang="zh-CN" altLang="en-US" sz="2540" b="1">
                <a:solidFill>
                  <a:srgbClr val="FF0000"/>
                </a:solidFill>
                <a:latin typeface="微软雅黑" panose="020B0503020204020204" charset="-122"/>
                <a:ea typeface="微软雅黑" panose="020B0503020204020204" charset="-122"/>
                <a:cs typeface="微软雅黑" panose="020B0503020204020204" charset="-122"/>
                <a:sym typeface="+mn-ea"/>
              </a:rPr>
              <a:t>可结合</a:t>
            </a:r>
            <a:r>
              <a:rPr lang="en-US" altLang="zh-CN" sz="2540" b="1">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en-US" sz="2540" b="1">
                <a:solidFill>
                  <a:srgbClr val="FF0000"/>
                </a:solidFill>
                <a:latin typeface="微软雅黑" panose="020B0503020204020204" charset="-122"/>
                <a:ea typeface="微软雅黑" panose="020B0503020204020204" charset="-122"/>
                <a:cs typeface="微软雅黑" panose="020B0503020204020204" charset="-122"/>
                <a:sym typeface="+mn-ea"/>
              </a:rPr>
              <a:t>建设全国统一大市场</a:t>
            </a:r>
            <a:r>
              <a:rPr lang="en-US" altLang="zh-CN" sz="2540" b="1">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en-US" sz="2540" b="1">
                <a:solidFill>
                  <a:srgbClr val="FF0000"/>
                </a:solidFill>
                <a:latin typeface="微软雅黑" panose="020B0503020204020204" charset="-122"/>
                <a:ea typeface="微软雅黑" panose="020B0503020204020204" charset="-122"/>
                <a:cs typeface="微软雅黑" panose="020B0503020204020204" charset="-122"/>
                <a:sym typeface="+mn-ea"/>
              </a:rPr>
              <a:t>来考查</a:t>
            </a:r>
            <a:r>
              <a:rPr lang="zh-CN" altLang="en-US" sz="2540" b="1">
                <a:latin typeface="微软雅黑" panose="020B0503020204020204" charset="-122"/>
                <a:ea typeface="微软雅黑" panose="020B0503020204020204" charset="-122"/>
                <a:cs typeface="微软雅黑" panose="020B0503020204020204" charset="-122"/>
                <a:sym typeface="+mn-ea"/>
              </a:rPr>
              <a:t>）</a:t>
            </a:r>
            <a:endParaRPr lang="en-US" altLang="zh-CN" sz="2540" b="1">
              <a:solidFill>
                <a:schemeClr val="tx1"/>
              </a:solidFill>
              <a:latin typeface="微软雅黑" panose="020B0503020204020204" charset="-122"/>
              <a:ea typeface="微软雅黑" panose="020B0503020204020204" charset="-122"/>
              <a:cs typeface="微软雅黑" panose="020B0503020204020204" charset="-122"/>
            </a:endParaRPr>
          </a:p>
          <a:p>
            <a:pPr algn="l" defTabSz="864235">
              <a:lnSpc>
                <a:spcPct val="110000"/>
              </a:lnSpc>
              <a:spcBef>
                <a:spcPts val="945"/>
              </a:spcBef>
              <a:buFont typeface="Arial" panose="020B0604020202020204" pitchFamily="34" charset="0"/>
            </a:pPr>
            <a:r>
              <a:rPr lang="en-US" altLang="zh-CN" sz="2540" b="1">
                <a:latin typeface="微软雅黑" panose="020B0503020204020204" charset="-122"/>
                <a:ea typeface="微软雅黑" panose="020B0503020204020204" charset="-122"/>
                <a:cs typeface="微软雅黑" panose="020B0503020204020204" charset="-122"/>
                <a:sym typeface="+mn-ea"/>
              </a:rPr>
              <a:t>6.</a:t>
            </a:r>
            <a:r>
              <a:rPr lang="zh-CN" altLang="en-US" sz="2540" b="1">
                <a:latin typeface="微软雅黑" panose="020B0503020204020204" charset="-122"/>
                <a:ea typeface="微软雅黑" panose="020B0503020204020204" charset="-122"/>
                <a:cs typeface="微软雅黑" panose="020B0503020204020204" charset="-122"/>
                <a:sym typeface="+mn-ea"/>
              </a:rPr>
              <a:t>怎样建设现代市场体系</a:t>
            </a:r>
            <a:r>
              <a:rPr lang="en-US" altLang="zh-CN" sz="2540" b="1">
                <a:latin typeface="微软雅黑" panose="020B0503020204020204" charset="-122"/>
                <a:ea typeface="微软雅黑" panose="020B0503020204020204" charset="-122"/>
                <a:cs typeface="微软雅黑" panose="020B0503020204020204" charset="-122"/>
                <a:sym typeface="+mn-ea"/>
              </a:rPr>
              <a:t>P18</a:t>
            </a:r>
            <a:endParaRPr lang="en-US" altLang="zh-CN" sz="2540" b="1">
              <a:solidFill>
                <a:schemeClr val="tx1"/>
              </a:solidFill>
              <a:latin typeface="微软雅黑" panose="020B0503020204020204" charset="-122"/>
              <a:ea typeface="微软雅黑" panose="020B0503020204020204" charset="-122"/>
              <a:cs typeface="微软雅黑" panose="020B0503020204020204" charset="-122"/>
              <a:sym typeface="+mn-ea"/>
            </a:endParaRPr>
          </a:p>
          <a:p>
            <a:pPr algn="l" defTabSz="864235">
              <a:lnSpc>
                <a:spcPct val="110000"/>
              </a:lnSpc>
              <a:spcBef>
                <a:spcPts val="945"/>
              </a:spcBef>
              <a:buFont typeface="Arial" panose="020B0604020202020204" pitchFamily="34" charset="0"/>
            </a:pPr>
            <a:r>
              <a:rPr lang="en-US" altLang="zh-CN" sz="2540" b="1">
                <a:latin typeface="微软雅黑" panose="020B0503020204020204" charset="-122"/>
                <a:ea typeface="微软雅黑" panose="020B0503020204020204" charset="-122"/>
                <a:cs typeface="微软雅黑" panose="020B0503020204020204" charset="-122"/>
                <a:sym typeface="+mn-ea"/>
              </a:rPr>
              <a:t>7.</a:t>
            </a:r>
            <a:r>
              <a:rPr lang="zh-CN" altLang="en-US" sz="2540" b="1">
                <a:latin typeface="微软雅黑" panose="020B0503020204020204" charset="-122"/>
                <a:ea typeface="微软雅黑" panose="020B0503020204020204" charset="-122"/>
                <a:cs typeface="微软雅黑" panose="020B0503020204020204" charset="-122"/>
                <a:sym typeface="+mn-ea"/>
              </a:rPr>
              <a:t>社会主义市场经济体制的</a:t>
            </a:r>
            <a:r>
              <a:rPr lang="zh-CN" altLang="en-US" sz="2540" b="1">
                <a:solidFill>
                  <a:srgbClr val="FF0000"/>
                </a:solidFill>
                <a:latin typeface="微软雅黑" panose="020B0503020204020204" charset="-122"/>
                <a:ea typeface="微软雅黑" panose="020B0503020204020204" charset="-122"/>
                <a:cs typeface="微软雅黑" panose="020B0503020204020204" charset="-122"/>
                <a:sym typeface="+mn-ea"/>
              </a:rPr>
              <a:t>基本特征</a:t>
            </a:r>
            <a:r>
              <a:rPr lang="en-US" altLang="zh-CN" sz="2540" b="1">
                <a:latin typeface="微软雅黑" panose="020B0503020204020204" charset="-122"/>
                <a:ea typeface="微软雅黑" panose="020B0503020204020204" charset="-122"/>
                <a:cs typeface="微软雅黑" panose="020B0503020204020204" charset="-122"/>
                <a:sym typeface="+mn-ea"/>
              </a:rPr>
              <a:t>P21—22</a:t>
            </a:r>
            <a:r>
              <a:rPr lang="zh-CN" altLang="en-US" sz="2540" b="1">
                <a:solidFill>
                  <a:srgbClr val="FF0000"/>
                </a:solidFill>
                <a:latin typeface="微软雅黑" panose="020B0503020204020204" charset="-122"/>
                <a:ea typeface="微软雅黑" panose="020B0503020204020204" charset="-122"/>
                <a:cs typeface="微软雅黑" panose="020B0503020204020204" charset="-122"/>
                <a:sym typeface="+mn-ea"/>
              </a:rPr>
              <a:t>（重中之重）</a:t>
            </a:r>
            <a:endParaRPr lang="en-US" altLang="zh-CN" sz="2540" b="1">
              <a:solidFill>
                <a:schemeClr val="tx1"/>
              </a:solidFill>
              <a:latin typeface="微软雅黑" panose="020B0503020204020204" charset="-122"/>
              <a:ea typeface="微软雅黑" panose="020B0503020204020204" charset="-122"/>
              <a:cs typeface="微软雅黑" panose="020B0503020204020204" charset="-122"/>
              <a:sym typeface="+mn-ea"/>
            </a:endParaRPr>
          </a:p>
          <a:p>
            <a:pPr algn="l" defTabSz="864235">
              <a:lnSpc>
                <a:spcPct val="110000"/>
              </a:lnSpc>
              <a:spcBef>
                <a:spcPts val="945"/>
              </a:spcBef>
              <a:buFont typeface="Arial" panose="020B0604020202020204" pitchFamily="34" charset="0"/>
            </a:pPr>
            <a:r>
              <a:rPr lang="en-US" altLang="zh-CN" sz="2540" b="1">
                <a:latin typeface="微软雅黑" panose="020B0503020204020204" charset="-122"/>
                <a:ea typeface="微软雅黑" panose="020B0503020204020204" charset="-122"/>
                <a:cs typeface="微软雅黑" panose="020B0503020204020204" charset="-122"/>
                <a:sym typeface="+mn-ea"/>
              </a:rPr>
              <a:t>8.</a:t>
            </a:r>
            <a:r>
              <a:rPr lang="zh-CN" altLang="en-US" sz="2540" b="1">
                <a:latin typeface="微软雅黑" panose="020B0503020204020204" charset="-122"/>
                <a:ea typeface="微软雅黑" panose="020B0503020204020204" charset="-122"/>
                <a:cs typeface="微软雅黑" panose="020B0503020204020204" charset="-122"/>
                <a:sym typeface="+mn-ea"/>
              </a:rPr>
              <a:t>我国政府的经济职能和作用</a:t>
            </a:r>
            <a:r>
              <a:rPr lang="en-US" altLang="zh-CN" sz="2540" b="1">
                <a:latin typeface="微软雅黑" panose="020B0503020204020204" charset="-122"/>
                <a:ea typeface="微软雅黑" panose="020B0503020204020204" charset="-122"/>
                <a:cs typeface="微软雅黑" panose="020B0503020204020204" charset="-122"/>
                <a:sym typeface="+mn-ea"/>
              </a:rPr>
              <a:t>P23</a:t>
            </a:r>
            <a:r>
              <a:rPr lang="zh-CN" altLang="en-US" sz="2540" b="1">
                <a:latin typeface="微软雅黑" panose="020B0503020204020204" charset="-122"/>
                <a:ea typeface="微软雅黑" panose="020B0503020204020204" charset="-122"/>
                <a:cs typeface="微软雅黑" panose="020B0503020204020204" charset="-122"/>
                <a:sym typeface="+mn-ea"/>
              </a:rPr>
              <a:t>（</a:t>
            </a:r>
            <a:r>
              <a:rPr lang="en-US" altLang="zh-CN" sz="2540" b="1">
                <a:latin typeface="微软雅黑" panose="020B0503020204020204" charset="-122"/>
                <a:ea typeface="微软雅黑" panose="020B0503020204020204" charset="-122"/>
                <a:cs typeface="微软雅黑" panose="020B0503020204020204" charset="-122"/>
                <a:sym typeface="+mn-ea"/>
              </a:rPr>
              <a:t>6</a:t>
            </a:r>
            <a:r>
              <a:rPr lang="zh-CN" altLang="en-US" sz="2540" b="1">
                <a:latin typeface="微软雅黑" panose="020B0503020204020204" charset="-122"/>
                <a:ea typeface="微软雅黑" panose="020B0503020204020204" charset="-122"/>
                <a:cs typeface="微软雅黑" panose="020B0503020204020204" charset="-122"/>
                <a:sym typeface="+mn-ea"/>
              </a:rPr>
              <a:t>个职能，比较容易混淆）</a:t>
            </a:r>
            <a:endParaRPr lang="en-US" altLang="zh-CN" sz="2540" b="1">
              <a:solidFill>
                <a:schemeClr val="tx1"/>
              </a:solidFill>
              <a:latin typeface="微软雅黑" panose="020B0503020204020204" charset="-122"/>
              <a:ea typeface="微软雅黑" panose="020B0503020204020204" charset="-122"/>
              <a:cs typeface="微软雅黑" panose="020B0503020204020204" charset="-122"/>
              <a:sym typeface="+mn-ea"/>
            </a:endParaRPr>
          </a:p>
          <a:p>
            <a:pPr algn="l" defTabSz="864235">
              <a:lnSpc>
                <a:spcPct val="110000"/>
              </a:lnSpc>
              <a:spcBef>
                <a:spcPts val="945"/>
              </a:spcBef>
              <a:buFont typeface="Arial" panose="020B0604020202020204" pitchFamily="34" charset="0"/>
            </a:pPr>
            <a:r>
              <a:rPr lang="en-US" altLang="zh-CN" sz="2540" b="1">
                <a:latin typeface="微软雅黑" panose="020B0503020204020204" charset="-122"/>
                <a:ea typeface="微软雅黑" panose="020B0503020204020204" charset="-122"/>
                <a:cs typeface="微软雅黑" panose="020B0503020204020204" charset="-122"/>
                <a:sym typeface="+mn-ea"/>
              </a:rPr>
              <a:t>9.</a:t>
            </a:r>
            <a:r>
              <a:rPr lang="zh-CN" altLang="en-US" sz="2540" b="1">
                <a:latin typeface="微软雅黑" panose="020B0503020204020204" charset="-122"/>
                <a:ea typeface="微软雅黑" panose="020B0503020204020204" charset="-122"/>
                <a:cs typeface="微软雅黑" panose="020B0503020204020204" charset="-122"/>
                <a:sym typeface="+mn-ea"/>
              </a:rPr>
              <a:t>科学宏观调控的目标和最常用的经济手段</a:t>
            </a:r>
            <a:r>
              <a:rPr lang="en-US" altLang="zh-CN" sz="2540" b="1">
                <a:latin typeface="微软雅黑" panose="020B0503020204020204" charset="-122"/>
                <a:ea typeface="微软雅黑" panose="020B0503020204020204" charset="-122"/>
                <a:cs typeface="微软雅黑" panose="020B0503020204020204" charset="-122"/>
                <a:sym typeface="+mn-ea"/>
              </a:rPr>
              <a:t>P24</a:t>
            </a:r>
            <a:endParaRPr lang="en-US" altLang="zh-CN" sz="2540" b="1">
              <a:latin typeface="微软雅黑" panose="020B0503020204020204" charset="-122"/>
              <a:ea typeface="微软雅黑" panose="020B0503020204020204" charset="-122"/>
              <a:cs typeface="微软雅黑" panose="020B0503020204020204" charset="-122"/>
              <a:sym typeface="+mn-ea"/>
            </a:endParaRPr>
          </a:p>
          <a:p>
            <a:pPr algn="l" defTabSz="864235">
              <a:lnSpc>
                <a:spcPct val="110000"/>
              </a:lnSpc>
              <a:spcBef>
                <a:spcPts val="945"/>
              </a:spcBef>
              <a:buFont typeface="Arial" panose="020B0604020202020204" pitchFamily="34" charset="0"/>
            </a:pPr>
            <a:r>
              <a:rPr lang="en-US" altLang="zh-CN" sz="2540" b="1">
                <a:latin typeface="微软雅黑" panose="020B0503020204020204" charset="-122"/>
                <a:ea typeface="微软雅黑" panose="020B0503020204020204" charset="-122"/>
                <a:cs typeface="微软雅黑" panose="020B0503020204020204" charset="-122"/>
                <a:sym typeface="+mn-ea"/>
              </a:rPr>
              <a:t>10.</a:t>
            </a:r>
            <a:r>
              <a:rPr lang="zh-CN" altLang="en-US" sz="2540" b="1">
                <a:latin typeface="微软雅黑" panose="020B0503020204020204" charset="-122"/>
                <a:ea typeface="微软雅黑" panose="020B0503020204020204" charset="-122"/>
                <a:cs typeface="微软雅黑" panose="020B0503020204020204" charset="-122"/>
                <a:sym typeface="+mn-ea"/>
              </a:rPr>
              <a:t>完善社会主义市场经济体制的要求</a:t>
            </a:r>
            <a:r>
              <a:rPr lang="en-US" altLang="zh-CN" sz="2540" b="1">
                <a:latin typeface="微软雅黑" panose="020B0503020204020204" charset="-122"/>
                <a:ea typeface="微软雅黑" panose="020B0503020204020204" charset="-122"/>
                <a:cs typeface="微软雅黑" panose="020B0503020204020204" charset="-122"/>
                <a:sym typeface="+mn-ea"/>
              </a:rPr>
              <a:t>P25+</a:t>
            </a:r>
            <a:r>
              <a:rPr lang="zh-CN" altLang="en-US" sz="2540" b="1">
                <a:solidFill>
                  <a:srgbClr val="FF0000"/>
                </a:solidFill>
                <a:latin typeface="微软雅黑" panose="020B0503020204020204" charset="-122"/>
                <a:ea typeface="微软雅黑" panose="020B0503020204020204" charset="-122"/>
                <a:cs typeface="微软雅黑" panose="020B0503020204020204" charset="-122"/>
                <a:sym typeface="+mn-ea"/>
              </a:rPr>
              <a:t>综合探究整合</a:t>
            </a:r>
            <a:endParaRPr lang="zh-CN" altLang="en-US" sz="2540" b="1">
              <a:solidFill>
                <a:srgbClr val="FF0000"/>
              </a:solidFill>
              <a:latin typeface="微软雅黑" panose="020B0503020204020204" charset="-122"/>
              <a:ea typeface="微软雅黑" panose="020B0503020204020204" charset="-122"/>
              <a:cs typeface="微软雅黑" panose="020B0503020204020204" charset="-122"/>
              <a:sym typeface="+mn-ea"/>
            </a:endParaRPr>
          </a:p>
          <a:p>
            <a:pPr algn="l" defTabSz="864235">
              <a:lnSpc>
                <a:spcPct val="110000"/>
              </a:lnSpc>
              <a:spcBef>
                <a:spcPts val="945"/>
              </a:spcBef>
              <a:buFont typeface="Arial" panose="020B0604020202020204" pitchFamily="34" charset="0"/>
            </a:pPr>
            <a:r>
              <a:rPr lang="en-US" altLang="zh-CN" sz="2540" b="1">
                <a:latin typeface="微软雅黑" panose="020B0503020204020204" charset="-122"/>
                <a:ea typeface="微软雅黑" panose="020B0503020204020204" charset="-122"/>
                <a:cs typeface="微软雅黑" panose="020B0503020204020204" charset="-122"/>
                <a:sym typeface="+mn-ea"/>
              </a:rPr>
              <a:t>11.</a:t>
            </a:r>
            <a:r>
              <a:rPr lang="zh-CN" altLang="en-US" sz="2540" b="1">
                <a:latin typeface="微软雅黑" panose="020B0503020204020204" charset="-122"/>
                <a:ea typeface="微软雅黑" panose="020B0503020204020204" charset="-122"/>
                <a:cs typeface="微软雅黑" panose="020B0503020204020204" charset="-122"/>
                <a:sym typeface="+mn-ea"/>
              </a:rPr>
              <a:t>财政政策与货币政策（</a:t>
            </a:r>
            <a:r>
              <a:rPr lang="zh-CN" altLang="en-US" sz="2540" b="1">
                <a:solidFill>
                  <a:srgbClr val="FF0000"/>
                </a:solidFill>
                <a:latin typeface="微软雅黑" panose="020B0503020204020204" charset="-122"/>
                <a:ea typeface="微软雅黑" panose="020B0503020204020204" charset="-122"/>
                <a:cs typeface="微软雅黑" panose="020B0503020204020204" charset="-122"/>
                <a:sym typeface="+mn-ea"/>
              </a:rPr>
              <a:t>选择题易错易混</a:t>
            </a:r>
            <a:r>
              <a:rPr lang="zh-CN" altLang="en-US" sz="2540" b="1">
                <a:latin typeface="微软雅黑" panose="020B0503020204020204" charset="-122"/>
                <a:ea typeface="微软雅黑" panose="020B0503020204020204" charset="-122"/>
                <a:cs typeface="微软雅黑" panose="020B0503020204020204" charset="-122"/>
                <a:sym typeface="+mn-ea"/>
              </a:rPr>
              <a:t>）</a:t>
            </a:r>
            <a:endParaRPr lang="zh-CN" altLang="en-US" sz="1905"/>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文本框 7"/>
          <p:cNvSpPr txBox="1"/>
          <p:nvPr>
            <p:custDataLst>
              <p:tags r:id="rId1"/>
            </p:custDataLst>
          </p:nvPr>
        </p:nvSpPr>
        <p:spPr>
          <a:xfrm>
            <a:off x="890282" y="270454"/>
            <a:ext cx="3455030" cy="460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altLang="zh-CN" sz="2400" b="1">
                <a:solidFill>
                  <a:schemeClr val="accent6">
                    <a:lumMod val="75000"/>
                  </a:schemeClr>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a:t>
            </a:r>
            <a:r>
              <a:rPr lang="zh-CN" altLang="en-US" sz="2400" b="1">
                <a:solidFill>
                  <a:schemeClr val="accent6">
                    <a:lumMod val="75000"/>
                  </a:schemeClr>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知识拓展</a:t>
            </a:r>
            <a:r>
              <a:rPr lang="en-US" altLang="zh-CN" sz="2400" b="1">
                <a:solidFill>
                  <a:schemeClr val="accent6">
                    <a:lumMod val="75000"/>
                  </a:schemeClr>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a:t>
            </a:r>
            <a:r>
              <a:rPr sz="2400" b="1">
                <a:solidFill>
                  <a:schemeClr val="accent6">
                    <a:lumMod val="75000"/>
                  </a:schemeClr>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公共物品</a:t>
            </a:r>
            <a:endParaRPr sz="2400" b="1">
              <a:solidFill>
                <a:schemeClr val="accent6">
                  <a:lumMod val="75000"/>
                </a:schemeClr>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8" name="文本框 7"/>
          <p:cNvSpPr txBox="1"/>
          <p:nvPr>
            <p:custDataLst>
              <p:tags r:id="rId2"/>
            </p:custDataLst>
          </p:nvPr>
        </p:nvSpPr>
        <p:spPr>
          <a:xfrm>
            <a:off x="184912" y="116818"/>
            <a:ext cx="785350" cy="768350"/>
          </a:xfrm>
          <a:prstGeom prst="rect">
            <a:avLst/>
          </a:prstGeom>
          <a:noFill/>
        </p:spPr>
        <p:txBody>
          <a:bodyPr wrap="square" rtlCol="0" anchor="t">
            <a:spAutoFit/>
          </a:bodyPr>
          <a:lstStyle/>
          <a:p>
            <a:r>
              <a:rPr lang="zh-CN" altLang="en-US" sz="4400" b="1">
                <a:solidFill>
                  <a:schemeClr val="accent6">
                    <a:lumMod val="75000"/>
                  </a:schemeClr>
                </a:solidFill>
                <a:sym typeface="Wingdings 2" panose="05020102010507070707" charset="0"/>
              </a:rPr>
              <a:t></a:t>
            </a:r>
            <a:endParaRPr lang="zh-CN" altLang="en-US" sz="4400" b="1">
              <a:solidFill>
                <a:schemeClr val="accent6">
                  <a:lumMod val="75000"/>
                </a:schemeClr>
              </a:solidFill>
              <a:sym typeface="Wingdings 2" panose="05020102010507070707" charset="0"/>
            </a:endParaRPr>
          </a:p>
        </p:txBody>
      </p:sp>
      <p:sp>
        <p:nvSpPr>
          <p:cNvPr id="7" name="文本框 6"/>
          <p:cNvSpPr txBox="1"/>
          <p:nvPr>
            <p:custDataLst>
              <p:tags r:id="rId3"/>
            </p:custDataLst>
          </p:nvPr>
        </p:nvSpPr>
        <p:spPr>
          <a:xfrm>
            <a:off x="7012453" y="-17142"/>
            <a:ext cx="5161594" cy="337185"/>
          </a:xfrm>
          <a:prstGeom prst="rect">
            <a:avLst/>
          </a:prstGeom>
          <a:noFill/>
        </p:spPr>
        <p:txBody>
          <a:bodyPr wrap="square" rtlCol="0" anchor="t">
            <a:spAutoFit/>
          </a:bodyPr>
          <a:lstStyle/>
          <a:p>
            <a:r>
              <a:rPr lang="zh-CN" altLang="en-US" sz="1600">
                <a:noFill/>
              </a:rPr>
              <a:t>聿见思政统编新教材教学网 www.yjsz2020.cn 原创作品</a:t>
            </a:r>
            <a:endParaRPr lang="zh-CN" altLang="en-US" sz="1600">
              <a:noFill/>
            </a:endParaRPr>
          </a:p>
        </p:txBody>
      </p:sp>
      <p:sp>
        <p:nvSpPr>
          <p:cNvPr id="2" name="文本框 1"/>
          <p:cNvSpPr txBox="1"/>
          <p:nvPr>
            <p:custDataLst>
              <p:tags r:id="rId4"/>
            </p:custDataLst>
          </p:nvPr>
        </p:nvSpPr>
        <p:spPr>
          <a:xfrm>
            <a:off x="89535" y="731520"/>
            <a:ext cx="11918315" cy="6123940"/>
          </a:xfrm>
          <a:prstGeom prst="rect">
            <a:avLst/>
          </a:prstGeom>
          <a:noFill/>
        </p:spPr>
        <p:txBody>
          <a:bodyPr wrap="square" rtlCol="0">
            <a:spAutoFit/>
          </a:bodyPr>
          <a:lstStyle/>
          <a:p>
            <a:pPr>
              <a:lnSpc>
                <a:spcPct val="100000"/>
              </a:lnSpc>
            </a:pPr>
            <a:r>
              <a:rPr lang="en-US" altLang="zh-CN" sz="2800">
                <a:latin typeface="微软雅黑" panose="020B0503020204020204" charset="-122"/>
                <a:ea typeface="微软雅黑" panose="020B0503020204020204" charset="-122"/>
                <a:cs typeface="微软雅黑" panose="020B0503020204020204" charset="-122"/>
              </a:rPr>
              <a:t>公共物品，是与私人物品相对应的概念，是社会成员可以共同享用的物品，具有非竞争性和非排他性，</a:t>
            </a:r>
            <a:r>
              <a:rPr lang="en-US" altLang="zh-CN" sz="2800">
                <a:solidFill>
                  <a:srgbClr val="FF0000"/>
                </a:solidFill>
                <a:latin typeface="微软雅黑" panose="020B0503020204020204" charset="-122"/>
                <a:ea typeface="微软雅黑" panose="020B0503020204020204" charset="-122"/>
                <a:cs typeface="微软雅黑" panose="020B0503020204020204" charset="-122"/>
              </a:rPr>
              <a:t>消费者愿意为其支付的数量不足以弥补其生产成本，因而一般不能或不能有效通过市场机制来调节，主要由政府来提供</a:t>
            </a:r>
            <a:r>
              <a:rPr lang="en-US" altLang="zh-CN" sz="2800">
                <a:latin typeface="微软雅黑" panose="020B0503020204020204" charset="-122"/>
                <a:ea typeface="微软雅黑" panose="020B0503020204020204" charset="-122"/>
                <a:cs typeface="微软雅黑" panose="020B0503020204020204" charset="-122"/>
              </a:rPr>
              <a:t>。</a:t>
            </a:r>
            <a:endParaRPr lang="en-US" altLang="zh-CN" sz="2800">
              <a:latin typeface="微软雅黑" panose="020B0503020204020204" charset="-122"/>
              <a:ea typeface="微软雅黑" panose="020B0503020204020204" charset="-122"/>
              <a:cs typeface="微软雅黑" panose="020B0503020204020204" charset="-122"/>
            </a:endParaRPr>
          </a:p>
          <a:p>
            <a:pPr>
              <a:lnSpc>
                <a:spcPct val="100000"/>
              </a:lnSpc>
            </a:pPr>
            <a:endParaRPr lang="en-US" altLang="zh-CN" sz="2800">
              <a:latin typeface="微软雅黑" panose="020B0503020204020204" charset="-122"/>
              <a:ea typeface="微软雅黑" panose="020B0503020204020204" charset="-122"/>
              <a:cs typeface="微软雅黑" panose="020B0503020204020204" charset="-122"/>
            </a:endParaRPr>
          </a:p>
          <a:p>
            <a:pPr>
              <a:lnSpc>
                <a:spcPct val="100000"/>
              </a:lnSpc>
            </a:pPr>
            <a:r>
              <a:rPr lang="en-US" altLang="zh-CN" sz="2800">
                <a:latin typeface="微软雅黑" panose="020B0503020204020204" charset="-122"/>
                <a:ea typeface="微软雅黑" panose="020B0503020204020204" charset="-122"/>
                <a:cs typeface="微软雅黑" panose="020B0503020204020204" charset="-122"/>
              </a:rPr>
              <a:t>在理解公共物品时，要注意三点。</a:t>
            </a:r>
            <a:endParaRPr lang="en-US" altLang="zh-CN" sz="2800">
              <a:latin typeface="微软雅黑" panose="020B0503020204020204" charset="-122"/>
              <a:ea typeface="微软雅黑" panose="020B0503020204020204" charset="-122"/>
              <a:cs typeface="微软雅黑" panose="020B0503020204020204" charset="-122"/>
            </a:endParaRPr>
          </a:p>
          <a:p>
            <a:pPr>
              <a:lnSpc>
                <a:spcPct val="100000"/>
              </a:lnSpc>
            </a:pPr>
            <a:r>
              <a:rPr lang="zh-CN" altLang="en-US" sz="2800">
                <a:solidFill>
                  <a:srgbClr val="FF0000"/>
                </a:solidFill>
                <a:latin typeface="微软雅黑" panose="020B0503020204020204" charset="-122"/>
                <a:ea typeface="微软雅黑" panose="020B0503020204020204" charset="-122"/>
                <a:cs typeface="微软雅黑" panose="020B0503020204020204" charset="-122"/>
              </a:rPr>
              <a:t>一</a:t>
            </a:r>
            <a:r>
              <a:rPr lang="en-US" altLang="zh-CN" sz="2800">
                <a:solidFill>
                  <a:srgbClr val="FF0000"/>
                </a:solidFill>
                <a:latin typeface="微软雅黑" panose="020B0503020204020204" charset="-122"/>
                <a:ea typeface="微软雅黑" panose="020B0503020204020204" charset="-122"/>
                <a:cs typeface="微软雅黑" panose="020B0503020204020204" charset="-122"/>
              </a:rPr>
              <a:t>是公共物品并不都具有实物形态。</a:t>
            </a:r>
            <a:r>
              <a:rPr lang="en-US" altLang="zh-CN" sz="2800">
                <a:latin typeface="微软雅黑" panose="020B0503020204020204" charset="-122"/>
                <a:ea typeface="微软雅黑" panose="020B0503020204020204" charset="-122"/>
                <a:cs typeface="微软雅黑" panose="020B0503020204020204" charset="-122"/>
              </a:rPr>
              <a:t>公共物品既有有形的物品，也有无形的服务。如政府提供的国防、治安等服务就是无形的。</a:t>
            </a:r>
            <a:endParaRPr lang="en-US" altLang="zh-CN" sz="2800">
              <a:latin typeface="微软雅黑" panose="020B0503020204020204" charset="-122"/>
              <a:ea typeface="微软雅黑" panose="020B0503020204020204" charset="-122"/>
              <a:cs typeface="微软雅黑" panose="020B0503020204020204" charset="-122"/>
            </a:endParaRPr>
          </a:p>
          <a:p>
            <a:pPr>
              <a:lnSpc>
                <a:spcPct val="100000"/>
              </a:lnSpc>
            </a:pPr>
            <a:r>
              <a:rPr lang="en-US" altLang="zh-CN" sz="2800">
                <a:solidFill>
                  <a:srgbClr val="FF0000"/>
                </a:solidFill>
                <a:latin typeface="微软雅黑" panose="020B0503020204020204" charset="-122"/>
                <a:ea typeface="微软雅黑" panose="020B0503020204020204" charset="-122"/>
                <a:cs typeface="微软雅黑" panose="020B0503020204020204" charset="-122"/>
              </a:rPr>
              <a:t>二是不要把公共物品混同于公有物品。</a:t>
            </a:r>
            <a:r>
              <a:rPr lang="en-US" altLang="zh-CN" sz="2800">
                <a:latin typeface="微软雅黑" panose="020B0503020204020204" charset="-122"/>
                <a:ea typeface="微软雅黑" panose="020B0503020204020204" charset="-122"/>
                <a:cs typeface="微软雅黑" panose="020B0503020204020204" charset="-122"/>
              </a:rPr>
              <a:t>物品是公有的还是私有的，是从所有权归属的角度来区分的;物品是公共的还是非公共的，是从物品的使用是否可以共同消费或享用的角度来区分的。</a:t>
            </a:r>
            <a:endParaRPr lang="en-US" altLang="zh-CN" sz="2800">
              <a:latin typeface="微软雅黑" panose="020B0503020204020204" charset="-122"/>
              <a:ea typeface="微软雅黑" panose="020B0503020204020204" charset="-122"/>
              <a:cs typeface="微软雅黑" panose="020B0503020204020204" charset="-122"/>
            </a:endParaRPr>
          </a:p>
          <a:p>
            <a:pPr>
              <a:lnSpc>
                <a:spcPct val="100000"/>
              </a:lnSpc>
            </a:pPr>
            <a:r>
              <a:rPr lang="en-US" altLang="zh-CN" sz="2800">
                <a:solidFill>
                  <a:srgbClr val="FF0000"/>
                </a:solidFill>
                <a:latin typeface="微软雅黑" panose="020B0503020204020204" charset="-122"/>
                <a:ea typeface="微软雅黑" panose="020B0503020204020204" charset="-122"/>
                <a:cs typeface="微软雅黑" panose="020B0503020204020204" charset="-122"/>
              </a:rPr>
              <a:t>三是纯粹型公共物品和混合型公共物品是不同的。</a:t>
            </a:r>
            <a:r>
              <a:rPr lang="en-US" altLang="zh-CN" sz="2800">
                <a:latin typeface="微软雅黑" panose="020B0503020204020204" charset="-122"/>
                <a:ea typeface="微软雅黑" panose="020B0503020204020204" charset="-122"/>
                <a:cs typeface="微软雅黑" panose="020B0503020204020204" charset="-122"/>
              </a:rPr>
              <a:t>混合型公共物品是介于纯公共物品和纯私人物品之间的一种物品或服务，具有一部分公共物品特性和一部分私人物品特性，二者的相互作用及其变化决定混合型公共物品领域的丰富多样性。例如，医疗、养老等就属于混合型公共物品。</a:t>
            </a:r>
            <a:endParaRPr lang="en-US" altLang="zh-CN" sz="2800">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p:nvPr>
            <p:ph sz="quarter" idx="13"/>
            <p:custDataLst>
              <p:tags r:id="rId1"/>
            </p:custDataLst>
          </p:nvPr>
        </p:nvSpPr>
        <p:spPr>
          <a:xfrm>
            <a:off x="184172" y="715996"/>
            <a:ext cx="11823582" cy="5575107"/>
          </a:xfrm>
        </p:spPr>
        <p:txBody>
          <a:bodyPr/>
          <a:lstStyle/>
          <a:p>
            <a:pPr marL="0" indent="0">
              <a:lnSpc>
                <a:spcPct val="120000"/>
              </a:lnSpc>
              <a:buNone/>
            </a:pPr>
            <a:r>
              <a:rPr lang="en-US" altLang="zh-CN">
                <a:latin typeface="微软雅黑" panose="020B0503020204020204" charset="-122"/>
                <a:ea typeface="微软雅黑" panose="020B0503020204020204" charset="-122"/>
                <a:cs typeface="微软雅黑" panose="020B0503020204020204" charset="-122"/>
              </a:rPr>
              <a:t>2</a:t>
            </a:r>
            <a:r>
              <a:rPr lang="zh-CN" altLang="en-US">
                <a:latin typeface="微软雅黑" panose="020B0503020204020204" charset="-122"/>
                <a:ea typeface="微软雅黑" panose="020B0503020204020204" charset="-122"/>
                <a:cs typeface="微软雅黑" panose="020B0503020204020204" charset="-122"/>
              </a:rPr>
              <a:t>、（ 2019·浙江高考真题）某互联网平台仅依据医疗机构的竞价排名向网民提供医疗信息，引发医疗乱象，受到严厉惩处。这告诉我们（         ）</a:t>
            </a:r>
            <a:endParaRPr lang="zh-CN" altLang="en-US">
              <a:latin typeface="微软雅黑" panose="020B0503020204020204" charset="-122"/>
              <a:ea typeface="微软雅黑" panose="020B0503020204020204" charset="-122"/>
              <a:cs typeface="微软雅黑" panose="020B0503020204020204" charset="-122"/>
            </a:endParaRPr>
          </a:p>
          <a:p>
            <a:pPr marL="0" indent="0">
              <a:lnSpc>
                <a:spcPct val="120000"/>
              </a:lnSpc>
              <a:buNone/>
            </a:pPr>
            <a:r>
              <a:rPr lang="zh-CN" altLang="en-US">
                <a:latin typeface="微软雅黑" panose="020B0503020204020204" charset="-122"/>
                <a:ea typeface="微软雅黑" panose="020B0503020204020204" charset="-122"/>
                <a:cs typeface="微软雅黑" panose="020B0503020204020204" charset="-122"/>
              </a:rPr>
              <a:t>A．企业的经营具有自发性、盲目性</a:t>
            </a:r>
            <a:endParaRPr lang="zh-CN" altLang="en-US">
              <a:latin typeface="微软雅黑" panose="020B0503020204020204" charset="-122"/>
              <a:ea typeface="微软雅黑" panose="020B0503020204020204" charset="-122"/>
              <a:cs typeface="微软雅黑" panose="020B0503020204020204" charset="-122"/>
            </a:endParaRPr>
          </a:p>
          <a:p>
            <a:pPr marL="0" indent="0">
              <a:lnSpc>
                <a:spcPct val="120000"/>
              </a:lnSpc>
              <a:buNone/>
            </a:pPr>
            <a:r>
              <a:rPr lang="zh-CN" altLang="en-US">
                <a:latin typeface="微软雅黑" panose="020B0503020204020204" charset="-122"/>
                <a:ea typeface="微软雅黑" panose="020B0503020204020204" charset="-122"/>
                <a:cs typeface="微软雅黑" panose="020B0503020204020204" charset="-122"/>
              </a:rPr>
              <a:t>B. 医疗行业的经营不能让市场来调节</a:t>
            </a:r>
            <a:endParaRPr lang="zh-CN" altLang="en-US">
              <a:latin typeface="微软雅黑" panose="020B0503020204020204" charset="-122"/>
              <a:ea typeface="微软雅黑" panose="020B0503020204020204" charset="-122"/>
              <a:cs typeface="微软雅黑" panose="020B0503020204020204" charset="-122"/>
            </a:endParaRPr>
          </a:p>
          <a:p>
            <a:pPr marL="0" indent="0">
              <a:lnSpc>
                <a:spcPct val="120000"/>
              </a:lnSpc>
              <a:buNone/>
            </a:pPr>
            <a:r>
              <a:rPr lang="zh-CN" altLang="en-US">
                <a:latin typeface="微软雅黑" panose="020B0503020204020204" charset="-122"/>
                <a:ea typeface="微软雅黑" panose="020B0503020204020204" charset="-122"/>
                <a:cs typeface="微软雅黑" panose="020B0503020204020204" charset="-122"/>
              </a:rPr>
              <a:t>C.互联网平台的发展要引入市场机制</a:t>
            </a:r>
            <a:endParaRPr lang="zh-CN" altLang="en-US">
              <a:latin typeface="微软雅黑" panose="020B0503020204020204" charset="-122"/>
              <a:ea typeface="微软雅黑" panose="020B0503020204020204" charset="-122"/>
              <a:cs typeface="微软雅黑" panose="020B0503020204020204" charset="-122"/>
            </a:endParaRPr>
          </a:p>
          <a:p>
            <a:pPr marL="0" indent="0">
              <a:lnSpc>
                <a:spcPct val="120000"/>
              </a:lnSpc>
              <a:buNone/>
            </a:pPr>
            <a:r>
              <a:rPr lang="zh-CN" altLang="en-US">
                <a:latin typeface="微软雅黑" panose="020B0503020204020204" charset="-122"/>
                <a:ea typeface="微软雅黑" panose="020B0503020204020204" charset="-122"/>
                <a:cs typeface="微软雅黑" panose="020B0503020204020204" charset="-122"/>
              </a:rPr>
              <a:t>D. 市场主体应当遵守市场道德</a:t>
            </a:r>
            <a:endParaRPr lang="zh-CN" altLang="en-US">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custDataLst>
              <p:tags r:id="rId2"/>
            </p:custDataLst>
          </p:nvPr>
        </p:nvSpPr>
        <p:spPr>
          <a:xfrm>
            <a:off x="55181" y="4411669"/>
            <a:ext cx="12082311" cy="2046605"/>
          </a:xfrm>
          <a:prstGeom prst="rect">
            <a:avLst/>
          </a:prstGeom>
          <a:solidFill>
            <a:srgbClr val="F7FC7E"/>
          </a:solidFill>
        </p:spPr>
        <p:txBody>
          <a:bodyPr wrap="square" rtlCol="0" anchor="t">
            <a:spAutoFit/>
          </a:bodyPr>
          <a:lstStyle/>
          <a:p>
            <a:pPr>
              <a:lnSpc>
                <a:spcPct val="120000"/>
              </a:lnSpc>
            </a:pPr>
            <a:r>
              <a:rPr lang="zh-CN" altLang="en-US" sz="2115" b="1">
                <a:latin typeface="楷体" panose="02010609060101010101" charset="-122"/>
                <a:ea typeface="楷体" panose="02010609060101010101" charset="-122"/>
                <a:cs typeface="楷体" panose="02010609060101010101" charset="-122"/>
              </a:rPr>
              <a:t>【解析】某互联网平台仅依据医疗机构的竞价排名向网民提供医疗信息，引发医疗乱象，受到严厉惩处，说明了市场经济具有自发性，国家应该加强宏观调控，市场主体需要遵守市场道德，D选项说法正确。材料中</a:t>
            </a:r>
            <a:r>
              <a:rPr lang="zh-CN" altLang="en-US" sz="2115" b="1">
                <a:solidFill>
                  <a:srgbClr val="FF0000"/>
                </a:solidFill>
                <a:latin typeface="楷体" panose="02010609060101010101" charset="-122"/>
                <a:ea typeface="楷体" panose="02010609060101010101" charset="-122"/>
                <a:cs typeface="楷体" panose="02010609060101010101" charset="-122"/>
              </a:rPr>
              <a:t>体现了自发性但没有体现出盲目性</a:t>
            </a:r>
            <a:r>
              <a:rPr lang="zh-CN" altLang="en-US" sz="2115" b="1">
                <a:latin typeface="楷体" panose="02010609060101010101" charset="-122"/>
                <a:ea typeface="楷体" panose="02010609060101010101" charset="-122"/>
                <a:cs typeface="楷体" panose="02010609060101010101" charset="-122"/>
              </a:rPr>
              <a:t>，A选项排除；我国医疗行业有一部分是公办，另一部分是民营（市场进行调节），B选项说法错误；互联网平台的发展已经引入了市场机制，C选项不符合事实，故排除。本题选择D选项。</a:t>
            </a:r>
            <a:endParaRPr lang="zh-CN" altLang="en-US" sz="2115" b="1">
              <a:latin typeface="楷体" panose="02010609060101010101" charset="-122"/>
              <a:ea typeface="楷体" panose="02010609060101010101" charset="-122"/>
              <a:cs typeface="楷体" panose="02010609060101010101" charset="-122"/>
            </a:endParaRPr>
          </a:p>
        </p:txBody>
      </p:sp>
      <p:sp>
        <p:nvSpPr>
          <p:cNvPr id="11" name="矩形 10"/>
          <p:cNvSpPr/>
          <p:nvPr>
            <p:custDataLst>
              <p:tags r:id="rId3"/>
            </p:custDataLst>
          </p:nvPr>
        </p:nvSpPr>
        <p:spPr>
          <a:xfrm>
            <a:off x="9969500" y="1504315"/>
            <a:ext cx="676275" cy="922020"/>
          </a:xfrm>
          <a:prstGeom prst="rect">
            <a:avLst/>
          </a:prstGeom>
          <a:noFill/>
          <a:ln>
            <a:noFill/>
          </a:ln>
        </p:spPr>
        <p:txBody>
          <a:bodyPr wrap="square" rtlCol="0" anchor="t">
            <a:spAutoFit/>
          </a:bodyPr>
          <a:lstStyle/>
          <a:p>
            <a:pPr algn="ctr"/>
            <a:r>
              <a:rPr lang="en-US" altLang="zh-CN" sz="5400" b="1">
                <a:solidFill>
                  <a:srgbClr val="FF0000"/>
                </a:solidFill>
                <a:effectLst/>
                <a:latin typeface="微软雅黑" panose="020B0503020204020204" charset="-122"/>
                <a:ea typeface="微软雅黑" panose="020B0503020204020204" charset="-122"/>
              </a:rPr>
              <a:t>D</a:t>
            </a:r>
            <a:endParaRPr lang="en-US" altLang="zh-CN" sz="5400" b="1">
              <a:solidFill>
                <a:srgbClr val="FF0000"/>
              </a:solidFill>
              <a:effectLst/>
              <a:latin typeface="微软雅黑" panose="020B0503020204020204" charset="-122"/>
              <a:ea typeface="微软雅黑" panose="020B0503020204020204" charset="-122"/>
            </a:endParaRPr>
          </a:p>
        </p:txBody>
      </p:sp>
      <p:sp>
        <p:nvSpPr>
          <p:cNvPr id="2" name="文本框 1"/>
          <p:cNvSpPr txBox="1"/>
          <p:nvPr/>
        </p:nvSpPr>
        <p:spPr>
          <a:xfrm>
            <a:off x="405130" y="57785"/>
            <a:ext cx="4457065" cy="583565"/>
          </a:xfrm>
          <a:prstGeom prst="rect">
            <a:avLst/>
          </a:prstGeom>
          <a:solidFill>
            <a:srgbClr val="FFFF00"/>
          </a:solidFill>
        </p:spPr>
        <p:txBody>
          <a:bodyPr wrap="square" rtlCol="0">
            <a:spAutoFit/>
          </a:bodyPr>
          <a:p>
            <a:pPr algn="ctr"/>
            <a:r>
              <a:rPr lang="zh-CN" altLang="en-US" sz="3200" b="1">
                <a:solidFill>
                  <a:srgbClr val="FF0000"/>
                </a:solidFill>
              </a:rPr>
              <a:t>真题感悟</a:t>
            </a:r>
            <a:endParaRPr lang="zh-CN" altLang="en-US" sz="3200" b="1">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a:stretch>
            <a:fillRect/>
          </a:stretch>
        </p:blipFill>
        <p:spPr>
          <a:xfrm>
            <a:off x="485140" y="45085"/>
            <a:ext cx="10958830" cy="676783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文本框 7"/>
          <p:cNvSpPr txBox="1"/>
          <p:nvPr>
            <p:custDataLst>
              <p:tags r:id="rId1"/>
            </p:custDataLst>
          </p:nvPr>
        </p:nvSpPr>
        <p:spPr>
          <a:xfrm>
            <a:off x="890282" y="302204"/>
            <a:ext cx="6012971" cy="460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altLang="zh-CN" sz="2400" b="1">
                <a:solidFill>
                  <a:schemeClr val="accent6">
                    <a:lumMod val="75000"/>
                  </a:schemeClr>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a:t>
            </a:r>
            <a:r>
              <a:rPr lang="zh-CN" altLang="en-US" sz="2400" b="1">
                <a:solidFill>
                  <a:schemeClr val="accent6">
                    <a:lumMod val="75000"/>
                  </a:schemeClr>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考点精讲</a:t>
            </a:r>
            <a:r>
              <a:rPr lang="en-US" altLang="zh-CN" sz="2400" b="1">
                <a:solidFill>
                  <a:schemeClr val="accent6">
                    <a:lumMod val="75000"/>
                  </a:schemeClr>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a:t>
            </a:r>
            <a:r>
              <a:rPr lang="zh-CN" sz="2400" b="1">
                <a:solidFill>
                  <a:schemeClr val="accent6">
                    <a:lumMod val="75000"/>
                  </a:schemeClr>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市场体系</a:t>
            </a:r>
            <a:endParaRPr lang="zh-CN" sz="2400" b="1">
              <a:solidFill>
                <a:schemeClr val="accent6">
                  <a:lumMod val="75000"/>
                </a:schemeClr>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8" name="文本框 7"/>
          <p:cNvSpPr txBox="1"/>
          <p:nvPr>
            <p:custDataLst>
              <p:tags r:id="rId2"/>
            </p:custDataLst>
          </p:nvPr>
        </p:nvSpPr>
        <p:spPr>
          <a:xfrm>
            <a:off x="267462" y="116818"/>
            <a:ext cx="785350" cy="768350"/>
          </a:xfrm>
          <a:prstGeom prst="rect">
            <a:avLst/>
          </a:prstGeom>
          <a:noFill/>
        </p:spPr>
        <p:txBody>
          <a:bodyPr wrap="square" rtlCol="0" anchor="t">
            <a:spAutoFit/>
          </a:bodyPr>
          <a:lstStyle/>
          <a:p>
            <a:r>
              <a:rPr lang="zh-CN" altLang="en-US" sz="4400" b="1">
                <a:solidFill>
                  <a:schemeClr val="accent6">
                    <a:lumMod val="75000"/>
                  </a:schemeClr>
                </a:solidFill>
                <a:sym typeface="Wingdings 2" panose="05020102010507070707" charset="0"/>
              </a:rPr>
              <a:t></a:t>
            </a:r>
            <a:endParaRPr lang="zh-CN" altLang="en-US" sz="4400" b="1">
              <a:solidFill>
                <a:schemeClr val="accent6">
                  <a:lumMod val="75000"/>
                </a:schemeClr>
              </a:solidFill>
              <a:sym typeface="Wingdings 2" panose="05020102010507070707" charset="0"/>
            </a:endParaRPr>
          </a:p>
        </p:txBody>
      </p:sp>
      <p:sp>
        <p:nvSpPr>
          <p:cNvPr id="7" name="文本框 6"/>
          <p:cNvSpPr txBox="1"/>
          <p:nvPr>
            <p:custDataLst>
              <p:tags r:id="rId3"/>
            </p:custDataLst>
          </p:nvPr>
        </p:nvSpPr>
        <p:spPr>
          <a:xfrm>
            <a:off x="7012453" y="-17142"/>
            <a:ext cx="5161594" cy="337185"/>
          </a:xfrm>
          <a:prstGeom prst="rect">
            <a:avLst/>
          </a:prstGeom>
          <a:noFill/>
        </p:spPr>
        <p:txBody>
          <a:bodyPr wrap="square" rtlCol="0" anchor="t">
            <a:spAutoFit/>
          </a:bodyPr>
          <a:lstStyle/>
          <a:p>
            <a:r>
              <a:rPr lang="zh-CN" altLang="en-US" sz="1600">
                <a:noFill/>
              </a:rPr>
              <a:t>聿见思政统编新教材教学网 www.yjsz2020.cn 原创作品</a:t>
            </a:r>
            <a:endParaRPr lang="zh-CN" altLang="en-US" sz="1600">
              <a:noFill/>
            </a:endParaRPr>
          </a:p>
        </p:txBody>
      </p:sp>
      <p:sp>
        <p:nvSpPr>
          <p:cNvPr id="2" name="文本框 1"/>
          <p:cNvSpPr txBox="1"/>
          <p:nvPr>
            <p:custDataLst>
              <p:tags r:id="rId4"/>
            </p:custDataLst>
          </p:nvPr>
        </p:nvSpPr>
        <p:spPr>
          <a:xfrm>
            <a:off x="159385" y="762635"/>
            <a:ext cx="11920220" cy="650875"/>
          </a:xfrm>
          <a:prstGeom prst="rect">
            <a:avLst/>
          </a:prstGeom>
          <a:noFill/>
        </p:spPr>
        <p:txBody>
          <a:bodyPr wrap="square" rtlCol="0">
            <a:spAutoFit/>
          </a:bodyPr>
          <a:lstStyle/>
          <a:p>
            <a:pPr>
              <a:lnSpc>
                <a:spcPct val="130000"/>
              </a:lnSpc>
            </a:pPr>
            <a:r>
              <a:rPr lang="zh-CN" altLang="en-US" sz="2800" b="1">
                <a:latin typeface="微软雅黑" panose="020B0503020204020204" charset="-122"/>
                <a:ea typeface="微软雅黑" panose="020B0503020204020204" charset="-122"/>
                <a:cs typeface="微软雅黑" panose="020B0503020204020204" charset="-122"/>
              </a:rPr>
              <a:t>构成要素：每类市场都是由</a:t>
            </a:r>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交易双方、交易对象、交易价格</a:t>
            </a:r>
            <a:r>
              <a:rPr lang="zh-CN" altLang="en-US" sz="2800" b="1">
                <a:latin typeface="微软雅黑" panose="020B0503020204020204" charset="-122"/>
                <a:ea typeface="微软雅黑" panose="020B0503020204020204" charset="-122"/>
                <a:cs typeface="微软雅黑" panose="020B0503020204020204" charset="-122"/>
              </a:rPr>
              <a:t>等基本要素</a:t>
            </a:r>
            <a:endParaRPr lang="zh-CN" altLang="en-US" sz="2800" b="1">
              <a:latin typeface="微软雅黑" panose="020B0503020204020204" charset="-122"/>
              <a:ea typeface="微软雅黑" panose="020B0503020204020204" charset="-122"/>
              <a:cs typeface="微软雅黑" panose="020B0503020204020204" charset="-122"/>
            </a:endParaRPr>
          </a:p>
        </p:txBody>
      </p:sp>
      <p:grpSp>
        <p:nvGrpSpPr>
          <p:cNvPr id="19" name="组合 18"/>
          <p:cNvGrpSpPr/>
          <p:nvPr>
            <p:custDataLst>
              <p:tags r:id="rId5"/>
            </p:custDataLst>
          </p:nvPr>
        </p:nvGrpSpPr>
        <p:grpSpPr>
          <a:xfrm>
            <a:off x="159385" y="1531620"/>
            <a:ext cx="11919585" cy="4676775"/>
            <a:chOff x="310" y="3351"/>
            <a:chExt cx="18771" cy="7365"/>
          </a:xfrm>
        </p:grpSpPr>
        <p:pic>
          <p:nvPicPr>
            <p:cNvPr id="13" name="图片 12"/>
            <p:cNvPicPr>
              <a:picLocks noChangeAspect="1"/>
            </p:cNvPicPr>
            <p:nvPr>
              <p:custDataLst>
                <p:tags r:id="rId6"/>
              </p:custDataLst>
            </p:nvPr>
          </p:nvPicPr>
          <p:blipFill>
            <a:blip r:embed="rId7"/>
            <a:stretch>
              <a:fillRect/>
            </a:stretch>
          </p:blipFill>
          <p:spPr>
            <a:xfrm>
              <a:off x="310" y="3478"/>
              <a:ext cx="18537" cy="7239"/>
            </a:xfrm>
            <a:prstGeom prst="rect">
              <a:avLst/>
            </a:prstGeom>
          </p:spPr>
        </p:pic>
        <p:sp>
          <p:nvSpPr>
            <p:cNvPr id="14" name="椭圆 13"/>
            <p:cNvSpPr/>
            <p:nvPr>
              <p:custDataLst>
                <p:tags r:id="rId8"/>
              </p:custDataLst>
            </p:nvPr>
          </p:nvSpPr>
          <p:spPr>
            <a:xfrm>
              <a:off x="310" y="5392"/>
              <a:ext cx="2342" cy="135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rgbClr val="FF0000"/>
                  </a:solidFill>
                </a:rPr>
                <a:t>卖家</a:t>
              </a:r>
              <a:endParaRPr lang="zh-CN" altLang="en-US" sz="3200" b="1">
                <a:solidFill>
                  <a:srgbClr val="FF0000"/>
                </a:solidFill>
              </a:endParaRPr>
            </a:p>
          </p:txBody>
        </p:sp>
        <p:sp>
          <p:nvSpPr>
            <p:cNvPr id="15" name="椭圆 14"/>
            <p:cNvSpPr/>
            <p:nvPr>
              <p:custDataLst>
                <p:tags r:id="rId9"/>
              </p:custDataLst>
            </p:nvPr>
          </p:nvSpPr>
          <p:spPr>
            <a:xfrm>
              <a:off x="16739" y="5392"/>
              <a:ext cx="2342" cy="135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rgbClr val="FF0000"/>
                  </a:solidFill>
                </a:rPr>
                <a:t>买家</a:t>
              </a:r>
              <a:endParaRPr lang="zh-CN" altLang="en-US" sz="3200" b="1">
                <a:solidFill>
                  <a:srgbClr val="FF0000"/>
                </a:solidFill>
              </a:endParaRPr>
            </a:p>
          </p:txBody>
        </p:sp>
        <p:sp>
          <p:nvSpPr>
            <p:cNvPr id="17" name="椭圆 16"/>
            <p:cNvSpPr/>
            <p:nvPr>
              <p:custDataLst>
                <p:tags r:id="rId10"/>
              </p:custDataLst>
            </p:nvPr>
          </p:nvSpPr>
          <p:spPr>
            <a:xfrm>
              <a:off x="7799" y="3351"/>
              <a:ext cx="4243" cy="1103"/>
            </a:xfrm>
            <a:prstGeom prst="ellipse">
              <a:avLst/>
            </a:prstGeom>
            <a:noFill/>
            <a:ln w="28575">
              <a:solidFill>
                <a:srgbClr val="C00000"/>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rgbClr val="FF0000"/>
                </a:solidFill>
              </a:endParaRPr>
            </a:p>
          </p:txBody>
        </p:sp>
        <p:sp>
          <p:nvSpPr>
            <p:cNvPr id="18" name="椭圆 17"/>
            <p:cNvSpPr/>
            <p:nvPr>
              <p:custDataLst>
                <p:tags r:id="rId11"/>
              </p:custDataLst>
            </p:nvPr>
          </p:nvSpPr>
          <p:spPr>
            <a:xfrm>
              <a:off x="7677" y="8219"/>
              <a:ext cx="4243" cy="1103"/>
            </a:xfrm>
            <a:prstGeom prst="ellipse">
              <a:avLst/>
            </a:prstGeom>
            <a:noFill/>
            <a:ln w="28575">
              <a:solidFill>
                <a:srgbClr val="C00000"/>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rgbClr val="FF0000"/>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文本框 7"/>
          <p:cNvSpPr txBox="1"/>
          <p:nvPr>
            <p:custDataLst>
              <p:tags r:id="rId1"/>
            </p:custDataLst>
          </p:nvPr>
        </p:nvSpPr>
        <p:spPr>
          <a:xfrm>
            <a:off x="133985" y="85725"/>
            <a:ext cx="11910695" cy="460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altLang="zh-CN" sz="2400" b="1">
                <a:solidFill>
                  <a:schemeClr val="accent6">
                    <a:lumMod val="75000"/>
                  </a:schemeClr>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a:t>
            </a:r>
            <a:r>
              <a:rPr lang="zh-CN" altLang="en-US" sz="2400" b="1">
                <a:solidFill>
                  <a:schemeClr val="accent6">
                    <a:lumMod val="75000"/>
                  </a:schemeClr>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知识拓展</a:t>
            </a:r>
            <a:r>
              <a:rPr lang="en-US" altLang="zh-CN" sz="2400" b="1">
                <a:solidFill>
                  <a:schemeClr val="accent6">
                    <a:lumMod val="75000"/>
                  </a:schemeClr>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】统一开放、竞争有序的市场体系的基本内涵/现状</a:t>
            </a:r>
            <a:r>
              <a:rPr lang="zh-CN" altLang="en-US" sz="2400" b="1">
                <a:solidFill>
                  <a:schemeClr val="accent6">
                    <a:lumMod val="75000"/>
                  </a:schemeClr>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a:t>
            </a:r>
            <a:r>
              <a:rPr lang="en-US" altLang="zh-CN" sz="2400" b="1">
                <a:solidFill>
                  <a:schemeClr val="accent6">
                    <a:lumMod val="75000"/>
                  </a:schemeClr>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主要问题</a:t>
            </a:r>
            <a:r>
              <a:rPr lang="zh-CN" altLang="en-US" sz="2400" b="1">
                <a:solidFill>
                  <a:schemeClr val="accent6">
                    <a:lumMod val="75000"/>
                  </a:schemeClr>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、主要任务</a:t>
            </a:r>
            <a:endParaRPr lang="en-US" altLang="zh-CN" sz="2400" b="1">
              <a:solidFill>
                <a:schemeClr val="accent6">
                  <a:lumMod val="75000"/>
                </a:schemeClr>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7" name="文本框 6"/>
          <p:cNvSpPr txBox="1"/>
          <p:nvPr>
            <p:custDataLst>
              <p:tags r:id="rId2"/>
            </p:custDataLst>
          </p:nvPr>
        </p:nvSpPr>
        <p:spPr>
          <a:xfrm>
            <a:off x="7155963" y="1281433"/>
            <a:ext cx="5161594" cy="337185"/>
          </a:xfrm>
          <a:prstGeom prst="rect">
            <a:avLst/>
          </a:prstGeom>
          <a:noFill/>
        </p:spPr>
        <p:txBody>
          <a:bodyPr wrap="square" rtlCol="0" anchor="t">
            <a:spAutoFit/>
          </a:bodyPr>
          <a:lstStyle/>
          <a:p>
            <a:r>
              <a:rPr lang="zh-CN" altLang="en-US" sz="1600">
                <a:noFill/>
              </a:rPr>
              <a:t>聿见思政统编新教材教学网 www.yjsz2020.cn 原创作品</a:t>
            </a:r>
            <a:endParaRPr lang="zh-CN" altLang="en-US" sz="1600">
              <a:noFill/>
            </a:endParaRPr>
          </a:p>
        </p:txBody>
      </p:sp>
      <p:sp>
        <p:nvSpPr>
          <p:cNvPr id="2" name="文本框 1"/>
          <p:cNvSpPr txBox="1"/>
          <p:nvPr>
            <p:custDataLst>
              <p:tags r:id="rId3"/>
            </p:custDataLst>
          </p:nvPr>
        </p:nvSpPr>
        <p:spPr>
          <a:xfrm>
            <a:off x="261748" y="577033"/>
            <a:ext cx="11669139" cy="1198880"/>
          </a:xfrm>
          <a:prstGeom prst="rect">
            <a:avLst/>
          </a:prstGeom>
          <a:noFill/>
        </p:spPr>
        <p:txBody>
          <a:bodyPr wrap="square" rtlCol="0">
            <a:spAutoFit/>
          </a:bodyPr>
          <a:lstStyle/>
          <a:p>
            <a:pPr>
              <a:lnSpc>
                <a:spcPct val="100000"/>
              </a:lnSpc>
            </a:pPr>
            <a:r>
              <a:rPr lang="en-US" sz="2400" b="1">
                <a:latin typeface="楷体" panose="02010609060101010101" charset="-122"/>
                <a:ea typeface="楷体" panose="02010609060101010101" charset="-122"/>
                <a:cs typeface="楷体" panose="02010609060101010101" charset="-122"/>
              </a:rPr>
              <a:t>   </a:t>
            </a:r>
            <a:r>
              <a:rPr sz="2400" b="1">
                <a:latin typeface="楷体" panose="02010609060101010101" charset="-122"/>
                <a:ea typeface="楷体" panose="02010609060101010101" charset="-122"/>
                <a:cs typeface="楷体" panose="02010609060101010101" charset="-122"/>
              </a:rPr>
              <a:t>统一开放、竞争有序的市场体系，</a:t>
            </a:r>
            <a:r>
              <a:rPr sz="2400" b="1">
                <a:solidFill>
                  <a:srgbClr val="FF0000"/>
                </a:solidFill>
                <a:latin typeface="楷体" panose="02010609060101010101" charset="-122"/>
                <a:ea typeface="楷体" panose="02010609060101010101" charset="-122"/>
                <a:cs typeface="楷体" panose="02010609060101010101" charset="-122"/>
              </a:rPr>
              <a:t>是指实现市场准入畅通、市场开放有序、市场竞争充分、市场秩序规范，形成企业自主经营公平竞争、消费者自由选择自主消费、商品和要素自由流动平等交换的现代市场体系</a:t>
            </a:r>
            <a:r>
              <a:rPr sz="2400" b="1">
                <a:latin typeface="楷体" panose="02010609060101010101" charset="-122"/>
                <a:ea typeface="楷体" panose="02010609060101010101" charset="-122"/>
                <a:cs typeface="楷体" panose="02010609060101010101" charset="-122"/>
              </a:rPr>
              <a:t>。</a:t>
            </a:r>
            <a:endParaRPr sz="2400" b="1">
              <a:latin typeface="楷体" panose="02010609060101010101" charset="-122"/>
              <a:ea typeface="楷体" panose="02010609060101010101" charset="-122"/>
              <a:cs typeface="楷体" panose="02010609060101010101" charset="-122"/>
            </a:endParaRPr>
          </a:p>
        </p:txBody>
      </p:sp>
      <p:sp>
        <p:nvSpPr>
          <p:cNvPr id="3" name="文本框 2"/>
          <p:cNvSpPr txBox="1"/>
          <p:nvPr>
            <p:custDataLst>
              <p:tags r:id="rId4"/>
            </p:custDataLst>
          </p:nvPr>
        </p:nvSpPr>
        <p:spPr>
          <a:xfrm>
            <a:off x="261112" y="1775927"/>
            <a:ext cx="11669139" cy="4399915"/>
          </a:xfrm>
          <a:prstGeom prst="rect">
            <a:avLst/>
          </a:prstGeom>
          <a:noFill/>
        </p:spPr>
        <p:txBody>
          <a:bodyPr wrap="square" rtlCol="0">
            <a:spAutoFit/>
          </a:bodyPr>
          <a:p>
            <a:pPr>
              <a:lnSpc>
                <a:spcPct val="100000"/>
              </a:lnSpc>
            </a:pPr>
            <a:r>
              <a:rPr lang="zh-CN" altLang="en-US" sz="2800" b="1">
                <a:solidFill>
                  <a:srgbClr val="FF0000"/>
                </a:solidFill>
                <a:latin typeface="楷体" panose="02010609060101010101" charset="-122"/>
                <a:ea typeface="楷体" panose="02010609060101010101" charset="-122"/>
                <a:cs typeface="楷体" panose="02010609060101010101" charset="-122"/>
              </a:rPr>
              <a:t>1、商品及服务市场发展现状和主要问题</a:t>
            </a:r>
            <a:endParaRPr lang="zh-CN" altLang="en-US" sz="2800" b="1">
              <a:solidFill>
                <a:srgbClr val="FF0000"/>
              </a:solidFill>
              <a:latin typeface="楷体" panose="02010609060101010101" charset="-122"/>
              <a:ea typeface="楷体" panose="02010609060101010101" charset="-122"/>
              <a:cs typeface="楷体" panose="02010609060101010101" charset="-122"/>
            </a:endParaRPr>
          </a:p>
          <a:p>
            <a:pPr fontAlgn="auto">
              <a:lnSpc>
                <a:spcPct val="100000"/>
              </a:lnSpc>
            </a:pPr>
            <a:r>
              <a:rPr lang="zh-CN" altLang="en-US" sz="2800" b="1">
                <a:latin typeface="楷体" panose="02010609060101010101" charset="-122"/>
                <a:ea typeface="楷体" panose="02010609060101010101" charset="-122"/>
                <a:cs typeface="楷体" panose="02010609060101010101" charset="-122"/>
              </a:rPr>
              <a:t>改革开放以来，我国商品及服务市场快速成长，市场体系基本形成，在促进经济增长、扩大消费、保障民生等方面发挥着重要作用。</a:t>
            </a:r>
            <a:endParaRPr lang="zh-CN" altLang="en-US" sz="2800" b="1">
              <a:latin typeface="楷体" panose="02010609060101010101" charset="-122"/>
              <a:ea typeface="楷体" panose="02010609060101010101" charset="-122"/>
              <a:cs typeface="楷体" panose="02010609060101010101" charset="-122"/>
            </a:endParaRPr>
          </a:p>
          <a:p>
            <a:pPr fontAlgn="auto">
              <a:lnSpc>
                <a:spcPct val="100000"/>
              </a:lnSpc>
            </a:pPr>
            <a:r>
              <a:rPr lang="zh-CN" altLang="en-US" sz="2800" b="1">
                <a:latin typeface="楷体" panose="02010609060101010101" charset="-122"/>
                <a:ea typeface="楷体" panose="02010609060101010101" charset="-122"/>
                <a:cs typeface="楷体" panose="02010609060101010101" charset="-122"/>
              </a:rPr>
              <a:t>商品服务市场面临的主要问题：</a:t>
            </a:r>
            <a:endParaRPr lang="zh-CN" altLang="en-US" sz="2800" b="1">
              <a:latin typeface="楷体" panose="02010609060101010101" charset="-122"/>
              <a:ea typeface="楷体" panose="02010609060101010101" charset="-122"/>
              <a:cs typeface="楷体" panose="02010609060101010101" charset="-122"/>
            </a:endParaRPr>
          </a:p>
          <a:p>
            <a:pPr fontAlgn="auto">
              <a:lnSpc>
                <a:spcPct val="100000"/>
              </a:lnSpc>
            </a:pPr>
            <a:r>
              <a:rPr lang="zh-CN" altLang="en-US" sz="2800" b="1">
                <a:solidFill>
                  <a:srgbClr val="FF0000"/>
                </a:solidFill>
                <a:latin typeface="楷体" panose="02010609060101010101" charset="-122"/>
                <a:ea typeface="楷体" panose="02010609060101010101" charset="-122"/>
                <a:cs typeface="楷体" panose="02010609060101010101" charset="-122"/>
              </a:rPr>
              <a:t>市场结构性矛盾突出</a:t>
            </a:r>
            <a:r>
              <a:rPr lang="zh-CN" altLang="en-US" sz="2800" b="1">
                <a:latin typeface="楷体" panose="02010609060101010101" charset="-122"/>
                <a:ea typeface="楷体" panose="02010609060101010101" charset="-122"/>
                <a:cs typeface="楷体" panose="02010609060101010101" charset="-122"/>
                <a:sym typeface="+mn-ea"/>
              </a:rPr>
              <a:t>（供给侧结构性改革、居民消费结构升级……）</a:t>
            </a:r>
            <a:r>
              <a:rPr lang="zh-CN" altLang="en-US" sz="2800" b="1">
                <a:latin typeface="楷体" panose="02010609060101010101" charset="-122"/>
                <a:ea typeface="楷体" panose="02010609060101010101" charset="-122"/>
                <a:cs typeface="楷体" panose="02010609060101010101" charset="-122"/>
              </a:rPr>
              <a:t>； </a:t>
            </a:r>
            <a:r>
              <a:rPr lang="zh-CN" altLang="en-US" sz="2800" b="1">
                <a:solidFill>
                  <a:srgbClr val="FF0000"/>
                </a:solidFill>
                <a:latin typeface="楷体" panose="02010609060101010101" charset="-122"/>
                <a:ea typeface="楷体" panose="02010609060101010101" charset="-122"/>
                <a:cs typeface="楷体" panose="02010609060101010101" charset="-122"/>
              </a:rPr>
              <a:t>市场主体竞争力不强</a:t>
            </a:r>
            <a:r>
              <a:rPr lang="zh-CN" altLang="en-US" sz="2800" b="1">
                <a:latin typeface="楷体" panose="02010609060101010101" charset="-122"/>
                <a:ea typeface="楷体" panose="02010609060101010101" charset="-122"/>
                <a:cs typeface="楷体" panose="02010609060101010101" charset="-122"/>
                <a:sym typeface="+mn-ea"/>
              </a:rPr>
              <a:t>（组织化程度、规模化程度、创新能力、国际化经营能力……）</a:t>
            </a:r>
            <a:r>
              <a:rPr lang="zh-CN" altLang="en-US" sz="2800" b="1">
                <a:latin typeface="楷体" panose="02010609060101010101" charset="-122"/>
                <a:ea typeface="楷体" panose="02010609060101010101" charset="-122"/>
                <a:cs typeface="楷体" panose="02010609060101010101" charset="-122"/>
              </a:rPr>
              <a:t>；</a:t>
            </a:r>
            <a:endParaRPr lang="zh-CN" altLang="en-US" sz="2800" b="1">
              <a:latin typeface="楷体" panose="02010609060101010101" charset="-122"/>
              <a:ea typeface="楷体" panose="02010609060101010101" charset="-122"/>
              <a:cs typeface="楷体" panose="02010609060101010101" charset="-122"/>
            </a:endParaRPr>
          </a:p>
          <a:p>
            <a:pPr fontAlgn="auto">
              <a:lnSpc>
                <a:spcPct val="100000"/>
              </a:lnSpc>
            </a:pP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市场秩序有待优化、市场体制机制不健全</a:t>
            </a:r>
            <a:r>
              <a:rPr lang="zh-CN" altLang="en-US"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rPr>
              <a:t>信用体系不健全、地方保护和区域贸易壁垒依然存在、不合理准入门槛仍然存在，民生领域市场开放度仍有待进一步提升，社会资本进入仍面临诸多限制）</a:t>
            </a:r>
            <a:endParaRPr lang="zh-CN" altLang="en-US" sz="2800" b="1">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7012453" y="-17142"/>
            <a:ext cx="5161594" cy="337185"/>
          </a:xfrm>
          <a:prstGeom prst="rect">
            <a:avLst/>
          </a:prstGeom>
          <a:noFill/>
        </p:spPr>
        <p:txBody>
          <a:bodyPr wrap="square" rtlCol="0" anchor="t">
            <a:spAutoFit/>
          </a:bodyPr>
          <a:lstStyle/>
          <a:p>
            <a:r>
              <a:rPr lang="zh-CN" altLang="en-US" sz="1600">
                <a:noFill/>
              </a:rPr>
              <a:t>聿见思政统编新教材教学网 www.yjsz2020.cn 原创作品</a:t>
            </a:r>
            <a:endParaRPr lang="zh-CN" altLang="en-US" sz="1600">
              <a:noFill/>
            </a:endParaRPr>
          </a:p>
        </p:txBody>
      </p:sp>
      <p:sp>
        <p:nvSpPr>
          <p:cNvPr id="2" name="文本框 1"/>
          <p:cNvSpPr txBox="1"/>
          <p:nvPr>
            <p:custDataLst>
              <p:tags r:id="rId2"/>
            </p:custDataLst>
          </p:nvPr>
        </p:nvSpPr>
        <p:spPr>
          <a:xfrm>
            <a:off x="261112" y="410637"/>
            <a:ext cx="11669139" cy="5688965"/>
          </a:xfrm>
          <a:prstGeom prst="rect">
            <a:avLst/>
          </a:prstGeom>
          <a:noFill/>
        </p:spPr>
        <p:txBody>
          <a:bodyPr wrap="square" rtlCol="0">
            <a:spAutoFit/>
          </a:bodyPr>
          <a:lstStyle/>
          <a:p>
            <a:pPr>
              <a:lnSpc>
                <a:spcPct val="130000"/>
              </a:lnSpc>
            </a:pPr>
            <a:r>
              <a:rPr lang="en-US" sz="2800" b="1">
                <a:latin typeface="楷体" panose="02010609060101010101" charset="-122"/>
                <a:ea typeface="楷体" panose="02010609060101010101" charset="-122"/>
                <a:cs typeface="楷体" panose="02010609060101010101" charset="-122"/>
              </a:rPr>
              <a:t>2</a:t>
            </a:r>
            <a:r>
              <a:rPr lang="zh-CN" altLang="en-US" sz="2800" b="1">
                <a:latin typeface="楷体" panose="02010609060101010101" charset="-122"/>
                <a:ea typeface="楷体" panose="02010609060101010101" charset="-122"/>
                <a:cs typeface="楷体" panose="02010609060101010101" charset="-122"/>
              </a:rPr>
              <a:t>、要素市场面临的主要问题：</a:t>
            </a:r>
            <a:r>
              <a:rPr lang="zh-CN" altLang="en-US" sz="2800" b="1">
                <a:solidFill>
                  <a:srgbClr val="FF0000"/>
                </a:solidFill>
                <a:latin typeface="楷体" panose="02010609060101010101" charset="-122"/>
                <a:ea typeface="楷体" panose="02010609060101010101" charset="-122"/>
                <a:cs typeface="楷体" panose="02010609060101010101" charset="-122"/>
              </a:rPr>
              <a:t>金融市场功能不健全</a:t>
            </a:r>
            <a:r>
              <a:rPr lang="zh-CN" altLang="en-US" sz="2800" b="1">
                <a:latin typeface="楷体" panose="02010609060101010101" charset="-122"/>
                <a:ea typeface="楷体" panose="02010609060101010101" charset="-122"/>
                <a:cs typeface="楷体" panose="02010609060101010101" charset="-122"/>
              </a:rPr>
              <a:t>（</a:t>
            </a:r>
            <a:r>
              <a:rPr lang="zh-CN" altLang="en-US" sz="2800" b="1">
                <a:solidFill>
                  <a:srgbClr val="FF0000"/>
                </a:solidFill>
                <a:latin typeface="楷体" panose="02010609060101010101" charset="-122"/>
                <a:ea typeface="楷体" panose="02010609060101010101" charset="-122"/>
                <a:cs typeface="楷体" panose="02010609060101010101" charset="-122"/>
              </a:rPr>
              <a:t>直接和间接融资</a:t>
            </a:r>
            <a:r>
              <a:rPr lang="zh-CN" altLang="en-US" sz="2800" b="1">
                <a:latin typeface="楷体" panose="02010609060101010101" charset="-122"/>
                <a:ea typeface="楷体" panose="02010609060101010101" charset="-122"/>
                <a:cs typeface="楷体" panose="02010609060101010101" charset="-122"/>
              </a:rPr>
              <a:t>不协调）；</a:t>
            </a:r>
            <a:r>
              <a:rPr lang="zh-CN" altLang="en-US" sz="2800" b="1">
                <a:solidFill>
                  <a:srgbClr val="FF0000"/>
                </a:solidFill>
                <a:latin typeface="楷体" panose="02010609060101010101" charset="-122"/>
                <a:ea typeface="楷体" panose="02010609060101010101" charset="-122"/>
                <a:cs typeface="楷体" panose="02010609060101010101" charset="-122"/>
              </a:rPr>
              <a:t>劳动力市场结构性矛盾突出</a:t>
            </a:r>
            <a:r>
              <a:rPr lang="zh-CN" altLang="en-US" sz="2800" b="1">
                <a:latin typeface="楷体" panose="02010609060101010101" charset="-122"/>
                <a:ea typeface="楷体" panose="02010609060101010101" charset="-122"/>
                <a:cs typeface="楷体" panose="02010609060101010101" charset="-122"/>
              </a:rPr>
              <a:t>（就业难）；</a:t>
            </a:r>
            <a:r>
              <a:rPr lang="zh-CN" altLang="en-US" sz="2800" b="1">
                <a:solidFill>
                  <a:srgbClr val="FF0000"/>
                </a:solidFill>
                <a:latin typeface="楷体" panose="02010609060101010101" charset="-122"/>
                <a:ea typeface="楷体" panose="02010609060101010101" charset="-122"/>
                <a:cs typeface="楷体" panose="02010609060101010101" charset="-122"/>
              </a:rPr>
              <a:t>土地市场化水平偏低</a:t>
            </a:r>
            <a:r>
              <a:rPr lang="zh-CN" altLang="en-US" sz="2800" b="1">
                <a:latin typeface="楷体" panose="02010609060101010101" charset="-122"/>
                <a:ea typeface="楷体" panose="02010609060101010101" charset="-122"/>
                <a:cs typeface="楷体" panose="02010609060101010101" charset="-122"/>
              </a:rPr>
              <a:t>（城乡二元分割、使用结构不合理）；</a:t>
            </a:r>
            <a:r>
              <a:rPr lang="zh-CN" altLang="en-US" sz="2800" b="1">
                <a:solidFill>
                  <a:srgbClr val="FF0000"/>
                </a:solidFill>
                <a:latin typeface="楷体" panose="02010609060101010101" charset="-122"/>
                <a:ea typeface="楷体" panose="02010609060101010101" charset="-122"/>
                <a:cs typeface="楷体" panose="02010609060101010101" charset="-122"/>
              </a:rPr>
              <a:t>产权市场功能未充分发挥</a:t>
            </a:r>
            <a:r>
              <a:rPr lang="zh-CN" altLang="en-US" sz="2800" b="1">
                <a:latin typeface="楷体" panose="02010609060101010101" charset="-122"/>
                <a:ea typeface="楷体" panose="02010609060101010101" charset="-122"/>
                <a:cs typeface="楷体" panose="02010609060101010101" charset="-122"/>
              </a:rPr>
              <a:t>（未统一规划）；</a:t>
            </a:r>
            <a:r>
              <a:rPr lang="zh-CN" altLang="en-US" sz="2800" b="1">
                <a:solidFill>
                  <a:srgbClr val="FF0000"/>
                </a:solidFill>
                <a:latin typeface="楷体" panose="02010609060101010101" charset="-122"/>
                <a:ea typeface="楷体" panose="02010609060101010101" charset="-122"/>
                <a:cs typeface="楷体" panose="02010609060101010101" charset="-122"/>
              </a:rPr>
              <a:t>技术市场体制机制不健全</a:t>
            </a:r>
            <a:r>
              <a:rPr lang="zh-CN" altLang="en-US" sz="2800" b="1">
                <a:latin typeface="楷体" panose="02010609060101010101" charset="-122"/>
                <a:ea typeface="楷体" panose="02010609060101010101" charset="-122"/>
                <a:cs typeface="楷体" panose="02010609060101010101" charset="-122"/>
              </a:rPr>
              <a:t>（技术资本化未破题）</a:t>
            </a:r>
            <a:endParaRPr lang="zh-CN" altLang="en-US" sz="2800" b="1">
              <a:latin typeface="楷体" panose="02010609060101010101" charset="-122"/>
              <a:ea typeface="楷体" panose="02010609060101010101" charset="-122"/>
              <a:cs typeface="楷体" panose="02010609060101010101" charset="-122"/>
            </a:endParaRPr>
          </a:p>
          <a:p>
            <a:pPr>
              <a:lnSpc>
                <a:spcPct val="130000"/>
              </a:lnSpc>
            </a:pPr>
            <a:endParaRPr lang="zh-CN" altLang="en-US" sz="2800" b="1">
              <a:latin typeface="楷体" panose="02010609060101010101" charset="-122"/>
              <a:ea typeface="楷体" panose="02010609060101010101" charset="-122"/>
              <a:cs typeface="楷体" panose="02010609060101010101" charset="-122"/>
            </a:endParaRPr>
          </a:p>
          <a:p>
            <a:pPr>
              <a:lnSpc>
                <a:spcPct val="130000"/>
              </a:lnSpc>
            </a:pPr>
            <a:r>
              <a:rPr lang="en-US" altLang="zh-CN" sz="2800" b="1">
                <a:latin typeface="楷体" panose="02010609060101010101" charset="-122"/>
                <a:ea typeface="楷体" panose="02010609060101010101" charset="-122"/>
                <a:cs typeface="楷体" panose="02010609060101010101" charset="-122"/>
              </a:rPr>
              <a:t>3</a:t>
            </a:r>
            <a:r>
              <a:rPr lang="zh-CN" altLang="en-US" sz="2800" b="1">
                <a:latin typeface="楷体" panose="02010609060101010101" charset="-122"/>
                <a:ea typeface="楷体" panose="02010609060101010101" charset="-122"/>
                <a:cs typeface="楷体" panose="02010609060101010101" charset="-122"/>
              </a:rPr>
              <a:t>、主要任务：</a:t>
            </a:r>
            <a:r>
              <a:rPr lang="en-US" altLang="zh-CN" sz="2800" b="1">
                <a:latin typeface="楷体" panose="02010609060101010101" charset="-122"/>
                <a:ea typeface="楷体" panose="02010609060101010101" charset="-122"/>
                <a:cs typeface="楷体" panose="02010609060101010101" charset="-122"/>
              </a:rPr>
              <a:t>建设统一开放、 竞争有序的市场体系，必须以完善产权制度和</a:t>
            </a:r>
            <a:r>
              <a:rPr lang="zh-CN" altLang="en-US" sz="2800" b="1">
                <a:latin typeface="楷体" panose="02010609060101010101" charset="-122"/>
                <a:ea typeface="楷体" panose="02010609060101010101" charset="-122"/>
                <a:cs typeface="楷体" panose="02010609060101010101" charset="-122"/>
              </a:rPr>
              <a:t>优化</a:t>
            </a:r>
            <a:r>
              <a:rPr lang="en-US" altLang="zh-CN" sz="2800" b="1">
                <a:latin typeface="楷体" panose="02010609060101010101" charset="-122"/>
                <a:ea typeface="楷体" panose="02010609060101010101" charset="-122"/>
                <a:cs typeface="楷体" panose="02010609060101010101" charset="-122"/>
              </a:rPr>
              <a:t>市场化配置为重点，通过改革，完善市场体系的功能，健全市场和价格机制，优化监管体系，</a:t>
            </a:r>
            <a:r>
              <a:rPr lang="en-US" altLang="zh-CN" sz="2800" b="1">
                <a:solidFill>
                  <a:srgbClr val="FF0000"/>
                </a:solidFill>
                <a:latin typeface="楷体" panose="02010609060101010101" charset="-122"/>
                <a:ea typeface="楷体" panose="02010609060101010101" charset="-122"/>
                <a:cs typeface="楷体" panose="02010609060101010101" charset="-122"/>
              </a:rPr>
              <a:t>加快推进坚成全国统一大市场</a:t>
            </a:r>
            <a:r>
              <a:rPr lang="zh-CN" altLang="en-US" sz="2800" b="1">
                <a:latin typeface="楷体" panose="02010609060101010101" charset="-122"/>
                <a:ea typeface="楷体" panose="02010609060101010101" charset="-122"/>
                <a:cs typeface="楷体" panose="02010609060101010101" charset="-122"/>
              </a:rPr>
              <a:t>，</a:t>
            </a:r>
            <a:r>
              <a:rPr lang="en-US" altLang="zh-CN" sz="2800" b="1">
                <a:latin typeface="楷体" panose="02010609060101010101" charset="-122"/>
                <a:ea typeface="楷体" panose="02010609060101010101" charset="-122"/>
                <a:cs typeface="楷体" panose="02010609060101010101" charset="-122"/>
              </a:rPr>
              <a:t>充分发挥市场在资源配置中的决定性作用，为我国经济实现高质量发展提供支撑和保障。</a:t>
            </a:r>
            <a:endParaRPr lang="en-US" altLang="zh-CN" sz="2800" b="1">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47482480"/>
          <p:cNvPicPr>
            <a:picLocks noChangeAspect="1"/>
          </p:cNvPicPr>
          <p:nvPr>
            <p:custDataLst>
              <p:tags r:id="rId1"/>
            </p:custDataLst>
          </p:nvPr>
        </p:nvPicPr>
        <p:blipFill>
          <a:blip r:embed="rId2"/>
          <a:srcRect l="1567" t="4980" r="1097" b="47754"/>
          <a:stretch>
            <a:fillRect/>
          </a:stretch>
        </p:blipFill>
        <p:spPr>
          <a:xfrm>
            <a:off x="7143" y="692697"/>
            <a:ext cx="12192000" cy="4104456"/>
          </a:xfrm>
          <a:prstGeom prst="rect">
            <a:avLst/>
          </a:prstGeom>
          <a:noFill/>
          <a:ln w="9525">
            <a:noFill/>
          </a:ln>
        </p:spPr>
      </p:pic>
      <p:sp>
        <p:nvSpPr>
          <p:cNvPr id="5" name="矩形 4"/>
          <p:cNvSpPr/>
          <p:nvPr/>
        </p:nvSpPr>
        <p:spPr>
          <a:xfrm>
            <a:off x="4694146" y="6144"/>
            <a:ext cx="1605280" cy="521970"/>
          </a:xfrm>
          <a:prstGeom prst="rect">
            <a:avLst/>
          </a:prstGeom>
          <a:noFill/>
        </p:spPr>
        <p:txBody>
          <a:bodyPr wrap="none" lIns="91440" tIns="45720" rIns="91440" bIns="45720">
            <a:spAutoFit/>
          </a:bodyPr>
          <a:lstStyle/>
          <a:p>
            <a:pPr algn="ctr"/>
            <a:r>
              <a:rPr lang="zh-CN" alt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热点解读</a:t>
            </a:r>
            <a:endParaRPr lang="zh-CN" altLang="en-US"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矩形 5"/>
          <p:cNvSpPr/>
          <p:nvPr/>
        </p:nvSpPr>
        <p:spPr>
          <a:xfrm>
            <a:off x="143339" y="4941168"/>
            <a:ext cx="11425269" cy="1569660"/>
          </a:xfrm>
          <a:prstGeom prst="rect">
            <a:avLst/>
          </a:prstGeom>
        </p:spPr>
        <p:txBody>
          <a:bodyPr wrap="square">
            <a:spAutoFit/>
          </a:bodyPr>
          <a:lstStyle/>
          <a:p>
            <a:r>
              <a:rPr lang="zh-CN" altLang="en-US" sz="2400" b="1" dirty="0"/>
              <a:t>中共中央 国务院关于加快建设全国统一大市场的意见</a:t>
            </a:r>
            <a:endParaRPr lang="zh-CN" altLang="en-US" sz="2400" dirty="0"/>
          </a:p>
          <a:p>
            <a:r>
              <a:rPr lang="zh-CN" altLang="en-US" sz="2400" b="1" dirty="0"/>
              <a:t>（</a:t>
            </a:r>
            <a:r>
              <a:rPr lang="en-US" altLang="zh-CN" sz="2400" b="1" dirty="0"/>
              <a:t>2022</a:t>
            </a:r>
            <a:r>
              <a:rPr lang="zh-CN" altLang="en-US" sz="2400" b="1" dirty="0"/>
              <a:t>年</a:t>
            </a:r>
            <a:r>
              <a:rPr lang="en-US" altLang="zh-CN" sz="2400" b="1" dirty="0"/>
              <a:t>3</a:t>
            </a:r>
            <a:r>
              <a:rPr lang="zh-CN" altLang="en-US" sz="2400" b="1" dirty="0"/>
              <a:t>月</a:t>
            </a:r>
            <a:r>
              <a:rPr lang="en-US" altLang="zh-CN" sz="2400" b="1" dirty="0"/>
              <a:t>25</a:t>
            </a:r>
            <a:r>
              <a:rPr lang="zh-CN" altLang="en-US" sz="2400" b="1" dirty="0"/>
              <a:t>日）</a:t>
            </a:r>
            <a:endParaRPr lang="zh-CN" altLang="en-US" sz="2400" dirty="0"/>
          </a:p>
          <a:p>
            <a:r>
              <a:rPr lang="zh-CN" altLang="en-US" sz="2400" b="1" dirty="0"/>
              <a:t>建设全国统一大市场是构建新发展格局的基础支撑和内在要求</a:t>
            </a:r>
            <a:r>
              <a:rPr lang="zh-CN" altLang="en-US" sz="2400" b="1" dirty="0" smtClean="0"/>
              <a:t>。要从</a:t>
            </a:r>
            <a:r>
              <a:rPr lang="zh-CN" altLang="en-US" sz="2400" b="1" dirty="0"/>
              <a:t>全局和战略高度加快建设全国统一大</a:t>
            </a:r>
            <a:r>
              <a:rPr lang="zh-CN" altLang="en-US" sz="2400" b="1" dirty="0" smtClean="0"/>
              <a:t>市场</a:t>
            </a:r>
            <a:endParaRPr lang="zh-CN" altLang="en-US" sz="2400" b="1"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6_1"/>
          <p:cNvSpPr/>
          <p:nvPr/>
        </p:nvSpPr>
        <p:spPr>
          <a:xfrm>
            <a:off x="15153" y="-112940"/>
            <a:ext cx="1543691" cy="701648"/>
          </a:xfrm>
          <a:prstGeom prst="homePlate">
            <a:avLst/>
          </a:prstGeom>
          <a:solidFill>
            <a:srgbClr val="FAD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19"/>
          <p:cNvSpPr txBox="1"/>
          <p:nvPr/>
        </p:nvSpPr>
        <p:spPr>
          <a:xfrm>
            <a:off x="527381" y="3934"/>
            <a:ext cx="2926923" cy="584775"/>
          </a:xfrm>
          <a:prstGeom prst="rect">
            <a:avLst/>
          </a:prstGeom>
          <a:noFill/>
        </p:spPr>
        <p:txBody>
          <a:bodyPr wrap="square" rtlCol="0">
            <a:spAutoFit/>
          </a:bodyPr>
          <a:lstStyle/>
          <a:p>
            <a:r>
              <a:rPr lang="zh-CN" altLang="en-US" sz="3200" b="1" dirty="0" smtClean="0">
                <a:solidFill>
                  <a:srgbClr val="FF0000"/>
                </a:solidFill>
                <a:latin typeface="微软雅黑" panose="020B0503020204020204" charset="-122"/>
                <a:ea typeface="微软雅黑" panose="020B0503020204020204" charset="-122"/>
                <a:sym typeface="Arial" panose="020B0604020202020204" pitchFamily="34" charset="0"/>
              </a:rPr>
              <a:t>热点背景</a:t>
            </a:r>
            <a:endParaRPr lang="zh-CN" altLang="en-US" sz="3200" b="1" dirty="0">
              <a:solidFill>
                <a:srgbClr val="FF0000"/>
              </a:solidFill>
              <a:latin typeface="微软雅黑" panose="020B0503020204020204" charset="-122"/>
              <a:ea typeface="微软雅黑" panose="020B0503020204020204" charset="-122"/>
              <a:sym typeface="Arial" panose="020B0604020202020204" pitchFamily="34" charset="0"/>
            </a:endParaRPr>
          </a:p>
        </p:txBody>
      </p:sp>
      <p:sp>
        <p:nvSpPr>
          <p:cNvPr id="121" name="文本框 120"/>
          <p:cNvSpPr txBox="1"/>
          <p:nvPr/>
        </p:nvSpPr>
        <p:spPr>
          <a:xfrm>
            <a:off x="37433" y="476672"/>
            <a:ext cx="12191365" cy="5632311"/>
          </a:xfrm>
          <a:prstGeom prst="rect">
            <a:avLst/>
          </a:prstGeom>
          <a:noFill/>
          <a:ln w="9525">
            <a:noFill/>
          </a:ln>
        </p:spPr>
        <p:txBody>
          <a:bodyPr wrap="square">
            <a:spAutoFit/>
          </a:bodyPr>
          <a:lstStyle/>
          <a:p>
            <a:pPr indent="266700" algn="l"/>
            <a:r>
              <a:rPr lang="zh-CN" sz="2000" b="1" dirty="0" smtClean="0">
                <a:solidFill>
                  <a:srgbClr val="FF0000"/>
                </a:solidFill>
                <a:ea typeface="宋体" panose="02010600030101010101" pitchFamily="2" charset="-122"/>
              </a:rPr>
              <a:t>全国</a:t>
            </a:r>
            <a:r>
              <a:rPr lang="zh-CN" sz="2000" b="1" dirty="0">
                <a:solidFill>
                  <a:srgbClr val="FF0000"/>
                </a:solidFill>
                <a:ea typeface="宋体" panose="02010600030101010101" pitchFamily="2" charset="-122"/>
              </a:rPr>
              <a:t>统一大市场建设的总体要求、工作原则和主要目标</a:t>
            </a:r>
            <a:endParaRPr lang="zh-CN" sz="2000" b="1" dirty="0">
              <a:solidFill>
                <a:srgbClr val="FF0000"/>
              </a:solidFill>
              <a:ea typeface="宋体" panose="02010600030101010101" pitchFamily="2" charset="-122"/>
            </a:endParaRPr>
          </a:p>
          <a:p>
            <a:pPr indent="266700" algn="l"/>
            <a:r>
              <a:rPr lang="zh-CN" sz="2000" b="1" dirty="0">
                <a:solidFill>
                  <a:srgbClr val="FF0000"/>
                </a:solidFill>
                <a:ea typeface="宋体" panose="02010600030101010101" pitchFamily="2" charset="-122"/>
              </a:rPr>
              <a:t>总体要求：</a:t>
            </a:r>
            <a:endParaRPr lang="zh-CN" sz="2000" b="1" dirty="0">
              <a:solidFill>
                <a:srgbClr val="FF0000"/>
              </a:solidFill>
              <a:ea typeface="宋体" panose="02010600030101010101" pitchFamily="2" charset="-122"/>
            </a:endParaRPr>
          </a:p>
          <a:p>
            <a:pPr indent="266700" algn="l"/>
            <a:r>
              <a:rPr lang="zh-CN" sz="2000" b="1" dirty="0">
                <a:solidFill>
                  <a:schemeClr val="tx1"/>
                </a:solidFill>
                <a:ea typeface="宋体" panose="02010600030101010101" pitchFamily="2" charset="-122"/>
              </a:rPr>
              <a:t>要加快建立全国统一的市场制度规则，</a:t>
            </a:r>
            <a:r>
              <a:rPr lang="zh-CN" sz="2000" b="1" dirty="0">
                <a:solidFill>
                  <a:srgbClr val="FF0000"/>
                </a:solidFill>
                <a:ea typeface="宋体" panose="02010600030101010101" pitchFamily="2" charset="-122"/>
              </a:rPr>
              <a:t>打破地方保护和市场分割，打通制约经济循环的关键堵点，促进商品要素资源在更大范围内畅通流动，加快建设高效规范、公平竞争、充分开放的全国统一大市场。</a:t>
            </a:r>
            <a:endParaRPr lang="zh-CN" sz="2000" b="1" dirty="0">
              <a:solidFill>
                <a:srgbClr val="FF0000"/>
              </a:solidFill>
              <a:ea typeface="宋体" panose="02010600030101010101" pitchFamily="2" charset="-122"/>
            </a:endParaRPr>
          </a:p>
          <a:p>
            <a:pPr indent="266700" algn="l"/>
            <a:r>
              <a:rPr lang="zh-CN" sz="2000" b="1" dirty="0">
                <a:solidFill>
                  <a:srgbClr val="FF0000"/>
                </a:solidFill>
                <a:ea typeface="宋体" panose="02010600030101010101" pitchFamily="2" charset="-122"/>
              </a:rPr>
              <a:t>工作原则：</a:t>
            </a:r>
            <a:endParaRPr lang="zh-CN" sz="2000" b="1" dirty="0">
              <a:solidFill>
                <a:srgbClr val="FF0000"/>
              </a:solidFill>
              <a:ea typeface="宋体" panose="02010600030101010101" pitchFamily="2" charset="-122"/>
            </a:endParaRPr>
          </a:p>
          <a:p>
            <a:pPr indent="266700" algn="l"/>
            <a:r>
              <a:rPr lang="zh-CN" sz="2000" b="1" dirty="0">
                <a:solidFill>
                  <a:schemeClr val="tx1"/>
                </a:solidFill>
                <a:ea typeface="宋体" panose="02010600030101010101" pitchFamily="2" charset="-122"/>
              </a:rPr>
              <a:t>一是立足内需，畅通循环。以高质量供给创造和引领需求，使生产、分配、流通、消费各环节更加畅通。</a:t>
            </a:r>
            <a:endParaRPr lang="zh-CN" sz="2000" b="1" dirty="0">
              <a:solidFill>
                <a:schemeClr val="tx1"/>
              </a:solidFill>
              <a:ea typeface="宋体" panose="02010600030101010101" pitchFamily="2" charset="-122"/>
            </a:endParaRPr>
          </a:p>
          <a:p>
            <a:pPr indent="266700" algn="l"/>
            <a:r>
              <a:rPr lang="zh-CN" sz="2000" b="1" dirty="0">
                <a:solidFill>
                  <a:schemeClr val="tx1"/>
                </a:solidFill>
                <a:ea typeface="宋体" panose="02010600030101010101" pitchFamily="2" charset="-122"/>
              </a:rPr>
              <a:t>二是立破并举，完善制度。从制度建设着眼，明确阶段性目标要求，压茬推进统一市场建设。加快</a:t>
            </a:r>
            <a:r>
              <a:rPr lang="zh-CN" sz="2000" b="1" dirty="0">
                <a:solidFill>
                  <a:srgbClr val="FF0000"/>
                </a:solidFill>
                <a:ea typeface="宋体" panose="02010600030101010101" pitchFamily="2" charset="-122"/>
              </a:rPr>
              <a:t>清理废除妨碍统一市场和公平竞争的各种规定和做法</a:t>
            </a:r>
            <a:r>
              <a:rPr lang="zh-CN" sz="2000" b="1" dirty="0">
                <a:solidFill>
                  <a:schemeClr val="tx1"/>
                </a:solidFill>
                <a:ea typeface="宋体" panose="02010600030101010101" pitchFamily="2" charset="-122"/>
              </a:rPr>
              <a:t>。</a:t>
            </a:r>
            <a:endParaRPr lang="zh-CN" sz="2000" b="1" dirty="0">
              <a:solidFill>
                <a:schemeClr val="tx1"/>
              </a:solidFill>
              <a:ea typeface="宋体" panose="02010600030101010101" pitchFamily="2" charset="-122"/>
            </a:endParaRPr>
          </a:p>
          <a:p>
            <a:pPr indent="266700" algn="l"/>
            <a:r>
              <a:rPr lang="zh-CN" sz="2000" b="1" dirty="0">
                <a:solidFill>
                  <a:schemeClr val="tx1"/>
                </a:solidFill>
                <a:ea typeface="宋体" panose="02010600030101010101" pitchFamily="2" charset="-122"/>
              </a:rPr>
              <a:t>三是</a:t>
            </a:r>
            <a:r>
              <a:rPr lang="zh-CN" sz="2000" b="1" dirty="0">
                <a:solidFill>
                  <a:srgbClr val="FF0000"/>
                </a:solidFill>
                <a:ea typeface="宋体" panose="02010600030101010101" pitchFamily="2" charset="-122"/>
              </a:rPr>
              <a:t>有效市场，有为政府</a:t>
            </a:r>
            <a:r>
              <a:rPr lang="zh-CN" sz="2000" b="1" dirty="0">
                <a:solidFill>
                  <a:schemeClr val="tx1"/>
                </a:solidFill>
                <a:ea typeface="宋体" panose="02010600030101010101" pitchFamily="2" charset="-122"/>
              </a:rPr>
              <a:t>。充分发挥市场在资源配置中的决定性作用，更好发挥政府作用，以统一大市场集聚资源、推动增长、激励创新、优化分工、促进竞争。</a:t>
            </a:r>
            <a:endParaRPr lang="zh-CN" sz="2000" b="1" dirty="0">
              <a:solidFill>
                <a:schemeClr val="tx1"/>
              </a:solidFill>
              <a:ea typeface="宋体" panose="02010600030101010101" pitchFamily="2" charset="-122"/>
            </a:endParaRPr>
          </a:p>
          <a:p>
            <a:pPr indent="266700" algn="l"/>
            <a:r>
              <a:rPr lang="zh-CN" sz="2000" b="1" dirty="0">
                <a:solidFill>
                  <a:schemeClr val="tx1"/>
                </a:solidFill>
                <a:ea typeface="宋体" panose="02010600030101010101" pitchFamily="2" charset="-122"/>
              </a:rPr>
              <a:t>四是系统协同，稳妥推进。科学把握市场规模、结构、组织、空间、环境和机制建设的步骤与进度，坚持放管结合、放管并重，</a:t>
            </a:r>
            <a:r>
              <a:rPr lang="zh-CN" sz="2000" b="1" dirty="0">
                <a:solidFill>
                  <a:srgbClr val="FF0000"/>
                </a:solidFill>
                <a:ea typeface="宋体" panose="02010600030101010101" pitchFamily="2" charset="-122"/>
              </a:rPr>
              <a:t>提升政府监管效能</a:t>
            </a:r>
            <a:r>
              <a:rPr lang="zh-CN" sz="2000" b="1" dirty="0">
                <a:solidFill>
                  <a:schemeClr val="tx1"/>
                </a:solidFill>
                <a:ea typeface="宋体" panose="02010600030101010101" pitchFamily="2" charset="-122"/>
              </a:rPr>
              <a:t>。</a:t>
            </a:r>
            <a:endParaRPr lang="zh-CN" sz="2000" b="1" dirty="0">
              <a:solidFill>
                <a:schemeClr val="tx1"/>
              </a:solidFill>
              <a:ea typeface="宋体" panose="02010600030101010101" pitchFamily="2" charset="-122"/>
            </a:endParaRPr>
          </a:p>
          <a:p>
            <a:pPr indent="266700" algn="l"/>
            <a:r>
              <a:rPr lang="zh-CN" sz="2000" b="1" dirty="0">
                <a:solidFill>
                  <a:srgbClr val="FF0000"/>
                </a:solidFill>
                <a:ea typeface="宋体" panose="02010600030101010101" pitchFamily="2" charset="-122"/>
              </a:rPr>
              <a:t>主要目标：</a:t>
            </a:r>
            <a:endParaRPr lang="zh-CN" sz="2000" b="1" dirty="0">
              <a:solidFill>
                <a:srgbClr val="FF0000"/>
              </a:solidFill>
              <a:ea typeface="宋体" panose="02010600030101010101" pitchFamily="2" charset="-122"/>
            </a:endParaRPr>
          </a:p>
          <a:p>
            <a:pPr indent="266700" algn="l"/>
            <a:r>
              <a:rPr lang="zh-CN" sz="2000" b="1" dirty="0">
                <a:solidFill>
                  <a:schemeClr val="tx1"/>
                </a:solidFill>
                <a:ea typeface="宋体" panose="02010600030101010101" pitchFamily="2" charset="-122"/>
              </a:rPr>
              <a:t>一是持续推动国内市场高效畅通和规模拓展。</a:t>
            </a:r>
            <a:endParaRPr lang="zh-CN" sz="2000" b="1" dirty="0">
              <a:solidFill>
                <a:schemeClr val="tx1"/>
              </a:solidFill>
              <a:ea typeface="宋体" panose="02010600030101010101" pitchFamily="2" charset="-122"/>
            </a:endParaRPr>
          </a:p>
          <a:p>
            <a:pPr indent="266700" algn="l"/>
            <a:r>
              <a:rPr lang="zh-CN" sz="2000" b="1" dirty="0">
                <a:solidFill>
                  <a:schemeClr val="tx1"/>
                </a:solidFill>
                <a:ea typeface="宋体" panose="02010600030101010101" pitchFamily="2" charset="-122"/>
              </a:rPr>
              <a:t>二是</a:t>
            </a:r>
            <a:r>
              <a:rPr lang="zh-CN" sz="2000" b="1" dirty="0">
                <a:solidFill>
                  <a:srgbClr val="FF0000"/>
                </a:solidFill>
                <a:ea typeface="宋体" panose="02010600030101010101" pitchFamily="2" charset="-122"/>
              </a:rPr>
              <a:t>加快营造稳定公平透明可预期的营商环境</a:t>
            </a:r>
            <a:r>
              <a:rPr lang="zh-CN" sz="2000" b="1" dirty="0">
                <a:solidFill>
                  <a:schemeClr val="tx1"/>
                </a:solidFill>
                <a:ea typeface="宋体" panose="02010600030101010101" pitchFamily="2" charset="-122"/>
              </a:rPr>
              <a:t>。</a:t>
            </a:r>
            <a:endParaRPr lang="zh-CN" sz="2000" b="1" dirty="0">
              <a:solidFill>
                <a:schemeClr val="tx1"/>
              </a:solidFill>
              <a:ea typeface="宋体" panose="02010600030101010101" pitchFamily="2" charset="-122"/>
            </a:endParaRPr>
          </a:p>
          <a:p>
            <a:pPr indent="266700" algn="l"/>
            <a:r>
              <a:rPr lang="zh-CN" sz="2000" b="1" dirty="0">
                <a:solidFill>
                  <a:schemeClr val="tx1"/>
                </a:solidFill>
                <a:ea typeface="宋体" panose="02010600030101010101" pitchFamily="2" charset="-122"/>
              </a:rPr>
              <a:t>三是进一步</a:t>
            </a:r>
            <a:r>
              <a:rPr lang="zh-CN" sz="2000" b="1" dirty="0">
                <a:solidFill>
                  <a:srgbClr val="FF0000"/>
                </a:solidFill>
                <a:ea typeface="宋体" panose="02010600030101010101" pitchFamily="2" charset="-122"/>
              </a:rPr>
              <a:t>降低市场交易成本</a:t>
            </a:r>
            <a:r>
              <a:rPr lang="zh-CN" sz="2000" b="1" dirty="0">
                <a:solidFill>
                  <a:schemeClr val="tx1"/>
                </a:solidFill>
                <a:ea typeface="宋体" panose="02010600030101010101" pitchFamily="2" charset="-122"/>
              </a:rPr>
              <a:t>。</a:t>
            </a:r>
            <a:endParaRPr lang="zh-CN" sz="2000" b="1" dirty="0">
              <a:solidFill>
                <a:schemeClr val="tx1"/>
              </a:solidFill>
              <a:ea typeface="宋体" panose="02010600030101010101" pitchFamily="2" charset="-122"/>
            </a:endParaRPr>
          </a:p>
          <a:p>
            <a:pPr indent="266700" algn="l"/>
            <a:r>
              <a:rPr lang="zh-CN" sz="2000" b="1" dirty="0">
                <a:solidFill>
                  <a:schemeClr val="tx1"/>
                </a:solidFill>
                <a:ea typeface="宋体" panose="02010600030101010101" pitchFamily="2" charset="-122"/>
              </a:rPr>
              <a:t>四是促进科技创新和产业升级。</a:t>
            </a:r>
            <a:endParaRPr lang="zh-CN" sz="2000" b="1" dirty="0">
              <a:solidFill>
                <a:schemeClr val="tx1"/>
              </a:solidFill>
              <a:ea typeface="宋体" panose="02010600030101010101" pitchFamily="2" charset="-122"/>
            </a:endParaRPr>
          </a:p>
          <a:p>
            <a:pPr indent="266700" algn="l"/>
            <a:r>
              <a:rPr lang="zh-CN" sz="2000" b="1" dirty="0">
                <a:solidFill>
                  <a:schemeClr val="tx1"/>
                </a:solidFill>
                <a:ea typeface="宋体" panose="02010600030101010101" pitchFamily="2" charset="-122"/>
              </a:rPr>
              <a:t>五是培育参与国际竞争合作新优势。</a:t>
            </a:r>
            <a:endParaRPr lang="zh-CN" sz="2000" b="1" dirty="0">
              <a:solidFill>
                <a:schemeClr val="tx1"/>
              </a:solidFill>
              <a:ea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7640" y="322580"/>
            <a:ext cx="11866880" cy="3415030"/>
          </a:xfrm>
          <a:prstGeom prst="rect">
            <a:avLst/>
          </a:prstGeom>
        </p:spPr>
        <p:txBody>
          <a:bodyPr wrap="square">
            <a:spAutoFit/>
          </a:bodyPr>
          <a:lstStyle/>
          <a:p>
            <a:pPr indent="266700"/>
            <a:r>
              <a:rPr lang="en-US" altLang="zh-CN" sz="2400" b="1" dirty="0">
                <a:ea typeface="宋体" panose="02010600030101010101" pitchFamily="2" charset="-122"/>
              </a:rPr>
              <a:t>(2022.6)</a:t>
            </a:r>
            <a:r>
              <a:rPr lang="zh-CN" altLang="zh-CN" sz="2400" b="1" dirty="0">
                <a:ea typeface="宋体" panose="02010600030101010101" pitchFamily="2" charset="-122"/>
              </a:rPr>
              <a:t>38．</a:t>
            </a:r>
            <a:r>
              <a:rPr lang="zh-CN" altLang="zh-CN" sz="2400" b="1" dirty="0">
                <a:latin typeface="楷体" panose="02010609060101010101" charset="-122"/>
                <a:ea typeface="楷体" panose="02010609060101010101" charset="-122"/>
                <a:cs typeface="楷体" panose="02010609060101010101" charset="-122"/>
              </a:rPr>
              <a:t>近年来，全国统一大市场建设工作取得重要进展，但实践中仍然存在市场分割、地方市场监管规则不统一等问题。2022年4月，《中共中央国务院关于加快建设全国统一市场意见》发布，提出了立破并举的措施，从立的角度，明确要抓好“五统一”，即强化市场基础制度规则统一、推进市场设施高标准联通、打造统一的要素和资源市场、推进商品和服务市场高水平统一、推进市场监管公平统一。从破的角度，明确要进一步规范不当市场竞争和市场干预行为，打破各种显性、隐形壁垒。</a:t>
            </a:r>
            <a:r>
              <a:rPr lang="zh-CN" altLang="zh-CN" sz="2400" b="1" dirty="0">
                <a:ea typeface="宋体" panose="02010600030101010101" pitchFamily="2" charset="-122"/>
              </a:rPr>
              <a:t>结合材料，回答下列问题：</a:t>
            </a:r>
            <a:endParaRPr lang="zh-CN" altLang="zh-CN" sz="2400" b="1" dirty="0">
              <a:ea typeface="宋体" panose="02010600030101010101" pitchFamily="2" charset="-122"/>
            </a:endParaRPr>
          </a:p>
          <a:p>
            <a:pPr indent="266700"/>
            <a:r>
              <a:rPr lang="zh-CN" altLang="zh-CN" sz="2400" b="1" dirty="0">
                <a:ea typeface="宋体" panose="02010600030101010101" pitchFamily="2" charset="-122"/>
              </a:rPr>
              <a:t>（1）运用《经济生活》中“生产与消费”“</a:t>
            </a:r>
            <a:r>
              <a:rPr lang="zh-CN" altLang="zh-CN" sz="2400" b="1" dirty="0">
                <a:solidFill>
                  <a:srgbClr val="FF0000"/>
                </a:solidFill>
                <a:ea typeface="宋体" panose="02010600030101010101" pitchFamily="2" charset="-122"/>
              </a:rPr>
              <a:t>市场秩序</a:t>
            </a:r>
            <a:r>
              <a:rPr lang="zh-CN" altLang="zh-CN" sz="2400" b="1" dirty="0">
                <a:ea typeface="宋体" panose="02010600030101010101" pitchFamily="2" charset="-122"/>
              </a:rPr>
              <a:t>”的有关知识，说明《意见》提出的合理性（6分）</a:t>
            </a:r>
            <a:endParaRPr lang="zh-CN" altLang="zh-CN" sz="2400" b="1" dirty="0">
              <a:ea typeface="宋体" panose="02010600030101010101" pitchFamily="2" charset="-122"/>
            </a:endParaRPr>
          </a:p>
        </p:txBody>
      </p:sp>
      <p:sp>
        <p:nvSpPr>
          <p:cNvPr id="5" name="文本框 4"/>
          <p:cNvSpPr txBox="1"/>
          <p:nvPr/>
        </p:nvSpPr>
        <p:spPr>
          <a:xfrm>
            <a:off x="358140" y="3665855"/>
            <a:ext cx="11676380" cy="829945"/>
          </a:xfrm>
          <a:prstGeom prst="rect">
            <a:avLst/>
          </a:prstGeom>
          <a:noFill/>
        </p:spPr>
        <p:txBody>
          <a:bodyPr wrap="square" rtlCol="0">
            <a:spAutoFit/>
          </a:bodyPr>
          <a:p>
            <a:r>
              <a:rPr lang="zh-CN" altLang="en-US" sz="2400" b="1">
                <a:latin typeface="楷体" panose="02010609060101010101" charset="-122"/>
                <a:ea typeface="楷体" panose="02010609060101010101" charset="-122"/>
                <a:cs typeface="楷体" panose="02010609060101010101" charset="-122"/>
              </a:rPr>
              <a:t>①</a:t>
            </a:r>
            <a:r>
              <a:rPr lang="zh-CN" altLang="en-US" sz="2400" b="1">
                <a:solidFill>
                  <a:srgbClr val="FF0000"/>
                </a:solidFill>
                <a:latin typeface="楷体" panose="02010609060101010101" charset="-122"/>
                <a:ea typeface="楷体" panose="02010609060101010101" charset="-122"/>
                <a:cs typeface="楷体" panose="02010609060101010101" charset="-122"/>
              </a:rPr>
              <a:t>交换是连接生产和消费的桥梁和纽</a:t>
            </a:r>
            <a:r>
              <a:rPr lang="zh-CN" altLang="en-US" sz="2400" b="1">
                <a:latin typeface="楷体" panose="02010609060101010101" charset="-122"/>
                <a:ea typeface="楷体" panose="02010609060101010101" charset="-122"/>
                <a:cs typeface="楷体" panose="02010609060101010101" charset="-122"/>
              </a:rPr>
              <a:t>带。《意见》抓好“五统一”，有助于扩大交换范围和提高交换效率，进而促进生产和消费。</a:t>
            </a:r>
            <a:endParaRPr lang="zh-CN" altLang="en-US" sz="2400" b="1">
              <a:latin typeface="楷体" panose="02010609060101010101" charset="-122"/>
              <a:ea typeface="楷体" panose="02010609060101010101" charset="-122"/>
              <a:cs typeface="楷体" panose="02010609060101010101" charset="-122"/>
            </a:endParaRPr>
          </a:p>
        </p:txBody>
      </p:sp>
      <p:sp>
        <p:nvSpPr>
          <p:cNvPr id="6" name="文本框 5"/>
          <p:cNvSpPr txBox="1"/>
          <p:nvPr/>
        </p:nvSpPr>
        <p:spPr>
          <a:xfrm>
            <a:off x="358140" y="4495800"/>
            <a:ext cx="11369675" cy="1568450"/>
          </a:xfrm>
          <a:prstGeom prst="rect">
            <a:avLst/>
          </a:prstGeom>
          <a:noFill/>
        </p:spPr>
        <p:txBody>
          <a:bodyPr wrap="square" rtlCol="0">
            <a:spAutoFit/>
          </a:bodyPr>
          <a:p>
            <a:r>
              <a:rPr lang="zh-CN" altLang="en-US" sz="2400" b="1">
                <a:latin typeface="楷体" panose="02010609060101010101" charset="-122"/>
                <a:ea typeface="楷体" panose="02010609060101010101" charset="-122"/>
                <a:cs typeface="楷体" panose="02010609060101010101" charset="-122"/>
                <a:sym typeface="+mn-ea"/>
              </a:rPr>
              <a:t>②</a:t>
            </a: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公平、公正的市场秩序，统一开放、竞争有序的现代市场体系，是使市场在资源配置中起决定性作用的基础</a:t>
            </a:r>
            <a:r>
              <a:rPr lang="zh-CN" altLang="en-US" sz="2400" b="1">
                <a:latin typeface="楷体" panose="02010609060101010101" charset="-122"/>
                <a:ea typeface="楷体" panose="02010609060101010101" charset="-122"/>
                <a:cs typeface="楷体" panose="02010609060101010101" charset="-122"/>
                <a:sym typeface="+mn-ea"/>
              </a:rPr>
              <a:t>。</a:t>
            </a: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良好的市场秩序依赖公平开放透明的市场规则来维护</a:t>
            </a:r>
            <a:r>
              <a:rPr lang="zh-CN" altLang="en-US" sz="2400" b="1">
                <a:latin typeface="楷体" panose="02010609060101010101" charset="-122"/>
                <a:ea typeface="楷体" panose="02010609060101010101" charset="-122"/>
                <a:cs typeface="楷体" panose="02010609060101010101" charset="-122"/>
                <a:sym typeface="+mn-ea"/>
              </a:rPr>
              <a:t>。《意见》立破并举，统一规则、打破壁垒，有助于形成良好的</a:t>
            </a: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营商环境和竞争秩序</a:t>
            </a:r>
            <a:r>
              <a:rPr lang="zh-CN" altLang="en-US" sz="2400" b="1">
                <a:latin typeface="楷体" panose="02010609060101010101" charset="-122"/>
                <a:ea typeface="楷体" panose="02010609060101010101" charset="-122"/>
                <a:cs typeface="楷体" panose="02010609060101010101" charset="-122"/>
                <a:sym typeface="+mn-ea"/>
              </a:rPr>
              <a:t>，有利于企业公平竞争，实现</a:t>
            </a: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资源的合理配置</a:t>
            </a:r>
            <a:r>
              <a:rPr lang="zh-CN" altLang="en-US" sz="2400" b="1">
                <a:latin typeface="楷体" panose="02010609060101010101" charset="-122"/>
                <a:ea typeface="楷体" panose="02010609060101010101" charset="-122"/>
                <a:cs typeface="楷体" panose="02010609060101010101" charset="-122"/>
                <a:sym typeface="+mn-ea"/>
              </a:rPr>
              <a:t>，促进我国经济高质量发展。</a:t>
            </a:r>
            <a:endParaRPr lang="zh-CN" altLang="en-US" sz="2400" b="1">
              <a:latin typeface="楷体" panose="02010609060101010101" charset="-122"/>
              <a:ea typeface="楷体" panose="02010609060101010101" charset="-122"/>
              <a:cs typeface="楷体" panose="02010609060101010101"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文本框 7"/>
          <p:cNvSpPr txBox="1"/>
          <p:nvPr>
            <p:custDataLst>
              <p:tags r:id="rId1"/>
            </p:custDataLst>
          </p:nvPr>
        </p:nvSpPr>
        <p:spPr>
          <a:xfrm>
            <a:off x="842657" y="40584"/>
            <a:ext cx="6012971" cy="460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altLang="zh-CN" sz="2400" b="1">
                <a:solidFill>
                  <a:schemeClr val="accent6">
                    <a:lumMod val="75000"/>
                  </a:schemeClr>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a:t>
            </a:r>
            <a:r>
              <a:rPr lang="zh-CN" altLang="en-US" sz="2400" b="1">
                <a:solidFill>
                  <a:schemeClr val="accent6">
                    <a:lumMod val="75000"/>
                  </a:schemeClr>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考点精讲）</a:t>
            </a:r>
            <a:r>
              <a:rPr lang="zh-CN" sz="2400" b="1">
                <a:solidFill>
                  <a:schemeClr val="accent6">
                    <a:lumMod val="75000"/>
                  </a:schemeClr>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市场体系</a:t>
            </a:r>
            <a:endParaRPr lang="zh-CN" sz="2400" b="1">
              <a:solidFill>
                <a:schemeClr val="accent6">
                  <a:lumMod val="75000"/>
                </a:schemeClr>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8" name="文本框 7"/>
          <p:cNvSpPr txBox="1"/>
          <p:nvPr>
            <p:custDataLst>
              <p:tags r:id="rId2"/>
            </p:custDataLst>
          </p:nvPr>
        </p:nvSpPr>
        <p:spPr>
          <a:xfrm>
            <a:off x="279527" y="-113052"/>
            <a:ext cx="785350" cy="768350"/>
          </a:xfrm>
          <a:prstGeom prst="rect">
            <a:avLst/>
          </a:prstGeom>
          <a:noFill/>
        </p:spPr>
        <p:txBody>
          <a:bodyPr wrap="square" rtlCol="0" anchor="t">
            <a:spAutoFit/>
          </a:bodyPr>
          <a:lstStyle/>
          <a:p>
            <a:r>
              <a:rPr lang="zh-CN" altLang="en-US" sz="4400" b="1">
                <a:solidFill>
                  <a:schemeClr val="accent6">
                    <a:lumMod val="75000"/>
                  </a:schemeClr>
                </a:solidFill>
                <a:sym typeface="Wingdings 2" panose="05020102010507070707" charset="0"/>
              </a:rPr>
              <a:t></a:t>
            </a:r>
            <a:endParaRPr lang="zh-CN" altLang="en-US" sz="4400" b="1">
              <a:solidFill>
                <a:schemeClr val="accent6">
                  <a:lumMod val="75000"/>
                </a:schemeClr>
              </a:solidFill>
              <a:sym typeface="Wingdings 2" panose="05020102010507070707" charset="0"/>
            </a:endParaRPr>
          </a:p>
        </p:txBody>
      </p:sp>
      <p:sp>
        <p:nvSpPr>
          <p:cNvPr id="7" name="文本框 6"/>
          <p:cNvSpPr txBox="1"/>
          <p:nvPr>
            <p:custDataLst>
              <p:tags r:id="rId3"/>
            </p:custDataLst>
          </p:nvPr>
        </p:nvSpPr>
        <p:spPr>
          <a:xfrm>
            <a:off x="7012453" y="-17142"/>
            <a:ext cx="5161594" cy="337185"/>
          </a:xfrm>
          <a:prstGeom prst="rect">
            <a:avLst/>
          </a:prstGeom>
          <a:noFill/>
        </p:spPr>
        <p:txBody>
          <a:bodyPr wrap="square" rtlCol="0" anchor="t">
            <a:spAutoFit/>
          </a:bodyPr>
          <a:lstStyle/>
          <a:p>
            <a:r>
              <a:rPr lang="zh-CN" altLang="en-US" sz="1600" b="1">
                <a:noFill/>
              </a:rPr>
              <a:t>聿见思政统编新教材教学网 www.yjsz2020.cn 原创作品</a:t>
            </a:r>
            <a:endParaRPr lang="zh-CN" altLang="en-US" sz="1600" b="1">
              <a:noFill/>
            </a:endParaRPr>
          </a:p>
        </p:txBody>
      </p:sp>
      <p:sp>
        <p:nvSpPr>
          <p:cNvPr id="2" name="文本框 1"/>
          <p:cNvSpPr txBox="1"/>
          <p:nvPr>
            <p:custDataLst>
              <p:tags r:id="rId4"/>
            </p:custDataLst>
          </p:nvPr>
        </p:nvSpPr>
        <p:spPr>
          <a:xfrm>
            <a:off x="107315" y="574675"/>
            <a:ext cx="12205335" cy="5960110"/>
          </a:xfrm>
          <a:prstGeom prst="rect">
            <a:avLst/>
          </a:prstGeom>
          <a:noFill/>
        </p:spPr>
        <p:txBody>
          <a:bodyPr wrap="square" rtlCol="0">
            <a:spAutoFit/>
          </a:bodyPr>
          <a:lstStyle/>
          <a:p>
            <a:pPr fontAlgn="auto">
              <a:lnSpc>
                <a:spcPct val="110000"/>
              </a:lnSpc>
            </a:pPr>
            <a:r>
              <a:rPr lang="en-US" sz="2400" b="1">
                <a:latin typeface="微软雅黑" panose="020B0503020204020204" charset="-122"/>
                <a:ea typeface="微软雅黑" panose="020B0503020204020204" charset="-122"/>
                <a:cs typeface="微软雅黑" panose="020B0503020204020204" charset="-122"/>
              </a:rPr>
              <a:t>1</a:t>
            </a:r>
            <a:r>
              <a:rPr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rPr>
              <a:t>为什么要建立</a:t>
            </a:r>
            <a:r>
              <a:rPr lang="en-US" altLang="zh-CN"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rPr>
              <a:t>重要性、意义</a:t>
            </a:r>
            <a:endParaRPr lang="zh-CN" sz="2400" b="1">
              <a:latin typeface="微软雅黑" panose="020B0503020204020204" charset="-122"/>
              <a:ea typeface="微软雅黑" panose="020B0503020204020204" charset="-122"/>
              <a:cs typeface="微软雅黑" panose="020B0503020204020204" charset="-122"/>
            </a:endParaRPr>
          </a:p>
          <a:p>
            <a:pPr fontAlgn="auto">
              <a:lnSpc>
                <a:spcPct val="110000"/>
              </a:lnSpc>
            </a:pPr>
            <a:r>
              <a:rPr sz="2400" b="1">
                <a:latin typeface="宋体" panose="02010600030101010101" pitchFamily="2" charset="-122"/>
                <a:ea typeface="宋体" panose="02010600030101010101" pitchFamily="2" charset="-122"/>
                <a:cs typeface="宋体" panose="02010600030101010101" pitchFamily="2" charset="-122"/>
              </a:rPr>
              <a:t>①</a:t>
            </a:r>
            <a:r>
              <a:rPr sz="2400" b="1">
                <a:solidFill>
                  <a:srgbClr val="FF0000"/>
                </a:solidFill>
                <a:latin typeface="宋体" panose="02010600030101010101" pitchFamily="2" charset="-122"/>
                <a:ea typeface="宋体" panose="02010600030101010101" pitchFamily="2" charset="-122"/>
                <a:cs typeface="宋体" panose="02010600030101010101" pitchFamily="2" charset="-122"/>
              </a:rPr>
              <a:t>有利于更充分地发挥市场在资源配置中的决定性作用，更好发挥政府在市场中的作用，</a:t>
            </a:r>
            <a:r>
              <a:rPr sz="2400" b="1">
                <a:latin typeface="宋体" panose="02010600030101010101" pitchFamily="2" charset="-122"/>
                <a:ea typeface="宋体" panose="02010600030101010101" pitchFamily="2" charset="-122"/>
                <a:cs typeface="宋体" panose="02010600030101010101" pitchFamily="2" charset="-122"/>
              </a:rPr>
              <a:t>推动要素、商品以及服务等在空间上自由有序流动，提升市场运行效率，促进资源高效合理配置，</a:t>
            </a:r>
            <a:r>
              <a:rPr sz="2400" b="1">
                <a:solidFill>
                  <a:srgbClr val="FF0000"/>
                </a:solidFill>
                <a:latin typeface="宋体" panose="02010600030101010101" pitchFamily="2" charset="-122"/>
                <a:ea typeface="宋体" panose="02010600030101010101" pitchFamily="2" charset="-122"/>
                <a:cs typeface="宋体" panose="02010600030101010101" pitchFamily="2" charset="-122"/>
              </a:rPr>
              <a:t>构建高水平社会主义市场经济体制</a:t>
            </a:r>
            <a:r>
              <a:rPr sz="2400" b="1">
                <a:latin typeface="宋体" panose="02010600030101010101" pitchFamily="2" charset="-122"/>
                <a:ea typeface="宋体" panose="02010600030101010101" pitchFamily="2" charset="-122"/>
                <a:cs typeface="宋体" panose="02010600030101010101" pitchFamily="2" charset="-122"/>
              </a:rPr>
              <a:t>。</a:t>
            </a:r>
            <a:r>
              <a:rPr lang="zh-CN" sz="2400" b="1">
                <a:solidFill>
                  <a:srgbClr val="FF0000"/>
                </a:solidFill>
                <a:latin typeface="宋体" panose="02010600030101010101" pitchFamily="2" charset="-122"/>
                <a:ea typeface="宋体" panose="02010600030101010101" pitchFamily="2" charset="-122"/>
                <a:cs typeface="宋体" panose="02010600030101010101" pitchFamily="2" charset="-122"/>
              </a:rPr>
              <a:t>（无形</a:t>
            </a:r>
            <a:r>
              <a:rPr lang="en-US" altLang="zh-CN" sz="2400" b="1">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有形）</a:t>
            </a:r>
            <a:endParaRPr sz="2400" b="1">
              <a:solidFill>
                <a:srgbClr val="FF0000"/>
              </a:solidFill>
              <a:latin typeface="宋体" panose="02010600030101010101" pitchFamily="2" charset="-122"/>
              <a:ea typeface="宋体" panose="02010600030101010101" pitchFamily="2" charset="-122"/>
              <a:cs typeface="宋体" panose="02010600030101010101" pitchFamily="2" charset="-122"/>
            </a:endParaRPr>
          </a:p>
          <a:p>
            <a:pPr fontAlgn="auto">
              <a:lnSpc>
                <a:spcPct val="110000"/>
              </a:lnSpc>
            </a:pPr>
            <a:r>
              <a:rPr sz="2400" b="1">
                <a:latin typeface="宋体" panose="02010600030101010101" pitchFamily="2" charset="-122"/>
                <a:ea typeface="宋体" panose="02010600030101010101" pitchFamily="2" charset="-122"/>
                <a:cs typeface="宋体" panose="02010600030101010101" pitchFamily="2" charset="-122"/>
              </a:rPr>
              <a:t>②</a:t>
            </a:r>
            <a:r>
              <a:rPr sz="2400" b="1">
                <a:solidFill>
                  <a:srgbClr val="FF0000"/>
                </a:solidFill>
                <a:latin typeface="宋体" panose="02010600030101010101" pitchFamily="2" charset="-122"/>
                <a:ea typeface="宋体" panose="02010600030101010101" pitchFamily="2" charset="-122"/>
                <a:cs typeface="宋体" panose="02010600030101010101" pitchFamily="2" charset="-122"/>
              </a:rPr>
              <a:t>有利于打破地方保护和市场分割，优化营商环境，促进公平竞争，激发市场活力。</a:t>
            </a:r>
            <a:endParaRPr sz="2400" b="1">
              <a:latin typeface="宋体" panose="02010600030101010101" pitchFamily="2" charset="-122"/>
              <a:ea typeface="宋体" panose="02010600030101010101" pitchFamily="2" charset="-122"/>
              <a:cs typeface="宋体" panose="02010600030101010101" pitchFamily="2" charset="-122"/>
            </a:endParaRPr>
          </a:p>
          <a:p>
            <a:pPr fontAlgn="auto">
              <a:lnSpc>
                <a:spcPct val="110000"/>
              </a:lnSpc>
            </a:pPr>
            <a:r>
              <a:rPr sz="2400" b="1">
                <a:latin typeface="宋体" panose="02010600030101010101" pitchFamily="2" charset="-122"/>
                <a:ea typeface="宋体" panose="02010600030101010101" pitchFamily="2" charset="-122"/>
                <a:cs typeface="宋体" panose="02010600030101010101" pitchFamily="2" charset="-122"/>
              </a:rPr>
              <a:t>有利于形成高效分工协作新格局，促进区域协调协同和共同发展，形成全国区域分工协作、优势互补、合作共赢的局面；</a:t>
            </a:r>
            <a:endParaRPr sz="2400" b="1">
              <a:latin typeface="宋体" panose="02010600030101010101" pitchFamily="2" charset="-122"/>
              <a:ea typeface="宋体" panose="02010600030101010101" pitchFamily="2" charset="-122"/>
              <a:cs typeface="宋体" panose="02010600030101010101" pitchFamily="2" charset="-122"/>
            </a:endParaRPr>
          </a:p>
          <a:p>
            <a:pPr fontAlgn="auto">
              <a:lnSpc>
                <a:spcPct val="110000"/>
              </a:lnSpc>
            </a:pPr>
            <a:r>
              <a:rPr sz="2400" b="1">
                <a:latin typeface="宋体" panose="02010600030101010101" pitchFamily="2" charset="-122"/>
                <a:ea typeface="宋体" panose="02010600030101010101" pitchFamily="2" charset="-122"/>
                <a:cs typeface="宋体" panose="02010600030101010101" pitchFamily="2" charset="-122"/>
              </a:rPr>
              <a:t>③</a:t>
            </a:r>
            <a:r>
              <a:rPr sz="2400" b="1">
                <a:solidFill>
                  <a:srgbClr val="FF0000"/>
                </a:solidFill>
                <a:latin typeface="宋体" panose="02010600030101010101" pitchFamily="2" charset="-122"/>
                <a:ea typeface="宋体" panose="02010600030101010101" pitchFamily="2" charset="-122"/>
                <a:cs typeface="宋体" panose="02010600030101010101" pitchFamily="2" charset="-122"/>
              </a:rPr>
              <a:t>有利于建设现代化经济体系，深化供给侧结构性改革</a:t>
            </a:r>
            <a:r>
              <a:rPr sz="2400" b="1">
                <a:latin typeface="宋体" panose="02010600030101010101" pitchFamily="2" charset="-122"/>
                <a:ea typeface="宋体" panose="02010600030101010101" pitchFamily="2" charset="-122"/>
                <a:cs typeface="宋体" panose="02010600030101010101" pitchFamily="2" charset="-122"/>
              </a:rPr>
              <a:t>，以高质量供给创造和引领需求，释放更大消费潜力，为</a:t>
            </a:r>
            <a:r>
              <a:rPr sz="2400" b="1">
                <a:solidFill>
                  <a:srgbClr val="FF0000"/>
                </a:solidFill>
                <a:latin typeface="宋体" panose="02010600030101010101" pitchFamily="2" charset="-122"/>
                <a:ea typeface="宋体" panose="02010600030101010101" pitchFamily="2" charset="-122"/>
                <a:cs typeface="宋体" panose="02010600030101010101" pitchFamily="2" charset="-122"/>
              </a:rPr>
              <a:t>经济高质量发展</a:t>
            </a:r>
            <a:r>
              <a:rPr sz="2400" b="1">
                <a:latin typeface="宋体" panose="02010600030101010101" pitchFamily="2" charset="-122"/>
                <a:ea typeface="宋体" panose="02010600030101010101" pitchFamily="2" charset="-122"/>
                <a:cs typeface="宋体" panose="02010600030101010101" pitchFamily="2" charset="-122"/>
              </a:rPr>
              <a:t>提供强大动力。</a:t>
            </a:r>
            <a:endParaRPr sz="2400" b="1">
              <a:latin typeface="宋体" panose="02010600030101010101" pitchFamily="2" charset="-122"/>
              <a:ea typeface="宋体" panose="02010600030101010101" pitchFamily="2" charset="-122"/>
              <a:cs typeface="宋体" panose="02010600030101010101" pitchFamily="2" charset="-122"/>
            </a:endParaRPr>
          </a:p>
          <a:p>
            <a:pPr>
              <a:lnSpc>
                <a:spcPct val="100000"/>
              </a:lnSpc>
            </a:pPr>
            <a:r>
              <a:rPr sz="2400" b="1">
                <a:latin typeface="楷体" panose="02010609060101010101" charset="-122"/>
                <a:ea typeface="楷体" panose="02010609060101010101" charset="-122"/>
                <a:cs typeface="微软雅黑" panose="020B0503020204020204" charset="-122"/>
                <a:sym typeface="+mn-ea"/>
              </a:rPr>
              <a:t>④有利于打通制约国内经济循环关键堵点，畅通生产、分配、流通和消费各个环节，并</a:t>
            </a:r>
            <a:r>
              <a:rPr sz="2400" b="1">
                <a:solidFill>
                  <a:srgbClr val="FF0000"/>
                </a:solidFill>
                <a:latin typeface="楷体" panose="02010609060101010101" charset="-122"/>
                <a:ea typeface="楷体" panose="02010609060101010101" charset="-122"/>
                <a:cs typeface="微软雅黑" panose="020B0503020204020204" charset="-122"/>
                <a:sym typeface="+mn-ea"/>
              </a:rPr>
              <a:t>以国内大循环和统一大市场为支撑</a:t>
            </a:r>
            <a:r>
              <a:rPr sz="2400" b="1">
                <a:latin typeface="楷体" panose="02010609060101010101" charset="-122"/>
                <a:ea typeface="楷体" panose="02010609060101010101" charset="-122"/>
                <a:cs typeface="微软雅黑" panose="020B0503020204020204" charset="-122"/>
                <a:sym typeface="+mn-ea"/>
              </a:rPr>
              <a:t>，有效利用全球要素和市场资源，使国内市场与国际市场更好联通，</a:t>
            </a:r>
            <a:r>
              <a:rPr sz="2400" b="1">
                <a:solidFill>
                  <a:srgbClr val="FF0000"/>
                </a:solidFill>
                <a:latin typeface="楷体" panose="02010609060101010101" charset="-122"/>
                <a:ea typeface="楷体" panose="02010609060101010101" charset="-122"/>
                <a:cs typeface="微软雅黑" panose="020B0503020204020204" charset="-122"/>
                <a:sym typeface="+mn-ea"/>
              </a:rPr>
              <a:t>促进国内国际双循环相互促进，推动构建新发展格局和全面开放新格局。</a:t>
            </a:r>
            <a:endParaRPr sz="2400" b="1">
              <a:solidFill>
                <a:srgbClr val="FF0000"/>
              </a:solidFill>
              <a:latin typeface="楷体" panose="02010609060101010101" charset="-122"/>
              <a:ea typeface="楷体" panose="02010609060101010101" charset="-122"/>
              <a:cs typeface="微软雅黑" panose="020B0503020204020204" charset="-122"/>
            </a:endParaRPr>
          </a:p>
          <a:p>
            <a:pPr>
              <a:lnSpc>
                <a:spcPct val="100000"/>
              </a:lnSpc>
            </a:pPr>
            <a:r>
              <a:rPr sz="2400" b="1">
                <a:latin typeface="楷体" panose="02010609060101010101" charset="-122"/>
                <a:ea typeface="楷体" panose="02010609060101010101" charset="-122"/>
                <a:cs typeface="微软雅黑" panose="020B0503020204020204" charset="-122"/>
                <a:sym typeface="+mn-ea"/>
              </a:rPr>
              <a:t>⑤有利于增强我国市场资源的巨大优势，发挥市场竞争对技术创新、产业升级的作用，</a:t>
            </a:r>
            <a:r>
              <a:rPr sz="2400" b="1">
                <a:solidFill>
                  <a:srgbClr val="FF0000"/>
                </a:solidFill>
                <a:latin typeface="楷体" panose="02010609060101010101" charset="-122"/>
                <a:ea typeface="楷体" panose="02010609060101010101" charset="-122"/>
                <a:cs typeface="微软雅黑" panose="020B0503020204020204" charset="-122"/>
                <a:sym typeface="+mn-ea"/>
              </a:rPr>
              <a:t>增强我国经济国际竞争力</a:t>
            </a:r>
            <a:r>
              <a:rPr sz="2400" b="1">
                <a:latin typeface="楷体" panose="02010609060101010101" charset="-122"/>
                <a:ea typeface="楷体" panose="02010609060101010101" charset="-122"/>
                <a:cs typeface="微软雅黑" panose="020B0503020204020204" charset="-122"/>
                <a:sym typeface="+mn-ea"/>
              </a:rPr>
              <a:t>、在全球产业链供应链创新链中的</a:t>
            </a:r>
            <a:r>
              <a:rPr sz="2400" b="1">
                <a:solidFill>
                  <a:srgbClr val="FF0000"/>
                </a:solidFill>
                <a:latin typeface="楷体" panose="02010609060101010101" charset="-122"/>
                <a:ea typeface="楷体" panose="02010609060101010101" charset="-122"/>
                <a:cs typeface="微软雅黑" panose="020B0503020204020204" charset="-122"/>
                <a:sym typeface="+mn-ea"/>
              </a:rPr>
              <a:t>影响力</a:t>
            </a:r>
            <a:r>
              <a:rPr sz="2400" b="1">
                <a:latin typeface="楷体" panose="02010609060101010101" charset="-122"/>
                <a:ea typeface="楷体" panose="02010609060101010101" charset="-122"/>
                <a:cs typeface="微软雅黑" panose="020B0503020204020204" charset="-122"/>
                <a:sym typeface="+mn-ea"/>
              </a:rPr>
              <a:t>和在</a:t>
            </a:r>
            <a:r>
              <a:rPr sz="2400" b="1">
                <a:solidFill>
                  <a:srgbClr val="FF0000"/>
                </a:solidFill>
                <a:latin typeface="楷体" panose="02010609060101010101" charset="-122"/>
                <a:ea typeface="楷体" panose="02010609060101010101" charset="-122"/>
                <a:cs typeface="微软雅黑" panose="020B0503020204020204" charset="-122"/>
                <a:sym typeface="+mn-ea"/>
              </a:rPr>
              <a:t>国际经济治理</a:t>
            </a:r>
            <a:r>
              <a:rPr sz="2400" b="1">
                <a:latin typeface="楷体" panose="02010609060101010101" charset="-122"/>
                <a:ea typeface="楷体" panose="02010609060101010101" charset="-122"/>
                <a:cs typeface="微软雅黑" panose="020B0503020204020204" charset="-122"/>
                <a:sym typeface="+mn-ea"/>
              </a:rPr>
              <a:t>中的话语权。</a:t>
            </a:r>
            <a:endParaRPr sz="2400" b="1">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7012453" y="-17142"/>
            <a:ext cx="5161594" cy="337185"/>
          </a:xfrm>
          <a:prstGeom prst="rect">
            <a:avLst/>
          </a:prstGeom>
          <a:noFill/>
        </p:spPr>
        <p:txBody>
          <a:bodyPr wrap="square" rtlCol="0" anchor="t">
            <a:spAutoFit/>
          </a:bodyPr>
          <a:lstStyle/>
          <a:p>
            <a:r>
              <a:rPr lang="zh-CN" altLang="en-US" sz="1600">
                <a:noFill/>
              </a:rPr>
              <a:t>聿见思政统编新教材教学网 www.yjsz2020.cn 原创作品</a:t>
            </a:r>
            <a:endParaRPr lang="zh-CN" altLang="en-US" sz="1600">
              <a:noFill/>
            </a:endParaRPr>
          </a:p>
        </p:txBody>
      </p:sp>
      <p:graphicFrame>
        <p:nvGraphicFramePr>
          <p:cNvPr id="3" name="表格 2"/>
          <p:cNvGraphicFramePr>
            <a:graphicFrameLocks noGrp="1"/>
          </p:cNvGraphicFramePr>
          <p:nvPr>
            <p:custDataLst>
              <p:tags r:id="rId2"/>
            </p:custDataLst>
          </p:nvPr>
        </p:nvGraphicFramePr>
        <p:xfrm>
          <a:off x="152576" y="655156"/>
          <a:ext cx="12021185" cy="5167630"/>
        </p:xfrm>
        <a:graphic>
          <a:graphicData uri="http://schemas.openxmlformats.org/drawingml/2006/table">
            <a:tbl>
              <a:tblPr firstRow="1" bandRow="1">
                <a:tableStyleId>{5940675A-B579-460E-94D1-54222C63F5DA}</a:tableStyleId>
              </a:tblPr>
              <a:tblGrid>
                <a:gridCol w="2171700"/>
                <a:gridCol w="6205855"/>
                <a:gridCol w="3643630"/>
              </a:tblGrid>
              <a:tr h="426720">
                <a:tc>
                  <a:txBody>
                    <a:bodyPr wrap="square"/>
                    <a:lstStyle/>
                    <a:p>
                      <a:pPr indent="0" algn="ctr">
                        <a:buNone/>
                      </a:pPr>
                      <a:r>
                        <a:rPr lang="en-US" sz="2800" b="1">
                          <a:latin typeface="微软雅黑" panose="020B0503020204020204" charset="-122"/>
                          <a:ea typeface="微软雅黑" panose="020B0503020204020204" charset="-122"/>
                          <a:cs typeface="宋体" panose="02010600030101010101" pitchFamily="2" charset="-122"/>
                        </a:rPr>
                        <a:t>课标内容</a:t>
                      </a:r>
                      <a:endParaRPr lang="en-US" altLang="en-US" sz="2800" b="1">
                        <a:latin typeface="微软雅黑" panose="020B0503020204020204" charset="-122"/>
                        <a:ea typeface="微软雅黑" panose="020B0503020204020204" charset="-122"/>
                        <a:cs typeface="宋体" panose="02010600030101010101" pitchFamily="2" charset="-122"/>
                      </a:endParaRPr>
                    </a:p>
                  </a:txBody>
                  <a:tcPr marL="68567" marR="68567"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gn="ctr">
                        <a:buNone/>
                      </a:pPr>
                      <a:r>
                        <a:rPr lang="en-US" sz="2800" b="1">
                          <a:latin typeface="微软雅黑" panose="020B0503020204020204" charset="-122"/>
                          <a:ea typeface="微软雅黑" panose="020B0503020204020204" charset="-122"/>
                          <a:cs typeface="宋体" panose="02010600030101010101" pitchFamily="2" charset="-122"/>
                        </a:rPr>
                        <a:t>考情分析</a:t>
                      </a:r>
                      <a:endParaRPr lang="en-US" altLang="en-US" sz="2800" b="1">
                        <a:latin typeface="微软雅黑" panose="020B0503020204020204" charset="-122"/>
                        <a:ea typeface="微软雅黑" panose="020B0503020204020204" charset="-122"/>
                        <a:cs typeface="宋体" panose="02010600030101010101" pitchFamily="2" charset="-122"/>
                      </a:endParaRPr>
                    </a:p>
                  </a:txBody>
                  <a:tcPr marL="68567" marR="68567"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gn="ctr">
                        <a:buNone/>
                      </a:pPr>
                      <a:r>
                        <a:rPr lang="en-US" sz="2800" b="1">
                          <a:latin typeface="微软雅黑" panose="020B0503020204020204" charset="-122"/>
                          <a:ea typeface="微软雅黑" panose="020B0503020204020204" charset="-122"/>
                          <a:cs typeface="宋体" panose="02010600030101010101" pitchFamily="2" charset="-122"/>
                        </a:rPr>
                        <a:t>备考策略</a:t>
                      </a:r>
                      <a:endParaRPr lang="en-US" altLang="en-US" sz="2800" b="1">
                        <a:latin typeface="微软雅黑" panose="020B0503020204020204" charset="-122"/>
                        <a:ea typeface="微软雅黑" panose="020B0503020204020204" charset="-122"/>
                        <a:cs typeface="宋体" panose="02010600030101010101" pitchFamily="2" charset="-122"/>
                      </a:endParaRPr>
                    </a:p>
                  </a:txBody>
                  <a:tcPr marL="68567" marR="68567"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740910">
                <a:tc>
                  <a:txBody>
                    <a:bodyPr wrap="square"/>
                    <a:lstStyle/>
                    <a:p>
                      <a:pPr indent="0" algn="just">
                        <a:buNone/>
                      </a:pPr>
                      <a:r>
                        <a:rPr lang="en-US" sz="2800" b="0">
                          <a:latin typeface="微软雅黑" panose="020B0503020204020204" charset="-122"/>
                          <a:ea typeface="微软雅黑" panose="020B0503020204020204" charset="-122"/>
                          <a:cs typeface="宋体" panose="02010600030101010101" pitchFamily="2" charset="-122"/>
                        </a:rPr>
                        <a:t>阐述</a:t>
                      </a:r>
                      <a:r>
                        <a:rPr lang="en-US" sz="2800" b="0">
                          <a:solidFill>
                            <a:srgbClr val="FF0000"/>
                          </a:solidFill>
                          <a:latin typeface="微软雅黑" panose="020B0503020204020204" charset="-122"/>
                          <a:ea typeface="微软雅黑" panose="020B0503020204020204" charset="-122"/>
                          <a:cs typeface="宋体" panose="02010600030101010101" pitchFamily="2" charset="-122"/>
                        </a:rPr>
                        <a:t>建设高标准市场体系的意义</a:t>
                      </a:r>
                      <a:r>
                        <a:rPr lang="en-US" sz="2800" b="0">
                          <a:latin typeface="微软雅黑" panose="020B0503020204020204" charset="-122"/>
                          <a:ea typeface="微软雅黑" panose="020B0503020204020204" charset="-122"/>
                          <a:cs typeface="宋体" panose="02010600030101010101" pitchFamily="2" charset="-122"/>
                        </a:rPr>
                        <a:t>，辨析经济运行中</a:t>
                      </a:r>
                      <a:r>
                        <a:rPr lang="en-US" sz="2800" b="0">
                          <a:solidFill>
                            <a:srgbClr val="FF0000"/>
                          </a:solidFill>
                          <a:latin typeface="微软雅黑" panose="020B0503020204020204" charset="-122"/>
                          <a:ea typeface="微软雅黑" panose="020B0503020204020204" charset="-122"/>
                          <a:cs typeface="宋体" panose="02010600030101010101" pitchFamily="2" charset="-122"/>
                        </a:rPr>
                        <a:t>政府与市场的关系</a:t>
                      </a:r>
                      <a:r>
                        <a:rPr lang="en-US" sz="2800" b="0">
                          <a:latin typeface="微软雅黑" panose="020B0503020204020204" charset="-122"/>
                          <a:ea typeface="微软雅黑" panose="020B0503020204020204" charset="-122"/>
                          <a:cs typeface="宋体" panose="02010600030101010101" pitchFamily="2" charset="-122"/>
                        </a:rPr>
                        <a:t>，解析宏观调控的</a:t>
                      </a:r>
                      <a:r>
                        <a:rPr lang="en-US" sz="2800" b="0">
                          <a:solidFill>
                            <a:srgbClr val="FF0000"/>
                          </a:solidFill>
                          <a:latin typeface="微软雅黑" panose="020B0503020204020204" charset="-122"/>
                          <a:ea typeface="微软雅黑" panose="020B0503020204020204" charset="-122"/>
                          <a:cs typeface="宋体" panose="02010600030101010101" pitchFamily="2" charset="-122"/>
                        </a:rPr>
                        <a:t>目标与手段</a:t>
                      </a:r>
                      <a:endParaRPr lang="en-US" altLang="en-US" sz="2800" b="0">
                        <a:solidFill>
                          <a:srgbClr val="FF0000"/>
                        </a:solidFill>
                        <a:latin typeface="微软雅黑" panose="020B0503020204020204" charset="-122"/>
                        <a:ea typeface="微软雅黑" panose="020B0503020204020204" charset="-122"/>
                        <a:cs typeface="宋体" panose="02010600030101010101" pitchFamily="2" charset="-122"/>
                      </a:endParaRPr>
                    </a:p>
                  </a:txBody>
                  <a:tcPr marL="68567" marR="68567"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gn="ctr">
                        <a:buNone/>
                      </a:pPr>
                      <a:endParaRPr lang="en-US" sz="2800" b="0">
                        <a:latin typeface="微软雅黑" panose="020B0503020204020204" charset="-122"/>
                        <a:ea typeface="微软雅黑" panose="020B0503020204020204" charset="-122"/>
                        <a:cs typeface="微软雅黑" panose="020B0503020204020204" charset="-122"/>
                      </a:endParaRPr>
                    </a:p>
                    <a:p>
                      <a:pPr indent="0" algn="just">
                        <a:buNone/>
                      </a:pPr>
                      <a:r>
                        <a:rPr lang="en-US" sz="2800" b="0">
                          <a:latin typeface="微软雅黑" panose="020B0503020204020204" charset="-122"/>
                          <a:ea typeface="微软雅黑" panose="020B0503020204020204" charset="-122"/>
                          <a:cs typeface="微软雅黑" panose="020B0503020204020204" charset="-122"/>
                        </a:rPr>
                        <a:t>该专题属于我国社会主义市场经济体制的内容，在高考中所占比重较大</a:t>
                      </a:r>
                      <a:endParaRPr lang="en-US" sz="2800" b="0">
                        <a:latin typeface="微软雅黑" panose="020B0503020204020204" charset="-122"/>
                        <a:ea typeface="微软雅黑" panose="020B0503020204020204" charset="-122"/>
                        <a:cs typeface="微软雅黑" panose="020B0503020204020204" charset="-122"/>
                      </a:endParaRPr>
                    </a:p>
                    <a:p>
                      <a:pPr indent="0" algn="just">
                        <a:buNone/>
                      </a:pPr>
                      <a:r>
                        <a:rPr lang="en-US" sz="2800" b="0">
                          <a:latin typeface="微软雅黑" panose="020B0503020204020204" charset="-122"/>
                          <a:ea typeface="微软雅黑" panose="020B0503020204020204" charset="-122"/>
                          <a:cs typeface="微软雅黑" panose="020B0503020204020204" charset="-122"/>
                        </a:rPr>
                        <a:t>（1）从命题</a:t>
                      </a:r>
                      <a:r>
                        <a:rPr lang="en-US" sz="2800" b="0">
                          <a:solidFill>
                            <a:srgbClr val="FF0000"/>
                          </a:solidFill>
                          <a:latin typeface="微软雅黑" panose="020B0503020204020204" charset="-122"/>
                          <a:ea typeface="微软雅黑" panose="020B0503020204020204" charset="-122"/>
                          <a:cs typeface="微软雅黑" panose="020B0503020204020204" charset="-122"/>
                        </a:rPr>
                        <a:t>内容上</a:t>
                      </a:r>
                      <a:r>
                        <a:rPr lang="en-US" sz="2800" b="0">
                          <a:latin typeface="微软雅黑" panose="020B0503020204020204" charset="-122"/>
                          <a:ea typeface="微软雅黑" panose="020B0503020204020204" charset="-122"/>
                          <a:cs typeface="微软雅黑" panose="020B0503020204020204" charset="-122"/>
                        </a:rPr>
                        <a:t>看，市场调节、现代市场体系以及更好发挥政府作用是考查的重点。</a:t>
                      </a:r>
                      <a:endParaRPr lang="en-US" sz="2800" b="0">
                        <a:latin typeface="微软雅黑" panose="020B0503020204020204" charset="-122"/>
                        <a:ea typeface="微软雅黑" panose="020B0503020204020204" charset="-122"/>
                        <a:cs typeface="微软雅黑" panose="020B0503020204020204" charset="-122"/>
                      </a:endParaRPr>
                    </a:p>
                    <a:p>
                      <a:pPr indent="0" algn="just">
                        <a:buNone/>
                      </a:pPr>
                      <a:r>
                        <a:rPr lang="en-US" sz="2800" b="0">
                          <a:latin typeface="微软雅黑" panose="020B0503020204020204" charset="-122"/>
                          <a:ea typeface="微软雅黑" panose="020B0503020204020204" charset="-122"/>
                          <a:cs typeface="微软雅黑" panose="020B0503020204020204" charset="-122"/>
                        </a:rPr>
                        <a:t>（2）从考查</a:t>
                      </a:r>
                      <a:r>
                        <a:rPr lang="en-US" sz="2800" b="0">
                          <a:solidFill>
                            <a:srgbClr val="FF0000"/>
                          </a:solidFill>
                          <a:latin typeface="微软雅黑" panose="020B0503020204020204" charset="-122"/>
                          <a:ea typeface="微软雅黑" panose="020B0503020204020204" charset="-122"/>
                          <a:cs typeface="微软雅黑" panose="020B0503020204020204" charset="-122"/>
                        </a:rPr>
                        <a:t>形式上</a:t>
                      </a:r>
                      <a:r>
                        <a:rPr lang="en-US" sz="2800" b="0">
                          <a:latin typeface="微软雅黑" panose="020B0503020204020204" charset="-122"/>
                          <a:ea typeface="微软雅黑" panose="020B0503020204020204" charset="-122"/>
                          <a:cs typeface="微软雅黑" panose="020B0503020204020204" charset="-122"/>
                        </a:rPr>
                        <a:t>看，选择题和非选择题都有考查，原因类、意义类、措施类试题是考查的重点。</a:t>
                      </a:r>
                      <a:endParaRPr lang="en-US" sz="2800" b="0">
                        <a:latin typeface="微软雅黑" panose="020B0503020204020204" charset="-122"/>
                        <a:ea typeface="微软雅黑" panose="020B0503020204020204" charset="-122"/>
                        <a:cs typeface="微软雅黑" panose="020B0503020204020204" charset="-122"/>
                      </a:endParaRPr>
                    </a:p>
                    <a:p>
                      <a:pPr indent="0" algn="just">
                        <a:buNone/>
                      </a:pPr>
                      <a:r>
                        <a:rPr lang="en-US" sz="2800" b="0">
                          <a:latin typeface="微软雅黑" panose="020B0503020204020204" charset="-122"/>
                          <a:ea typeface="微软雅黑" panose="020B0503020204020204" charset="-122"/>
                          <a:cs typeface="微软雅黑" panose="020B0503020204020204" charset="-122"/>
                        </a:rPr>
                        <a:t>（3）命题常常结合建设现代化市场体系和更好发挥政府作用的措施，考查学生调动和运用知识的能力。</a:t>
                      </a:r>
                      <a:endParaRPr lang="en-US" altLang="en-US" sz="2800" b="0">
                        <a:latin typeface="微软雅黑" panose="020B0503020204020204" charset="-122"/>
                        <a:ea typeface="微软雅黑" panose="020B0503020204020204" charset="-122"/>
                        <a:cs typeface="微软雅黑" panose="020B0503020204020204" charset="-122"/>
                      </a:endParaRPr>
                    </a:p>
                  </a:txBody>
                  <a:tcPr marL="68567" marR="68567"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gn="just">
                        <a:buNone/>
                      </a:pPr>
                      <a:r>
                        <a:rPr lang="en-US" sz="2800" b="0">
                          <a:latin typeface="微软雅黑" panose="020B0503020204020204" charset="-122"/>
                          <a:ea typeface="微软雅黑" panose="020B0503020204020204" charset="-122"/>
                          <a:cs typeface="微软雅黑" panose="020B0503020204020204" charset="-122"/>
                        </a:rPr>
                        <a:t>（1）明确资源配置的手段，</a:t>
                      </a:r>
                      <a:r>
                        <a:rPr lang="en-US" sz="2800" b="0">
                          <a:solidFill>
                            <a:schemeClr val="tx1"/>
                          </a:solidFill>
                          <a:latin typeface="微软雅黑" panose="020B0503020204020204" charset="-122"/>
                          <a:ea typeface="微软雅黑" panose="020B0503020204020204" charset="-122"/>
                          <a:cs typeface="微软雅黑" panose="020B0503020204020204" charset="-122"/>
                        </a:rPr>
                        <a:t>理解计划经济和市场经济的含义，</a:t>
                      </a:r>
                      <a:r>
                        <a:rPr lang="en-US" sz="2800" b="0">
                          <a:latin typeface="微软雅黑" panose="020B0503020204020204" charset="-122"/>
                          <a:ea typeface="微软雅黑" panose="020B0503020204020204" charset="-122"/>
                          <a:cs typeface="微软雅黑" panose="020B0503020204020204" charset="-122"/>
                        </a:rPr>
                        <a:t>了解</a:t>
                      </a:r>
                      <a:r>
                        <a:rPr lang="en-US" sz="2800" b="0">
                          <a:solidFill>
                            <a:srgbClr val="FF0000"/>
                          </a:solidFill>
                          <a:latin typeface="微软雅黑" panose="020B0503020204020204" charset="-122"/>
                          <a:ea typeface="微软雅黑" panose="020B0503020204020204" charset="-122"/>
                          <a:cs typeface="微软雅黑" panose="020B0503020204020204" charset="-122"/>
                        </a:rPr>
                        <a:t>市场配置资源</a:t>
                      </a:r>
                      <a:r>
                        <a:rPr lang="en-US" sz="2800" b="0">
                          <a:latin typeface="微软雅黑" panose="020B0503020204020204" charset="-122"/>
                          <a:ea typeface="微软雅黑" panose="020B0503020204020204" charset="-122"/>
                          <a:cs typeface="微软雅黑" panose="020B0503020204020204" charset="-122"/>
                        </a:rPr>
                        <a:t>的地位、机制，理解市场调节的优点和缺陷。科学评价</a:t>
                      </a:r>
                      <a:r>
                        <a:rPr lang="en-US" sz="2800" b="0">
                          <a:solidFill>
                            <a:srgbClr val="FF0000"/>
                          </a:solidFill>
                          <a:latin typeface="微软雅黑" panose="020B0503020204020204" charset="-122"/>
                          <a:ea typeface="微软雅黑" panose="020B0503020204020204" charset="-122"/>
                          <a:cs typeface="微软雅黑" panose="020B0503020204020204" charset="-122"/>
                        </a:rPr>
                        <a:t>政府的经济职能与宏观调控</a:t>
                      </a:r>
                      <a:endParaRPr lang="en-US" sz="2800" b="0">
                        <a:solidFill>
                          <a:srgbClr val="FF0000"/>
                        </a:solidFill>
                        <a:latin typeface="微软雅黑" panose="020B0503020204020204" charset="-122"/>
                        <a:ea typeface="微软雅黑" panose="020B0503020204020204" charset="-122"/>
                        <a:cs typeface="微软雅黑" panose="020B0503020204020204" charset="-122"/>
                      </a:endParaRPr>
                    </a:p>
                    <a:p>
                      <a:pPr indent="0" algn="just">
                        <a:buNone/>
                      </a:pPr>
                      <a:r>
                        <a:rPr lang="en-US" sz="2800" b="0">
                          <a:latin typeface="微软雅黑" panose="020B0503020204020204" charset="-122"/>
                          <a:ea typeface="微软雅黑" panose="020B0503020204020204" charset="-122"/>
                          <a:cs typeface="微软雅黑" panose="020B0503020204020204" charset="-122"/>
                        </a:rPr>
                        <a:t>（2）理解资源需要优化配置的原因，更好发挥政府的作用</a:t>
                      </a:r>
                      <a:endParaRPr lang="en-US" altLang="en-US" sz="2800" b="0">
                        <a:latin typeface="微软雅黑" panose="020B0503020204020204" charset="-122"/>
                        <a:ea typeface="微软雅黑" panose="020B0503020204020204" charset="-122"/>
                        <a:cs typeface="微软雅黑" panose="020B0503020204020204" charset="-122"/>
                      </a:endParaRPr>
                    </a:p>
                  </a:txBody>
                  <a:tcPr marL="68567" marR="68567"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86" name="文本框 185"/>
          <p:cNvSpPr txBox="1"/>
          <p:nvPr>
            <p:custDataLst>
              <p:tags r:id="rId3"/>
            </p:custDataLst>
          </p:nvPr>
        </p:nvSpPr>
        <p:spPr>
          <a:xfrm>
            <a:off x="339018" y="117077"/>
            <a:ext cx="11101531" cy="521970"/>
          </a:xfrm>
          <a:prstGeom prst="rect">
            <a:avLst/>
          </a:prstGeom>
          <a:noFill/>
        </p:spPr>
        <p:txBody>
          <a:bodyPr wrap="square" rtlCol="0">
            <a:spAutoFit/>
          </a:bodyPr>
          <a:p>
            <a:pPr algn="ctr"/>
            <a:r>
              <a:rPr lang="zh-CN" altLang="en-US" sz="2800" b="1" spc="300">
                <a:latin typeface="微软雅黑" panose="020B0503020204020204" charset="-122"/>
                <a:ea typeface="微软雅黑" panose="020B0503020204020204" charset="-122"/>
              </a:rPr>
              <a:t>第二课　我国的社会主义市场经济体制</a:t>
            </a:r>
            <a:endParaRPr lang="zh-CN" altLang="en-US" sz="2800" b="1" spc="30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7012453" y="-17142"/>
            <a:ext cx="5161594" cy="337185"/>
          </a:xfrm>
          <a:prstGeom prst="rect">
            <a:avLst/>
          </a:prstGeom>
          <a:noFill/>
        </p:spPr>
        <p:txBody>
          <a:bodyPr wrap="square" rtlCol="0" anchor="t">
            <a:spAutoFit/>
          </a:bodyPr>
          <a:lstStyle/>
          <a:p>
            <a:r>
              <a:rPr lang="zh-CN" altLang="en-US" sz="1600">
                <a:noFill/>
              </a:rPr>
              <a:t>聿见思政统编新教材教学网 www.yjsz2020.cn 原创作品</a:t>
            </a:r>
            <a:endParaRPr lang="zh-CN" altLang="en-US" sz="1600">
              <a:noFill/>
            </a:endParaRPr>
          </a:p>
        </p:txBody>
      </p:sp>
      <p:sp>
        <p:nvSpPr>
          <p:cNvPr id="2" name="文本框 1"/>
          <p:cNvSpPr txBox="1"/>
          <p:nvPr>
            <p:custDataLst>
              <p:tags r:id="rId2"/>
            </p:custDataLst>
          </p:nvPr>
        </p:nvSpPr>
        <p:spPr>
          <a:xfrm>
            <a:off x="195085" y="-17300"/>
            <a:ext cx="11801829" cy="1260475"/>
          </a:xfrm>
          <a:prstGeom prst="rect">
            <a:avLst/>
          </a:prstGeom>
          <a:noFill/>
        </p:spPr>
        <p:txBody>
          <a:bodyPr wrap="square" rtlCol="0">
            <a:spAutoFit/>
          </a:bodyPr>
          <a:lstStyle/>
          <a:p>
            <a:pPr>
              <a:lnSpc>
                <a:spcPct val="100000"/>
              </a:lnSpc>
            </a:pPr>
            <a:r>
              <a:rPr lang="en-US" sz="2800" b="1">
                <a:latin typeface="微软雅黑" panose="020B0503020204020204" charset="-122"/>
                <a:ea typeface="微软雅黑" panose="020B0503020204020204" charset="-122"/>
                <a:cs typeface="微软雅黑" panose="020B0503020204020204" charset="-122"/>
              </a:rPr>
              <a:t>2</a:t>
            </a:r>
            <a:r>
              <a:rPr lang="zh-CN" altLang="en-US" sz="2800" b="1">
                <a:latin typeface="微软雅黑" panose="020B0503020204020204" charset="-122"/>
                <a:ea typeface="微软雅黑" panose="020B0503020204020204" charset="-122"/>
                <a:cs typeface="微软雅黑" panose="020B0503020204020204" charset="-122"/>
              </a:rPr>
              <a:t>、措施：(如何形成统一开放、竞争有序的市场体系)</a:t>
            </a:r>
            <a:endParaRPr lang="zh-CN" altLang="en-US" sz="2800" b="1">
              <a:latin typeface="微软雅黑" panose="020B0503020204020204" charset="-122"/>
              <a:ea typeface="微软雅黑" panose="020B0503020204020204" charset="-122"/>
              <a:cs typeface="微软雅黑" panose="020B0503020204020204" charset="-122"/>
            </a:endParaRPr>
          </a:p>
          <a:p>
            <a:pPr>
              <a:lnSpc>
                <a:spcPct val="100000"/>
              </a:lnSpc>
            </a:pPr>
            <a:r>
              <a:rPr lang="zh-CN" sz="2400" b="1">
                <a:highlight>
                  <a:srgbClr val="FFFF00"/>
                </a:highlight>
                <a:latin typeface="宋体" panose="02010600030101010101" pitchFamily="2" charset="-122"/>
                <a:ea typeface="宋体" panose="02010600030101010101" pitchFamily="2" charset="-122"/>
                <a:cs typeface="宋体" panose="02010600030101010101" pitchFamily="2" charset="-122"/>
              </a:rPr>
              <a:t>形成体系（目标）：</a:t>
            </a:r>
            <a:r>
              <a:rPr lang="zh-CN" sz="2400" b="1">
                <a:solidFill>
                  <a:srgbClr val="FF0000"/>
                </a:solidFill>
                <a:latin typeface="宋体" panose="02010600030101010101" pitchFamily="2" charset="-122"/>
                <a:ea typeface="宋体" panose="02010600030101010101" pitchFamily="2" charset="-122"/>
                <a:cs typeface="宋体" panose="02010600030101010101" pitchFamily="2" charset="-122"/>
              </a:rPr>
              <a:t>要加快形成企业自主经营、公平竞争，消费者自由选择、自主消费，商品和要素自由流动、平等交换的现代市场体系，提高资源配置效率和公平性。</a:t>
            </a:r>
            <a:endPar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6" name="表格 5"/>
          <p:cNvGraphicFramePr>
            <a:graphicFrameLocks noGrp="1"/>
          </p:cNvGraphicFramePr>
          <p:nvPr>
            <p:custDataLst>
              <p:tags r:id="rId3"/>
            </p:custDataLst>
          </p:nvPr>
        </p:nvGraphicFramePr>
        <p:xfrm>
          <a:off x="268605" y="1325880"/>
          <a:ext cx="11134725" cy="5240020"/>
        </p:xfrm>
        <a:graphic>
          <a:graphicData uri="http://schemas.openxmlformats.org/drawingml/2006/table">
            <a:tbl>
              <a:tblPr firstRow="1" bandRow="1">
                <a:tableStyleId>{5940675A-B579-460E-94D1-54222C63F5DA}</a:tableStyleId>
              </a:tblPr>
              <a:tblGrid>
                <a:gridCol w="2392045"/>
                <a:gridCol w="8742680"/>
              </a:tblGrid>
              <a:tr h="1748155">
                <a:tc>
                  <a:txBody>
                    <a:bodyPr wrap="square"/>
                    <a:p>
                      <a:pPr indent="0" algn="l">
                        <a:lnSpc>
                          <a:spcPct val="130000"/>
                        </a:lnSpc>
                        <a:buNone/>
                      </a:pPr>
                      <a:r>
                        <a:rPr lang="en-US" sz="2200" b="0">
                          <a:latin typeface="微软雅黑" panose="020B0503020204020204" charset="-122"/>
                          <a:ea typeface="微软雅黑" panose="020B0503020204020204" charset="-122"/>
                          <a:cs typeface="微软雅黑" panose="020B0503020204020204" charset="-122"/>
                        </a:rPr>
                        <a:t>(1)</a:t>
                      </a:r>
                      <a:r>
                        <a:rPr lang="zh-CN" altLang="en-US" sz="2200" b="0">
                          <a:latin typeface="微软雅黑" panose="020B0503020204020204" charset="-122"/>
                          <a:ea typeface="微软雅黑" panose="020B0503020204020204" charset="-122"/>
                          <a:cs typeface="微软雅黑" panose="020B0503020204020204" charset="-122"/>
                        </a:rPr>
                        <a:t>、</a:t>
                      </a:r>
                      <a:r>
                        <a:rPr lang="en-US" sz="2200" b="0">
                          <a:latin typeface="微软雅黑" panose="020B0503020204020204" charset="-122"/>
                          <a:ea typeface="微软雅黑" panose="020B0503020204020204" charset="-122"/>
                          <a:cs typeface="微软雅黑" panose="020B0503020204020204" charset="-122"/>
                        </a:rPr>
                        <a:t>建立公平开放透明的市场规则</a:t>
                      </a:r>
                      <a:endParaRPr lang="en-US" altLang="en-US" sz="2200" b="0">
                        <a:latin typeface="微软雅黑" panose="020B0503020204020204" charset="-122"/>
                        <a:ea typeface="微软雅黑" panose="020B0503020204020204" charset="-122"/>
                        <a:cs typeface="微软雅黑" panose="020B0503020204020204"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C000">
                        <a:alpha val="62000"/>
                      </a:srgbClr>
                    </a:solidFill>
                  </a:tcPr>
                </a:tc>
                <a:tc>
                  <a:txBody>
                    <a:bodyPr wrap="square"/>
                    <a:p>
                      <a:pPr indent="0">
                        <a:lnSpc>
                          <a:spcPct val="130000"/>
                        </a:lnSpc>
                        <a:buNone/>
                      </a:pPr>
                      <a:r>
                        <a:rPr lang="zh-CN" altLang="en-US" sz="2200" b="0">
                          <a:latin typeface="Calibri" panose="020F0502020204030204"/>
                          <a:ea typeface="微软雅黑" panose="020B0503020204020204" charset="-122"/>
                          <a:cs typeface="Times New Roman" panose="02020603050405020304" pitchFamily="18" charset="0"/>
                        </a:rPr>
                        <a:t>①</a:t>
                      </a:r>
                      <a:r>
                        <a:rPr lang="zh-CN" altLang="en-US" sz="2200" b="0">
                          <a:latin typeface="微软雅黑" panose="020B0503020204020204" charset="-122"/>
                          <a:ea typeface="微软雅黑" panose="020B0503020204020204" charset="-122"/>
                          <a:cs typeface="Times New Roman" panose="02020603050405020304" pitchFamily="18" charset="0"/>
                        </a:rPr>
                        <a:t>完善</a:t>
                      </a:r>
                      <a:r>
                        <a:rPr lang="zh-CN" altLang="en-US" sz="2200" b="0">
                          <a:solidFill>
                            <a:srgbClr val="FF0000"/>
                          </a:solidFill>
                          <a:latin typeface="微软雅黑" panose="020B0503020204020204" charset="-122"/>
                          <a:ea typeface="微软雅黑" panose="020B0503020204020204" charset="-122"/>
                          <a:cs typeface="Times New Roman" panose="02020603050405020304" pitchFamily="18" charset="0"/>
                        </a:rPr>
                        <a:t>公平竞争</a:t>
                      </a:r>
                      <a:r>
                        <a:rPr lang="en-US" sz="2200" b="0">
                          <a:solidFill>
                            <a:srgbClr val="FF0000"/>
                          </a:solidFill>
                          <a:latin typeface="微软雅黑" panose="020B0503020204020204" charset="-122"/>
                          <a:ea typeface="微软雅黑" panose="020B0503020204020204" charset="-122"/>
                          <a:cs typeface="Times New Roman" panose="02020603050405020304" pitchFamily="18" charset="0"/>
                        </a:rPr>
                        <a:t>制度</a:t>
                      </a:r>
                      <a:r>
                        <a:rPr lang="zh-CN" altLang="en-US" sz="2200" b="0">
                          <a:latin typeface="微软雅黑" panose="020B0503020204020204" charset="-122"/>
                          <a:ea typeface="微软雅黑" panose="020B0503020204020204" charset="-122"/>
                          <a:cs typeface="Times New Roman" panose="02020603050405020304" pitchFamily="18" charset="0"/>
                        </a:rPr>
                        <a:t>和公平竞争审查制度，加强和改进反</a:t>
                      </a:r>
                      <a:r>
                        <a:rPr lang="en-US" sz="2200" b="0">
                          <a:latin typeface="微软雅黑" panose="020B0503020204020204" charset="-122"/>
                          <a:ea typeface="微软雅黑" panose="020B0503020204020204" charset="-122"/>
                          <a:cs typeface="Times New Roman" panose="02020603050405020304" pitchFamily="18" charset="0"/>
                        </a:rPr>
                        <a:t>垄断和不正当竞争</a:t>
                      </a:r>
                      <a:r>
                        <a:rPr lang="zh-CN" altLang="en-US" sz="2200" b="0">
                          <a:latin typeface="微软雅黑" panose="020B0503020204020204" charset="-122"/>
                          <a:ea typeface="微软雅黑" panose="020B0503020204020204" charset="-122"/>
                          <a:cs typeface="Times New Roman" panose="02020603050405020304" pitchFamily="18" charset="0"/>
                        </a:rPr>
                        <a:t>执法</a:t>
                      </a:r>
                      <a:r>
                        <a:rPr lang="en-US" sz="2200" b="0">
                          <a:latin typeface="微软雅黑" panose="020B0503020204020204" charset="-122"/>
                          <a:ea typeface="微软雅黑" panose="020B0503020204020204" charset="-122"/>
                          <a:cs typeface="Times New Roman" panose="02020603050405020304" pitchFamily="18" charset="0"/>
                        </a:rPr>
                        <a:t>；</a:t>
                      </a:r>
                      <a:r>
                        <a:rPr lang="en-US" sz="2200" b="0">
                          <a:latin typeface="Calibri" panose="020F0502020204030204"/>
                          <a:ea typeface="微软雅黑" panose="020B0503020204020204" charset="-122"/>
                          <a:cs typeface="Times New Roman" panose="02020603050405020304" pitchFamily="18" charset="0"/>
                        </a:rPr>
                        <a:t>②</a:t>
                      </a:r>
                      <a:r>
                        <a:rPr lang="en-US" sz="2200" b="0">
                          <a:latin typeface="微软雅黑" panose="020B0503020204020204" charset="-122"/>
                          <a:ea typeface="微软雅黑" panose="020B0503020204020204" charset="-122"/>
                          <a:cs typeface="Times New Roman" panose="02020603050405020304" pitchFamily="18" charset="0"/>
                        </a:rPr>
                        <a:t>建立健全社会</a:t>
                      </a:r>
                      <a:r>
                        <a:rPr lang="en-US" sz="2200" b="0">
                          <a:solidFill>
                            <a:srgbClr val="FF0000"/>
                          </a:solidFill>
                          <a:latin typeface="微软雅黑" panose="020B0503020204020204" charset="-122"/>
                          <a:ea typeface="微软雅黑" panose="020B0503020204020204" charset="-122"/>
                          <a:cs typeface="Times New Roman" panose="02020603050405020304" pitchFamily="18" charset="0"/>
                        </a:rPr>
                        <a:t>征信体系</a:t>
                      </a:r>
                      <a:r>
                        <a:rPr lang="en-US" sz="2200" b="0">
                          <a:latin typeface="微软雅黑" panose="020B0503020204020204" charset="-122"/>
                          <a:ea typeface="微软雅黑" panose="020B0503020204020204" charset="-122"/>
                          <a:cs typeface="宋体" panose="02010600030101010101" pitchFamily="2" charset="-122"/>
                        </a:rPr>
                        <a:t>，</a:t>
                      </a:r>
                      <a:r>
                        <a:rPr lang="en-US" sz="2200" b="0">
                          <a:latin typeface="微软雅黑" panose="020B0503020204020204" charset="-122"/>
                          <a:ea typeface="微软雅黑" panose="020B0503020204020204" charset="-122"/>
                          <a:cs typeface="Times New Roman" panose="02020603050405020304" pitchFamily="18" charset="0"/>
                        </a:rPr>
                        <a:t>褒扬诚信</a:t>
                      </a:r>
                      <a:r>
                        <a:rPr lang="en-US" sz="2200" b="0">
                          <a:latin typeface="微软雅黑" panose="020B0503020204020204" charset="-122"/>
                          <a:ea typeface="微软雅黑" panose="020B0503020204020204" charset="-122"/>
                          <a:cs typeface="宋体" panose="02010600030101010101" pitchFamily="2" charset="-122"/>
                        </a:rPr>
                        <a:t>，</a:t>
                      </a:r>
                      <a:r>
                        <a:rPr lang="en-US" sz="2200" b="0">
                          <a:latin typeface="微软雅黑" panose="020B0503020204020204" charset="-122"/>
                          <a:ea typeface="微软雅黑" panose="020B0503020204020204" charset="-122"/>
                          <a:cs typeface="Times New Roman" panose="02020603050405020304" pitchFamily="18" charset="0"/>
                        </a:rPr>
                        <a:t>惩戒失信；</a:t>
                      </a:r>
                      <a:endParaRPr lang="en-US" sz="2200" b="0">
                        <a:latin typeface="微软雅黑" panose="020B0503020204020204" charset="-122"/>
                        <a:ea typeface="微软雅黑" panose="020B0503020204020204" charset="-122"/>
                        <a:cs typeface="Times New Roman" panose="02020603050405020304" pitchFamily="18" charset="0"/>
                      </a:endParaRPr>
                    </a:p>
                    <a:p>
                      <a:pPr indent="0">
                        <a:lnSpc>
                          <a:spcPct val="130000"/>
                        </a:lnSpc>
                        <a:buNone/>
                      </a:pPr>
                      <a:r>
                        <a:rPr lang="en-US" sz="2200" b="0">
                          <a:latin typeface="Calibri" panose="020F0502020204030204"/>
                          <a:ea typeface="微软雅黑" panose="020B0503020204020204" charset="-122"/>
                          <a:cs typeface="Times New Roman" panose="02020603050405020304" pitchFamily="18" charset="0"/>
                        </a:rPr>
                        <a:t>③</a:t>
                      </a:r>
                      <a:r>
                        <a:rPr lang="en-US" sz="2200" b="0">
                          <a:latin typeface="微软雅黑" panose="020B0503020204020204" charset="-122"/>
                          <a:ea typeface="微软雅黑" panose="020B0503020204020204" charset="-122"/>
                          <a:cs typeface="Times New Roman" panose="02020603050405020304" pitchFamily="18" charset="0"/>
                        </a:rPr>
                        <a:t>健全优胜劣汰</a:t>
                      </a:r>
                      <a:r>
                        <a:rPr lang="en-US" sz="2200" b="0">
                          <a:solidFill>
                            <a:srgbClr val="FF0000"/>
                          </a:solidFill>
                          <a:latin typeface="微软雅黑" panose="020B0503020204020204" charset="-122"/>
                          <a:ea typeface="微软雅黑" panose="020B0503020204020204" charset="-122"/>
                          <a:cs typeface="Times New Roman" panose="02020603050405020304" pitchFamily="18" charset="0"/>
                        </a:rPr>
                        <a:t>市场化退出机制</a:t>
                      </a:r>
                      <a:endParaRPr lang="en-US" altLang="en-US" sz="2200" b="0">
                        <a:solidFill>
                          <a:srgbClr val="FF0000"/>
                        </a:solidFill>
                        <a:latin typeface="微软雅黑" panose="020B0503020204020204" charset="-122"/>
                        <a:ea typeface="微软雅黑" panose="020B0503020204020204" charset="-122"/>
                        <a:cs typeface="Times New Roman" panose="02020603050405020304" pitchFamily="18"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06830">
                <a:tc>
                  <a:txBody>
                    <a:bodyPr wrap="square"/>
                    <a:p>
                      <a:pPr indent="0" algn="l">
                        <a:lnSpc>
                          <a:spcPct val="130000"/>
                        </a:lnSpc>
                        <a:buNone/>
                      </a:pPr>
                      <a:r>
                        <a:rPr lang="en-US" sz="2200" b="0">
                          <a:latin typeface="微软雅黑" panose="020B0503020204020204" charset="-122"/>
                          <a:ea typeface="微软雅黑" panose="020B0503020204020204" charset="-122"/>
                          <a:cs typeface="微软雅黑" panose="020B0503020204020204" charset="-122"/>
                        </a:rPr>
                        <a:t>(2)</a:t>
                      </a:r>
                      <a:r>
                        <a:rPr lang="zh-CN" altLang="en-US" sz="2200" b="0">
                          <a:latin typeface="微软雅黑" panose="020B0503020204020204" charset="-122"/>
                          <a:ea typeface="微软雅黑" panose="020B0503020204020204" charset="-122"/>
                          <a:cs typeface="微软雅黑" panose="020B0503020204020204" charset="-122"/>
                        </a:rPr>
                        <a:t>、</a:t>
                      </a:r>
                      <a:r>
                        <a:rPr lang="en-US" sz="2200" b="0">
                          <a:latin typeface="微软雅黑" panose="020B0503020204020204" charset="-122"/>
                          <a:ea typeface="微软雅黑" panose="020B0503020204020204" charset="-122"/>
                          <a:cs typeface="微软雅黑" panose="020B0503020204020204" charset="-122"/>
                        </a:rPr>
                        <a:t>完善主要由市场决定价格的机制</a:t>
                      </a:r>
                      <a:endParaRPr lang="en-US" altLang="en-US" sz="2200" b="0">
                        <a:latin typeface="微软雅黑" panose="020B0503020204020204" charset="-122"/>
                        <a:ea typeface="微软雅黑" panose="020B0503020204020204" charset="-122"/>
                        <a:cs typeface="微软雅黑" panose="020B0503020204020204"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C000">
                        <a:alpha val="60000"/>
                      </a:srgbClr>
                    </a:solidFill>
                  </a:tcPr>
                </a:tc>
                <a:tc>
                  <a:txBody>
                    <a:bodyPr wrap="square"/>
                    <a:p>
                      <a:pPr indent="0">
                        <a:lnSpc>
                          <a:spcPct val="130000"/>
                        </a:lnSpc>
                        <a:buNone/>
                      </a:pPr>
                      <a:r>
                        <a:rPr lang="en-US" sz="2200" b="0">
                          <a:latin typeface="Calibri" panose="020F0502020204030204"/>
                          <a:ea typeface="微软雅黑" panose="020B0503020204020204" charset="-122"/>
                          <a:cs typeface="Times New Roman" panose="02020603050405020304" pitchFamily="18" charset="0"/>
                        </a:rPr>
                        <a:t>①</a:t>
                      </a:r>
                      <a:r>
                        <a:rPr lang="en-US" sz="2200" b="0">
                          <a:latin typeface="微软雅黑" panose="020B0503020204020204" charset="-122"/>
                          <a:ea typeface="微软雅黑" panose="020B0503020204020204" charset="-122"/>
                          <a:cs typeface="Times New Roman" panose="02020603050405020304" pitchFamily="18" charset="0"/>
                        </a:rPr>
                        <a:t>凡是能由市场形成价格的都交给市场</a:t>
                      </a:r>
                      <a:r>
                        <a:rPr lang="en-US" sz="2200" b="0">
                          <a:latin typeface="微软雅黑" panose="020B0503020204020204" charset="-122"/>
                          <a:ea typeface="微软雅黑" panose="020B0503020204020204" charset="-122"/>
                          <a:cs typeface="宋体" panose="02010600030101010101" pitchFamily="2" charset="-122"/>
                        </a:rPr>
                        <a:t>，</a:t>
                      </a:r>
                      <a:r>
                        <a:rPr lang="en-US" sz="2200" b="0">
                          <a:solidFill>
                            <a:srgbClr val="FF0000"/>
                          </a:solidFill>
                          <a:latin typeface="微软雅黑" panose="020B0503020204020204" charset="-122"/>
                          <a:ea typeface="微软雅黑" panose="020B0503020204020204" charset="-122"/>
                          <a:cs typeface="Times New Roman" panose="02020603050405020304" pitchFamily="18" charset="0"/>
                        </a:rPr>
                        <a:t>政府</a:t>
                      </a:r>
                      <a:r>
                        <a:rPr lang="en-US" sz="2200" b="0">
                          <a:latin typeface="微软雅黑" panose="020B0503020204020204" charset="-122"/>
                          <a:ea typeface="微软雅黑" panose="020B0503020204020204" charset="-122"/>
                          <a:cs typeface="Times New Roman" panose="02020603050405020304" pitchFamily="18" charset="0"/>
                        </a:rPr>
                        <a:t>不进行不当干预</a:t>
                      </a:r>
                      <a:endParaRPr lang="en-US" sz="2200" b="0">
                        <a:latin typeface="微软雅黑" panose="020B0503020204020204" charset="-122"/>
                        <a:ea typeface="微软雅黑" panose="020B0503020204020204" charset="-122"/>
                        <a:cs typeface="Times New Roman" panose="02020603050405020304" pitchFamily="18" charset="0"/>
                      </a:endParaRPr>
                    </a:p>
                    <a:p>
                      <a:pPr indent="0">
                        <a:lnSpc>
                          <a:spcPct val="130000"/>
                        </a:lnSpc>
                        <a:buNone/>
                      </a:pPr>
                      <a:r>
                        <a:rPr lang="en-US" sz="2200" b="0">
                          <a:latin typeface="Calibri" panose="020F0502020204030204"/>
                          <a:ea typeface="微软雅黑" panose="020B0503020204020204" charset="-122"/>
                          <a:cs typeface="Times New Roman" panose="02020603050405020304" pitchFamily="18" charset="0"/>
                          <a:sym typeface="+mn-ea"/>
                        </a:rPr>
                        <a:t>②</a:t>
                      </a:r>
                      <a:r>
                        <a:rPr lang="en-US" sz="2200" b="0">
                          <a:latin typeface="微软雅黑" panose="020B0503020204020204" charset="-122"/>
                          <a:ea typeface="微软雅黑" panose="020B0503020204020204" charset="-122"/>
                          <a:cs typeface="Times New Roman" panose="02020603050405020304" pitchFamily="18" charset="0"/>
                          <a:sym typeface="+mn-ea"/>
                        </a:rPr>
                        <a:t>政府定价主要限定在重要</a:t>
                      </a:r>
                      <a:r>
                        <a:rPr lang="en-US" sz="2200" b="0">
                          <a:solidFill>
                            <a:srgbClr val="FF0000"/>
                          </a:solidFill>
                          <a:latin typeface="微软雅黑" panose="020B0503020204020204" charset="-122"/>
                          <a:ea typeface="微软雅黑" panose="020B0503020204020204" charset="-122"/>
                          <a:cs typeface="Times New Roman" panose="02020603050405020304" pitchFamily="18" charset="0"/>
                          <a:sym typeface="+mn-ea"/>
                        </a:rPr>
                        <a:t>公用事业</a:t>
                      </a:r>
                      <a:r>
                        <a:rPr lang="en-US" sz="2200" b="0">
                          <a:latin typeface="微软雅黑" panose="020B0503020204020204" charset="-122"/>
                          <a:ea typeface="微软雅黑" panose="020B0503020204020204" charset="-122"/>
                          <a:cs typeface="Times New Roman" panose="02020603050405020304" pitchFamily="18" charset="0"/>
                          <a:sym typeface="+mn-ea"/>
                        </a:rPr>
                        <a:t>、</a:t>
                      </a:r>
                      <a:r>
                        <a:rPr lang="en-US" sz="2200" b="0">
                          <a:solidFill>
                            <a:srgbClr val="FF0000"/>
                          </a:solidFill>
                          <a:latin typeface="微软雅黑" panose="020B0503020204020204" charset="-122"/>
                          <a:ea typeface="微软雅黑" panose="020B0503020204020204" charset="-122"/>
                          <a:cs typeface="Times New Roman" panose="02020603050405020304" pitchFamily="18" charset="0"/>
                          <a:sym typeface="+mn-ea"/>
                        </a:rPr>
                        <a:t>公益性服务</a:t>
                      </a:r>
                      <a:r>
                        <a:rPr lang="en-US" sz="2200" b="0">
                          <a:latin typeface="微软雅黑" panose="020B0503020204020204" charset="-122"/>
                          <a:ea typeface="微软雅黑" panose="020B0503020204020204" charset="-122"/>
                          <a:cs typeface="Times New Roman" panose="02020603050405020304" pitchFamily="18" charset="0"/>
                          <a:sym typeface="+mn-ea"/>
                        </a:rPr>
                        <a:t>、</a:t>
                      </a:r>
                      <a:r>
                        <a:rPr lang="en-US" sz="2200" b="0">
                          <a:solidFill>
                            <a:srgbClr val="FF0000"/>
                          </a:solidFill>
                          <a:latin typeface="微软雅黑" panose="020B0503020204020204" charset="-122"/>
                          <a:ea typeface="微软雅黑" panose="020B0503020204020204" charset="-122"/>
                          <a:cs typeface="Times New Roman" panose="02020603050405020304" pitchFamily="18" charset="0"/>
                          <a:sym typeface="+mn-ea"/>
                        </a:rPr>
                        <a:t>网络型自然垄断环节</a:t>
                      </a:r>
                      <a:r>
                        <a:rPr lang="en-US" sz="2200" b="0">
                          <a:latin typeface="微软雅黑" panose="020B0503020204020204" charset="-122"/>
                          <a:ea typeface="微软雅黑" panose="020B0503020204020204" charset="-122"/>
                          <a:cs typeface="Times New Roman" panose="02020603050405020304" pitchFamily="18" charset="0"/>
                          <a:sym typeface="+mn-ea"/>
                        </a:rPr>
                        <a:t>等方面。政府定价要提高</a:t>
                      </a:r>
                      <a:r>
                        <a:rPr lang="en-US" sz="2200" b="0">
                          <a:solidFill>
                            <a:srgbClr val="FF0000"/>
                          </a:solidFill>
                          <a:latin typeface="微软雅黑" panose="020B0503020204020204" charset="-122"/>
                          <a:ea typeface="微软雅黑" panose="020B0503020204020204" charset="-122"/>
                          <a:cs typeface="Times New Roman" panose="02020603050405020304" pitchFamily="18" charset="0"/>
                          <a:sym typeface="+mn-ea"/>
                        </a:rPr>
                        <a:t>透明度</a:t>
                      </a:r>
                      <a:r>
                        <a:rPr lang="en-US" sz="2200" b="0">
                          <a:latin typeface="微软雅黑" panose="020B0503020204020204" charset="-122"/>
                          <a:ea typeface="微软雅黑" panose="020B0503020204020204" charset="-122"/>
                          <a:cs typeface="宋体" panose="02010600030101010101" pitchFamily="2" charset="-122"/>
                          <a:sym typeface="+mn-ea"/>
                        </a:rPr>
                        <a:t>，</a:t>
                      </a:r>
                      <a:r>
                        <a:rPr lang="en-US" sz="2200" b="0">
                          <a:latin typeface="微软雅黑" panose="020B0503020204020204" charset="-122"/>
                          <a:ea typeface="微软雅黑" panose="020B0503020204020204" charset="-122"/>
                          <a:cs typeface="Times New Roman" panose="02020603050405020304" pitchFamily="18" charset="0"/>
                          <a:sym typeface="+mn-ea"/>
                        </a:rPr>
                        <a:t>接受社会监督</a:t>
                      </a:r>
                      <a:endParaRPr lang="en-US" altLang="en-US" sz="2200" b="0">
                        <a:latin typeface="微软雅黑" panose="020B0503020204020204" charset="-122"/>
                        <a:ea typeface="微软雅黑" panose="020B0503020204020204" charset="-122"/>
                        <a:cs typeface="Times New Roman" panose="02020603050405020304" pitchFamily="18"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78205">
                <a:tc>
                  <a:txBody>
                    <a:bodyPr wrap="square"/>
                    <a:p>
                      <a:pPr indent="0" algn="l">
                        <a:lnSpc>
                          <a:spcPct val="130000"/>
                        </a:lnSpc>
                        <a:buNone/>
                      </a:pPr>
                      <a:r>
                        <a:rPr lang="en-US" sz="2200">
                          <a:latin typeface="微软雅黑" panose="020B0503020204020204" charset="-122"/>
                          <a:ea typeface="微软雅黑" panose="020B0503020204020204" charset="-122"/>
                          <a:cs typeface="微软雅黑" panose="020B0503020204020204" charset="-122"/>
                          <a:sym typeface="+mn-ea"/>
                        </a:rPr>
                        <a:t>(3)</a:t>
                      </a:r>
                      <a:r>
                        <a:rPr lang="zh-CN" altLang="en-US" sz="2200">
                          <a:latin typeface="微软雅黑" panose="020B0503020204020204" charset="-122"/>
                          <a:ea typeface="微软雅黑" panose="020B0503020204020204" charset="-122"/>
                          <a:cs typeface="微软雅黑" panose="020B0503020204020204" charset="-122"/>
                          <a:sym typeface="+mn-ea"/>
                        </a:rPr>
                        <a:t>、</a:t>
                      </a:r>
                      <a:r>
                        <a:rPr lang="en-US" sz="2200">
                          <a:latin typeface="微软雅黑" panose="020B0503020204020204" charset="-122"/>
                          <a:ea typeface="微软雅黑" panose="020B0503020204020204" charset="-122"/>
                          <a:cs typeface="微软雅黑" panose="020B0503020204020204" charset="-122"/>
                          <a:sym typeface="+mn-ea"/>
                        </a:rPr>
                        <a:t>实施科学的宏观调控</a:t>
                      </a:r>
                      <a:endParaRPr lang="en-US" altLang="en-US" sz="2200" b="0">
                        <a:latin typeface="微软雅黑" panose="020B0503020204020204" charset="-122"/>
                        <a:ea typeface="微软雅黑" panose="020B0503020204020204" charset="-122"/>
                        <a:cs typeface="微软雅黑" panose="020B0503020204020204"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C000">
                        <a:alpha val="60000"/>
                      </a:srgbClr>
                    </a:solidFill>
                  </a:tcPr>
                </a:tc>
                <a:tc>
                  <a:txBody>
                    <a:bodyPr wrap="square"/>
                    <a:p>
                      <a:pPr indent="0">
                        <a:lnSpc>
                          <a:spcPct val="130000"/>
                        </a:lnSpc>
                        <a:buNone/>
                      </a:pPr>
                      <a:r>
                        <a:rPr lang="en-US" sz="2200">
                          <a:latin typeface="微软雅黑" panose="020B0503020204020204" charset="-122"/>
                          <a:ea typeface="微软雅黑" panose="020B0503020204020204" charset="-122"/>
                          <a:cs typeface="Times New Roman" panose="02020603050405020304" pitchFamily="18" charset="0"/>
                          <a:sym typeface="+mn-ea"/>
                        </a:rPr>
                        <a:t>既要充分发挥市场在资源配置中的决定性作用</a:t>
                      </a:r>
                      <a:r>
                        <a:rPr lang="en-US" sz="2200">
                          <a:latin typeface="微软雅黑" panose="020B0503020204020204" charset="-122"/>
                          <a:ea typeface="微软雅黑" panose="020B0503020204020204" charset="-122"/>
                          <a:cs typeface="宋体" panose="02010600030101010101" pitchFamily="2" charset="-122"/>
                          <a:sym typeface="+mn-ea"/>
                        </a:rPr>
                        <a:t>，</a:t>
                      </a:r>
                      <a:r>
                        <a:rPr lang="en-US" sz="2200">
                          <a:latin typeface="微软雅黑" panose="020B0503020204020204" charset="-122"/>
                          <a:ea typeface="微软雅黑" panose="020B0503020204020204" charset="-122"/>
                          <a:cs typeface="Times New Roman" panose="02020603050405020304" pitchFamily="18" charset="0"/>
                          <a:sym typeface="+mn-ea"/>
                        </a:rPr>
                        <a:t>又要更好地发挥政府作用</a:t>
                      </a:r>
                      <a:r>
                        <a:rPr lang="en-US" sz="2200">
                          <a:latin typeface="微软雅黑" panose="020B0503020204020204" charset="-122"/>
                          <a:ea typeface="微软雅黑" panose="020B0503020204020204" charset="-122"/>
                          <a:cs typeface="宋体" panose="02010600030101010101" pitchFamily="2" charset="-122"/>
                          <a:sym typeface="+mn-ea"/>
                        </a:rPr>
                        <a:t>，</a:t>
                      </a:r>
                      <a:r>
                        <a:rPr lang="en-US" sz="2200">
                          <a:latin typeface="微软雅黑" panose="020B0503020204020204" charset="-122"/>
                          <a:ea typeface="微软雅黑" panose="020B0503020204020204" charset="-122"/>
                          <a:cs typeface="Times New Roman" panose="02020603050405020304" pitchFamily="18" charset="0"/>
                          <a:sym typeface="+mn-ea"/>
                        </a:rPr>
                        <a:t>激发各类市场主体活力</a:t>
                      </a:r>
                      <a:endParaRPr lang="en-US" altLang="en-US" sz="2200" b="0">
                        <a:latin typeface="微软雅黑" panose="020B0503020204020204" charset="-122"/>
                        <a:ea typeface="微软雅黑" panose="020B0503020204020204" charset="-122"/>
                        <a:cs typeface="Times New Roman" panose="02020603050405020304" pitchFamily="18"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06830">
                <a:tc>
                  <a:txBody>
                    <a:bodyPr wrap="square"/>
                    <a:p>
                      <a:pPr indent="0" algn="l">
                        <a:lnSpc>
                          <a:spcPct val="130000"/>
                        </a:lnSpc>
                        <a:buNone/>
                      </a:pPr>
                      <a:r>
                        <a:rPr lang="en-US" sz="2200">
                          <a:latin typeface="微软雅黑" panose="020B0503020204020204" charset="-122"/>
                          <a:ea typeface="微软雅黑" panose="020B0503020204020204" charset="-122"/>
                          <a:cs typeface="微软雅黑" panose="020B0503020204020204" charset="-122"/>
                          <a:sym typeface="+mn-ea"/>
                        </a:rPr>
                        <a:t>(4)</a:t>
                      </a:r>
                      <a:r>
                        <a:rPr lang="zh-CN" altLang="en-US" sz="2200">
                          <a:latin typeface="微软雅黑" panose="020B0503020204020204" charset="-122"/>
                          <a:ea typeface="微软雅黑" panose="020B0503020204020204" charset="-122"/>
                          <a:cs typeface="微软雅黑" panose="020B0503020204020204" charset="-122"/>
                          <a:sym typeface="+mn-ea"/>
                        </a:rPr>
                        <a:t>、</a:t>
                      </a:r>
                      <a:r>
                        <a:rPr lang="en-US" sz="2200">
                          <a:latin typeface="微软雅黑" panose="020B0503020204020204" charset="-122"/>
                          <a:ea typeface="微软雅黑" panose="020B0503020204020204" charset="-122"/>
                          <a:cs typeface="微软雅黑" panose="020B0503020204020204" charset="-122"/>
                          <a:sym typeface="+mn-ea"/>
                        </a:rPr>
                        <a:t>规范市场主体</a:t>
                      </a:r>
                      <a:endParaRPr lang="en-US" altLang="en-US" sz="2200" b="0">
                        <a:latin typeface="微软雅黑" panose="020B0503020204020204" charset="-122"/>
                        <a:ea typeface="微软雅黑" panose="020B0503020204020204" charset="-122"/>
                        <a:cs typeface="微软雅黑" panose="020B0503020204020204" charset="-122"/>
                        <a:sym typeface="+mn-ea"/>
                      </a:endParaRPr>
                    </a:p>
                    <a:p>
                      <a:pPr indent="0" algn="l">
                        <a:lnSpc>
                          <a:spcPct val="130000"/>
                        </a:lnSpc>
                        <a:buNone/>
                      </a:pPr>
                      <a:endParaRPr lang="en-US" altLang="en-US" sz="2200" b="0">
                        <a:latin typeface="微软雅黑" panose="020B0503020204020204" charset="-122"/>
                        <a:ea typeface="微软雅黑" panose="020B0503020204020204" charset="-122"/>
                        <a:cs typeface="微软雅黑" panose="020B0503020204020204" charset="-122"/>
                        <a:sym typeface="+mn-ea"/>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C000">
                        <a:alpha val="62000"/>
                      </a:srgbClr>
                    </a:solidFill>
                  </a:tcPr>
                </a:tc>
                <a:tc>
                  <a:txBody>
                    <a:bodyPr wrap="square"/>
                    <a:p>
                      <a:pPr indent="0">
                        <a:lnSpc>
                          <a:spcPct val="130000"/>
                        </a:lnSpc>
                        <a:buNone/>
                      </a:pPr>
                      <a:r>
                        <a:rPr lang="en-US" sz="2200">
                          <a:latin typeface="Calibri" panose="020F0502020204030204"/>
                          <a:ea typeface="微软雅黑" panose="020B0503020204020204" charset="-122"/>
                          <a:cs typeface="Times New Roman" panose="02020603050405020304" pitchFamily="18" charset="0"/>
                          <a:sym typeface="+mn-ea"/>
                        </a:rPr>
                        <a:t>①</a:t>
                      </a:r>
                      <a:r>
                        <a:rPr lang="en-US" sz="2200">
                          <a:latin typeface="微软雅黑" panose="020B0503020204020204" charset="-122"/>
                          <a:ea typeface="微软雅黑" panose="020B0503020204020204" charset="-122"/>
                          <a:cs typeface="Times New Roman" panose="02020603050405020304" pitchFamily="18" charset="0"/>
                          <a:sym typeface="+mn-ea"/>
                        </a:rPr>
                        <a:t>企业应依法经营</a:t>
                      </a:r>
                      <a:r>
                        <a:rPr lang="en-US" sz="2200">
                          <a:latin typeface="微软雅黑" panose="020B0503020204020204" charset="-122"/>
                          <a:ea typeface="微软雅黑" panose="020B0503020204020204" charset="-122"/>
                          <a:cs typeface="宋体" panose="02010600030101010101" pitchFamily="2" charset="-122"/>
                          <a:sym typeface="+mn-ea"/>
                        </a:rPr>
                        <a:t>，</a:t>
                      </a:r>
                      <a:r>
                        <a:rPr lang="en-US" sz="2200">
                          <a:latin typeface="微软雅黑" panose="020B0503020204020204" charset="-122"/>
                          <a:ea typeface="微软雅黑" panose="020B0503020204020204" charset="-122"/>
                          <a:cs typeface="Times New Roman" panose="02020603050405020304" pitchFamily="18" charset="0"/>
                          <a:sym typeface="+mn-ea"/>
                        </a:rPr>
                        <a:t>遵循</a:t>
                      </a:r>
                      <a:r>
                        <a:rPr lang="en-US" sz="2200">
                          <a:solidFill>
                            <a:srgbClr val="FF0000"/>
                          </a:solidFill>
                          <a:latin typeface="微软雅黑" panose="020B0503020204020204" charset="-122"/>
                          <a:ea typeface="微软雅黑" panose="020B0503020204020204" charset="-122"/>
                          <a:cs typeface="Times New Roman" panose="02020603050405020304" pitchFamily="18" charset="0"/>
                          <a:sym typeface="+mn-ea"/>
                        </a:rPr>
                        <a:t>自愿、平等、公平、诚信</a:t>
                      </a:r>
                      <a:r>
                        <a:rPr lang="en-US" sz="2200">
                          <a:latin typeface="微软雅黑" panose="020B0503020204020204" charset="-122"/>
                          <a:ea typeface="微软雅黑" panose="020B0503020204020204" charset="-122"/>
                          <a:cs typeface="Times New Roman" panose="02020603050405020304" pitchFamily="18" charset="0"/>
                          <a:sym typeface="+mn-ea"/>
                        </a:rPr>
                        <a:t>原则</a:t>
                      </a:r>
                      <a:endParaRPr lang="en-US" sz="2200" b="0">
                        <a:latin typeface="微软雅黑" panose="020B0503020204020204" charset="-122"/>
                        <a:ea typeface="微软雅黑" panose="020B0503020204020204" charset="-122"/>
                        <a:cs typeface="Times New Roman" panose="02020603050405020304" pitchFamily="18" charset="0"/>
                      </a:endParaRPr>
                    </a:p>
                    <a:p>
                      <a:pPr indent="0" algn="l">
                        <a:lnSpc>
                          <a:spcPct val="130000"/>
                        </a:lnSpc>
                        <a:buNone/>
                      </a:pPr>
                      <a:r>
                        <a:rPr lang="en-US" sz="2200">
                          <a:latin typeface="Calibri" panose="020F0502020204030204"/>
                          <a:ea typeface="微软雅黑" panose="020B0503020204020204" charset="-122"/>
                          <a:cs typeface="Times New Roman" panose="02020603050405020304" pitchFamily="18" charset="0"/>
                          <a:sym typeface="+mn-ea"/>
                        </a:rPr>
                        <a:t>②</a:t>
                      </a:r>
                      <a:r>
                        <a:rPr lang="en-US" sz="2200">
                          <a:latin typeface="微软雅黑" panose="020B0503020204020204" charset="-122"/>
                          <a:ea typeface="微软雅黑" panose="020B0503020204020204" charset="-122"/>
                          <a:cs typeface="Times New Roman" panose="02020603050405020304" pitchFamily="18" charset="0"/>
                          <a:sym typeface="+mn-ea"/>
                        </a:rPr>
                        <a:t>消费者应保证自己的经济活动符合法律规范</a:t>
                      </a:r>
                      <a:r>
                        <a:rPr lang="en-US" sz="2200">
                          <a:latin typeface="微软雅黑" panose="020B0503020204020204" charset="-122"/>
                          <a:ea typeface="微软雅黑" panose="020B0503020204020204" charset="-122"/>
                          <a:cs typeface="宋体" panose="02010600030101010101" pitchFamily="2" charset="-122"/>
                          <a:sym typeface="+mn-ea"/>
                        </a:rPr>
                        <a:t>，</a:t>
                      </a:r>
                      <a:r>
                        <a:rPr lang="en-US" sz="2200">
                          <a:latin typeface="微软雅黑" panose="020B0503020204020204" charset="-122"/>
                          <a:ea typeface="微软雅黑" panose="020B0503020204020204" charset="-122"/>
                          <a:cs typeface="Times New Roman" panose="02020603050405020304" pitchFamily="18" charset="0"/>
                          <a:sym typeface="+mn-ea"/>
                        </a:rPr>
                        <a:t>运用法</a:t>
                      </a:r>
                      <a:r>
                        <a:rPr lang="en-US" sz="2200">
                          <a:latin typeface="微软雅黑" panose="020B0503020204020204" charset="-122"/>
                          <a:ea typeface="微软雅黑" panose="020B0503020204020204" charset="-122"/>
                          <a:cs typeface="宋体" panose="02010600030101010101" pitchFamily="2" charset="-122"/>
                          <a:sym typeface="+mn-ea"/>
                        </a:rPr>
                        <a:t>律维护自己的合法权益</a:t>
                      </a:r>
                      <a:endParaRPr lang="en-US" altLang="en-US" sz="2200" b="0">
                        <a:latin typeface="微软雅黑" panose="020B0503020204020204" charset="-122"/>
                        <a:ea typeface="微软雅黑" panose="020B0503020204020204" charset="-122"/>
                        <a:cs typeface="Times New Roman" panose="02020603050405020304" pitchFamily="18"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290352" y="688132"/>
            <a:ext cx="11611894" cy="3551555"/>
          </a:xfrm>
          <a:prstGeom prst="rect">
            <a:avLst/>
          </a:prstGeom>
        </p:spPr>
        <p:txBody>
          <a:bodyPr wrap="square" lIns="36584" tIns="18291" rIns="36584" bIns="18291">
            <a:spAutoFit/>
          </a:bodyPr>
          <a:lstStyle/>
          <a:p>
            <a:pPr defTabSz="800100">
              <a:lnSpc>
                <a:spcPct val="150000"/>
              </a:lnSpc>
              <a:spcAft>
                <a:spcPct val="0"/>
              </a:spcAft>
            </a:pPr>
            <a:r>
              <a:rPr lang="en-US" sz="2540" b="1">
                <a:solidFill>
                  <a:srgbClr val="000000"/>
                </a:solidFill>
                <a:latin typeface="微软雅黑" panose="020B0503020204020204" charset="-122"/>
                <a:ea typeface="微软雅黑" panose="020B0503020204020204" charset="-122"/>
                <a:cs typeface="Times New Roman" panose="02020603050405020304" pitchFamily="18" charset="0"/>
              </a:rPr>
              <a:t>3</a:t>
            </a:r>
            <a:r>
              <a:rPr sz="2540" b="1">
                <a:solidFill>
                  <a:srgbClr val="000000"/>
                </a:solidFill>
                <a:latin typeface="微软雅黑" panose="020B0503020204020204" charset="-122"/>
                <a:ea typeface="微软雅黑" panose="020B0503020204020204" charset="-122"/>
                <a:cs typeface="Times New Roman" panose="02020603050405020304" pitchFamily="18" charset="0"/>
              </a:rPr>
              <a:t>.[2020·浙江7月选考] 近年来</a:t>
            </a:r>
            <a:r>
              <a:rPr lang="zh-CN" sz="2540" b="1">
                <a:solidFill>
                  <a:srgbClr val="000000"/>
                </a:solidFill>
                <a:latin typeface="微软雅黑" panose="020B0503020204020204" charset="-122"/>
                <a:ea typeface="微软雅黑" panose="020B0503020204020204" charset="-122"/>
                <a:cs typeface="Times New Roman" panose="02020603050405020304" pitchFamily="18" charset="0"/>
              </a:rPr>
              <a:t>，</a:t>
            </a:r>
            <a:r>
              <a:rPr sz="2540" b="1">
                <a:solidFill>
                  <a:srgbClr val="000000"/>
                </a:solidFill>
                <a:latin typeface="微软雅黑" panose="020B0503020204020204" charset="-122"/>
                <a:ea typeface="微软雅黑" panose="020B0503020204020204" charset="-122"/>
                <a:cs typeface="Times New Roman" panose="02020603050405020304" pitchFamily="18" charset="0"/>
              </a:rPr>
              <a:t>中央财政、中央企业出资设立产业扶贫基金。该基金独立运营、自负盈亏</a:t>
            </a:r>
            <a:r>
              <a:rPr lang="zh-CN" sz="2540" b="1">
                <a:solidFill>
                  <a:srgbClr val="000000"/>
                </a:solidFill>
                <a:latin typeface="微软雅黑" panose="020B0503020204020204" charset="-122"/>
                <a:ea typeface="微软雅黑" panose="020B0503020204020204" charset="-122"/>
                <a:cs typeface="Times New Roman" panose="02020603050405020304" pitchFamily="18" charset="0"/>
              </a:rPr>
              <a:t>，</a:t>
            </a:r>
            <a:r>
              <a:rPr sz="2540" b="1">
                <a:solidFill>
                  <a:srgbClr val="000000"/>
                </a:solidFill>
                <a:latin typeface="微软雅黑" panose="020B0503020204020204" charset="-122"/>
                <a:ea typeface="微软雅黑" panose="020B0503020204020204" charset="-122"/>
                <a:cs typeface="Times New Roman" panose="02020603050405020304" pitchFamily="18" charset="0"/>
              </a:rPr>
              <a:t>以股权、债权等方式</a:t>
            </a:r>
            <a:r>
              <a:rPr lang="zh-CN" sz="2540" b="1">
                <a:solidFill>
                  <a:srgbClr val="000000"/>
                </a:solidFill>
                <a:latin typeface="微软雅黑" panose="020B0503020204020204" charset="-122"/>
                <a:ea typeface="微软雅黑" panose="020B0503020204020204" charset="-122"/>
                <a:cs typeface="Times New Roman" panose="02020603050405020304" pitchFamily="18" charset="0"/>
              </a:rPr>
              <a:t>，</a:t>
            </a:r>
            <a:r>
              <a:rPr sz="2540" b="1">
                <a:solidFill>
                  <a:srgbClr val="000000"/>
                </a:solidFill>
                <a:latin typeface="微软雅黑" panose="020B0503020204020204" charset="-122"/>
                <a:ea typeface="微软雅黑" panose="020B0503020204020204" charset="-122"/>
                <a:cs typeface="Times New Roman" panose="02020603050405020304" pitchFamily="18" charset="0"/>
              </a:rPr>
              <a:t>投资贫困地区产业建设</a:t>
            </a:r>
            <a:r>
              <a:rPr lang="zh-CN" sz="2540" b="1">
                <a:solidFill>
                  <a:srgbClr val="000000"/>
                </a:solidFill>
                <a:latin typeface="微软雅黑" panose="020B0503020204020204" charset="-122"/>
                <a:ea typeface="微软雅黑" panose="020B0503020204020204" charset="-122"/>
                <a:cs typeface="Times New Roman" panose="02020603050405020304" pitchFamily="18" charset="0"/>
              </a:rPr>
              <a:t>，</a:t>
            </a:r>
            <a:r>
              <a:rPr sz="2540" b="1">
                <a:solidFill>
                  <a:srgbClr val="000000"/>
                </a:solidFill>
                <a:latin typeface="微软雅黑" panose="020B0503020204020204" charset="-122"/>
                <a:ea typeface="微软雅黑" panose="020B0503020204020204" charset="-122"/>
                <a:cs typeface="Times New Roman" panose="02020603050405020304" pitchFamily="18" charset="0"/>
              </a:rPr>
              <a:t>增强贫困地区的造血功能。这种扶贫方式(　　)</a:t>
            </a:r>
            <a:endParaRPr sz="2540" b="1">
              <a:solidFill>
                <a:srgbClr val="000000"/>
              </a:solidFill>
              <a:latin typeface="微软雅黑" panose="020B0503020204020204" charset="-122"/>
              <a:ea typeface="微软雅黑" panose="020B0503020204020204" charset="-122"/>
              <a:cs typeface="Times New Roman" panose="02020603050405020304" pitchFamily="18" charset="0"/>
            </a:endParaRPr>
          </a:p>
          <a:p>
            <a:pPr defTabSz="800100">
              <a:lnSpc>
                <a:spcPct val="150000"/>
              </a:lnSpc>
              <a:spcAft>
                <a:spcPct val="0"/>
              </a:spcAft>
            </a:pPr>
            <a:r>
              <a:rPr sz="2540" b="1">
                <a:solidFill>
                  <a:srgbClr val="000000"/>
                </a:solidFill>
                <a:latin typeface="微软雅黑" panose="020B0503020204020204" charset="-122"/>
                <a:ea typeface="微软雅黑" panose="020B0503020204020204" charset="-122"/>
                <a:cs typeface="Times New Roman" panose="02020603050405020304" pitchFamily="18" charset="0"/>
              </a:rPr>
              <a:t>①引入了市场机制            　②改变了国家的扶贫政策　</a:t>
            </a:r>
            <a:endParaRPr sz="2540" b="1">
              <a:solidFill>
                <a:srgbClr val="000000"/>
              </a:solidFill>
              <a:latin typeface="微软雅黑" panose="020B0503020204020204" charset="-122"/>
              <a:ea typeface="微软雅黑" panose="020B0503020204020204" charset="-122"/>
              <a:cs typeface="Times New Roman" panose="02020603050405020304" pitchFamily="18" charset="0"/>
            </a:endParaRPr>
          </a:p>
          <a:p>
            <a:pPr defTabSz="800100">
              <a:lnSpc>
                <a:spcPct val="150000"/>
              </a:lnSpc>
              <a:spcAft>
                <a:spcPct val="0"/>
              </a:spcAft>
            </a:pPr>
            <a:r>
              <a:rPr sz="2540" b="1">
                <a:solidFill>
                  <a:srgbClr val="000000"/>
                </a:solidFill>
                <a:latin typeface="微软雅黑" panose="020B0503020204020204" charset="-122"/>
                <a:ea typeface="微软雅黑" panose="020B0503020204020204" charset="-122"/>
                <a:cs typeface="Times New Roman" panose="02020603050405020304" pitchFamily="18" charset="0"/>
              </a:rPr>
              <a:t>③直接刺激消费需求　        ④注重经济效益和社会效益的统一　　　　　　　　　　　　　　　　　　</a:t>
            </a:r>
            <a:endParaRPr sz="2540" b="1">
              <a:solidFill>
                <a:srgbClr val="000000"/>
              </a:solidFill>
              <a:latin typeface="微软雅黑" panose="020B0503020204020204" charset="-122"/>
              <a:ea typeface="微软雅黑" panose="020B0503020204020204" charset="-122"/>
              <a:cs typeface="Times New Roman" panose="02020603050405020304" pitchFamily="18" charset="0"/>
            </a:endParaRPr>
          </a:p>
          <a:p>
            <a:pPr defTabSz="800100">
              <a:lnSpc>
                <a:spcPct val="150000"/>
              </a:lnSpc>
              <a:spcAft>
                <a:spcPct val="0"/>
              </a:spcAft>
            </a:pPr>
            <a:r>
              <a:rPr sz="2540" b="1">
                <a:solidFill>
                  <a:srgbClr val="000000"/>
                </a:solidFill>
                <a:latin typeface="微软雅黑" panose="020B0503020204020204" charset="-122"/>
                <a:ea typeface="微软雅黑" panose="020B0503020204020204" charset="-122"/>
                <a:cs typeface="Times New Roman" panose="02020603050405020304" pitchFamily="18" charset="0"/>
              </a:rPr>
              <a:t>A.①②	   B.③④	    C.②③	       D.①④</a:t>
            </a:r>
            <a:endParaRPr lang="en-US" altLang="zh-CN" sz="2540" b="1">
              <a:solidFill>
                <a:srgbClr val="000000"/>
              </a:solidFill>
              <a:latin typeface="微软雅黑" panose="020B0503020204020204" charset="-122"/>
              <a:ea typeface="微软雅黑" panose="020B0503020204020204" charset="-122"/>
              <a:cs typeface="Times New Roman" panose="02020603050405020304" pitchFamily="18" charset="0"/>
            </a:endParaRPr>
          </a:p>
        </p:txBody>
      </p:sp>
      <p:sp>
        <p:nvSpPr>
          <p:cNvPr id="6" name="矩形 5"/>
          <p:cNvSpPr/>
          <p:nvPr>
            <p:custDataLst>
              <p:tags r:id="rId2"/>
            </p:custDataLst>
          </p:nvPr>
        </p:nvSpPr>
        <p:spPr>
          <a:xfrm>
            <a:off x="10049868" y="2252211"/>
            <a:ext cx="906780" cy="1198880"/>
          </a:xfrm>
          <a:prstGeom prst="rect">
            <a:avLst/>
          </a:prstGeom>
          <a:noFill/>
          <a:ln>
            <a:noFill/>
          </a:ln>
        </p:spPr>
        <p:txBody>
          <a:bodyPr wrap="none" rtlCol="0" anchor="t">
            <a:spAutoFit/>
          </a:bodyPr>
          <a:lstStyle/>
          <a:p>
            <a:pPr algn="ctr"/>
            <a:r>
              <a:rPr lang="en-US" altLang="zh-CN" sz="7200" b="1">
                <a:solidFill>
                  <a:srgbClr val="FF0000"/>
                </a:solidFill>
                <a:effectLst/>
                <a:latin typeface="微软雅黑" panose="020B0503020204020204" charset="-122"/>
                <a:ea typeface="微软雅黑" panose="020B0503020204020204" charset="-122"/>
              </a:rPr>
              <a:t>D</a:t>
            </a:r>
            <a:endParaRPr lang="en-US" altLang="zh-CN" sz="7200" b="1">
              <a:solidFill>
                <a:srgbClr val="FF0000"/>
              </a:solidFill>
              <a:effectLst/>
              <a:latin typeface="微软雅黑" panose="020B0503020204020204" charset="-122"/>
              <a:ea typeface="微软雅黑" panose="020B0503020204020204" charset="-122"/>
            </a:endParaRPr>
          </a:p>
        </p:txBody>
      </p:sp>
      <p:sp>
        <p:nvSpPr>
          <p:cNvPr id="7" name="矩形 6"/>
          <p:cNvSpPr/>
          <p:nvPr>
            <p:custDataLst>
              <p:tags r:id="rId3"/>
            </p:custDataLst>
          </p:nvPr>
        </p:nvSpPr>
        <p:spPr>
          <a:xfrm>
            <a:off x="289920" y="4424048"/>
            <a:ext cx="12136073" cy="1861185"/>
          </a:xfrm>
          <a:prstGeom prst="rect">
            <a:avLst/>
          </a:prstGeom>
          <a:solidFill>
            <a:srgbClr val="F7FC7E"/>
          </a:solidFill>
        </p:spPr>
        <p:txBody>
          <a:bodyPr wrap="square" lIns="36584" tIns="18291" rIns="36584" bIns="18291">
            <a:spAutoFit/>
          </a:bodyPr>
          <a:lstStyle/>
          <a:p>
            <a:pPr defTabSz="800100">
              <a:lnSpc>
                <a:spcPct val="140000"/>
              </a:lnSpc>
              <a:spcAft>
                <a:spcPct val="0"/>
              </a:spcAft>
            </a:pPr>
            <a:r>
              <a:rPr lang="en-US" altLang="zh-CN" sz="2115" b="1">
                <a:solidFill>
                  <a:srgbClr val="A50021"/>
                </a:solidFill>
                <a:latin typeface="楷体" panose="02010609060101010101" charset="-122"/>
                <a:ea typeface="楷体" panose="02010609060101010101" charset="-122"/>
                <a:cs typeface="楷体" panose="02010609060101010101" charset="-122"/>
              </a:rPr>
              <a:t>[</a:t>
            </a:r>
            <a:r>
              <a:rPr lang="zh-CN" altLang="en-US" sz="2115" b="1">
                <a:solidFill>
                  <a:srgbClr val="A50021"/>
                </a:solidFill>
                <a:latin typeface="楷体" panose="02010609060101010101" charset="-122"/>
                <a:ea typeface="楷体" panose="02010609060101010101" charset="-122"/>
                <a:cs typeface="楷体" panose="02010609060101010101" charset="-122"/>
              </a:rPr>
              <a:t>解析</a:t>
            </a:r>
            <a:r>
              <a:rPr lang="en-US" altLang="zh-CN" sz="2115" b="1">
                <a:solidFill>
                  <a:srgbClr val="A50021"/>
                </a:solidFill>
                <a:latin typeface="楷体" panose="02010609060101010101" charset="-122"/>
                <a:ea typeface="楷体" panose="02010609060101010101" charset="-122"/>
                <a:cs typeface="楷体" panose="02010609060101010101" charset="-122"/>
              </a:rPr>
              <a:t>]</a:t>
            </a:r>
            <a:r>
              <a:rPr sz="2115" b="1">
                <a:solidFill>
                  <a:srgbClr val="A50021"/>
                </a:solidFill>
                <a:latin typeface="楷体" panose="02010609060101010101" charset="-122"/>
                <a:ea typeface="楷体" panose="02010609060101010101" charset="-122"/>
                <a:cs typeface="楷体" panose="02010609060101010101" charset="-122"/>
              </a:rPr>
              <a:t>本题以中央财政、中央企业出资设立产业扶贫基金为切入点,旨在考查学生获取和解读信息、调动和运用知识的能力。该基金独立运营、自负盈亏,以股权、债权等方式,投资贫困地区产业建设,增强贫困地区的造血功能,发挥了市场机制的作用,注重经济效益和社会效益的统一,①④符合题意</a:t>
            </a:r>
            <a:r>
              <a:rPr sz="2115" b="1" err="1" smtClean="0">
                <a:solidFill>
                  <a:srgbClr val="A50021"/>
                </a:solidFill>
                <a:latin typeface="楷体" panose="02010609060101010101" charset="-122"/>
                <a:ea typeface="楷体" panose="02010609060101010101" charset="-122"/>
                <a:cs typeface="楷体" panose="02010609060101010101" charset="-122"/>
              </a:rPr>
              <a:t>;这种扶贫方式没有改变国家的扶贫政策</a:t>
            </a:r>
            <a:r>
              <a:rPr sz="2115" b="1">
                <a:solidFill>
                  <a:srgbClr val="A50021"/>
                </a:solidFill>
                <a:latin typeface="楷体" panose="02010609060101010101" charset="-122"/>
                <a:ea typeface="楷体" panose="02010609060101010101" charset="-122"/>
                <a:cs typeface="楷体" panose="02010609060101010101" charset="-122"/>
              </a:rPr>
              <a:t>,②错误</a:t>
            </a:r>
            <a:r>
              <a:rPr sz="2115" b="1" err="1" smtClean="0">
                <a:solidFill>
                  <a:srgbClr val="A50021"/>
                </a:solidFill>
                <a:latin typeface="楷体" panose="02010609060101010101" charset="-122"/>
                <a:ea typeface="楷体" panose="02010609060101010101" charset="-122"/>
                <a:cs typeface="楷体" panose="02010609060101010101" charset="-122"/>
              </a:rPr>
              <a:t>;这种扶贫方式不能直接刺激消费需求</a:t>
            </a:r>
            <a:r>
              <a:rPr sz="2115" b="1">
                <a:solidFill>
                  <a:srgbClr val="A50021"/>
                </a:solidFill>
                <a:latin typeface="楷体" panose="02010609060101010101" charset="-122"/>
                <a:ea typeface="楷体" panose="02010609060101010101" charset="-122"/>
                <a:cs typeface="楷体" panose="02010609060101010101" charset="-122"/>
              </a:rPr>
              <a:t>,③错误。故选D。</a:t>
            </a:r>
            <a:endParaRPr sz="2115" b="1">
              <a:solidFill>
                <a:srgbClr val="A50021"/>
              </a:solidFill>
              <a:latin typeface="楷体" panose="02010609060101010101" charset="-122"/>
              <a:ea typeface="楷体" panose="02010609060101010101" charset="-122"/>
              <a:cs typeface="楷体" panose="02010609060101010101" charset="-122"/>
            </a:endParaRPr>
          </a:p>
        </p:txBody>
      </p:sp>
      <p:sp>
        <p:nvSpPr>
          <p:cNvPr id="2" name="文本框 1"/>
          <p:cNvSpPr txBox="1"/>
          <p:nvPr/>
        </p:nvSpPr>
        <p:spPr>
          <a:xfrm>
            <a:off x="405130" y="57785"/>
            <a:ext cx="4457065" cy="583565"/>
          </a:xfrm>
          <a:prstGeom prst="rect">
            <a:avLst/>
          </a:prstGeom>
          <a:solidFill>
            <a:srgbClr val="FFFF00"/>
          </a:solidFill>
        </p:spPr>
        <p:txBody>
          <a:bodyPr wrap="square" rtlCol="0">
            <a:spAutoFit/>
          </a:bodyPr>
          <a:p>
            <a:pPr algn="ctr"/>
            <a:r>
              <a:rPr lang="zh-CN" altLang="en-US" sz="3200" b="1">
                <a:solidFill>
                  <a:srgbClr val="FF0000"/>
                </a:solidFill>
              </a:rPr>
              <a:t>真题感悟</a:t>
            </a:r>
            <a:endParaRPr lang="zh-CN" altLang="en-US" sz="3200" b="1">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500"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108942" y="609469"/>
            <a:ext cx="6833135" cy="547370"/>
          </a:xfrm>
          <a:prstGeom prst="rect">
            <a:avLst/>
          </a:prstGeom>
          <a:noFill/>
          <a:ln w="9525">
            <a:noFill/>
          </a:ln>
        </p:spPr>
        <p:txBody>
          <a:bodyPr wrap="square">
            <a:spAutoFit/>
          </a:bodyPr>
          <a:lstStyle/>
          <a:p>
            <a:pPr indent="0"/>
            <a:r>
              <a:rPr lang="zh-CN" sz="2965" b="1">
                <a:latin typeface="微软雅黑" panose="020B0503020204020204" charset="-122"/>
                <a:ea typeface="微软雅黑" panose="020B0503020204020204" charset="-122"/>
              </a:rPr>
              <a:t>一、社会主义市场经济体制的基本特征</a:t>
            </a:r>
            <a:endParaRPr lang="zh-CN" altLang="en-US" sz="2965" b="1">
              <a:latin typeface="微软雅黑" panose="020B0503020204020204" charset="-122"/>
              <a:ea typeface="微软雅黑" panose="020B0503020204020204" charset="-122"/>
            </a:endParaRPr>
          </a:p>
        </p:txBody>
      </p:sp>
      <p:sp>
        <p:nvSpPr>
          <p:cNvPr id="4" name="文本框 3"/>
          <p:cNvSpPr txBox="1"/>
          <p:nvPr>
            <p:custDataLst>
              <p:tags r:id="rId2"/>
            </p:custDataLst>
          </p:nvPr>
        </p:nvSpPr>
        <p:spPr>
          <a:xfrm>
            <a:off x="10827" y="-45609"/>
            <a:ext cx="12170346" cy="664210"/>
          </a:xfrm>
          <a:prstGeom prst="rect">
            <a:avLst/>
          </a:prstGeom>
          <a:solidFill>
            <a:srgbClr val="CECEEF"/>
          </a:solidFill>
          <a:ln w="9525">
            <a:noFill/>
          </a:ln>
        </p:spPr>
        <p:txBody>
          <a:bodyPr wrap="square">
            <a:spAutoFit/>
          </a:bodyPr>
          <a:lstStyle/>
          <a:p>
            <a:pPr algn="ctr">
              <a:lnSpc>
                <a:spcPct val="110000"/>
              </a:lnSpc>
            </a:pPr>
            <a:r>
              <a:rPr lang="en-US" sz="3385" b="0">
                <a:solidFill>
                  <a:srgbClr val="000000"/>
                </a:solidFill>
                <a:latin typeface="微软雅黑" panose="020B0503020204020204" charset="-122"/>
                <a:ea typeface="微软雅黑" panose="020B0503020204020204" charset="-122"/>
                <a:cs typeface="微软雅黑" panose="020B0503020204020204" charset="-122"/>
              </a:rPr>
              <a:t>2.2</a:t>
            </a:r>
            <a:r>
              <a:rPr lang="zh-CN" sz="3385" b="0">
                <a:solidFill>
                  <a:srgbClr val="000000"/>
                </a:solidFill>
                <a:latin typeface="微软雅黑" panose="020B0503020204020204" charset="-122"/>
                <a:ea typeface="微软雅黑" panose="020B0503020204020204" charset="-122"/>
                <a:cs typeface="微软雅黑" panose="020B0503020204020204" charset="-122"/>
              </a:rPr>
              <a:t>　更好发挥政府作用</a:t>
            </a:r>
            <a:endParaRPr lang="zh-CN" altLang="en-US" sz="3385" b="0">
              <a:solidFill>
                <a:srgbClr val="000000"/>
              </a:solidFill>
              <a:latin typeface="微软雅黑" panose="020B0503020204020204" charset="-122"/>
              <a:ea typeface="微软雅黑" panose="020B0503020204020204" charset="-122"/>
              <a:cs typeface="微软雅黑" panose="020B0503020204020204" charset="-122"/>
            </a:endParaRPr>
          </a:p>
        </p:txBody>
      </p:sp>
      <p:grpSp>
        <p:nvGrpSpPr>
          <p:cNvPr id="9" name="组合 8"/>
          <p:cNvGrpSpPr/>
          <p:nvPr>
            <p:custDataLst>
              <p:tags r:id="rId3"/>
            </p:custDataLst>
          </p:nvPr>
        </p:nvGrpSpPr>
        <p:grpSpPr>
          <a:xfrm>
            <a:off x="113647" y="1476361"/>
            <a:ext cx="2760673" cy="4715589"/>
            <a:chOff x="2493" y="3025"/>
            <a:chExt cx="2791" cy="4618"/>
          </a:xfrm>
        </p:grpSpPr>
        <p:grpSp>
          <p:nvGrpSpPr>
            <p:cNvPr id="10" name="组合 9"/>
            <p:cNvGrpSpPr/>
            <p:nvPr>
              <p:custDataLst>
                <p:tags r:id="rId4"/>
              </p:custDataLst>
            </p:nvPr>
          </p:nvGrpSpPr>
          <p:grpSpPr>
            <a:xfrm>
              <a:off x="2493" y="3025"/>
              <a:ext cx="2791" cy="4618"/>
              <a:chOff x="1493943" y="910189"/>
              <a:chExt cx="3456674" cy="5721856"/>
            </a:xfrm>
          </p:grpSpPr>
          <p:sp>
            <p:nvSpPr>
              <p:cNvPr id="11" name="同侧圆角矩形 10"/>
              <p:cNvSpPr/>
              <p:nvPr>
                <p:custDataLst>
                  <p:tags r:id="rId5"/>
                </p:custDataLst>
              </p:nvPr>
            </p:nvSpPr>
            <p:spPr>
              <a:xfrm>
                <a:off x="1493943" y="1330950"/>
                <a:ext cx="3456674" cy="5301095"/>
              </a:xfrm>
              <a:prstGeom prst="round2SameRect">
                <a:avLst>
                  <a:gd name="adj1" fmla="val 0"/>
                  <a:gd name="adj2" fmla="val 0"/>
                </a:avLst>
              </a:prstGeom>
              <a:noFill/>
              <a:ln w="19050">
                <a:solidFill>
                  <a:srgbClr val="EF8519"/>
                </a:solidFill>
              </a:ln>
              <a:effectLst>
                <a:outerShdw blurRad="114300" dist="25400" dir="2700000" sx="102000" sy="102000" algn="tl" rotWithShape="0">
                  <a:prstClr val="black">
                    <a:alpha val="20000"/>
                  </a:prstClr>
                </a:outerShdw>
              </a:effectLst>
            </p:spPr>
            <p:style>
              <a:lnRef idx="2">
                <a:srgbClr val="EF8519">
                  <a:shade val="50000"/>
                </a:srgbClr>
              </a:lnRef>
              <a:fillRef idx="1">
                <a:srgbClr val="EF8519"/>
              </a:fillRef>
              <a:effectRef idx="0">
                <a:srgbClr val="EF8519"/>
              </a:effectRef>
              <a:fontRef idx="minor">
                <a:srgbClr val="FFFFFF"/>
              </a:fontRef>
            </p:style>
            <p:txBody>
              <a:bodyPr rtlCol="0" anchor="ctr"/>
              <a:lstStyle/>
              <a:p>
                <a:pPr algn="ctr"/>
                <a:endParaRPr lang="zh-CN" altLang="en-US" sz="1060"/>
              </a:p>
            </p:txBody>
          </p:sp>
          <p:sp>
            <p:nvSpPr>
              <p:cNvPr id="12" name="圆角矩形 11"/>
              <p:cNvSpPr/>
              <p:nvPr>
                <p:custDataLst>
                  <p:tags r:id="rId6"/>
                </p:custDataLst>
              </p:nvPr>
            </p:nvSpPr>
            <p:spPr>
              <a:xfrm>
                <a:off x="1639871" y="1556823"/>
                <a:ext cx="3140192" cy="4819178"/>
              </a:xfrm>
              <a:prstGeom prst="roundRect">
                <a:avLst>
                  <a:gd name="adj" fmla="val 5289"/>
                </a:avLst>
              </a:prstGeom>
              <a:solidFill>
                <a:srgbClr val="FFFFFF"/>
              </a:solidFill>
              <a:ln w="9525">
                <a:solidFill>
                  <a:srgbClr val="F39231"/>
                </a:solidFill>
                <a:prstDash val="dash"/>
              </a:ln>
              <a:effectLst/>
            </p:spPr>
            <p:style>
              <a:lnRef idx="2">
                <a:srgbClr val="EF8519">
                  <a:shade val="50000"/>
                </a:srgbClr>
              </a:lnRef>
              <a:fillRef idx="1">
                <a:srgbClr val="EF8519"/>
              </a:fillRef>
              <a:effectRef idx="0">
                <a:srgbClr val="EF8519"/>
              </a:effectRef>
              <a:fontRef idx="minor">
                <a:srgbClr val="FFFFFF"/>
              </a:fontRef>
            </p:style>
            <p:txBody>
              <a:bodyPr rtlCol="0" anchor="ctr"/>
              <a:lstStyle/>
              <a:p>
                <a:pPr algn="ctr"/>
                <a:endParaRPr lang="zh-CN" altLang="en-US" sz="1060"/>
              </a:p>
            </p:txBody>
          </p:sp>
          <p:pic>
            <p:nvPicPr>
              <p:cNvPr id="13" name="图片 12"/>
              <p:cNvPicPr>
                <a:picLocks noChangeAspect="1"/>
              </p:cNvPicPr>
              <p:nvPr>
                <p:custDataLst>
                  <p:tags r:id="rId7"/>
                </p:custDataLst>
              </p:nvPr>
            </p:nvPicPr>
            <p:blipFill>
              <a:blip r:embed="rId8">
                <a:extLst>
                  <a:ext uri="{28A0092B-C50C-407E-A947-70E740481C1C}">
                    <a14:useLocalDpi xmlns:a14="http://schemas.microsoft.com/office/drawing/2010/main" val="0"/>
                  </a:ext>
                </a:extLst>
              </a:blip>
              <a:stretch>
                <a:fillRect/>
              </a:stretch>
            </p:blipFill>
            <p:spPr>
              <a:xfrm>
                <a:off x="2830098" y="910189"/>
                <a:ext cx="784364" cy="847229"/>
              </a:xfrm>
              <a:prstGeom prst="rect">
                <a:avLst/>
              </a:prstGeom>
              <a:effectLst>
                <a:outerShdw blurRad="50800" dist="25400" dir="5400000" algn="t" rotWithShape="0">
                  <a:prstClr val="black">
                    <a:alpha val="30000"/>
                  </a:prstClr>
                </a:outerShdw>
              </a:effectLst>
            </p:spPr>
          </p:pic>
        </p:grpSp>
        <p:sp>
          <p:nvSpPr>
            <p:cNvPr id="14" name="矩形 13"/>
            <p:cNvSpPr/>
            <p:nvPr>
              <p:custDataLst>
                <p:tags r:id="rId9"/>
              </p:custDataLst>
            </p:nvPr>
          </p:nvSpPr>
          <p:spPr>
            <a:xfrm>
              <a:off x="2493" y="3804"/>
              <a:ext cx="2791" cy="447"/>
            </a:xfrm>
            <a:prstGeom prst="rect">
              <a:avLst/>
            </a:prstGeom>
            <a:ln>
              <a:noFill/>
            </a:ln>
          </p:spPr>
          <p:style>
            <a:lnRef idx="2">
              <a:srgbClr val="EF8519">
                <a:shade val="50000"/>
              </a:srgbClr>
            </a:lnRef>
            <a:fillRef idx="1">
              <a:srgbClr val="EF8519"/>
            </a:fillRef>
            <a:effectRef idx="0">
              <a:srgbClr val="EF8519"/>
            </a:effectRef>
            <a:fontRef idx="minor">
              <a:srgbClr val="FFFFFF"/>
            </a:fontRef>
          </p:style>
          <p:txBody>
            <a:bodyPr rtlCol="0" anchor="ctr"/>
            <a:lstStyle/>
            <a:p>
              <a:pPr algn="ctr"/>
              <a:endParaRPr lang="zh-CN" altLang="en-US" sz="1060"/>
            </a:p>
          </p:txBody>
        </p:sp>
        <p:sp>
          <p:nvSpPr>
            <p:cNvPr id="15" name="TextBox 29"/>
            <p:cNvSpPr txBox="1"/>
            <p:nvPr>
              <p:custDataLst>
                <p:tags r:id="rId10"/>
              </p:custDataLst>
            </p:nvPr>
          </p:nvSpPr>
          <p:spPr>
            <a:xfrm>
              <a:off x="2715" y="4423"/>
              <a:ext cx="2347" cy="2949"/>
            </a:xfrm>
            <a:prstGeom prst="rect">
              <a:avLst/>
            </a:prstGeom>
            <a:noFill/>
          </p:spPr>
          <p:txBody>
            <a:bodyPr wrap="square" lIns="0" tIns="0" rIns="0" bIns="0" rtlCol="0">
              <a:spAutoFit/>
            </a:bodyPr>
            <a:lstStyle>
              <a:defPPr>
                <a:defRPr lang="zh-CN"/>
              </a:defPPr>
              <a:lvl1pPr algn="just">
                <a:lnSpc>
                  <a:spcPts val="2000"/>
                </a:lnSpc>
                <a:defRPr sz="1400">
                  <a:solidFill>
                    <a:srgbClr val="000000">
                      <a:lumMod val="75000"/>
                      <a:lumOff val="25000"/>
                    </a:srgbClr>
                  </a:solidFill>
                  <a:latin typeface="微软雅黑" panose="020B0503020204020204" charset="-122"/>
                  <a:ea typeface="微软雅黑" panose="020B0503020204020204" charset="-122"/>
                </a:defRPr>
              </a:lvl1pPr>
            </a:lstStyle>
            <a:p>
              <a:pPr indent="0" fontAlgn="auto">
                <a:lnSpc>
                  <a:spcPct val="120000"/>
                </a:lnSpc>
              </a:pPr>
              <a:r>
                <a:rPr lang="zh-CN" sz="2330">
                  <a:sym typeface="+mn-ea"/>
                </a:rPr>
                <a:t>坚持</a:t>
              </a:r>
              <a:r>
                <a:rPr lang="zh-CN" sz="2330" b="1">
                  <a:solidFill>
                    <a:srgbClr val="FF0000"/>
                  </a:solidFill>
                  <a:sym typeface="+mn-ea"/>
                </a:rPr>
                <a:t>党的领导</a:t>
              </a:r>
              <a:r>
                <a:rPr lang="zh-CN" sz="2330">
                  <a:sym typeface="+mn-ea"/>
                </a:rPr>
                <a:t>，发挥党</a:t>
              </a:r>
              <a:r>
                <a:rPr lang="zh-CN" sz="2330">
                  <a:solidFill>
                    <a:srgbClr val="FF0000"/>
                  </a:solidFill>
                  <a:sym typeface="+mn-ea"/>
                </a:rPr>
                <a:t>总揽全局、协调各方</a:t>
              </a:r>
              <a:r>
                <a:rPr lang="zh-CN" sz="2330">
                  <a:sym typeface="+mn-ea"/>
                </a:rPr>
                <a:t>的领导核心作用，是我国社会主义市场经济体制的一个</a:t>
              </a:r>
              <a:r>
                <a:rPr lang="zh-CN" sz="2330">
                  <a:solidFill>
                    <a:srgbClr val="1F3DF5"/>
                  </a:solidFill>
                  <a:sym typeface="+mn-ea"/>
                </a:rPr>
                <a:t>重要特征</a:t>
              </a:r>
              <a:r>
                <a:rPr lang="zh-CN" sz="2330">
                  <a:sym typeface="+mn-ea"/>
                </a:rPr>
                <a:t>。</a:t>
              </a:r>
              <a:endParaRPr lang="zh-CN" altLang="zh-CN" sz="2330">
                <a:sym typeface="+mn-ea"/>
              </a:endParaRPr>
            </a:p>
          </p:txBody>
        </p:sp>
        <p:sp>
          <p:nvSpPr>
            <p:cNvPr id="16" name="TextBox 30"/>
            <p:cNvSpPr txBox="1"/>
            <p:nvPr>
              <p:custDataLst>
                <p:tags r:id="rId11"/>
              </p:custDataLst>
            </p:nvPr>
          </p:nvSpPr>
          <p:spPr>
            <a:xfrm>
              <a:off x="3000" y="3868"/>
              <a:ext cx="1777" cy="318"/>
            </a:xfrm>
            <a:prstGeom prst="rect">
              <a:avLst/>
            </a:prstGeom>
            <a:noFill/>
          </p:spPr>
          <p:txBody>
            <a:bodyPr wrap="square" lIns="0" tIns="0" rIns="0" bIns="0" rtlCol="0">
              <a:spAutoFit/>
            </a:bodyPr>
            <a:lstStyle/>
            <a:p>
              <a:pPr algn="ctr"/>
              <a:r>
                <a:rPr lang="zh-CN" altLang="en-US" sz="2115" b="1">
                  <a:solidFill>
                    <a:srgbClr val="FFFFFF"/>
                  </a:solidFill>
                  <a:latin typeface="微软雅黑" panose="020B0503020204020204" charset="-122"/>
                  <a:ea typeface="微软雅黑" panose="020B0503020204020204" charset="-122"/>
                </a:rPr>
                <a:t>重要特征</a:t>
              </a:r>
              <a:endParaRPr lang="zh-CN" altLang="en-US" sz="2115" b="1">
                <a:solidFill>
                  <a:srgbClr val="FFFFFF"/>
                </a:solidFill>
                <a:latin typeface="微软雅黑" panose="020B0503020204020204" charset="-122"/>
                <a:ea typeface="微软雅黑" panose="020B0503020204020204" charset="-122"/>
              </a:endParaRPr>
            </a:p>
          </p:txBody>
        </p:sp>
      </p:grpSp>
      <p:sp>
        <p:nvSpPr>
          <p:cNvPr id="17" name="文本框 16"/>
          <p:cNvSpPr txBox="1"/>
          <p:nvPr>
            <p:custDataLst>
              <p:tags r:id="rId12"/>
            </p:custDataLst>
          </p:nvPr>
        </p:nvSpPr>
        <p:spPr>
          <a:xfrm>
            <a:off x="230542" y="1156793"/>
            <a:ext cx="1994535" cy="481330"/>
          </a:xfrm>
          <a:prstGeom prst="rect">
            <a:avLst/>
          </a:prstGeom>
          <a:noFill/>
        </p:spPr>
        <p:txBody>
          <a:bodyPr wrap="none" rtlCol="0" anchor="t">
            <a:spAutoFit/>
          </a:bodyPr>
          <a:lstStyle/>
          <a:p>
            <a:r>
              <a:rPr lang="en-US" sz="2540" b="1">
                <a:ln w="9525" cmpd="sng">
                  <a:noFill/>
                  <a:prstDash val="solid"/>
                </a:ln>
                <a:solidFill>
                  <a:srgbClr val="FF0000"/>
                </a:solidFill>
                <a:latin typeface="微软雅黑" panose="020B0503020204020204" charset="-122"/>
                <a:ea typeface="微软雅黑" panose="020B0503020204020204" charset="-122"/>
                <a:cs typeface="微软雅黑" panose="020B0503020204020204" charset="-122"/>
                <a:sym typeface="+mn-ea"/>
              </a:rPr>
              <a:t>1</a:t>
            </a:r>
            <a:r>
              <a:rPr lang="zh-CN" altLang="en-US" sz="2540" b="1">
                <a:ln w="9525" cmpd="sng">
                  <a:noFill/>
                  <a:prstDash val="solid"/>
                </a:ln>
                <a:solidFill>
                  <a:srgbClr val="FF0000"/>
                </a:solidFill>
                <a:latin typeface="微软雅黑" panose="020B0503020204020204" charset="-122"/>
                <a:ea typeface="微软雅黑" panose="020B0503020204020204" charset="-122"/>
                <a:cs typeface="微软雅黑" panose="020B0503020204020204" charset="-122"/>
                <a:sym typeface="+mn-ea"/>
              </a:rPr>
              <a:t>、基本特征</a:t>
            </a:r>
            <a:endParaRPr lang="zh-CN" altLang="en-US" sz="2540" b="1">
              <a:ln w="9525" cmpd="sng">
                <a:noFill/>
                <a:prstDash val="solid"/>
              </a:ln>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grpSp>
        <p:nvGrpSpPr>
          <p:cNvPr id="28" name="组合 27"/>
          <p:cNvGrpSpPr/>
          <p:nvPr>
            <p:custDataLst>
              <p:tags r:id="rId13"/>
            </p:custDataLst>
          </p:nvPr>
        </p:nvGrpSpPr>
        <p:grpSpPr>
          <a:xfrm>
            <a:off x="3114232" y="1476361"/>
            <a:ext cx="2810402" cy="4715589"/>
            <a:chOff x="2493" y="3025"/>
            <a:chExt cx="2791" cy="4618"/>
          </a:xfrm>
        </p:grpSpPr>
        <p:grpSp>
          <p:nvGrpSpPr>
            <p:cNvPr id="29" name="组合 28"/>
            <p:cNvGrpSpPr/>
            <p:nvPr>
              <p:custDataLst>
                <p:tags r:id="rId14"/>
              </p:custDataLst>
            </p:nvPr>
          </p:nvGrpSpPr>
          <p:grpSpPr>
            <a:xfrm>
              <a:off x="2493" y="3025"/>
              <a:ext cx="2791" cy="4618"/>
              <a:chOff x="1493943" y="910189"/>
              <a:chExt cx="3456674" cy="5721856"/>
            </a:xfrm>
          </p:grpSpPr>
          <p:sp>
            <p:nvSpPr>
              <p:cNvPr id="30" name="同侧圆角矩形 29"/>
              <p:cNvSpPr/>
              <p:nvPr>
                <p:custDataLst>
                  <p:tags r:id="rId15"/>
                </p:custDataLst>
              </p:nvPr>
            </p:nvSpPr>
            <p:spPr>
              <a:xfrm>
                <a:off x="1493943" y="1330950"/>
                <a:ext cx="3456674" cy="5301095"/>
              </a:xfrm>
              <a:prstGeom prst="round2SameRect">
                <a:avLst>
                  <a:gd name="adj1" fmla="val 0"/>
                  <a:gd name="adj2" fmla="val 0"/>
                </a:avLst>
              </a:prstGeom>
              <a:noFill/>
              <a:ln w="19050">
                <a:solidFill>
                  <a:srgbClr val="EF8519"/>
                </a:solidFill>
              </a:ln>
              <a:effectLst>
                <a:outerShdw blurRad="114300" dist="25400" dir="2700000" sx="102000" sy="102000" algn="tl" rotWithShape="0">
                  <a:prstClr val="black">
                    <a:alpha val="20000"/>
                  </a:prstClr>
                </a:outerShdw>
              </a:effectLst>
            </p:spPr>
            <p:style>
              <a:lnRef idx="2">
                <a:srgbClr val="EF8519">
                  <a:shade val="50000"/>
                </a:srgbClr>
              </a:lnRef>
              <a:fillRef idx="1">
                <a:srgbClr val="EF8519"/>
              </a:fillRef>
              <a:effectRef idx="0">
                <a:srgbClr val="EF8519"/>
              </a:effectRef>
              <a:fontRef idx="minor">
                <a:srgbClr val="FFFFFF"/>
              </a:fontRef>
            </p:style>
            <p:txBody>
              <a:bodyPr rtlCol="0" anchor="ctr"/>
              <a:lstStyle/>
              <a:p>
                <a:pPr algn="ctr"/>
                <a:endParaRPr lang="zh-CN" altLang="en-US" sz="1060"/>
              </a:p>
            </p:txBody>
          </p:sp>
          <p:sp>
            <p:nvSpPr>
              <p:cNvPr id="31" name="圆角矩形 30"/>
              <p:cNvSpPr/>
              <p:nvPr>
                <p:custDataLst>
                  <p:tags r:id="rId16"/>
                </p:custDataLst>
              </p:nvPr>
            </p:nvSpPr>
            <p:spPr>
              <a:xfrm>
                <a:off x="1639871" y="1556823"/>
                <a:ext cx="3140192" cy="4819178"/>
              </a:xfrm>
              <a:prstGeom prst="roundRect">
                <a:avLst>
                  <a:gd name="adj" fmla="val 5289"/>
                </a:avLst>
              </a:prstGeom>
              <a:solidFill>
                <a:srgbClr val="FFFFFF"/>
              </a:solidFill>
              <a:ln w="9525">
                <a:solidFill>
                  <a:srgbClr val="F39231"/>
                </a:solidFill>
                <a:prstDash val="dash"/>
              </a:ln>
              <a:effectLst/>
            </p:spPr>
            <p:style>
              <a:lnRef idx="2">
                <a:srgbClr val="EF8519">
                  <a:shade val="50000"/>
                </a:srgbClr>
              </a:lnRef>
              <a:fillRef idx="1">
                <a:srgbClr val="EF8519"/>
              </a:fillRef>
              <a:effectRef idx="0">
                <a:srgbClr val="EF8519"/>
              </a:effectRef>
              <a:fontRef idx="minor">
                <a:srgbClr val="FFFFFF"/>
              </a:fontRef>
            </p:style>
            <p:txBody>
              <a:bodyPr rtlCol="0" anchor="ctr"/>
              <a:lstStyle/>
              <a:p>
                <a:pPr algn="ctr"/>
                <a:endParaRPr lang="zh-CN" altLang="en-US" sz="1060"/>
              </a:p>
            </p:txBody>
          </p:sp>
          <p:pic>
            <p:nvPicPr>
              <p:cNvPr id="32" name="图片 31"/>
              <p:cNvPicPr>
                <a:picLocks noChangeAspect="1"/>
              </p:cNvPicPr>
              <p:nvPr>
                <p:custDataLst>
                  <p:tags r:id="rId17"/>
                </p:custDataLst>
              </p:nvPr>
            </p:nvPicPr>
            <p:blipFill>
              <a:blip r:embed="rId8">
                <a:extLst>
                  <a:ext uri="{28A0092B-C50C-407E-A947-70E740481C1C}">
                    <a14:useLocalDpi xmlns:a14="http://schemas.microsoft.com/office/drawing/2010/main" val="0"/>
                  </a:ext>
                </a:extLst>
              </a:blip>
              <a:stretch>
                <a:fillRect/>
              </a:stretch>
            </p:blipFill>
            <p:spPr>
              <a:xfrm>
                <a:off x="2830098" y="910189"/>
                <a:ext cx="784364" cy="847229"/>
              </a:xfrm>
              <a:prstGeom prst="rect">
                <a:avLst/>
              </a:prstGeom>
              <a:effectLst>
                <a:outerShdw blurRad="50800" dist="25400" dir="5400000" algn="t" rotWithShape="0">
                  <a:prstClr val="black">
                    <a:alpha val="30000"/>
                  </a:prstClr>
                </a:outerShdw>
              </a:effectLst>
            </p:spPr>
          </p:pic>
        </p:grpSp>
        <p:sp>
          <p:nvSpPr>
            <p:cNvPr id="33" name="矩形 32"/>
            <p:cNvSpPr/>
            <p:nvPr>
              <p:custDataLst>
                <p:tags r:id="rId18"/>
              </p:custDataLst>
            </p:nvPr>
          </p:nvSpPr>
          <p:spPr>
            <a:xfrm>
              <a:off x="2493" y="3804"/>
              <a:ext cx="2791" cy="447"/>
            </a:xfrm>
            <a:prstGeom prst="rect">
              <a:avLst/>
            </a:prstGeom>
            <a:ln>
              <a:noFill/>
            </a:ln>
          </p:spPr>
          <p:style>
            <a:lnRef idx="2">
              <a:srgbClr val="EF8519">
                <a:shade val="50000"/>
              </a:srgbClr>
            </a:lnRef>
            <a:fillRef idx="1">
              <a:srgbClr val="EF8519"/>
            </a:fillRef>
            <a:effectRef idx="0">
              <a:srgbClr val="EF8519"/>
            </a:effectRef>
            <a:fontRef idx="minor">
              <a:srgbClr val="FFFFFF"/>
            </a:fontRef>
          </p:style>
          <p:txBody>
            <a:bodyPr rtlCol="0" anchor="ctr"/>
            <a:lstStyle/>
            <a:p>
              <a:pPr algn="ctr"/>
              <a:endParaRPr lang="zh-CN" altLang="en-US" sz="1060"/>
            </a:p>
          </p:txBody>
        </p:sp>
        <p:sp>
          <p:nvSpPr>
            <p:cNvPr id="34" name="TextBox 29"/>
            <p:cNvSpPr txBox="1"/>
            <p:nvPr>
              <p:custDataLst>
                <p:tags r:id="rId19"/>
              </p:custDataLst>
            </p:nvPr>
          </p:nvSpPr>
          <p:spPr>
            <a:xfrm>
              <a:off x="2715" y="4423"/>
              <a:ext cx="2347" cy="2949"/>
            </a:xfrm>
            <a:prstGeom prst="rect">
              <a:avLst/>
            </a:prstGeom>
            <a:noFill/>
          </p:spPr>
          <p:txBody>
            <a:bodyPr wrap="square" lIns="0" tIns="0" rIns="0" bIns="0" rtlCol="0">
              <a:spAutoFit/>
            </a:bodyPr>
            <a:lstStyle>
              <a:defPPr>
                <a:defRPr lang="zh-CN"/>
              </a:defPPr>
              <a:lvl1pPr algn="just">
                <a:lnSpc>
                  <a:spcPts val="2000"/>
                </a:lnSpc>
                <a:defRPr sz="1400">
                  <a:solidFill>
                    <a:srgbClr val="000000">
                      <a:lumMod val="75000"/>
                      <a:lumOff val="25000"/>
                    </a:srgbClr>
                  </a:solidFill>
                  <a:latin typeface="微软雅黑" panose="020B0503020204020204" charset="-122"/>
                  <a:ea typeface="微软雅黑" panose="020B0503020204020204" charset="-122"/>
                </a:defRPr>
              </a:lvl1pPr>
            </a:lstStyle>
            <a:p>
              <a:pPr indent="0" fontAlgn="auto">
                <a:lnSpc>
                  <a:spcPct val="120000"/>
                </a:lnSpc>
              </a:pPr>
              <a:r>
                <a:rPr lang="zh-CN" altLang="en-US" sz="2330">
                  <a:sym typeface="+mn-ea"/>
                </a:rPr>
                <a:t>把社会主义制度和市场经济有机</a:t>
              </a:r>
              <a:r>
                <a:rPr lang="zh-CN" altLang="en-US" sz="2330" b="1">
                  <a:solidFill>
                    <a:srgbClr val="1F3DF5"/>
                  </a:solidFill>
                  <a:sym typeface="+mn-ea"/>
                </a:rPr>
                <a:t>结合</a:t>
              </a:r>
              <a:r>
                <a:rPr lang="zh-CN" altLang="en-US" sz="2330">
                  <a:sym typeface="+mn-ea"/>
                </a:rPr>
                <a:t>，</a:t>
              </a:r>
              <a:r>
                <a:rPr lang="zh-CN" altLang="en-US" sz="2330">
                  <a:solidFill>
                    <a:srgbClr val="FF0000"/>
                  </a:solidFill>
                  <a:sym typeface="+mn-ea"/>
                </a:rPr>
                <a:t>既能发挥市场经济的长处，又能发挥我国社会主义制度的显著优势</a:t>
              </a:r>
              <a:r>
                <a:rPr lang="zh-CN" sz="2330">
                  <a:sym typeface="+mn-ea"/>
                </a:rPr>
                <a:t>。</a:t>
              </a:r>
              <a:endParaRPr lang="zh-CN" altLang="zh-CN" sz="2330">
                <a:sym typeface="+mn-ea"/>
              </a:endParaRPr>
            </a:p>
          </p:txBody>
        </p:sp>
        <p:sp>
          <p:nvSpPr>
            <p:cNvPr id="35" name="TextBox 30"/>
            <p:cNvSpPr txBox="1"/>
            <p:nvPr>
              <p:custDataLst>
                <p:tags r:id="rId20"/>
              </p:custDataLst>
            </p:nvPr>
          </p:nvSpPr>
          <p:spPr>
            <a:xfrm>
              <a:off x="3000" y="3868"/>
              <a:ext cx="1777" cy="318"/>
            </a:xfrm>
            <a:prstGeom prst="rect">
              <a:avLst/>
            </a:prstGeom>
            <a:noFill/>
          </p:spPr>
          <p:txBody>
            <a:bodyPr wrap="square" lIns="0" tIns="0" rIns="0" bIns="0" rtlCol="0">
              <a:spAutoFit/>
            </a:bodyPr>
            <a:lstStyle/>
            <a:p>
              <a:pPr algn="ctr"/>
              <a:r>
                <a:rPr lang="zh-CN" altLang="en-US" sz="2115" b="1">
                  <a:solidFill>
                    <a:srgbClr val="FFFFFF"/>
                  </a:solidFill>
                  <a:latin typeface="微软雅黑" panose="020B0503020204020204" charset="-122"/>
                  <a:ea typeface="微软雅黑" panose="020B0503020204020204" charset="-122"/>
                </a:rPr>
                <a:t>显著优势</a:t>
              </a:r>
              <a:endParaRPr lang="zh-CN" altLang="en-US" sz="2115" b="1">
                <a:solidFill>
                  <a:srgbClr val="FFFFFF"/>
                </a:solidFill>
                <a:latin typeface="微软雅黑" panose="020B0503020204020204" charset="-122"/>
                <a:ea typeface="微软雅黑" panose="020B0503020204020204" charset="-122"/>
              </a:endParaRPr>
            </a:p>
          </p:txBody>
        </p:sp>
      </p:grpSp>
      <p:grpSp>
        <p:nvGrpSpPr>
          <p:cNvPr id="36" name="组合 35"/>
          <p:cNvGrpSpPr/>
          <p:nvPr>
            <p:custDataLst>
              <p:tags r:id="rId21"/>
            </p:custDataLst>
          </p:nvPr>
        </p:nvGrpSpPr>
        <p:grpSpPr>
          <a:xfrm>
            <a:off x="6144386" y="1513994"/>
            <a:ext cx="2642396" cy="4715589"/>
            <a:chOff x="2493" y="3025"/>
            <a:chExt cx="2791" cy="4618"/>
          </a:xfrm>
        </p:grpSpPr>
        <p:grpSp>
          <p:nvGrpSpPr>
            <p:cNvPr id="37" name="组合 36"/>
            <p:cNvGrpSpPr/>
            <p:nvPr>
              <p:custDataLst>
                <p:tags r:id="rId22"/>
              </p:custDataLst>
            </p:nvPr>
          </p:nvGrpSpPr>
          <p:grpSpPr>
            <a:xfrm>
              <a:off x="2493" y="3025"/>
              <a:ext cx="2791" cy="4618"/>
              <a:chOff x="1493943" y="910189"/>
              <a:chExt cx="3456674" cy="5721856"/>
            </a:xfrm>
          </p:grpSpPr>
          <p:sp>
            <p:nvSpPr>
              <p:cNvPr id="38" name="同侧圆角矩形 37"/>
              <p:cNvSpPr/>
              <p:nvPr>
                <p:custDataLst>
                  <p:tags r:id="rId23"/>
                </p:custDataLst>
              </p:nvPr>
            </p:nvSpPr>
            <p:spPr>
              <a:xfrm>
                <a:off x="1493943" y="1330950"/>
                <a:ext cx="3456674" cy="5301095"/>
              </a:xfrm>
              <a:prstGeom prst="round2SameRect">
                <a:avLst>
                  <a:gd name="adj1" fmla="val 0"/>
                  <a:gd name="adj2" fmla="val 0"/>
                </a:avLst>
              </a:prstGeom>
              <a:noFill/>
              <a:ln w="19050">
                <a:solidFill>
                  <a:srgbClr val="EF8519"/>
                </a:solidFill>
              </a:ln>
              <a:effectLst>
                <a:outerShdw blurRad="114300" dist="25400" dir="2700000" sx="102000" sy="102000" algn="tl" rotWithShape="0">
                  <a:prstClr val="black">
                    <a:alpha val="20000"/>
                  </a:prstClr>
                </a:outerShdw>
              </a:effectLst>
            </p:spPr>
            <p:style>
              <a:lnRef idx="2">
                <a:srgbClr val="EF8519">
                  <a:shade val="50000"/>
                </a:srgbClr>
              </a:lnRef>
              <a:fillRef idx="1">
                <a:srgbClr val="EF8519"/>
              </a:fillRef>
              <a:effectRef idx="0">
                <a:srgbClr val="EF8519"/>
              </a:effectRef>
              <a:fontRef idx="minor">
                <a:srgbClr val="FFFFFF"/>
              </a:fontRef>
            </p:style>
            <p:txBody>
              <a:bodyPr rtlCol="0" anchor="ctr"/>
              <a:lstStyle/>
              <a:p>
                <a:pPr algn="ctr"/>
                <a:endParaRPr lang="zh-CN" altLang="en-US" sz="1060"/>
              </a:p>
            </p:txBody>
          </p:sp>
          <p:sp>
            <p:nvSpPr>
              <p:cNvPr id="39" name="圆角矩形 38"/>
              <p:cNvSpPr/>
              <p:nvPr>
                <p:custDataLst>
                  <p:tags r:id="rId24"/>
                </p:custDataLst>
              </p:nvPr>
            </p:nvSpPr>
            <p:spPr>
              <a:xfrm>
                <a:off x="1639871" y="1556823"/>
                <a:ext cx="3140192" cy="4819178"/>
              </a:xfrm>
              <a:prstGeom prst="roundRect">
                <a:avLst>
                  <a:gd name="adj" fmla="val 5289"/>
                </a:avLst>
              </a:prstGeom>
              <a:solidFill>
                <a:srgbClr val="FFFFFF"/>
              </a:solidFill>
              <a:ln w="9525">
                <a:solidFill>
                  <a:srgbClr val="F39231"/>
                </a:solidFill>
                <a:prstDash val="dash"/>
              </a:ln>
              <a:effectLst/>
            </p:spPr>
            <p:style>
              <a:lnRef idx="2">
                <a:srgbClr val="EF8519">
                  <a:shade val="50000"/>
                </a:srgbClr>
              </a:lnRef>
              <a:fillRef idx="1">
                <a:srgbClr val="EF8519"/>
              </a:fillRef>
              <a:effectRef idx="0">
                <a:srgbClr val="EF8519"/>
              </a:effectRef>
              <a:fontRef idx="minor">
                <a:srgbClr val="FFFFFF"/>
              </a:fontRef>
            </p:style>
            <p:txBody>
              <a:bodyPr rtlCol="0" anchor="ctr"/>
              <a:lstStyle/>
              <a:p>
                <a:pPr algn="ctr"/>
                <a:endParaRPr lang="zh-CN" altLang="en-US" sz="1060"/>
              </a:p>
            </p:txBody>
          </p:sp>
          <p:pic>
            <p:nvPicPr>
              <p:cNvPr id="40" name="图片 39"/>
              <p:cNvPicPr>
                <a:picLocks noChangeAspect="1"/>
              </p:cNvPicPr>
              <p:nvPr>
                <p:custDataLst>
                  <p:tags r:id="rId25"/>
                </p:custDataLst>
              </p:nvPr>
            </p:nvPicPr>
            <p:blipFill>
              <a:blip r:embed="rId8">
                <a:extLst>
                  <a:ext uri="{28A0092B-C50C-407E-A947-70E740481C1C}">
                    <a14:useLocalDpi xmlns:a14="http://schemas.microsoft.com/office/drawing/2010/main" val="0"/>
                  </a:ext>
                </a:extLst>
              </a:blip>
              <a:stretch>
                <a:fillRect/>
              </a:stretch>
            </p:blipFill>
            <p:spPr>
              <a:xfrm>
                <a:off x="2830098" y="910189"/>
                <a:ext cx="784364" cy="847229"/>
              </a:xfrm>
              <a:prstGeom prst="rect">
                <a:avLst/>
              </a:prstGeom>
              <a:effectLst>
                <a:outerShdw blurRad="50800" dist="25400" dir="5400000" algn="t" rotWithShape="0">
                  <a:prstClr val="black">
                    <a:alpha val="30000"/>
                  </a:prstClr>
                </a:outerShdw>
              </a:effectLst>
            </p:spPr>
          </p:pic>
        </p:grpSp>
        <p:sp>
          <p:nvSpPr>
            <p:cNvPr id="41" name="矩形 40"/>
            <p:cNvSpPr/>
            <p:nvPr>
              <p:custDataLst>
                <p:tags r:id="rId26"/>
              </p:custDataLst>
            </p:nvPr>
          </p:nvSpPr>
          <p:spPr>
            <a:xfrm>
              <a:off x="2493" y="3804"/>
              <a:ext cx="2791" cy="447"/>
            </a:xfrm>
            <a:prstGeom prst="rect">
              <a:avLst/>
            </a:prstGeom>
            <a:ln>
              <a:noFill/>
            </a:ln>
          </p:spPr>
          <p:style>
            <a:lnRef idx="2">
              <a:srgbClr val="EF8519">
                <a:shade val="50000"/>
              </a:srgbClr>
            </a:lnRef>
            <a:fillRef idx="1">
              <a:srgbClr val="EF8519"/>
            </a:fillRef>
            <a:effectRef idx="0">
              <a:srgbClr val="EF8519"/>
            </a:effectRef>
            <a:fontRef idx="minor">
              <a:srgbClr val="FFFFFF"/>
            </a:fontRef>
          </p:style>
          <p:txBody>
            <a:bodyPr rtlCol="0" anchor="ctr"/>
            <a:lstStyle/>
            <a:p>
              <a:pPr algn="ctr"/>
              <a:endParaRPr lang="zh-CN" altLang="en-US" sz="1060"/>
            </a:p>
          </p:txBody>
        </p:sp>
        <p:sp>
          <p:nvSpPr>
            <p:cNvPr id="42" name="TextBox 29"/>
            <p:cNvSpPr txBox="1"/>
            <p:nvPr>
              <p:custDataLst>
                <p:tags r:id="rId27"/>
              </p:custDataLst>
            </p:nvPr>
          </p:nvSpPr>
          <p:spPr>
            <a:xfrm>
              <a:off x="2715" y="4423"/>
              <a:ext cx="2347" cy="2455"/>
            </a:xfrm>
            <a:prstGeom prst="rect">
              <a:avLst/>
            </a:prstGeom>
            <a:noFill/>
          </p:spPr>
          <p:txBody>
            <a:bodyPr wrap="square" lIns="0" tIns="0" rIns="0" bIns="0" rtlCol="0">
              <a:spAutoFit/>
            </a:bodyPr>
            <a:lstStyle>
              <a:defPPr>
                <a:defRPr lang="zh-CN"/>
              </a:defPPr>
              <a:lvl1pPr algn="just">
                <a:lnSpc>
                  <a:spcPts val="2000"/>
                </a:lnSpc>
                <a:defRPr sz="1400">
                  <a:solidFill>
                    <a:srgbClr val="000000">
                      <a:lumMod val="75000"/>
                      <a:lumOff val="25000"/>
                    </a:srgbClr>
                  </a:solidFill>
                  <a:latin typeface="微软雅黑" panose="020B0503020204020204" charset="-122"/>
                  <a:ea typeface="微软雅黑" panose="020B0503020204020204" charset="-122"/>
                </a:defRPr>
              </a:lvl1pPr>
            </a:lstStyle>
            <a:p>
              <a:pPr indent="0" fontAlgn="auto">
                <a:lnSpc>
                  <a:spcPct val="140000"/>
                </a:lnSpc>
              </a:pPr>
              <a:r>
                <a:rPr lang="zh-CN" altLang="en-US" sz="2330">
                  <a:solidFill>
                    <a:srgbClr val="FF0000"/>
                  </a:solidFill>
                  <a:sym typeface="微软雅黑" panose="020B0503020204020204" charset="-122"/>
                </a:rPr>
                <a:t>促进全体人民实现</a:t>
              </a:r>
              <a:r>
                <a:rPr lang="zh-CN" altLang="en-US" sz="2330" b="1">
                  <a:solidFill>
                    <a:srgbClr val="FF0000"/>
                  </a:solidFill>
                  <a:sym typeface="微软雅黑" panose="020B0503020204020204" charset="-122"/>
                </a:rPr>
                <a:t>共同富裕</a:t>
              </a:r>
              <a:r>
                <a:rPr lang="zh-CN" altLang="en-US" sz="2330">
                  <a:solidFill>
                    <a:srgbClr val="FF0000"/>
                  </a:solidFill>
                  <a:sym typeface="微软雅黑" panose="020B0503020204020204" charset="-122"/>
                </a:rPr>
                <a:t>。</a:t>
              </a:r>
              <a:r>
                <a:rPr lang="zh-CN" altLang="en-US" sz="2330">
                  <a:sym typeface="微软雅黑" panose="020B0503020204020204" charset="-122"/>
                </a:rPr>
                <a:t>共同富裕是中国特色社会主义的</a:t>
              </a:r>
              <a:r>
                <a:rPr lang="zh-CN" altLang="en-US" sz="2330">
                  <a:solidFill>
                    <a:srgbClr val="FF0000"/>
                  </a:solidFill>
                  <a:sym typeface="微软雅黑" panose="020B0503020204020204" charset="-122"/>
                </a:rPr>
                <a:t>根本原则</a:t>
              </a:r>
              <a:endParaRPr lang="zh-CN" altLang="zh-CN" sz="2330">
                <a:sym typeface="+mn-ea"/>
              </a:endParaRPr>
            </a:p>
          </p:txBody>
        </p:sp>
        <p:sp>
          <p:nvSpPr>
            <p:cNvPr id="43" name="TextBox 30"/>
            <p:cNvSpPr txBox="1"/>
            <p:nvPr>
              <p:custDataLst>
                <p:tags r:id="rId28"/>
              </p:custDataLst>
            </p:nvPr>
          </p:nvSpPr>
          <p:spPr>
            <a:xfrm>
              <a:off x="3000" y="3868"/>
              <a:ext cx="1777" cy="318"/>
            </a:xfrm>
            <a:prstGeom prst="rect">
              <a:avLst/>
            </a:prstGeom>
            <a:noFill/>
          </p:spPr>
          <p:txBody>
            <a:bodyPr wrap="square" lIns="0" tIns="0" rIns="0" bIns="0" rtlCol="0">
              <a:spAutoFit/>
            </a:bodyPr>
            <a:lstStyle/>
            <a:p>
              <a:pPr algn="ctr"/>
              <a:r>
                <a:rPr lang="zh-CN" altLang="en-US" sz="2115" b="1">
                  <a:solidFill>
                    <a:srgbClr val="FFFFFF"/>
                  </a:solidFill>
                  <a:latin typeface="微软雅黑" panose="020B0503020204020204" charset="-122"/>
                  <a:ea typeface="微软雅黑" panose="020B0503020204020204" charset="-122"/>
                </a:rPr>
                <a:t>根本目标</a:t>
              </a:r>
              <a:endParaRPr lang="zh-CN" altLang="en-US" sz="2115" b="1">
                <a:solidFill>
                  <a:srgbClr val="FFFFFF"/>
                </a:solidFill>
                <a:latin typeface="微软雅黑" panose="020B0503020204020204" charset="-122"/>
                <a:ea typeface="微软雅黑" panose="020B0503020204020204" charset="-122"/>
              </a:endParaRPr>
            </a:p>
          </p:txBody>
        </p:sp>
      </p:grpSp>
      <p:grpSp>
        <p:nvGrpSpPr>
          <p:cNvPr id="44" name="组合 43"/>
          <p:cNvGrpSpPr/>
          <p:nvPr>
            <p:custDataLst>
              <p:tags r:id="rId29"/>
            </p:custDataLst>
          </p:nvPr>
        </p:nvGrpSpPr>
        <p:grpSpPr>
          <a:xfrm>
            <a:off x="9007206" y="1530763"/>
            <a:ext cx="3003273" cy="4993134"/>
            <a:chOff x="2493" y="3025"/>
            <a:chExt cx="2791" cy="4954"/>
          </a:xfrm>
        </p:grpSpPr>
        <p:grpSp>
          <p:nvGrpSpPr>
            <p:cNvPr id="45" name="组合 44"/>
            <p:cNvGrpSpPr/>
            <p:nvPr>
              <p:custDataLst>
                <p:tags r:id="rId30"/>
              </p:custDataLst>
            </p:nvPr>
          </p:nvGrpSpPr>
          <p:grpSpPr>
            <a:xfrm>
              <a:off x="2493" y="3025"/>
              <a:ext cx="2791" cy="4618"/>
              <a:chOff x="1493943" y="910189"/>
              <a:chExt cx="3456674" cy="5721856"/>
            </a:xfrm>
          </p:grpSpPr>
          <p:sp>
            <p:nvSpPr>
              <p:cNvPr id="46" name="同侧圆角矩形 45"/>
              <p:cNvSpPr/>
              <p:nvPr>
                <p:custDataLst>
                  <p:tags r:id="rId31"/>
                </p:custDataLst>
              </p:nvPr>
            </p:nvSpPr>
            <p:spPr>
              <a:xfrm>
                <a:off x="1493943" y="1330950"/>
                <a:ext cx="3456674" cy="5301095"/>
              </a:xfrm>
              <a:prstGeom prst="round2SameRect">
                <a:avLst>
                  <a:gd name="adj1" fmla="val 0"/>
                  <a:gd name="adj2" fmla="val 0"/>
                </a:avLst>
              </a:prstGeom>
              <a:noFill/>
              <a:ln w="19050">
                <a:solidFill>
                  <a:srgbClr val="EF8519"/>
                </a:solidFill>
              </a:ln>
              <a:effectLst>
                <a:outerShdw blurRad="114300" dist="25400" dir="2700000" sx="102000" sy="102000" algn="tl" rotWithShape="0">
                  <a:prstClr val="black">
                    <a:alpha val="20000"/>
                  </a:prstClr>
                </a:outerShdw>
              </a:effectLst>
            </p:spPr>
            <p:style>
              <a:lnRef idx="2">
                <a:srgbClr val="EF8519">
                  <a:shade val="50000"/>
                </a:srgbClr>
              </a:lnRef>
              <a:fillRef idx="1">
                <a:srgbClr val="EF8519"/>
              </a:fillRef>
              <a:effectRef idx="0">
                <a:srgbClr val="EF8519"/>
              </a:effectRef>
              <a:fontRef idx="minor">
                <a:srgbClr val="FFFFFF"/>
              </a:fontRef>
            </p:style>
            <p:txBody>
              <a:bodyPr rtlCol="0" anchor="ctr"/>
              <a:lstStyle/>
              <a:p>
                <a:pPr algn="ctr"/>
                <a:endParaRPr lang="zh-CN" altLang="en-US" sz="1060"/>
              </a:p>
            </p:txBody>
          </p:sp>
          <p:sp>
            <p:nvSpPr>
              <p:cNvPr id="47" name="圆角矩形 46"/>
              <p:cNvSpPr/>
              <p:nvPr>
                <p:custDataLst>
                  <p:tags r:id="rId32"/>
                </p:custDataLst>
              </p:nvPr>
            </p:nvSpPr>
            <p:spPr>
              <a:xfrm>
                <a:off x="1639871" y="1556823"/>
                <a:ext cx="3140192" cy="4819178"/>
              </a:xfrm>
              <a:prstGeom prst="roundRect">
                <a:avLst>
                  <a:gd name="adj" fmla="val 5289"/>
                </a:avLst>
              </a:prstGeom>
              <a:solidFill>
                <a:srgbClr val="FFFFFF"/>
              </a:solidFill>
              <a:ln w="9525">
                <a:solidFill>
                  <a:srgbClr val="F39231"/>
                </a:solidFill>
                <a:prstDash val="dash"/>
              </a:ln>
              <a:effectLst/>
            </p:spPr>
            <p:style>
              <a:lnRef idx="2">
                <a:srgbClr val="EF8519">
                  <a:shade val="50000"/>
                </a:srgbClr>
              </a:lnRef>
              <a:fillRef idx="1">
                <a:srgbClr val="EF8519"/>
              </a:fillRef>
              <a:effectRef idx="0">
                <a:srgbClr val="EF8519"/>
              </a:effectRef>
              <a:fontRef idx="minor">
                <a:srgbClr val="FFFFFF"/>
              </a:fontRef>
            </p:style>
            <p:txBody>
              <a:bodyPr rtlCol="0" anchor="ctr"/>
              <a:lstStyle/>
              <a:p>
                <a:pPr algn="ctr"/>
                <a:endParaRPr lang="zh-CN" altLang="en-US" sz="1060"/>
              </a:p>
            </p:txBody>
          </p:sp>
          <p:pic>
            <p:nvPicPr>
              <p:cNvPr id="48" name="图片 47"/>
              <p:cNvPicPr>
                <a:picLocks noChangeAspect="1"/>
              </p:cNvPicPr>
              <p:nvPr>
                <p:custDataLst>
                  <p:tags r:id="rId33"/>
                </p:custDataLst>
              </p:nvPr>
            </p:nvPicPr>
            <p:blipFill>
              <a:blip r:embed="rId8">
                <a:extLst>
                  <a:ext uri="{28A0092B-C50C-407E-A947-70E740481C1C}">
                    <a14:useLocalDpi xmlns:a14="http://schemas.microsoft.com/office/drawing/2010/main" val="0"/>
                  </a:ext>
                </a:extLst>
              </a:blip>
              <a:stretch>
                <a:fillRect/>
              </a:stretch>
            </p:blipFill>
            <p:spPr>
              <a:xfrm>
                <a:off x="2830098" y="910189"/>
                <a:ext cx="784364" cy="847229"/>
              </a:xfrm>
              <a:prstGeom prst="rect">
                <a:avLst/>
              </a:prstGeom>
              <a:effectLst>
                <a:outerShdw blurRad="50800" dist="25400" dir="5400000" algn="t" rotWithShape="0">
                  <a:prstClr val="black">
                    <a:alpha val="30000"/>
                  </a:prstClr>
                </a:outerShdw>
              </a:effectLst>
            </p:spPr>
          </p:pic>
        </p:grpSp>
        <p:sp>
          <p:nvSpPr>
            <p:cNvPr id="49" name="矩形 48"/>
            <p:cNvSpPr/>
            <p:nvPr>
              <p:custDataLst>
                <p:tags r:id="rId34"/>
              </p:custDataLst>
            </p:nvPr>
          </p:nvSpPr>
          <p:spPr>
            <a:xfrm>
              <a:off x="2493" y="3804"/>
              <a:ext cx="2791" cy="447"/>
            </a:xfrm>
            <a:prstGeom prst="rect">
              <a:avLst/>
            </a:prstGeom>
            <a:ln>
              <a:noFill/>
            </a:ln>
          </p:spPr>
          <p:style>
            <a:lnRef idx="2">
              <a:srgbClr val="EF8519">
                <a:shade val="50000"/>
              </a:srgbClr>
            </a:lnRef>
            <a:fillRef idx="1">
              <a:srgbClr val="EF8519"/>
            </a:fillRef>
            <a:effectRef idx="0">
              <a:srgbClr val="EF8519"/>
            </a:effectRef>
            <a:fontRef idx="minor">
              <a:srgbClr val="FFFFFF"/>
            </a:fontRef>
          </p:style>
          <p:txBody>
            <a:bodyPr rtlCol="0" anchor="ctr"/>
            <a:lstStyle/>
            <a:p>
              <a:pPr algn="ctr"/>
              <a:endParaRPr lang="zh-CN" altLang="en-US" sz="1060"/>
            </a:p>
          </p:txBody>
        </p:sp>
        <p:sp>
          <p:nvSpPr>
            <p:cNvPr id="71" name="TextBox 29"/>
            <p:cNvSpPr txBox="1"/>
            <p:nvPr>
              <p:custDataLst>
                <p:tags r:id="rId35"/>
              </p:custDataLst>
            </p:nvPr>
          </p:nvSpPr>
          <p:spPr>
            <a:xfrm>
              <a:off x="2715" y="4251"/>
              <a:ext cx="2347" cy="3728"/>
            </a:xfrm>
            <a:prstGeom prst="rect">
              <a:avLst/>
            </a:prstGeom>
            <a:noFill/>
          </p:spPr>
          <p:txBody>
            <a:bodyPr wrap="square" lIns="0" tIns="0" rIns="0" bIns="0" rtlCol="0">
              <a:spAutoFit/>
            </a:bodyPr>
            <a:lstStyle>
              <a:defPPr>
                <a:defRPr lang="zh-CN"/>
              </a:defPPr>
              <a:lvl1pPr algn="just">
                <a:lnSpc>
                  <a:spcPts val="2000"/>
                </a:lnSpc>
                <a:defRPr sz="1400">
                  <a:solidFill>
                    <a:srgbClr val="000000">
                      <a:lumMod val="75000"/>
                      <a:lumOff val="25000"/>
                    </a:srgbClr>
                  </a:solidFill>
                  <a:latin typeface="微软雅黑" panose="020B0503020204020204" charset="-122"/>
                  <a:ea typeface="微软雅黑" panose="020B0503020204020204" charset="-122"/>
                </a:defRPr>
              </a:lvl1pPr>
            </a:lstStyle>
            <a:p>
              <a:pPr algn="just" defTabSz="671195">
                <a:lnSpc>
                  <a:spcPct val="120000"/>
                </a:lnSpc>
              </a:pPr>
              <a:r>
                <a:rPr lang="zh-CN" sz="2330" b="1">
                  <a:solidFill>
                    <a:srgbClr val="FF0000"/>
                  </a:solidFill>
                  <a:cs typeface="华文楷体" panose="02010600040101010101" charset="-122"/>
                  <a:sym typeface="+mn-ea"/>
                </a:rPr>
                <a:t>科学的宏观调控、有效的政府治理。</a:t>
              </a:r>
              <a:r>
                <a:rPr lang="zh-CN" altLang="en-US" sz="2330">
                  <a:solidFill>
                    <a:srgbClr val="1F3DF5"/>
                  </a:solidFill>
                  <a:cs typeface="+mn-ea"/>
                  <a:sym typeface="微软雅黑" panose="020B0503020204020204" charset="-122"/>
                </a:rPr>
                <a:t>能够发挥国家集中人力物力财力办大事的优势，</a:t>
              </a:r>
              <a:r>
                <a:rPr lang="zh-CN" altLang="en-US" sz="2330">
                  <a:cs typeface="+mn-ea"/>
                  <a:sym typeface="微软雅黑" panose="020B0503020204020204" charset="-122"/>
                </a:rPr>
                <a:t>促进经济社会持续健康发展。</a:t>
              </a:r>
              <a:endParaRPr lang="en-US" altLang="zh-CN" sz="2330"/>
            </a:p>
            <a:p>
              <a:pPr algn="just" defTabSz="671195">
                <a:lnSpc>
                  <a:spcPct val="100000"/>
                </a:lnSpc>
              </a:pPr>
              <a:endParaRPr lang="zh-CN" altLang="en-US" sz="1585" b="1">
                <a:solidFill>
                  <a:srgbClr val="FF0000"/>
                </a:solidFill>
              </a:endParaRPr>
            </a:p>
            <a:p>
              <a:pPr indent="0" fontAlgn="auto">
                <a:lnSpc>
                  <a:spcPct val="140000"/>
                </a:lnSpc>
              </a:pPr>
              <a:endParaRPr lang="zh-CN" altLang="zh-CN" sz="2330">
                <a:sym typeface="+mn-ea"/>
              </a:endParaRPr>
            </a:p>
          </p:txBody>
        </p:sp>
        <p:sp>
          <p:nvSpPr>
            <p:cNvPr id="72" name="TextBox 30"/>
            <p:cNvSpPr txBox="1"/>
            <p:nvPr>
              <p:custDataLst>
                <p:tags r:id="rId36"/>
              </p:custDataLst>
            </p:nvPr>
          </p:nvSpPr>
          <p:spPr>
            <a:xfrm>
              <a:off x="3000" y="3868"/>
              <a:ext cx="1777" cy="323"/>
            </a:xfrm>
            <a:prstGeom prst="rect">
              <a:avLst/>
            </a:prstGeom>
            <a:noFill/>
          </p:spPr>
          <p:txBody>
            <a:bodyPr wrap="square" lIns="0" tIns="0" rIns="0" bIns="0" rtlCol="0">
              <a:spAutoFit/>
            </a:bodyPr>
            <a:lstStyle/>
            <a:p>
              <a:pPr algn="ctr"/>
              <a:r>
                <a:rPr lang="zh-CN" altLang="en-US" sz="2115" b="1">
                  <a:solidFill>
                    <a:srgbClr val="FFFFFF"/>
                  </a:solidFill>
                  <a:latin typeface="微软雅黑" panose="020B0503020204020204" charset="-122"/>
                  <a:ea typeface="微软雅黑" panose="020B0503020204020204" charset="-122"/>
                </a:rPr>
                <a:t>内在要求</a:t>
              </a:r>
              <a:endParaRPr lang="zh-CN" altLang="en-US" sz="2115" b="1">
                <a:solidFill>
                  <a:srgbClr val="FFFFFF"/>
                </a:solidFill>
                <a:latin typeface="微软雅黑" panose="020B0503020204020204" charset="-122"/>
                <a:ea typeface="微软雅黑" panose="020B0503020204020204" charset="-122"/>
              </a:endParaRPr>
            </a:p>
          </p:txBody>
        </p:sp>
      </p:grpSp>
      <p:sp>
        <p:nvSpPr>
          <p:cNvPr id="2" name="文本框 1"/>
          <p:cNvSpPr txBox="1"/>
          <p:nvPr>
            <p:custDataLst>
              <p:tags r:id="rId37"/>
            </p:custDataLst>
          </p:nvPr>
        </p:nvSpPr>
        <p:spPr>
          <a:xfrm>
            <a:off x="8576310" y="191770"/>
            <a:ext cx="3275330" cy="1383665"/>
          </a:xfrm>
          <a:prstGeom prst="rect">
            <a:avLst/>
          </a:prstGeom>
          <a:noFill/>
        </p:spPr>
        <p:txBody>
          <a:bodyPr wrap="square" rtlCol="0" anchor="t">
            <a:spAutoFit/>
          </a:bodyPr>
          <a:p>
            <a:pPr marL="215900" indent="-215900" algn="l" defTabSz="864235">
              <a:lnSpc>
                <a:spcPct val="100000"/>
              </a:lnSpc>
              <a:spcBef>
                <a:spcPct val="0"/>
              </a:spcBef>
              <a:spcAft>
                <a:spcPct val="0"/>
              </a:spcAft>
              <a:buFont typeface="Arial" panose="020B0604020202020204" pitchFamily="34" charset="0"/>
            </a:pPr>
            <a:r>
              <a:rPr lang="zh-CN" altLang="en-US" sz="2800" b="1">
                <a:ln w="9525" cmpd="sng">
                  <a:noFill/>
                  <a:prstDash val="solid"/>
                </a:ln>
                <a:solidFill>
                  <a:srgbClr val="FF0000"/>
                </a:solidFill>
                <a:latin typeface="微软雅黑" panose="020B0503020204020204" charset="-122"/>
                <a:ea typeface="微软雅黑" panose="020B0503020204020204" charset="-122"/>
                <a:cs typeface="微软雅黑" panose="020B0503020204020204" charset="-122"/>
                <a:sym typeface="+mn-ea"/>
              </a:rPr>
              <a:t>社会主义市场经济体制是我国的基本经济制度之一</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linds(horizont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blinds(horizontal)">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blinds(horizontal)">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custDataLst>
              <p:tags r:id="rId1"/>
            </p:custDataLst>
          </p:nvPr>
        </p:nvGraphicFramePr>
        <p:xfrm>
          <a:off x="235585" y="74295"/>
          <a:ext cx="11505565" cy="6292850"/>
        </p:xfrm>
        <a:graphic>
          <a:graphicData uri="http://schemas.openxmlformats.org/drawingml/2006/table">
            <a:tbl>
              <a:tblPr firstRow="1" bandRow="1">
                <a:tableStyleId>{5940675A-B579-460E-94D1-54222C63F5DA}</a:tableStyleId>
              </a:tblPr>
              <a:tblGrid>
                <a:gridCol w="3675380"/>
                <a:gridCol w="3993515"/>
                <a:gridCol w="3836670"/>
              </a:tblGrid>
              <a:tr h="401955">
                <a:tc>
                  <a:txBody>
                    <a:bodyPr wrap="square"/>
                    <a:lstStyle/>
                    <a:p>
                      <a:pPr indent="0" algn="ctr">
                        <a:lnSpc>
                          <a:spcPct val="110000"/>
                        </a:lnSpc>
                        <a:buNone/>
                      </a:pPr>
                      <a:r>
                        <a:rPr lang="en-US" sz="2400" b="0">
                          <a:latin typeface="微软雅黑" panose="020B0503020204020204" charset="-122"/>
                          <a:ea typeface="微软雅黑" panose="020B0503020204020204" charset="-122"/>
                          <a:cs typeface="Times New Roman" panose="02020603050405020304" pitchFamily="18" charset="0"/>
                        </a:rPr>
                        <a:t>经济职能</a:t>
                      </a:r>
                      <a:endParaRPr lang="en-US" altLang="en-US" sz="2400" b="0">
                        <a:latin typeface="微软雅黑" panose="020B0503020204020204" charset="-122"/>
                        <a:ea typeface="微软雅黑" panose="020B0503020204020204" charset="-122"/>
                        <a:cs typeface="Times New Roman" panose="02020603050405020304" pitchFamily="18" charset="0"/>
                      </a:endParaRPr>
                    </a:p>
                  </a:txBody>
                  <a:tcPr marL="72578" marR="72578"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gn="ctr">
                        <a:lnSpc>
                          <a:spcPct val="110000"/>
                        </a:lnSpc>
                        <a:buNone/>
                      </a:pPr>
                      <a:r>
                        <a:rPr lang="en-US" sz="2400" b="0">
                          <a:latin typeface="微软雅黑" panose="020B0503020204020204" charset="-122"/>
                          <a:ea typeface="微软雅黑" panose="020B0503020204020204" charset="-122"/>
                          <a:cs typeface="宋体" panose="02010600030101010101" pitchFamily="2" charset="-122"/>
                        </a:rPr>
                        <a:t>作用</a:t>
                      </a:r>
                      <a:endParaRPr lang="en-US" altLang="en-US" sz="2400" b="0">
                        <a:latin typeface="微软雅黑" panose="020B0503020204020204" charset="-122"/>
                        <a:ea typeface="微软雅黑" panose="020B0503020204020204" charset="-122"/>
                        <a:cs typeface="宋体" panose="02010600030101010101" pitchFamily="2" charset="-122"/>
                      </a:endParaRPr>
                    </a:p>
                  </a:txBody>
                  <a:tcPr marL="72578" marR="72578"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gn="ctr">
                        <a:lnSpc>
                          <a:spcPct val="110000"/>
                        </a:lnSpc>
                        <a:buNone/>
                      </a:pPr>
                      <a:r>
                        <a:rPr lang="en-US" sz="2400" b="0">
                          <a:latin typeface="微软雅黑" panose="020B0503020204020204" charset="-122"/>
                          <a:ea typeface="微软雅黑" panose="020B0503020204020204" charset="-122"/>
                          <a:cs typeface="Times New Roman" panose="02020603050405020304" pitchFamily="18" charset="0"/>
                        </a:rPr>
                        <a:t>举例</a:t>
                      </a:r>
                      <a:endParaRPr lang="en-US" altLang="en-US" sz="2400" b="0">
                        <a:latin typeface="微软雅黑" panose="020B0503020204020204" charset="-122"/>
                        <a:ea typeface="微软雅黑" panose="020B0503020204020204" charset="-122"/>
                        <a:cs typeface="Times New Roman" panose="02020603050405020304" pitchFamily="18" charset="0"/>
                      </a:endParaRPr>
                    </a:p>
                  </a:txBody>
                  <a:tcPr marL="72578" marR="72578"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43305">
                <a:tc>
                  <a:txBody>
                    <a:bodyPr wrap="square"/>
                    <a:lstStyle/>
                    <a:p>
                      <a:pPr indent="0">
                        <a:lnSpc>
                          <a:spcPct val="130000"/>
                        </a:lnSpc>
                        <a:buNone/>
                      </a:pPr>
                      <a:r>
                        <a:rPr lang="en-US" sz="2400" b="0">
                          <a:latin typeface="微软雅黑" panose="020B0503020204020204" charset="-122"/>
                          <a:ea typeface="微软雅黑" panose="020B0503020204020204" charset="-122"/>
                          <a:cs typeface="Times New Roman" panose="02020603050405020304" pitchFamily="18" charset="0"/>
                        </a:rPr>
                        <a:t>实施国家重大发展战略和中长期经济社会发展规划</a:t>
                      </a:r>
                      <a:endParaRPr lang="en-US" altLang="en-US" sz="2400" b="0">
                        <a:latin typeface="微软雅黑" panose="020B0503020204020204" charset="-122"/>
                        <a:ea typeface="微软雅黑" panose="020B0503020204020204" charset="-122"/>
                        <a:cs typeface="Times New Roman" panose="02020603050405020304" pitchFamily="18" charset="0"/>
                      </a:endParaRPr>
                    </a:p>
                  </a:txBody>
                  <a:tcPr marL="72578" marR="72578"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nSpc>
                          <a:spcPct val="110000"/>
                        </a:lnSpc>
                        <a:buNone/>
                      </a:pPr>
                      <a:r>
                        <a:rPr lang="en-US" sz="2400" b="0">
                          <a:latin typeface="微软雅黑" panose="020B0503020204020204" charset="-122"/>
                          <a:ea typeface="微软雅黑" panose="020B0503020204020204" charset="-122"/>
                          <a:cs typeface="Times New Roman" panose="02020603050405020304" pitchFamily="18" charset="0"/>
                        </a:rPr>
                        <a:t>实现经济社会发展目标</a:t>
                      </a:r>
                      <a:endParaRPr lang="en-US" altLang="en-US" sz="2400" b="0">
                        <a:latin typeface="微软雅黑" panose="020B0503020204020204" charset="-122"/>
                        <a:ea typeface="微软雅黑" panose="020B0503020204020204" charset="-122"/>
                        <a:cs typeface="Times New Roman" panose="02020603050405020304" pitchFamily="18" charset="0"/>
                      </a:endParaRPr>
                    </a:p>
                  </a:txBody>
                  <a:tcPr marL="72578" marR="72578"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nSpc>
                          <a:spcPct val="110000"/>
                        </a:lnSpc>
                        <a:buNone/>
                      </a:pPr>
                      <a:r>
                        <a:rPr lang="en-US" sz="2400" b="0">
                          <a:latin typeface="微软雅黑" panose="020B0503020204020204" charset="-122"/>
                          <a:ea typeface="微软雅黑" panose="020B0503020204020204" charset="-122"/>
                          <a:cs typeface="Times New Roman" panose="02020603050405020304" pitchFamily="18" charset="0"/>
                        </a:rPr>
                        <a:t>《第十</a:t>
                      </a:r>
                      <a:r>
                        <a:rPr lang="zh-CN" altLang="en-US" sz="2400" b="0">
                          <a:latin typeface="微软雅黑" panose="020B0503020204020204" charset="-122"/>
                          <a:ea typeface="微软雅黑" panose="020B0503020204020204" charset="-122"/>
                          <a:cs typeface="Times New Roman" panose="02020603050405020304" pitchFamily="18" charset="0"/>
                        </a:rPr>
                        <a:t>四</a:t>
                      </a:r>
                      <a:r>
                        <a:rPr lang="en-US" sz="2400" b="0">
                          <a:latin typeface="微软雅黑" panose="020B0503020204020204" charset="-122"/>
                          <a:ea typeface="微软雅黑" panose="020B0503020204020204" charset="-122"/>
                          <a:cs typeface="Times New Roman" panose="02020603050405020304" pitchFamily="18" charset="0"/>
                        </a:rPr>
                        <a:t>个五年规划纲要》</a:t>
                      </a:r>
                      <a:endParaRPr lang="en-US" altLang="en-US" sz="2400" b="0">
                        <a:latin typeface="微软雅黑" panose="020B0503020204020204" charset="-122"/>
                        <a:ea typeface="微软雅黑" panose="020B0503020204020204" charset="-122"/>
                        <a:cs typeface="Times New Roman" panose="02020603050405020304" pitchFamily="18" charset="0"/>
                      </a:endParaRPr>
                    </a:p>
                  </a:txBody>
                  <a:tcPr marL="72578" marR="72578"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88645">
                <a:tc>
                  <a:txBody>
                    <a:bodyPr wrap="square"/>
                    <a:lstStyle/>
                    <a:p>
                      <a:pPr indent="0">
                        <a:lnSpc>
                          <a:spcPct val="110000"/>
                        </a:lnSpc>
                        <a:buNone/>
                      </a:pPr>
                      <a:r>
                        <a:rPr lang="en-US" sz="2400" b="0">
                          <a:latin typeface="微软雅黑" panose="020B0503020204020204" charset="-122"/>
                          <a:ea typeface="微软雅黑" panose="020B0503020204020204" charset="-122"/>
                          <a:cs typeface="Times New Roman" panose="02020603050405020304" pitchFamily="18" charset="0"/>
                        </a:rPr>
                        <a:t>实施宏观经济政策</a:t>
                      </a:r>
                      <a:endParaRPr lang="en-US" altLang="en-US" sz="2400" b="0">
                        <a:latin typeface="微软雅黑" panose="020B0503020204020204" charset="-122"/>
                        <a:ea typeface="微软雅黑" panose="020B0503020204020204" charset="-122"/>
                        <a:cs typeface="Times New Roman" panose="02020603050405020304" pitchFamily="18" charset="0"/>
                      </a:endParaRPr>
                    </a:p>
                  </a:txBody>
                  <a:tcPr marL="72578" marR="72578"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nSpc>
                          <a:spcPct val="110000"/>
                        </a:lnSpc>
                        <a:buNone/>
                      </a:pPr>
                      <a:r>
                        <a:rPr lang="en-US" sz="2400" b="0">
                          <a:latin typeface="微软雅黑" panose="020B0503020204020204" charset="-122"/>
                          <a:ea typeface="微软雅黑" panose="020B0503020204020204" charset="-122"/>
                          <a:cs typeface="Times New Roman" panose="02020603050405020304" pitchFamily="18" charset="0"/>
                        </a:rPr>
                        <a:t>保持宏观经济稳定</a:t>
                      </a:r>
                      <a:endParaRPr lang="en-US" altLang="en-US" sz="2400" b="0">
                        <a:latin typeface="微软雅黑" panose="020B0503020204020204" charset="-122"/>
                        <a:ea typeface="微软雅黑" panose="020B0503020204020204" charset="-122"/>
                        <a:cs typeface="Times New Roman" panose="02020603050405020304" pitchFamily="18" charset="0"/>
                      </a:endParaRPr>
                    </a:p>
                  </a:txBody>
                  <a:tcPr marL="72578" marR="72578"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nSpc>
                          <a:spcPct val="110000"/>
                        </a:lnSpc>
                        <a:buNone/>
                      </a:pPr>
                      <a:r>
                        <a:rPr lang="en-US" sz="2400" b="0">
                          <a:latin typeface="微软雅黑" panose="020B0503020204020204" charset="-122"/>
                          <a:ea typeface="微软雅黑" panose="020B0503020204020204" charset="-122"/>
                          <a:cs typeface="Times New Roman" panose="02020603050405020304" pitchFamily="18" charset="0"/>
                        </a:rPr>
                        <a:t>坚持稳中求进工作总基调</a:t>
                      </a:r>
                      <a:endParaRPr lang="en-US" altLang="en-US" sz="2400" b="0">
                        <a:latin typeface="微软雅黑" panose="020B0503020204020204" charset="-122"/>
                        <a:ea typeface="微软雅黑" panose="020B0503020204020204" charset="-122"/>
                        <a:cs typeface="Times New Roman" panose="02020603050405020304" pitchFamily="18" charset="0"/>
                      </a:endParaRPr>
                    </a:p>
                  </a:txBody>
                  <a:tcPr marL="72578" marR="72578"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42670">
                <a:tc>
                  <a:txBody>
                    <a:bodyPr wrap="square"/>
                    <a:lstStyle/>
                    <a:p>
                      <a:pPr indent="0">
                        <a:lnSpc>
                          <a:spcPct val="110000"/>
                        </a:lnSpc>
                        <a:buNone/>
                      </a:pPr>
                      <a:r>
                        <a:rPr lang="en-US" sz="2400" b="0">
                          <a:latin typeface="微软雅黑" panose="020B0503020204020204" charset="-122"/>
                          <a:ea typeface="微软雅黑" panose="020B0503020204020204" charset="-122"/>
                          <a:cs typeface="Times New Roman" panose="02020603050405020304" pitchFamily="18" charset="0"/>
                        </a:rPr>
                        <a:t>实施产业政策</a:t>
                      </a:r>
                      <a:endParaRPr lang="en-US" altLang="en-US" sz="2400" b="0">
                        <a:latin typeface="微软雅黑" panose="020B0503020204020204" charset="-122"/>
                        <a:ea typeface="微软雅黑" panose="020B0503020204020204" charset="-122"/>
                        <a:cs typeface="Times New Roman" panose="02020603050405020304" pitchFamily="18" charset="0"/>
                      </a:endParaRPr>
                    </a:p>
                  </a:txBody>
                  <a:tcPr marL="72578" marR="72578"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nSpc>
                          <a:spcPct val="130000"/>
                        </a:lnSpc>
                        <a:buNone/>
                      </a:pPr>
                      <a:r>
                        <a:rPr lang="en-US" sz="2400" b="0">
                          <a:latin typeface="微软雅黑" panose="020B0503020204020204" charset="-122"/>
                          <a:ea typeface="微软雅黑" panose="020B0503020204020204" charset="-122"/>
                          <a:cs typeface="Times New Roman" panose="02020603050405020304" pitchFamily="18" charset="0"/>
                        </a:rPr>
                        <a:t>促进产业结构不断优化升级</a:t>
                      </a:r>
                      <a:r>
                        <a:rPr lang="en-US" sz="2400" b="0">
                          <a:latin typeface="微软雅黑" panose="020B0503020204020204" charset="-122"/>
                          <a:ea typeface="微软雅黑" panose="020B0503020204020204" charset="-122"/>
                          <a:cs typeface="宋体" panose="02010600030101010101" pitchFamily="2" charset="-122"/>
                        </a:rPr>
                        <a:t>，</a:t>
                      </a:r>
                      <a:r>
                        <a:rPr lang="en-US" sz="2400" b="0">
                          <a:latin typeface="微软雅黑" panose="020B0503020204020204" charset="-122"/>
                          <a:ea typeface="微软雅黑" panose="020B0503020204020204" charset="-122"/>
                          <a:cs typeface="Times New Roman" panose="02020603050405020304" pitchFamily="18" charset="0"/>
                        </a:rPr>
                        <a:t>增强国民经济竞争力</a:t>
                      </a:r>
                      <a:endParaRPr lang="en-US" altLang="en-US" sz="2400" b="0">
                        <a:latin typeface="微软雅黑" panose="020B0503020204020204" charset="-122"/>
                        <a:ea typeface="微软雅黑" panose="020B0503020204020204" charset="-122"/>
                        <a:cs typeface="Times New Roman" panose="02020603050405020304" pitchFamily="18" charset="0"/>
                      </a:endParaRPr>
                    </a:p>
                  </a:txBody>
                  <a:tcPr marL="72578" marR="72578"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nSpc>
                          <a:spcPct val="110000"/>
                        </a:lnSpc>
                        <a:buNone/>
                      </a:pPr>
                      <a:r>
                        <a:rPr lang="en-US" sz="2400" b="0">
                          <a:latin typeface="微软雅黑" panose="020B0503020204020204" charset="-122"/>
                          <a:ea typeface="微软雅黑" panose="020B0503020204020204" charset="-122"/>
                          <a:cs typeface="Times New Roman" panose="02020603050405020304" pitchFamily="18" charset="0"/>
                        </a:rPr>
                        <a:t>《汽车产业投资管理规定》</a:t>
                      </a:r>
                      <a:endParaRPr lang="en-US" altLang="en-US" sz="2400" b="0">
                        <a:latin typeface="微软雅黑" panose="020B0503020204020204" charset="-122"/>
                        <a:ea typeface="微软雅黑" panose="020B0503020204020204" charset="-122"/>
                        <a:cs typeface="Times New Roman" panose="02020603050405020304" pitchFamily="18" charset="0"/>
                      </a:endParaRPr>
                    </a:p>
                  </a:txBody>
                  <a:tcPr marL="72578" marR="72578"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49960">
                <a:tc>
                  <a:txBody>
                    <a:bodyPr wrap="square"/>
                    <a:lstStyle/>
                    <a:p>
                      <a:pPr indent="0">
                        <a:lnSpc>
                          <a:spcPct val="110000"/>
                        </a:lnSpc>
                        <a:buNone/>
                      </a:pPr>
                      <a:r>
                        <a:rPr lang="en-US" sz="2400" b="0">
                          <a:latin typeface="微软雅黑" panose="020B0503020204020204" charset="-122"/>
                          <a:ea typeface="微软雅黑" panose="020B0503020204020204" charset="-122"/>
                          <a:cs typeface="Times New Roman" panose="02020603050405020304" pitchFamily="18" charset="0"/>
                        </a:rPr>
                        <a:t>实施区域政策和环境政策</a:t>
                      </a:r>
                      <a:endParaRPr lang="en-US" altLang="en-US" sz="2400" b="0">
                        <a:latin typeface="微软雅黑" panose="020B0503020204020204" charset="-122"/>
                        <a:ea typeface="微软雅黑" panose="020B0503020204020204" charset="-122"/>
                        <a:cs typeface="Times New Roman" panose="02020603050405020304" pitchFamily="18" charset="0"/>
                      </a:endParaRPr>
                    </a:p>
                  </a:txBody>
                  <a:tcPr marL="72578" marR="72578"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nSpc>
                          <a:spcPct val="130000"/>
                        </a:lnSpc>
                        <a:buNone/>
                      </a:pPr>
                      <a:r>
                        <a:rPr lang="en-US" sz="2400" b="0">
                          <a:latin typeface="微软雅黑" panose="020B0503020204020204" charset="-122"/>
                          <a:ea typeface="微软雅黑" panose="020B0503020204020204" charset="-122"/>
                          <a:cs typeface="Times New Roman" panose="02020603050405020304" pitchFamily="18" charset="0"/>
                        </a:rPr>
                        <a:t>推动区域经济协调发展和可持续发展</a:t>
                      </a:r>
                      <a:endParaRPr lang="en-US" altLang="en-US" sz="2400" b="0">
                        <a:latin typeface="微软雅黑" panose="020B0503020204020204" charset="-122"/>
                        <a:ea typeface="微软雅黑" panose="020B0503020204020204" charset="-122"/>
                        <a:cs typeface="Times New Roman" panose="02020603050405020304" pitchFamily="18" charset="0"/>
                      </a:endParaRPr>
                    </a:p>
                  </a:txBody>
                  <a:tcPr marL="72578" marR="72578"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nSpc>
                          <a:spcPct val="110000"/>
                        </a:lnSpc>
                        <a:buNone/>
                      </a:pPr>
                      <a:r>
                        <a:rPr lang="en-US" sz="2400" b="0">
                          <a:latin typeface="微软雅黑" panose="020B0503020204020204" charset="-122"/>
                          <a:ea typeface="微软雅黑" panose="020B0503020204020204" charset="-122"/>
                          <a:cs typeface="微软雅黑" panose="020B0503020204020204" charset="-122"/>
                        </a:rPr>
                        <a:t>《乡村振兴战略规划(2018～2022年)》</a:t>
                      </a:r>
                      <a:endParaRPr lang="en-US" altLang="en-US" sz="2400" b="0">
                        <a:latin typeface="微软雅黑" panose="020B0503020204020204" charset="-122"/>
                        <a:ea typeface="微软雅黑" panose="020B0503020204020204" charset="-122"/>
                        <a:cs typeface="微软雅黑" panose="020B0503020204020204" charset="-122"/>
                      </a:endParaRPr>
                    </a:p>
                  </a:txBody>
                  <a:tcPr marL="72578" marR="72578"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49960">
                <a:tc>
                  <a:txBody>
                    <a:bodyPr wrap="square"/>
                    <a:lstStyle/>
                    <a:p>
                      <a:pPr indent="0">
                        <a:lnSpc>
                          <a:spcPct val="110000"/>
                        </a:lnSpc>
                        <a:buNone/>
                      </a:pPr>
                      <a:r>
                        <a:rPr lang="en-US" sz="2400" b="0">
                          <a:latin typeface="微软雅黑" panose="020B0503020204020204" charset="-122"/>
                          <a:ea typeface="微软雅黑" panose="020B0503020204020204" charset="-122"/>
                          <a:cs typeface="Times New Roman" panose="02020603050405020304" pitchFamily="18" charset="0"/>
                        </a:rPr>
                        <a:t>市场监管、质量监管、安全监管</a:t>
                      </a:r>
                      <a:endParaRPr lang="en-US" altLang="en-US" sz="2400" b="0">
                        <a:latin typeface="微软雅黑" panose="020B0503020204020204" charset="-122"/>
                        <a:ea typeface="微软雅黑" panose="020B0503020204020204" charset="-122"/>
                        <a:cs typeface="Times New Roman" panose="02020603050405020304" pitchFamily="18" charset="0"/>
                      </a:endParaRPr>
                    </a:p>
                  </a:txBody>
                  <a:tcPr marL="72578" marR="72578"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nSpc>
                          <a:spcPct val="130000"/>
                        </a:lnSpc>
                        <a:buNone/>
                      </a:pPr>
                      <a:r>
                        <a:rPr lang="en-US" sz="2400" b="0">
                          <a:latin typeface="微软雅黑" panose="020B0503020204020204" charset="-122"/>
                          <a:ea typeface="微软雅黑" panose="020B0503020204020204" charset="-122"/>
                          <a:cs typeface="Times New Roman" panose="02020603050405020304" pitchFamily="18" charset="0"/>
                        </a:rPr>
                        <a:t>规范市场秩序</a:t>
                      </a:r>
                      <a:r>
                        <a:rPr lang="en-US" sz="2400" b="0">
                          <a:latin typeface="微软雅黑" panose="020B0503020204020204" charset="-122"/>
                          <a:ea typeface="微软雅黑" panose="020B0503020204020204" charset="-122"/>
                          <a:cs typeface="宋体" panose="02010600030101010101" pitchFamily="2" charset="-122"/>
                        </a:rPr>
                        <a:t>，</a:t>
                      </a:r>
                      <a:r>
                        <a:rPr lang="en-US" sz="2400" b="0">
                          <a:latin typeface="微软雅黑" panose="020B0503020204020204" charset="-122"/>
                          <a:ea typeface="微软雅黑" panose="020B0503020204020204" charset="-122"/>
                          <a:cs typeface="Times New Roman" panose="02020603050405020304" pitchFamily="18" charset="0"/>
                        </a:rPr>
                        <a:t>保障</a:t>
                      </a:r>
                      <a:r>
                        <a:rPr lang="en-US" sz="2400" b="0">
                          <a:latin typeface="微软雅黑" panose="020B0503020204020204" charset="-122"/>
                          <a:ea typeface="微软雅黑" panose="020B0503020204020204" charset="-122"/>
                          <a:cs typeface="宋体" panose="02010600030101010101" pitchFamily="2" charset="-122"/>
                        </a:rPr>
                        <a:t>公平竞争，弥补市场缺陷</a:t>
                      </a:r>
                      <a:endParaRPr lang="en-US" altLang="en-US" sz="2400" b="0">
                        <a:latin typeface="微软雅黑" panose="020B0503020204020204" charset="-122"/>
                        <a:ea typeface="微软雅黑" panose="020B0503020204020204" charset="-122"/>
                        <a:cs typeface="宋体" panose="02010600030101010101" pitchFamily="2" charset="-122"/>
                      </a:endParaRPr>
                    </a:p>
                  </a:txBody>
                  <a:tcPr marL="72578" marR="72578"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nSpc>
                          <a:spcPct val="110000"/>
                        </a:lnSpc>
                        <a:buNone/>
                      </a:pPr>
                      <a:r>
                        <a:rPr lang="en-US" sz="2400" b="0">
                          <a:latin typeface="微软雅黑" panose="020B0503020204020204" charset="-122"/>
                          <a:ea typeface="微软雅黑" panose="020B0503020204020204" charset="-122"/>
                          <a:cs typeface="Times New Roman" panose="02020603050405020304" pitchFamily="18" charset="0"/>
                        </a:rPr>
                        <a:t>《政府制定价格听证办法》</a:t>
                      </a:r>
                      <a:endParaRPr lang="en-US" altLang="en-US" sz="2400" b="0">
                        <a:latin typeface="微软雅黑" panose="020B0503020204020204" charset="-122"/>
                        <a:ea typeface="微软雅黑" panose="020B0503020204020204" charset="-122"/>
                        <a:cs typeface="Times New Roman" panose="02020603050405020304" pitchFamily="18" charset="0"/>
                      </a:endParaRPr>
                    </a:p>
                  </a:txBody>
                  <a:tcPr marL="72578" marR="72578"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16355">
                <a:tc>
                  <a:txBody>
                    <a:bodyPr wrap="square"/>
                    <a:lstStyle/>
                    <a:p>
                      <a:pPr indent="0">
                        <a:lnSpc>
                          <a:spcPct val="110000"/>
                        </a:lnSpc>
                        <a:buNone/>
                      </a:pPr>
                      <a:r>
                        <a:rPr lang="en-US" sz="2400" b="0">
                          <a:latin typeface="微软雅黑" panose="020B0503020204020204" charset="-122"/>
                          <a:ea typeface="微软雅黑" panose="020B0503020204020204" charset="-122"/>
                          <a:cs typeface="Times New Roman" panose="02020603050405020304" pitchFamily="18" charset="0"/>
                        </a:rPr>
                        <a:t>加强和优化公共服务</a:t>
                      </a:r>
                      <a:endParaRPr lang="en-US" altLang="en-US" sz="2400" b="0">
                        <a:latin typeface="微软雅黑" panose="020B0503020204020204" charset="-122"/>
                        <a:ea typeface="微软雅黑" panose="020B0503020204020204" charset="-122"/>
                        <a:cs typeface="Times New Roman" panose="02020603050405020304" pitchFamily="18" charset="0"/>
                      </a:endParaRPr>
                    </a:p>
                  </a:txBody>
                  <a:tcPr marL="72578" marR="72578"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nSpc>
                          <a:spcPct val="120000"/>
                        </a:lnSpc>
                        <a:buNone/>
                      </a:pPr>
                      <a:r>
                        <a:rPr lang="en-US" sz="2400" b="0">
                          <a:latin typeface="微软雅黑" panose="020B0503020204020204" charset="-122"/>
                          <a:ea typeface="微软雅黑" panose="020B0503020204020204" charset="-122"/>
                          <a:cs typeface="Times New Roman" panose="02020603050405020304" pitchFamily="18" charset="0"/>
                        </a:rPr>
                        <a:t>保障社会公平正义</a:t>
                      </a:r>
                      <a:r>
                        <a:rPr lang="en-US" sz="2400" b="0">
                          <a:latin typeface="微软雅黑" panose="020B0503020204020204" charset="-122"/>
                          <a:ea typeface="微软雅黑" panose="020B0503020204020204" charset="-122"/>
                          <a:cs typeface="宋体" panose="02010600030101010101" pitchFamily="2" charset="-122"/>
                        </a:rPr>
                        <a:t>，</a:t>
                      </a:r>
                      <a:r>
                        <a:rPr lang="en-US" sz="2400" b="0">
                          <a:latin typeface="微软雅黑" panose="020B0503020204020204" charset="-122"/>
                          <a:ea typeface="微软雅黑" panose="020B0503020204020204" charset="-122"/>
                          <a:cs typeface="Times New Roman" panose="02020603050405020304" pitchFamily="18" charset="0"/>
                        </a:rPr>
                        <a:t>促进共同富裕</a:t>
                      </a:r>
                      <a:r>
                        <a:rPr lang="en-US" sz="2400" b="0">
                          <a:latin typeface="微软雅黑" panose="020B0503020204020204" charset="-122"/>
                          <a:ea typeface="微软雅黑" panose="020B0503020204020204" charset="-122"/>
                          <a:cs typeface="宋体" panose="02010600030101010101" pitchFamily="2" charset="-122"/>
                        </a:rPr>
                        <a:t>，</a:t>
                      </a:r>
                      <a:r>
                        <a:rPr lang="en-US" sz="2400" b="0">
                          <a:latin typeface="微软雅黑" panose="020B0503020204020204" charset="-122"/>
                          <a:ea typeface="微软雅黑" panose="020B0503020204020204" charset="-122"/>
                          <a:cs typeface="Times New Roman" panose="02020603050405020304" pitchFamily="18" charset="0"/>
                        </a:rPr>
                        <a:t>更好满足人民日益增长的美好生活需要</a:t>
                      </a:r>
                      <a:endParaRPr lang="en-US" altLang="en-US" sz="2400" b="0">
                        <a:latin typeface="微软雅黑" panose="020B0503020204020204" charset="-122"/>
                        <a:ea typeface="微软雅黑" panose="020B0503020204020204" charset="-122"/>
                        <a:cs typeface="Times New Roman" panose="02020603050405020304" pitchFamily="18" charset="0"/>
                      </a:endParaRPr>
                    </a:p>
                  </a:txBody>
                  <a:tcPr marL="72578" marR="72578"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nSpc>
                          <a:spcPct val="110000"/>
                        </a:lnSpc>
                        <a:buNone/>
                      </a:pPr>
                      <a:r>
                        <a:rPr lang="en-US" sz="2400" b="0">
                          <a:latin typeface="微软雅黑" panose="020B0503020204020204" charset="-122"/>
                          <a:ea typeface="微软雅黑" panose="020B0503020204020204" charset="-122"/>
                          <a:cs typeface="微软雅黑" panose="020B0503020204020204" charset="-122"/>
                        </a:rPr>
                        <a:t>《中国教育现代化2035》</a:t>
                      </a:r>
                      <a:endParaRPr lang="en-US" altLang="en-US" sz="2400" b="0">
                        <a:latin typeface="微软雅黑" panose="020B0503020204020204" charset="-122"/>
                        <a:ea typeface="微软雅黑" panose="020B0503020204020204" charset="-122"/>
                        <a:cs typeface="微软雅黑" panose="020B0503020204020204" charset="-122"/>
                      </a:endParaRPr>
                    </a:p>
                  </a:txBody>
                  <a:tcPr marL="72578" marR="72578"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custDataLst>
              <p:tags r:id="rId1"/>
            </p:custDataLst>
          </p:nvPr>
        </p:nvSpPr>
        <p:spPr>
          <a:xfrm>
            <a:off x="4140058" y="3979809"/>
            <a:ext cx="1825374" cy="64516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dist">
              <a:lnSpc>
                <a:spcPct val="150000"/>
              </a:lnSpc>
            </a:pPr>
            <a:r>
              <a:rPr lang="en-US" sz="2400">
                <a:solidFill>
                  <a:schemeClr val="bg1"/>
                </a:solidFill>
                <a:latin typeface="字魂58号-创中黑" panose="00000500000000000000" pitchFamily="2" charset="-122"/>
                <a:ea typeface="字魂58号-创中黑" panose="00000500000000000000" pitchFamily="2" charset="-122"/>
              </a:rPr>
              <a:t>WORKING</a:t>
            </a:r>
            <a:endParaRPr lang="en-US" sz="2400">
              <a:solidFill>
                <a:schemeClr val="bg1"/>
              </a:solidFill>
              <a:latin typeface="字魂58号-创中黑" panose="00000500000000000000" pitchFamily="2" charset="-122"/>
              <a:ea typeface="字魂58号-创中黑" panose="00000500000000000000" pitchFamily="2" charset="-122"/>
            </a:endParaRPr>
          </a:p>
        </p:txBody>
      </p:sp>
      <p:sp>
        <p:nvSpPr>
          <p:cNvPr id="2" name="矩形 1"/>
          <p:cNvSpPr/>
          <p:nvPr>
            <p:custDataLst>
              <p:tags r:id="rId2"/>
            </p:custDataLst>
          </p:nvPr>
        </p:nvSpPr>
        <p:spPr>
          <a:xfrm>
            <a:off x="216934" y="733659"/>
            <a:ext cx="5248902" cy="559435"/>
          </a:xfrm>
          <a:prstGeom prst="rect">
            <a:avLst/>
          </a:prstGeom>
        </p:spPr>
        <p:txBody>
          <a:bodyPr wrap="square" lIns="68570" tIns="34284" rIns="68570" bIns="34284">
            <a:spAutoFit/>
          </a:bodyPr>
          <a:lstStyle/>
          <a:p>
            <a:pPr algn="ctr">
              <a:defRPr/>
            </a:pPr>
            <a:r>
              <a:rPr lang="zh-CN" altLang="en-US" sz="3200" b="1" spc="225">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lt"/>
              </a:rPr>
              <a:t>（</a:t>
            </a:r>
            <a:r>
              <a:rPr lang="en-US" altLang="zh-CN" sz="3200" b="1" spc="225">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lt"/>
              </a:rPr>
              <a:t>1</a:t>
            </a:r>
            <a:r>
              <a:rPr lang="zh-CN" altLang="en-US" sz="3200" b="1" spc="225">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lt"/>
              </a:rPr>
              <a:t>）</a:t>
            </a:r>
            <a:r>
              <a:rPr lang="zh-CN" altLang="en-US" sz="3200" b="1" spc="225">
                <a:solidFill>
                  <a:srgbClr val="618695"/>
                </a:solidFill>
                <a:latin typeface="微软雅黑" panose="020B0503020204020204" charset="-122"/>
                <a:ea typeface="微软雅黑" panose="020B0503020204020204" charset="-122"/>
                <a:cs typeface="+mn-ea"/>
                <a:sym typeface="+mn-lt"/>
              </a:rPr>
              <a:t>宏观调控手段 </a:t>
            </a:r>
            <a:endParaRPr lang="zh-CN" altLang="en-US" sz="3200" b="1" spc="225">
              <a:solidFill>
                <a:srgbClr val="618695"/>
              </a:solidFill>
              <a:latin typeface="微软雅黑" panose="020B0503020204020204" charset="-122"/>
              <a:ea typeface="微软雅黑" panose="020B0503020204020204" charset="-122"/>
              <a:cs typeface="+mn-ea"/>
              <a:sym typeface="+mn-lt"/>
            </a:endParaRPr>
          </a:p>
        </p:txBody>
      </p:sp>
      <p:sp>
        <p:nvSpPr>
          <p:cNvPr id="11" name="矩形 10"/>
          <p:cNvSpPr/>
          <p:nvPr>
            <p:custDataLst>
              <p:tags r:id="rId3"/>
            </p:custDataLst>
          </p:nvPr>
        </p:nvSpPr>
        <p:spPr>
          <a:xfrm>
            <a:off x="747" y="672"/>
            <a:ext cx="12190507" cy="732506"/>
          </a:xfrm>
          <a:prstGeom prst="rect">
            <a:avLst/>
          </a:prstGeom>
          <a:solidFill>
            <a:srgbClr val="6E8F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4"/>
          <p:cNvSpPr txBox="1"/>
          <p:nvPr>
            <p:custDataLst>
              <p:tags r:id="rId4"/>
            </p:custDataLst>
          </p:nvPr>
        </p:nvSpPr>
        <p:spPr>
          <a:xfrm>
            <a:off x="217255" y="71622"/>
            <a:ext cx="7990496" cy="583565"/>
          </a:xfrm>
          <a:prstGeom prst="rect">
            <a:avLst/>
          </a:prstGeom>
          <a:noFill/>
        </p:spPr>
        <p:txBody>
          <a:bodyPr wrap="square" rtlCol="0">
            <a:spAutoFit/>
          </a:bodyPr>
          <a:lstStyle/>
          <a:p>
            <a:r>
              <a:rPr lang="zh-CN" altLang="en-US" sz="3200" b="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charset="-122"/>
                <a:ea typeface="微软雅黑" panose="020B0503020204020204" charset="-122"/>
              </a:rPr>
              <a:t>二、我国政府的经济职能</a:t>
            </a:r>
            <a:r>
              <a:rPr lang="en-US" altLang="zh-CN" sz="3200" b="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charset="-122"/>
                <a:ea typeface="微软雅黑" panose="020B0503020204020204" charset="-122"/>
                <a:sym typeface="+mn-ea"/>
              </a:rPr>
              <a:t>——</a:t>
            </a:r>
            <a:r>
              <a:rPr lang="zh-CN" altLang="en-US" sz="3200" b="1" spc="225">
                <a:solidFill>
                  <a:schemeClr val="bg1"/>
                </a:solidFill>
                <a:latin typeface="微软雅黑" panose="020B0503020204020204" charset="-122"/>
                <a:ea typeface="微软雅黑" panose="020B0503020204020204" charset="-122"/>
                <a:cs typeface="+mn-ea"/>
                <a:sym typeface="+mn-lt"/>
              </a:rPr>
              <a:t>宏观调控</a:t>
            </a:r>
            <a:endParaRPr lang="zh-CN" altLang="en-US" sz="3200" b="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charset="-122"/>
              <a:ea typeface="微软雅黑" panose="020B0503020204020204" charset="-122"/>
            </a:endParaRPr>
          </a:p>
        </p:txBody>
      </p:sp>
      <p:graphicFrame>
        <p:nvGraphicFramePr>
          <p:cNvPr id="3" name="Group 2"/>
          <p:cNvGraphicFramePr>
            <a:graphicFrameLocks noGrp="1"/>
          </p:cNvGraphicFramePr>
          <p:nvPr>
            <p:custDataLst>
              <p:tags r:id="rId5"/>
            </p:custDataLst>
          </p:nvPr>
        </p:nvGraphicFramePr>
        <p:xfrm>
          <a:off x="217710" y="1292633"/>
          <a:ext cx="11757025" cy="5090160"/>
        </p:xfrm>
        <a:graphic>
          <a:graphicData uri="http://schemas.openxmlformats.org/drawingml/2006/table">
            <a:tbl>
              <a:tblPr>
                <a:effectLst/>
                <a:tableStyleId>{5940675A-B579-460E-94D1-54222C63F5DA}</a:tableStyleId>
              </a:tblPr>
              <a:tblGrid>
                <a:gridCol w="1114425"/>
                <a:gridCol w="7648575"/>
                <a:gridCol w="2994025"/>
              </a:tblGrid>
              <a:tr h="509905">
                <a:tc>
                  <a:txBody>
                    <a:bodyPr wrap="square"/>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800" b="0" i="0" u="none" strike="noStrike" cap="none" normalizeH="0" baseline="0" smtClean="0">
                          <a:ln>
                            <a:noFill/>
                          </a:ln>
                          <a:solidFill>
                            <a:sysClr val="windowText" lastClr="000000"/>
                          </a:solidFill>
                          <a:effectLst/>
                          <a:latin typeface="微软雅黑" panose="020B0503020204020204" charset="-122"/>
                          <a:ea typeface="微软雅黑" panose="020B0503020204020204" charset="-122"/>
                          <a:sym typeface="Courier New" panose="02070309020205020404" pitchFamily="49" charset="0"/>
                        </a:rPr>
                        <a:t>手段</a:t>
                      </a:r>
                      <a:endParaRPr kumimoji="0" lang="zh-CN" altLang="en-US" sz="2800" b="0" i="0" u="none" strike="noStrike" cap="none" normalizeH="0" baseline="0" smtClean="0">
                        <a:ln>
                          <a:noFill/>
                        </a:ln>
                        <a:solidFill>
                          <a:sysClr val="windowText" lastClr="000000"/>
                        </a:solidFill>
                        <a:effectLst/>
                        <a:latin typeface="微软雅黑" panose="020B0503020204020204" charset="-122"/>
                        <a:ea typeface="微软雅黑" panose="020B0503020204020204" charset="-122"/>
                        <a:sym typeface="Courier New" panose="02070309020205020404" pitchFamily="49" charset="0"/>
                      </a:endParaRPr>
                    </a:p>
                  </a:txBody>
                  <a:tcPr marL="68570" marR="68570" marT="0" marB="0" vert="horz"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800" b="0" i="0" u="none" strike="noStrike" cap="none" normalizeH="0" baseline="0">
                          <a:ln>
                            <a:noFill/>
                          </a:ln>
                          <a:solidFill>
                            <a:sysClr val="windowText" lastClr="000000"/>
                          </a:solidFill>
                          <a:effectLst/>
                          <a:latin typeface="微软雅黑" panose="020B0503020204020204" charset="-122"/>
                          <a:ea typeface="微软雅黑" panose="020B0503020204020204" charset="-122"/>
                          <a:sym typeface="Times New Roman" panose="02020603050405020304" pitchFamily="18" charset="0"/>
                        </a:rPr>
                        <a:t>内容、特点</a:t>
                      </a:r>
                      <a:endParaRPr kumimoji="0" lang="zh-CN" altLang="en-US" sz="2800" b="0" i="0" u="none" strike="noStrike" cap="none" normalizeH="0" baseline="0">
                        <a:ln>
                          <a:noFill/>
                        </a:ln>
                        <a:solidFill>
                          <a:sysClr val="windowText" lastClr="000000"/>
                        </a:solidFill>
                        <a:effectLst/>
                        <a:latin typeface="微软雅黑" panose="020B0503020204020204" charset="-122"/>
                        <a:ea typeface="微软雅黑" panose="020B0503020204020204" charset="-122"/>
                        <a:sym typeface="Times New Roman" panose="02020603050405020304" pitchFamily="18" charset="0"/>
                      </a:endParaRPr>
                    </a:p>
                  </a:txBody>
                  <a:tcPr marL="68570" marR="68570" marT="0" marB="0" vert="horz"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800" b="0" i="0" u="none" strike="noStrike" cap="none" normalizeH="0" baseline="0">
                          <a:ln>
                            <a:noFill/>
                          </a:ln>
                          <a:solidFill>
                            <a:sysClr val="windowText" lastClr="000000"/>
                          </a:solidFill>
                          <a:effectLst/>
                          <a:latin typeface="微软雅黑" panose="020B0503020204020204" charset="-122"/>
                          <a:ea typeface="微软雅黑" panose="020B0503020204020204" charset="-122"/>
                          <a:sym typeface="Courier New" panose="02070309020205020404" pitchFamily="49" charset="0"/>
                        </a:rPr>
                        <a:t>联系</a:t>
                      </a:r>
                      <a:endParaRPr kumimoji="0" lang="zh-CN" altLang="en-US" sz="2800" b="0" i="0" u="none" strike="noStrike" cap="none" normalizeH="0" baseline="0">
                        <a:ln>
                          <a:noFill/>
                        </a:ln>
                        <a:solidFill>
                          <a:sysClr val="windowText" lastClr="000000"/>
                        </a:solidFill>
                        <a:effectLst/>
                        <a:latin typeface="微软雅黑" panose="020B0503020204020204" charset="-122"/>
                        <a:ea typeface="微软雅黑" panose="020B0503020204020204" charset="-122"/>
                        <a:sym typeface="Courier New" panose="02070309020205020404" pitchFamily="49" charset="0"/>
                      </a:endParaRPr>
                    </a:p>
                  </a:txBody>
                  <a:tcPr marL="68570" marR="68570" marT="0" marB="0" vert="horz"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37385">
                <a:tc>
                  <a:txBody>
                    <a:bodyPr wrap="square"/>
                    <a:lstStyle/>
                    <a:p>
                      <a:pPr marL="0" marR="0" lvl="0" indent="0" algn="ctr" defTabSz="914400" rtl="0" fontAlgn="base">
                        <a:lnSpc>
                          <a:spcPct val="110000"/>
                        </a:lnSpc>
                        <a:spcBef>
                          <a:spcPct val="0"/>
                        </a:spcBef>
                        <a:spcAft>
                          <a:spcPct val="0"/>
                        </a:spcAft>
                        <a:buClrTx/>
                        <a:buSzTx/>
                        <a:buFontTx/>
                        <a:buNone/>
                      </a:pPr>
                      <a:r>
                        <a:rPr kumimoji="0" lang="zh-CN" altLang="en-US" sz="2600" b="0" i="0" u="none" baseline="0">
                          <a:ln>
                            <a:noFill/>
                          </a:ln>
                          <a:solidFill>
                            <a:srgbClr val="FF0000"/>
                          </a:solidFill>
                          <a:effectLst/>
                          <a:latin typeface="微软雅黑" panose="020B0503020204020204" charset="-122"/>
                          <a:ea typeface="微软雅黑" panose="020B0503020204020204" charset="-122"/>
                          <a:sym typeface="Times New Roman" panose="02020603050405020304" pitchFamily="18" charset="0"/>
                        </a:rPr>
                        <a:t>经济手段</a:t>
                      </a:r>
                      <a:endParaRPr kumimoji="0" lang="zh-CN" altLang="en-US" sz="2600" b="0" i="0" u="none" baseline="0">
                        <a:ln>
                          <a:noFill/>
                        </a:ln>
                        <a:solidFill>
                          <a:srgbClr val="FF0000"/>
                        </a:solidFill>
                        <a:effectLst/>
                        <a:latin typeface="微软雅黑" panose="020B0503020204020204" charset="-122"/>
                        <a:ea typeface="微软雅黑" panose="020B0503020204020204" charset="-122"/>
                        <a:sym typeface="Times New Roman" panose="02020603050405020304" pitchFamily="18" charset="0"/>
                      </a:endParaRPr>
                    </a:p>
                  </a:txBody>
                  <a:tcPr marL="68570" marR="68570" marT="0" marB="0" vert="horz"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wrap="square"/>
                    <a:lstStyle/>
                    <a:p>
                      <a:pPr marL="0" marR="0" lvl="0" indent="0" algn="l" defTabSz="914400" rtl="0" fontAlgn="base">
                        <a:lnSpc>
                          <a:spcPct val="120000"/>
                        </a:lnSpc>
                        <a:spcBef>
                          <a:spcPct val="0"/>
                        </a:spcBef>
                        <a:spcAft>
                          <a:spcPct val="0"/>
                        </a:spcAft>
                        <a:buClrTx/>
                        <a:buSzTx/>
                        <a:buFontTx/>
                        <a:buNone/>
                      </a:pPr>
                      <a:r>
                        <a:rPr kumimoji="0" lang="zh-CN" altLang="en-US" sz="2600" b="0" i="0" u="none" baseline="0">
                          <a:ln>
                            <a:noFill/>
                          </a:ln>
                          <a:solidFill>
                            <a:sysClr val="windowText" lastClr="000000"/>
                          </a:solidFill>
                          <a:effectLst/>
                          <a:latin typeface="微软雅黑" panose="020B0503020204020204" charset="-122"/>
                          <a:ea typeface="微软雅黑" panose="020B0503020204020204" charset="-122"/>
                          <a:cs typeface="楷体" panose="02010609060101010101" charset="-122"/>
                          <a:sym typeface="Times New Roman" panose="02020603050405020304" pitchFamily="18" charset="0"/>
                        </a:rPr>
                        <a:t>最常用的是</a:t>
                      </a:r>
                      <a:r>
                        <a:rPr kumimoji="0" lang="zh-CN" altLang="en-US" sz="2600" b="0" i="0" u="none" baseline="0">
                          <a:ln>
                            <a:noFill/>
                          </a:ln>
                          <a:solidFill>
                            <a:srgbClr val="FF0000"/>
                          </a:solidFill>
                          <a:effectLst/>
                          <a:latin typeface="微软雅黑" panose="020B0503020204020204" charset="-122"/>
                          <a:ea typeface="微软雅黑" panose="020B0503020204020204" charset="-122"/>
                          <a:cs typeface="楷体" panose="02010609060101010101" charset="-122"/>
                          <a:sym typeface="Times New Roman" panose="02020603050405020304" pitchFamily="18" charset="0"/>
                        </a:rPr>
                        <a:t>财政</a:t>
                      </a:r>
                      <a:r>
                        <a:rPr kumimoji="0" lang="zh-CN" altLang="en-US" sz="2600" b="0" i="0" u="none" baseline="0" smtClean="0">
                          <a:ln>
                            <a:noFill/>
                          </a:ln>
                          <a:solidFill>
                            <a:srgbClr val="FF0000"/>
                          </a:solidFill>
                          <a:effectLst/>
                          <a:latin typeface="微软雅黑" panose="020B0503020204020204" charset="-122"/>
                          <a:ea typeface="微软雅黑" panose="020B0503020204020204" charset="-122"/>
                          <a:cs typeface="楷体" panose="02010609060101010101" charset="-122"/>
                          <a:sym typeface="Times New Roman" panose="02020603050405020304" pitchFamily="18" charset="0"/>
                        </a:rPr>
                        <a:t>政策</a:t>
                      </a:r>
                      <a:r>
                        <a:rPr kumimoji="0" lang="zh-CN" altLang="en-US" sz="2600" b="0" i="0" u="none" baseline="0" smtClean="0">
                          <a:ln>
                            <a:noFill/>
                          </a:ln>
                          <a:solidFill>
                            <a:sysClr val="windowText" lastClr="000000"/>
                          </a:solidFill>
                          <a:effectLst/>
                          <a:latin typeface="微软雅黑" panose="020B0503020204020204" charset="-122"/>
                          <a:ea typeface="微软雅黑" panose="020B0503020204020204" charset="-122"/>
                          <a:cs typeface="楷体" panose="02010609060101010101" charset="-122"/>
                          <a:sym typeface="Times New Roman" panose="02020603050405020304" pitchFamily="18" charset="0"/>
                        </a:rPr>
                        <a:t>和</a:t>
                      </a:r>
                      <a:r>
                        <a:rPr kumimoji="0" lang="zh-CN" altLang="en-US" sz="2600" b="0" i="0" u="none" baseline="0">
                          <a:ln>
                            <a:noFill/>
                          </a:ln>
                          <a:solidFill>
                            <a:srgbClr val="FF0000"/>
                          </a:solidFill>
                          <a:effectLst/>
                          <a:latin typeface="微软雅黑" panose="020B0503020204020204" charset="-122"/>
                          <a:ea typeface="微软雅黑" panose="020B0503020204020204" charset="-122"/>
                          <a:cs typeface="楷体" panose="02010609060101010101" charset="-122"/>
                          <a:sym typeface="Times New Roman" panose="02020603050405020304" pitchFamily="18" charset="0"/>
                        </a:rPr>
                        <a:t>货币</a:t>
                      </a:r>
                      <a:r>
                        <a:rPr kumimoji="0" lang="zh-CN" altLang="en-US" sz="2600" b="0" i="0" u="none" baseline="0" smtClean="0">
                          <a:ln>
                            <a:noFill/>
                          </a:ln>
                          <a:solidFill>
                            <a:srgbClr val="FF0000"/>
                          </a:solidFill>
                          <a:effectLst/>
                          <a:latin typeface="微软雅黑" panose="020B0503020204020204" charset="-122"/>
                          <a:ea typeface="微软雅黑" panose="020B0503020204020204" charset="-122"/>
                          <a:cs typeface="楷体" panose="02010609060101010101" charset="-122"/>
                          <a:sym typeface="Times New Roman" panose="02020603050405020304" pitchFamily="18" charset="0"/>
                        </a:rPr>
                        <a:t>政策。还有经济政策、经济计划、经济规划价格杠杆。</a:t>
                      </a:r>
                      <a:endParaRPr kumimoji="0" lang="zh-CN" altLang="en-US" sz="2600" b="0" i="0" u="none" baseline="0" smtClean="0">
                        <a:ln>
                          <a:noFill/>
                        </a:ln>
                        <a:solidFill>
                          <a:srgbClr val="FF0000"/>
                        </a:solidFill>
                        <a:effectLst/>
                        <a:latin typeface="微软雅黑" panose="020B0503020204020204" charset="-122"/>
                        <a:ea typeface="微软雅黑" panose="020B0503020204020204" charset="-122"/>
                        <a:cs typeface="楷体" panose="02010609060101010101" charset="-122"/>
                        <a:sym typeface="Times New Roman" panose="02020603050405020304" pitchFamily="18" charset="0"/>
                      </a:endParaRPr>
                    </a:p>
                    <a:p>
                      <a:pPr marL="0" marR="0" lvl="0" indent="0" algn="l" defTabSz="914400" rtl="0" fontAlgn="base">
                        <a:lnSpc>
                          <a:spcPct val="120000"/>
                        </a:lnSpc>
                        <a:spcBef>
                          <a:spcPct val="0"/>
                        </a:spcBef>
                        <a:spcAft>
                          <a:spcPct val="0"/>
                        </a:spcAft>
                        <a:buClrTx/>
                        <a:buSzTx/>
                        <a:buFontTx/>
                        <a:buNone/>
                      </a:pPr>
                      <a:r>
                        <a:rPr kumimoji="0" lang="zh-CN" altLang="en-US" sz="2600" b="0" i="0" u="sng" baseline="0">
                          <a:ln>
                            <a:noFill/>
                          </a:ln>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楷体" panose="02010609060101010101" charset="-122"/>
                          <a:sym typeface="Times New Roman" panose="02020603050405020304" pitchFamily="18" charset="0"/>
                        </a:rPr>
                        <a:t>核心词：利益</a:t>
                      </a:r>
                      <a:endParaRPr kumimoji="0" lang="zh-CN" altLang="en-US" sz="2600" b="0" i="0" u="sng" baseline="0">
                        <a:ln>
                          <a:noFill/>
                        </a:ln>
                        <a:solidFill>
                          <a:sysClr val="windowText" lastClr="0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楷体" panose="02010609060101010101" charset="-122"/>
                        <a:sym typeface="Times New Roman" panose="02020603050405020304" pitchFamily="18" charset="0"/>
                      </a:endParaRPr>
                    </a:p>
                    <a:p>
                      <a:pPr marL="0" marR="0" lvl="0" indent="0" algn="l" defTabSz="914400" rtl="0" fontAlgn="base">
                        <a:lnSpc>
                          <a:spcPct val="120000"/>
                        </a:lnSpc>
                        <a:spcBef>
                          <a:spcPct val="0"/>
                        </a:spcBef>
                        <a:spcAft>
                          <a:spcPct val="0"/>
                        </a:spcAft>
                        <a:buClrTx/>
                        <a:buSzTx/>
                        <a:buFontTx/>
                        <a:buNone/>
                      </a:pPr>
                      <a:r>
                        <a:rPr kumimoji="0" lang="zh-CN" altLang="en-US" sz="2600" b="0" i="0" u="none" baseline="0">
                          <a:ln>
                            <a:noFill/>
                          </a:ln>
                          <a:solidFill>
                            <a:sysClr val="windowText" lastClr="000000"/>
                          </a:solidFill>
                          <a:effectLst/>
                          <a:latin typeface="微软雅黑" panose="020B0503020204020204" charset="-122"/>
                          <a:ea typeface="微软雅黑" panose="020B0503020204020204" charset="-122"/>
                          <a:cs typeface="楷体" panose="02010609060101010101" charset="-122"/>
                          <a:sym typeface="Times New Roman" panose="02020603050405020304" pitchFamily="18" charset="0"/>
                        </a:rPr>
                        <a:t>具有</a:t>
                      </a:r>
                      <a:r>
                        <a:rPr kumimoji="0" lang="zh-CN" altLang="en-US" sz="2600" b="0" i="0" u="none" baseline="0">
                          <a:ln>
                            <a:noFill/>
                          </a:ln>
                          <a:solidFill>
                            <a:sysClr val="windowText" lastClr="000000"/>
                          </a:solidFill>
                          <a:effectLst/>
                          <a:latin typeface="微软雅黑" panose="020B0503020204020204" charset="-122"/>
                          <a:ea typeface="微软雅黑" panose="020B0503020204020204" charset="-122"/>
                          <a:cs typeface="楷体" panose="02010609060101010101" charset="-122"/>
                          <a:sym typeface="微软雅黑" panose="020B0503020204020204" charset="-122"/>
                        </a:rPr>
                        <a:t>战略性、宏观性、指导性，间接性。</a:t>
                      </a:r>
                      <a:endParaRPr kumimoji="0" lang="zh-CN" altLang="en-US" sz="2600" b="0" i="0" u="none" baseline="0">
                        <a:ln>
                          <a:noFill/>
                        </a:ln>
                        <a:solidFill>
                          <a:sysClr val="windowText" lastClr="000000"/>
                        </a:solidFill>
                        <a:effectLst/>
                        <a:latin typeface="微软雅黑" panose="020B0503020204020204" charset="-122"/>
                        <a:ea typeface="微软雅黑" panose="020B0503020204020204" charset="-122"/>
                        <a:cs typeface="楷体" panose="02010609060101010101" charset="-122"/>
                        <a:sym typeface="微软雅黑" panose="020B0503020204020204" charset="-122"/>
                      </a:endParaRPr>
                    </a:p>
                  </a:txBody>
                  <a:tcPr marL="68570" marR="68570" marT="0" marB="0" vert="horz"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wrap="square"/>
                    <a:lstStyle/>
                    <a:p>
                      <a:pPr marL="0" marR="0" lvl="0" indent="0" algn="just" defTabSz="914400" rtl="0" fontAlgn="base">
                        <a:lnSpc>
                          <a:spcPct val="130000"/>
                        </a:lnSpc>
                        <a:spcBef>
                          <a:spcPct val="0"/>
                        </a:spcBef>
                        <a:spcAft>
                          <a:spcPct val="0"/>
                        </a:spcAft>
                        <a:buClrTx/>
                        <a:buSzTx/>
                        <a:buFontTx/>
                        <a:buNone/>
                      </a:pPr>
                      <a:r>
                        <a:rPr kumimoji="0" lang="en-US" sz="2600" b="0" i="0" u="none" baseline="0" smtClean="0">
                          <a:ln>
                            <a:noFill/>
                          </a:ln>
                          <a:solidFill>
                            <a:sysClr val="windowText" lastClr="000000"/>
                          </a:solidFill>
                          <a:effectLst/>
                          <a:latin typeface="微软雅黑" panose="020B0503020204020204" charset="-122"/>
                          <a:ea typeface="微软雅黑" panose="020B0503020204020204" charset="-122"/>
                          <a:cs typeface="微软雅黑" panose="020B0503020204020204" charset="-122"/>
                          <a:sym typeface="Courier New" panose="02070309020205020404" pitchFamily="49" charset="0"/>
                        </a:rPr>
                        <a:t>(1)</a:t>
                      </a:r>
                      <a:r>
                        <a:rPr kumimoji="0" lang="zh-CN" altLang="en-US" sz="2600" b="0" i="0" u="none" baseline="0" smtClean="0">
                          <a:ln>
                            <a:noFill/>
                          </a:ln>
                          <a:solidFill>
                            <a:sysClr val="windowText" lastClr="000000"/>
                          </a:solidFill>
                          <a:effectLst/>
                          <a:latin typeface="微软雅黑" panose="020B0503020204020204" charset="-122"/>
                          <a:ea typeface="微软雅黑" panose="020B0503020204020204" charset="-122"/>
                          <a:cs typeface="微软雅黑" panose="020B0503020204020204" charset="-122"/>
                          <a:sym typeface="Times New Roman" panose="02020603050405020304" pitchFamily="18" charset="0"/>
                        </a:rPr>
                        <a:t>三种手段各有所长，各具特色，相互联系、相互制约。</a:t>
                      </a:r>
                      <a:endParaRPr kumimoji="0" lang="zh-CN" altLang="en-US" sz="2600" b="0" i="0" u="none" baseline="0" smtClean="0">
                        <a:ln>
                          <a:noFill/>
                        </a:ln>
                        <a:solidFill>
                          <a:sysClr val="windowText" lastClr="000000"/>
                        </a:solidFill>
                        <a:effectLst/>
                        <a:latin typeface="微软雅黑" panose="020B0503020204020204" charset="-122"/>
                        <a:ea typeface="微软雅黑" panose="020B0503020204020204" charset="-122"/>
                        <a:cs typeface="微软雅黑" panose="020B0503020204020204" charset="-122"/>
                        <a:sym typeface="Courier New" panose="02070309020205020404" pitchFamily="49" charset="0"/>
                      </a:endParaRPr>
                    </a:p>
                    <a:p>
                      <a:pPr marL="0" marR="0" lvl="0" indent="0" algn="just" defTabSz="914400" rtl="0" fontAlgn="base">
                        <a:lnSpc>
                          <a:spcPct val="130000"/>
                        </a:lnSpc>
                        <a:spcBef>
                          <a:spcPct val="0"/>
                        </a:spcBef>
                        <a:spcAft>
                          <a:spcPct val="0"/>
                        </a:spcAft>
                        <a:buClrTx/>
                        <a:buSzTx/>
                        <a:buFontTx/>
                        <a:buNone/>
                      </a:pPr>
                      <a:r>
                        <a:rPr kumimoji="0" lang="en-US" sz="2600" b="0" i="0" u="none" baseline="0" smtClean="0">
                          <a:ln>
                            <a:noFill/>
                          </a:ln>
                          <a:solidFill>
                            <a:sysClr val="windowText" lastClr="000000"/>
                          </a:solidFill>
                          <a:effectLst/>
                          <a:latin typeface="微软雅黑" panose="020B0503020204020204" charset="-122"/>
                          <a:ea typeface="微软雅黑" panose="020B0503020204020204" charset="-122"/>
                          <a:cs typeface="微软雅黑" panose="020B0503020204020204" charset="-122"/>
                          <a:sym typeface="Courier New" panose="02070309020205020404" pitchFamily="49" charset="0"/>
                        </a:rPr>
                        <a:t>(2)</a:t>
                      </a:r>
                      <a:r>
                        <a:rPr kumimoji="0" lang="zh-CN" altLang="en-US" sz="2600" b="0" i="0" u="none" baseline="0" smtClean="0">
                          <a:ln>
                            <a:noFill/>
                          </a:ln>
                          <a:solidFill>
                            <a:srgbClr val="FF0000"/>
                          </a:solidFill>
                          <a:effectLst/>
                          <a:latin typeface="微软雅黑" panose="020B0503020204020204" charset="-122"/>
                          <a:ea typeface="微软雅黑" panose="020B0503020204020204" charset="-122"/>
                          <a:cs typeface="微软雅黑" panose="020B0503020204020204" charset="-122"/>
                          <a:sym typeface="Times New Roman" panose="02020603050405020304" pitchFamily="18" charset="0"/>
                        </a:rPr>
                        <a:t>经济、法律手段是主要手段，必要的行政手段是辅助手段</a:t>
                      </a:r>
                      <a:endParaRPr kumimoji="0" lang="zh-CN" altLang="en-US" sz="2600" b="0" i="0" u="none" baseline="0" smtClean="0">
                        <a:ln>
                          <a:noFill/>
                        </a:ln>
                        <a:solidFill>
                          <a:srgbClr val="FF0000"/>
                        </a:solidFill>
                        <a:effectLst/>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a:txBody>
                  <a:tcPr marL="68570" marR="68570" marT="0" marB="0" vert="horz"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89990">
                <a:tc>
                  <a:txBody>
                    <a:bodyPr wrap="square"/>
                    <a:lstStyle/>
                    <a:p>
                      <a:pPr marL="0" marR="0" lvl="0" indent="0" algn="ctr" defTabSz="914400" rtl="0" fontAlgn="base">
                        <a:lnSpc>
                          <a:spcPct val="110000"/>
                        </a:lnSpc>
                        <a:spcBef>
                          <a:spcPct val="0"/>
                        </a:spcBef>
                        <a:spcAft>
                          <a:spcPct val="0"/>
                        </a:spcAft>
                        <a:buClrTx/>
                        <a:buSzTx/>
                        <a:buFontTx/>
                        <a:buNone/>
                      </a:pPr>
                      <a:r>
                        <a:rPr kumimoji="0" lang="zh-CN" altLang="en-US" sz="2600" b="0" i="0" u="none" baseline="0">
                          <a:ln>
                            <a:noFill/>
                          </a:ln>
                          <a:solidFill>
                            <a:srgbClr val="FF0000"/>
                          </a:solidFill>
                          <a:effectLst/>
                          <a:latin typeface="微软雅黑" panose="020B0503020204020204" charset="-122"/>
                          <a:ea typeface="微软雅黑" panose="020B0503020204020204" charset="-122"/>
                          <a:sym typeface="Times New Roman" panose="02020603050405020304" pitchFamily="18" charset="0"/>
                        </a:rPr>
                        <a:t>法律手段</a:t>
                      </a:r>
                      <a:endParaRPr kumimoji="0" lang="zh-CN" altLang="en-US" sz="2600" b="0" i="0" u="none" baseline="0">
                        <a:ln>
                          <a:noFill/>
                        </a:ln>
                        <a:solidFill>
                          <a:srgbClr val="FF0000"/>
                        </a:solidFill>
                        <a:effectLst/>
                        <a:latin typeface="微软雅黑" panose="020B0503020204020204" charset="-122"/>
                        <a:ea typeface="微软雅黑" panose="020B0503020204020204" charset="-122"/>
                        <a:sym typeface="Times New Roman" panose="02020603050405020304" pitchFamily="18" charset="0"/>
                      </a:endParaRPr>
                    </a:p>
                  </a:txBody>
                  <a:tcPr marL="68570" marR="68570" marT="0" marB="0" vert="horz"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wrap="square"/>
                    <a:lstStyle/>
                    <a:p>
                      <a:pPr marL="0" marR="0" lvl="0" indent="0" algn="l" defTabSz="914400" rtl="0" fontAlgn="base">
                        <a:lnSpc>
                          <a:spcPct val="120000"/>
                        </a:lnSpc>
                        <a:spcBef>
                          <a:spcPct val="0"/>
                        </a:spcBef>
                        <a:spcAft>
                          <a:spcPct val="0"/>
                        </a:spcAft>
                        <a:buClrTx/>
                        <a:buSzTx/>
                        <a:buFontTx/>
                        <a:buNone/>
                      </a:pPr>
                      <a:r>
                        <a:rPr kumimoji="0" lang="zh-CN" altLang="en-US" sz="2600" b="0" i="0" u="none" baseline="0">
                          <a:ln>
                            <a:noFill/>
                          </a:ln>
                          <a:solidFill>
                            <a:sysClr val="windowText" lastClr="000000"/>
                          </a:solidFill>
                          <a:effectLst/>
                          <a:latin typeface="微软雅黑" panose="020B0503020204020204" charset="-122"/>
                          <a:ea typeface="微软雅黑" panose="020B0503020204020204" charset="-122"/>
                          <a:sym typeface="Times New Roman" panose="02020603050405020304" pitchFamily="18" charset="0"/>
                        </a:rPr>
                        <a:t>经济</a:t>
                      </a:r>
                      <a:r>
                        <a:rPr kumimoji="0" lang="zh-CN" altLang="en-US" sz="2600" b="0" i="0" u="none" baseline="0">
                          <a:ln>
                            <a:noFill/>
                          </a:ln>
                          <a:solidFill>
                            <a:srgbClr val="FF0000"/>
                          </a:solidFill>
                          <a:effectLst/>
                          <a:latin typeface="微软雅黑" panose="020B0503020204020204" charset="-122"/>
                          <a:ea typeface="微软雅黑" panose="020B0503020204020204" charset="-122"/>
                          <a:sym typeface="Times New Roman" panose="02020603050405020304" pitchFamily="18" charset="0"/>
                        </a:rPr>
                        <a:t>立法</a:t>
                      </a:r>
                      <a:r>
                        <a:rPr kumimoji="0" lang="zh-CN" altLang="en-US" sz="2600" b="0" i="0" u="none" baseline="0">
                          <a:ln>
                            <a:noFill/>
                          </a:ln>
                          <a:solidFill>
                            <a:sysClr val="windowText" lastClr="000000"/>
                          </a:solidFill>
                          <a:effectLst/>
                          <a:latin typeface="微软雅黑" panose="020B0503020204020204" charset="-122"/>
                          <a:ea typeface="微软雅黑" panose="020B0503020204020204" charset="-122"/>
                          <a:sym typeface="Times New Roman" panose="02020603050405020304" pitchFamily="18" charset="0"/>
                        </a:rPr>
                        <a:t>和、经济</a:t>
                      </a:r>
                      <a:r>
                        <a:rPr kumimoji="0" lang="zh-CN" altLang="en-US" sz="2600" b="0" i="0" u="none" baseline="0">
                          <a:ln>
                            <a:noFill/>
                          </a:ln>
                          <a:solidFill>
                            <a:srgbClr val="FF0000"/>
                          </a:solidFill>
                          <a:effectLst/>
                          <a:latin typeface="微软雅黑" panose="020B0503020204020204" charset="-122"/>
                          <a:ea typeface="微软雅黑" panose="020B0503020204020204" charset="-122"/>
                          <a:sym typeface="Times New Roman" panose="02020603050405020304" pitchFamily="18" charset="0"/>
                        </a:rPr>
                        <a:t>司法</a:t>
                      </a:r>
                      <a:r>
                        <a:rPr kumimoji="0" lang="zh-CN" altLang="en-US" sz="2600" b="0" i="0" u="none" baseline="0">
                          <a:ln>
                            <a:noFill/>
                          </a:ln>
                          <a:solidFill>
                            <a:sysClr val="windowText" lastClr="000000"/>
                          </a:solidFill>
                          <a:effectLst/>
                          <a:latin typeface="微软雅黑" panose="020B0503020204020204" charset="-122"/>
                          <a:ea typeface="微软雅黑" panose="020B0503020204020204" charset="-122"/>
                          <a:sym typeface="Times New Roman" panose="02020603050405020304" pitchFamily="18" charset="0"/>
                        </a:rPr>
                        <a:t>（</a:t>
                      </a:r>
                      <a:r>
                        <a:rPr kumimoji="0" lang="zh-CN" altLang="en-US" sz="2600" b="0" i="0" u="none" baseline="0">
                          <a:ln>
                            <a:noFill/>
                          </a:ln>
                          <a:solidFill>
                            <a:srgbClr val="FF0000"/>
                          </a:solidFill>
                          <a:effectLst/>
                          <a:latin typeface="微软雅黑" panose="020B0503020204020204" charset="-122"/>
                          <a:ea typeface="微软雅黑" panose="020B0503020204020204" charset="-122"/>
                          <a:sym typeface="Times New Roman" panose="02020603050405020304" pitchFamily="18" charset="0"/>
                        </a:rPr>
                        <a:t>制定</a:t>
                      </a:r>
                      <a:r>
                        <a:rPr kumimoji="0" lang="zh-CN" altLang="en-US" sz="2600" b="0" i="0" u="none" baseline="0">
                          <a:ln>
                            <a:noFill/>
                          </a:ln>
                          <a:solidFill>
                            <a:sysClr val="windowText" lastClr="000000"/>
                          </a:solidFill>
                          <a:effectLst/>
                          <a:latin typeface="微软雅黑" panose="020B0503020204020204" charset="-122"/>
                          <a:ea typeface="微软雅黑" panose="020B0503020204020204" charset="-122"/>
                          <a:sym typeface="Times New Roman" panose="02020603050405020304" pitchFamily="18" charset="0"/>
                        </a:rPr>
                        <a:t>或</a:t>
                      </a:r>
                      <a:r>
                        <a:rPr kumimoji="0" lang="zh-CN" altLang="en-US" sz="2600" b="0" i="0" u="none" baseline="0">
                          <a:ln>
                            <a:noFill/>
                          </a:ln>
                          <a:solidFill>
                            <a:srgbClr val="FF0000"/>
                          </a:solidFill>
                          <a:effectLst/>
                          <a:latin typeface="微软雅黑" panose="020B0503020204020204" charset="-122"/>
                          <a:ea typeface="微软雅黑" panose="020B0503020204020204" charset="-122"/>
                          <a:sym typeface="Times New Roman" panose="02020603050405020304" pitchFamily="18" charset="0"/>
                        </a:rPr>
                        <a:t>运用</a:t>
                      </a:r>
                      <a:r>
                        <a:rPr kumimoji="0" lang="zh-CN" altLang="en-US" sz="2600" b="0" i="0" u="none" baseline="0">
                          <a:ln>
                            <a:noFill/>
                          </a:ln>
                          <a:solidFill>
                            <a:sysClr val="windowText" lastClr="000000"/>
                          </a:solidFill>
                          <a:effectLst/>
                          <a:latin typeface="微软雅黑" panose="020B0503020204020204" charset="-122"/>
                          <a:ea typeface="微软雅黑" panose="020B0503020204020204" charset="-122"/>
                          <a:sym typeface="Times New Roman" panose="02020603050405020304" pitchFamily="18" charset="0"/>
                        </a:rPr>
                        <a:t>经济</a:t>
                      </a:r>
                      <a:r>
                        <a:rPr kumimoji="0" lang="zh-CN" altLang="en-US" sz="2600" b="0" i="0" u="none" baseline="0">
                          <a:ln>
                            <a:noFill/>
                          </a:ln>
                          <a:solidFill>
                            <a:srgbClr val="FF0000"/>
                          </a:solidFill>
                          <a:effectLst/>
                          <a:latin typeface="微软雅黑" panose="020B0503020204020204" charset="-122"/>
                          <a:ea typeface="微软雅黑" panose="020B0503020204020204" charset="-122"/>
                          <a:sym typeface="Times New Roman" panose="02020603050405020304" pitchFamily="18" charset="0"/>
                        </a:rPr>
                        <a:t>法规</a:t>
                      </a:r>
                      <a:r>
                        <a:rPr kumimoji="0" lang="zh-CN" altLang="en-US" sz="2600" b="0" i="0" u="none" baseline="0">
                          <a:ln>
                            <a:noFill/>
                          </a:ln>
                          <a:solidFill>
                            <a:sysClr val="windowText" lastClr="000000"/>
                          </a:solidFill>
                          <a:effectLst/>
                          <a:latin typeface="微软雅黑" panose="020B0503020204020204" charset="-122"/>
                          <a:ea typeface="微软雅黑" panose="020B0503020204020204" charset="-122"/>
                          <a:sym typeface="Times New Roman" panose="02020603050405020304" pitchFamily="18" charset="0"/>
                        </a:rPr>
                        <a:t>）。</a:t>
                      </a:r>
                      <a:endParaRPr kumimoji="0" lang="zh-CN" altLang="en-US" sz="2600" b="0" i="0" u="none" baseline="0">
                        <a:ln>
                          <a:noFill/>
                        </a:ln>
                        <a:solidFill>
                          <a:sysClr val="windowText" lastClr="000000"/>
                        </a:solidFill>
                        <a:effectLst/>
                        <a:latin typeface="微软雅黑" panose="020B0503020204020204" charset="-122"/>
                        <a:ea typeface="微软雅黑" panose="020B0503020204020204" charset="-122"/>
                        <a:sym typeface="Times New Roman" panose="02020603050405020304" pitchFamily="18" charset="0"/>
                      </a:endParaRPr>
                    </a:p>
                    <a:p>
                      <a:pPr marL="0" marR="0" lvl="0" indent="0" algn="l" defTabSz="914400" rtl="0" fontAlgn="base">
                        <a:lnSpc>
                          <a:spcPct val="120000"/>
                        </a:lnSpc>
                        <a:spcBef>
                          <a:spcPct val="0"/>
                        </a:spcBef>
                        <a:spcAft>
                          <a:spcPct val="0"/>
                        </a:spcAft>
                        <a:buClrTx/>
                        <a:buSzTx/>
                        <a:buFontTx/>
                        <a:buNone/>
                      </a:pPr>
                      <a:r>
                        <a:rPr kumimoji="0" lang="zh-CN" altLang="en-US" sz="2600" b="0" i="0" u="none" baseline="0">
                          <a:ln>
                            <a:noFill/>
                          </a:ln>
                          <a:solidFill>
                            <a:sysClr val="windowText" lastClr="000000"/>
                          </a:solidFill>
                          <a:effectLst/>
                          <a:latin typeface="微软雅黑" panose="020B0503020204020204" charset="-122"/>
                          <a:ea typeface="微软雅黑" panose="020B0503020204020204" charset="-122"/>
                          <a:sym typeface="Times New Roman" panose="02020603050405020304" pitchFamily="18" charset="0"/>
                        </a:rPr>
                        <a:t>具有</a:t>
                      </a:r>
                      <a:r>
                        <a:rPr kumimoji="0" lang="zh-CN" altLang="en-US" sz="2600" b="0" i="0" u="none" baseline="0">
                          <a:ln>
                            <a:noFill/>
                          </a:ln>
                          <a:solidFill>
                            <a:srgbClr val="FF0000"/>
                          </a:solidFill>
                          <a:effectLst/>
                          <a:latin typeface="微软雅黑" panose="020B0503020204020204" charset="-122"/>
                          <a:ea typeface="微软雅黑" panose="020B0503020204020204" charset="-122"/>
                          <a:sym typeface="Times New Roman" panose="02020603050405020304" pitchFamily="18" charset="0"/>
                        </a:rPr>
                        <a:t>强制性、普遍性、相对稳定性、普遍适用性</a:t>
                      </a:r>
                      <a:endParaRPr kumimoji="0" lang="zh-CN" altLang="en-US" sz="2600" b="0" i="0" u="none" baseline="0">
                        <a:ln>
                          <a:noFill/>
                        </a:ln>
                        <a:solidFill>
                          <a:srgbClr val="FF0000"/>
                        </a:solidFill>
                        <a:effectLst/>
                        <a:latin typeface="微软雅黑" panose="020B0503020204020204" charset="-122"/>
                        <a:ea typeface="微软雅黑" panose="020B0503020204020204" charset="-122"/>
                        <a:sym typeface="Times New Roman" panose="02020603050405020304" pitchFamily="18" charset="0"/>
                      </a:endParaRPr>
                    </a:p>
                  </a:txBody>
                  <a:tcPr marL="68570" marR="68570" marT="0" marB="0" vert="horz"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r>
              <a:tr h="1452880">
                <a:tc>
                  <a:txBody>
                    <a:bodyPr wrap="square"/>
                    <a:lstStyle/>
                    <a:p>
                      <a:pPr marL="0" marR="0" lvl="0" indent="0" algn="ctr" defTabSz="914400" rtl="0" fontAlgn="base">
                        <a:lnSpc>
                          <a:spcPct val="110000"/>
                        </a:lnSpc>
                        <a:spcBef>
                          <a:spcPct val="0"/>
                        </a:spcBef>
                        <a:spcAft>
                          <a:spcPct val="0"/>
                        </a:spcAft>
                        <a:buClrTx/>
                        <a:buSzTx/>
                        <a:buFontTx/>
                        <a:buNone/>
                      </a:pPr>
                      <a:r>
                        <a:rPr kumimoji="0" lang="zh-CN" altLang="en-US" sz="2600" b="0" i="0" u="none" baseline="0">
                          <a:ln>
                            <a:noFill/>
                          </a:ln>
                          <a:solidFill>
                            <a:srgbClr val="FF0000"/>
                          </a:solidFill>
                          <a:effectLst/>
                          <a:latin typeface="微软雅黑" panose="020B0503020204020204" charset="-122"/>
                          <a:ea typeface="微软雅黑" panose="020B0503020204020204" charset="-122"/>
                          <a:sym typeface="Times New Roman" panose="02020603050405020304" pitchFamily="18" charset="0"/>
                        </a:rPr>
                        <a:t>行政手段</a:t>
                      </a:r>
                      <a:endParaRPr kumimoji="0" lang="zh-CN" altLang="en-US" sz="2600" b="0" i="0" u="none" baseline="0">
                        <a:ln>
                          <a:noFill/>
                        </a:ln>
                        <a:solidFill>
                          <a:srgbClr val="FF0000"/>
                        </a:solidFill>
                        <a:effectLst/>
                        <a:latin typeface="微软雅黑" panose="020B0503020204020204" charset="-122"/>
                        <a:ea typeface="微软雅黑" panose="020B0503020204020204" charset="-122"/>
                        <a:sym typeface="Times New Roman" panose="02020603050405020304" pitchFamily="18" charset="0"/>
                      </a:endParaRPr>
                    </a:p>
                  </a:txBody>
                  <a:tcPr marL="68570" marR="68570" marT="0" marB="0" vert="horz"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wrap="square"/>
                    <a:lstStyle/>
                    <a:p>
                      <a:pPr marL="0" marR="0" lvl="0" indent="0" algn="l" defTabSz="914400" rtl="0" fontAlgn="base">
                        <a:lnSpc>
                          <a:spcPct val="120000"/>
                        </a:lnSpc>
                        <a:spcBef>
                          <a:spcPct val="0"/>
                        </a:spcBef>
                        <a:spcAft>
                          <a:spcPct val="0"/>
                        </a:spcAft>
                        <a:buClrTx/>
                        <a:buSzTx/>
                        <a:buFontTx/>
                        <a:buNone/>
                      </a:pPr>
                      <a:r>
                        <a:rPr kumimoji="0" lang="zh-CN" altLang="en-US" sz="2600" b="0" i="0" u="none" baseline="0">
                          <a:ln>
                            <a:noFill/>
                          </a:ln>
                          <a:solidFill>
                            <a:sysClr val="windowText" lastClr="000000"/>
                          </a:solidFill>
                          <a:effectLst/>
                          <a:latin typeface="微软雅黑" panose="020B0503020204020204" charset="-122"/>
                          <a:ea typeface="微软雅黑" panose="020B0503020204020204" charset="-122"/>
                          <a:sym typeface="Times New Roman" panose="02020603050405020304" pitchFamily="18" charset="0"/>
                        </a:rPr>
                        <a:t>国家利用工商、质检和海关等部门来发布强制性的</a:t>
                      </a:r>
                      <a:r>
                        <a:rPr kumimoji="0" lang="zh-CN" altLang="en-US" sz="2600" b="0" i="0" u="none" baseline="0">
                          <a:ln>
                            <a:noFill/>
                          </a:ln>
                          <a:solidFill>
                            <a:srgbClr val="FF0000"/>
                          </a:solidFill>
                          <a:effectLst/>
                          <a:latin typeface="微软雅黑" panose="020B0503020204020204" charset="-122"/>
                          <a:ea typeface="微软雅黑" panose="020B0503020204020204" charset="-122"/>
                          <a:sym typeface="Times New Roman" panose="02020603050405020304" pitchFamily="18" charset="0"/>
                        </a:rPr>
                        <a:t>行政命令、指示、规定。</a:t>
                      </a:r>
                      <a:endParaRPr kumimoji="0" lang="zh-CN" altLang="en-US" sz="2600" b="0" i="0" u="none" baseline="0">
                        <a:ln>
                          <a:noFill/>
                        </a:ln>
                        <a:solidFill>
                          <a:sysClr val="windowText" lastClr="000000"/>
                        </a:solidFill>
                        <a:effectLst/>
                        <a:latin typeface="微软雅黑" panose="020B0503020204020204" charset="-122"/>
                        <a:ea typeface="微软雅黑" panose="020B0503020204020204" charset="-122"/>
                        <a:sym typeface="Times New Roman" panose="02020603050405020304" pitchFamily="18" charset="0"/>
                      </a:endParaRPr>
                    </a:p>
                    <a:p>
                      <a:pPr marL="0" marR="0" lvl="0" indent="0" algn="l" defTabSz="914400" rtl="0" fontAlgn="base">
                        <a:lnSpc>
                          <a:spcPct val="120000"/>
                        </a:lnSpc>
                        <a:spcBef>
                          <a:spcPct val="0"/>
                        </a:spcBef>
                        <a:spcAft>
                          <a:spcPct val="0"/>
                        </a:spcAft>
                        <a:buClrTx/>
                        <a:buSzTx/>
                        <a:buFontTx/>
                        <a:buNone/>
                      </a:pPr>
                      <a:r>
                        <a:rPr kumimoji="0" lang="zh-CN" altLang="en-US" sz="2600" b="0" i="0" u="none" baseline="0">
                          <a:ln>
                            <a:noFill/>
                          </a:ln>
                          <a:solidFill>
                            <a:sysClr val="windowText" lastClr="000000"/>
                          </a:solidFill>
                          <a:effectLst/>
                          <a:latin typeface="微软雅黑" panose="020B0503020204020204" charset="-122"/>
                          <a:ea typeface="微软雅黑" panose="020B0503020204020204" charset="-122"/>
                          <a:sym typeface="Times New Roman" panose="02020603050405020304" pitchFamily="18" charset="0"/>
                        </a:rPr>
                        <a:t>特点：</a:t>
                      </a:r>
                      <a:r>
                        <a:rPr kumimoji="0" lang="zh-CN" altLang="en-US" sz="2600" b="0" i="0" u="none" baseline="0">
                          <a:ln>
                            <a:noFill/>
                          </a:ln>
                          <a:solidFill>
                            <a:srgbClr val="FF0000"/>
                          </a:solidFill>
                          <a:effectLst/>
                          <a:latin typeface="微软雅黑" panose="020B0503020204020204" charset="-122"/>
                          <a:ea typeface="微软雅黑" panose="020B0503020204020204" charset="-122"/>
                          <a:sym typeface="Times New Roman" panose="02020603050405020304" pitchFamily="18" charset="0"/>
                        </a:rPr>
                        <a:t>直接、迅速、强制</a:t>
                      </a:r>
                      <a:endParaRPr kumimoji="0" lang="zh-CN" altLang="en-US" sz="2600" b="0" i="0" u="none" baseline="0">
                        <a:ln>
                          <a:noFill/>
                        </a:ln>
                        <a:solidFill>
                          <a:srgbClr val="FF0000"/>
                        </a:solidFill>
                        <a:effectLst/>
                        <a:latin typeface="微软雅黑" panose="020B0503020204020204" charset="-122"/>
                        <a:ea typeface="微软雅黑" panose="020B0503020204020204" charset="-122"/>
                        <a:sym typeface="Times New Roman" panose="02020603050405020304" pitchFamily="18" charset="0"/>
                      </a:endParaRPr>
                    </a:p>
                  </a:txBody>
                  <a:tcPr marL="68570" marR="68570" marT="0" marB="0" vert="horz"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custDataLst>
              <p:tags r:id="rId1"/>
            </p:custDataLst>
          </p:nvPr>
        </p:nvSpPr>
        <p:spPr>
          <a:xfrm>
            <a:off x="4140058" y="3979809"/>
            <a:ext cx="1825374" cy="64516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dist">
              <a:lnSpc>
                <a:spcPct val="150000"/>
              </a:lnSpc>
            </a:pPr>
            <a:r>
              <a:rPr lang="en-US" sz="2400">
                <a:solidFill>
                  <a:schemeClr val="bg1"/>
                </a:solidFill>
                <a:latin typeface="字魂58号-创中黑" panose="00000500000000000000" pitchFamily="2" charset="-122"/>
                <a:ea typeface="字魂58号-创中黑" panose="00000500000000000000" pitchFamily="2" charset="-122"/>
              </a:rPr>
              <a:t>WORKING</a:t>
            </a:r>
            <a:endParaRPr lang="en-US" sz="2400">
              <a:solidFill>
                <a:schemeClr val="bg1"/>
              </a:solidFill>
              <a:latin typeface="字魂58号-创中黑" panose="00000500000000000000" pitchFamily="2" charset="-122"/>
              <a:ea typeface="字魂58号-创中黑" panose="00000500000000000000" pitchFamily="2" charset="-122"/>
            </a:endParaRPr>
          </a:p>
        </p:txBody>
      </p:sp>
      <p:sp>
        <p:nvSpPr>
          <p:cNvPr id="11" name="矩形 10"/>
          <p:cNvSpPr/>
          <p:nvPr>
            <p:custDataLst>
              <p:tags r:id="rId2"/>
            </p:custDataLst>
          </p:nvPr>
        </p:nvSpPr>
        <p:spPr>
          <a:xfrm>
            <a:off x="747" y="672"/>
            <a:ext cx="12190507" cy="692184"/>
          </a:xfrm>
          <a:prstGeom prst="rect">
            <a:avLst/>
          </a:prstGeom>
          <a:solidFill>
            <a:srgbClr val="6E8F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4"/>
          <p:cNvSpPr txBox="1"/>
          <p:nvPr>
            <p:custDataLst>
              <p:tags r:id="rId3"/>
            </p:custDataLst>
          </p:nvPr>
        </p:nvSpPr>
        <p:spPr>
          <a:xfrm>
            <a:off x="257255" y="51461"/>
            <a:ext cx="7990496" cy="583565"/>
          </a:xfrm>
          <a:prstGeom prst="rect">
            <a:avLst/>
          </a:prstGeom>
          <a:noFill/>
        </p:spPr>
        <p:txBody>
          <a:bodyPr wrap="square" rtlCol="0">
            <a:spAutoFit/>
          </a:bodyPr>
          <a:lstStyle/>
          <a:p>
            <a:r>
              <a:rPr lang="zh-CN" altLang="en-US" sz="3200" b="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charset="-122"/>
                <a:ea typeface="微软雅黑" panose="020B0503020204020204" charset="-122"/>
              </a:rPr>
              <a:t>二、我国政府的经济职能</a:t>
            </a:r>
            <a:r>
              <a:rPr lang="en-US" altLang="zh-CN" sz="3200" b="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charset="-122"/>
                <a:ea typeface="微软雅黑" panose="020B0503020204020204" charset="-122"/>
                <a:sym typeface="+mn-ea"/>
              </a:rPr>
              <a:t>——</a:t>
            </a:r>
            <a:r>
              <a:rPr lang="zh-CN" altLang="en-US" sz="3200" b="1" spc="225">
                <a:solidFill>
                  <a:schemeClr val="bg1"/>
                </a:solidFill>
                <a:latin typeface="微软雅黑" panose="020B0503020204020204" charset="-122"/>
                <a:ea typeface="微软雅黑" panose="020B0503020204020204" charset="-122"/>
                <a:cs typeface="+mn-ea"/>
                <a:sym typeface="+mn-lt"/>
              </a:rPr>
              <a:t>宏观调控</a:t>
            </a:r>
            <a:endParaRPr lang="zh-CN" altLang="en-US" sz="3200" b="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charset="-122"/>
              <a:ea typeface="微软雅黑" panose="020B0503020204020204" charset="-122"/>
            </a:endParaRPr>
          </a:p>
        </p:txBody>
      </p:sp>
      <p:sp>
        <p:nvSpPr>
          <p:cNvPr id="8" name="文本框 7"/>
          <p:cNvSpPr txBox="1"/>
          <p:nvPr>
            <p:custDataLst>
              <p:tags r:id="rId4"/>
            </p:custDataLst>
          </p:nvPr>
        </p:nvSpPr>
        <p:spPr>
          <a:xfrm>
            <a:off x="257147" y="814657"/>
            <a:ext cx="9672869" cy="583565"/>
          </a:xfrm>
          <a:prstGeom prst="rect">
            <a:avLst/>
          </a:prstGeom>
          <a:noFill/>
        </p:spPr>
        <p:txBody>
          <a:bodyPr wrap="square" rtlCol="0" anchor="t">
            <a:spAutoFit/>
          </a:bodyPr>
          <a:lstStyle/>
          <a:p>
            <a:r>
              <a:rPr lang="en-US" altLang="zh-CN" sz="3200" b="1" smtClean="0">
                <a:solidFill>
                  <a:srgbClr val="FF0000"/>
                </a:solidFill>
                <a:effectLst/>
                <a:latin typeface="微软雅黑" panose="020B0503020204020204" charset="-122"/>
                <a:ea typeface="微软雅黑" panose="020B0503020204020204" charset="-122"/>
                <a:sym typeface="思源黑体 CN Light" charset="0"/>
              </a:rPr>
              <a:t>(2)</a:t>
            </a:r>
            <a:r>
              <a:rPr lang="zh-CN" altLang="en-US" sz="3200" b="1" smtClean="0">
                <a:solidFill>
                  <a:srgbClr val="FF0000"/>
                </a:solidFill>
                <a:effectLst/>
                <a:latin typeface="微软雅黑" panose="020B0503020204020204" charset="-122"/>
                <a:ea typeface="微软雅黑" panose="020B0503020204020204" charset="-122"/>
                <a:sym typeface="思源黑体 CN Light" charset="0"/>
              </a:rPr>
              <a:t>最常用的经济手段：</a:t>
            </a:r>
            <a:r>
              <a:rPr lang="zh-CN" altLang="en-US" sz="3200" b="1" smtClean="0">
                <a:effectLst/>
                <a:latin typeface="微软雅黑" panose="020B0503020204020204" charset="-122"/>
                <a:ea typeface="微软雅黑" panose="020B0503020204020204" charset="-122"/>
                <a:sym typeface="思源黑体 CN Light" charset="0"/>
              </a:rPr>
              <a:t>货币政策和财政政策</a:t>
            </a:r>
            <a:endParaRPr lang="zh-CN" altLang="en-US" sz="3200" b="1" smtClean="0">
              <a:effectLst/>
              <a:latin typeface="微软雅黑" panose="020B0503020204020204" charset="-122"/>
              <a:ea typeface="微软雅黑" panose="020B0503020204020204" charset="-122"/>
              <a:sym typeface="思源黑体 CN Light" charset="0"/>
            </a:endParaRPr>
          </a:p>
        </p:txBody>
      </p:sp>
      <p:graphicFrame>
        <p:nvGraphicFramePr>
          <p:cNvPr id="30" name="表格 29"/>
          <p:cNvGraphicFramePr>
            <a:graphicFrameLocks noGrp="1"/>
          </p:cNvGraphicFramePr>
          <p:nvPr>
            <p:custDataLst>
              <p:tags r:id="rId5"/>
            </p:custDataLst>
          </p:nvPr>
        </p:nvGraphicFramePr>
        <p:xfrm>
          <a:off x="257255" y="1574318"/>
          <a:ext cx="11868150" cy="4493895"/>
        </p:xfrm>
        <a:graphic>
          <a:graphicData uri="http://schemas.openxmlformats.org/drawingml/2006/table">
            <a:tbl>
              <a:tblPr firstRow="1" bandRow="1">
                <a:tableStyleId>{5940675A-B579-460E-94D1-54222C63F5DA}</a:tableStyleId>
              </a:tblPr>
              <a:tblGrid>
                <a:gridCol w="640715"/>
                <a:gridCol w="3239770"/>
                <a:gridCol w="4744720"/>
                <a:gridCol w="3242945"/>
              </a:tblGrid>
              <a:tr h="574675">
                <a:tc gridSpan="4">
                  <a:txBody>
                    <a:bodyPr wrap="square"/>
                    <a:lstStyle/>
                    <a:p>
                      <a:pPr indent="0" algn="ctr">
                        <a:buNone/>
                      </a:pPr>
                      <a:r>
                        <a:rPr lang="zh-CN" altLang="en-US" sz="2400" b="1">
                          <a:solidFill>
                            <a:srgbClr val="0070C0"/>
                          </a:solidFill>
                          <a:latin typeface="宋体" panose="02010600030101010101" pitchFamily="2" charset="-122"/>
                          <a:ea typeface="宋体" panose="02010600030101010101" pitchFamily="2" charset="-122"/>
                          <a:sym typeface="+mn-ea"/>
                        </a:rPr>
                        <a:t>财政政策和货币政策的异同</a:t>
                      </a:r>
                      <a:endParaRPr lang="zh-CN" altLang="en-US" sz="2400" b="1">
                        <a:solidFill>
                          <a:srgbClr val="0070C0"/>
                        </a:solidFill>
                        <a:latin typeface="宋体" panose="02010600030101010101" pitchFamily="2" charset="-122"/>
                        <a:ea typeface="宋体" panose="02010600030101010101" pitchFamily="2" charset="-122"/>
                        <a:sym typeface="+mn-ea"/>
                      </a:endParaRPr>
                    </a:p>
                  </a:txBody>
                  <a:tcPr marL="68570" marR="6857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15620">
                <a:tc gridSpan="2">
                  <a:txBody>
                    <a:bodyPr wrap="square"/>
                    <a:lstStyle/>
                    <a:p>
                      <a:pPr indent="0" algn="ctr">
                        <a:buNone/>
                      </a:pPr>
                      <a:r>
                        <a:rPr lang="zh-CN" altLang="en-US" sz="2400" b="1">
                          <a:solidFill>
                            <a:srgbClr val="0070C0"/>
                          </a:solidFill>
                          <a:latin typeface="宋体" panose="02010600030101010101" pitchFamily="2" charset="-122"/>
                          <a:ea typeface="宋体" panose="02010600030101010101" pitchFamily="2" charset="-122"/>
                        </a:rPr>
                        <a:t>类型</a:t>
                      </a:r>
                      <a:endParaRPr lang="zh-CN" altLang="en-US" sz="2400" b="1">
                        <a:solidFill>
                          <a:srgbClr val="0070C0"/>
                        </a:solidFill>
                        <a:latin typeface="宋体" panose="02010600030101010101" pitchFamily="2" charset="-122"/>
                        <a:ea typeface="宋体" panose="02010600030101010101" pitchFamily="2" charset="-122"/>
                      </a:endParaRPr>
                    </a:p>
                  </a:txBody>
                  <a:tcPr marL="68570" marR="6857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wrap="square"/>
                    <a:lstStyle/>
                    <a:p>
                      <a:pPr indent="0" algn="ctr">
                        <a:buNone/>
                      </a:pPr>
                      <a:r>
                        <a:rPr lang="zh-CN" altLang="en-US" sz="2400" b="1">
                          <a:solidFill>
                            <a:srgbClr val="0070C0"/>
                          </a:solidFill>
                          <a:latin typeface="宋体" panose="02010600030101010101" pitchFamily="2" charset="-122"/>
                          <a:ea typeface="宋体" panose="02010600030101010101" pitchFamily="2" charset="-122"/>
                        </a:rPr>
                        <a:t>财政政策</a:t>
                      </a:r>
                      <a:endParaRPr lang="zh-CN" altLang="en-US" sz="2400" b="1">
                        <a:solidFill>
                          <a:srgbClr val="0070C0"/>
                        </a:solidFill>
                        <a:latin typeface="宋体" panose="02010600030101010101" pitchFamily="2" charset="-122"/>
                        <a:ea typeface="宋体" panose="02010600030101010101" pitchFamily="2" charset="-122"/>
                      </a:endParaRPr>
                    </a:p>
                  </a:txBody>
                  <a:tcPr marL="68570" marR="6857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gn="ctr">
                        <a:buNone/>
                      </a:pPr>
                      <a:r>
                        <a:rPr lang="zh-CN" altLang="en-US" sz="2400" b="1">
                          <a:solidFill>
                            <a:srgbClr val="0070C0"/>
                          </a:solidFill>
                          <a:latin typeface="宋体" panose="02010600030101010101" pitchFamily="2" charset="-122"/>
                          <a:ea typeface="宋体" panose="02010600030101010101" pitchFamily="2" charset="-122"/>
                        </a:rPr>
                        <a:t>货币政策</a:t>
                      </a:r>
                      <a:endParaRPr lang="zh-CN" altLang="en-US" sz="2400" b="1">
                        <a:solidFill>
                          <a:srgbClr val="0070C0"/>
                        </a:solidFill>
                        <a:latin typeface="宋体" panose="02010600030101010101" pitchFamily="2" charset="-122"/>
                        <a:ea typeface="宋体" panose="02010600030101010101" pitchFamily="2" charset="-122"/>
                      </a:endParaRPr>
                    </a:p>
                  </a:txBody>
                  <a:tcPr marL="68570" marR="6857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35940">
                <a:tc rowSpan="3">
                  <a:txBody>
                    <a:bodyPr wrap="square"/>
                    <a:lstStyle/>
                    <a:p>
                      <a:pPr algn="ctr">
                        <a:buClrTx/>
                        <a:buSzTx/>
                        <a:buFontTx/>
                        <a:buNone/>
                      </a:pPr>
                      <a:r>
                        <a:rPr lang="zh-CN" altLang="en-US" sz="2400" b="1">
                          <a:solidFill>
                            <a:srgbClr val="0070C0"/>
                          </a:solidFill>
                          <a:latin typeface="宋体" panose="02010600030101010101" pitchFamily="2" charset="-122"/>
                          <a:ea typeface="宋体" panose="02010600030101010101" pitchFamily="2" charset="-122"/>
                        </a:rPr>
                        <a:t>不同点</a:t>
                      </a:r>
                      <a:endParaRPr lang="zh-CN" altLang="en-US" sz="2400" b="1">
                        <a:solidFill>
                          <a:srgbClr val="0070C0"/>
                        </a:solidFill>
                        <a:latin typeface="宋体" panose="02010600030101010101" pitchFamily="2" charset="-122"/>
                        <a:ea typeface="宋体" panose="02010600030101010101" pitchFamily="2" charset="-122"/>
                      </a:endParaRPr>
                    </a:p>
                  </a:txBody>
                  <a:tcPr marL="68570" marR="6857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algn="ctr">
                        <a:buClrTx/>
                        <a:buSzTx/>
                        <a:buFontTx/>
                        <a:buNone/>
                      </a:pPr>
                      <a:r>
                        <a:rPr lang="zh-CN" altLang="en-US" sz="2400" b="1">
                          <a:solidFill>
                            <a:srgbClr val="0070C0"/>
                          </a:solidFill>
                          <a:latin typeface="宋体" panose="02010600030101010101" pitchFamily="2" charset="-122"/>
                          <a:ea typeface="宋体" panose="02010600030101010101" pitchFamily="2" charset="-122"/>
                        </a:rPr>
                        <a:t>制定者和实施者不同</a:t>
                      </a:r>
                      <a:endParaRPr lang="zh-CN" altLang="en-US" sz="2400" b="1">
                        <a:solidFill>
                          <a:srgbClr val="0070C0"/>
                        </a:solidFill>
                        <a:latin typeface="宋体" panose="02010600030101010101" pitchFamily="2" charset="-122"/>
                        <a:ea typeface="宋体" panose="02010600030101010101" pitchFamily="2" charset="-122"/>
                      </a:endParaRPr>
                    </a:p>
                  </a:txBody>
                  <a:tcPr marL="68570" marR="6857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gn="ctr">
                        <a:buNone/>
                      </a:pPr>
                      <a:endParaRPr lang="zh-CN" altLang="en-US" sz="2400" b="1">
                        <a:latin typeface="宋体" panose="02010600030101010101" pitchFamily="2" charset="-122"/>
                        <a:ea typeface="宋体" panose="02010600030101010101" pitchFamily="2" charset="-122"/>
                      </a:endParaRPr>
                    </a:p>
                  </a:txBody>
                  <a:tcPr marL="68570" marR="6857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gn="ctr">
                        <a:buNone/>
                      </a:pPr>
                      <a:endParaRPr lang="zh-CN" altLang="en-US" sz="2400" b="1">
                        <a:latin typeface="宋体" panose="02010600030101010101" pitchFamily="2" charset="-122"/>
                        <a:ea typeface="宋体" panose="02010600030101010101" pitchFamily="2" charset="-122"/>
                      </a:endParaRPr>
                    </a:p>
                  </a:txBody>
                  <a:tcPr marL="68570" marR="6857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0391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wrap="square"/>
                    <a:lstStyle/>
                    <a:p>
                      <a:pPr algn="ctr">
                        <a:buClrTx/>
                        <a:buSzTx/>
                        <a:buFontTx/>
                        <a:buNone/>
                      </a:pPr>
                      <a:r>
                        <a:rPr lang="zh-CN" altLang="en-US" sz="2400" b="1">
                          <a:solidFill>
                            <a:srgbClr val="0070C0"/>
                          </a:solidFill>
                          <a:latin typeface="宋体" panose="02010600030101010101" pitchFamily="2" charset="-122"/>
                          <a:ea typeface="宋体" panose="02010600030101010101" pitchFamily="2" charset="-122"/>
                        </a:rPr>
                        <a:t>运用的杠杆不同</a:t>
                      </a:r>
                      <a:endParaRPr lang="zh-CN" altLang="en-US" sz="2400" b="1">
                        <a:solidFill>
                          <a:srgbClr val="0070C0"/>
                        </a:solidFill>
                        <a:latin typeface="宋体" panose="02010600030101010101" pitchFamily="2" charset="-122"/>
                        <a:ea typeface="宋体" panose="02010600030101010101" pitchFamily="2" charset="-122"/>
                      </a:endParaRPr>
                    </a:p>
                  </a:txBody>
                  <a:tcPr marL="68570" marR="6857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gn="ctr">
                        <a:buNone/>
                      </a:pPr>
                      <a:endParaRPr lang="zh-CN" altLang="en-US" sz="2400" b="1">
                        <a:latin typeface="宋体" panose="02010600030101010101" pitchFamily="2" charset="-122"/>
                        <a:ea typeface="宋体" panose="02010600030101010101" pitchFamily="2" charset="-122"/>
                      </a:endParaRPr>
                    </a:p>
                  </a:txBody>
                  <a:tcPr marL="68570" marR="6857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gn="ctr">
                        <a:buNone/>
                      </a:pPr>
                      <a:endParaRPr lang="zh-CN" altLang="en-US" sz="2400" b="1">
                        <a:latin typeface="宋体" panose="02010600030101010101" pitchFamily="2" charset="-122"/>
                        <a:ea typeface="宋体" panose="02010600030101010101" pitchFamily="2" charset="-122"/>
                      </a:endParaRPr>
                    </a:p>
                  </a:txBody>
                  <a:tcPr marL="68570" marR="6857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1054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wrap="square"/>
                    <a:lstStyle/>
                    <a:p>
                      <a:pPr algn="ctr">
                        <a:buClrTx/>
                        <a:buSzTx/>
                        <a:buFontTx/>
                        <a:buNone/>
                      </a:pPr>
                      <a:r>
                        <a:rPr lang="zh-CN" altLang="en-US" sz="2400" b="1">
                          <a:solidFill>
                            <a:srgbClr val="0070C0"/>
                          </a:solidFill>
                          <a:latin typeface="宋体" panose="02010600030101010101" pitchFamily="2" charset="-122"/>
                          <a:ea typeface="宋体" panose="02010600030101010101" pitchFamily="2" charset="-122"/>
                        </a:rPr>
                        <a:t>产生效果的时间不同</a:t>
                      </a:r>
                      <a:endParaRPr lang="zh-CN" altLang="en-US" sz="2400" b="1">
                        <a:solidFill>
                          <a:srgbClr val="0070C0"/>
                        </a:solidFill>
                        <a:latin typeface="宋体" panose="02010600030101010101" pitchFamily="2" charset="-122"/>
                        <a:ea typeface="宋体" panose="02010600030101010101" pitchFamily="2" charset="-122"/>
                      </a:endParaRPr>
                    </a:p>
                  </a:txBody>
                  <a:tcPr marL="68570" marR="6857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gn="ctr">
                        <a:buNone/>
                      </a:pPr>
                      <a:endParaRPr lang="zh-CN" altLang="en-US" sz="2400" b="1">
                        <a:latin typeface="宋体" panose="02010600030101010101" pitchFamily="2" charset="-122"/>
                        <a:ea typeface="宋体" panose="02010600030101010101" pitchFamily="2" charset="-122"/>
                      </a:endParaRPr>
                    </a:p>
                  </a:txBody>
                  <a:tcPr marL="68570" marR="6857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gn="ctr">
                        <a:buNone/>
                      </a:pPr>
                      <a:endParaRPr lang="zh-CN" altLang="en-US" sz="2400" b="1">
                        <a:latin typeface="宋体" panose="02010600030101010101" pitchFamily="2" charset="-122"/>
                        <a:ea typeface="宋体" panose="02010600030101010101" pitchFamily="2" charset="-122"/>
                      </a:endParaRPr>
                    </a:p>
                  </a:txBody>
                  <a:tcPr marL="68570" marR="6857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11810">
                <a:tc rowSpan="3">
                  <a:txBody>
                    <a:bodyPr wrap="square"/>
                    <a:lstStyle/>
                    <a:p>
                      <a:pPr algn="ctr">
                        <a:buClrTx/>
                        <a:buSzTx/>
                        <a:buFontTx/>
                        <a:buNone/>
                      </a:pPr>
                      <a:r>
                        <a:rPr lang="zh-CN" altLang="en-US" sz="2400" b="1">
                          <a:solidFill>
                            <a:srgbClr val="0070C0"/>
                          </a:solidFill>
                          <a:latin typeface="宋体" panose="02010600030101010101" pitchFamily="2" charset="-122"/>
                          <a:ea typeface="宋体" panose="02010600030101010101" pitchFamily="2" charset="-122"/>
                        </a:rPr>
                        <a:t>相同点</a:t>
                      </a:r>
                      <a:endParaRPr lang="zh-CN" altLang="en-US" sz="2400" b="1">
                        <a:solidFill>
                          <a:srgbClr val="0070C0"/>
                        </a:solidFill>
                        <a:latin typeface="宋体" panose="02010600030101010101" pitchFamily="2" charset="-122"/>
                        <a:ea typeface="宋体" panose="02010600030101010101" pitchFamily="2" charset="-122"/>
                      </a:endParaRPr>
                    </a:p>
                  </a:txBody>
                  <a:tcPr marL="68570" marR="6857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wrap="square"/>
                    <a:lstStyle/>
                    <a:p>
                      <a:pPr algn="ctr">
                        <a:buClrTx/>
                        <a:buSzTx/>
                        <a:buFontTx/>
                        <a:buNone/>
                      </a:pPr>
                      <a:endParaRPr lang="zh-CN" altLang="en-US" sz="2400" b="1">
                        <a:latin typeface="宋体" panose="02010600030101010101" pitchFamily="2" charset="-122"/>
                        <a:ea typeface="宋体" panose="02010600030101010101" pitchFamily="2" charset="-122"/>
                      </a:endParaRPr>
                    </a:p>
                  </a:txBody>
                  <a:tcPr marL="68570" marR="6857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498475">
                <a:tc vMerge="1">
                  <a:tcPr/>
                </a:tc>
                <a:tc gridSpan="3">
                  <a:txBody>
                    <a:bodyPr wrap="square"/>
                    <a:lstStyle/>
                    <a:p>
                      <a:pPr algn="ctr">
                        <a:buClrTx/>
                        <a:buSzTx/>
                        <a:buFontTx/>
                        <a:buNone/>
                      </a:pPr>
                      <a:endParaRPr lang="zh-CN" altLang="en-US" sz="2400" b="1">
                        <a:latin typeface="宋体" panose="02010600030101010101" pitchFamily="2" charset="-122"/>
                        <a:ea typeface="宋体" panose="02010600030101010101" pitchFamily="2" charset="-122"/>
                      </a:endParaRPr>
                    </a:p>
                  </a:txBody>
                  <a:tcPr marL="68570" marR="6857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54292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gridSpan="3">
                  <a:txBody>
                    <a:bodyPr wrap="square"/>
                    <a:lstStyle/>
                    <a:p>
                      <a:pPr algn="ctr">
                        <a:buClrTx/>
                        <a:buSzTx/>
                        <a:buFontTx/>
                        <a:buNone/>
                      </a:pPr>
                      <a:endParaRPr lang="zh-CN" altLang="en-US" sz="2400" b="1">
                        <a:latin typeface="宋体" panose="02010600030101010101" pitchFamily="2" charset="-122"/>
                        <a:ea typeface="宋体" panose="02010600030101010101" pitchFamily="2" charset="-122"/>
                      </a:endParaRPr>
                    </a:p>
                  </a:txBody>
                  <a:tcPr marL="68570" marR="6857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bl>
          </a:graphicData>
        </a:graphic>
      </p:graphicFrame>
      <p:sp>
        <p:nvSpPr>
          <p:cNvPr id="3" name="文本框 2"/>
          <p:cNvSpPr txBox="1"/>
          <p:nvPr>
            <p:custDataLst>
              <p:tags r:id="rId6"/>
            </p:custDataLst>
          </p:nvPr>
        </p:nvSpPr>
        <p:spPr>
          <a:xfrm>
            <a:off x="5100441" y="2742572"/>
            <a:ext cx="2540324" cy="460375"/>
          </a:xfrm>
          <a:prstGeom prst="rect">
            <a:avLst/>
          </a:prstGeom>
          <a:noFill/>
        </p:spPr>
        <p:txBody>
          <a:bodyPr wrap="square" rtlCol="0">
            <a:spAutoFit/>
          </a:bodyPr>
          <a:lstStyle/>
          <a:p>
            <a:r>
              <a:rPr lang="zh-CN" altLang="en-US" sz="2400" b="1">
                <a:latin typeface="宋体" panose="02010600030101010101" pitchFamily="2" charset="-122"/>
                <a:ea typeface="宋体" panose="02010600030101010101" pitchFamily="2" charset="-122"/>
                <a:sym typeface="+mn-ea"/>
              </a:rPr>
              <a:t>国务院财政部门</a:t>
            </a:r>
            <a:endParaRPr lang="zh-CN" altLang="en-US" sz="2400" b="1">
              <a:latin typeface="宋体" panose="02010600030101010101" pitchFamily="2" charset="-122"/>
              <a:ea typeface="宋体" panose="02010600030101010101" pitchFamily="2" charset="-122"/>
              <a:sym typeface="+mn-ea"/>
            </a:endParaRPr>
          </a:p>
        </p:txBody>
      </p:sp>
      <p:sp>
        <p:nvSpPr>
          <p:cNvPr id="4" name="文本框 3"/>
          <p:cNvSpPr txBox="1"/>
          <p:nvPr>
            <p:custDataLst>
              <p:tags r:id="rId7"/>
            </p:custDataLst>
          </p:nvPr>
        </p:nvSpPr>
        <p:spPr>
          <a:xfrm>
            <a:off x="9857915" y="2708282"/>
            <a:ext cx="1523814" cy="460375"/>
          </a:xfrm>
          <a:prstGeom prst="rect">
            <a:avLst/>
          </a:prstGeom>
          <a:noFill/>
        </p:spPr>
        <p:txBody>
          <a:bodyPr wrap="square" rtlCol="0">
            <a:spAutoFit/>
          </a:bodyPr>
          <a:lstStyle/>
          <a:p>
            <a:pPr algn="ctr"/>
            <a:r>
              <a:rPr lang="zh-CN" altLang="en-US" sz="2400" b="1">
                <a:latin typeface="宋体" panose="02010600030101010101" pitchFamily="2" charset="-122"/>
                <a:ea typeface="宋体" panose="02010600030101010101" pitchFamily="2" charset="-122"/>
                <a:sym typeface="+mn-ea"/>
              </a:rPr>
              <a:t>中央银行</a:t>
            </a:r>
            <a:endParaRPr lang="zh-CN" altLang="en-US"/>
          </a:p>
        </p:txBody>
      </p:sp>
      <p:sp>
        <p:nvSpPr>
          <p:cNvPr id="5" name="文本框 4"/>
          <p:cNvSpPr txBox="1"/>
          <p:nvPr>
            <p:custDataLst>
              <p:tags r:id="rId8"/>
            </p:custDataLst>
          </p:nvPr>
        </p:nvSpPr>
        <p:spPr>
          <a:xfrm>
            <a:off x="4140439" y="3202890"/>
            <a:ext cx="4834298" cy="829945"/>
          </a:xfrm>
          <a:prstGeom prst="rect">
            <a:avLst/>
          </a:prstGeom>
          <a:noFill/>
        </p:spPr>
        <p:txBody>
          <a:bodyPr wrap="square" rtlCol="0">
            <a:spAutoFit/>
          </a:bodyPr>
          <a:lstStyle/>
          <a:p>
            <a:pPr algn="ctr"/>
            <a:r>
              <a:rPr lang="zh-CN" altLang="en-US" sz="2400" b="1">
                <a:latin typeface="宋体" panose="02010600030101010101" pitchFamily="2" charset="-122"/>
                <a:ea typeface="宋体" panose="02010600030101010101" pitchFamily="2" charset="-122"/>
                <a:sym typeface="+mn-ea"/>
              </a:rPr>
              <a:t>财政收入（税、利、债、费）</a:t>
            </a:r>
            <a:endParaRPr lang="zh-CN" altLang="en-US" sz="2400" b="1">
              <a:latin typeface="宋体" panose="02010600030101010101" pitchFamily="2" charset="-122"/>
              <a:ea typeface="宋体" panose="02010600030101010101" pitchFamily="2" charset="-122"/>
              <a:sym typeface="+mn-ea"/>
            </a:endParaRPr>
          </a:p>
          <a:p>
            <a:pPr algn="ctr"/>
            <a:r>
              <a:rPr lang="zh-CN" altLang="en-US" sz="2400" b="1">
                <a:latin typeface="宋体" panose="02010600030101010101" pitchFamily="2" charset="-122"/>
                <a:ea typeface="宋体" panose="02010600030101010101" pitchFamily="2" charset="-122"/>
                <a:sym typeface="+mn-ea"/>
              </a:rPr>
              <a:t>财政支出（政府采购、补贴、投资）</a:t>
            </a:r>
            <a:endParaRPr lang="zh-CN" altLang="en-US"/>
          </a:p>
        </p:txBody>
      </p:sp>
      <p:sp>
        <p:nvSpPr>
          <p:cNvPr id="6" name="文本框 5"/>
          <p:cNvSpPr txBox="1"/>
          <p:nvPr>
            <p:custDataLst>
              <p:tags r:id="rId9"/>
            </p:custDataLst>
          </p:nvPr>
        </p:nvSpPr>
        <p:spPr>
          <a:xfrm>
            <a:off x="8846483" y="3230830"/>
            <a:ext cx="3279373" cy="829945"/>
          </a:xfrm>
          <a:prstGeom prst="rect">
            <a:avLst/>
          </a:prstGeom>
          <a:noFill/>
        </p:spPr>
        <p:txBody>
          <a:bodyPr wrap="square" rtlCol="0">
            <a:spAutoFit/>
          </a:bodyPr>
          <a:lstStyle/>
          <a:p>
            <a:pPr algn="ctr"/>
            <a:r>
              <a:rPr lang="zh-CN" altLang="en-US" sz="2400" b="1">
                <a:latin typeface="宋体" panose="02010600030101010101" pitchFamily="2" charset="-122"/>
                <a:ea typeface="宋体" panose="02010600030101010101" pitchFamily="2" charset="-122"/>
                <a:sym typeface="+mn-ea"/>
              </a:rPr>
              <a:t>存贷款利率、存款准备金率、信贷规模</a:t>
            </a:r>
            <a:endParaRPr lang="zh-CN" altLang="en-US"/>
          </a:p>
        </p:txBody>
      </p:sp>
      <p:sp>
        <p:nvSpPr>
          <p:cNvPr id="7" name="文本框 6"/>
          <p:cNvSpPr txBox="1"/>
          <p:nvPr>
            <p:custDataLst>
              <p:tags r:id="rId10"/>
            </p:custDataLst>
          </p:nvPr>
        </p:nvSpPr>
        <p:spPr>
          <a:xfrm>
            <a:off x="6223619" y="4060671"/>
            <a:ext cx="667938" cy="460375"/>
          </a:xfrm>
          <a:prstGeom prst="rect">
            <a:avLst/>
          </a:prstGeom>
          <a:noFill/>
        </p:spPr>
        <p:txBody>
          <a:bodyPr wrap="square" rtlCol="0">
            <a:spAutoFit/>
          </a:bodyPr>
          <a:lstStyle/>
          <a:p>
            <a:r>
              <a:rPr lang="zh-CN" altLang="en-US" sz="2400" b="1">
                <a:latin typeface="宋体" panose="02010600030101010101" pitchFamily="2" charset="-122"/>
                <a:ea typeface="宋体" panose="02010600030101010101" pitchFamily="2" charset="-122"/>
                <a:sym typeface="+mn-ea"/>
              </a:rPr>
              <a:t>快</a:t>
            </a:r>
            <a:endParaRPr lang="zh-CN" altLang="en-US"/>
          </a:p>
        </p:txBody>
      </p:sp>
      <p:sp>
        <p:nvSpPr>
          <p:cNvPr id="9" name="文本框 8"/>
          <p:cNvSpPr txBox="1"/>
          <p:nvPr>
            <p:custDataLst>
              <p:tags r:id="rId11"/>
            </p:custDataLst>
          </p:nvPr>
        </p:nvSpPr>
        <p:spPr>
          <a:xfrm>
            <a:off x="9732200" y="4060036"/>
            <a:ext cx="609525" cy="460375"/>
          </a:xfrm>
          <a:prstGeom prst="rect">
            <a:avLst/>
          </a:prstGeom>
          <a:noFill/>
        </p:spPr>
        <p:txBody>
          <a:bodyPr wrap="square" rtlCol="0">
            <a:spAutoFit/>
          </a:bodyPr>
          <a:lstStyle/>
          <a:p>
            <a:pPr indent="0" algn="ctr">
              <a:buNone/>
            </a:pPr>
            <a:r>
              <a:rPr lang="zh-CN" altLang="en-US" sz="2400" b="1">
                <a:latin typeface="宋体" panose="02010600030101010101" pitchFamily="2" charset="-122"/>
                <a:ea typeface="宋体" panose="02010600030101010101" pitchFamily="2" charset="-122"/>
                <a:sym typeface="+mn-ea"/>
              </a:rPr>
              <a:t>慢</a:t>
            </a:r>
            <a:endParaRPr lang="zh-CN" altLang="en-US" sz="2400" b="1">
              <a:latin typeface="宋体" panose="02010600030101010101" pitchFamily="2" charset="-122"/>
              <a:ea typeface="宋体" panose="02010600030101010101" pitchFamily="2" charset="-122"/>
              <a:sym typeface="+mn-ea"/>
            </a:endParaRPr>
          </a:p>
        </p:txBody>
      </p:sp>
      <p:sp>
        <p:nvSpPr>
          <p:cNvPr id="10" name="文本框 9"/>
          <p:cNvSpPr txBox="1"/>
          <p:nvPr>
            <p:custDataLst>
              <p:tags r:id="rId12"/>
            </p:custDataLst>
          </p:nvPr>
        </p:nvSpPr>
        <p:spPr>
          <a:xfrm>
            <a:off x="4398218" y="4486699"/>
            <a:ext cx="4716202" cy="460375"/>
          </a:xfrm>
          <a:prstGeom prst="rect">
            <a:avLst/>
          </a:prstGeom>
          <a:noFill/>
        </p:spPr>
        <p:txBody>
          <a:bodyPr wrap="square" rtlCol="0">
            <a:spAutoFit/>
          </a:bodyPr>
          <a:lstStyle/>
          <a:p>
            <a:pPr algn="ctr">
              <a:buClrTx/>
              <a:buSzTx/>
              <a:buFontTx/>
            </a:pPr>
            <a:r>
              <a:rPr lang="zh-CN" altLang="en-US" sz="2400" b="1">
                <a:latin typeface="宋体" panose="02010600030101010101" pitchFamily="2" charset="-122"/>
                <a:ea typeface="宋体" panose="02010600030101010101" pitchFamily="2" charset="-122"/>
                <a:sym typeface="+mn-ea"/>
              </a:rPr>
              <a:t>都是宏观调控的基本经济手段</a:t>
            </a:r>
            <a:endParaRPr lang="zh-CN" altLang="en-US"/>
          </a:p>
        </p:txBody>
      </p:sp>
      <p:sp>
        <p:nvSpPr>
          <p:cNvPr id="12" name="文本框 11"/>
          <p:cNvSpPr txBox="1"/>
          <p:nvPr>
            <p:custDataLst>
              <p:tags r:id="rId13"/>
            </p:custDataLst>
          </p:nvPr>
        </p:nvSpPr>
        <p:spPr>
          <a:xfrm>
            <a:off x="4825521" y="5034002"/>
            <a:ext cx="4295883" cy="460375"/>
          </a:xfrm>
          <a:prstGeom prst="rect">
            <a:avLst/>
          </a:prstGeom>
          <a:noFill/>
        </p:spPr>
        <p:txBody>
          <a:bodyPr wrap="square" rtlCol="0">
            <a:spAutoFit/>
          </a:bodyPr>
          <a:lstStyle/>
          <a:p>
            <a:r>
              <a:rPr lang="zh-CN" altLang="en-US" sz="2400" b="1">
                <a:latin typeface="宋体" panose="02010600030101010101" pitchFamily="2" charset="-122"/>
                <a:ea typeface="宋体" panose="02010600030101010101" pitchFamily="2" charset="-122"/>
                <a:sym typeface="+mn-ea"/>
              </a:rPr>
              <a:t>基本原理相同：逆风向调节</a:t>
            </a:r>
            <a:endParaRPr lang="zh-CN" altLang="en-US"/>
          </a:p>
        </p:txBody>
      </p:sp>
      <p:sp>
        <p:nvSpPr>
          <p:cNvPr id="13" name="文本框 12"/>
          <p:cNvSpPr txBox="1"/>
          <p:nvPr>
            <p:custDataLst>
              <p:tags r:id="rId14"/>
            </p:custDataLst>
          </p:nvPr>
        </p:nvSpPr>
        <p:spPr>
          <a:xfrm>
            <a:off x="1382972" y="5581940"/>
            <a:ext cx="9998755" cy="460375"/>
          </a:xfrm>
          <a:prstGeom prst="rect">
            <a:avLst/>
          </a:prstGeom>
          <a:noFill/>
        </p:spPr>
        <p:txBody>
          <a:bodyPr wrap="square" rtlCol="0">
            <a:spAutoFit/>
          </a:bodyPr>
          <a:lstStyle/>
          <a:p>
            <a:pPr algn="ctr">
              <a:buClrTx/>
              <a:buSzTx/>
              <a:buFontTx/>
            </a:pPr>
            <a:r>
              <a:rPr lang="zh-CN" altLang="en-US" sz="2400" b="1">
                <a:latin typeface="宋体" panose="02010600030101010101" pitchFamily="2" charset="-122"/>
                <a:ea typeface="宋体" panose="02010600030101010101" pitchFamily="2" charset="-122"/>
                <a:sym typeface="+mn-ea"/>
              </a:rPr>
              <a:t>都属于总需求调节的工具，都有</a:t>
            </a:r>
            <a:r>
              <a:rPr lang="zh-CN" altLang="en-US" sz="2400" b="1">
                <a:solidFill>
                  <a:srgbClr val="FF0000"/>
                </a:solidFill>
                <a:latin typeface="宋体" panose="02010600030101010101" pitchFamily="2" charset="-122"/>
                <a:ea typeface="宋体" panose="02010600030101010101" pitchFamily="2" charset="-122"/>
                <a:sym typeface="+mn-ea"/>
              </a:rPr>
              <a:t>扩张性和紧缩性</a:t>
            </a:r>
            <a:r>
              <a:rPr lang="zh-CN" altLang="en-US" sz="2400" b="1">
                <a:latin typeface="宋体" panose="02010600030101010101" pitchFamily="2" charset="-122"/>
                <a:ea typeface="宋体" panose="02010600030101010101" pitchFamily="2" charset="-122"/>
                <a:sym typeface="+mn-ea"/>
              </a:rPr>
              <a:t>之分</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500"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ppt_x"/>
                                          </p:val>
                                        </p:tav>
                                        <p:tav tm="100000">
                                          <p:val>
                                            <p:strVal val="#ppt_x"/>
                                          </p:val>
                                        </p:tav>
                                      </p:tavLst>
                                    </p:anim>
                                    <p:anim calcmode="lin" valueType="num">
                                      <p:cBhvr additive="base">
                                        <p:cTn id="1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500"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 fill="hold"/>
                                        <p:tgtEl>
                                          <p:spTgt spid="6"/>
                                        </p:tgtEl>
                                        <p:attrNameLst>
                                          <p:attrName>ppt_x</p:attrName>
                                        </p:attrNameLst>
                                      </p:cBhvr>
                                      <p:tavLst>
                                        <p:tav tm="0">
                                          <p:val>
                                            <p:strVal val="#ppt_x"/>
                                          </p:val>
                                        </p:tav>
                                        <p:tav tm="100000">
                                          <p:val>
                                            <p:strVal val="#ppt_x"/>
                                          </p:val>
                                        </p:tav>
                                      </p:tavLst>
                                    </p:anim>
                                    <p:anim calcmode="lin" valueType="num">
                                      <p:cBhvr additive="base">
                                        <p:cTn id="3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fill="hold"/>
                                        <p:tgtEl>
                                          <p:spTgt spid="9"/>
                                        </p:tgtEl>
                                        <p:attrNameLst>
                                          <p:attrName>ppt_x</p:attrName>
                                        </p:attrNameLst>
                                      </p:cBhvr>
                                      <p:tavLst>
                                        <p:tav tm="0">
                                          <p:val>
                                            <p:strVal val="#ppt_x"/>
                                          </p:val>
                                        </p:tav>
                                        <p:tav tm="100000">
                                          <p:val>
                                            <p:strVal val="#ppt_x"/>
                                          </p:val>
                                        </p:tav>
                                      </p:tavLst>
                                    </p:anim>
                                    <p:anim calcmode="lin" valueType="num">
                                      <p:cBhvr additive="base">
                                        <p:cTn id="4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additive="base">
                                        <p:cTn id="54" dur="500" fill="hold"/>
                                        <p:tgtEl>
                                          <p:spTgt spid="10"/>
                                        </p:tgtEl>
                                        <p:attrNameLst>
                                          <p:attrName>ppt_x</p:attrName>
                                        </p:attrNameLst>
                                      </p:cBhvr>
                                      <p:tavLst>
                                        <p:tav tm="0">
                                          <p:val>
                                            <p:strVal val="#ppt_x"/>
                                          </p:val>
                                        </p:tav>
                                        <p:tav tm="100000">
                                          <p:val>
                                            <p:strVal val="#ppt_x"/>
                                          </p:val>
                                        </p:tav>
                                      </p:tavLst>
                                    </p:anim>
                                    <p:anim calcmode="lin" valueType="num">
                                      <p:cBhvr additive="base">
                                        <p:cTn id="5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additive="base">
                                        <p:cTn id="60" dur="500" fill="hold"/>
                                        <p:tgtEl>
                                          <p:spTgt spid="12"/>
                                        </p:tgtEl>
                                        <p:attrNameLst>
                                          <p:attrName>ppt_x</p:attrName>
                                        </p:attrNameLst>
                                      </p:cBhvr>
                                      <p:tavLst>
                                        <p:tav tm="0">
                                          <p:val>
                                            <p:strVal val="#ppt_x"/>
                                          </p:val>
                                        </p:tav>
                                        <p:tav tm="100000">
                                          <p:val>
                                            <p:strVal val="#ppt_x"/>
                                          </p:val>
                                        </p:tav>
                                      </p:tavLst>
                                    </p:anim>
                                    <p:anim calcmode="lin" valueType="num">
                                      <p:cBhvr additive="base">
                                        <p:cTn id="6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additive="base">
                                        <p:cTn id="66" dur="500" fill="hold"/>
                                        <p:tgtEl>
                                          <p:spTgt spid="13"/>
                                        </p:tgtEl>
                                        <p:attrNameLst>
                                          <p:attrName>ppt_x</p:attrName>
                                        </p:attrNameLst>
                                      </p:cBhvr>
                                      <p:tavLst>
                                        <p:tav tm="0">
                                          <p:val>
                                            <p:strVal val="#ppt_x"/>
                                          </p:val>
                                        </p:tav>
                                        <p:tav tm="100000">
                                          <p:val>
                                            <p:strVal val="#ppt_x"/>
                                          </p:val>
                                        </p:tav>
                                      </p:tavLst>
                                    </p:anim>
                                    <p:anim calcmode="lin" valueType="num">
                                      <p:cBhvr additive="base">
                                        <p:cTn id="6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3" grpId="0"/>
      <p:bldP spid="5" grpId="0"/>
      <p:bldP spid="6" grpId="0"/>
      <p:bldP spid="7" grpId="0"/>
      <p:bldP spid="9" grpId="0"/>
      <p:bldP spid="10" grpId="0"/>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custDataLst>
              <p:tags r:id="rId1"/>
            </p:custDataLst>
          </p:nvPr>
        </p:nvSpPr>
        <p:spPr>
          <a:xfrm>
            <a:off x="4140058" y="3979809"/>
            <a:ext cx="1825374" cy="64516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dist">
              <a:lnSpc>
                <a:spcPct val="150000"/>
              </a:lnSpc>
            </a:pPr>
            <a:r>
              <a:rPr lang="en-US" sz="2400">
                <a:solidFill>
                  <a:schemeClr val="bg1"/>
                </a:solidFill>
                <a:latin typeface="字魂58号-创中黑" panose="00000500000000000000" pitchFamily="2" charset="-122"/>
                <a:ea typeface="字魂58号-创中黑" panose="00000500000000000000" pitchFamily="2" charset="-122"/>
              </a:rPr>
              <a:t>WORKING</a:t>
            </a:r>
            <a:endParaRPr lang="en-US" sz="2400">
              <a:solidFill>
                <a:schemeClr val="bg1"/>
              </a:solidFill>
              <a:latin typeface="字魂58号-创中黑" panose="00000500000000000000" pitchFamily="2" charset="-122"/>
              <a:ea typeface="字魂58号-创中黑" panose="00000500000000000000" pitchFamily="2" charset="-122"/>
            </a:endParaRPr>
          </a:p>
        </p:txBody>
      </p:sp>
      <p:sp>
        <p:nvSpPr>
          <p:cNvPr id="11" name="矩形 10"/>
          <p:cNvSpPr/>
          <p:nvPr>
            <p:custDataLst>
              <p:tags r:id="rId2"/>
            </p:custDataLst>
          </p:nvPr>
        </p:nvSpPr>
        <p:spPr>
          <a:xfrm>
            <a:off x="747" y="672"/>
            <a:ext cx="12190507" cy="704953"/>
          </a:xfrm>
          <a:prstGeom prst="rect">
            <a:avLst/>
          </a:prstGeom>
          <a:solidFill>
            <a:srgbClr val="6E8F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4"/>
          <p:cNvSpPr txBox="1"/>
          <p:nvPr>
            <p:custDataLst>
              <p:tags r:id="rId3"/>
            </p:custDataLst>
          </p:nvPr>
        </p:nvSpPr>
        <p:spPr>
          <a:xfrm>
            <a:off x="257255" y="60197"/>
            <a:ext cx="7990496" cy="580390"/>
          </a:xfrm>
          <a:prstGeom prst="rect">
            <a:avLst/>
          </a:prstGeom>
          <a:noFill/>
        </p:spPr>
        <p:txBody>
          <a:bodyPr wrap="square" rtlCol="0">
            <a:spAutoFit/>
          </a:bodyPr>
          <a:lstStyle/>
          <a:p>
            <a:r>
              <a:rPr lang="zh-CN" altLang="en-US" sz="3175" b="1" smtClean="0">
                <a:ln w="10160">
                  <a:solidFill>
                    <a:schemeClr val="accent5"/>
                  </a:solidFill>
                  <a:prstDash val="solid"/>
                </a:ln>
                <a:solidFill>
                  <a:srgbClr val="FFFFFF"/>
                </a:solidFill>
                <a:effectLst/>
                <a:latin typeface="微软雅黑" panose="020B0503020204020204" charset="-122"/>
                <a:ea typeface="微软雅黑" panose="020B0503020204020204" charset="-122"/>
              </a:rPr>
              <a:t>二、我国政府的经济职能</a:t>
            </a:r>
            <a:r>
              <a:rPr lang="en-US" altLang="zh-CN" sz="3175" b="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charset="-122"/>
                <a:ea typeface="微软雅黑" panose="020B0503020204020204" charset="-122"/>
                <a:sym typeface="+mn-ea"/>
              </a:rPr>
              <a:t>——</a:t>
            </a:r>
            <a:r>
              <a:rPr lang="zh-CN" altLang="en-US" sz="3175" b="1" spc="225">
                <a:solidFill>
                  <a:schemeClr val="bg1"/>
                </a:solidFill>
                <a:latin typeface="微软雅黑" panose="020B0503020204020204" charset="-122"/>
                <a:ea typeface="微软雅黑" panose="020B0503020204020204" charset="-122"/>
                <a:cs typeface="+mn-ea"/>
                <a:sym typeface="+mn-lt"/>
              </a:rPr>
              <a:t>宏观调控</a:t>
            </a:r>
            <a:endParaRPr lang="zh-CN" altLang="en-US" sz="3175" b="1" smtClean="0">
              <a:ln w="10160">
                <a:solidFill>
                  <a:schemeClr val="accent5"/>
                </a:solidFill>
                <a:prstDash val="solid"/>
              </a:ln>
              <a:solidFill>
                <a:srgbClr val="FFFFFF"/>
              </a:solidFill>
              <a:effectLst/>
              <a:latin typeface="微软雅黑" panose="020B0503020204020204" charset="-122"/>
              <a:ea typeface="微软雅黑" panose="020B0503020204020204" charset="-122"/>
            </a:endParaRPr>
          </a:p>
        </p:txBody>
      </p:sp>
      <p:graphicFrame>
        <p:nvGraphicFramePr>
          <p:cNvPr id="10" name="表格 9"/>
          <p:cNvGraphicFramePr>
            <a:graphicFrameLocks noGrp="1"/>
          </p:cNvGraphicFramePr>
          <p:nvPr>
            <p:custDataLst>
              <p:tags r:id="rId4"/>
            </p:custDataLst>
          </p:nvPr>
        </p:nvGraphicFramePr>
        <p:xfrm>
          <a:off x="747" y="1882657"/>
          <a:ext cx="12089765" cy="3983990"/>
        </p:xfrm>
        <a:graphic>
          <a:graphicData uri="http://schemas.openxmlformats.org/drawingml/2006/table">
            <a:tbl>
              <a:tblPr firstRow="1" bandRow="1">
                <a:tableStyleId>{5C22544A-7EE6-4342-B048-85BDC9FD1C3A}</a:tableStyleId>
              </a:tblPr>
              <a:tblGrid>
                <a:gridCol w="2000250"/>
                <a:gridCol w="5016500"/>
                <a:gridCol w="5073015"/>
              </a:tblGrid>
              <a:tr h="734060">
                <a:tc>
                  <a:txBody>
                    <a:bodyPr wrap="square"/>
                    <a:lstStyle/>
                    <a:p>
                      <a:pPr>
                        <a:buNone/>
                      </a:pPr>
                      <a:endParaRPr lang="zh-CN" altLang="en-US" sz="1700"/>
                    </a:p>
                  </a:txBody>
                  <a:tcPr marL="91428" marR="91428" marT="45713" marB="45713" vert="horz">
                    <a:solidFill>
                      <a:srgbClr val="6E8F9E"/>
                    </a:solidFill>
                  </a:tcPr>
                </a:tc>
                <a:tc>
                  <a:txBody>
                    <a:bodyPr wrap="square"/>
                    <a:lstStyle/>
                    <a:p>
                      <a:pPr algn="ctr">
                        <a:buNone/>
                      </a:pPr>
                      <a:r>
                        <a:rPr lang="zh-CN" altLang="en-US" sz="2800">
                          <a:latin typeface="微软雅黑" panose="020B0503020204020204" charset="-122"/>
                          <a:ea typeface="微软雅黑" panose="020B0503020204020204" charset="-122"/>
                          <a:cs typeface="微软雅黑" panose="020B0503020204020204" charset="-122"/>
                        </a:rPr>
                        <a:t>社会总供给</a:t>
                      </a:r>
                      <a:r>
                        <a:rPr lang="en-US" altLang="zh-CN" sz="4000">
                          <a:solidFill>
                            <a:srgbClr val="FF0000"/>
                          </a:solidFill>
                          <a:latin typeface="微软雅黑" panose="020B0503020204020204" charset="-122"/>
                          <a:ea typeface="微软雅黑" panose="020B0503020204020204" charset="-122"/>
                          <a:cs typeface="微软雅黑" panose="020B0503020204020204" charset="-122"/>
                        </a:rPr>
                        <a:t>&gt;</a:t>
                      </a:r>
                      <a:r>
                        <a:rPr lang="zh-CN" altLang="zh-CN" sz="2800">
                          <a:latin typeface="微软雅黑" panose="020B0503020204020204" charset="-122"/>
                          <a:ea typeface="微软雅黑" panose="020B0503020204020204" charset="-122"/>
                          <a:cs typeface="微软雅黑" panose="020B0503020204020204" charset="-122"/>
                        </a:rPr>
                        <a:t>社会总需求</a:t>
                      </a:r>
                      <a:endParaRPr lang="zh-CN" altLang="zh-CN" sz="2800">
                        <a:latin typeface="微软雅黑" panose="020B0503020204020204" charset="-122"/>
                        <a:ea typeface="微软雅黑" panose="020B0503020204020204" charset="-122"/>
                        <a:cs typeface="微软雅黑" panose="020B0503020204020204" charset="-122"/>
                      </a:endParaRPr>
                    </a:p>
                  </a:txBody>
                  <a:tcPr marL="91428" marR="91428" marT="45713" marB="45713" vert="horz">
                    <a:solidFill>
                      <a:srgbClr val="6E8F9E"/>
                    </a:solidFill>
                  </a:tcPr>
                </a:tc>
                <a:tc>
                  <a:txBody>
                    <a:bodyPr wrap="square"/>
                    <a:lstStyle/>
                    <a:p>
                      <a:pPr>
                        <a:buNone/>
                      </a:pPr>
                      <a:r>
                        <a:rPr lang="en-US" altLang="zh-CN" sz="2800" b="1">
                          <a:latin typeface="微软雅黑" panose="020B0503020204020204" charset="-122"/>
                          <a:ea typeface="微软雅黑" panose="020B0503020204020204" charset="-122"/>
                          <a:cs typeface="微软雅黑" panose="020B0503020204020204" charset="-122"/>
                          <a:sym typeface="+mn-ea"/>
                        </a:rPr>
                        <a:t>    </a:t>
                      </a:r>
                      <a:r>
                        <a:rPr lang="zh-CN" altLang="en-US" sz="2800" b="1">
                          <a:latin typeface="微软雅黑" panose="020B0503020204020204" charset="-122"/>
                          <a:ea typeface="微软雅黑" panose="020B0503020204020204" charset="-122"/>
                          <a:cs typeface="微软雅黑" panose="020B0503020204020204" charset="-122"/>
                          <a:sym typeface="+mn-ea"/>
                        </a:rPr>
                        <a:t>社会总供给</a:t>
                      </a:r>
                      <a:r>
                        <a:rPr lang="en-US" altLang="zh-CN" sz="4000" b="1">
                          <a:solidFill>
                            <a:srgbClr val="FF0000"/>
                          </a:solidFill>
                          <a:latin typeface="微软雅黑" panose="020B0503020204020204" charset="-122"/>
                          <a:ea typeface="微软雅黑" panose="020B0503020204020204" charset="-122"/>
                          <a:cs typeface="微软雅黑" panose="020B0503020204020204" charset="-122"/>
                          <a:sym typeface="+mn-ea"/>
                        </a:rPr>
                        <a:t>&lt;</a:t>
                      </a:r>
                      <a:r>
                        <a:rPr lang="zh-CN" altLang="zh-CN" sz="2800" b="1">
                          <a:latin typeface="微软雅黑" panose="020B0503020204020204" charset="-122"/>
                          <a:ea typeface="微软雅黑" panose="020B0503020204020204" charset="-122"/>
                          <a:cs typeface="微软雅黑" panose="020B0503020204020204" charset="-122"/>
                          <a:sym typeface="+mn-ea"/>
                        </a:rPr>
                        <a:t>社会总需求</a:t>
                      </a:r>
                      <a:endParaRPr lang="zh-CN" altLang="en-US" sz="1700">
                        <a:latin typeface="微软雅黑" panose="020B0503020204020204" charset="-122"/>
                        <a:ea typeface="微软雅黑" panose="020B0503020204020204" charset="-122"/>
                        <a:cs typeface="微软雅黑" panose="020B0503020204020204" charset="-122"/>
                      </a:endParaRPr>
                    </a:p>
                  </a:txBody>
                  <a:tcPr marL="91428" marR="91428" marT="45713" marB="45713" vert="horz">
                    <a:solidFill>
                      <a:srgbClr val="6E8F9E"/>
                    </a:solidFill>
                  </a:tcPr>
                </a:tc>
              </a:tr>
              <a:tr h="659765">
                <a:tc>
                  <a:txBody>
                    <a:bodyPr wrap="square"/>
                    <a:lstStyle/>
                    <a:p>
                      <a:pPr algn="ctr">
                        <a:buNone/>
                      </a:pPr>
                      <a:r>
                        <a:rPr lang="zh-CN" altLang="en-US" sz="2800" b="1">
                          <a:latin typeface="宋体" panose="02010600030101010101" pitchFamily="2" charset="-122"/>
                          <a:ea typeface="宋体" panose="02010600030101010101" pitchFamily="2" charset="-122"/>
                        </a:rPr>
                        <a:t>经济态势</a:t>
                      </a:r>
                      <a:endParaRPr lang="zh-CN" altLang="en-US" sz="2800" b="1">
                        <a:latin typeface="宋体" panose="02010600030101010101" pitchFamily="2" charset="-122"/>
                        <a:ea typeface="宋体" panose="02010600030101010101" pitchFamily="2" charset="-122"/>
                      </a:endParaRPr>
                    </a:p>
                  </a:txBody>
                  <a:tcPr marL="91428" marR="91428" marT="45713" marB="45713" vert="horz"/>
                </a:tc>
                <a:tc>
                  <a:txBody>
                    <a:bodyPr wrap="square"/>
                    <a:lstStyle/>
                    <a:p>
                      <a:pPr algn="ctr">
                        <a:buNone/>
                      </a:pPr>
                      <a:r>
                        <a:rPr lang="zh-CN" altLang="zh-CN" sz="2800" b="1">
                          <a:latin typeface="宋体" panose="02010600030101010101" pitchFamily="2" charset="-122"/>
                          <a:ea typeface="宋体" panose="02010600030101010101" pitchFamily="2" charset="-122"/>
                        </a:rPr>
                        <a:t>经济滞缓（过冷）</a:t>
                      </a:r>
                      <a:endParaRPr lang="zh-CN" altLang="zh-CN" sz="2800" b="1">
                        <a:latin typeface="宋体" panose="02010600030101010101" pitchFamily="2" charset="-122"/>
                        <a:ea typeface="宋体" panose="02010600030101010101" pitchFamily="2" charset="-122"/>
                      </a:endParaRPr>
                    </a:p>
                  </a:txBody>
                  <a:tcPr marL="91428" marR="91428" marT="45713" marB="45713" vert="horz"/>
                </a:tc>
                <a:tc>
                  <a:txBody>
                    <a:bodyPr wrap="square"/>
                    <a:lstStyle/>
                    <a:p>
                      <a:pPr algn="ctr">
                        <a:buNone/>
                      </a:pPr>
                      <a:r>
                        <a:rPr lang="zh-CN" altLang="zh-CN" sz="2800" b="1">
                          <a:latin typeface="宋体" panose="02010600030101010101" pitchFamily="2" charset="-122"/>
                          <a:ea typeface="宋体" panose="02010600030101010101" pitchFamily="2" charset="-122"/>
                          <a:sym typeface="+mn-ea"/>
                        </a:rPr>
                        <a:t>经济过热</a:t>
                      </a:r>
                      <a:endParaRPr lang="zh-CN" altLang="zh-CN" sz="2800" b="1">
                        <a:latin typeface="宋体" panose="02010600030101010101" pitchFamily="2" charset="-122"/>
                        <a:ea typeface="宋体" panose="02010600030101010101" pitchFamily="2" charset="-122"/>
                        <a:sym typeface="+mn-ea"/>
                      </a:endParaRPr>
                    </a:p>
                  </a:txBody>
                  <a:tcPr marL="91428" marR="91428" marT="45713" marB="45713" vert="horz"/>
                </a:tc>
              </a:tr>
              <a:tr h="977900">
                <a:tc>
                  <a:txBody>
                    <a:bodyPr wrap="square"/>
                    <a:lstStyle/>
                    <a:p>
                      <a:pPr algn="ctr">
                        <a:buNone/>
                      </a:pPr>
                      <a:r>
                        <a:rPr lang="zh-CN" altLang="en-US" sz="2800" b="1">
                          <a:latin typeface="宋体" panose="02010600030101010101" pitchFamily="2" charset="-122"/>
                          <a:ea typeface="宋体" panose="02010600030101010101" pitchFamily="2" charset="-122"/>
                        </a:rPr>
                        <a:t>政府</a:t>
                      </a:r>
                      <a:endParaRPr lang="zh-CN" altLang="en-US" sz="2800" b="1">
                        <a:latin typeface="宋体" panose="02010600030101010101" pitchFamily="2" charset="-122"/>
                        <a:ea typeface="宋体" panose="02010600030101010101" pitchFamily="2" charset="-122"/>
                      </a:endParaRPr>
                    </a:p>
                  </a:txBody>
                  <a:tcPr marL="91428" marR="91428" marT="45713" marB="45713" vert="horz"/>
                </a:tc>
                <a:tc>
                  <a:txBody>
                    <a:bodyPr wrap="square"/>
                    <a:lstStyle/>
                    <a:p>
                      <a:pPr>
                        <a:buNone/>
                      </a:pPr>
                      <a:endParaRPr lang="zh-CN" altLang="en-US" sz="2800" b="1">
                        <a:solidFill>
                          <a:schemeClr val="tx1"/>
                        </a:solidFill>
                        <a:latin typeface="宋体" panose="02010600030101010101" pitchFamily="2" charset="-122"/>
                        <a:ea typeface="宋体" panose="02010600030101010101" pitchFamily="2" charset="-122"/>
                      </a:endParaRPr>
                    </a:p>
                  </a:txBody>
                  <a:tcPr marL="91428" marR="91428" marT="45713" marB="45713" vert="horz"/>
                </a:tc>
                <a:tc>
                  <a:txBody>
                    <a:bodyPr wrap="square"/>
                    <a:lstStyle/>
                    <a:p>
                      <a:pPr>
                        <a:buNone/>
                      </a:pPr>
                      <a:endParaRPr lang="zh-CN" altLang="en-US" sz="2800" b="1">
                        <a:solidFill>
                          <a:schemeClr val="tx1"/>
                        </a:solidFill>
                        <a:latin typeface="宋体" panose="02010600030101010101" pitchFamily="2" charset="-122"/>
                        <a:ea typeface="宋体" panose="02010600030101010101" pitchFamily="2" charset="-122"/>
                      </a:endParaRPr>
                    </a:p>
                  </a:txBody>
                  <a:tcPr marL="91428" marR="91428" marT="45713" marB="45713" vert="horz"/>
                </a:tc>
              </a:tr>
              <a:tr h="1007110">
                <a:tc>
                  <a:txBody>
                    <a:bodyPr wrap="square"/>
                    <a:lstStyle/>
                    <a:p>
                      <a:pPr algn="ctr">
                        <a:buNone/>
                      </a:pPr>
                      <a:r>
                        <a:rPr lang="zh-CN" altLang="en-US" sz="2800" b="1">
                          <a:latin typeface="宋体" panose="02010600030101010101" pitchFamily="2" charset="-122"/>
                          <a:ea typeface="宋体" panose="02010600030101010101" pitchFamily="2" charset="-122"/>
                        </a:rPr>
                        <a:t>央行</a:t>
                      </a:r>
                      <a:endParaRPr lang="zh-CN" altLang="en-US" sz="2800" b="1">
                        <a:latin typeface="宋体" panose="02010600030101010101" pitchFamily="2" charset="-122"/>
                        <a:ea typeface="宋体" panose="02010600030101010101" pitchFamily="2" charset="-122"/>
                      </a:endParaRPr>
                    </a:p>
                  </a:txBody>
                  <a:tcPr marL="91428" marR="91428" marT="45713" marB="45713" vert="horz"/>
                </a:tc>
                <a:tc>
                  <a:txBody>
                    <a:bodyPr wrap="square"/>
                    <a:lstStyle/>
                    <a:p>
                      <a:pPr>
                        <a:buNone/>
                      </a:pPr>
                      <a:endParaRPr lang="zh-CN" altLang="en-US" sz="2800" b="1">
                        <a:solidFill>
                          <a:schemeClr val="tx1"/>
                        </a:solidFill>
                        <a:latin typeface="宋体" panose="02010600030101010101" pitchFamily="2" charset="-122"/>
                        <a:ea typeface="宋体" panose="02010600030101010101" pitchFamily="2" charset="-122"/>
                      </a:endParaRPr>
                    </a:p>
                  </a:txBody>
                  <a:tcPr marL="91428" marR="91428" marT="45713" marB="45713" vert="horz"/>
                </a:tc>
                <a:tc>
                  <a:txBody>
                    <a:bodyPr wrap="square"/>
                    <a:lstStyle/>
                    <a:p>
                      <a:pPr>
                        <a:buNone/>
                      </a:pPr>
                      <a:endParaRPr lang="zh-CN" altLang="en-US" sz="2800" b="1">
                        <a:latin typeface="宋体" panose="02010600030101010101" pitchFamily="2" charset="-122"/>
                        <a:ea typeface="宋体" panose="02010600030101010101" pitchFamily="2" charset="-122"/>
                      </a:endParaRPr>
                    </a:p>
                  </a:txBody>
                  <a:tcPr marL="91428" marR="91428" marT="45713" marB="45713" vert="horz"/>
                </a:tc>
              </a:tr>
              <a:tr h="605155">
                <a:tc>
                  <a:txBody>
                    <a:bodyPr wrap="square"/>
                    <a:lstStyle/>
                    <a:p>
                      <a:pPr algn="ctr">
                        <a:buNone/>
                      </a:pPr>
                      <a:r>
                        <a:rPr lang="zh-CN" altLang="en-US" sz="2800" b="1">
                          <a:latin typeface="宋体" panose="02010600030101010101" pitchFamily="2" charset="-122"/>
                          <a:ea typeface="宋体" panose="02010600030101010101" pitchFamily="2" charset="-122"/>
                        </a:rPr>
                        <a:t>目的</a:t>
                      </a:r>
                      <a:endParaRPr lang="zh-CN" altLang="en-US" sz="2800" b="1">
                        <a:latin typeface="宋体" panose="02010600030101010101" pitchFamily="2" charset="-122"/>
                        <a:ea typeface="宋体" panose="02010600030101010101" pitchFamily="2" charset="-122"/>
                      </a:endParaRPr>
                    </a:p>
                  </a:txBody>
                  <a:tcPr marL="91428" marR="91428" marT="45713" marB="45713" vert="horz"/>
                </a:tc>
                <a:tc>
                  <a:txBody>
                    <a:bodyPr wrap="square"/>
                    <a:lstStyle/>
                    <a:p>
                      <a:pPr algn="ctr">
                        <a:buNone/>
                      </a:pPr>
                      <a:endParaRPr lang="zh-CN" altLang="en-US" sz="2800" b="1">
                        <a:latin typeface="宋体" panose="02010600030101010101" pitchFamily="2" charset="-122"/>
                        <a:ea typeface="宋体" panose="02010600030101010101" pitchFamily="2" charset="-122"/>
                      </a:endParaRPr>
                    </a:p>
                  </a:txBody>
                  <a:tcPr marL="91428" marR="91428" marT="45713" marB="45713" vert="horz"/>
                </a:tc>
                <a:tc>
                  <a:txBody>
                    <a:bodyPr wrap="square"/>
                    <a:lstStyle/>
                    <a:p>
                      <a:pPr algn="ctr">
                        <a:buNone/>
                      </a:pPr>
                      <a:endParaRPr lang="zh-CN" altLang="en-US" sz="2800" b="1">
                        <a:latin typeface="宋体" panose="02010600030101010101" pitchFamily="2" charset="-122"/>
                        <a:ea typeface="宋体" panose="02010600030101010101" pitchFamily="2" charset="-122"/>
                      </a:endParaRPr>
                    </a:p>
                  </a:txBody>
                  <a:tcPr marL="91428" marR="91428" marT="45713" marB="45713" vert="horz"/>
                </a:tc>
              </a:tr>
            </a:tbl>
          </a:graphicData>
        </a:graphic>
      </p:graphicFrame>
      <p:sp>
        <p:nvSpPr>
          <p:cNvPr id="3" name="文本框 2"/>
          <p:cNvSpPr txBox="1"/>
          <p:nvPr>
            <p:custDataLst>
              <p:tags r:id="rId5"/>
            </p:custDataLst>
          </p:nvPr>
        </p:nvSpPr>
        <p:spPr>
          <a:xfrm>
            <a:off x="248519" y="780249"/>
            <a:ext cx="8580755" cy="521970"/>
          </a:xfrm>
          <a:prstGeom prst="rect">
            <a:avLst/>
          </a:prstGeom>
          <a:noFill/>
        </p:spPr>
        <p:txBody>
          <a:bodyPr wrap="none" rtlCol="0" anchor="t">
            <a:spAutoFit/>
          </a:bodyPr>
          <a:lstStyle/>
          <a:p>
            <a:r>
              <a:rPr lang="zh-CN" sz="2800" b="1">
                <a:solidFill>
                  <a:srgbClr val="FF0000"/>
                </a:solidFill>
                <a:latin typeface="微软雅黑" panose="020B0503020204020204" charset="-122"/>
                <a:ea typeface="微软雅黑" panose="020B0503020204020204" charset="-122"/>
                <a:cs typeface="微软雅黑" panose="020B0503020204020204" charset="-122"/>
                <a:sym typeface="+mn-ea"/>
              </a:rPr>
              <a:t>（</a:t>
            </a:r>
            <a:r>
              <a:rPr lang="en-US" altLang="zh-CN" sz="2800" b="1">
                <a:solidFill>
                  <a:srgbClr val="FF0000"/>
                </a:solidFill>
                <a:latin typeface="微软雅黑" panose="020B0503020204020204" charset="-122"/>
                <a:ea typeface="微软雅黑" panose="020B0503020204020204" charset="-122"/>
                <a:cs typeface="微软雅黑" panose="020B0503020204020204" charset="-122"/>
                <a:sym typeface="+mn-ea"/>
              </a:rPr>
              <a:t>3</a:t>
            </a:r>
            <a:r>
              <a:rPr lang="zh-CN" sz="2800" b="1">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en-US" sz="2800" b="1">
                <a:solidFill>
                  <a:srgbClr val="FF0000"/>
                </a:solidFill>
                <a:latin typeface="微软雅黑" panose="020B0503020204020204" charset="-122"/>
                <a:ea typeface="微软雅黑" panose="020B0503020204020204" charset="-122"/>
                <a:cs typeface="微软雅黑" panose="020B0503020204020204" charset="-122"/>
                <a:sym typeface="+mn-ea"/>
              </a:rPr>
              <a:t>怎样完成宏观调控的任务实现宏观调控的目标？</a:t>
            </a:r>
            <a:endParaRPr lang="zh-CN" altLang="en-US" sz="2800" b="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custDataLst>
              <p:tags r:id="rId6"/>
            </p:custDataLst>
          </p:nvPr>
        </p:nvSpPr>
        <p:spPr>
          <a:xfrm>
            <a:off x="381003" y="1308625"/>
            <a:ext cx="10405740" cy="521970"/>
          </a:xfrm>
          <a:prstGeom prst="rect">
            <a:avLst/>
          </a:prstGeom>
          <a:noFill/>
        </p:spPr>
        <p:txBody>
          <a:bodyPr wrap="square" rtlCol="0">
            <a:spAutoFit/>
          </a:bodyPr>
          <a:lstStyle/>
          <a:p>
            <a:r>
              <a:rPr lang="zh-CN" altLang="zh-CN" sz="2800" b="1">
                <a:solidFill>
                  <a:schemeClr val="tx1"/>
                </a:solidFill>
                <a:latin typeface="华文楷体" panose="02010600040101010101" charset="-122"/>
                <a:ea typeface="华文楷体" panose="02010600040101010101" charset="-122"/>
              </a:rPr>
              <a:t>经济平稳运行的前提：社会总供给一社会总需求基本上保持平衡</a:t>
            </a:r>
            <a:endParaRPr lang="zh-CN" altLang="zh-CN" sz="2800" b="1">
              <a:solidFill>
                <a:schemeClr val="tx1"/>
              </a:solidFill>
              <a:latin typeface="华文楷体" panose="02010600040101010101" charset="-122"/>
              <a:ea typeface="华文楷体" panose="02010600040101010101" charset="-122"/>
            </a:endParaRPr>
          </a:p>
        </p:txBody>
      </p:sp>
      <p:sp>
        <p:nvSpPr>
          <p:cNvPr id="6" name="文本框 5"/>
          <p:cNvSpPr txBox="1"/>
          <p:nvPr>
            <p:custDataLst>
              <p:tags r:id="rId7"/>
            </p:custDataLst>
          </p:nvPr>
        </p:nvSpPr>
        <p:spPr>
          <a:xfrm>
            <a:off x="2235673" y="3262978"/>
            <a:ext cx="4802552" cy="953135"/>
          </a:xfrm>
          <a:prstGeom prst="rect">
            <a:avLst/>
          </a:prstGeom>
          <a:noFill/>
        </p:spPr>
        <p:txBody>
          <a:bodyPr wrap="square" rtlCol="0">
            <a:spAutoFit/>
          </a:bodyPr>
          <a:lstStyle/>
          <a:p>
            <a:pPr algn="l"/>
            <a:r>
              <a:rPr lang="zh-CN" altLang="en-US" sz="2800" b="1">
                <a:solidFill>
                  <a:schemeClr val="dk1"/>
                </a:solidFill>
                <a:latin typeface="宋体" panose="02010600030101010101" pitchFamily="2" charset="-122"/>
                <a:ea typeface="宋体" panose="02010600030101010101" pitchFamily="2" charset="-122"/>
                <a:sym typeface="+mn-ea"/>
              </a:rPr>
              <a:t>扩张性财政政策：</a:t>
            </a:r>
            <a:r>
              <a:rPr lang="zh-CN" altLang="en-US" sz="2800" b="1">
                <a:solidFill>
                  <a:srgbClr val="FF0000"/>
                </a:solidFill>
                <a:latin typeface="宋体" panose="02010600030101010101" pitchFamily="2" charset="-122"/>
                <a:ea typeface="宋体" panose="02010600030101010101" pitchFamily="2" charset="-122"/>
                <a:sym typeface="+mn-ea"/>
              </a:rPr>
              <a:t>增加</a:t>
            </a:r>
            <a:r>
              <a:rPr lang="zh-CN" altLang="en-US" sz="2800" b="1">
                <a:latin typeface="宋体" panose="02010600030101010101" pitchFamily="2" charset="-122"/>
                <a:ea typeface="宋体" panose="02010600030101010101" pitchFamily="2" charset="-122"/>
                <a:sym typeface="+mn-ea"/>
              </a:rPr>
              <a:t>财政支出，</a:t>
            </a:r>
            <a:r>
              <a:rPr lang="zh-CN" altLang="en-US" sz="2800" b="1">
                <a:solidFill>
                  <a:srgbClr val="FF0000"/>
                </a:solidFill>
                <a:latin typeface="宋体" panose="02010600030101010101" pitchFamily="2" charset="-122"/>
                <a:ea typeface="宋体" panose="02010600030101010101" pitchFamily="2" charset="-122"/>
                <a:sym typeface="+mn-ea"/>
              </a:rPr>
              <a:t>减少</a:t>
            </a:r>
            <a:r>
              <a:rPr lang="zh-CN" altLang="en-US" sz="2800" b="1">
                <a:latin typeface="宋体" panose="02010600030101010101" pitchFamily="2" charset="-122"/>
                <a:ea typeface="宋体" panose="02010600030101010101" pitchFamily="2" charset="-122"/>
                <a:sym typeface="+mn-ea"/>
              </a:rPr>
              <a:t>税收</a:t>
            </a:r>
            <a:r>
              <a:rPr lang="zh-CN" altLang="en-US" sz="2800" b="1">
                <a:solidFill>
                  <a:schemeClr val="tx1"/>
                </a:solidFill>
                <a:latin typeface="宋体" panose="02010600030101010101" pitchFamily="2" charset="-122"/>
                <a:ea typeface="宋体" panose="02010600030101010101" pitchFamily="2" charset="-122"/>
                <a:sym typeface="+mn-ea"/>
              </a:rPr>
              <a:t>，</a:t>
            </a:r>
            <a:r>
              <a:rPr lang="zh-CN" altLang="en-US" sz="2800" b="1">
                <a:solidFill>
                  <a:srgbClr val="FF0000"/>
                </a:solidFill>
                <a:latin typeface="宋体" panose="02010600030101010101" pitchFamily="2" charset="-122"/>
                <a:ea typeface="宋体" panose="02010600030101010101" pitchFamily="2" charset="-122"/>
                <a:sym typeface="+mn-ea"/>
              </a:rPr>
              <a:t>增加</a:t>
            </a:r>
            <a:r>
              <a:rPr lang="zh-CN" altLang="en-US" sz="2800" b="1">
                <a:latin typeface="宋体" panose="02010600030101010101" pitchFamily="2" charset="-122"/>
                <a:ea typeface="宋体" panose="02010600030101010101" pitchFamily="2" charset="-122"/>
                <a:sym typeface="+mn-ea"/>
              </a:rPr>
              <a:t>国债</a:t>
            </a:r>
            <a:endParaRPr lang="zh-CN" altLang="en-US"/>
          </a:p>
        </p:txBody>
      </p:sp>
      <p:sp>
        <p:nvSpPr>
          <p:cNvPr id="7" name="文本框 6"/>
          <p:cNvSpPr txBox="1"/>
          <p:nvPr>
            <p:custDataLst>
              <p:tags r:id="rId8"/>
            </p:custDataLst>
          </p:nvPr>
        </p:nvSpPr>
        <p:spPr>
          <a:xfrm>
            <a:off x="7313781" y="3262978"/>
            <a:ext cx="4690806" cy="953135"/>
          </a:xfrm>
          <a:prstGeom prst="rect">
            <a:avLst/>
          </a:prstGeom>
          <a:noFill/>
        </p:spPr>
        <p:txBody>
          <a:bodyPr wrap="square" rtlCol="0">
            <a:spAutoFit/>
          </a:bodyPr>
          <a:lstStyle/>
          <a:p>
            <a:pPr algn="l"/>
            <a:r>
              <a:rPr lang="zh-CN" altLang="en-US" sz="2800" b="1">
                <a:solidFill>
                  <a:schemeClr val="dk1"/>
                </a:solidFill>
                <a:latin typeface="宋体" panose="02010600030101010101" pitchFamily="2" charset="-122"/>
                <a:ea typeface="宋体" panose="02010600030101010101" pitchFamily="2" charset="-122"/>
                <a:sym typeface="+mn-ea"/>
              </a:rPr>
              <a:t>紧缩性财政政策：</a:t>
            </a:r>
            <a:r>
              <a:rPr lang="zh-CN" altLang="en-US" sz="2800" b="1">
                <a:solidFill>
                  <a:srgbClr val="FF0000"/>
                </a:solidFill>
                <a:latin typeface="宋体" panose="02010600030101010101" pitchFamily="2" charset="-122"/>
                <a:ea typeface="宋体" panose="02010600030101010101" pitchFamily="2" charset="-122"/>
                <a:sym typeface="+mn-ea"/>
              </a:rPr>
              <a:t>减少</a:t>
            </a:r>
            <a:r>
              <a:rPr lang="zh-CN" altLang="en-US" sz="2800" b="1">
                <a:latin typeface="宋体" panose="02010600030101010101" pitchFamily="2" charset="-122"/>
                <a:ea typeface="宋体" panose="02010600030101010101" pitchFamily="2" charset="-122"/>
                <a:sym typeface="+mn-ea"/>
              </a:rPr>
              <a:t>财政支出，</a:t>
            </a:r>
            <a:r>
              <a:rPr lang="zh-CN" altLang="en-US" sz="2800" b="1">
                <a:solidFill>
                  <a:srgbClr val="FF0000"/>
                </a:solidFill>
                <a:latin typeface="宋体" panose="02010600030101010101" pitchFamily="2" charset="-122"/>
                <a:ea typeface="宋体" panose="02010600030101010101" pitchFamily="2" charset="-122"/>
                <a:sym typeface="+mn-ea"/>
              </a:rPr>
              <a:t>增加</a:t>
            </a:r>
            <a:r>
              <a:rPr lang="zh-CN" altLang="en-US" sz="2800" b="1">
                <a:latin typeface="宋体" panose="02010600030101010101" pitchFamily="2" charset="-122"/>
                <a:ea typeface="宋体" panose="02010600030101010101" pitchFamily="2" charset="-122"/>
                <a:sym typeface="+mn-ea"/>
              </a:rPr>
              <a:t>税收，</a:t>
            </a:r>
            <a:r>
              <a:rPr lang="zh-CN" altLang="en-US" sz="2800" b="1">
                <a:solidFill>
                  <a:srgbClr val="FF0000"/>
                </a:solidFill>
                <a:latin typeface="宋体" panose="02010600030101010101" pitchFamily="2" charset="-122"/>
                <a:ea typeface="宋体" panose="02010600030101010101" pitchFamily="2" charset="-122"/>
                <a:sym typeface="+mn-ea"/>
              </a:rPr>
              <a:t>减少</a:t>
            </a:r>
            <a:r>
              <a:rPr lang="zh-CN" altLang="en-US" sz="2800" b="1">
                <a:latin typeface="宋体" panose="02010600030101010101" pitchFamily="2" charset="-122"/>
                <a:ea typeface="宋体" panose="02010600030101010101" pitchFamily="2" charset="-122"/>
                <a:sym typeface="+mn-ea"/>
              </a:rPr>
              <a:t>国债</a:t>
            </a:r>
            <a:endParaRPr lang="zh-CN" altLang="en-US"/>
          </a:p>
        </p:txBody>
      </p:sp>
      <p:sp>
        <p:nvSpPr>
          <p:cNvPr id="8" name="文本框 7"/>
          <p:cNvSpPr txBox="1"/>
          <p:nvPr>
            <p:custDataLst>
              <p:tags r:id="rId9"/>
            </p:custDataLst>
          </p:nvPr>
        </p:nvSpPr>
        <p:spPr>
          <a:xfrm>
            <a:off x="2235673" y="4215996"/>
            <a:ext cx="4631758" cy="953135"/>
          </a:xfrm>
          <a:prstGeom prst="rect">
            <a:avLst/>
          </a:prstGeom>
          <a:noFill/>
        </p:spPr>
        <p:txBody>
          <a:bodyPr wrap="square" rtlCol="0">
            <a:spAutoFit/>
          </a:bodyPr>
          <a:lstStyle/>
          <a:p>
            <a:pPr algn="l"/>
            <a:r>
              <a:rPr lang="zh-CN" altLang="en-US" sz="2800" b="1">
                <a:solidFill>
                  <a:schemeClr val="dk1"/>
                </a:solidFill>
                <a:latin typeface="宋体" panose="02010600030101010101" pitchFamily="2" charset="-122"/>
                <a:ea typeface="宋体" panose="02010600030101010101" pitchFamily="2" charset="-122"/>
                <a:sym typeface="+mn-ea"/>
              </a:rPr>
              <a:t>扩张性货币政策：</a:t>
            </a:r>
            <a:r>
              <a:rPr lang="zh-CN" altLang="en-US" sz="2800" b="1">
                <a:solidFill>
                  <a:srgbClr val="FF0000"/>
                </a:solidFill>
                <a:latin typeface="宋体" panose="02010600030101010101" pitchFamily="2" charset="-122"/>
                <a:ea typeface="宋体" panose="02010600030101010101" pitchFamily="2" charset="-122"/>
                <a:sym typeface="+mn-ea"/>
              </a:rPr>
              <a:t>降</a:t>
            </a:r>
            <a:r>
              <a:rPr lang="zh-CN" altLang="en-US" sz="2800" b="1">
                <a:latin typeface="宋体" panose="02010600030101010101" pitchFamily="2" charset="-122"/>
                <a:ea typeface="宋体" panose="02010600030101010101" pitchFamily="2" charset="-122"/>
                <a:sym typeface="+mn-ea"/>
              </a:rPr>
              <a:t>存贷款利率和准备金率</a:t>
            </a:r>
            <a:endParaRPr lang="zh-CN" altLang="en-US"/>
          </a:p>
        </p:txBody>
      </p:sp>
      <p:sp>
        <p:nvSpPr>
          <p:cNvPr id="9" name="文本框 8"/>
          <p:cNvSpPr txBox="1"/>
          <p:nvPr>
            <p:custDataLst>
              <p:tags r:id="rId10"/>
            </p:custDataLst>
          </p:nvPr>
        </p:nvSpPr>
        <p:spPr>
          <a:xfrm>
            <a:off x="7313781" y="4317584"/>
            <a:ext cx="4542233" cy="953135"/>
          </a:xfrm>
          <a:prstGeom prst="rect">
            <a:avLst/>
          </a:prstGeom>
          <a:noFill/>
        </p:spPr>
        <p:txBody>
          <a:bodyPr wrap="square" rtlCol="0">
            <a:spAutoFit/>
          </a:bodyPr>
          <a:lstStyle/>
          <a:p>
            <a:pPr algn="l"/>
            <a:r>
              <a:rPr lang="zh-CN" altLang="en-US" sz="2800" b="1">
                <a:solidFill>
                  <a:schemeClr val="dk1"/>
                </a:solidFill>
                <a:latin typeface="宋体" panose="02010600030101010101" pitchFamily="2" charset="-122"/>
                <a:ea typeface="宋体" panose="02010600030101010101" pitchFamily="2" charset="-122"/>
                <a:sym typeface="+mn-ea"/>
              </a:rPr>
              <a:t>紧缩性货币政策：</a:t>
            </a:r>
            <a:r>
              <a:rPr lang="zh-CN" altLang="en-US" sz="2800" b="1">
                <a:solidFill>
                  <a:srgbClr val="FF0000"/>
                </a:solidFill>
                <a:latin typeface="宋体" panose="02010600030101010101" pitchFamily="2" charset="-122"/>
                <a:ea typeface="宋体" panose="02010600030101010101" pitchFamily="2" charset="-122"/>
                <a:sym typeface="+mn-ea"/>
              </a:rPr>
              <a:t>升</a:t>
            </a:r>
            <a:r>
              <a:rPr lang="zh-CN" altLang="en-US" sz="2800" b="1">
                <a:solidFill>
                  <a:schemeClr val="dk1"/>
                </a:solidFill>
                <a:latin typeface="宋体" panose="02010600030101010101" pitchFamily="2" charset="-122"/>
                <a:ea typeface="宋体" panose="02010600030101010101" pitchFamily="2" charset="-122"/>
                <a:sym typeface="+mn-ea"/>
              </a:rPr>
              <a:t>存贷款利率和准备金率</a:t>
            </a:r>
            <a:endParaRPr lang="zh-CN" altLang="en-US"/>
          </a:p>
        </p:txBody>
      </p:sp>
      <p:sp>
        <p:nvSpPr>
          <p:cNvPr id="12" name="文本框 11"/>
          <p:cNvSpPr txBox="1"/>
          <p:nvPr>
            <p:custDataLst>
              <p:tags r:id="rId11"/>
            </p:custDataLst>
          </p:nvPr>
        </p:nvSpPr>
        <p:spPr>
          <a:xfrm>
            <a:off x="2598309" y="5277648"/>
            <a:ext cx="3366992" cy="521970"/>
          </a:xfrm>
          <a:prstGeom prst="rect">
            <a:avLst/>
          </a:prstGeom>
          <a:noFill/>
        </p:spPr>
        <p:txBody>
          <a:bodyPr wrap="square" rtlCol="0">
            <a:spAutoFit/>
          </a:bodyPr>
          <a:lstStyle/>
          <a:p>
            <a:pPr algn="ctr"/>
            <a:r>
              <a:rPr lang="zh-CN" altLang="en-US" sz="2800" b="1">
                <a:solidFill>
                  <a:schemeClr val="dk1"/>
                </a:solidFill>
                <a:latin typeface="宋体" panose="02010600030101010101" pitchFamily="2" charset="-122"/>
                <a:ea typeface="宋体" panose="02010600030101010101" pitchFamily="2" charset="-122"/>
                <a:sym typeface="+mn-ea"/>
              </a:rPr>
              <a:t>刺激需求（</a:t>
            </a:r>
            <a:r>
              <a:rPr lang="zh-CN" altLang="en-US" sz="2800" b="1">
                <a:solidFill>
                  <a:srgbClr val="FF0000"/>
                </a:solidFill>
                <a:latin typeface="宋体" panose="02010600030101010101" pitchFamily="2" charset="-122"/>
                <a:ea typeface="宋体" panose="02010600030101010101" pitchFamily="2" charset="-122"/>
                <a:sym typeface="+mn-ea"/>
              </a:rPr>
              <a:t>升温</a:t>
            </a:r>
            <a:r>
              <a:rPr lang="zh-CN" altLang="en-US" sz="2800" b="1">
                <a:solidFill>
                  <a:schemeClr val="dk1"/>
                </a:solidFill>
                <a:latin typeface="宋体" panose="02010600030101010101" pitchFamily="2" charset="-122"/>
                <a:ea typeface="宋体" panose="02010600030101010101" pitchFamily="2" charset="-122"/>
                <a:sym typeface="+mn-ea"/>
              </a:rPr>
              <a:t>）</a:t>
            </a:r>
            <a:endParaRPr lang="zh-CN" altLang="en-US"/>
          </a:p>
        </p:txBody>
      </p:sp>
      <p:sp>
        <p:nvSpPr>
          <p:cNvPr id="13" name="文本框 12"/>
          <p:cNvSpPr txBox="1"/>
          <p:nvPr>
            <p:custDataLst>
              <p:tags r:id="rId12"/>
            </p:custDataLst>
          </p:nvPr>
        </p:nvSpPr>
        <p:spPr>
          <a:xfrm>
            <a:off x="8096005" y="5270602"/>
            <a:ext cx="2977785" cy="521970"/>
          </a:xfrm>
          <a:prstGeom prst="rect">
            <a:avLst/>
          </a:prstGeom>
          <a:noFill/>
        </p:spPr>
        <p:txBody>
          <a:bodyPr wrap="square" rtlCol="0">
            <a:spAutoFit/>
          </a:bodyPr>
          <a:lstStyle/>
          <a:p>
            <a:r>
              <a:rPr lang="zh-CN" altLang="en-US" sz="2800" b="1">
                <a:solidFill>
                  <a:schemeClr val="dk1"/>
                </a:solidFill>
                <a:latin typeface="宋体" panose="02010600030101010101" pitchFamily="2" charset="-122"/>
                <a:ea typeface="宋体" panose="02010600030101010101" pitchFamily="2" charset="-122"/>
                <a:sym typeface="+mn-ea"/>
              </a:rPr>
              <a:t>抑制需求（</a:t>
            </a:r>
            <a:r>
              <a:rPr lang="zh-CN" altLang="en-US" sz="2800" b="1">
                <a:solidFill>
                  <a:srgbClr val="FF0000"/>
                </a:solidFill>
                <a:latin typeface="宋体" panose="02010600030101010101" pitchFamily="2" charset="-122"/>
                <a:ea typeface="宋体" panose="02010600030101010101" pitchFamily="2" charset="-122"/>
                <a:sym typeface="+mn-ea"/>
              </a:rPr>
              <a:t>降温</a:t>
            </a:r>
            <a:r>
              <a:rPr lang="zh-CN" altLang="en-US" sz="2800" b="1">
                <a:solidFill>
                  <a:schemeClr val="dk1"/>
                </a:solidFill>
                <a:latin typeface="宋体" panose="02010600030101010101" pitchFamily="2" charset="-122"/>
                <a:ea typeface="宋体" panose="02010600030101010101" pitchFamily="2" charset="-122"/>
                <a:sym typeface="+mn-ea"/>
              </a:rPr>
              <a:t>）</a:t>
            </a:r>
            <a:endParaRPr lang="zh-CN" altLang="en-US"/>
          </a:p>
        </p:txBody>
      </p:sp>
      <p:sp>
        <p:nvSpPr>
          <p:cNvPr id="5" name="文本框 4"/>
          <p:cNvSpPr txBox="1"/>
          <p:nvPr>
            <p:custDataLst>
              <p:tags r:id="rId13"/>
            </p:custDataLst>
          </p:nvPr>
        </p:nvSpPr>
        <p:spPr>
          <a:xfrm>
            <a:off x="2083539" y="5798595"/>
            <a:ext cx="6770811" cy="902970"/>
          </a:xfrm>
          <a:prstGeom prst="rect">
            <a:avLst/>
          </a:prstGeom>
        </p:spPr>
        <p:style>
          <a:lnRef idx="2">
            <a:srgbClr val="C00000"/>
          </a:lnRef>
          <a:fillRef idx="1">
            <a:sysClr val="window" lastClr="FFFFFF"/>
          </a:fillRef>
          <a:effectRef idx="0">
            <a:srgbClr val="C00000"/>
          </a:effectRef>
          <a:fontRef idx="minor">
            <a:sysClr val="windowText" lastClr="000000"/>
          </a:fontRef>
        </p:style>
        <p:txBody>
          <a:bodyPr wrap="square" rtlCol="0">
            <a:spAutoFit/>
          </a:bodyPr>
          <a:lstStyle/>
          <a:p>
            <a:pPr>
              <a:lnSpc>
                <a:spcPct val="110000"/>
              </a:lnSpc>
            </a:pP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口决：冷扩扩</a:t>
            </a:r>
            <a:r>
              <a:rPr lang="en-US" altLang="zh-CN" sz="2400" b="1">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增支减税多借钱降双率</a:t>
            </a:r>
            <a:endPar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endParaRPr>
          </a:p>
          <a:p>
            <a:pPr>
              <a:lnSpc>
                <a:spcPct val="110000"/>
              </a:lnSpc>
            </a:pP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      热紧紧</a:t>
            </a:r>
            <a:r>
              <a:rPr lang="en-US" altLang="zh-CN" sz="2400" b="1">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减支增税少借钱升双率</a:t>
            </a:r>
            <a:endPar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bldP spid="7" grpId="0"/>
      <p:bldP spid="8" grpId="0"/>
      <p:bldP spid="9" grpId="0"/>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209074" y="423781"/>
            <a:ext cx="12205291" cy="4408805"/>
          </a:xfrm>
          <a:prstGeom prst="rect">
            <a:avLst/>
          </a:prstGeom>
          <a:noFill/>
        </p:spPr>
        <p:txBody>
          <a:bodyPr wrap="square" rtlCol="0" anchor="t">
            <a:spAutoFit/>
          </a:bodyPr>
          <a:lstStyle/>
          <a:p>
            <a:pPr>
              <a:lnSpc>
                <a:spcPct val="135000"/>
              </a:lnSpc>
              <a:spcBef>
                <a:spcPts val="0"/>
              </a:spcBef>
              <a:spcAft>
                <a:spcPts val="0"/>
              </a:spcAft>
            </a:pPr>
            <a:r>
              <a:rPr lang="en-US" altLang="zh-CN" sz="2965">
                <a:latin typeface="微软雅黑" panose="020B0503020204020204" charset="-122"/>
                <a:ea typeface="微软雅黑" panose="020B0503020204020204" charset="-122"/>
                <a:cs typeface="微软雅黑" panose="020B0503020204020204" charset="-122"/>
              </a:rPr>
              <a:t>4</a:t>
            </a:r>
            <a:r>
              <a:rPr lang="zh-CN" altLang="en-US" sz="2965">
                <a:latin typeface="微软雅黑" panose="020B0503020204020204" charset="-122"/>
                <a:ea typeface="微软雅黑" panose="020B0503020204020204" charset="-122"/>
                <a:cs typeface="微软雅黑" panose="020B0503020204020204" charset="-122"/>
              </a:rPr>
              <a:t>、（2020·海南·高考真题）2019年12月举行的中央经济工作会议指出，2020年继续实施积极的财政政策，大力提质增效，更加注重结构调整，坚决压缩一般性支出，做好重点领域保障，支持基层保工资、保运转、保基本民生。下列符合</a:t>
            </a:r>
            <a:r>
              <a:rPr lang="zh-CN" altLang="en-US" sz="2965">
                <a:solidFill>
                  <a:srgbClr val="FF0000"/>
                </a:solidFill>
                <a:latin typeface="微软雅黑" panose="020B0503020204020204" charset="-122"/>
                <a:ea typeface="微软雅黑" panose="020B0503020204020204" charset="-122"/>
                <a:cs typeface="微软雅黑" panose="020B0503020204020204" charset="-122"/>
              </a:rPr>
              <a:t>积极的财政政策</a:t>
            </a:r>
            <a:r>
              <a:rPr lang="zh-CN" altLang="en-US" sz="2965">
                <a:latin typeface="微软雅黑" panose="020B0503020204020204" charset="-122"/>
                <a:ea typeface="微软雅黑" panose="020B0503020204020204" charset="-122"/>
                <a:cs typeface="微软雅黑" panose="020B0503020204020204" charset="-122"/>
              </a:rPr>
              <a:t>的措施是（        ）</a:t>
            </a:r>
            <a:endParaRPr lang="zh-CN" altLang="en-US" sz="2965">
              <a:latin typeface="微软雅黑" panose="020B0503020204020204" charset="-122"/>
              <a:ea typeface="微软雅黑" panose="020B0503020204020204" charset="-122"/>
              <a:cs typeface="微软雅黑" panose="020B0503020204020204" charset="-122"/>
            </a:endParaRPr>
          </a:p>
          <a:p>
            <a:pPr>
              <a:lnSpc>
                <a:spcPct val="135000"/>
              </a:lnSpc>
              <a:spcBef>
                <a:spcPts val="0"/>
              </a:spcBef>
              <a:spcAft>
                <a:spcPts val="0"/>
              </a:spcAft>
            </a:pPr>
            <a:r>
              <a:rPr lang="zh-CN" altLang="en-US" sz="2965">
                <a:latin typeface="微软雅黑" panose="020B0503020204020204" charset="-122"/>
                <a:ea typeface="微软雅黑" panose="020B0503020204020204" charset="-122"/>
                <a:cs typeface="微软雅黑" panose="020B0503020204020204" charset="-122"/>
              </a:rPr>
              <a:t>①减少长期建设国债规模</a:t>
            </a:r>
            <a:r>
              <a:rPr lang="en-US" altLang="zh-CN" sz="2965">
                <a:latin typeface="微软雅黑" panose="020B0503020204020204" charset="-122"/>
                <a:ea typeface="微软雅黑" panose="020B0503020204020204" charset="-122"/>
                <a:cs typeface="微软雅黑" panose="020B0503020204020204" charset="-122"/>
              </a:rPr>
              <a:t>          </a:t>
            </a:r>
            <a:r>
              <a:rPr lang="zh-CN" altLang="en-US" sz="2965">
                <a:latin typeface="微软雅黑" panose="020B0503020204020204" charset="-122"/>
                <a:ea typeface="微软雅黑" panose="020B0503020204020204" charset="-122"/>
                <a:cs typeface="微软雅黑" panose="020B0503020204020204" charset="-122"/>
              </a:rPr>
              <a:t>②下调增值税税率</a:t>
            </a:r>
            <a:endParaRPr lang="zh-CN" altLang="en-US" sz="2965">
              <a:latin typeface="微软雅黑" panose="020B0503020204020204" charset="-122"/>
              <a:ea typeface="微软雅黑" panose="020B0503020204020204" charset="-122"/>
              <a:cs typeface="微软雅黑" panose="020B0503020204020204" charset="-122"/>
            </a:endParaRPr>
          </a:p>
          <a:p>
            <a:pPr>
              <a:lnSpc>
                <a:spcPct val="135000"/>
              </a:lnSpc>
              <a:spcBef>
                <a:spcPts val="0"/>
              </a:spcBef>
              <a:spcAft>
                <a:spcPts val="0"/>
              </a:spcAft>
            </a:pPr>
            <a:r>
              <a:rPr lang="zh-CN" altLang="en-US" sz="2965">
                <a:latin typeface="微软雅黑" panose="020B0503020204020204" charset="-122"/>
                <a:ea typeface="微软雅黑" panose="020B0503020204020204" charset="-122"/>
                <a:cs typeface="微软雅黑" panose="020B0503020204020204" charset="-122"/>
              </a:rPr>
              <a:t>③适度增加财政赤字</a:t>
            </a:r>
            <a:r>
              <a:rPr lang="en-US" altLang="zh-CN" sz="2965">
                <a:latin typeface="微软雅黑" panose="020B0503020204020204" charset="-122"/>
                <a:ea typeface="微软雅黑" panose="020B0503020204020204" charset="-122"/>
                <a:cs typeface="微软雅黑" panose="020B0503020204020204" charset="-122"/>
              </a:rPr>
              <a:t>                 </a:t>
            </a:r>
            <a:r>
              <a:rPr lang="zh-CN" altLang="en-US" sz="2965">
                <a:latin typeface="微软雅黑" panose="020B0503020204020204" charset="-122"/>
                <a:ea typeface="微软雅黑" panose="020B0503020204020204" charset="-122"/>
                <a:cs typeface="微软雅黑" panose="020B0503020204020204" charset="-122"/>
              </a:rPr>
              <a:t>④上调银行存款准备金率</a:t>
            </a:r>
            <a:endParaRPr lang="zh-CN" altLang="en-US" sz="2965">
              <a:latin typeface="微软雅黑" panose="020B0503020204020204" charset="-122"/>
              <a:ea typeface="微软雅黑" panose="020B0503020204020204" charset="-122"/>
              <a:cs typeface="微软雅黑" panose="020B0503020204020204" charset="-122"/>
            </a:endParaRPr>
          </a:p>
          <a:p>
            <a:pPr>
              <a:lnSpc>
                <a:spcPct val="135000"/>
              </a:lnSpc>
              <a:spcBef>
                <a:spcPts val="0"/>
              </a:spcBef>
              <a:spcAft>
                <a:spcPts val="0"/>
              </a:spcAft>
            </a:pPr>
            <a:r>
              <a:rPr lang="zh-CN" altLang="en-US" sz="2965">
                <a:latin typeface="微软雅黑" panose="020B0503020204020204" charset="-122"/>
                <a:ea typeface="微软雅黑" panose="020B0503020204020204" charset="-122"/>
                <a:cs typeface="微软雅黑" panose="020B0503020204020204" charset="-122"/>
              </a:rPr>
              <a:t>A.①②</a:t>
            </a:r>
            <a:r>
              <a:rPr lang="en-US" altLang="zh-CN" sz="2965">
                <a:latin typeface="微软雅黑" panose="020B0503020204020204" charset="-122"/>
                <a:ea typeface="微软雅黑" panose="020B0503020204020204" charset="-122"/>
                <a:cs typeface="微软雅黑" panose="020B0503020204020204" charset="-122"/>
              </a:rPr>
              <a:t>       </a:t>
            </a:r>
            <a:r>
              <a:rPr lang="zh-CN" altLang="en-US" sz="2965">
                <a:latin typeface="微软雅黑" panose="020B0503020204020204" charset="-122"/>
                <a:ea typeface="微软雅黑" panose="020B0503020204020204" charset="-122"/>
                <a:cs typeface="微软雅黑" panose="020B0503020204020204" charset="-122"/>
                <a:sym typeface="+mn-ea"/>
              </a:rPr>
              <a:t>B. ②③</a:t>
            </a:r>
            <a:r>
              <a:rPr lang="en-US" altLang="zh-CN" sz="2965">
                <a:latin typeface="微软雅黑" panose="020B0503020204020204" charset="-122"/>
                <a:ea typeface="微软雅黑" panose="020B0503020204020204" charset="-122"/>
                <a:cs typeface="微软雅黑" panose="020B0503020204020204" charset="-122"/>
                <a:sym typeface="+mn-ea"/>
              </a:rPr>
              <a:t>       </a:t>
            </a:r>
            <a:r>
              <a:rPr lang="zh-CN" altLang="en-US" sz="2965">
                <a:latin typeface="微软雅黑" panose="020B0503020204020204" charset="-122"/>
                <a:ea typeface="微软雅黑" panose="020B0503020204020204" charset="-122"/>
                <a:cs typeface="微软雅黑" panose="020B0503020204020204" charset="-122"/>
                <a:sym typeface="+mn-ea"/>
              </a:rPr>
              <a:t>C.①④</a:t>
            </a:r>
            <a:r>
              <a:rPr lang="en-US" altLang="zh-CN" sz="2965">
                <a:latin typeface="微软雅黑" panose="020B0503020204020204" charset="-122"/>
                <a:ea typeface="微软雅黑" panose="020B0503020204020204" charset="-122"/>
                <a:cs typeface="微软雅黑" panose="020B0503020204020204" charset="-122"/>
                <a:sym typeface="+mn-ea"/>
              </a:rPr>
              <a:t>        </a:t>
            </a:r>
            <a:r>
              <a:rPr lang="zh-CN" altLang="en-US" sz="2965">
                <a:latin typeface="微软雅黑" panose="020B0503020204020204" charset="-122"/>
                <a:ea typeface="微软雅黑" panose="020B0503020204020204" charset="-122"/>
                <a:cs typeface="微软雅黑" panose="020B0503020204020204" charset="-122"/>
                <a:sym typeface="+mn-ea"/>
              </a:rPr>
              <a:t>D. ③④</a:t>
            </a:r>
            <a:endParaRPr lang="en-US" altLang="zh-CN" sz="1905">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custDataLst>
              <p:tags r:id="rId2"/>
            </p:custDataLst>
          </p:nvPr>
        </p:nvSpPr>
        <p:spPr>
          <a:xfrm>
            <a:off x="208734" y="4837938"/>
            <a:ext cx="12062822" cy="1322070"/>
          </a:xfrm>
          <a:prstGeom prst="rect">
            <a:avLst/>
          </a:prstGeom>
          <a:solidFill>
            <a:srgbClr val="F7FD9D"/>
          </a:solidFill>
        </p:spPr>
        <p:txBody>
          <a:bodyPr wrap="square" rtlCol="0">
            <a:spAutoFit/>
          </a:bodyPr>
          <a:lstStyle/>
          <a:p>
            <a:r>
              <a:rPr lang="zh-CN" altLang="en-US" sz="2000" b="1">
                <a:latin typeface="楷体" panose="02010609060101010101" charset="-122"/>
                <a:ea typeface="楷体" panose="02010609060101010101" charset="-122"/>
                <a:cs typeface="楷体" panose="02010609060101010101" charset="-122"/>
              </a:rPr>
              <a:t>【解析】设问逻辑：</a:t>
            </a:r>
            <a:r>
              <a:rPr lang="zh-CN" altLang="en-US" sz="2000" b="1">
                <a:latin typeface="楷体" panose="02010609060101010101" charset="-122"/>
                <a:ea typeface="楷体" panose="02010609060101010101" charset="-122"/>
                <a:cs typeface="楷体" panose="02010609060101010101" charset="-122"/>
                <a:sym typeface="+mn-ea"/>
              </a:rPr>
              <a:t>下列符合积极的财政政策的措施是</a:t>
            </a:r>
            <a:r>
              <a:rPr lang="zh-CN" altLang="en-US" sz="2000" b="1">
                <a:latin typeface="楷体" panose="02010609060101010101" charset="-122"/>
                <a:ea typeface="楷体" panose="02010609060101010101" charset="-122"/>
                <a:cs typeface="楷体" panose="02010609060101010101" charset="-122"/>
              </a:rPr>
              <a:t>什么？</a:t>
            </a:r>
            <a:r>
              <a:rPr lang="en-US" altLang="zh-CN" sz="2000" b="1">
                <a:latin typeface="楷体" panose="02010609060101010101" charset="-122"/>
                <a:ea typeface="楷体" panose="02010609060101010101" charset="-122"/>
                <a:cs typeface="楷体" panose="02010609060101010101" charset="-122"/>
              </a:rPr>
              <a:t>→</a:t>
            </a:r>
            <a:r>
              <a:rPr lang="zh-CN" altLang="en-US" sz="2000" b="1">
                <a:latin typeface="楷体" panose="02010609060101010101" charset="-122"/>
                <a:ea typeface="楷体" panose="02010609060101010101" charset="-122"/>
                <a:cs typeface="楷体" panose="02010609060101010101" charset="-122"/>
              </a:rPr>
              <a:t>判断题。积极的财政政策通常是增加财政支出以增加</a:t>
            </a:r>
            <a:r>
              <a:rPr lang="zh-CN" altLang="en-US" sz="2000" b="1">
                <a:latin typeface="楷体" panose="02010609060101010101" charset="-122"/>
                <a:ea typeface="楷体" panose="02010609060101010101" charset="-122"/>
                <a:cs typeface="楷体" panose="02010609060101010101" charset="-122"/>
                <a:sym typeface="+mn-ea"/>
              </a:rPr>
              <a:t>总需求</a:t>
            </a:r>
            <a:r>
              <a:rPr lang="zh-CN" altLang="en-US" sz="2000" b="1">
                <a:latin typeface="楷体" panose="02010609060101010101" charset="-122"/>
                <a:ea typeface="楷体" panose="02010609060101010101" charset="-122"/>
                <a:cs typeface="楷体" panose="02010609060101010101" charset="-122"/>
              </a:rPr>
              <a:t>，进而促进经济增长的财政政策。</a:t>
            </a:r>
            <a:r>
              <a:rPr lang="zh-CN" altLang="en-US" sz="2000" b="1">
                <a:solidFill>
                  <a:srgbClr val="FF0000"/>
                </a:solidFill>
                <a:latin typeface="楷体" panose="02010609060101010101" charset="-122"/>
                <a:ea typeface="楷体" panose="02010609060101010101" charset="-122"/>
                <a:cs typeface="楷体" panose="02010609060101010101" charset="-122"/>
                <a:sym typeface="+mn-ea"/>
              </a:rPr>
              <a:t>减少</a:t>
            </a:r>
            <a:r>
              <a:rPr lang="zh-CN" altLang="en-US" sz="2000" b="1">
                <a:latin typeface="楷体" panose="02010609060101010101" charset="-122"/>
                <a:ea typeface="楷体" panose="02010609060101010101" charset="-122"/>
                <a:cs typeface="楷体" panose="02010609060101010101" charset="-122"/>
                <a:sym typeface="+mn-ea"/>
              </a:rPr>
              <a:t>长期建设国债规模属于财政政策，但不属于积极的财政政策，排除①；下调增值税税率属于积极的财政政策</a:t>
            </a:r>
            <a:r>
              <a:rPr lang="en-US" altLang="zh-CN" sz="2000" b="1">
                <a:latin typeface="楷体" panose="02010609060101010101" charset="-122"/>
                <a:ea typeface="楷体" panose="02010609060101010101" charset="-122"/>
                <a:cs typeface="楷体" panose="02010609060101010101" charset="-122"/>
                <a:sym typeface="+mn-ea"/>
              </a:rPr>
              <a:t>→</a:t>
            </a:r>
            <a:r>
              <a:rPr lang="zh-CN" altLang="en-US" sz="2000" b="1">
                <a:latin typeface="楷体" panose="02010609060101010101" charset="-122"/>
                <a:ea typeface="楷体" panose="02010609060101010101" charset="-122"/>
                <a:cs typeface="楷体" panose="02010609060101010101" charset="-122"/>
                <a:sym typeface="+mn-ea"/>
              </a:rPr>
              <a:t>②符合题意；适度增加财政赤字属于积极财政政策</a:t>
            </a:r>
            <a:r>
              <a:rPr lang="en-US" altLang="zh-CN" sz="2000" b="1">
                <a:latin typeface="楷体" panose="02010609060101010101" charset="-122"/>
                <a:ea typeface="楷体" panose="02010609060101010101" charset="-122"/>
                <a:cs typeface="楷体" panose="02010609060101010101" charset="-122"/>
                <a:sym typeface="+mn-ea"/>
              </a:rPr>
              <a:t>→</a:t>
            </a:r>
            <a:r>
              <a:rPr lang="zh-CN" altLang="en-US" sz="2000" b="1">
                <a:latin typeface="楷体" panose="02010609060101010101" charset="-122"/>
                <a:ea typeface="楷体" panose="02010609060101010101" charset="-122"/>
                <a:cs typeface="楷体" panose="02010609060101010101" charset="-122"/>
                <a:sym typeface="+mn-ea"/>
              </a:rPr>
              <a:t>③符合题意；上调银行存款准备金率属于货币政策，不属于财政政策，排除④。</a:t>
            </a:r>
            <a:endParaRPr lang="zh-CN" altLang="en-US" sz="2000" b="1">
              <a:latin typeface="楷体" panose="02010609060101010101" charset="-122"/>
              <a:ea typeface="楷体" panose="02010609060101010101" charset="-122"/>
              <a:cs typeface="楷体" panose="02010609060101010101" charset="-122"/>
              <a:sym typeface="+mn-ea"/>
            </a:endParaRPr>
          </a:p>
        </p:txBody>
      </p:sp>
      <p:sp>
        <p:nvSpPr>
          <p:cNvPr id="11" name="矩形 10"/>
          <p:cNvSpPr/>
          <p:nvPr>
            <p:custDataLst>
              <p:tags r:id="rId3"/>
            </p:custDataLst>
          </p:nvPr>
        </p:nvSpPr>
        <p:spPr>
          <a:xfrm>
            <a:off x="10730434" y="2433694"/>
            <a:ext cx="703580" cy="1014730"/>
          </a:xfrm>
          <a:prstGeom prst="rect">
            <a:avLst/>
          </a:prstGeom>
          <a:noFill/>
          <a:ln>
            <a:noFill/>
          </a:ln>
        </p:spPr>
        <p:txBody>
          <a:bodyPr wrap="none" rtlCol="0" anchor="t">
            <a:spAutoFit/>
          </a:bodyPr>
          <a:lstStyle/>
          <a:p>
            <a:pPr algn="ctr"/>
            <a:r>
              <a:rPr lang="en-US" altLang="zh-CN" sz="6000" b="1">
                <a:solidFill>
                  <a:srgbClr val="FF0000"/>
                </a:solidFill>
                <a:effectLst/>
                <a:latin typeface="微软雅黑" panose="020B0503020204020204" charset="-122"/>
                <a:ea typeface="微软雅黑" panose="020B0503020204020204" charset="-122"/>
              </a:rPr>
              <a:t>B</a:t>
            </a:r>
            <a:endParaRPr lang="en-US" altLang="zh-CN" sz="6000" b="1">
              <a:solidFill>
                <a:srgbClr val="FF0000"/>
              </a:solidFill>
              <a:effectLst/>
              <a:latin typeface="微软雅黑" panose="020B0503020204020204" charset="-122"/>
              <a:ea typeface="微软雅黑" panose="020B0503020204020204" charset="-122"/>
            </a:endParaRPr>
          </a:p>
        </p:txBody>
      </p:sp>
      <p:sp>
        <p:nvSpPr>
          <p:cNvPr id="2" name="文本框 1"/>
          <p:cNvSpPr txBox="1"/>
          <p:nvPr/>
        </p:nvSpPr>
        <p:spPr>
          <a:xfrm>
            <a:off x="405130" y="57785"/>
            <a:ext cx="4457065" cy="583565"/>
          </a:xfrm>
          <a:prstGeom prst="rect">
            <a:avLst/>
          </a:prstGeom>
          <a:solidFill>
            <a:srgbClr val="FFFF00"/>
          </a:solidFill>
        </p:spPr>
        <p:txBody>
          <a:bodyPr wrap="square" rtlCol="0">
            <a:spAutoFit/>
          </a:bodyPr>
          <a:p>
            <a:pPr algn="ctr"/>
            <a:r>
              <a:rPr lang="zh-CN" altLang="en-US" sz="3200" b="1">
                <a:solidFill>
                  <a:srgbClr val="FF0000"/>
                </a:solidFill>
              </a:rPr>
              <a:t>真题感悟</a:t>
            </a:r>
            <a:endParaRPr lang="zh-CN" altLang="en-US" sz="3200" b="1">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5765" y="401955"/>
            <a:ext cx="11380470" cy="5692775"/>
          </a:xfrm>
          <a:prstGeom prst="rect">
            <a:avLst/>
          </a:prstGeom>
          <a:solidFill>
            <a:schemeClr val="bg1"/>
          </a:solidFill>
          <a:ln>
            <a:solidFill>
              <a:srgbClr val="C00000"/>
            </a:solidFill>
          </a:ln>
        </p:spPr>
        <p:txBody>
          <a:bodyPr wrap="square">
            <a:spAutoFit/>
          </a:bodyPr>
          <a:lstStyle/>
          <a:p>
            <a:pPr marR="0" algn="just" defTabSz="914400" eaLnBrk="1" hangingPunct="1">
              <a:lnSpc>
                <a:spcPct val="100000"/>
              </a:lnSpc>
              <a:spcBef>
                <a:spcPts val="0"/>
              </a:spcBef>
              <a:spcAft>
                <a:spcPts val="0"/>
              </a:spcAft>
              <a:buClrTx/>
              <a:buSzTx/>
              <a:buFont typeface="Arial" panose="020B0604020202020204" pitchFamily="34" charset="0"/>
              <a:buNone/>
              <a:defRPr/>
            </a:pPr>
            <a:r>
              <a:rPr kumimoji="0" lang="en-US" altLang="zh-CN" sz="2800" b="1" kern="100" cap="none" spc="0" normalizeH="0" baseline="0" noProof="0" dirty="0">
                <a:latin typeface="黑体" panose="02010609060101010101" charset="-122"/>
                <a:ea typeface="黑体" panose="02010609060101010101" charset="-122"/>
                <a:cs typeface="黑体" panose="02010609060101010101" charset="-122"/>
              </a:rPr>
              <a:t>5</a:t>
            </a:r>
            <a:r>
              <a:rPr kumimoji="0" lang="zh-CN" altLang="en-US" sz="2800" b="1" kern="100" cap="none" spc="0" normalizeH="0" baseline="0" noProof="0" dirty="0">
                <a:latin typeface="黑体" panose="02010609060101010101" charset="-122"/>
                <a:ea typeface="黑体" panose="02010609060101010101" charset="-122"/>
                <a:cs typeface="黑体" panose="02010609060101010101" charset="-122"/>
              </a:rPr>
              <a:t>．</a:t>
            </a:r>
            <a:r>
              <a:rPr lang="zh-CN" altLang="en-US" sz="2800" b="1">
                <a:latin typeface="微软雅黑" panose="020B0503020204020204" charset="-122"/>
                <a:ea typeface="微软雅黑" panose="020B0503020204020204" charset="-122"/>
                <a:cs typeface="微软雅黑" panose="020B0503020204020204" charset="-122"/>
                <a:sym typeface="+mn-ea"/>
              </a:rPr>
              <a:t>（2022·山东·高考真题）</a:t>
            </a:r>
            <a:r>
              <a:rPr kumimoji="0" lang="zh-CN" altLang="en-US" sz="2800" b="1" kern="100" cap="none" spc="0" normalizeH="0" baseline="0" noProof="0" dirty="0">
                <a:latin typeface="黑体" panose="02010609060101010101" charset="-122"/>
                <a:ea typeface="黑体" panose="02010609060101010101" charset="-122"/>
                <a:cs typeface="黑体" panose="02010609060101010101" charset="-122"/>
              </a:rPr>
              <a:t>市场主体是我国经济活动的主要参与者，市场主体活力越强，经济“肌体”越健康。近年来，中央持续激发市场主体活力的政策取向非常鲜明。若不考虑其他因素，下列推导正确的是（    ）</a:t>
            </a:r>
            <a:endParaRPr kumimoji="0" lang="zh-CN" altLang="en-US" sz="2800" b="1" kern="100" cap="none" spc="0" normalizeH="0" baseline="0" noProof="0" dirty="0">
              <a:latin typeface="黑体" panose="02010609060101010101" charset="-122"/>
              <a:ea typeface="黑体" panose="02010609060101010101" charset="-122"/>
              <a:cs typeface="黑体" panose="02010609060101010101" charset="-122"/>
            </a:endParaRPr>
          </a:p>
          <a:p>
            <a:pPr marR="0" algn="just" defTabSz="914400" eaLnBrk="1" hangingPunct="1">
              <a:lnSpc>
                <a:spcPct val="100000"/>
              </a:lnSpc>
              <a:spcBef>
                <a:spcPts val="0"/>
              </a:spcBef>
              <a:spcAft>
                <a:spcPts val="0"/>
              </a:spcAft>
              <a:buClrTx/>
              <a:buSzTx/>
              <a:buFont typeface="Arial" panose="020B0604020202020204" pitchFamily="34" charset="0"/>
              <a:buNone/>
              <a:defRPr/>
            </a:pPr>
            <a:r>
              <a:rPr kumimoji="0" lang="zh-CN" altLang="en-US" sz="2800" b="1" kern="100" cap="none" spc="0" normalizeH="0" baseline="0" noProof="0" dirty="0">
                <a:latin typeface="黑体" panose="02010609060101010101" charset="-122"/>
                <a:ea typeface="黑体" panose="02010609060101010101" charset="-122"/>
                <a:cs typeface="黑体" panose="02010609060101010101" charset="-122"/>
              </a:rPr>
              <a:t>①实施组合式税费支持政策→提高增值税起征点→缓解企业资金压力→提振企业市场信心</a:t>
            </a:r>
            <a:endParaRPr kumimoji="0" lang="zh-CN" altLang="en-US" sz="2800" b="1" kern="100" cap="none" spc="0" normalizeH="0" baseline="0" noProof="0" dirty="0">
              <a:latin typeface="黑体" panose="02010609060101010101" charset="-122"/>
              <a:ea typeface="黑体" panose="02010609060101010101" charset="-122"/>
              <a:cs typeface="黑体" panose="02010609060101010101" charset="-122"/>
            </a:endParaRPr>
          </a:p>
          <a:p>
            <a:pPr marR="0" algn="just" defTabSz="914400" eaLnBrk="1" hangingPunct="1">
              <a:lnSpc>
                <a:spcPct val="100000"/>
              </a:lnSpc>
              <a:spcBef>
                <a:spcPts val="0"/>
              </a:spcBef>
              <a:spcAft>
                <a:spcPts val="0"/>
              </a:spcAft>
              <a:buClrTx/>
              <a:buSzTx/>
              <a:buFont typeface="Arial" panose="020B0604020202020204" pitchFamily="34" charset="0"/>
              <a:buNone/>
              <a:defRPr/>
            </a:pPr>
            <a:r>
              <a:rPr kumimoji="0" lang="zh-CN" altLang="en-US" sz="2800" b="1" kern="100" cap="none" spc="0" normalizeH="0" baseline="0" noProof="0" dirty="0">
                <a:latin typeface="黑体" panose="02010609060101010101" charset="-122"/>
                <a:ea typeface="黑体" panose="02010609060101010101" charset="-122"/>
                <a:cs typeface="黑体" panose="02010609060101010101" charset="-122"/>
              </a:rPr>
              <a:t>②下调金融机构存款准备金率→加大信贷投放力度→拓宽企业</a:t>
            </a:r>
            <a:r>
              <a:rPr kumimoji="0" lang="zh-CN" altLang="en-US" sz="2800" b="1" kern="100" cap="none" spc="0" normalizeH="0" baseline="0" noProof="0" dirty="0">
                <a:solidFill>
                  <a:srgbClr val="0000FF"/>
                </a:solidFill>
                <a:latin typeface="黑体" panose="02010609060101010101" charset="-122"/>
                <a:ea typeface="黑体" panose="02010609060101010101" charset="-122"/>
                <a:cs typeface="黑体" panose="02010609060101010101" charset="-122"/>
              </a:rPr>
              <a:t>融资</a:t>
            </a:r>
            <a:r>
              <a:rPr kumimoji="0" lang="zh-CN" altLang="en-US" sz="2800" b="1" kern="100" cap="none" spc="0" normalizeH="0" baseline="0" noProof="0" dirty="0">
                <a:latin typeface="黑体" panose="02010609060101010101" charset="-122"/>
                <a:ea typeface="黑体" panose="02010609060101010101" charset="-122"/>
                <a:cs typeface="黑体" panose="02010609060101010101" charset="-122"/>
              </a:rPr>
              <a:t>渠道→降低企业</a:t>
            </a:r>
            <a:r>
              <a:rPr kumimoji="0" lang="zh-CN" altLang="en-US" sz="2800" b="1" kern="100" cap="none" spc="0" normalizeH="0" baseline="0" noProof="0" dirty="0">
                <a:solidFill>
                  <a:srgbClr val="0000FF"/>
                </a:solidFill>
                <a:latin typeface="黑体" panose="02010609060101010101" charset="-122"/>
                <a:ea typeface="黑体" panose="02010609060101010101" charset="-122"/>
                <a:cs typeface="黑体" panose="02010609060101010101" charset="-122"/>
              </a:rPr>
              <a:t>投资</a:t>
            </a:r>
            <a:r>
              <a:rPr kumimoji="0" lang="zh-CN" altLang="en-US" sz="2800" b="1" kern="100" cap="none" spc="0" normalizeH="0" baseline="0" noProof="0" dirty="0">
                <a:latin typeface="黑体" panose="02010609060101010101" charset="-122"/>
                <a:ea typeface="黑体" panose="02010609060101010101" charset="-122"/>
                <a:cs typeface="黑体" panose="02010609060101010101" charset="-122"/>
              </a:rPr>
              <a:t>风险</a:t>
            </a:r>
            <a:endParaRPr kumimoji="0" lang="zh-CN" altLang="en-US" sz="2800" b="1" kern="100" cap="none" spc="0" normalizeH="0" baseline="0" noProof="0" dirty="0">
              <a:latin typeface="黑体" panose="02010609060101010101" charset="-122"/>
              <a:ea typeface="黑体" panose="02010609060101010101" charset="-122"/>
              <a:cs typeface="黑体" panose="02010609060101010101" charset="-122"/>
            </a:endParaRPr>
          </a:p>
          <a:p>
            <a:pPr marR="0" algn="just" defTabSz="914400" eaLnBrk="1" hangingPunct="1">
              <a:lnSpc>
                <a:spcPct val="100000"/>
              </a:lnSpc>
              <a:spcBef>
                <a:spcPts val="0"/>
              </a:spcBef>
              <a:spcAft>
                <a:spcPts val="0"/>
              </a:spcAft>
              <a:buClrTx/>
              <a:buSzTx/>
              <a:buFont typeface="Arial" panose="020B0604020202020204" pitchFamily="34" charset="0"/>
              <a:buNone/>
              <a:defRPr/>
            </a:pPr>
            <a:r>
              <a:rPr kumimoji="0" lang="zh-CN" altLang="en-US" sz="2800" b="1" kern="100" cap="none" spc="0" normalizeH="0" baseline="0" noProof="0" dirty="0">
                <a:latin typeface="黑体" panose="02010609060101010101" charset="-122"/>
                <a:ea typeface="黑体" panose="02010609060101010101" charset="-122"/>
                <a:cs typeface="黑体" panose="02010609060101010101" charset="-122"/>
              </a:rPr>
              <a:t>③深化要素价格</a:t>
            </a:r>
            <a:r>
              <a:rPr kumimoji="0" lang="zh-CN" altLang="en-US" sz="2800" b="1" kern="100" cap="none" spc="0" normalizeH="0" baseline="0" noProof="0" dirty="0">
                <a:solidFill>
                  <a:srgbClr val="0000FF"/>
                </a:solidFill>
                <a:latin typeface="黑体" panose="02010609060101010101" charset="-122"/>
                <a:ea typeface="黑体" panose="02010609060101010101" charset="-122"/>
                <a:cs typeface="黑体" panose="02010609060101010101" charset="-122"/>
              </a:rPr>
              <a:t>市场化改革</a:t>
            </a:r>
            <a:r>
              <a:rPr kumimoji="0" lang="zh-CN" altLang="en-US" sz="2800" b="1" kern="100" cap="none" spc="0" normalizeH="0" baseline="0" noProof="0" dirty="0">
                <a:latin typeface="黑体" panose="02010609060101010101" charset="-122"/>
                <a:ea typeface="黑体" panose="02010609060101010101" charset="-122"/>
                <a:cs typeface="黑体" panose="02010609060101010101" charset="-122"/>
              </a:rPr>
              <a:t>→稳定</a:t>
            </a:r>
            <a:r>
              <a:rPr kumimoji="0" lang="zh-CN" altLang="en-US" sz="2800" b="1" kern="100" cap="none" spc="0" normalizeH="0" baseline="0" noProof="0" dirty="0">
                <a:solidFill>
                  <a:srgbClr val="0000FF"/>
                </a:solidFill>
                <a:latin typeface="黑体" panose="02010609060101010101" charset="-122"/>
                <a:ea typeface="黑体" panose="02010609060101010101" charset="-122"/>
                <a:cs typeface="黑体" panose="02010609060101010101" charset="-122"/>
              </a:rPr>
              <a:t>要素市场价格</a:t>
            </a:r>
            <a:r>
              <a:rPr kumimoji="0" lang="zh-CN" altLang="en-US" sz="2800" b="1" kern="100" cap="none" spc="0" normalizeH="0" baseline="0" noProof="0" dirty="0">
                <a:latin typeface="黑体" panose="02010609060101010101" charset="-122"/>
                <a:ea typeface="黑体" panose="02010609060101010101" charset="-122"/>
                <a:cs typeface="黑体" panose="02010609060101010101" charset="-122"/>
              </a:rPr>
              <a:t>→优化</a:t>
            </a:r>
            <a:r>
              <a:rPr kumimoji="0" lang="zh-CN" altLang="en-US" sz="2800" b="1" kern="100" cap="none" spc="0" normalizeH="0" baseline="0" noProof="0" dirty="0">
                <a:solidFill>
                  <a:srgbClr val="0000FF"/>
                </a:solidFill>
                <a:latin typeface="黑体" panose="02010609060101010101" charset="-122"/>
                <a:ea typeface="黑体" panose="02010609060101010101" charset="-122"/>
                <a:cs typeface="黑体" panose="02010609060101010101" charset="-122"/>
              </a:rPr>
              <a:t>企业要素配置</a:t>
            </a:r>
            <a:r>
              <a:rPr kumimoji="0" lang="zh-CN" altLang="en-US" sz="2800" b="1" kern="100" cap="none" spc="0" normalizeH="0" baseline="0" noProof="0" dirty="0">
                <a:latin typeface="黑体" panose="02010609060101010101" charset="-122"/>
                <a:ea typeface="黑体" panose="02010609060101010101" charset="-122"/>
                <a:cs typeface="黑体" panose="02010609060101010101" charset="-122"/>
              </a:rPr>
              <a:t>→提高企业</a:t>
            </a:r>
            <a:r>
              <a:rPr kumimoji="0" lang="zh-CN" altLang="en-US" sz="2800" b="1" kern="100" cap="none" spc="0" normalizeH="0" baseline="0" noProof="0" dirty="0">
                <a:solidFill>
                  <a:srgbClr val="0000FF"/>
                </a:solidFill>
                <a:latin typeface="黑体" panose="02010609060101010101" charset="-122"/>
                <a:ea typeface="黑体" panose="02010609060101010101" charset="-122"/>
                <a:cs typeface="黑体" panose="02010609060101010101" charset="-122"/>
              </a:rPr>
              <a:t>市场占有率</a:t>
            </a:r>
            <a:endParaRPr kumimoji="0" lang="zh-CN" altLang="en-US" sz="2800" b="1" kern="100" cap="none" spc="0" normalizeH="0" baseline="0" noProof="0" dirty="0">
              <a:solidFill>
                <a:srgbClr val="0000FF"/>
              </a:solidFill>
              <a:latin typeface="黑体" panose="02010609060101010101" charset="-122"/>
              <a:ea typeface="黑体" panose="02010609060101010101" charset="-122"/>
              <a:cs typeface="黑体" panose="02010609060101010101" charset="-122"/>
            </a:endParaRPr>
          </a:p>
          <a:p>
            <a:pPr marR="0" algn="just" defTabSz="914400" eaLnBrk="1" hangingPunct="1">
              <a:lnSpc>
                <a:spcPct val="100000"/>
              </a:lnSpc>
              <a:spcBef>
                <a:spcPts val="0"/>
              </a:spcBef>
              <a:spcAft>
                <a:spcPts val="0"/>
              </a:spcAft>
              <a:buClrTx/>
              <a:buSzTx/>
              <a:buFont typeface="Arial" panose="020B0604020202020204" pitchFamily="34" charset="0"/>
              <a:buNone/>
              <a:defRPr/>
            </a:pPr>
            <a:r>
              <a:rPr kumimoji="0" lang="zh-CN" altLang="en-US" sz="2800" b="1" kern="100" cap="none" spc="0" normalizeH="0" baseline="0" noProof="0" dirty="0">
                <a:latin typeface="黑体" panose="02010609060101010101" charset="-122"/>
                <a:ea typeface="黑体" panose="02010609060101010101" charset="-122"/>
                <a:cs typeface="黑体" panose="02010609060101010101" charset="-122"/>
              </a:rPr>
              <a:t>④健全公平竞争审查制度→强化反垄断监管→防止资本无序扩张→保护中小企业生存发展空间</a:t>
            </a:r>
            <a:endParaRPr kumimoji="0" lang="zh-CN" altLang="en-US" sz="2800" b="1" kern="100" cap="none" spc="0" normalizeH="0" baseline="0" noProof="0" dirty="0">
              <a:latin typeface="黑体" panose="02010609060101010101" charset="-122"/>
              <a:ea typeface="黑体" panose="02010609060101010101" charset="-122"/>
              <a:cs typeface="黑体" panose="02010609060101010101" charset="-122"/>
            </a:endParaRPr>
          </a:p>
          <a:p>
            <a:pPr marR="0" algn="just" defTabSz="914400" eaLnBrk="1" hangingPunct="1">
              <a:lnSpc>
                <a:spcPct val="100000"/>
              </a:lnSpc>
              <a:spcBef>
                <a:spcPts val="0"/>
              </a:spcBef>
              <a:spcAft>
                <a:spcPts val="0"/>
              </a:spcAft>
              <a:buClrTx/>
              <a:buSzTx/>
              <a:buFont typeface="Arial" panose="020B0604020202020204" pitchFamily="34" charset="0"/>
              <a:buNone/>
              <a:defRPr/>
            </a:pPr>
            <a:r>
              <a:rPr kumimoji="0" lang="en-US" altLang="zh-CN" sz="2800" b="1" kern="100" cap="none" spc="0" normalizeH="0" baseline="0" noProof="0" dirty="0">
                <a:latin typeface="黑体" panose="02010609060101010101" charset="-122"/>
                <a:ea typeface="黑体" panose="02010609060101010101" charset="-122"/>
                <a:cs typeface="黑体" panose="02010609060101010101" charset="-122"/>
              </a:rPr>
              <a:t>A</a:t>
            </a:r>
            <a:r>
              <a:rPr kumimoji="0" lang="zh-CN" altLang="en-US" sz="2800" b="1" kern="100" cap="none" spc="0" normalizeH="0" baseline="0" noProof="0" dirty="0">
                <a:latin typeface="黑体" panose="02010609060101010101" charset="-122"/>
                <a:ea typeface="黑体" panose="02010609060101010101" charset="-122"/>
                <a:cs typeface="黑体" panose="02010609060101010101" charset="-122"/>
              </a:rPr>
              <a:t>．①②       </a:t>
            </a:r>
            <a:r>
              <a:rPr kumimoji="0" lang="en-US" altLang="zh-CN" sz="2800" b="1" kern="100" cap="none" spc="0" normalizeH="0" baseline="0" noProof="0" dirty="0">
                <a:solidFill>
                  <a:schemeClr val="tx1"/>
                </a:solidFill>
                <a:latin typeface="黑体" panose="02010609060101010101" charset="-122"/>
                <a:ea typeface="黑体" panose="02010609060101010101" charset="-122"/>
                <a:cs typeface="黑体" panose="02010609060101010101" charset="-122"/>
              </a:rPr>
              <a:t>B</a:t>
            </a:r>
            <a:r>
              <a:rPr kumimoji="0" lang="zh-CN" altLang="en-US" sz="2800" b="1" kern="100" cap="none" spc="0" normalizeH="0" baseline="0" noProof="0" dirty="0">
                <a:solidFill>
                  <a:schemeClr val="tx1"/>
                </a:solidFill>
                <a:latin typeface="黑体" panose="02010609060101010101" charset="-122"/>
                <a:ea typeface="黑体" panose="02010609060101010101" charset="-122"/>
                <a:cs typeface="黑体" panose="02010609060101010101" charset="-122"/>
              </a:rPr>
              <a:t>．①④   </a:t>
            </a:r>
            <a:r>
              <a:rPr kumimoji="0" lang="zh-CN" altLang="en-US" sz="2800" b="1" kern="100" cap="none" spc="0" normalizeH="0" baseline="0" noProof="0" dirty="0">
                <a:solidFill>
                  <a:srgbClr val="C00000"/>
                </a:solidFill>
                <a:latin typeface="黑体" panose="02010609060101010101" charset="-122"/>
                <a:ea typeface="黑体" panose="02010609060101010101" charset="-122"/>
                <a:cs typeface="黑体" panose="02010609060101010101" charset="-122"/>
              </a:rPr>
              <a:t>  </a:t>
            </a:r>
            <a:r>
              <a:rPr kumimoji="0" lang="en-US" altLang="zh-CN" sz="2800" b="1" kern="100" cap="none" spc="0" normalizeH="0" baseline="0" noProof="0" dirty="0">
                <a:latin typeface="黑体" panose="02010609060101010101" charset="-122"/>
                <a:ea typeface="黑体" panose="02010609060101010101" charset="-122"/>
                <a:cs typeface="黑体" panose="02010609060101010101" charset="-122"/>
              </a:rPr>
              <a:t>C</a:t>
            </a:r>
            <a:r>
              <a:rPr kumimoji="0" lang="zh-CN" altLang="en-US" sz="2800" b="1" kern="100" cap="none" spc="0" normalizeH="0" baseline="0" noProof="0" dirty="0">
                <a:latin typeface="黑体" panose="02010609060101010101" charset="-122"/>
                <a:ea typeface="黑体" panose="02010609060101010101" charset="-122"/>
                <a:cs typeface="黑体" panose="02010609060101010101" charset="-122"/>
              </a:rPr>
              <a:t>．②③        </a:t>
            </a:r>
            <a:r>
              <a:rPr kumimoji="0" lang="en-US" altLang="zh-CN" sz="2800" b="1" kern="100" cap="none" spc="0" normalizeH="0" baseline="0" noProof="0" dirty="0">
                <a:latin typeface="黑体" panose="02010609060101010101" charset="-122"/>
                <a:ea typeface="黑体" panose="02010609060101010101" charset="-122"/>
                <a:cs typeface="黑体" panose="02010609060101010101" charset="-122"/>
              </a:rPr>
              <a:t>D</a:t>
            </a:r>
            <a:r>
              <a:rPr kumimoji="0" lang="zh-CN" altLang="en-US" sz="2800" b="1" kern="100" cap="none" spc="0" normalizeH="0" baseline="0" noProof="0" dirty="0">
                <a:latin typeface="黑体" panose="02010609060101010101" charset="-122"/>
                <a:ea typeface="黑体" panose="02010609060101010101" charset="-122"/>
                <a:cs typeface="黑体" panose="02010609060101010101" charset="-122"/>
              </a:rPr>
              <a:t>．③④</a:t>
            </a:r>
            <a:endParaRPr kumimoji="0" lang="zh-CN" altLang="en-US" sz="2800" b="1" kern="100" cap="none" spc="0" normalizeH="0" baseline="0" noProof="0" dirty="0">
              <a:latin typeface="黑体" panose="02010609060101010101" charset="-122"/>
              <a:ea typeface="黑体" panose="02010609060101010101" charset="-122"/>
              <a:cs typeface="黑体" panose="02010609060101010101" charset="-122"/>
            </a:endParaRPr>
          </a:p>
        </p:txBody>
      </p:sp>
      <p:sp>
        <p:nvSpPr>
          <p:cNvPr id="3" name="文本框 2"/>
          <p:cNvSpPr txBox="1"/>
          <p:nvPr/>
        </p:nvSpPr>
        <p:spPr>
          <a:xfrm>
            <a:off x="487045" y="6094730"/>
            <a:ext cx="11755755" cy="460375"/>
          </a:xfrm>
          <a:prstGeom prst="rect">
            <a:avLst/>
          </a:prstGeom>
          <a:noFill/>
        </p:spPr>
        <p:txBody>
          <a:bodyPr wrap="square" rtlCol="0" anchor="t">
            <a:spAutoFit/>
          </a:bodyPr>
          <a:lstStyle/>
          <a:p>
            <a:r>
              <a:rPr lang="zh-CN" altLang="en-US" sz="2400" b="1" dirty="0">
                <a:solidFill>
                  <a:srgbClr val="C00000"/>
                </a:solidFill>
                <a:latin typeface="楷体" panose="02010609060101010101" charset="-122"/>
                <a:ea typeface="楷体" panose="02010609060101010101" charset="-122"/>
                <a:sym typeface="+mn-ea"/>
              </a:rPr>
              <a:t>要素价格市场化改革，不是要稳定要素市场价格，而是让市场形成要素价格。</a:t>
            </a:r>
            <a:endParaRPr lang="zh-CN" altLang="en-US" sz="2400" b="1" dirty="0">
              <a:solidFill>
                <a:srgbClr val="C00000"/>
              </a:solidFill>
              <a:latin typeface="楷体" panose="02010609060101010101" charset="-122"/>
              <a:ea typeface="楷体" panose="02010609060101010101" charset="-122"/>
              <a:sym typeface="+mn-ea"/>
            </a:endParaRPr>
          </a:p>
        </p:txBody>
      </p:sp>
      <p:sp>
        <p:nvSpPr>
          <p:cNvPr id="5" name="椭圆 4"/>
          <p:cNvSpPr/>
          <p:nvPr/>
        </p:nvSpPr>
        <p:spPr>
          <a:xfrm>
            <a:off x="10355021" y="3072645"/>
            <a:ext cx="640935" cy="35037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2337630" y="3477140"/>
            <a:ext cx="640935" cy="35037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211021" y="3828047"/>
            <a:ext cx="1367329" cy="4614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custDataLst>
              <p:tags r:id="rId1"/>
            </p:custDataLst>
          </p:nvPr>
        </p:nvSpPr>
        <p:spPr>
          <a:xfrm>
            <a:off x="960324" y="1480559"/>
            <a:ext cx="651510" cy="922020"/>
          </a:xfrm>
          <a:prstGeom prst="rect">
            <a:avLst/>
          </a:prstGeom>
          <a:noFill/>
          <a:ln>
            <a:noFill/>
          </a:ln>
        </p:spPr>
        <p:txBody>
          <a:bodyPr wrap="none" rtlCol="0" anchor="t">
            <a:spAutoFit/>
          </a:bodyPr>
          <a:p>
            <a:pPr algn="ctr"/>
            <a:r>
              <a:rPr lang="en-US" altLang="zh-CN" sz="5400" b="1">
                <a:solidFill>
                  <a:srgbClr val="FF0000"/>
                </a:solidFill>
                <a:effectLst/>
                <a:latin typeface="微软雅黑" panose="020B0503020204020204" charset="-122"/>
                <a:ea typeface="微软雅黑" panose="020B0503020204020204" charset="-122"/>
              </a:rPr>
              <a:t>B</a:t>
            </a:r>
            <a:endParaRPr lang="en-US" altLang="zh-CN" sz="5400" b="1">
              <a:solidFill>
                <a:srgbClr val="FF0000"/>
              </a:solidFill>
              <a:effectLst/>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ldLvl="0" animBg="1"/>
      <p:bldP spid="8" grpId="0" bldLvl="0" animBg="1"/>
      <p:bldP spid="11" grpId="0" bldLvl="0" animBg="1"/>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32410" y="157480"/>
            <a:ext cx="11584305" cy="4523105"/>
          </a:xfrm>
          <a:prstGeom prst="rect">
            <a:avLst/>
          </a:prstGeom>
          <a:noFill/>
        </p:spPr>
        <p:txBody>
          <a:bodyPr wrap="square" rtlCol="0">
            <a:spAutoFit/>
          </a:bodyPr>
          <a:p>
            <a:r>
              <a:rPr lang="zh-CN" altLang="en-US" sz="2400">
                <a:latin typeface="黑体" panose="02010609060101010101" charset="-122"/>
                <a:ea typeface="黑体" panose="02010609060101010101" charset="-122"/>
                <a:cs typeface="黑体" panose="02010609060101010101" charset="-122"/>
              </a:rPr>
              <a:t>（绍兴一模）32.“活力浙江”是浙江省委打造的省域品牌主题词之一，展现了改革开放以来浙江经济社会的发展状态、精神品格、实践特色与时代特征，是探索“中国特色社会主义共同富裕先行和省域现代化先行”的最强之基、最大支柱。</a:t>
            </a:r>
            <a:endParaRPr lang="zh-CN" altLang="en-US" sz="2400">
              <a:latin typeface="黑体" panose="02010609060101010101" charset="-122"/>
              <a:ea typeface="黑体" panose="02010609060101010101" charset="-122"/>
              <a:cs typeface="黑体" panose="02010609060101010101" charset="-122"/>
            </a:endParaRPr>
          </a:p>
          <a:p>
            <a:r>
              <a:rPr lang="zh-CN" altLang="en-US" sz="2400">
                <a:latin typeface="黑体" panose="02010609060101010101" charset="-122"/>
                <a:ea typeface="黑体" panose="02010609060101010101" charset="-122"/>
                <a:cs typeface="黑体" panose="02010609060101010101" charset="-122"/>
              </a:rPr>
              <a:t>【有为政府】</a:t>
            </a:r>
            <a:endParaRPr lang="zh-CN" altLang="en-US" sz="2400">
              <a:latin typeface="黑体" panose="02010609060101010101" charset="-122"/>
              <a:ea typeface="黑体" panose="02010609060101010101" charset="-122"/>
              <a:cs typeface="黑体" panose="02010609060101010101" charset="-122"/>
            </a:endParaRPr>
          </a:p>
          <a:p>
            <a:r>
              <a:rPr lang="zh-CN" altLang="en-US" sz="2400">
                <a:latin typeface="黑体" panose="02010609060101010101" charset="-122"/>
                <a:ea typeface="黑体" panose="02010609060101010101" charset="-122"/>
                <a:cs typeface="黑体" panose="02010609060101010101" charset="-122"/>
              </a:rPr>
              <a:t>  </a:t>
            </a:r>
            <a:r>
              <a:rPr lang="zh-CN" altLang="en-US" sz="2400">
                <a:latin typeface="楷体" panose="02010609060101010101" charset="-122"/>
                <a:ea typeface="楷体" panose="02010609060101010101" charset="-122"/>
                <a:cs typeface="楷体" panose="02010609060101010101" charset="-122"/>
              </a:rPr>
              <a:t> 民营经济是浙江发展的金名片。浙江多地政府推动民营经济在高质量发展的轨道上行进：通过“受办分离”等改革，实现企业开办“一日办结”、投资项目全流程审批“最多80天”，切实降低创业准入的制度成本；落实“谁审批、谁监管，谁主管、谁监管”原则，深入推进“双随机、一公开”等监管机制建设，实现“宽进严管”；做精做细“三服务”，打出“减负降本”组合拳，深化推进金融助富探索，不断给民营经济发展带来“阳光雨露”。</a:t>
            </a:r>
            <a:endParaRPr lang="zh-CN" altLang="en-US" sz="2400">
              <a:latin typeface="楷体" panose="02010609060101010101" charset="-122"/>
              <a:ea typeface="楷体" panose="02010609060101010101" charset="-122"/>
              <a:cs typeface="楷体" panose="02010609060101010101" charset="-122"/>
            </a:endParaRPr>
          </a:p>
          <a:p>
            <a:r>
              <a:rPr lang="zh-CN" altLang="en-US" sz="2400">
                <a:latin typeface="黑体" panose="02010609060101010101" charset="-122"/>
                <a:ea typeface="黑体" panose="02010609060101010101" charset="-122"/>
                <a:cs typeface="黑体" panose="02010609060101010101" charset="-122"/>
              </a:rPr>
              <a:t>（1）结合材料，运用《</a:t>
            </a:r>
            <a:r>
              <a:rPr lang="zh-CN" altLang="en-US" sz="2400">
                <a:solidFill>
                  <a:srgbClr val="FF0000"/>
                </a:solidFill>
                <a:latin typeface="黑体" panose="02010609060101010101" charset="-122"/>
                <a:ea typeface="黑体" panose="02010609060101010101" charset="-122"/>
                <a:cs typeface="黑体" panose="02010609060101010101" charset="-122"/>
              </a:rPr>
              <a:t>经济与社会</a:t>
            </a:r>
            <a:r>
              <a:rPr lang="zh-CN" altLang="en-US" sz="2400">
                <a:latin typeface="黑体" panose="02010609060101010101" charset="-122"/>
                <a:ea typeface="黑体" panose="02010609060101010101" charset="-122"/>
                <a:cs typeface="黑体" panose="02010609060101010101" charset="-122"/>
              </a:rPr>
              <a:t>》的有关知识，说明</a:t>
            </a:r>
            <a:r>
              <a:rPr lang="zh-CN" altLang="en-US" sz="2400">
                <a:solidFill>
                  <a:srgbClr val="FF0000"/>
                </a:solidFill>
                <a:latin typeface="黑体" panose="02010609060101010101" charset="-122"/>
                <a:ea typeface="黑体" panose="02010609060101010101" charset="-122"/>
                <a:cs typeface="黑体" panose="02010609060101010101" charset="-122"/>
              </a:rPr>
              <a:t>政府</a:t>
            </a:r>
            <a:r>
              <a:rPr lang="zh-CN" altLang="en-US" sz="2400">
                <a:latin typeface="黑体" panose="02010609060101010101" charset="-122"/>
                <a:ea typeface="黑体" panose="02010609060101010101" charset="-122"/>
                <a:cs typeface="黑体" panose="02010609060101010101" charset="-122"/>
              </a:rPr>
              <a:t>在民营经济发展中的角色定位。（4分）</a:t>
            </a:r>
            <a:endParaRPr lang="zh-CN" altLang="en-US" sz="2400">
              <a:latin typeface="黑体" panose="02010609060101010101" charset="-122"/>
              <a:ea typeface="黑体" panose="02010609060101010101" charset="-122"/>
              <a:cs typeface="黑体" panose="02010609060101010101" charset="-122"/>
            </a:endParaRPr>
          </a:p>
        </p:txBody>
      </p:sp>
      <p:sp>
        <p:nvSpPr>
          <p:cNvPr id="5" name="文本框 4"/>
          <p:cNvSpPr txBox="1"/>
          <p:nvPr/>
        </p:nvSpPr>
        <p:spPr>
          <a:xfrm>
            <a:off x="232410" y="4680585"/>
            <a:ext cx="11762740" cy="1568450"/>
          </a:xfrm>
          <a:prstGeom prst="rect">
            <a:avLst/>
          </a:prstGeom>
          <a:noFill/>
        </p:spPr>
        <p:txBody>
          <a:bodyPr wrap="square" rtlCol="0">
            <a:spAutoFit/>
          </a:bodyPr>
          <a:p>
            <a:r>
              <a:rPr lang="zh-CN" altLang="en-US" sz="2400">
                <a:solidFill>
                  <a:srgbClr val="FF0000"/>
                </a:solidFill>
                <a:latin typeface="楷体" panose="02010609060101010101" charset="-122"/>
                <a:ea typeface="楷体" panose="02010609060101010101" charset="-122"/>
                <a:cs typeface="楷体" panose="02010609060101010101" charset="-122"/>
              </a:rPr>
              <a:t>①政府要履行好经济职能，处理好与市场的关系，打造人民满意的服务型政府。（1分）</a:t>
            </a:r>
            <a:endParaRPr lang="zh-CN" altLang="en-US" sz="2400">
              <a:solidFill>
                <a:srgbClr val="FF0000"/>
              </a:solidFill>
              <a:latin typeface="楷体" panose="02010609060101010101" charset="-122"/>
              <a:ea typeface="楷体" panose="02010609060101010101" charset="-122"/>
              <a:cs typeface="楷体" panose="02010609060101010101" charset="-122"/>
            </a:endParaRPr>
          </a:p>
          <a:p>
            <a:r>
              <a:rPr lang="zh-CN" altLang="en-US" sz="2400">
                <a:solidFill>
                  <a:srgbClr val="FF0000"/>
                </a:solidFill>
                <a:latin typeface="楷体" panose="02010609060101010101" charset="-122"/>
                <a:ea typeface="楷体" panose="02010609060101010101" charset="-122"/>
                <a:cs typeface="楷体" panose="02010609060101010101" charset="-122"/>
              </a:rPr>
              <a:t>②政府应深入推进简政放权，为市场主体的发展营造优良环境；（1分）</a:t>
            </a:r>
            <a:endParaRPr lang="zh-CN" altLang="en-US" sz="2400">
              <a:solidFill>
                <a:srgbClr val="FF0000"/>
              </a:solidFill>
              <a:latin typeface="楷体" panose="02010609060101010101" charset="-122"/>
              <a:ea typeface="楷体" panose="02010609060101010101" charset="-122"/>
              <a:cs typeface="楷体" panose="02010609060101010101" charset="-122"/>
            </a:endParaRPr>
          </a:p>
          <a:p>
            <a:r>
              <a:rPr lang="zh-CN" altLang="en-US" sz="2400">
                <a:solidFill>
                  <a:srgbClr val="FF0000"/>
                </a:solidFill>
                <a:latin typeface="楷体" panose="02010609060101010101" charset="-122"/>
                <a:ea typeface="楷体" panose="02010609060101010101" charset="-122"/>
                <a:cs typeface="楷体" panose="02010609060101010101" charset="-122"/>
              </a:rPr>
              <a:t>③强化事中事后监管，规范市场秩序，保障公平竞争；（1分）</a:t>
            </a:r>
            <a:endParaRPr lang="zh-CN" altLang="en-US" sz="2400">
              <a:solidFill>
                <a:srgbClr val="FF0000"/>
              </a:solidFill>
              <a:latin typeface="楷体" panose="02010609060101010101" charset="-122"/>
              <a:ea typeface="楷体" panose="02010609060101010101" charset="-122"/>
              <a:cs typeface="楷体" panose="02010609060101010101" charset="-122"/>
            </a:endParaRPr>
          </a:p>
          <a:p>
            <a:r>
              <a:rPr lang="zh-CN" altLang="en-US" sz="2400">
                <a:solidFill>
                  <a:srgbClr val="FF0000"/>
                </a:solidFill>
                <a:latin typeface="楷体" panose="02010609060101010101" charset="-122"/>
                <a:ea typeface="楷体" panose="02010609060101010101" charset="-122"/>
                <a:cs typeface="楷体" panose="02010609060101010101" charset="-122"/>
              </a:rPr>
              <a:t>④优化服务，减轻企业整体负担，增强企业的创新活力和投资积极性。（1分）</a:t>
            </a:r>
            <a:endParaRPr lang="zh-CN" altLang="en-US" sz="2400">
              <a:solidFill>
                <a:srgbClr val="FF0000"/>
              </a:solidFill>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19075" y="165100"/>
            <a:ext cx="11754485" cy="3046095"/>
          </a:xfrm>
          <a:prstGeom prst="rect">
            <a:avLst/>
          </a:prstGeom>
          <a:noFill/>
        </p:spPr>
        <p:txBody>
          <a:bodyPr wrap="square" rtlCol="0">
            <a:spAutoFit/>
          </a:bodyPr>
          <a:p>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en-US" altLang="zh-CN" sz="2400" b="1">
                <a:solidFill>
                  <a:srgbClr val="FF0000"/>
                </a:solidFill>
                <a:latin typeface="宋体" panose="02010600030101010101" pitchFamily="2" charset="-122"/>
                <a:ea typeface="宋体" panose="02010600030101010101" pitchFamily="2" charset="-122"/>
                <a:cs typeface="宋体" panose="02010600030101010101" pitchFamily="2" charset="-122"/>
              </a:rPr>
              <a:t>z20</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sz="2400" b="1">
                <a:latin typeface="宋体" panose="02010600030101010101" pitchFamily="2" charset="-122"/>
                <a:ea typeface="宋体" panose="02010600030101010101" pitchFamily="2" charset="-122"/>
                <a:cs typeface="宋体" panose="02010600030101010101" pitchFamily="2" charset="-122"/>
              </a:rPr>
              <a:t>材料一：近年来，平台经济成为我国经济发展的重要力量，在稳增长、保就业、促发展方面发挥了不可替代的作用，但实践中也存在着一些乱象。2022年1月，国家发改委等部门发布《关于推动平台经济规范健康持续发展的若干意见》，要求严格依法查处平台经济领域垄断协议、滥用市场支配地位和违法实施经营者集中行为，坚持规范和发展并重，营造鼓励创新、公平竞争、规范有序的市场环境，推动平台经济健康可持续发展。</a:t>
            </a:r>
            <a:endParaRPr lang="zh-CN" altLang="en-US" sz="2400" b="1">
              <a:latin typeface="宋体" panose="02010600030101010101" pitchFamily="2" charset="-122"/>
              <a:ea typeface="宋体" panose="02010600030101010101" pitchFamily="2" charset="-122"/>
              <a:cs typeface="宋体" panose="02010600030101010101" pitchFamily="2" charset="-122"/>
            </a:endParaRPr>
          </a:p>
          <a:p>
            <a:r>
              <a:rPr lang="zh-CN" altLang="en-US" sz="2400" b="1">
                <a:latin typeface="宋体" panose="02010600030101010101" pitchFamily="2" charset="-122"/>
                <a:ea typeface="宋体" panose="02010600030101010101" pitchFamily="2" charset="-122"/>
                <a:cs typeface="宋体" panose="02010600030101010101" pitchFamily="2" charset="-122"/>
              </a:rPr>
              <a:t>（1）结合材料一，运用《经济与社会》“</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毫不动摇鼓励、支持、引导非公有制经济发展</a:t>
            </a:r>
            <a:r>
              <a:rPr lang="zh-CN" altLang="en-US" sz="2400" b="1">
                <a:latin typeface="宋体" panose="02010600030101010101" pitchFamily="2" charset="-122"/>
                <a:ea typeface="宋体" panose="02010600030101010101" pitchFamily="2" charset="-122"/>
                <a:cs typeface="宋体" panose="02010600030101010101" pitchFamily="2" charset="-122"/>
              </a:rPr>
              <a:t>”和“</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市场体系</a:t>
            </a:r>
            <a:r>
              <a:rPr lang="zh-CN" altLang="en-US" sz="2400" b="1">
                <a:latin typeface="宋体" panose="02010600030101010101" pitchFamily="2" charset="-122"/>
                <a:ea typeface="宋体" panose="02010600030101010101" pitchFamily="2" charset="-122"/>
                <a:cs typeface="宋体" panose="02010600030101010101" pitchFamily="2" charset="-122"/>
              </a:rPr>
              <a:t>”的有关知识，说明《意见》提出</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举措的合理性</a:t>
            </a:r>
            <a:r>
              <a:rPr lang="zh-CN" altLang="en-US" sz="2400" b="1">
                <a:latin typeface="宋体" panose="02010600030101010101" pitchFamily="2" charset="-122"/>
                <a:ea typeface="宋体" panose="02010600030101010101" pitchFamily="2" charset="-122"/>
                <a:cs typeface="宋体" panose="02010600030101010101" pitchFamily="2" charset="-122"/>
              </a:rPr>
              <a:t>。（6分）</a:t>
            </a:r>
            <a:endParaRPr lang="zh-CN" altLang="en-US" sz="2400" b="1">
              <a:latin typeface="宋体" panose="02010600030101010101" pitchFamily="2" charset="-122"/>
              <a:ea typeface="宋体" panose="02010600030101010101" pitchFamily="2" charset="-122"/>
              <a:cs typeface="宋体" panose="02010600030101010101" pitchFamily="2" charset="-122"/>
            </a:endParaRPr>
          </a:p>
        </p:txBody>
      </p:sp>
      <p:sp>
        <p:nvSpPr>
          <p:cNvPr id="5" name="文本框 4"/>
          <p:cNvSpPr txBox="1"/>
          <p:nvPr/>
        </p:nvSpPr>
        <p:spPr>
          <a:xfrm>
            <a:off x="423545" y="3211195"/>
            <a:ext cx="11577955" cy="1322070"/>
          </a:xfrm>
          <a:prstGeom prst="rect">
            <a:avLst/>
          </a:prstGeom>
          <a:noFill/>
        </p:spPr>
        <p:txBody>
          <a:bodyPr wrap="square" rtlCol="0">
            <a:spAutoFit/>
          </a:bodyPr>
          <a:p>
            <a:r>
              <a:rPr lang="zh-CN" altLang="en-US" sz="2000" b="1">
                <a:solidFill>
                  <a:schemeClr val="tx1"/>
                </a:solidFill>
                <a:latin typeface="楷体" panose="02010609060101010101" charset="-122"/>
                <a:ea typeface="楷体" panose="02010609060101010101" charset="-122"/>
                <a:cs typeface="楷体" panose="02010609060101010101" charset="-122"/>
              </a:rPr>
              <a:t>①</a:t>
            </a:r>
            <a:r>
              <a:rPr lang="zh-CN" altLang="en-US" sz="2000" b="1">
                <a:solidFill>
                  <a:srgbClr val="FF0000"/>
                </a:solidFill>
                <a:latin typeface="楷体" panose="02010609060101010101" charset="-122"/>
                <a:ea typeface="楷体" panose="02010609060101010101" charset="-122"/>
                <a:cs typeface="楷体" panose="02010609060101010101" charset="-122"/>
              </a:rPr>
              <a:t>非公有制经济是推动经济社会发展的重要力量</a:t>
            </a:r>
            <a:r>
              <a:rPr lang="en-US" altLang="zh-CN" sz="2000" b="1">
                <a:solidFill>
                  <a:srgbClr val="FF0000"/>
                </a:solidFill>
                <a:latin typeface="楷体" panose="02010609060101010101" charset="-122"/>
                <a:ea typeface="楷体" panose="02010609060101010101" charset="-122"/>
                <a:cs typeface="楷体" panose="02010609060101010101" charset="-122"/>
              </a:rPr>
              <a:t>p12</a:t>
            </a:r>
            <a:r>
              <a:rPr lang="zh-CN" altLang="en-US" sz="2000" b="1">
                <a:solidFill>
                  <a:schemeClr val="tx1"/>
                </a:solidFill>
                <a:latin typeface="楷体" panose="02010609060101010101" charset="-122"/>
                <a:ea typeface="楷体" panose="02010609060101010101" charset="-122"/>
                <a:cs typeface="楷体" panose="02010609060101010101" charset="-122"/>
              </a:rPr>
              <a:t>。(1分)针对平台经济存在的乱象，《意见》坚持规范和发展并重，(1分)</a:t>
            </a:r>
            <a:r>
              <a:rPr lang="zh-CN" altLang="en-US" sz="2000" b="1">
                <a:solidFill>
                  <a:schemeClr val="tx1"/>
                </a:solidFill>
                <a:latin typeface="楷体" panose="02010609060101010101" charset="-122"/>
                <a:ea typeface="楷体" panose="02010609060101010101" charset="-122"/>
                <a:cs typeface="宋体" panose="02010600030101010101" pitchFamily="2" charset="-122"/>
                <a:sym typeface="+mn-ea"/>
              </a:rPr>
              <a:t>鼓励、支持、引导非公有制经济发展，</a:t>
            </a:r>
            <a:r>
              <a:rPr lang="zh-CN" altLang="en-US" sz="2000" b="1">
                <a:solidFill>
                  <a:schemeClr val="tx1"/>
                </a:solidFill>
                <a:latin typeface="楷体" panose="02010609060101010101" charset="-122"/>
                <a:ea typeface="楷体" panose="02010609060101010101" charset="-122"/>
                <a:cs typeface="楷体" panose="02010609060101010101" charset="-122"/>
              </a:rPr>
              <a:t>营造所有制主体</a:t>
            </a:r>
            <a:r>
              <a:rPr lang="zh-CN" altLang="en-US" sz="2000" b="1">
                <a:solidFill>
                  <a:srgbClr val="FF0000"/>
                </a:solidFill>
                <a:latin typeface="楷体" panose="02010609060101010101" charset="-122"/>
                <a:ea typeface="楷体" panose="02010609060101010101" charset="-122"/>
                <a:cs typeface="楷体" panose="02010609060101010101" charset="-122"/>
              </a:rPr>
              <a:t>依法平等使用资源要素、公开公平公正参与竞争、同等受法律保护的市场环境</a:t>
            </a:r>
            <a:r>
              <a:rPr lang="en-US" altLang="zh-CN" sz="2000" b="1">
                <a:solidFill>
                  <a:srgbClr val="FF0000"/>
                </a:solidFill>
                <a:latin typeface="楷体" panose="02010609060101010101" charset="-122"/>
                <a:ea typeface="楷体" panose="02010609060101010101" charset="-122"/>
                <a:cs typeface="楷体" panose="02010609060101010101" charset="-122"/>
              </a:rPr>
              <a:t>p12</a:t>
            </a:r>
            <a:r>
              <a:rPr lang="zh-CN" altLang="en-US" sz="2000" b="1">
                <a:latin typeface="楷体" panose="02010609060101010101" charset="-122"/>
                <a:ea typeface="楷体" panose="02010609060101010101" charset="-122"/>
                <a:cs typeface="楷体" panose="02010609060101010101" charset="-122"/>
                <a:sym typeface="+mn-ea"/>
              </a:rPr>
              <a:t>，</a:t>
            </a:r>
            <a:r>
              <a:rPr lang="zh-CN" altLang="en-US" sz="2000" b="1">
                <a:solidFill>
                  <a:schemeClr val="tx1"/>
                </a:solidFill>
                <a:latin typeface="楷体" panose="02010609060101010101" charset="-122"/>
                <a:ea typeface="楷体" panose="02010609060101010101" charset="-122"/>
                <a:cs typeface="楷体" panose="02010609060101010101" charset="-122"/>
              </a:rPr>
              <a:t>促进平台经济健康可持续发展。(1分)</a:t>
            </a:r>
            <a:r>
              <a:rPr lang="zh-CN" altLang="en-US" sz="2000" b="1">
                <a:solidFill>
                  <a:srgbClr val="0905BB"/>
                </a:solidFill>
                <a:latin typeface="楷体" panose="02010609060101010101" charset="-122"/>
                <a:ea typeface="楷体" panose="02010609060101010101" charset="-122"/>
                <a:cs typeface="楷体" panose="02010609060101010101" charset="-122"/>
              </a:rPr>
              <a:t>(依法平等使用资源要素、公开公平公正参与竞争、同等受法律保护三点写出其一就给1分)</a:t>
            </a:r>
            <a:endParaRPr lang="zh-CN" altLang="en-US" sz="2000" b="1">
              <a:solidFill>
                <a:schemeClr val="tx1"/>
              </a:solidFill>
              <a:latin typeface="楷体" panose="02010609060101010101" charset="-122"/>
              <a:ea typeface="楷体" panose="02010609060101010101" charset="-122"/>
              <a:cs typeface="楷体" panose="02010609060101010101" charset="-122"/>
            </a:endParaRPr>
          </a:p>
        </p:txBody>
      </p:sp>
      <p:sp>
        <p:nvSpPr>
          <p:cNvPr id="6" name="文本框 5"/>
          <p:cNvSpPr txBox="1"/>
          <p:nvPr/>
        </p:nvSpPr>
        <p:spPr>
          <a:xfrm>
            <a:off x="423545" y="4769485"/>
            <a:ext cx="11345545" cy="1322070"/>
          </a:xfrm>
          <a:prstGeom prst="rect">
            <a:avLst/>
          </a:prstGeom>
          <a:noFill/>
        </p:spPr>
        <p:txBody>
          <a:bodyPr wrap="square" rtlCol="0">
            <a:spAutoFit/>
          </a:bodyPr>
          <a:p>
            <a:r>
              <a:rPr lang="zh-CN" altLang="en-US" sz="2000" b="1">
                <a:latin typeface="楷体" panose="02010609060101010101" charset="-122"/>
                <a:ea typeface="楷体" panose="02010609060101010101" charset="-122"/>
                <a:cs typeface="楷体" panose="02010609060101010101" charset="-122"/>
                <a:sym typeface="+mn-ea"/>
              </a:rPr>
              <a:t>②</a:t>
            </a:r>
            <a:r>
              <a:rPr lang="zh-CN" altLang="en-US" sz="2000" b="1">
                <a:solidFill>
                  <a:srgbClr val="FF0000"/>
                </a:solidFill>
                <a:latin typeface="楷体" panose="02010609060101010101" charset="-122"/>
                <a:ea typeface="楷体" panose="02010609060101010101" charset="-122"/>
                <a:cs typeface="楷体" panose="02010609060101010101" charset="-122"/>
                <a:sym typeface="+mn-ea"/>
              </a:rPr>
              <a:t>统一开放竞争有序的市场体系，是使市场在资源配置中其决定性作用的基础</a:t>
            </a:r>
            <a:r>
              <a:rPr lang="en-US" altLang="zh-CN" sz="2000" b="1">
                <a:solidFill>
                  <a:srgbClr val="FF0000"/>
                </a:solidFill>
                <a:latin typeface="楷体" panose="02010609060101010101" charset="-122"/>
                <a:ea typeface="楷体" panose="02010609060101010101" charset="-122"/>
                <a:cs typeface="楷体" panose="02010609060101010101" charset="-122"/>
                <a:sym typeface="+mn-ea"/>
              </a:rPr>
              <a:t>p18</a:t>
            </a:r>
            <a:r>
              <a:rPr lang="zh-CN" altLang="en-US" sz="2000" b="1">
                <a:latin typeface="楷体" panose="02010609060101010101" charset="-122"/>
                <a:ea typeface="楷体" panose="02010609060101010101" charset="-122"/>
                <a:cs typeface="楷体" panose="02010609060101010101" charset="-122"/>
                <a:sym typeface="+mn-ea"/>
              </a:rPr>
              <a:t>。</a:t>
            </a:r>
            <a:r>
              <a:rPr lang="zh-CN" altLang="en-US" sz="2000" b="1">
                <a:solidFill>
                  <a:srgbClr val="0905BB"/>
                </a:solidFill>
                <a:latin typeface="楷体" panose="02010609060101010101" charset="-122"/>
                <a:ea typeface="楷体" panose="02010609060101010101" charset="-122"/>
                <a:cs typeface="楷体" panose="02010609060101010101" charset="-122"/>
                <a:sym typeface="+mn-ea"/>
              </a:rPr>
              <a:t>(可替代：良好的市场运行需要公平开放透明的市场规则来维护。)</a:t>
            </a:r>
            <a:r>
              <a:rPr lang="zh-CN" altLang="en-US" sz="2000" b="1">
                <a:latin typeface="楷体" panose="02010609060101010101" charset="-122"/>
                <a:ea typeface="楷体" panose="02010609060101010101" charset="-122"/>
                <a:cs typeface="楷体" panose="02010609060101010101" charset="-122"/>
                <a:sym typeface="+mn-ea"/>
              </a:rPr>
              <a:t>(1分)《意见》要求严格依法查处</a:t>
            </a:r>
            <a:r>
              <a:rPr lang="zh-CN" altLang="en-US" sz="2000" b="1">
                <a:solidFill>
                  <a:srgbClr val="FF0000"/>
                </a:solidFill>
                <a:latin typeface="楷体" panose="02010609060101010101" charset="-122"/>
                <a:ea typeface="楷体" panose="02010609060101010101" charset="-122"/>
                <a:cs typeface="楷体" panose="02010609060101010101" charset="-122"/>
                <a:sym typeface="+mn-ea"/>
              </a:rPr>
              <a:t>不正当竞争行为</a:t>
            </a:r>
            <a:r>
              <a:rPr lang="zh-CN" altLang="en-US" sz="2000" b="1">
                <a:latin typeface="楷体" panose="02010609060101010101" charset="-122"/>
                <a:ea typeface="楷体" panose="02010609060101010101" charset="-122"/>
                <a:cs typeface="楷体" panose="02010609060101010101" charset="-122"/>
                <a:sym typeface="+mn-ea"/>
              </a:rPr>
              <a:t>，(1分)完善</a:t>
            </a:r>
            <a:r>
              <a:rPr lang="zh-CN" altLang="en-US" sz="2000" b="1">
                <a:solidFill>
                  <a:srgbClr val="FF0000"/>
                </a:solidFill>
                <a:latin typeface="楷体" panose="02010609060101010101" charset="-122"/>
                <a:ea typeface="楷体" panose="02010609060101010101" charset="-122"/>
                <a:cs typeface="楷体" panose="02010609060101010101" charset="-122"/>
                <a:sym typeface="+mn-ea"/>
              </a:rPr>
              <a:t>公平竞争制度</a:t>
            </a:r>
            <a:r>
              <a:rPr lang="zh-CN" altLang="en-US" sz="2000" b="1">
                <a:latin typeface="楷体" panose="02010609060101010101" charset="-122"/>
                <a:ea typeface="楷体" panose="02010609060101010101" charset="-122"/>
                <a:cs typeface="楷体" panose="02010609060101010101" charset="-122"/>
                <a:sym typeface="+mn-ea"/>
              </a:rPr>
              <a:t>，</a:t>
            </a:r>
            <a:r>
              <a:rPr lang="zh-CN" altLang="en-US" sz="2000" b="1">
                <a:solidFill>
                  <a:srgbClr val="FF0000"/>
                </a:solidFill>
                <a:latin typeface="楷体" panose="02010609060101010101" charset="-122"/>
                <a:ea typeface="楷体" panose="02010609060101010101" charset="-122"/>
                <a:cs typeface="楷体" panose="02010609060101010101" charset="-122"/>
                <a:sym typeface="+mn-ea"/>
              </a:rPr>
              <a:t>加强和改进反垄断和反不正当竞争执法</a:t>
            </a:r>
            <a:r>
              <a:rPr lang="en-US" altLang="zh-CN" sz="2000" b="1">
                <a:solidFill>
                  <a:srgbClr val="FF0000"/>
                </a:solidFill>
                <a:latin typeface="楷体" panose="02010609060101010101" charset="-122"/>
                <a:ea typeface="楷体" panose="02010609060101010101" charset="-122"/>
                <a:cs typeface="楷体" panose="02010609060101010101" charset="-122"/>
                <a:sym typeface="+mn-ea"/>
              </a:rPr>
              <a:t>p18</a:t>
            </a:r>
            <a:r>
              <a:rPr lang="zh-CN" altLang="en-US" sz="2000" b="1">
                <a:latin typeface="楷体" panose="02010609060101010101" charset="-122"/>
                <a:ea typeface="楷体" panose="02010609060101010101" charset="-122"/>
                <a:cs typeface="楷体" panose="02010609060101010101" charset="-122"/>
                <a:sym typeface="+mn-ea"/>
              </a:rPr>
              <a:t>，推动平台经济规范发展。(1分)</a:t>
            </a:r>
            <a:endParaRPr lang="zh-CN" altLang="en-US" sz="2000" b="1">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181985" y="109220"/>
            <a:ext cx="5828030" cy="583565"/>
          </a:xfrm>
          <a:prstGeom prst="rect">
            <a:avLst/>
          </a:prstGeom>
          <a:noFill/>
        </p:spPr>
        <p:txBody>
          <a:bodyPr wrap="square" rtlCol="0">
            <a:spAutoFit/>
          </a:bodyPr>
          <a:p>
            <a:r>
              <a:rPr lang="zh-CN" altLang="en-US" sz="3200"/>
              <a:t>关于</a:t>
            </a:r>
            <a:r>
              <a:rPr lang="zh-CN" altLang="en-US" sz="3200">
                <a:solidFill>
                  <a:srgbClr val="FF0000"/>
                </a:solidFill>
              </a:rPr>
              <a:t>政府</a:t>
            </a:r>
            <a:r>
              <a:rPr lang="zh-CN" altLang="en-US" sz="3200"/>
              <a:t>知识的重构</a:t>
            </a:r>
            <a:endParaRPr lang="zh-CN" altLang="en-US" sz="3200"/>
          </a:p>
        </p:txBody>
      </p:sp>
      <p:sp>
        <p:nvSpPr>
          <p:cNvPr id="5" name="文本框 4"/>
          <p:cNvSpPr txBox="1"/>
          <p:nvPr/>
        </p:nvSpPr>
        <p:spPr>
          <a:xfrm>
            <a:off x="487680" y="586105"/>
            <a:ext cx="2538730" cy="460375"/>
          </a:xfrm>
          <a:prstGeom prst="rect">
            <a:avLst/>
          </a:prstGeom>
          <a:noFill/>
        </p:spPr>
        <p:txBody>
          <a:bodyPr wrap="square" rtlCol="0">
            <a:spAutoFit/>
          </a:bodyPr>
          <a:p>
            <a:r>
              <a:rPr lang="zh-CN" altLang="en-US" sz="2400"/>
              <a:t>《经济与社会》</a:t>
            </a:r>
            <a:endParaRPr lang="zh-CN" altLang="en-US" sz="2400"/>
          </a:p>
        </p:txBody>
      </p:sp>
      <p:sp>
        <p:nvSpPr>
          <p:cNvPr id="6" name="文本框 5"/>
          <p:cNvSpPr txBox="1"/>
          <p:nvPr/>
        </p:nvSpPr>
        <p:spPr>
          <a:xfrm>
            <a:off x="631190" y="1153160"/>
            <a:ext cx="8536305" cy="460375"/>
          </a:xfrm>
          <a:prstGeom prst="rect">
            <a:avLst/>
          </a:prstGeom>
          <a:noFill/>
        </p:spPr>
        <p:txBody>
          <a:bodyPr wrap="square" rtlCol="0">
            <a:spAutoFit/>
          </a:bodyPr>
          <a:p>
            <a:r>
              <a:rPr lang="en-US" altLang="zh-CN" sz="2400">
                <a:latin typeface="楷体" panose="02010609060101010101" charset="-122"/>
                <a:ea typeface="楷体" panose="02010609060101010101" charset="-122"/>
                <a:cs typeface="楷体" panose="02010609060101010101" charset="-122"/>
              </a:rPr>
              <a:t>1</a:t>
            </a:r>
            <a:r>
              <a:rPr lang="zh-CN" altLang="en-US" sz="2400">
                <a:latin typeface="楷体" panose="02010609060101010101" charset="-122"/>
                <a:ea typeface="楷体" panose="02010609060101010101" charset="-122"/>
                <a:cs typeface="楷体" panose="02010609060101010101" charset="-122"/>
              </a:rPr>
              <a:t>、我国政府的经济职能和作用</a:t>
            </a:r>
            <a:r>
              <a:rPr lang="en-US" altLang="zh-CN" sz="2400">
                <a:latin typeface="楷体" panose="02010609060101010101" charset="-122"/>
                <a:ea typeface="楷体" panose="02010609060101010101" charset="-122"/>
                <a:cs typeface="楷体" panose="02010609060101010101" charset="-122"/>
              </a:rPr>
              <a:t>p23</a:t>
            </a:r>
            <a:r>
              <a:rPr lang="zh-CN" altLang="en-US" sz="2400">
                <a:latin typeface="楷体" panose="02010609060101010101" charset="-122"/>
                <a:ea typeface="楷体" panose="02010609060101010101" charset="-122"/>
                <a:cs typeface="楷体" panose="02010609060101010101" charset="-122"/>
              </a:rPr>
              <a:t>；科学的宏观调控</a:t>
            </a:r>
            <a:r>
              <a:rPr lang="en-US" altLang="zh-CN" sz="2400">
                <a:latin typeface="楷体" panose="02010609060101010101" charset="-122"/>
                <a:ea typeface="楷体" panose="02010609060101010101" charset="-122"/>
                <a:cs typeface="楷体" panose="02010609060101010101" charset="-122"/>
              </a:rPr>
              <a:t>p24</a:t>
            </a:r>
            <a:endParaRPr lang="en-US" altLang="zh-CN" sz="2400">
              <a:latin typeface="楷体" panose="02010609060101010101" charset="-122"/>
              <a:ea typeface="楷体" panose="02010609060101010101" charset="-122"/>
              <a:cs typeface="楷体" panose="02010609060101010101" charset="-122"/>
            </a:endParaRPr>
          </a:p>
        </p:txBody>
      </p:sp>
      <p:sp>
        <p:nvSpPr>
          <p:cNvPr id="7" name="文本框 6"/>
          <p:cNvSpPr txBox="1"/>
          <p:nvPr/>
        </p:nvSpPr>
        <p:spPr>
          <a:xfrm>
            <a:off x="631190" y="1745615"/>
            <a:ext cx="11882120" cy="460375"/>
          </a:xfrm>
          <a:prstGeom prst="rect">
            <a:avLst/>
          </a:prstGeom>
          <a:noFill/>
        </p:spPr>
        <p:txBody>
          <a:bodyPr wrap="square" rtlCol="0">
            <a:spAutoFit/>
          </a:bodyPr>
          <a:p>
            <a:r>
              <a:rPr lang="en-US" altLang="zh-CN" sz="2400">
                <a:latin typeface="楷体" panose="02010609060101010101" charset="-122"/>
                <a:ea typeface="楷体" panose="02010609060101010101" charset="-122"/>
                <a:cs typeface="楷体" panose="02010609060101010101" charset="-122"/>
              </a:rPr>
              <a:t>2</a:t>
            </a:r>
            <a:r>
              <a:rPr lang="zh-CN" altLang="en-US" sz="2400">
                <a:latin typeface="楷体" panose="02010609060101010101" charset="-122"/>
                <a:ea typeface="楷体" panose="02010609060101010101" charset="-122"/>
                <a:cs typeface="楷体" panose="02010609060101010101" charset="-122"/>
                <a:sym typeface="+mn-ea"/>
              </a:rPr>
              <a:t>、</a:t>
            </a:r>
            <a:r>
              <a:rPr lang="zh-CN" altLang="en-US" sz="2400">
                <a:latin typeface="楷体" panose="02010609060101010101" charset="-122"/>
                <a:ea typeface="楷体" panose="02010609060101010101" charset="-122"/>
                <a:cs typeface="楷体" panose="02010609060101010101" charset="-122"/>
              </a:rPr>
              <a:t>完善个人分配</a:t>
            </a:r>
            <a:r>
              <a:rPr lang="zh-CN" sz="2400">
                <a:latin typeface="楷体" panose="02010609060101010101" charset="-122"/>
                <a:ea typeface="楷体" panose="02010609060101010101" charset="-122"/>
                <a:cs typeface="楷体" panose="02010609060101010101" charset="-122"/>
              </a:rPr>
              <a:t>：再分配角度</a:t>
            </a:r>
            <a:r>
              <a:rPr lang="en-US" altLang="zh-CN" sz="2400">
                <a:latin typeface="楷体" panose="02010609060101010101" charset="-122"/>
                <a:ea typeface="楷体" panose="02010609060101010101" charset="-122"/>
                <a:cs typeface="楷体" panose="02010609060101010101" charset="-122"/>
              </a:rPr>
              <a:t>p48</a:t>
            </a:r>
            <a:r>
              <a:rPr lang="zh-CN" altLang="en-US" sz="2400">
                <a:latin typeface="楷体" panose="02010609060101010101" charset="-122"/>
                <a:ea typeface="楷体" panose="02010609060101010101" charset="-122"/>
                <a:cs typeface="楷体" panose="02010609060101010101" charset="-122"/>
              </a:rPr>
              <a:t>；完善社会保障体系</a:t>
            </a:r>
            <a:r>
              <a:rPr lang="en-US" altLang="zh-CN" sz="2400">
                <a:latin typeface="楷体" panose="02010609060101010101" charset="-122"/>
                <a:ea typeface="楷体" panose="02010609060101010101" charset="-122"/>
                <a:cs typeface="楷体" panose="02010609060101010101" charset="-122"/>
              </a:rPr>
              <a:t>p54</a:t>
            </a:r>
            <a:endParaRPr lang="en-US" altLang="zh-CN" sz="2400">
              <a:latin typeface="楷体" panose="02010609060101010101" charset="-122"/>
              <a:ea typeface="楷体" panose="02010609060101010101" charset="-122"/>
              <a:cs typeface="楷体" panose="02010609060101010101" charset="-122"/>
            </a:endParaRPr>
          </a:p>
        </p:txBody>
      </p:sp>
      <p:sp>
        <p:nvSpPr>
          <p:cNvPr id="8" name="文本框 7"/>
          <p:cNvSpPr txBox="1"/>
          <p:nvPr/>
        </p:nvSpPr>
        <p:spPr>
          <a:xfrm>
            <a:off x="631190" y="2369820"/>
            <a:ext cx="2538730" cy="460375"/>
          </a:xfrm>
          <a:prstGeom prst="rect">
            <a:avLst/>
          </a:prstGeom>
          <a:noFill/>
        </p:spPr>
        <p:txBody>
          <a:bodyPr wrap="square" rtlCol="0">
            <a:spAutoFit/>
          </a:bodyPr>
          <a:p>
            <a:r>
              <a:rPr lang="zh-CN" altLang="en-US" sz="2400"/>
              <a:t>《政治与法治》</a:t>
            </a:r>
            <a:endParaRPr lang="zh-CN" altLang="en-US" sz="2400"/>
          </a:p>
        </p:txBody>
      </p:sp>
      <p:sp>
        <p:nvSpPr>
          <p:cNvPr id="9" name="文本框 8"/>
          <p:cNvSpPr txBox="1"/>
          <p:nvPr/>
        </p:nvSpPr>
        <p:spPr>
          <a:xfrm>
            <a:off x="631190" y="2983865"/>
            <a:ext cx="11882120" cy="460375"/>
          </a:xfrm>
          <a:prstGeom prst="rect">
            <a:avLst/>
          </a:prstGeom>
          <a:noFill/>
        </p:spPr>
        <p:txBody>
          <a:bodyPr wrap="square" rtlCol="0">
            <a:spAutoFit/>
          </a:bodyPr>
          <a:p>
            <a:r>
              <a:rPr lang="en-US" altLang="zh-CN" sz="2400">
                <a:latin typeface="楷体" panose="02010609060101010101" charset="-122"/>
                <a:ea typeface="楷体" panose="02010609060101010101" charset="-122"/>
                <a:cs typeface="楷体" panose="02010609060101010101" charset="-122"/>
              </a:rPr>
              <a:t>1</a:t>
            </a:r>
            <a:r>
              <a:rPr lang="zh-CN" altLang="en-US" sz="2400">
                <a:latin typeface="楷体" panose="02010609060101010101" charset="-122"/>
                <a:ea typeface="楷体" panose="02010609060101010101" charset="-122"/>
                <a:cs typeface="楷体" panose="02010609060101010101" charset="-122"/>
              </a:rPr>
              <a:t>、现代化建设的可靠保障</a:t>
            </a:r>
            <a:r>
              <a:rPr lang="en-US" altLang="zh-CN" sz="2400">
                <a:latin typeface="楷体" panose="02010609060101010101" charset="-122"/>
                <a:ea typeface="楷体" panose="02010609060101010101" charset="-122"/>
                <a:cs typeface="楷体" panose="02010609060101010101" charset="-122"/>
              </a:rPr>
              <a:t>p43</a:t>
            </a:r>
            <a:r>
              <a:rPr lang="zh-CN" altLang="en-US" sz="2400">
                <a:latin typeface="楷体" panose="02010609060101010101" charset="-122"/>
                <a:ea typeface="楷体" panose="02010609060101010101" charset="-122"/>
                <a:cs typeface="楷体" panose="02010609060101010101" charset="-122"/>
              </a:rPr>
              <a:t>：维护国家稳定，促进社会发展（五位一体）</a:t>
            </a:r>
            <a:endParaRPr lang="zh-CN" altLang="en-US" sz="2400">
              <a:latin typeface="楷体" panose="02010609060101010101" charset="-122"/>
              <a:ea typeface="楷体" panose="02010609060101010101" charset="-122"/>
              <a:cs typeface="楷体" panose="02010609060101010101" charset="-122"/>
            </a:endParaRPr>
          </a:p>
        </p:txBody>
      </p:sp>
      <p:sp>
        <p:nvSpPr>
          <p:cNvPr id="10" name="文本框 9"/>
          <p:cNvSpPr txBox="1"/>
          <p:nvPr/>
        </p:nvSpPr>
        <p:spPr>
          <a:xfrm>
            <a:off x="631190" y="3576320"/>
            <a:ext cx="11882120" cy="460375"/>
          </a:xfrm>
          <a:prstGeom prst="rect">
            <a:avLst/>
          </a:prstGeom>
          <a:noFill/>
        </p:spPr>
        <p:txBody>
          <a:bodyPr wrap="square" rtlCol="0">
            <a:spAutoFit/>
          </a:bodyPr>
          <a:p>
            <a:r>
              <a:rPr lang="en-US" altLang="zh-CN" sz="2400">
                <a:latin typeface="楷体" panose="02010609060101010101" charset="-122"/>
                <a:ea typeface="楷体" panose="02010609060101010101" charset="-122"/>
                <a:cs typeface="楷体" panose="02010609060101010101" charset="-122"/>
              </a:rPr>
              <a:t>2</a:t>
            </a:r>
            <a:r>
              <a:rPr lang="zh-CN" altLang="en-US" sz="2400">
                <a:latin typeface="楷体" panose="02010609060101010101" charset="-122"/>
                <a:ea typeface="楷体" panose="02010609060101010101" charset="-122"/>
                <a:cs typeface="楷体" panose="02010609060101010101" charset="-122"/>
                <a:sym typeface="+mn-ea"/>
              </a:rPr>
              <a:t>、</a:t>
            </a:r>
            <a:r>
              <a:rPr lang="zh-CN" sz="2400">
                <a:latin typeface="楷体" panose="02010609060101010101" charset="-122"/>
                <a:ea typeface="楷体" panose="02010609060101010101" charset="-122"/>
                <a:cs typeface="楷体" panose="02010609060101010101" charset="-122"/>
              </a:rPr>
              <a:t>法治政府</a:t>
            </a:r>
            <a:r>
              <a:rPr lang="en-US" altLang="zh-CN" sz="2400">
                <a:latin typeface="楷体" panose="02010609060101010101" charset="-122"/>
                <a:ea typeface="楷体" panose="02010609060101010101" charset="-122"/>
                <a:cs typeface="楷体" panose="02010609060101010101" charset="-122"/>
              </a:rPr>
              <a:t>p89—92</a:t>
            </a:r>
            <a:r>
              <a:rPr lang="zh-CN" altLang="en-US" sz="2400">
                <a:latin typeface="楷体" panose="02010609060101010101" charset="-122"/>
                <a:ea typeface="楷体" panose="02010609060101010101" charset="-122"/>
                <a:cs typeface="楷体" panose="02010609060101010101" charset="-122"/>
              </a:rPr>
              <a:t>：内涵、措施、意义</a:t>
            </a:r>
            <a:endParaRPr lang="zh-CN" altLang="en-US" sz="2400">
              <a:latin typeface="楷体" panose="02010609060101010101" charset="-122"/>
              <a:ea typeface="楷体" panose="02010609060101010101" charset="-122"/>
              <a:cs typeface="楷体" panose="02010609060101010101" charset="-122"/>
            </a:endParaRPr>
          </a:p>
        </p:txBody>
      </p:sp>
      <p:sp>
        <p:nvSpPr>
          <p:cNvPr id="11" name="文本框 10"/>
          <p:cNvSpPr txBox="1"/>
          <p:nvPr/>
        </p:nvSpPr>
        <p:spPr>
          <a:xfrm>
            <a:off x="631190" y="4192270"/>
            <a:ext cx="11882120" cy="460375"/>
          </a:xfrm>
          <a:prstGeom prst="rect">
            <a:avLst/>
          </a:prstGeom>
          <a:noFill/>
        </p:spPr>
        <p:txBody>
          <a:bodyPr wrap="square" rtlCol="0">
            <a:spAutoFit/>
          </a:bodyPr>
          <a:p>
            <a:r>
              <a:rPr lang="en-US" altLang="zh-CN" sz="2400">
                <a:latin typeface="楷体" panose="02010609060101010101" charset="-122"/>
                <a:ea typeface="楷体" panose="02010609060101010101" charset="-122"/>
                <a:cs typeface="楷体" panose="02010609060101010101" charset="-122"/>
              </a:rPr>
              <a:t>3</a:t>
            </a:r>
            <a:r>
              <a:rPr lang="zh-CN" altLang="en-US" sz="2400">
                <a:latin typeface="楷体" panose="02010609060101010101" charset="-122"/>
                <a:ea typeface="楷体" panose="02010609060101010101" charset="-122"/>
                <a:cs typeface="楷体" panose="02010609060101010101" charset="-122"/>
                <a:sym typeface="+mn-ea"/>
              </a:rPr>
              <a:t>、</a:t>
            </a:r>
            <a:r>
              <a:rPr lang="zh-CN" sz="2400">
                <a:latin typeface="楷体" panose="02010609060101010101" charset="-122"/>
                <a:ea typeface="楷体" panose="02010609060101010101" charset="-122"/>
                <a:cs typeface="楷体" panose="02010609060101010101" charset="-122"/>
              </a:rPr>
              <a:t>严格执法</a:t>
            </a:r>
            <a:r>
              <a:rPr lang="en-US" altLang="zh-CN" sz="2400">
                <a:latin typeface="楷体" panose="02010609060101010101" charset="-122"/>
                <a:ea typeface="楷体" panose="02010609060101010101" charset="-122"/>
                <a:cs typeface="楷体" panose="02010609060101010101" charset="-122"/>
              </a:rPr>
              <a:t>p101—103</a:t>
            </a:r>
            <a:r>
              <a:rPr lang="zh-CN" altLang="en-US" sz="2400">
                <a:latin typeface="楷体" panose="02010609060101010101" charset="-122"/>
                <a:ea typeface="楷体" panose="02010609060101010101" charset="-122"/>
                <a:cs typeface="楷体" panose="02010609060101010101" charset="-122"/>
              </a:rPr>
              <a:t>：内涵、意义、要求</a:t>
            </a:r>
            <a:endParaRPr lang="zh-CN" altLang="en-US" sz="2400">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a:stretch>
            <a:fillRect/>
          </a:stretch>
        </p:blipFill>
        <p:spPr>
          <a:xfrm>
            <a:off x="485140" y="45085"/>
            <a:ext cx="10958830" cy="6767830"/>
          </a:xfrm>
          <a:prstGeom prst="rect">
            <a:avLst/>
          </a:prstGeom>
        </p:spPr>
      </p:pic>
      <p:sp>
        <p:nvSpPr>
          <p:cNvPr id="13" name="矩形 12"/>
          <p:cNvSpPr/>
          <p:nvPr>
            <p:custDataLst>
              <p:tags r:id="rId2"/>
            </p:custDataLst>
          </p:nvPr>
        </p:nvSpPr>
        <p:spPr>
          <a:xfrm>
            <a:off x="1740616" y="1008142"/>
            <a:ext cx="9899722" cy="1116965"/>
          </a:xfrm>
          <a:prstGeom prst="rect">
            <a:avLst/>
          </a:prstGeom>
          <a:solidFill>
            <a:schemeClr val="accent1">
              <a:lumMod val="60000"/>
              <a:lumOff val="40000"/>
            </a:schemeClr>
          </a:solidFill>
        </p:spPr>
        <p:txBody>
          <a:bodyPr wrap="square">
            <a:spAutoFit/>
          </a:bodyPr>
          <a:p>
            <a:pPr>
              <a:lnSpc>
                <a:spcPts val="4000"/>
              </a:lnSpc>
            </a:pPr>
            <a:r>
              <a:rPr lang="zh-CN" altLang="en-US" sz="2400" b="1">
                <a:latin typeface="黑体" panose="02010609060101010101" charset="-122"/>
                <a:ea typeface="黑体" panose="02010609060101010101" charset="-122"/>
              </a:rPr>
              <a:t>计划就是国家运用</a:t>
            </a:r>
            <a:r>
              <a:rPr lang="zh-CN" altLang="en-US" sz="2400" b="1">
                <a:solidFill>
                  <a:srgbClr val="FF0000"/>
                </a:solidFill>
                <a:latin typeface="黑体" panose="02010609060101010101" charset="-122"/>
                <a:ea typeface="黑体" panose="02010609060101010101" charset="-122"/>
              </a:rPr>
              <a:t>指令性计划</a:t>
            </a:r>
            <a:r>
              <a:rPr lang="zh-CN" altLang="en-US" sz="2400" b="1">
                <a:latin typeface="黑体" panose="02010609060101010101" charset="-122"/>
                <a:ea typeface="黑体" panose="02010609060101010101" charset="-122"/>
              </a:rPr>
              <a:t>，</a:t>
            </a:r>
            <a:r>
              <a:rPr lang="zh-CN" altLang="en-US" sz="2400" b="1">
                <a:solidFill>
                  <a:srgbClr val="FF0000"/>
                </a:solidFill>
                <a:latin typeface="黑体" panose="02010609060101010101" charset="-122"/>
                <a:ea typeface="黑体" panose="02010609060101010101" charset="-122"/>
              </a:rPr>
              <a:t>直接掌握、控制</a:t>
            </a:r>
            <a:r>
              <a:rPr lang="zh-CN" altLang="en-US" sz="2400" b="1">
                <a:latin typeface="黑体" panose="02010609060101010101" charset="-122"/>
                <a:ea typeface="黑体" panose="02010609060101010101" charset="-122"/>
              </a:rPr>
              <a:t>人力、物力、财力资源，也叫做</a:t>
            </a:r>
            <a:r>
              <a:rPr lang="zh-CN" altLang="en-US" sz="2400" b="1">
                <a:solidFill>
                  <a:srgbClr val="FF0000"/>
                </a:solidFill>
                <a:latin typeface="黑体" panose="02010609060101010101" charset="-122"/>
                <a:ea typeface="黑体" panose="02010609060101010101" charset="-122"/>
              </a:rPr>
              <a:t>宏观调控</a:t>
            </a:r>
            <a:r>
              <a:rPr lang="zh-CN" altLang="en-US" sz="2400" b="1">
                <a:latin typeface="黑体" panose="02010609060101010101" charset="-122"/>
                <a:ea typeface="黑体" panose="02010609060101010101" charset="-122"/>
              </a:rPr>
              <a:t>。</a:t>
            </a:r>
            <a:endParaRPr lang="zh-CN" altLang="en-US" sz="2400" b="1">
              <a:latin typeface="黑体" panose="02010609060101010101" charset="-122"/>
              <a:ea typeface="黑体" panose="02010609060101010101" charset="-122"/>
            </a:endParaRPr>
          </a:p>
        </p:txBody>
      </p:sp>
      <p:sp>
        <p:nvSpPr>
          <p:cNvPr id="2" name="文本框 1"/>
          <p:cNvSpPr txBox="1"/>
          <p:nvPr>
            <p:custDataLst>
              <p:tags r:id="rId3"/>
            </p:custDataLst>
          </p:nvPr>
        </p:nvSpPr>
        <p:spPr>
          <a:xfrm>
            <a:off x="485267" y="2125234"/>
            <a:ext cx="11737071" cy="3969385"/>
          </a:xfrm>
          <a:prstGeom prst="rect">
            <a:avLst/>
          </a:prstGeom>
          <a:solidFill>
            <a:schemeClr val="accent4">
              <a:lumMod val="20000"/>
              <a:lumOff val="80000"/>
            </a:schemeClr>
          </a:solidFill>
        </p:spPr>
        <p:txBody>
          <a:bodyPr wrap="square" rtlCol="0">
            <a:spAutoFit/>
          </a:bodyPr>
          <a:p>
            <a:pPr>
              <a:lnSpc>
                <a:spcPct val="150000"/>
              </a:lnSpc>
            </a:pPr>
            <a:r>
              <a:rPr lang="en-US" altLang="zh-CN" sz="2400" b="1">
                <a:latin typeface="微软雅黑" panose="020B0503020204020204" charset="-122"/>
                <a:ea typeface="微软雅黑" panose="020B0503020204020204" charset="-122"/>
                <a:cs typeface="微软雅黑" panose="020B0503020204020204" charset="-122"/>
              </a:rPr>
              <a:t>  </a:t>
            </a:r>
            <a:r>
              <a:rPr lang="zh-CN" altLang="en-US" sz="2400" b="1">
                <a:latin typeface="微软雅黑" panose="020B0503020204020204" charset="-122"/>
                <a:ea typeface="微软雅黑" panose="020B0503020204020204" charset="-122"/>
                <a:cs typeface="微软雅黑" panose="020B0503020204020204" charset="-122"/>
              </a:rPr>
              <a:t>改革开放以前，我国实行的是计划经济体制；改革开放以后，我国逐步建立了</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社会主义市场经济体制</a:t>
            </a:r>
            <a:r>
              <a:rPr lang="zh-CN" altLang="en-US" sz="2400" b="1">
                <a:latin typeface="微软雅黑" panose="020B0503020204020204" charset="-122"/>
                <a:ea typeface="微软雅黑" panose="020B0503020204020204" charset="-122"/>
                <a:cs typeface="微软雅黑" panose="020B0503020204020204" charset="-122"/>
              </a:rPr>
              <a:t>。</a:t>
            </a:r>
            <a:r>
              <a:rPr lang="zh-CN" altLang="en-US" sz="2400" b="1">
                <a:solidFill>
                  <a:srgbClr val="FF0000"/>
                </a:solidFill>
                <a:latin typeface="楷体" panose="02010609060101010101" charset="-122"/>
                <a:ea typeface="楷体" panose="02010609060101010101" charset="-122"/>
                <a:cs typeface="楷体" panose="02010609060101010101" charset="-122"/>
              </a:rPr>
              <a:t>（重要事件</a:t>
            </a:r>
            <a:r>
              <a:rPr lang="en-US" altLang="zh-CN" sz="2400" b="1">
                <a:solidFill>
                  <a:srgbClr val="FF0000"/>
                </a:solidFill>
                <a:latin typeface="楷体" panose="02010609060101010101" charset="-122"/>
                <a:ea typeface="楷体" panose="02010609060101010101" charset="-122"/>
                <a:cs typeface="楷体" panose="02010609060101010101" charset="-122"/>
              </a:rPr>
              <a:t>1992/1993/2003</a:t>
            </a:r>
            <a:r>
              <a:rPr lang="zh-CN" altLang="en-US" sz="2400" b="1">
                <a:solidFill>
                  <a:srgbClr val="FF0000"/>
                </a:solidFill>
                <a:latin typeface="楷体" panose="02010609060101010101" charset="-122"/>
                <a:ea typeface="楷体" panose="02010609060101010101" charset="-122"/>
                <a:cs typeface="楷体" panose="02010609060101010101" charset="-122"/>
              </a:rPr>
              <a:t>/</a:t>
            </a:r>
            <a:r>
              <a:rPr lang="en-US" altLang="zh-CN" sz="2400" b="1">
                <a:solidFill>
                  <a:srgbClr val="FF0000"/>
                </a:solidFill>
                <a:latin typeface="楷体" panose="02010609060101010101" charset="-122"/>
                <a:ea typeface="楷体" panose="02010609060101010101" charset="-122"/>
                <a:cs typeface="楷体" panose="02010609060101010101" charset="-122"/>
              </a:rPr>
              <a:t>2013</a:t>
            </a:r>
            <a:r>
              <a:rPr lang="zh-CN" altLang="en-US" sz="2400" b="1">
                <a:solidFill>
                  <a:srgbClr val="FF0000"/>
                </a:solidFill>
                <a:latin typeface="楷体" panose="02010609060101010101" charset="-122"/>
                <a:ea typeface="楷体" panose="02010609060101010101" charset="-122"/>
                <a:cs typeface="楷体" panose="02010609060101010101" charset="-122"/>
              </a:rPr>
              <a:t>）</a:t>
            </a:r>
            <a:endParaRPr lang="zh-CN" altLang="en-US" sz="2400" b="1">
              <a:solidFill>
                <a:srgbClr val="FF0000"/>
              </a:solidFill>
              <a:latin typeface="楷体" panose="02010609060101010101" charset="-122"/>
              <a:ea typeface="楷体" panose="02010609060101010101" charset="-122"/>
              <a:cs typeface="楷体" panose="02010609060101010101" charset="-122"/>
            </a:endParaRPr>
          </a:p>
          <a:p>
            <a:pPr>
              <a:lnSpc>
                <a:spcPct val="150000"/>
              </a:lnSpc>
            </a:pPr>
            <a:r>
              <a:rPr lang="en-US" altLang="zh-CN" sz="2400" b="1">
                <a:solidFill>
                  <a:srgbClr val="FF0000"/>
                </a:solidFill>
                <a:latin typeface="微软雅黑" panose="020B0503020204020204" charset="-122"/>
                <a:ea typeface="微软雅黑" panose="020B0503020204020204" charset="-122"/>
                <a:cs typeface="微软雅黑" panose="020B0503020204020204" charset="-122"/>
              </a:rPr>
              <a:t>1992.</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党的十四大：</a:t>
            </a:r>
            <a:r>
              <a:rPr lang="zh-CN" altLang="en-US" sz="2400" b="1">
                <a:solidFill>
                  <a:schemeClr val="tx1"/>
                </a:solidFill>
                <a:latin typeface="微软雅黑" panose="020B0503020204020204" charset="-122"/>
                <a:ea typeface="微软雅黑" panose="020B0503020204020204" charset="-122"/>
                <a:cs typeface="微软雅黑" panose="020B0503020204020204" charset="-122"/>
              </a:rPr>
              <a:t>建立社会主义市场经济体制的目标</a:t>
            </a:r>
            <a:endParaRPr lang="zh-CN" altLang="en-US" sz="2400" b="1">
              <a:solidFill>
                <a:schemeClr val="tx1"/>
              </a:solidFill>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2400" b="1">
                <a:solidFill>
                  <a:srgbClr val="FF0000"/>
                </a:solidFill>
                <a:latin typeface="微软雅黑" panose="020B0503020204020204" charset="-122"/>
                <a:ea typeface="微软雅黑" panose="020B0503020204020204" charset="-122"/>
                <a:cs typeface="微软雅黑" panose="020B0503020204020204" charset="-122"/>
              </a:rPr>
              <a:t>2002.</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党的十六大：</a:t>
            </a:r>
            <a:r>
              <a:rPr lang="zh-CN" altLang="en-US" sz="2400" b="1">
                <a:solidFill>
                  <a:schemeClr val="tx1"/>
                </a:solidFill>
                <a:latin typeface="微软雅黑" panose="020B0503020204020204" charset="-122"/>
                <a:ea typeface="微软雅黑" panose="020B0503020204020204" charset="-122"/>
                <a:cs typeface="微软雅黑" panose="020B0503020204020204" charset="-122"/>
              </a:rPr>
              <a:t>更大程度上发挥市场在资源配置中的基础性作用</a:t>
            </a:r>
            <a:endParaRPr lang="zh-CN" altLang="en-US" sz="2400" b="1">
              <a:solidFill>
                <a:schemeClr val="tx1"/>
              </a:solidFill>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2400" b="1">
                <a:solidFill>
                  <a:srgbClr val="FF0000"/>
                </a:solidFill>
                <a:latin typeface="微软雅黑" panose="020B0503020204020204" charset="-122"/>
                <a:ea typeface="微软雅黑" panose="020B0503020204020204" charset="-122"/>
                <a:cs typeface="微软雅黑" panose="020B0503020204020204" charset="-122"/>
              </a:rPr>
              <a:t>2007.</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十七大：</a:t>
            </a:r>
            <a:r>
              <a:rPr lang="zh-CN" altLang="en-US" sz="2400" b="1">
                <a:solidFill>
                  <a:schemeClr val="tx1"/>
                </a:solidFill>
                <a:latin typeface="微软雅黑" panose="020B0503020204020204" charset="-122"/>
                <a:ea typeface="微软雅黑" panose="020B0503020204020204" charset="-122"/>
                <a:cs typeface="微软雅黑" panose="020B0503020204020204" charset="-122"/>
              </a:rPr>
              <a:t>提出从制度上更好发挥市场在资源配置中的基础作用。</a:t>
            </a:r>
            <a:endParaRPr lang="zh-CN" altLang="en-US" sz="2400" b="1">
              <a:solidFill>
                <a:schemeClr val="tx1"/>
              </a:solidFill>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2400" b="1">
                <a:solidFill>
                  <a:srgbClr val="FF0000"/>
                </a:solidFill>
                <a:latin typeface="微软雅黑" panose="020B0503020204020204" charset="-122"/>
                <a:ea typeface="微软雅黑" panose="020B0503020204020204" charset="-122"/>
                <a:cs typeface="微软雅黑" panose="020B0503020204020204" charset="-122"/>
              </a:rPr>
              <a:t>2012.</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十八大：</a:t>
            </a:r>
            <a:r>
              <a:rPr lang="zh-CN" altLang="en-US" sz="2400" b="1">
                <a:solidFill>
                  <a:schemeClr val="tx1"/>
                </a:solidFill>
                <a:latin typeface="微软雅黑" panose="020B0503020204020204" charset="-122"/>
                <a:ea typeface="微软雅黑" panose="020B0503020204020204" charset="-122"/>
                <a:cs typeface="微软雅黑" panose="020B0503020204020204" charset="-122"/>
              </a:rPr>
              <a:t>更大程度更深范围发挥</a:t>
            </a:r>
            <a:endParaRPr lang="zh-CN" altLang="en-US" sz="2400" b="1">
              <a:solidFill>
                <a:schemeClr val="tx1"/>
              </a:solidFill>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2400" b="1">
                <a:solidFill>
                  <a:srgbClr val="FF0000"/>
                </a:solidFill>
                <a:latin typeface="微软雅黑" panose="020B0503020204020204" charset="-122"/>
                <a:ea typeface="微软雅黑" panose="020B0503020204020204" charset="-122"/>
                <a:cs typeface="微软雅黑" panose="020B0503020204020204" charset="-122"/>
              </a:rPr>
              <a:t>2013.</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年十八届三中全会：</a:t>
            </a:r>
            <a:r>
              <a:rPr lang="zh-CN" altLang="en-US" sz="2400" b="1">
                <a:solidFill>
                  <a:schemeClr val="tx1"/>
                </a:solidFill>
                <a:latin typeface="微软雅黑" panose="020B0503020204020204" charset="-122"/>
                <a:ea typeface="微软雅黑" panose="020B0503020204020204" charset="-122"/>
                <a:cs typeface="微软雅黑" panose="020B0503020204020204" charset="-122"/>
              </a:rPr>
              <a:t>发挥市场在资源配置中的</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决定作用</a:t>
            </a:r>
            <a:r>
              <a:rPr lang="zh-CN" altLang="en-US" sz="2400" b="1">
                <a:solidFill>
                  <a:schemeClr val="tx1"/>
                </a:solidFill>
                <a:latin typeface="微软雅黑" panose="020B0503020204020204" charset="-122"/>
                <a:ea typeface="微软雅黑" panose="020B0503020204020204" charset="-122"/>
                <a:cs typeface="微软雅黑" panose="020B0503020204020204" charset="-122"/>
              </a:rPr>
              <a:t>。</a:t>
            </a:r>
            <a:endParaRPr lang="zh-CN" altLang="en-US" sz="2400" b="1">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par>
                                <p:cTn id="18" presetID="3" presetClass="exit" presetSubtype="10" fill="hold" grpId="1" nodeType="withEffect">
                                  <p:stCondLst>
                                    <p:cond delay="0"/>
                                  </p:stCondLst>
                                  <p:childTnLst>
                                    <p:animEffect transition="out" filter="blinds(horizontal)">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2" grpId="0" bldLvl="0" animBg="1"/>
      <p:bldP spid="13" grpId="1" animBg="1"/>
      <p:bldP spid="2" grpId="1"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AutoShape 19"/>
          <p:cNvSpPr>
            <a:spLocks noChangeArrowheads="1"/>
          </p:cNvSpPr>
          <p:nvPr>
            <p:custDataLst>
              <p:tags r:id="rId1"/>
            </p:custDataLst>
          </p:nvPr>
        </p:nvSpPr>
        <p:spPr bwMode="auto">
          <a:xfrm>
            <a:off x="2414892" y="1821729"/>
            <a:ext cx="1072783" cy="320566"/>
          </a:xfrm>
          <a:prstGeom prst="rightArrow">
            <a:avLst>
              <a:gd name="adj1" fmla="val 50000"/>
              <a:gd name="adj2" fmla="val 120652"/>
            </a:avLst>
          </a:prstGeom>
          <a:solidFill>
            <a:schemeClr val="accent5">
              <a:lumMod val="20000"/>
              <a:lumOff val="80000"/>
            </a:schemeClr>
          </a:solidFill>
          <a:ln w="25400" cap="flat" cmpd="sng" algn="ctr">
            <a:solidFill>
              <a:schemeClr val="tx1"/>
            </a:solidFill>
            <a:prstDash val="solid"/>
          </a:ln>
          <a:effectLst>
            <a:outerShdw blurRad="190500" dist="88900" dir="2700000" algn="tl" rotWithShape="0">
              <a:prstClr val="black">
                <a:alpha val="30000"/>
              </a:prstClr>
            </a:outerShdw>
          </a:effectLst>
        </p:spPr>
        <p:txBody>
          <a:bodyPr wrap="square" rtlCol="0" anchor="ctr">
            <a:noAutofit/>
          </a:bodyPr>
          <a:lstStyle/>
          <a:p>
            <a:pPr algn="ctr"/>
            <a:endParaRPr lang="zh-CN" altLang="en-US" kern="0">
              <a:solidFill>
                <a:sysClr val="window" lastClr="FFFFFF"/>
              </a:solidFill>
              <a:latin typeface="微软雅黑" panose="020B0503020204020204" charset="-122"/>
              <a:ea typeface="微软雅黑" panose="020B0503020204020204" charset="-122"/>
            </a:endParaRPr>
          </a:p>
        </p:txBody>
      </p:sp>
      <p:sp>
        <p:nvSpPr>
          <p:cNvPr id="17" name="矩形 16"/>
          <p:cNvSpPr/>
          <p:nvPr>
            <p:custDataLst>
              <p:tags r:id="rId2"/>
            </p:custDataLst>
          </p:nvPr>
        </p:nvSpPr>
        <p:spPr>
          <a:xfrm>
            <a:off x="377872" y="1690329"/>
            <a:ext cx="1826906" cy="583565"/>
          </a:xfrm>
          <a:prstGeom prst="rect">
            <a:avLst/>
          </a:prstGeom>
          <a:solidFill>
            <a:schemeClr val="accent5">
              <a:lumMod val="20000"/>
              <a:lumOff val="80000"/>
            </a:schemeClr>
          </a:solidFill>
        </p:spPr>
        <p:txBody>
          <a:bodyPr wrap="square">
            <a:spAutoFit/>
          </a:bodyPr>
          <a:lstStyle/>
          <a:p>
            <a:r>
              <a:rPr lang="zh-CN" altLang="en-US" sz="3200" b="1">
                <a:latin typeface="微软雅黑" panose="020B0503020204020204" charset="-122"/>
                <a:ea typeface="微软雅黑" panose="020B0503020204020204" charset="-122"/>
              </a:rPr>
              <a:t>供不应求</a:t>
            </a:r>
            <a:endParaRPr lang="zh-CN" altLang="en-US" sz="3200" b="1">
              <a:latin typeface="微软雅黑" panose="020B0503020204020204" charset="-122"/>
              <a:ea typeface="微软雅黑" panose="020B0503020204020204" charset="-122"/>
            </a:endParaRPr>
          </a:p>
        </p:txBody>
      </p:sp>
      <p:sp>
        <p:nvSpPr>
          <p:cNvPr id="18" name="AutoShape 19"/>
          <p:cNvSpPr>
            <a:spLocks noChangeArrowheads="1"/>
          </p:cNvSpPr>
          <p:nvPr>
            <p:custDataLst>
              <p:tags r:id="rId3"/>
            </p:custDataLst>
          </p:nvPr>
        </p:nvSpPr>
        <p:spPr bwMode="auto">
          <a:xfrm>
            <a:off x="2414892" y="4673809"/>
            <a:ext cx="1072783" cy="320566"/>
          </a:xfrm>
          <a:prstGeom prst="rightArrow">
            <a:avLst>
              <a:gd name="adj1" fmla="val 50000"/>
              <a:gd name="adj2" fmla="val 120652"/>
            </a:avLst>
          </a:prstGeom>
          <a:solidFill>
            <a:schemeClr val="accent5">
              <a:lumMod val="20000"/>
              <a:lumOff val="80000"/>
            </a:schemeClr>
          </a:solidFill>
          <a:ln w="25400" cap="flat" cmpd="sng" algn="ctr">
            <a:solidFill>
              <a:schemeClr val="tx1"/>
            </a:solidFill>
            <a:prstDash val="solid"/>
          </a:ln>
          <a:effectLst>
            <a:outerShdw blurRad="190500" dist="88900" dir="2700000" algn="tl" rotWithShape="0">
              <a:prstClr val="black">
                <a:alpha val="30000"/>
              </a:prstClr>
            </a:outerShdw>
          </a:effectLst>
        </p:spPr>
        <p:txBody>
          <a:bodyPr wrap="square" rtlCol="0" anchor="ctr">
            <a:noAutofit/>
          </a:bodyPr>
          <a:lstStyle/>
          <a:p>
            <a:pPr algn="ctr"/>
            <a:endParaRPr lang="zh-CN" altLang="en-US" kern="0">
              <a:solidFill>
                <a:sysClr val="window" lastClr="FFFFFF"/>
              </a:solidFill>
              <a:latin typeface="微软雅黑" panose="020B0503020204020204" charset="-122"/>
              <a:ea typeface="微软雅黑" panose="020B0503020204020204" charset="-122"/>
            </a:endParaRPr>
          </a:p>
        </p:txBody>
      </p:sp>
      <p:sp>
        <p:nvSpPr>
          <p:cNvPr id="19" name="矩形 18"/>
          <p:cNvSpPr/>
          <p:nvPr>
            <p:custDataLst>
              <p:tags r:id="rId4"/>
            </p:custDataLst>
          </p:nvPr>
        </p:nvSpPr>
        <p:spPr>
          <a:xfrm>
            <a:off x="377872" y="4542410"/>
            <a:ext cx="1826906" cy="583565"/>
          </a:xfrm>
          <a:prstGeom prst="rect">
            <a:avLst/>
          </a:prstGeom>
          <a:solidFill>
            <a:schemeClr val="accent5">
              <a:lumMod val="20000"/>
              <a:lumOff val="80000"/>
            </a:schemeClr>
          </a:solidFill>
        </p:spPr>
        <p:txBody>
          <a:bodyPr wrap="square">
            <a:spAutoFit/>
          </a:bodyPr>
          <a:lstStyle/>
          <a:p>
            <a:r>
              <a:rPr lang="zh-CN" altLang="en-US" sz="3200" b="1">
                <a:latin typeface="微软雅黑" panose="020B0503020204020204" charset="-122"/>
                <a:ea typeface="微软雅黑" panose="020B0503020204020204" charset="-122"/>
              </a:rPr>
              <a:t>供过于求</a:t>
            </a:r>
            <a:endParaRPr lang="zh-CN" altLang="en-US" sz="3200" b="1">
              <a:latin typeface="微软雅黑" panose="020B0503020204020204" charset="-122"/>
              <a:ea typeface="微软雅黑" panose="020B0503020204020204" charset="-122"/>
            </a:endParaRPr>
          </a:p>
        </p:txBody>
      </p:sp>
      <p:sp>
        <p:nvSpPr>
          <p:cNvPr id="20" name="矩形 19"/>
          <p:cNvSpPr/>
          <p:nvPr>
            <p:custDataLst>
              <p:tags r:id="rId5"/>
            </p:custDataLst>
          </p:nvPr>
        </p:nvSpPr>
        <p:spPr>
          <a:xfrm>
            <a:off x="3619076" y="1690329"/>
            <a:ext cx="1039774" cy="583565"/>
          </a:xfrm>
          <a:prstGeom prst="rect">
            <a:avLst/>
          </a:prstGeom>
          <a:solidFill>
            <a:schemeClr val="accent5">
              <a:lumMod val="20000"/>
              <a:lumOff val="80000"/>
            </a:schemeClr>
          </a:solidFill>
        </p:spPr>
        <p:txBody>
          <a:bodyPr wrap="square">
            <a:spAutoFit/>
          </a:bodyPr>
          <a:lstStyle/>
          <a:p>
            <a:r>
              <a:rPr lang="zh-CN" altLang="en-US" sz="3200" b="1">
                <a:latin typeface="微软雅黑" panose="020B0503020204020204" charset="-122"/>
                <a:ea typeface="微软雅黑" panose="020B0503020204020204" charset="-122"/>
              </a:rPr>
              <a:t>价格</a:t>
            </a:r>
            <a:endParaRPr lang="zh-CN" altLang="en-US" sz="3200" b="1">
              <a:solidFill>
                <a:srgbClr val="FF0000"/>
              </a:solidFill>
              <a:latin typeface="微软雅黑" panose="020B0503020204020204" charset="-122"/>
              <a:ea typeface="微软雅黑" panose="020B0503020204020204" charset="-122"/>
            </a:endParaRPr>
          </a:p>
        </p:txBody>
      </p:sp>
      <p:sp>
        <p:nvSpPr>
          <p:cNvPr id="24" name="AutoShape 19"/>
          <p:cNvSpPr>
            <a:spLocks noChangeArrowheads="1"/>
          </p:cNvSpPr>
          <p:nvPr>
            <p:custDataLst>
              <p:tags r:id="rId6"/>
            </p:custDataLst>
          </p:nvPr>
        </p:nvSpPr>
        <p:spPr bwMode="auto">
          <a:xfrm>
            <a:off x="5602139" y="1821729"/>
            <a:ext cx="1072783" cy="320566"/>
          </a:xfrm>
          <a:prstGeom prst="rightArrow">
            <a:avLst>
              <a:gd name="adj1" fmla="val 50000"/>
              <a:gd name="adj2" fmla="val 120652"/>
            </a:avLst>
          </a:prstGeom>
          <a:solidFill>
            <a:schemeClr val="accent5">
              <a:lumMod val="20000"/>
              <a:lumOff val="80000"/>
            </a:schemeClr>
          </a:solidFill>
          <a:ln w="25400" cap="flat" cmpd="sng" algn="ctr">
            <a:solidFill>
              <a:schemeClr val="tx1"/>
            </a:solidFill>
            <a:prstDash val="solid"/>
          </a:ln>
          <a:effectLst>
            <a:outerShdw blurRad="190500" dist="88900" dir="2700000" algn="tl" rotWithShape="0">
              <a:prstClr val="black">
                <a:alpha val="30000"/>
              </a:prstClr>
            </a:outerShdw>
          </a:effectLst>
        </p:spPr>
        <p:txBody>
          <a:bodyPr wrap="square" rtlCol="0" anchor="ctr">
            <a:noAutofit/>
          </a:bodyPr>
          <a:lstStyle/>
          <a:p>
            <a:pPr algn="ctr"/>
            <a:endParaRPr lang="zh-CN" altLang="en-US" kern="0">
              <a:solidFill>
                <a:sysClr val="window" lastClr="FFFFFF"/>
              </a:solidFill>
              <a:latin typeface="微软雅黑" panose="020B0503020204020204" charset="-122"/>
              <a:ea typeface="微软雅黑" panose="020B0503020204020204" charset="-122"/>
            </a:endParaRPr>
          </a:p>
        </p:txBody>
      </p:sp>
      <p:sp>
        <p:nvSpPr>
          <p:cNvPr id="25" name="矩形 24"/>
          <p:cNvSpPr/>
          <p:nvPr>
            <p:custDataLst>
              <p:tags r:id="rId7"/>
            </p:custDataLst>
          </p:nvPr>
        </p:nvSpPr>
        <p:spPr>
          <a:xfrm>
            <a:off x="6806322" y="1385632"/>
            <a:ext cx="1083575" cy="1076325"/>
          </a:xfrm>
          <a:prstGeom prst="rect">
            <a:avLst/>
          </a:prstGeom>
          <a:solidFill>
            <a:schemeClr val="accent5">
              <a:lumMod val="20000"/>
              <a:lumOff val="80000"/>
            </a:schemeClr>
          </a:solidFill>
        </p:spPr>
        <p:txBody>
          <a:bodyPr wrap="square">
            <a:spAutoFit/>
          </a:bodyPr>
          <a:lstStyle/>
          <a:p>
            <a:r>
              <a:rPr lang="zh-CN" altLang="en-US" sz="3200" b="1">
                <a:solidFill>
                  <a:schemeClr val="tx1"/>
                </a:solidFill>
                <a:latin typeface="微软雅黑" panose="020B0503020204020204" charset="-122"/>
                <a:ea typeface="微软雅黑" panose="020B0503020204020204" charset="-122"/>
              </a:rPr>
              <a:t>生产</a:t>
            </a:r>
            <a:endParaRPr lang="zh-CN" altLang="en-US" sz="3200" b="1">
              <a:solidFill>
                <a:srgbClr val="FF0000"/>
              </a:solidFill>
              <a:latin typeface="微软雅黑" panose="020B0503020204020204" charset="-122"/>
              <a:ea typeface="微软雅黑" panose="020B0503020204020204" charset="-122"/>
            </a:endParaRPr>
          </a:p>
          <a:p>
            <a:r>
              <a:rPr lang="zh-CN" altLang="en-US" sz="3200" b="1">
                <a:solidFill>
                  <a:schemeClr val="tx1"/>
                </a:solidFill>
                <a:latin typeface="微软雅黑" panose="020B0503020204020204" charset="-122"/>
                <a:ea typeface="微软雅黑" panose="020B0503020204020204" charset="-122"/>
              </a:rPr>
              <a:t>需求</a:t>
            </a:r>
            <a:endParaRPr lang="zh-CN" altLang="en-US" sz="3200" b="1">
              <a:solidFill>
                <a:srgbClr val="FF0000"/>
              </a:solidFill>
              <a:latin typeface="微软雅黑" panose="020B0503020204020204" charset="-122"/>
              <a:ea typeface="微软雅黑" panose="020B0503020204020204" charset="-122"/>
            </a:endParaRPr>
          </a:p>
        </p:txBody>
      </p:sp>
      <p:sp>
        <p:nvSpPr>
          <p:cNvPr id="26" name="AutoShape 19"/>
          <p:cNvSpPr>
            <a:spLocks noChangeArrowheads="1"/>
          </p:cNvSpPr>
          <p:nvPr>
            <p:custDataLst>
              <p:tags r:id="rId8"/>
            </p:custDataLst>
          </p:nvPr>
        </p:nvSpPr>
        <p:spPr bwMode="auto">
          <a:xfrm>
            <a:off x="8695437" y="1821729"/>
            <a:ext cx="1072783" cy="320566"/>
          </a:xfrm>
          <a:prstGeom prst="rightArrow">
            <a:avLst>
              <a:gd name="adj1" fmla="val 50000"/>
              <a:gd name="adj2" fmla="val 120652"/>
            </a:avLst>
          </a:prstGeom>
          <a:solidFill>
            <a:schemeClr val="accent5">
              <a:lumMod val="20000"/>
              <a:lumOff val="80000"/>
            </a:schemeClr>
          </a:solidFill>
          <a:ln w="25400" cap="flat" cmpd="sng" algn="ctr">
            <a:solidFill>
              <a:schemeClr val="tx1"/>
            </a:solidFill>
            <a:prstDash val="solid"/>
          </a:ln>
          <a:effectLst>
            <a:outerShdw blurRad="190500" dist="88900" dir="2700000" algn="tl" rotWithShape="0">
              <a:prstClr val="black">
                <a:alpha val="30000"/>
              </a:prstClr>
            </a:outerShdw>
          </a:effectLst>
        </p:spPr>
        <p:txBody>
          <a:bodyPr wrap="square" rtlCol="0" anchor="ctr">
            <a:noAutofit/>
          </a:bodyPr>
          <a:lstStyle/>
          <a:p>
            <a:pPr algn="ctr"/>
            <a:endParaRPr lang="zh-CN" altLang="en-US" kern="0">
              <a:solidFill>
                <a:sysClr val="window" lastClr="FFFFFF"/>
              </a:solidFill>
              <a:latin typeface="微软雅黑" panose="020B0503020204020204" charset="-122"/>
              <a:ea typeface="微软雅黑" panose="020B0503020204020204" charset="-122"/>
            </a:endParaRPr>
          </a:p>
        </p:txBody>
      </p:sp>
      <p:sp>
        <p:nvSpPr>
          <p:cNvPr id="28" name="矩形 27"/>
          <p:cNvSpPr/>
          <p:nvPr>
            <p:custDataLst>
              <p:tags r:id="rId9"/>
            </p:custDataLst>
          </p:nvPr>
        </p:nvSpPr>
        <p:spPr>
          <a:xfrm>
            <a:off x="9899621" y="1690329"/>
            <a:ext cx="1826906" cy="583565"/>
          </a:xfrm>
          <a:prstGeom prst="rect">
            <a:avLst/>
          </a:prstGeom>
          <a:solidFill>
            <a:schemeClr val="accent5">
              <a:lumMod val="20000"/>
              <a:lumOff val="80000"/>
            </a:schemeClr>
          </a:solidFill>
        </p:spPr>
        <p:txBody>
          <a:bodyPr wrap="square">
            <a:spAutoFit/>
          </a:bodyPr>
          <a:lstStyle/>
          <a:p>
            <a:r>
              <a:rPr lang="zh-CN" altLang="en-US" sz="3200" b="1">
                <a:latin typeface="微软雅黑" panose="020B0503020204020204" charset="-122"/>
                <a:ea typeface="微软雅黑" panose="020B0503020204020204" charset="-122"/>
              </a:rPr>
              <a:t>供求</a:t>
            </a:r>
            <a:r>
              <a:rPr lang="zh-CN" altLang="en-US" sz="3200" b="1">
                <a:solidFill>
                  <a:srgbClr val="FF0000"/>
                </a:solidFill>
                <a:latin typeface="微软雅黑" panose="020B0503020204020204" charset="-122"/>
                <a:ea typeface="微软雅黑" panose="020B0503020204020204" charset="-122"/>
              </a:rPr>
              <a:t>平衡</a:t>
            </a:r>
            <a:endParaRPr lang="zh-CN" altLang="en-US" sz="3200" b="1">
              <a:solidFill>
                <a:srgbClr val="FF0000"/>
              </a:solidFill>
              <a:latin typeface="微软雅黑" panose="020B0503020204020204" charset="-122"/>
              <a:ea typeface="微软雅黑" panose="020B0503020204020204" charset="-122"/>
            </a:endParaRPr>
          </a:p>
        </p:txBody>
      </p:sp>
      <p:sp>
        <p:nvSpPr>
          <p:cNvPr id="30" name="AutoShape 19"/>
          <p:cNvSpPr>
            <a:spLocks noChangeArrowheads="1"/>
          </p:cNvSpPr>
          <p:nvPr>
            <p:custDataLst>
              <p:tags r:id="rId10"/>
            </p:custDataLst>
          </p:nvPr>
        </p:nvSpPr>
        <p:spPr bwMode="auto">
          <a:xfrm>
            <a:off x="5602139" y="4673809"/>
            <a:ext cx="1072783" cy="320566"/>
          </a:xfrm>
          <a:prstGeom prst="rightArrow">
            <a:avLst>
              <a:gd name="adj1" fmla="val 50000"/>
              <a:gd name="adj2" fmla="val 120652"/>
            </a:avLst>
          </a:prstGeom>
          <a:solidFill>
            <a:schemeClr val="accent5">
              <a:lumMod val="20000"/>
              <a:lumOff val="80000"/>
            </a:schemeClr>
          </a:solidFill>
          <a:ln w="25400" cap="flat" cmpd="sng" algn="ctr">
            <a:solidFill>
              <a:schemeClr val="tx1"/>
            </a:solidFill>
            <a:prstDash val="solid"/>
          </a:ln>
          <a:effectLst>
            <a:outerShdw blurRad="190500" dist="88900" dir="2700000" algn="tl" rotWithShape="0">
              <a:prstClr val="black">
                <a:alpha val="30000"/>
              </a:prstClr>
            </a:outerShdw>
          </a:effectLst>
        </p:spPr>
        <p:txBody>
          <a:bodyPr wrap="square" rtlCol="0" anchor="ctr">
            <a:noAutofit/>
          </a:bodyPr>
          <a:lstStyle/>
          <a:p>
            <a:pPr algn="ctr"/>
            <a:endParaRPr lang="zh-CN" altLang="en-US" kern="0">
              <a:solidFill>
                <a:sysClr val="window" lastClr="FFFFFF"/>
              </a:solidFill>
              <a:latin typeface="微软雅黑" panose="020B0503020204020204" charset="-122"/>
              <a:ea typeface="微软雅黑" panose="020B0503020204020204" charset="-122"/>
            </a:endParaRPr>
          </a:p>
        </p:txBody>
      </p:sp>
      <p:sp>
        <p:nvSpPr>
          <p:cNvPr id="33" name="AutoShape 19"/>
          <p:cNvSpPr>
            <a:spLocks noChangeArrowheads="1"/>
          </p:cNvSpPr>
          <p:nvPr>
            <p:custDataLst>
              <p:tags r:id="rId11"/>
            </p:custDataLst>
          </p:nvPr>
        </p:nvSpPr>
        <p:spPr bwMode="auto">
          <a:xfrm>
            <a:off x="8695437" y="4673809"/>
            <a:ext cx="1072783" cy="320566"/>
          </a:xfrm>
          <a:prstGeom prst="rightArrow">
            <a:avLst>
              <a:gd name="adj1" fmla="val 50000"/>
              <a:gd name="adj2" fmla="val 120652"/>
            </a:avLst>
          </a:prstGeom>
          <a:solidFill>
            <a:schemeClr val="accent5">
              <a:lumMod val="20000"/>
              <a:lumOff val="80000"/>
            </a:schemeClr>
          </a:solidFill>
          <a:ln w="25400" cap="flat" cmpd="sng" algn="ctr">
            <a:solidFill>
              <a:schemeClr val="tx1"/>
            </a:solidFill>
            <a:prstDash val="solid"/>
          </a:ln>
          <a:effectLst>
            <a:outerShdw blurRad="190500" dist="88900" dir="2700000" algn="tl" rotWithShape="0">
              <a:prstClr val="black">
                <a:alpha val="30000"/>
              </a:prstClr>
            </a:outerShdw>
          </a:effectLst>
        </p:spPr>
        <p:txBody>
          <a:bodyPr wrap="square" rtlCol="0" anchor="ctr">
            <a:noAutofit/>
          </a:bodyPr>
          <a:lstStyle/>
          <a:p>
            <a:pPr algn="ctr"/>
            <a:endParaRPr lang="zh-CN" altLang="en-US" kern="0">
              <a:solidFill>
                <a:sysClr val="window" lastClr="FFFFFF"/>
              </a:solidFill>
              <a:latin typeface="微软雅黑" panose="020B0503020204020204" charset="-122"/>
              <a:ea typeface="微软雅黑" panose="020B0503020204020204" charset="-122"/>
            </a:endParaRPr>
          </a:p>
        </p:txBody>
      </p:sp>
      <p:sp>
        <p:nvSpPr>
          <p:cNvPr id="34" name="矩形 33"/>
          <p:cNvSpPr/>
          <p:nvPr>
            <p:custDataLst>
              <p:tags r:id="rId12"/>
            </p:custDataLst>
          </p:nvPr>
        </p:nvSpPr>
        <p:spPr>
          <a:xfrm>
            <a:off x="9899621" y="4542410"/>
            <a:ext cx="1826906" cy="583565"/>
          </a:xfrm>
          <a:prstGeom prst="rect">
            <a:avLst/>
          </a:prstGeom>
          <a:solidFill>
            <a:schemeClr val="accent5">
              <a:lumMod val="20000"/>
              <a:lumOff val="80000"/>
            </a:schemeClr>
          </a:solidFill>
        </p:spPr>
        <p:txBody>
          <a:bodyPr wrap="square">
            <a:spAutoFit/>
          </a:bodyPr>
          <a:lstStyle/>
          <a:p>
            <a:r>
              <a:rPr lang="zh-CN" altLang="en-US" sz="3200" b="1">
                <a:latin typeface="微软雅黑" panose="020B0503020204020204" charset="-122"/>
                <a:ea typeface="微软雅黑" panose="020B0503020204020204" charset="-122"/>
              </a:rPr>
              <a:t>供求</a:t>
            </a:r>
            <a:r>
              <a:rPr lang="zh-CN" altLang="en-US" sz="3200" b="1">
                <a:solidFill>
                  <a:srgbClr val="FF0000"/>
                </a:solidFill>
                <a:latin typeface="微软雅黑" panose="020B0503020204020204" charset="-122"/>
                <a:ea typeface="微软雅黑" panose="020B0503020204020204" charset="-122"/>
              </a:rPr>
              <a:t>平衡</a:t>
            </a:r>
            <a:endParaRPr lang="zh-CN" altLang="en-US" sz="3200" b="1">
              <a:solidFill>
                <a:srgbClr val="FF0000"/>
              </a:solidFill>
              <a:latin typeface="微软雅黑" panose="020B0503020204020204" charset="-122"/>
              <a:ea typeface="微软雅黑" panose="020B0503020204020204" charset="-122"/>
            </a:endParaRPr>
          </a:p>
        </p:txBody>
      </p:sp>
      <p:sp>
        <p:nvSpPr>
          <p:cNvPr id="35" name="任意形状 9"/>
          <p:cNvSpPr/>
          <p:nvPr>
            <p:custDataLst>
              <p:tags r:id="rId13"/>
            </p:custDataLst>
          </p:nvPr>
        </p:nvSpPr>
        <p:spPr>
          <a:xfrm>
            <a:off x="4062774" y="5276554"/>
            <a:ext cx="4223717" cy="1289497"/>
          </a:xfrm>
          <a:custGeom>
            <a:avLst/>
            <a:gdLst>
              <a:gd name="connsiteX0" fmla="*/ 0 w 4225159"/>
              <a:gd name="connsiteY0" fmla="*/ 201241 h 1289938"/>
              <a:gd name="connsiteX1" fmla="*/ 378372 w 4225159"/>
              <a:gd name="connsiteY1" fmla="*/ 1178704 h 1289938"/>
              <a:gd name="connsiteX2" fmla="*/ 693683 w 4225159"/>
              <a:gd name="connsiteY2" fmla="*/ 474510 h 1289938"/>
              <a:gd name="connsiteX3" fmla="*/ 1156138 w 4225159"/>
              <a:gd name="connsiteY3" fmla="*/ 1010538 h 1289938"/>
              <a:gd name="connsiteX4" fmla="*/ 1566041 w 4225159"/>
              <a:gd name="connsiteY4" fmla="*/ 1545 h 1289938"/>
              <a:gd name="connsiteX5" fmla="*/ 2123090 w 4225159"/>
              <a:gd name="connsiteY5" fmla="*/ 1283807 h 1289938"/>
              <a:gd name="connsiteX6" fmla="*/ 2722179 w 4225159"/>
              <a:gd name="connsiteY6" fmla="*/ 506041 h 1289938"/>
              <a:gd name="connsiteX7" fmla="*/ 3436883 w 4225159"/>
              <a:gd name="connsiteY7" fmla="*/ 957986 h 1289938"/>
              <a:gd name="connsiteX8" fmla="*/ 4025462 w 4225159"/>
              <a:gd name="connsiteY8" fmla="*/ 516552 h 1289938"/>
              <a:gd name="connsiteX9" fmla="*/ 4225159 w 4225159"/>
              <a:gd name="connsiteY9" fmla="*/ 548083 h 1289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159" h="1289938">
                <a:moveTo>
                  <a:pt x="0" y="201241"/>
                </a:moveTo>
                <a:cubicBezTo>
                  <a:pt x="131379" y="667200"/>
                  <a:pt x="262758" y="1133159"/>
                  <a:pt x="378372" y="1178704"/>
                </a:cubicBezTo>
                <a:cubicBezTo>
                  <a:pt x="493986" y="1224249"/>
                  <a:pt x="564055" y="502538"/>
                  <a:pt x="693683" y="474510"/>
                </a:cubicBezTo>
                <a:cubicBezTo>
                  <a:pt x="823311" y="446482"/>
                  <a:pt x="1010745" y="1089365"/>
                  <a:pt x="1156138" y="1010538"/>
                </a:cubicBezTo>
                <a:cubicBezTo>
                  <a:pt x="1301531" y="931711"/>
                  <a:pt x="1404882" y="-44000"/>
                  <a:pt x="1566041" y="1545"/>
                </a:cubicBezTo>
                <a:cubicBezTo>
                  <a:pt x="1727200" y="47090"/>
                  <a:pt x="1930400" y="1199724"/>
                  <a:pt x="2123090" y="1283807"/>
                </a:cubicBezTo>
                <a:cubicBezTo>
                  <a:pt x="2315780" y="1367890"/>
                  <a:pt x="2503214" y="560344"/>
                  <a:pt x="2722179" y="506041"/>
                </a:cubicBezTo>
                <a:cubicBezTo>
                  <a:pt x="2941144" y="451738"/>
                  <a:pt x="3219669" y="956234"/>
                  <a:pt x="3436883" y="957986"/>
                </a:cubicBezTo>
                <a:cubicBezTo>
                  <a:pt x="3654097" y="959738"/>
                  <a:pt x="3894083" y="584869"/>
                  <a:pt x="4025462" y="516552"/>
                </a:cubicBezTo>
                <a:cubicBezTo>
                  <a:pt x="4156841" y="448235"/>
                  <a:pt x="4191000" y="498159"/>
                  <a:pt x="4225159" y="54808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2" name="Line 21"/>
          <p:cNvSpPr>
            <a:spLocks noChangeShapeType="1"/>
          </p:cNvSpPr>
          <p:nvPr>
            <p:custDataLst>
              <p:tags r:id="rId14"/>
            </p:custDataLst>
          </p:nvPr>
        </p:nvSpPr>
        <p:spPr bwMode="auto">
          <a:xfrm flipV="1">
            <a:off x="3564484" y="5953532"/>
            <a:ext cx="5016692" cy="14600"/>
          </a:xfrm>
          <a:prstGeom prst="line">
            <a:avLst/>
          </a:prstGeom>
          <a:noFill/>
          <a:ln w="76200">
            <a:solidFill>
              <a:schemeClr val="tx1"/>
            </a:solidFill>
            <a:round/>
          </a:ln>
          <a:effectLst/>
        </p:spPr>
        <p:txBody>
          <a:bodyPr wrap="none"/>
          <a:lstStyle/>
          <a:p>
            <a:endParaRPr lang="zh-CN" altLang="en-US"/>
          </a:p>
        </p:txBody>
      </p:sp>
      <p:sp>
        <p:nvSpPr>
          <p:cNvPr id="38" name="矩形 37"/>
          <p:cNvSpPr/>
          <p:nvPr>
            <p:custDataLst>
              <p:tags r:id="rId15"/>
            </p:custDataLst>
          </p:nvPr>
        </p:nvSpPr>
        <p:spPr>
          <a:xfrm>
            <a:off x="4527451" y="1690329"/>
            <a:ext cx="1008035" cy="583565"/>
          </a:xfrm>
          <a:prstGeom prst="rect">
            <a:avLst/>
          </a:prstGeom>
          <a:solidFill>
            <a:schemeClr val="accent5">
              <a:lumMod val="20000"/>
              <a:lumOff val="80000"/>
            </a:schemeClr>
          </a:solidFill>
        </p:spPr>
        <p:txBody>
          <a:bodyPr wrap="square">
            <a:spAutoFit/>
          </a:bodyPr>
          <a:lstStyle/>
          <a:p>
            <a:r>
              <a:rPr lang="zh-CN" altLang="en-US" sz="3200" b="1">
                <a:solidFill>
                  <a:srgbClr val="FF0000"/>
                </a:solidFill>
                <a:latin typeface="微软雅黑" panose="020B0503020204020204" charset="-122"/>
                <a:ea typeface="微软雅黑" panose="020B0503020204020204" charset="-122"/>
              </a:rPr>
              <a:t>上涨</a:t>
            </a:r>
            <a:endParaRPr lang="zh-CN" altLang="en-US" sz="3200" b="1">
              <a:solidFill>
                <a:srgbClr val="FF0000"/>
              </a:solidFill>
              <a:latin typeface="微软雅黑" panose="020B0503020204020204" charset="-122"/>
              <a:ea typeface="微软雅黑" panose="020B0503020204020204" charset="-122"/>
            </a:endParaRPr>
          </a:p>
        </p:txBody>
      </p:sp>
      <p:sp>
        <p:nvSpPr>
          <p:cNvPr id="39" name="矩形 38"/>
          <p:cNvSpPr/>
          <p:nvPr>
            <p:custDataLst>
              <p:tags r:id="rId16"/>
            </p:custDataLst>
          </p:nvPr>
        </p:nvSpPr>
        <p:spPr>
          <a:xfrm>
            <a:off x="3508624" y="4542410"/>
            <a:ext cx="1039774" cy="583565"/>
          </a:xfrm>
          <a:prstGeom prst="rect">
            <a:avLst/>
          </a:prstGeom>
          <a:solidFill>
            <a:schemeClr val="accent5">
              <a:lumMod val="20000"/>
              <a:lumOff val="80000"/>
            </a:schemeClr>
          </a:solidFill>
        </p:spPr>
        <p:txBody>
          <a:bodyPr wrap="square">
            <a:spAutoFit/>
          </a:bodyPr>
          <a:lstStyle/>
          <a:p>
            <a:r>
              <a:rPr lang="zh-CN" altLang="en-US" sz="3200" b="1">
                <a:latin typeface="微软雅黑" panose="020B0503020204020204" charset="-122"/>
                <a:ea typeface="微软雅黑" panose="020B0503020204020204" charset="-122"/>
              </a:rPr>
              <a:t>价格</a:t>
            </a:r>
            <a:endParaRPr lang="zh-CN" altLang="en-US" sz="3200" b="1">
              <a:solidFill>
                <a:srgbClr val="FF0000"/>
              </a:solidFill>
              <a:latin typeface="微软雅黑" panose="020B0503020204020204" charset="-122"/>
              <a:ea typeface="微软雅黑" panose="020B0503020204020204" charset="-122"/>
            </a:endParaRPr>
          </a:p>
        </p:txBody>
      </p:sp>
      <p:sp>
        <p:nvSpPr>
          <p:cNvPr id="42" name="矩形 41"/>
          <p:cNvSpPr/>
          <p:nvPr>
            <p:custDataLst>
              <p:tags r:id="rId17"/>
            </p:custDataLst>
          </p:nvPr>
        </p:nvSpPr>
        <p:spPr>
          <a:xfrm>
            <a:off x="4416998" y="4542410"/>
            <a:ext cx="1008035" cy="583565"/>
          </a:xfrm>
          <a:prstGeom prst="rect">
            <a:avLst/>
          </a:prstGeom>
          <a:solidFill>
            <a:schemeClr val="accent5">
              <a:lumMod val="20000"/>
              <a:lumOff val="80000"/>
            </a:schemeClr>
          </a:solidFill>
        </p:spPr>
        <p:txBody>
          <a:bodyPr wrap="square">
            <a:spAutoFit/>
          </a:bodyPr>
          <a:lstStyle/>
          <a:p>
            <a:r>
              <a:rPr lang="zh-CN" altLang="en-US" sz="3200" b="1">
                <a:solidFill>
                  <a:srgbClr val="FF0000"/>
                </a:solidFill>
                <a:latin typeface="微软雅黑" panose="020B0503020204020204" charset="-122"/>
                <a:ea typeface="微软雅黑" panose="020B0503020204020204" charset="-122"/>
              </a:rPr>
              <a:t>下跌</a:t>
            </a:r>
            <a:endParaRPr lang="zh-CN" altLang="en-US" sz="3200" b="1">
              <a:solidFill>
                <a:srgbClr val="FF0000"/>
              </a:solidFill>
              <a:latin typeface="微软雅黑" panose="020B0503020204020204" charset="-122"/>
              <a:ea typeface="微软雅黑" panose="020B0503020204020204" charset="-122"/>
            </a:endParaRPr>
          </a:p>
        </p:txBody>
      </p:sp>
      <p:sp>
        <p:nvSpPr>
          <p:cNvPr id="43" name="矩形 42"/>
          <p:cNvSpPr/>
          <p:nvPr>
            <p:custDataLst>
              <p:tags r:id="rId18"/>
            </p:custDataLst>
          </p:nvPr>
        </p:nvSpPr>
        <p:spPr>
          <a:xfrm>
            <a:off x="7735645" y="1375476"/>
            <a:ext cx="1021366" cy="583565"/>
          </a:xfrm>
          <a:prstGeom prst="rect">
            <a:avLst/>
          </a:prstGeom>
          <a:solidFill>
            <a:schemeClr val="accent5">
              <a:lumMod val="20000"/>
              <a:lumOff val="80000"/>
            </a:schemeClr>
          </a:solidFill>
        </p:spPr>
        <p:txBody>
          <a:bodyPr wrap="square">
            <a:spAutoFit/>
          </a:bodyPr>
          <a:lstStyle/>
          <a:p>
            <a:r>
              <a:rPr lang="zh-CN" altLang="en-US" sz="3200" b="1">
                <a:solidFill>
                  <a:srgbClr val="FF0000"/>
                </a:solidFill>
                <a:latin typeface="微软雅黑" panose="020B0503020204020204" charset="-122"/>
                <a:ea typeface="微软雅黑" panose="020B0503020204020204" charset="-122"/>
              </a:rPr>
              <a:t>扩大</a:t>
            </a:r>
            <a:endParaRPr lang="zh-CN" altLang="en-US" sz="3200" b="1">
              <a:solidFill>
                <a:srgbClr val="FF0000"/>
              </a:solidFill>
              <a:latin typeface="微软雅黑" panose="020B0503020204020204" charset="-122"/>
              <a:ea typeface="微软雅黑" panose="020B0503020204020204" charset="-122"/>
            </a:endParaRPr>
          </a:p>
        </p:txBody>
      </p:sp>
      <p:sp>
        <p:nvSpPr>
          <p:cNvPr id="44" name="矩形 43"/>
          <p:cNvSpPr/>
          <p:nvPr>
            <p:custDataLst>
              <p:tags r:id="rId19"/>
            </p:custDataLst>
          </p:nvPr>
        </p:nvSpPr>
        <p:spPr>
          <a:xfrm>
            <a:off x="7735645" y="1877589"/>
            <a:ext cx="1021366" cy="583565"/>
          </a:xfrm>
          <a:prstGeom prst="rect">
            <a:avLst/>
          </a:prstGeom>
          <a:solidFill>
            <a:schemeClr val="accent5">
              <a:lumMod val="20000"/>
              <a:lumOff val="80000"/>
            </a:schemeClr>
          </a:solidFill>
        </p:spPr>
        <p:txBody>
          <a:bodyPr wrap="square">
            <a:spAutoFit/>
          </a:bodyPr>
          <a:lstStyle/>
          <a:p>
            <a:r>
              <a:rPr lang="zh-CN" altLang="en-US" sz="3200" b="1">
                <a:solidFill>
                  <a:srgbClr val="FF0000"/>
                </a:solidFill>
                <a:latin typeface="微软雅黑" panose="020B0503020204020204" charset="-122"/>
                <a:ea typeface="微软雅黑" panose="020B0503020204020204" charset="-122"/>
              </a:rPr>
              <a:t>减小</a:t>
            </a:r>
            <a:endParaRPr lang="zh-CN" altLang="en-US" sz="3200" b="1">
              <a:solidFill>
                <a:srgbClr val="FF0000"/>
              </a:solidFill>
              <a:latin typeface="微软雅黑" panose="020B0503020204020204" charset="-122"/>
              <a:ea typeface="微软雅黑" panose="020B0503020204020204" charset="-122"/>
            </a:endParaRPr>
          </a:p>
        </p:txBody>
      </p:sp>
      <p:sp>
        <p:nvSpPr>
          <p:cNvPr id="45" name="矩形 44"/>
          <p:cNvSpPr/>
          <p:nvPr>
            <p:custDataLst>
              <p:tags r:id="rId20"/>
            </p:custDataLst>
          </p:nvPr>
        </p:nvSpPr>
        <p:spPr>
          <a:xfrm>
            <a:off x="6744748" y="4248505"/>
            <a:ext cx="1083575" cy="1076325"/>
          </a:xfrm>
          <a:prstGeom prst="rect">
            <a:avLst/>
          </a:prstGeom>
          <a:solidFill>
            <a:schemeClr val="accent5">
              <a:lumMod val="20000"/>
              <a:lumOff val="80000"/>
            </a:schemeClr>
          </a:solidFill>
        </p:spPr>
        <p:txBody>
          <a:bodyPr wrap="square">
            <a:spAutoFit/>
          </a:bodyPr>
          <a:lstStyle/>
          <a:p>
            <a:r>
              <a:rPr lang="zh-CN" altLang="en-US" sz="3200" b="1">
                <a:solidFill>
                  <a:schemeClr val="tx1"/>
                </a:solidFill>
                <a:latin typeface="微软雅黑" panose="020B0503020204020204" charset="-122"/>
                <a:ea typeface="微软雅黑" panose="020B0503020204020204" charset="-122"/>
              </a:rPr>
              <a:t>生产</a:t>
            </a:r>
            <a:endParaRPr lang="zh-CN" altLang="en-US" sz="3200" b="1">
              <a:solidFill>
                <a:srgbClr val="FF0000"/>
              </a:solidFill>
              <a:latin typeface="微软雅黑" panose="020B0503020204020204" charset="-122"/>
              <a:ea typeface="微软雅黑" panose="020B0503020204020204" charset="-122"/>
            </a:endParaRPr>
          </a:p>
          <a:p>
            <a:r>
              <a:rPr lang="zh-CN" altLang="en-US" sz="3200" b="1">
                <a:solidFill>
                  <a:schemeClr val="tx1"/>
                </a:solidFill>
                <a:latin typeface="微软雅黑" panose="020B0503020204020204" charset="-122"/>
                <a:ea typeface="微软雅黑" panose="020B0503020204020204" charset="-122"/>
              </a:rPr>
              <a:t>需求</a:t>
            </a:r>
            <a:endParaRPr lang="zh-CN" altLang="en-US" sz="3200" b="1">
              <a:solidFill>
                <a:srgbClr val="FF0000"/>
              </a:solidFill>
              <a:latin typeface="微软雅黑" panose="020B0503020204020204" charset="-122"/>
              <a:ea typeface="微软雅黑" panose="020B0503020204020204" charset="-122"/>
            </a:endParaRPr>
          </a:p>
        </p:txBody>
      </p:sp>
      <p:sp>
        <p:nvSpPr>
          <p:cNvPr id="46" name="矩形 45"/>
          <p:cNvSpPr/>
          <p:nvPr>
            <p:custDataLst>
              <p:tags r:id="rId21"/>
            </p:custDataLst>
          </p:nvPr>
        </p:nvSpPr>
        <p:spPr>
          <a:xfrm>
            <a:off x="7674071" y="4238348"/>
            <a:ext cx="1021366" cy="583565"/>
          </a:xfrm>
          <a:prstGeom prst="rect">
            <a:avLst/>
          </a:prstGeom>
          <a:solidFill>
            <a:schemeClr val="accent5">
              <a:lumMod val="20000"/>
              <a:lumOff val="80000"/>
            </a:schemeClr>
          </a:solidFill>
        </p:spPr>
        <p:txBody>
          <a:bodyPr wrap="square">
            <a:spAutoFit/>
          </a:bodyPr>
          <a:lstStyle/>
          <a:p>
            <a:r>
              <a:rPr lang="zh-CN" altLang="en-US" sz="3200" b="1">
                <a:solidFill>
                  <a:srgbClr val="FF0000"/>
                </a:solidFill>
                <a:latin typeface="微软雅黑" panose="020B0503020204020204" charset="-122"/>
                <a:ea typeface="微软雅黑" panose="020B0503020204020204" charset="-122"/>
              </a:rPr>
              <a:t>缩小</a:t>
            </a:r>
            <a:endParaRPr lang="zh-CN" altLang="en-US" sz="3200" b="1">
              <a:solidFill>
                <a:srgbClr val="FF0000"/>
              </a:solidFill>
              <a:latin typeface="微软雅黑" panose="020B0503020204020204" charset="-122"/>
              <a:ea typeface="微软雅黑" panose="020B0503020204020204" charset="-122"/>
            </a:endParaRPr>
          </a:p>
        </p:txBody>
      </p:sp>
      <p:sp>
        <p:nvSpPr>
          <p:cNvPr id="47" name="矩形 46"/>
          <p:cNvSpPr/>
          <p:nvPr>
            <p:custDataLst>
              <p:tags r:id="rId22"/>
            </p:custDataLst>
          </p:nvPr>
        </p:nvSpPr>
        <p:spPr>
          <a:xfrm>
            <a:off x="7674071" y="4740462"/>
            <a:ext cx="1021366" cy="583565"/>
          </a:xfrm>
          <a:prstGeom prst="rect">
            <a:avLst/>
          </a:prstGeom>
          <a:solidFill>
            <a:schemeClr val="accent5">
              <a:lumMod val="20000"/>
              <a:lumOff val="80000"/>
            </a:schemeClr>
          </a:solidFill>
        </p:spPr>
        <p:txBody>
          <a:bodyPr wrap="square">
            <a:spAutoFit/>
          </a:bodyPr>
          <a:lstStyle/>
          <a:p>
            <a:r>
              <a:rPr lang="zh-CN" altLang="en-US" sz="3200" b="1">
                <a:solidFill>
                  <a:srgbClr val="FF0000"/>
                </a:solidFill>
                <a:latin typeface="微软雅黑" panose="020B0503020204020204" charset="-122"/>
                <a:ea typeface="微软雅黑" panose="020B0503020204020204" charset="-122"/>
              </a:rPr>
              <a:t>扩大</a:t>
            </a:r>
            <a:endParaRPr lang="zh-CN" altLang="en-US" sz="3200" b="1">
              <a:solidFill>
                <a:srgbClr val="FF0000"/>
              </a:solidFill>
              <a:latin typeface="微软雅黑" panose="020B0503020204020204" charset="-122"/>
              <a:ea typeface="微软雅黑" panose="020B0503020204020204" charset="-122"/>
            </a:endParaRPr>
          </a:p>
        </p:txBody>
      </p:sp>
      <p:sp>
        <p:nvSpPr>
          <p:cNvPr id="48" name="矩形 47"/>
          <p:cNvSpPr/>
          <p:nvPr>
            <p:custDataLst>
              <p:tags r:id="rId23"/>
            </p:custDataLst>
          </p:nvPr>
        </p:nvSpPr>
        <p:spPr>
          <a:xfrm>
            <a:off x="1840230" y="1012190"/>
            <a:ext cx="2818765" cy="583565"/>
          </a:xfrm>
          <a:prstGeom prst="rect">
            <a:avLst/>
          </a:prstGeom>
          <a:solidFill>
            <a:schemeClr val="accent5">
              <a:lumMod val="20000"/>
              <a:lumOff val="80000"/>
            </a:schemeClr>
          </a:solidFill>
        </p:spPr>
        <p:txBody>
          <a:bodyPr wrap="square">
            <a:spAutoFit/>
          </a:bodyPr>
          <a:lstStyle/>
          <a:p>
            <a:r>
              <a:rPr lang="zh-CN" altLang="en-US" sz="3200" b="1">
                <a:solidFill>
                  <a:srgbClr val="C00000"/>
                </a:solidFill>
                <a:latin typeface="华文新魏" panose="02010800040101010101" charset="-122"/>
                <a:ea typeface="华文新魏" panose="02010800040101010101" charset="-122"/>
              </a:rPr>
              <a:t>物以稀为贵</a:t>
            </a:r>
            <a:endParaRPr lang="zh-CN" altLang="en-US" sz="3200" b="1">
              <a:solidFill>
                <a:srgbClr val="C00000"/>
              </a:solidFill>
              <a:latin typeface="华文新魏" panose="02010800040101010101" charset="-122"/>
              <a:ea typeface="华文新魏" panose="02010800040101010101" charset="-122"/>
            </a:endParaRPr>
          </a:p>
        </p:txBody>
      </p:sp>
      <p:sp>
        <p:nvSpPr>
          <p:cNvPr id="49" name="矩形 48"/>
          <p:cNvSpPr/>
          <p:nvPr>
            <p:custDataLst>
              <p:tags r:id="rId24"/>
            </p:custDataLst>
          </p:nvPr>
        </p:nvSpPr>
        <p:spPr>
          <a:xfrm>
            <a:off x="1661160" y="3864610"/>
            <a:ext cx="2400935" cy="583565"/>
          </a:xfrm>
          <a:prstGeom prst="rect">
            <a:avLst/>
          </a:prstGeom>
          <a:solidFill>
            <a:schemeClr val="accent5">
              <a:lumMod val="20000"/>
              <a:lumOff val="80000"/>
            </a:schemeClr>
          </a:solidFill>
        </p:spPr>
        <p:txBody>
          <a:bodyPr wrap="square">
            <a:spAutoFit/>
          </a:bodyPr>
          <a:lstStyle/>
          <a:p>
            <a:r>
              <a:rPr lang="zh-CN" altLang="en-US" sz="3200" b="1">
                <a:solidFill>
                  <a:srgbClr val="C00000"/>
                </a:solidFill>
                <a:latin typeface="华文新魏" panose="02010800040101010101" charset="-122"/>
                <a:ea typeface="华文新魏" panose="02010800040101010101" charset="-122"/>
              </a:rPr>
              <a:t>货多不值钱</a:t>
            </a:r>
            <a:endParaRPr lang="zh-CN" altLang="en-US" sz="3200" b="1">
              <a:solidFill>
                <a:srgbClr val="C00000"/>
              </a:solidFill>
              <a:latin typeface="华文新魏" panose="02010800040101010101" charset="-122"/>
              <a:ea typeface="华文新魏" panose="02010800040101010101" charset="-122"/>
            </a:endParaRPr>
          </a:p>
        </p:txBody>
      </p:sp>
      <p:grpSp>
        <p:nvGrpSpPr>
          <p:cNvPr id="53" name="组合 52"/>
          <p:cNvGrpSpPr/>
          <p:nvPr>
            <p:custDataLst>
              <p:tags r:id="rId25"/>
            </p:custDataLst>
          </p:nvPr>
        </p:nvGrpSpPr>
        <p:grpSpPr>
          <a:xfrm>
            <a:off x="4964181" y="2647582"/>
            <a:ext cx="1916410" cy="583366"/>
            <a:chOff x="7528" y="4186"/>
            <a:chExt cx="3019" cy="919"/>
          </a:xfrm>
        </p:grpSpPr>
        <p:sp>
          <p:nvSpPr>
            <p:cNvPr id="50" name="矩形 49"/>
            <p:cNvSpPr/>
            <p:nvPr>
              <p:custDataLst>
                <p:tags r:id="rId26"/>
              </p:custDataLst>
            </p:nvPr>
          </p:nvSpPr>
          <p:spPr>
            <a:xfrm>
              <a:off x="7528" y="4186"/>
              <a:ext cx="1638" cy="919"/>
            </a:xfrm>
            <a:prstGeom prst="rect">
              <a:avLst/>
            </a:prstGeom>
            <a:solidFill>
              <a:schemeClr val="accent5">
                <a:lumMod val="20000"/>
                <a:lumOff val="80000"/>
              </a:schemeClr>
            </a:solidFill>
          </p:spPr>
          <p:txBody>
            <a:bodyPr wrap="square">
              <a:spAutoFit/>
            </a:bodyPr>
            <a:lstStyle/>
            <a:p>
              <a:r>
                <a:rPr lang="zh-CN" altLang="en-US" sz="3200" b="1">
                  <a:solidFill>
                    <a:schemeClr val="tx1"/>
                  </a:solidFill>
                  <a:latin typeface="微软雅黑" panose="020B0503020204020204" charset="-122"/>
                  <a:ea typeface="微软雅黑" panose="020B0503020204020204" charset="-122"/>
                </a:rPr>
                <a:t>资源</a:t>
              </a:r>
              <a:endParaRPr lang="zh-CN" altLang="en-US" sz="3200" b="1">
                <a:solidFill>
                  <a:schemeClr val="tx1"/>
                </a:solidFill>
                <a:latin typeface="微软雅黑" panose="020B0503020204020204" charset="-122"/>
                <a:ea typeface="微软雅黑" panose="020B0503020204020204" charset="-122"/>
              </a:endParaRPr>
            </a:p>
          </p:txBody>
        </p:sp>
        <p:sp>
          <p:nvSpPr>
            <p:cNvPr id="51" name="矩形 50"/>
            <p:cNvSpPr/>
            <p:nvPr>
              <p:custDataLst>
                <p:tags r:id="rId27"/>
              </p:custDataLst>
            </p:nvPr>
          </p:nvSpPr>
          <p:spPr>
            <a:xfrm>
              <a:off x="8959" y="4186"/>
              <a:ext cx="1588" cy="919"/>
            </a:xfrm>
            <a:prstGeom prst="rect">
              <a:avLst/>
            </a:prstGeom>
            <a:solidFill>
              <a:schemeClr val="accent5">
                <a:lumMod val="20000"/>
                <a:lumOff val="80000"/>
              </a:schemeClr>
            </a:solidFill>
          </p:spPr>
          <p:txBody>
            <a:bodyPr wrap="square">
              <a:spAutoFit/>
            </a:bodyPr>
            <a:lstStyle/>
            <a:p>
              <a:r>
                <a:rPr lang="zh-CN" altLang="en-US" sz="3200" b="1">
                  <a:solidFill>
                    <a:srgbClr val="FF0000"/>
                  </a:solidFill>
                  <a:latin typeface="微软雅黑" panose="020B0503020204020204" charset="-122"/>
                  <a:ea typeface="微软雅黑" panose="020B0503020204020204" charset="-122"/>
                </a:rPr>
                <a:t>流入</a:t>
              </a:r>
              <a:endParaRPr lang="zh-CN" altLang="en-US" sz="3200" b="1">
                <a:solidFill>
                  <a:srgbClr val="FF0000"/>
                </a:solidFill>
                <a:latin typeface="微软雅黑" panose="020B0503020204020204" charset="-122"/>
                <a:ea typeface="微软雅黑" panose="020B0503020204020204" charset="-122"/>
              </a:endParaRPr>
            </a:p>
          </p:txBody>
        </p:sp>
      </p:grpSp>
      <p:grpSp>
        <p:nvGrpSpPr>
          <p:cNvPr id="54" name="组合 53"/>
          <p:cNvGrpSpPr/>
          <p:nvPr>
            <p:custDataLst>
              <p:tags r:id="rId28"/>
            </p:custDataLst>
          </p:nvPr>
        </p:nvGrpSpPr>
        <p:grpSpPr>
          <a:xfrm>
            <a:off x="4964181" y="3503269"/>
            <a:ext cx="1916410" cy="583366"/>
            <a:chOff x="7528" y="4186"/>
            <a:chExt cx="3019" cy="919"/>
          </a:xfrm>
        </p:grpSpPr>
        <p:sp>
          <p:nvSpPr>
            <p:cNvPr id="56" name="矩形 55"/>
            <p:cNvSpPr/>
            <p:nvPr>
              <p:custDataLst>
                <p:tags r:id="rId29"/>
              </p:custDataLst>
            </p:nvPr>
          </p:nvSpPr>
          <p:spPr>
            <a:xfrm>
              <a:off x="7528" y="4186"/>
              <a:ext cx="1638" cy="919"/>
            </a:xfrm>
            <a:prstGeom prst="rect">
              <a:avLst/>
            </a:prstGeom>
            <a:solidFill>
              <a:schemeClr val="accent5">
                <a:lumMod val="20000"/>
                <a:lumOff val="80000"/>
              </a:schemeClr>
            </a:solidFill>
          </p:spPr>
          <p:txBody>
            <a:bodyPr wrap="square">
              <a:spAutoFit/>
            </a:bodyPr>
            <a:lstStyle/>
            <a:p>
              <a:r>
                <a:rPr lang="zh-CN" altLang="en-US" sz="3200" b="1">
                  <a:solidFill>
                    <a:schemeClr val="tx1"/>
                  </a:solidFill>
                  <a:latin typeface="微软雅黑" panose="020B0503020204020204" charset="-122"/>
                  <a:ea typeface="微软雅黑" panose="020B0503020204020204" charset="-122"/>
                </a:rPr>
                <a:t>资源</a:t>
              </a:r>
              <a:endParaRPr lang="zh-CN" altLang="en-US" sz="3200" b="1">
                <a:solidFill>
                  <a:schemeClr val="tx1"/>
                </a:solidFill>
                <a:latin typeface="微软雅黑" panose="020B0503020204020204" charset="-122"/>
                <a:ea typeface="微软雅黑" panose="020B0503020204020204" charset="-122"/>
              </a:endParaRPr>
            </a:p>
          </p:txBody>
        </p:sp>
        <p:sp>
          <p:nvSpPr>
            <p:cNvPr id="58" name="矩形 57"/>
            <p:cNvSpPr/>
            <p:nvPr>
              <p:custDataLst>
                <p:tags r:id="rId30"/>
              </p:custDataLst>
            </p:nvPr>
          </p:nvSpPr>
          <p:spPr>
            <a:xfrm>
              <a:off x="8959" y="4186"/>
              <a:ext cx="1588" cy="919"/>
            </a:xfrm>
            <a:prstGeom prst="rect">
              <a:avLst/>
            </a:prstGeom>
            <a:solidFill>
              <a:schemeClr val="accent5">
                <a:lumMod val="20000"/>
                <a:lumOff val="80000"/>
              </a:schemeClr>
            </a:solidFill>
          </p:spPr>
          <p:txBody>
            <a:bodyPr wrap="square">
              <a:spAutoFit/>
            </a:bodyPr>
            <a:lstStyle/>
            <a:p>
              <a:r>
                <a:rPr lang="zh-CN" altLang="en-US" sz="3200" b="1">
                  <a:solidFill>
                    <a:srgbClr val="FF0000"/>
                  </a:solidFill>
                  <a:latin typeface="微软雅黑" panose="020B0503020204020204" charset="-122"/>
                  <a:ea typeface="微软雅黑" panose="020B0503020204020204" charset="-122"/>
                </a:rPr>
                <a:t>流出</a:t>
              </a:r>
              <a:endParaRPr lang="en-US" altLang="zh-CN" sz="3200" b="1">
                <a:solidFill>
                  <a:srgbClr val="FF0000"/>
                </a:solidFill>
                <a:latin typeface="微软雅黑" panose="020B0503020204020204" charset="-122"/>
                <a:ea typeface="微软雅黑" panose="020B0503020204020204" charset="-122"/>
              </a:endParaRPr>
            </a:p>
          </p:txBody>
        </p:sp>
      </p:grpSp>
      <p:sp>
        <p:nvSpPr>
          <p:cNvPr id="64" name="左大括号 63"/>
          <p:cNvSpPr/>
          <p:nvPr>
            <p:custDataLst>
              <p:tags r:id="rId31"/>
            </p:custDataLst>
          </p:nvPr>
        </p:nvSpPr>
        <p:spPr>
          <a:xfrm rot="10800000">
            <a:off x="7090070" y="2579025"/>
            <a:ext cx="375157" cy="1437149"/>
          </a:xfrm>
          <a:prstGeom prst="leftBrace">
            <a:avLst/>
          </a:prstGeom>
          <a:solidFill>
            <a:schemeClr val="accent5">
              <a:lumMod val="20000"/>
              <a:lumOff val="8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65" name="矩形 64"/>
          <p:cNvSpPr/>
          <p:nvPr>
            <p:custDataLst>
              <p:tags r:id="rId32"/>
            </p:custDataLst>
          </p:nvPr>
        </p:nvSpPr>
        <p:spPr>
          <a:xfrm>
            <a:off x="7674071" y="3005599"/>
            <a:ext cx="2662916" cy="583565"/>
          </a:xfrm>
          <a:prstGeom prst="rect">
            <a:avLst/>
          </a:prstGeom>
          <a:solidFill>
            <a:schemeClr val="accent5">
              <a:lumMod val="20000"/>
              <a:lumOff val="80000"/>
            </a:schemeClr>
          </a:solidFill>
        </p:spPr>
        <p:txBody>
          <a:bodyPr wrap="square">
            <a:spAutoFit/>
          </a:bodyPr>
          <a:lstStyle/>
          <a:p>
            <a:r>
              <a:rPr lang="zh-CN" altLang="en-US" sz="3200" b="1">
                <a:solidFill>
                  <a:srgbClr val="C00000"/>
                </a:solidFill>
                <a:latin typeface="华文新魏" panose="02010800040101010101" charset="-122"/>
                <a:ea typeface="华文新魏" panose="02010800040101010101" charset="-122"/>
              </a:rPr>
              <a:t>实现资源配置</a:t>
            </a:r>
            <a:endParaRPr lang="zh-CN" altLang="en-US" sz="3200" b="1">
              <a:solidFill>
                <a:srgbClr val="C00000"/>
              </a:solidFill>
              <a:latin typeface="华文新魏" panose="02010800040101010101" charset="-122"/>
              <a:ea typeface="华文新魏" panose="02010800040101010101" charset="-122"/>
            </a:endParaRPr>
          </a:p>
        </p:txBody>
      </p:sp>
      <p:sp>
        <p:nvSpPr>
          <p:cNvPr id="67" name="AutoShape 19"/>
          <p:cNvSpPr>
            <a:spLocks noChangeArrowheads="1"/>
          </p:cNvSpPr>
          <p:nvPr>
            <p:custDataLst>
              <p:tags r:id="rId33"/>
            </p:custDataLst>
          </p:nvPr>
        </p:nvSpPr>
        <p:spPr bwMode="auto">
          <a:xfrm rot="16200000">
            <a:off x="5732904" y="2271790"/>
            <a:ext cx="599870" cy="320566"/>
          </a:xfrm>
          <a:prstGeom prst="rightArrow">
            <a:avLst>
              <a:gd name="adj1" fmla="val 50000"/>
              <a:gd name="adj2" fmla="val 120652"/>
            </a:avLst>
          </a:prstGeom>
          <a:solidFill>
            <a:schemeClr val="tx1"/>
          </a:solidFill>
          <a:ln w="25400" cap="flat" cmpd="sng" algn="ctr">
            <a:solidFill>
              <a:schemeClr val="tx1"/>
            </a:solidFill>
            <a:prstDash val="solid"/>
          </a:ln>
          <a:effectLst>
            <a:outerShdw blurRad="190500" dist="88900" dir="2700000" algn="tl" rotWithShape="0">
              <a:prstClr val="black">
                <a:alpha val="30000"/>
              </a:prstClr>
            </a:outerShdw>
          </a:effectLst>
        </p:spPr>
        <p:txBody>
          <a:bodyPr wrap="square" rtlCol="0" anchor="ctr">
            <a:noAutofit/>
          </a:bodyPr>
          <a:lstStyle/>
          <a:p>
            <a:pPr algn="ctr"/>
            <a:endParaRPr lang="zh-CN" altLang="en-US" kern="0">
              <a:solidFill>
                <a:sysClr val="window" lastClr="FFFFFF"/>
              </a:solidFill>
              <a:latin typeface="微软雅黑" panose="020B0503020204020204" charset="-122"/>
              <a:ea typeface="微软雅黑" panose="020B0503020204020204" charset="-122"/>
            </a:endParaRPr>
          </a:p>
        </p:txBody>
      </p:sp>
      <p:sp>
        <p:nvSpPr>
          <p:cNvPr id="68" name="AutoShape 19"/>
          <p:cNvSpPr>
            <a:spLocks noChangeArrowheads="1"/>
          </p:cNvSpPr>
          <p:nvPr>
            <p:custDataLst>
              <p:tags r:id="rId34"/>
            </p:custDataLst>
          </p:nvPr>
        </p:nvSpPr>
        <p:spPr bwMode="auto">
          <a:xfrm rot="5400000">
            <a:off x="5644669" y="4155826"/>
            <a:ext cx="599870" cy="320566"/>
          </a:xfrm>
          <a:prstGeom prst="rightArrow">
            <a:avLst>
              <a:gd name="adj1" fmla="val 50000"/>
              <a:gd name="adj2" fmla="val 120652"/>
            </a:avLst>
          </a:prstGeom>
          <a:solidFill>
            <a:schemeClr val="tx1"/>
          </a:solidFill>
          <a:ln w="25400" cap="flat" cmpd="sng" algn="ctr">
            <a:solidFill>
              <a:schemeClr val="tx1"/>
            </a:solidFill>
            <a:prstDash val="solid"/>
          </a:ln>
          <a:effectLst>
            <a:outerShdw blurRad="190500" dist="88900" dir="2700000" algn="tl" rotWithShape="0">
              <a:prstClr val="black">
                <a:alpha val="30000"/>
              </a:prstClr>
            </a:outerShdw>
          </a:effectLst>
        </p:spPr>
        <p:txBody>
          <a:bodyPr wrap="square" rtlCol="0" anchor="ctr">
            <a:noAutofit/>
          </a:bodyPr>
          <a:lstStyle/>
          <a:p>
            <a:pPr algn="ctr"/>
            <a:endParaRPr lang="zh-CN" altLang="en-US" kern="0">
              <a:solidFill>
                <a:sysClr val="window" lastClr="FFFFFF"/>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left)">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left)">
                                      <p:cBhvr>
                                        <p:cTn id="24" dur="500"/>
                                        <p:tgtEl>
                                          <p:spTgt spid="2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left)">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wipe(left)">
                                      <p:cBhvr>
                                        <p:cTn id="33" dur="500"/>
                                        <p:tgtEl>
                                          <p:spTgt spid="4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wipe(left)">
                                      <p:cBhvr>
                                        <p:cTn id="38" dur="500"/>
                                        <p:tgtEl>
                                          <p:spTgt spid="4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left)">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left)">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left)">
                                      <p:cBhvr>
                                        <p:cTn id="57" dur="500"/>
                                        <p:tgtEl>
                                          <p:spTgt spid="49"/>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left)">
                                      <p:cBhvr>
                                        <p:cTn id="60" dur="500"/>
                                        <p:tgtEl>
                                          <p:spTgt spid="18"/>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wipe(left)">
                                      <p:cBhvr>
                                        <p:cTn id="64" dur="500"/>
                                        <p:tgtEl>
                                          <p:spTgt spid="39"/>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wipe(left)">
                                      <p:cBhvr>
                                        <p:cTn id="69" dur="500"/>
                                        <p:tgtEl>
                                          <p:spTgt spid="42"/>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wipe(left)">
                                      <p:cBhvr>
                                        <p:cTn id="78" dur="500"/>
                                        <p:tgtEl>
                                          <p:spTgt spid="45"/>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left)">
                                      <p:cBhvr>
                                        <p:cTn id="83" dur="500"/>
                                        <p:tgtEl>
                                          <p:spTgt spid="46"/>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47"/>
                                        </p:tgtEl>
                                        <p:attrNameLst>
                                          <p:attrName>style.visibility</p:attrName>
                                        </p:attrNameLst>
                                      </p:cBhvr>
                                      <p:to>
                                        <p:strVal val="visible"/>
                                      </p:to>
                                    </p:set>
                                    <p:animEffect transition="in" filter="wipe(left)">
                                      <p:cBhvr>
                                        <p:cTn id="88" dur="500"/>
                                        <p:tgtEl>
                                          <p:spTgt spid="47"/>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left)">
                                      <p:cBhvr>
                                        <p:cTn id="93" dur="500"/>
                                        <p:tgtEl>
                                          <p:spTgt spid="33"/>
                                        </p:tgtEl>
                                      </p:cBhvr>
                                    </p:animEffect>
                                  </p:childTnLst>
                                </p:cTn>
                              </p:par>
                            </p:childTnLst>
                          </p:cTn>
                        </p:par>
                        <p:par>
                          <p:cTn id="94" fill="hold">
                            <p:stCondLst>
                              <p:cond delay="500"/>
                            </p:stCondLst>
                            <p:childTnLst>
                              <p:par>
                                <p:cTn id="95" presetID="22" presetClass="entr" presetSubtype="8" fill="hold" grpId="0" nodeType="after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wipe(left)">
                                      <p:cBhvr>
                                        <p:cTn id="97" dur="500"/>
                                        <p:tgtEl>
                                          <p:spTgt spid="34"/>
                                        </p:tgtEl>
                                      </p:cBhvr>
                                    </p:animEffect>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nodeType="clickEffect">
                                  <p:stCondLst>
                                    <p:cond delay="0"/>
                                  </p:stCondLst>
                                  <p:childTnLst>
                                    <p:set>
                                      <p:cBhvr>
                                        <p:cTn id="101" dur="1" fill="hold">
                                          <p:stCondLst>
                                            <p:cond delay="0"/>
                                          </p:stCondLst>
                                        </p:cTn>
                                        <p:tgtEl>
                                          <p:spTgt spid="52"/>
                                        </p:tgtEl>
                                        <p:attrNameLst>
                                          <p:attrName>style.visibility</p:attrName>
                                        </p:attrNameLst>
                                      </p:cBhvr>
                                      <p:to>
                                        <p:strVal val="visible"/>
                                      </p:to>
                                    </p:set>
                                    <p:animEffect transition="in" filter="fade">
                                      <p:cBhvr>
                                        <p:cTn id="102" dur="1000"/>
                                        <p:tgtEl>
                                          <p:spTgt spid="52"/>
                                        </p:tgtEl>
                                      </p:cBhvr>
                                    </p:animEffect>
                                    <p:anim calcmode="lin" valueType="num">
                                      <p:cBhvr>
                                        <p:cTn id="103" dur="1000" fill="hold"/>
                                        <p:tgtEl>
                                          <p:spTgt spid="52"/>
                                        </p:tgtEl>
                                        <p:attrNameLst>
                                          <p:attrName>ppt_x</p:attrName>
                                        </p:attrNameLst>
                                      </p:cBhvr>
                                      <p:tavLst>
                                        <p:tav tm="0">
                                          <p:val>
                                            <p:strVal val="#ppt_x"/>
                                          </p:val>
                                        </p:tav>
                                        <p:tav tm="100000">
                                          <p:val>
                                            <p:strVal val="#ppt_x"/>
                                          </p:val>
                                        </p:tav>
                                      </p:tavLst>
                                    </p:anim>
                                    <p:anim calcmode="lin" valueType="num">
                                      <p:cBhvr>
                                        <p:cTn id="104"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000" fill="hold">
                                          <p:stCondLst>
                                            <p:cond delay="0"/>
                                          </p:stCondLst>
                                        </p:cTn>
                                        <p:tgtEl>
                                          <p:spTgt spid="35"/>
                                        </p:tgtEl>
                                        <p:attrNameLst>
                                          <p:attrName>style.visibility</p:attrName>
                                        </p:attrNameLst>
                                      </p:cBhvr>
                                      <p:to>
                                        <p:strVal val="visible"/>
                                      </p:to>
                                    </p:set>
                                    <p:animEffect transition="in" filter="wipe(left)">
                                      <p:cBhvr>
                                        <p:cTn id="109" dur="1000"/>
                                        <p:tgtEl>
                                          <p:spTgt spid="35"/>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nodeType="clickEffect">
                                  <p:stCondLst>
                                    <p:cond delay="0"/>
                                  </p:stCondLst>
                                  <p:childTnLst>
                                    <p:set>
                                      <p:cBhvr>
                                        <p:cTn id="113" dur="1" fill="hold">
                                          <p:stCondLst>
                                            <p:cond delay="0"/>
                                          </p:stCondLst>
                                        </p:cTn>
                                        <p:tgtEl>
                                          <p:spTgt spid="53"/>
                                        </p:tgtEl>
                                        <p:attrNameLst>
                                          <p:attrName>style.visibility</p:attrName>
                                        </p:attrNameLst>
                                      </p:cBhvr>
                                      <p:to>
                                        <p:strVal val="visible"/>
                                      </p:to>
                                    </p:set>
                                    <p:animEffect transition="in" filter="wipe(down)">
                                      <p:cBhvr>
                                        <p:cTn id="114" dur="500"/>
                                        <p:tgtEl>
                                          <p:spTgt spid="53"/>
                                        </p:tgtEl>
                                      </p:cBhvr>
                                    </p:animEffect>
                                  </p:childTnLst>
                                </p:cTn>
                              </p:par>
                            </p:childTnLst>
                          </p:cTn>
                        </p:par>
                        <p:par>
                          <p:cTn id="115" fill="hold">
                            <p:stCondLst>
                              <p:cond delay="500"/>
                            </p:stCondLst>
                            <p:childTnLst>
                              <p:par>
                                <p:cTn id="116" presetID="22" presetClass="entr" presetSubtype="4" fill="hold" grpId="0" nodeType="afterEffect">
                                  <p:stCondLst>
                                    <p:cond delay="0"/>
                                  </p:stCondLst>
                                  <p:childTnLst>
                                    <p:set>
                                      <p:cBhvr>
                                        <p:cTn id="117" dur="1" fill="hold">
                                          <p:stCondLst>
                                            <p:cond delay="0"/>
                                          </p:stCondLst>
                                        </p:cTn>
                                        <p:tgtEl>
                                          <p:spTgt spid="67"/>
                                        </p:tgtEl>
                                        <p:attrNameLst>
                                          <p:attrName>style.visibility</p:attrName>
                                        </p:attrNameLst>
                                      </p:cBhvr>
                                      <p:to>
                                        <p:strVal val="visible"/>
                                      </p:to>
                                    </p:set>
                                    <p:animEffect transition="in" filter="wipe(down)">
                                      <p:cBhvr>
                                        <p:cTn id="118" dur="500"/>
                                        <p:tgtEl>
                                          <p:spTgt spid="67"/>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1" fill="hold" nodeType="clickEffect">
                                  <p:stCondLst>
                                    <p:cond delay="0"/>
                                  </p:stCondLst>
                                  <p:childTnLst>
                                    <p:set>
                                      <p:cBhvr>
                                        <p:cTn id="122" dur="1" fill="hold">
                                          <p:stCondLst>
                                            <p:cond delay="0"/>
                                          </p:stCondLst>
                                        </p:cTn>
                                        <p:tgtEl>
                                          <p:spTgt spid="54"/>
                                        </p:tgtEl>
                                        <p:attrNameLst>
                                          <p:attrName>style.visibility</p:attrName>
                                        </p:attrNameLst>
                                      </p:cBhvr>
                                      <p:to>
                                        <p:strVal val="visible"/>
                                      </p:to>
                                    </p:set>
                                    <p:animEffect transition="in" filter="wipe(up)">
                                      <p:cBhvr>
                                        <p:cTn id="123" dur="500"/>
                                        <p:tgtEl>
                                          <p:spTgt spid="54"/>
                                        </p:tgtEl>
                                      </p:cBhvr>
                                    </p:animEffect>
                                  </p:childTnLst>
                                </p:cTn>
                              </p:par>
                            </p:childTnLst>
                          </p:cTn>
                        </p:par>
                        <p:par>
                          <p:cTn id="124" fill="hold">
                            <p:stCondLst>
                              <p:cond delay="500"/>
                            </p:stCondLst>
                            <p:childTnLst>
                              <p:par>
                                <p:cTn id="125" presetID="22" presetClass="entr" presetSubtype="1" fill="hold" grpId="0" nodeType="afterEffect">
                                  <p:stCondLst>
                                    <p:cond delay="0"/>
                                  </p:stCondLst>
                                  <p:childTnLst>
                                    <p:set>
                                      <p:cBhvr>
                                        <p:cTn id="126" dur="1" fill="hold">
                                          <p:stCondLst>
                                            <p:cond delay="0"/>
                                          </p:stCondLst>
                                        </p:cTn>
                                        <p:tgtEl>
                                          <p:spTgt spid="68"/>
                                        </p:tgtEl>
                                        <p:attrNameLst>
                                          <p:attrName>style.visibility</p:attrName>
                                        </p:attrNameLst>
                                      </p:cBhvr>
                                      <p:to>
                                        <p:strVal val="visible"/>
                                      </p:to>
                                    </p:set>
                                    <p:animEffect transition="in" filter="wipe(up)">
                                      <p:cBhvr>
                                        <p:cTn id="127" dur="500"/>
                                        <p:tgtEl>
                                          <p:spTgt spid="68"/>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64"/>
                                        </p:tgtEl>
                                        <p:attrNameLst>
                                          <p:attrName>style.visibility</p:attrName>
                                        </p:attrNameLst>
                                      </p:cBhvr>
                                      <p:to>
                                        <p:strVal val="visible"/>
                                      </p:to>
                                    </p:set>
                                    <p:animEffect transition="in" filter="wipe(left)">
                                      <p:cBhvr>
                                        <p:cTn id="132" dur="500"/>
                                        <p:tgtEl>
                                          <p:spTgt spid="64"/>
                                        </p:tgtEl>
                                      </p:cBhvr>
                                    </p:animEffect>
                                  </p:childTnLst>
                                </p:cTn>
                              </p:par>
                            </p:childTnLst>
                          </p:cTn>
                        </p:par>
                        <p:par>
                          <p:cTn id="133" fill="hold">
                            <p:stCondLst>
                              <p:cond delay="500"/>
                            </p:stCondLst>
                            <p:childTnLst>
                              <p:par>
                                <p:cTn id="134" presetID="22" presetClass="entr" presetSubtype="8" fill="hold" grpId="0" nodeType="afterEffect">
                                  <p:stCondLst>
                                    <p:cond delay="0"/>
                                  </p:stCondLst>
                                  <p:childTnLst>
                                    <p:set>
                                      <p:cBhvr>
                                        <p:cTn id="135" dur="1" fill="hold">
                                          <p:stCondLst>
                                            <p:cond delay="0"/>
                                          </p:stCondLst>
                                        </p:cTn>
                                        <p:tgtEl>
                                          <p:spTgt spid="65"/>
                                        </p:tgtEl>
                                        <p:attrNameLst>
                                          <p:attrName>style.visibility</p:attrName>
                                        </p:attrNameLst>
                                      </p:cBhvr>
                                      <p:to>
                                        <p:strVal val="visible"/>
                                      </p:to>
                                    </p:set>
                                    <p:animEffect transition="in" filter="wipe(left)">
                                      <p:cBhvr>
                                        <p:cTn id="136"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nimBg="1"/>
      <p:bldP spid="16" grpId="0" bldLvl="0" animBg="1"/>
      <p:bldP spid="48" grpId="0" bldLvl="0" animBg="1"/>
      <p:bldP spid="20" grpId="0" bldLvl="0" animBg="1"/>
      <p:bldP spid="38" grpId="0" bldLvl="0" animBg="1"/>
      <p:bldP spid="24" grpId="0" bldLvl="0" animBg="1"/>
      <p:bldP spid="25" grpId="0" bldLvl="0" animBg="1"/>
      <p:bldP spid="43" grpId="0" bldLvl="0" animBg="1"/>
      <p:bldP spid="44" grpId="0" bldLvl="0" animBg="1"/>
      <p:bldP spid="26" grpId="0" bldLvl="0" animBg="1"/>
      <p:bldP spid="28" grpId="0" bldLvl="0" animBg="1"/>
      <p:bldP spid="19" grpId="0" bldLvl="0" animBg="1"/>
      <p:bldP spid="49" grpId="0" bldLvl="0" animBg="1"/>
      <p:bldP spid="18" grpId="0" bldLvl="0" animBg="1"/>
      <p:bldP spid="39" grpId="0" bldLvl="0" animBg="1"/>
      <p:bldP spid="42" grpId="0" bldLvl="0" animBg="1"/>
      <p:bldP spid="30" grpId="0" bldLvl="0" animBg="1"/>
      <p:bldP spid="45" grpId="0" bldLvl="0" animBg="1"/>
      <p:bldP spid="46" grpId="0" bldLvl="0" animBg="1"/>
      <p:bldP spid="47" grpId="0" bldLvl="0" animBg="1"/>
      <p:bldP spid="33" grpId="0" bldLvl="0" animBg="1"/>
      <p:bldP spid="34" grpId="0" bldLvl="0" animBg="1"/>
      <p:bldP spid="67" grpId="0" bldLvl="0" animBg="1"/>
      <p:bldP spid="68" grpId="0" bldLvl="0" animBg="1"/>
      <p:bldP spid="64" grpId="0" bldLvl="0" animBg="1"/>
      <p:bldP spid="65"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文本框 7"/>
          <p:cNvSpPr txBox="1"/>
          <p:nvPr>
            <p:custDataLst>
              <p:tags r:id="rId1"/>
            </p:custDataLst>
          </p:nvPr>
        </p:nvSpPr>
        <p:spPr>
          <a:xfrm>
            <a:off x="890282" y="302204"/>
            <a:ext cx="8834389" cy="460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altLang="zh-CN" sz="2400" b="1">
                <a:solidFill>
                  <a:schemeClr val="accent6">
                    <a:lumMod val="75000"/>
                  </a:schemeClr>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a:t>
            </a:r>
            <a:r>
              <a:rPr lang="zh-CN" altLang="en-US" sz="2400" b="1">
                <a:solidFill>
                  <a:schemeClr val="accent6">
                    <a:lumMod val="75000"/>
                  </a:schemeClr>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知识拓展</a:t>
            </a:r>
            <a:r>
              <a:rPr lang="en-US" altLang="zh-CN" sz="2400" b="1">
                <a:solidFill>
                  <a:schemeClr val="accent6">
                    <a:lumMod val="75000"/>
                  </a:schemeClr>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】价格与供求之间是相互影响、相互制约的关系</a:t>
            </a:r>
            <a:endParaRPr lang="en-US" altLang="zh-CN" sz="2400" b="1">
              <a:solidFill>
                <a:schemeClr val="accent6">
                  <a:lumMod val="75000"/>
                </a:schemeClr>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8" name="文本框 7"/>
          <p:cNvSpPr txBox="1"/>
          <p:nvPr>
            <p:custDataLst>
              <p:tags r:id="rId2"/>
            </p:custDataLst>
          </p:nvPr>
        </p:nvSpPr>
        <p:spPr>
          <a:xfrm>
            <a:off x="267462" y="116818"/>
            <a:ext cx="785350" cy="768350"/>
          </a:xfrm>
          <a:prstGeom prst="rect">
            <a:avLst/>
          </a:prstGeom>
          <a:noFill/>
        </p:spPr>
        <p:txBody>
          <a:bodyPr wrap="square" rtlCol="0" anchor="t">
            <a:spAutoFit/>
          </a:bodyPr>
          <a:lstStyle/>
          <a:p>
            <a:r>
              <a:rPr lang="zh-CN" altLang="en-US" sz="4400" b="1">
                <a:solidFill>
                  <a:schemeClr val="accent6">
                    <a:lumMod val="75000"/>
                  </a:schemeClr>
                </a:solidFill>
                <a:sym typeface="Wingdings 2" panose="05020102010507070707" charset="0"/>
              </a:rPr>
              <a:t></a:t>
            </a:r>
            <a:endParaRPr lang="zh-CN" altLang="en-US" sz="4400" b="1">
              <a:solidFill>
                <a:schemeClr val="accent6">
                  <a:lumMod val="75000"/>
                </a:schemeClr>
              </a:solidFill>
              <a:sym typeface="Wingdings 2" panose="05020102010507070707" charset="0"/>
            </a:endParaRPr>
          </a:p>
        </p:txBody>
      </p:sp>
      <p:sp>
        <p:nvSpPr>
          <p:cNvPr id="7" name="文本框 6"/>
          <p:cNvSpPr txBox="1"/>
          <p:nvPr>
            <p:custDataLst>
              <p:tags r:id="rId3"/>
            </p:custDataLst>
          </p:nvPr>
        </p:nvSpPr>
        <p:spPr>
          <a:xfrm>
            <a:off x="7012453" y="-17142"/>
            <a:ext cx="5161594" cy="337185"/>
          </a:xfrm>
          <a:prstGeom prst="rect">
            <a:avLst/>
          </a:prstGeom>
          <a:noFill/>
        </p:spPr>
        <p:txBody>
          <a:bodyPr wrap="square" rtlCol="0" anchor="t">
            <a:spAutoFit/>
          </a:bodyPr>
          <a:lstStyle/>
          <a:p>
            <a:r>
              <a:rPr lang="zh-CN" altLang="en-US" sz="1600">
                <a:noFill/>
              </a:rPr>
              <a:t>聿见思政统编新教材教学网 www.yjsz2020.cn 原创作品</a:t>
            </a:r>
            <a:endParaRPr lang="zh-CN" altLang="en-US" sz="1600">
              <a:noFill/>
            </a:endParaRPr>
          </a:p>
        </p:txBody>
      </p:sp>
      <p:sp>
        <p:nvSpPr>
          <p:cNvPr id="2" name="文本框 1"/>
          <p:cNvSpPr txBox="1"/>
          <p:nvPr>
            <p:custDataLst>
              <p:tags r:id="rId4"/>
            </p:custDataLst>
          </p:nvPr>
        </p:nvSpPr>
        <p:spPr>
          <a:xfrm>
            <a:off x="120169" y="1053270"/>
            <a:ext cx="8426160" cy="4742815"/>
          </a:xfrm>
          <a:prstGeom prst="rect">
            <a:avLst/>
          </a:prstGeom>
          <a:noFill/>
        </p:spPr>
        <p:txBody>
          <a:bodyPr wrap="square" rtlCol="0">
            <a:spAutoFit/>
          </a:bodyPr>
          <a:lstStyle/>
          <a:p>
            <a:pPr fontAlgn="auto">
              <a:lnSpc>
                <a:spcPct val="120000"/>
              </a:lnSpc>
            </a:pPr>
            <a:r>
              <a:rPr lang="en-US" altLang="zh-CN" sz="2800">
                <a:latin typeface="楷体" panose="02010609060101010101" charset="-122"/>
                <a:ea typeface="楷体" panose="02010609060101010101" charset="-122"/>
                <a:cs typeface="楷体" panose="02010609060101010101" charset="-122"/>
              </a:rPr>
              <a:t>1</a:t>
            </a:r>
            <a:r>
              <a:rPr lang="zh-CN" altLang="en-US" sz="2800">
                <a:latin typeface="楷体" panose="02010609060101010101" charset="-122"/>
                <a:ea typeface="楷体" panose="02010609060101010101" charset="-122"/>
                <a:cs typeface="楷体" panose="02010609060101010101" charset="-122"/>
              </a:rPr>
              <a:t>、</a:t>
            </a:r>
            <a:r>
              <a:rPr lang="zh-CN" sz="2800">
                <a:latin typeface="楷体" panose="02010609060101010101" charset="-122"/>
                <a:ea typeface="楷体" panose="02010609060101010101" charset="-122"/>
                <a:cs typeface="楷体" panose="02010609060101010101" charset="-122"/>
              </a:rPr>
              <a:t>供求，即供给和需求。供给是在一定时期内，生产者在不同的价格水平下愿意并且能够提供的某种商品或服务的数量。需求是在一定时期内，消费者在不同的价格水平下愿意并且能够购买的某种商品或服务的数量。</a:t>
            </a:r>
            <a:endParaRPr lang="zh-CN" sz="2800">
              <a:latin typeface="楷体" panose="02010609060101010101" charset="-122"/>
              <a:ea typeface="楷体" panose="02010609060101010101" charset="-122"/>
              <a:cs typeface="楷体" panose="02010609060101010101" charset="-122"/>
            </a:endParaRPr>
          </a:p>
          <a:p>
            <a:pPr fontAlgn="auto">
              <a:lnSpc>
                <a:spcPct val="120000"/>
              </a:lnSpc>
            </a:pPr>
            <a:r>
              <a:rPr lang="en-US" altLang="zh-CN" sz="2800">
                <a:latin typeface="楷体" panose="02010609060101010101" charset="-122"/>
                <a:ea typeface="楷体" panose="02010609060101010101" charset="-122"/>
                <a:cs typeface="楷体" panose="02010609060101010101" charset="-122"/>
              </a:rPr>
              <a:t>2</a:t>
            </a:r>
            <a:r>
              <a:rPr lang="zh-CN" altLang="en-US" sz="2800">
                <a:latin typeface="楷体" panose="02010609060101010101" charset="-122"/>
                <a:ea typeface="楷体" panose="02010609060101010101" charset="-122"/>
                <a:cs typeface="楷体" panose="02010609060101010101" charset="-122"/>
              </a:rPr>
              <a:t>、供给曲线：反映商品的供给量随商品本身的价格波动而增减（不考虑其他因素）。</a:t>
            </a:r>
            <a:endParaRPr lang="zh-CN" altLang="en-US" sz="2800">
              <a:latin typeface="楷体" panose="02010609060101010101" charset="-122"/>
              <a:ea typeface="楷体" panose="02010609060101010101" charset="-122"/>
              <a:cs typeface="楷体" panose="02010609060101010101" charset="-122"/>
            </a:endParaRPr>
          </a:p>
          <a:p>
            <a:pPr fontAlgn="auto">
              <a:lnSpc>
                <a:spcPct val="120000"/>
              </a:lnSpc>
            </a:pPr>
            <a:r>
              <a:rPr lang="zh-CN" altLang="en-US" sz="2800">
                <a:latin typeface="楷体" panose="02010609060101010101" charset="-122"/>
                <a:ea typeface="楷体" panose="02010609060101010101" charset="-122"/>
                <a:cs typeface="楷体" panose="02010609060101010101" charset="-122"/>
              </a:rPr>
              <a:t>需求曲线：反映商品的需求量随商品本身的价格波动而增减（不考虑其他因素）。</a:t>
            </a:r>
            <a:endParaRPr lang="zh-CN" altLang="en-US" sz="2800">
              <a:latin typeface="楷体" panose="02010609060101010101" charset="-122"/>
              <a:ea typeface="楷体" panose="02010609060101010101" charset="-122"/>
              <a:cs typeface="楷体" panose="02010609060101010101" charset="-122"/>
            </a:endParaRPr>
          </a:p>
        </p:txBody>
      </p:sp>
      <p:pic>
        <p:nvPicPr>
          <p:cNvPr id="3" name="图片 4"/>
          <p:cNvPicPr>
            <a:picLocks noChangeAspect="1" noChangeArrowheads="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8425066" y="1816399"/>
            <a:ext cx="3764853" cy="3682318"/>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1968" name="Group 128"/>
          <p:cNvGraphicFramePr>
            <a:graphicFrameLocks noGrp="1"/>
          </p:cNvGraphicFramePr>
          <p:nvPr>
            <p:custDataLst>
              <p:tags r:id="rId1"/>
            </p:custDataLst>
          </p:nvPr>
        </p:nvGraphicFramePr>
        <p:xfrm>
          <a:off x="132856" y="468582"/>
          <a:ext cx="11647170" cy="4384040"/>
        </p:xfrm>
        <a:graphic>
          <a:graphicData uri="http://schemas.openxmlformats.org/drawingml/2006/table">
            <a:tbl>
              <a:tblPr/>
              <a:tblGrid>
                <a:gridCol w="1033145"/>
                <a:gridCol w="785495"/>
                <a:gridCol w="9828530"/>
              </a:tblGrid>
              <a:tr h="1052830">
                <a:tc rowSpan="3">
                  <a:txBody>
                    <a:bodyPr wrap="square"/>
                    <a:lstStyle/>
                    <a:p>
                      <a:pPr marL="0" marR="0" lvl="0" indent="0" algn="ctr" defTabSz="914400" rtl="0" eaLnBrk="0" fontAlgn="base" latinLnBrk="0" hangingPunct="0">
                        <a:lnSpc>
                          <a:spcPct val="150000"/>
                        </a:lnSpc>
                        <a:spcBef>
                          <a:spcPct val="0"/>
                        </a:spcBef>
                        <a:spcAft>
                          <a:spcPct val="0"/>
                        </a:spcAft>
                        <a:buClrTx/>
                        <a:buSzTx/>
                        <a:buFontTx/>
                        <a:buNone/>
                        <a:tabLst>
                          <a:tab pos="5486400" algn="l"/>
                        </a:tabLst>
                      </a:pPr>
                      <a:r>
                        <a:rPr kumimoji="0" lang="zh-CN" altLang="en-US" sz="2800" b="1" i="0" u="none" strike="noStrike" cap="none" normalizeH="0" baseline="0" smtClean="0">
                          <a:ln>
                            <a:noFill/>
                          </a:ln>
                          <a:solidFill>
                            <a:srgbClr val="FF0000"/>
                          </a:solidFill>
                          <a:effectLst/>
                          <a:latin typeface="微软雅黑" panose="020B0503020204020204" charset="-122"/>
                          <a:ea typeface="微软雅黑" panose="020B0503020204020204" charset="-122"/>
                          <a:cs typeface="Times New Roman" panose="02020603050405020304" pitchFamily="18" charset="0"/>
                        </a:rPr>
                        <a:t>市场机制</a:t>
                      </a:r>
                      <a:endParaRPr kumimoji="0" lang="zh-CN" altLang="en-US" sz="2800" b="1" i="0" u="none" strike="noStrike" cap="none" normalizeH="0" baseline="0" smtClean="0">
                        <a:ln>
                          <a:noFill/>
                        </a:ln>
                        <a:solidFill>
                          <a:srgbClr val="FF0000"/>
                        </a:solidFill>
                        <a:effectLst/>
                        <a:latin typeface="微软雅黑" panose="020B0503020204020204" charset="-122"/>
                        <a:ea typeface="微软雅黑" panose="020B0503020204020204" charset="-122"/>
                        <a:cs typeface="Times New Roman" panose="02020603050405020304" pitchFamily="18" charset="0"/>
                      </a:endParaRPr>
                    </a:p>
                  </a:txBody>
                  <a:tcPr marL="91423" marR="91423" marT="45711" marB="45711" vert="horz"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0" fontAlgn="base" latinLnBrk="0" hangingPunct="0">
                        <a:lnSpc>
                          <a:spcPct val="150000"/>
                        </a:lnSpc>
                        <a:spcBef>
                          <a:spcPct val="0"/>
                        </a:spcBef>
                        <a:spcAft>
                          <a:spcPct val="0"/>
                        </a:spcAft>
                        <a:buClrTx/>
                        <a:buSzTx/>
                        <a:buFontTx/>
                        <a:buNone/>
                        <a:tabLst>
                          <a:tab pos="5486400" algn="l"/>
                        </a:tabLst>
                      </a:pPr>
                      <a:r>
                        <a:rPr kumimoji="0" lang="zh-CN" altLang="en-US" sz="2800" b="1" i="0" u="none" strike="noStrike" cap="none" normalizeH="0" baseline="0" smtClean="0">
                          <a:ln>
                            <a:noFill/>
                          </a:ln>
                          <a:solidFill>
                            <a:srgbClr val="FF0000"/>
                          </a:solidFill>
                          <a:effectLst/>
                          <a:latin typeface="微软雅黑" panose="020B0503020204020204" charset="-122"/>
                          <a:ea typeface="微软雅黑" panose="020B0503020204020204" charset="-122"/>
                          <a:cs typeface="Times New Roman" panose="02020603050405020304" pitchFamily="18" charset="0"/>
                        </a:rPr>
                        <a:t>价格</a:t>
                      </a:r>
                      <a:endParaRPr kumimoji="0" lang="zh-CN" altLang="en-US" sz="2800" b="1" i="0" u="none" strike="noStrike" cap="none" normalizeH="0" baseline="0" smtClean="0">
                        <a:ln>
                          <a:noFill/>
                        </a:ln>
                        <a:solidFill>
                          <a:srgbClr val="FF0000"/>
                        </a:solidFill>
                        <a:effectLst/>
                        <a:latin typeface="微软雅黑" panose="020B0503020204020204" charset="-122"/>
                        <a:ea typeface="微软雅黑" panose="020B0503020204020204" charset="-122"/>
                        <a:cs typeface="Times New Roman" panose="02020603050405020304" pitchFamily="18" charset="0"/>
                      </a:endParaRPr>
                    </a:p>
                  </a:txBody>
                  <a:tcPr marL="91423" marR="91423" marT="45711" marB="45711" vert="horz"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wrap="square"/>
                    <a:lstStyle/>
                    <a:p>
                      <a:pPr marL="0" marR="0" lvl="0" indent="0" algn="l" defTabSz="914400" rtl="0" eaLnBrk="0" fontAlgn="base" latinLnBrk="0" hangingPunct="0">
                        <a:lnSpc>
                          <a:spcPct val="150000"/>
                        </a:lnSpc>
                        <a:spcBef>
                          <a:spcPct val="0"/>
                        </a:spcBef>
                        <a:spcAft>
                          <a:spcPct val="0"/>
                        </a:spcAft>
                        <a:buClrTx/>
                        <a:buSzTx/>
                        <a:buFontTx/>
                        <a:buNone/>
                        <a:tabLst>
                          <a:tab pos="5486400" algn="l"/>
                        </a:tabLst>
                      </a:pPr>
                      <a:r>
                        <a:rPr kumimoji="0" lang="zh-CN" altLang="en-US" sz="2800" b="1" i="0" u="none" strike="noStrike" cap="none" normalizeH="0" baseline="0" smtClean="0">
                          <a:ln>
                            <a:noFill/>
                          </a:ln>
                          <a:solidFill>
                            <a:srgbClr val="FF0000"/>
                          </a:solidFill>
                          <a:effectLst/>
                          <a:latin typeface="微软雅黑" panose="020B0503020204020204" charset="-122"/>
                          <a:ea typeface="微软雅黑" panose="020B0503020204020204" charset="-122"/>
                          <a:cs typeface="Times New Roman" panose="02020603050405020304" pitchFamily="18" charset="0"/>
                        </a:rPr>
                        <a:t>价格是市场机制的核心</a:t>
                      </a:r>
                      <a:r>
                        <a:rPr kumimoji="0" lang="zh-CN" altLang="en-US" sz="2800" b="1"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，价格提高，将会促进生产，增加供给，抑制需求；反之，则会减少供给，刺激需求</a:t>
                      </a:r>
                      <a:endParaRPr kumimoji="0" lang="zh-CN" altLang="en-US" sz="2800" b="1"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91423" marR="91423" marT="45711" marB="45711" vert="horz"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40815">
                <a:tc vMerge="1">
                  <a:tcPr/>
                </a:tc>
                <a:tc>
                  <a:txBody>
                    <a:bodyPr wrap="square"/>
                    <a:lstStyle/>
                    <a:p>
                      <a:pPr marL="0" marR="0" lvl="0" indent="0" algn="ctr" defTabSz="914400" rtl="0" eaLnBrk="0" fontAlgn="base" latinLnBrk="0" hangingPunct="0">
                        <a:lnSpc>
                          <a:spcPct val="150000"/>
                        </a:lnSpc>
                        <a:spcBef>
                          <a:spcPct val="0"/>
                        </a:spcBef>
                        <a:spcAft>
                          <a:spcPct val="0"/>
                        </a:spcAft>
                        <a:buClrTx/>
                        <a:buSzTx/>
                        <a:buFontTx/>
                        <a:buNone/>
                        <a:tabLst>
                          <a:tab pos="5486400" algn="l"/>
                        </a:tabLst>
                      </a:pPr>
                      <a:r>
                        <a:rPr kumimoji="0" lang="zh-CN" altLang="en-US" sz="2800" b="1" i="0" u="none" strike="noStrike" cap="none" normalizeH="0" baseline="0" smtClean="0">
                          <a:ln>
                            <a:noFill/>
                          </a:ln>
                          <a:solidFill>
                            <a:srgbClr val="FF0000"/>
                          </a:solidFill>
                          <a:effectLst/>
                          <a:latin typeface="微软雅黑" panose="020B0503020204020204" charset="-122"/>
                          <a:ea typeface="微软雅黑" panose="020B0503020204020204" charset="-122"/>
                          <a:cs typeface="Times New Roman" panose="02020603050405020304" pitchFamily="18" charset="0"/>
                        </a:rPr>
                        <a:t>供求</a:t>
                      </a:r>
                      <a:endParaRPr kumimoji="0" lang="zh-CN" altLang="en-US" sz="2800" b="1" i="0" u="none" strike="noStrike" cap="none" normalizeH="0" baseline="0" smtClean="0">
                        <a:ln>
                          <a:noFill/>
                        </a:ln>
                        <a:solidFill>
                          <a:srgbClr val="FF0000"/>
                        </a:solidFill>
                        <a:effectLst/>
                        <a:latin typeface="微软雅黑" panose="020B0503020204020204" charset="-122"/>
                        <a:ea typeface="微软雅黑" panose="020B0503020204020204" charset="-122"/>
                        <a:cs typeface="Times New Roman" panose="02020603050405020304" pitchFamily="18" charset="0"/>
                      </a:endParaRPr>
                    </a:p>
                  </a:txBody>
                  <a:tcPr marL="91423" marR="91423" marT="45711" marB="45711" vert="horz"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wrap="square"/>
                    <a:lstStyle/>
                    <a:p>
                      <a:pPr marL="0" marR="0" lvl="0" indent="0" algn="l" defTabSz="914400" rtl="0" eaLnBrk="0" fontAlgn="base" latinLnBrk="0" hangingPunct="0">
                        <a:lnSpc>
                          <a:spcPct val="150000"/>
                        </a:lnSpc>
                        <a:spcBef>
                          <a:spcPct val="0"/>
                        </a:spcBef>
                        <a:spcAft>
                          <a:spcPct val="0"/>
                        </a:spcAft>
                        <a:buClrTx/>
                        <a:buSzTx/>
                        <a:buFontTx/>
                        <a:buNone/>
                        <a:tabLst>
                          <a:tab pos="5486400" algn="l"/>
                        </a:tabLst>
                      </a:pPr>
                      <a:r>
                        <a:rPr kumimoji="0" lang="zh-CN" altLang="en-US" sz="2800" b="1" i="0" u="none" strike="noStrike" cap="none" normalizeH="0" baseline="0" smtClean="0">
                          <a:ln>
                            <a:noFill/>
                          </a:ln>
                          <a:solidFill>
                            <a:srgbClr val="FF0000"/>
                          </a:solidFill>
                          <a:effectLst/>
                          <a:latin typeface="微软雅黑" panose="020B0503020204020204" charset="-122"/>
                          <a:ea typeface="微软雅黑" panose="020B0503020204020204" charset="-122"/>
                          <a:cs typeface="Times New Roman" panose="02020603050405020304" pitchFamily="18" charset="0"/>
                        </a:rPr>
                        <a:t>价格传递供求信号</a:t>
                      </a:r>
                      <a:r>
                        <a:rPr kumimoji="0" lang="zh-CN" altLang="en-US" sz="2800" b="1"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，生产者、经营者根据供求的变化不断调节生产经营活动，引导人、财、物在全社会范围内的配置</a:t>
                      </a:r>
                      <a:endParaRPr kumimoji="0" lang="zh-CN" altLang="en-US" sz="2800" b="1"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91423" marR="91423" marT="45711" marB="45711" vert="horz"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90395">
                <a:tc vMerge="1">
                  <a:tcPr/>
                </a:tc>
                <a:tc>
                  <a:txBody>
                    <a:bodyPr wrap="square"/>
                    <a:lstStyle/>
                    <a:p>
                      <a:pPr marL="0" marR="0" lvl="0" indent="0" algn="ctr" defTabSz="914400" rtl="0" eaLnBrk="0" fontAlgn="base" latinLnBrk="0" hangingPunct="0">
                        <a:lnSpc>
                          <a:spcPct val="150000"/>
                        </a:lnSpc>
                        <a:spcBef>
                          <a:spcPct val="0"/>
                        </a:spcBef>
                        <a:spcAft>
                          <a:spcPct val="0"/>
                        </a:spcAft>
                        <a:buClrTx/>
                        <a:buSzTx/>
                        <a:buFontTx/>
                        <a:buNone/>
                        <a:tabLst>
                          <a:tab pos="5486400" algn="l"/>
                        </a:tabLst>
                      </a:pPr>
                      <a:r>
                        <a:rPr kumimoji="0" lang="zh-CN" altLang="en-US" sz="2800" b="1" i="0" u="none" strike="noStrike" cap="none" normalizeH="0" baseline="0" smtClean="0">
                          <a:ln>
                            <a:noFill/>
                          </a:ln>
                          <a:solidFill>
                            <a:srgbClr val="FF0000"/>
                          </a:solidFill>
                          <a:effectLst/>
                          <a:latin typeface="微软雅黑" panose="020B0503020204020204" charset="-122"/>
                          <a:ea typeface="微软雅黑" panose="020B0503020204020204" charset="-122"/>
                          <a:cs typeface="Times New Roman" panose="02020603050405020304" pitchFamily="18" charset="0"/>
                        </a:rPr>
                        <a:t>竞争</a:t>
                      </a:r>
                      <a:endParaRPr kumimoji="0" lang="zh-CN" altLang="en-US" sz="2800" b="1" i="0" u="none" strike="noStrike" cap="none" normalizeH="0" baseline="0" smtClean="0">
                        <a:ln>
                          <a:noFill/>
                        </a:ln>
                        <a:solidFill>
                          <a:srgbClr val="FF0000"/>
                        </a:solidFill>
                        <a:effectLst/>
                        <a:latin typeface="微软雅黑" panose="020B0503020204020204" charset="-122"/>
                        <a:ea typeface="微软雅黑" panose="020B0503020204020204" charset="-122"/>
                        <a:cs typeface="Times New Roman" panose="02020603050405020304" pitchFamily="18" charset="0"/>
                      </a:endParaRPr>
                    </a:p>
                  </a:txBody>
                  <a:tcPr marL="91423" marR="91423" marT="45711" marB="45711" vert="horz"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wrap="square"/>
                    <a:lstStyle/>
                    <a:p>
                      <a:pPr marL="0" marR="0" lvl="0" indent="0" algn="l" defTabSz="914400" rtl="0" eaLnBrk="0" fontAlgn="base" latinLnBrk="0" hangingPunct="0">
                        <a:lnSpc>
                          <a:spcPct val="150000"/>
                        </a:lnSpc>
                        <a:spcBef>
                          <a:spcPct val="0"/>
                        </a:spcBef>
                        <a:spcAft>
                          <a:spcPct val="0"/>
                        </a:spcAft>
                        <a:buClrTx/>
                        <a:buSzTx/>
                        <a:buFontTx/>
                        <a:buNone/>
                        <a:tabLst>
                          <a:tab pos="5486400" algn="l"/>
                        </a:tabLst>
                      </a:pPr>
                      <a:r>
                        <a:rPr kumimoji="0" lang="zh-CN" altLang="en-US" sz="2800" b="1" i="0" u="none" strike="noStrike" cap="none" normalizeH="0" baseline="0" smtClean="0">
                          <a:ln>
                            <a:noFill/>
                          </a:ln>
                          <a:solidFill>
                            <a:srgbClr val="FF0000"/>
                          </a:solidFill>
                          <a:effectLst/>
                          <a:latin typeface="微软雅黑" panose="020B0503020204020204" charset="-122"/>
                          <a:ea typeface="微软雅黑" panose="020B0503020204020204" charset="-122"/>
                          <a:cs typeface="Times New Roman" panose="02020603050405020304" pitchFamily="18" charset="0"/>
                        </a:rPr>
                        <a:t>竞争是市场活动的灵魂</a:t>
                      </a:r>
                      <a:r>
                        <a:rPr kumimoji="0" lang="zh-CN" altLang="en-US" sz="2800" b="1"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，通过买者之间、卖者之间、买卖双方之间围绕价格和质量方面的较量，使社会资源不断流向效益高的领域和企业，推动科学技术进步和经营管理进步，实现优胜劣汰</a:t>
                      </a:r>
                      <a:endParaRPr kumimoji="0" lang="zh-CN" altLang="en-US" sz="2800" b="1"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91423" marR="91423" marT="45711" marB="45711" vert="horz"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2050" name="Picture 2" descr="K129"/>
          <p:cNvPicPr>
            <a:picLocks noChangeAspect="1" noChangeArrowheads="1"/>
          </p:cNvPicPr>
          <p:nvPr>
            <p:custDataLst>
              <p:tags r:id="rId2"/>
            </p:custDataLst>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952625" y="1309370"/>
            <a:ext cx="9151620" cy="462343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2050"/>
                                        </p:tgtEl>
                                      </p:cBhvr>
                                    </p:animEffect>
                                    <p:set>
                                      <p:cBhvr>
                                        <p:cTn id="12" dur="1" fill="hold">
                                          <p:stCondLst>
                                            <p:cond delay="4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custDataLst>
              <p:tags r:id="rId1"/>
            </p:custDataLst>
          </p:nvPr>
        </p:nvSpPr>
        <p:spPr>
          <a:xfrm>
            <a:off x="7012453" y="-17142"/>
            <a:ext cx="5161594" cy="337185"/>
          </a:xfrm>
          <a:prstGeom prst="rect">
            <a:avLst/>
          </a:prstGeom>
          <a:noFill/>
        </p:spPr>
        <p:txBody>
          <a:bodyPr wrap="square" rtlCol="0" anchor="t">
            <a:spAutoFit/>
          </a:bodyPr>
          <a:lstStyle/>
          <a:p>
            <a:r>
              <a:rPr lang="zh-CN" altLang="en-US" sz="1600">
                <a:noFill/>
              </a:rPr>
              <a:t>聿见思政统编新教材教学网 www.yjsz2020.cn 原创作品</a:t>
            </a:r>
            <a:endParaRPr lang="zh-CN" altLang="en-US" sz="1600">
              <a:noFill/>
            </a:endParaRPr>
          </a:p>
        </p:txBody>
      </p:sp>
      <p:graphicFrame>
        <p:nvGraphicFramePr>
          <p:cNvPr id="2" name="对象 1"/>
          <p:cNvGraphicFramePr>
            <a:graphicFrameLocks noChangeAspect="1"/>
          </p:cNvGraphicFramePr>
          <p:nvPr>
            <p:custDataLst>
              <p:tags r:id="rId2"/>
            </p:custDataLst>
          </p:nvPr>
        </p:nvGraphicFramePr>
        <p:xfrm>
          <a:off x="447859" y="486786"/>
          <a:ext cx="11468377" cy="5505011"/>
        </p:xfrm>
        <a:graphic>
          <a:graphicData uri="http://schemas.openxmlformats.org/presentationml/2006/ole">
            <mc:AlternateContent xmlns:mc="http://schemas.openxmlformats.org/markup-compatibility/2006">
              <mc:Choice xmlns:v="urn:schemas-microsoft-com:vml" Requires="v">
                <p:oleObj spid="_x0000_s3" name="" r:id="rId3" imgW="11521440" imgH="5530850" progId="Word.Document.8">
                  <p:embed/>
                </p:oleObj>
              </mc:Choice>
              <mc:Fallback>
                <p:oleObj name="" r:id="rId3" imgW="11521440" imgH="5530850" progId="Word.Document.8">
                  <p:embed/>
                  <p:pic>
                    <p:nvPicPr>
                      <p:cNvPr id="0" name="OLE substitute image"/>
                      <p:cNvPicPr/>
                      <p:nvPr/>
                    </p:nvPicPr>
                    <p:blipFill>
                      <a:blip r:embed="rId4"/>
                      <a:stretch>
                        <a:fillRect/>
                      </a:stretch>
                    </p:blipFill>
                    <p:spPr>
                      <a:xfrm>
                        <a:off x="447859" y="486786"/>
                        <a:ext cx="11468377" cy="5505011"/>
                      </a:xfrm>
                      <a:prstGeom prst="rect">
                        <a:avLst/>
                      </a:prstGeom>
                      <a:noFill/>
                      <a:ln w="38100">
                        <a:noFill/>
                        <a:miter/>
                      </a:ln>
                    </p:spPr>
                  </p:pic>
                </p:oleObj>
              </mc:Fallback>
            </mc:AlternateContent>
          </a:graphicData>
        </a:graphic>
      </p:graphicFrame>
      <p:sp>
        <p:nvSpPr>
          <p:cNvPr id="4" name="文本框 3"/>
          <p:cNvSpPr txBox="1"/>
          <p:nvPr/>
        </p:nvSpPr>
        <p:spPr>
          <a:xfrm>
            <a:off x="666750" y="320040"/>
            <a:ext cx="4457065" cy="583565"/>
          </a:xfrm>
          <a:prstGeom prst="rect">
            <a:avLst/>
          </a:prstGeom>
          <a:solidFill>
            <a:srgbClr val="FFFF00"/>
          </a:solidFill>
        </p:spPr>
        <p:txBody>
          <a:bodyPr wrap="square" rtlCol="0">
            <a:spAutoFit/>
          </a:bodyPr>
          <a:p>
            <a:pPr algn="ctr"/>
            <a:r>
              <a:rPr lang="zh-CN" altLang="en-US" sz="3200" b="1">
                <a:solidFill>
                  <a:srgbClr val="FF0000"/>
                </a:solidFill>
              </a:rPr>
              <a:t>真题感悟</a:t>
            </a:r>
            <a:endParaRPr lang="zh-CN" altLang="en-US" sz="3200" b="1">
              <a:solidFill>
                <a:srgbClr val="FF0000"/>
              </a:solidFill>
            </a:endParaRPr>
          </a:p>
        </p:txBody>
      </p:sp>
      <p:sp>
        <p:nvSpPr>
          <p:cNvPr id="5" name="文本框 4"/>
          <p:cNvSpPr txBox="1"/>
          <p:nvPr/>
        </p:nvSpPr>
        <p:spPr>
          <a:xfrm>
            <a:off x="5760720" y="3044825"/>
            <a:ext cx="1251585" cy="768350"/>
          </a:xfrm>
          <a:prstGeom prst="rect">
            <a:avLst/>
          </a:prstGeom>
          <a:noFill/>
        </p:spPr>
        <p:txBody>
          <a:bodyPr wrap="square" rtlCol="0">
            <a:spAutoFit/>
          </a:bodyPr>
          <a:p>
            <a:r>
              <a:rPr lang="en-US" altLang="zh-CN" sz="4400">
                <a:solidFill>
                  <a:srgbClr val="FF0000"/>
                </a:solidFill>
              </a:rPr>
              <a:t>B</a:t>
            </a:r>
            <a:endParaRPr lang="en-US" altLang="zh-CN" sz="440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文本框 7"/>
          <p:cNvSpPr txBox="1"/>
          <p:nvPr>
            <p:custDataLst>
              <p:tags r:id="rId1"/>
            </p:custDataLst>
          </p:nvPr>
        </p:nvSpPr>
        <p:spPr>
          <a:xfrm>
            <a:off x="840126" y="97755"/>
            <a:ext cx="6012971" cy="460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altLang="zh-CN" sz="2400" b="1">
                <a:solidFill>
                  <a:schemeClr val="accent6">
                    <a:lumMod val="75000"/>
                  </a:schemeClr>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a:t>
            </a:r>
            <a:r>
              <a:rPr lang="zh-CN" altLang="en-US" sz="2400" b="1">
                <a:solidFill>
                  <a:schemeClr val="accent6">
                    <a:lumMod val="75000"/>
                  </a:schemeClr>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考点精讲</a:t>
            </a:r>
            <a:r>
              <a:rPr lang="en-US" altLang="zh-CN" sz="2400" b="1">
                <a:solidFill>
                  <a:schemeClr val="accent6">
                    <a:lumMod val="75000"/>
                  </a:schemeClr>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a:t>
            </a:r>
            <a:r>
              <a:rPr lang="zh-CN" altLang="en-US" sz="2400" b="1">
                <a:solidFill>
                  <a:schemeClr val="accent6">
                    <a:lumMod val="75000"/>
                  </a:schemeClr>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市场调节的局限性</a:t>
            </a:r>
            <a:endParaRPr lang="zh-CN" altLang="en-US" sz="2400" b="1">
              <a:solidFill>
                <a:schemeClr val="accent6">
                  <a:lumMod val="75000"/>
                </a:schemeClr>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8" name="文本框 7"/>
          <p:cNvSpPr txBox="1"/>
          <p:nvPr>
            <p:custDataLst>
              <p:tags r:id="rId2"/>
            </p:custDataLst>
          </p:nvPr>
        </p:nvSpPr>
        <p:spPr>
          <a:xfrm>
            <a:off x="336664" y="-167622"/>
            <a:ext cx="785350" cy="768350"/>
          </a:xfrm>
          <a:prstGeom prst="rect">
            <a:avLst/>
          </a:prstGeom>
          <a:noFill/>
        </p:spPr>
        <p:txBody>
          <a:bodyPr wrap="square" rtlCol="0" anchor="t">
            <a:spAutoFit/>
          </a:bodyPr>
          <a:lstStyle/>
          <a:p>
            <a:r>
              <a:rPr lang="zh-CN" altLang="en-US" sz="4400" b="1">
                <a:solidFill>
                  <a:schemeClr val="accent6">
                    <a:lumMod val="75000"/>
                  </a:schemeClr>
                </a:solidFill>
                <a:sym typeface="Wingdings 2" panose="05020102010507070707" charset="0"/>
              </a:rPr>
              <a:t></a:t>
            </a:r>
            <a:endParaRPr lang="zh-CN" altLang="en-US" sz="4400" b="1">
              <a:solidFill>
                <a:schemeClr val="accent6">
                  <a:lumMod val="75000"/>
                </a:schemeClr>
              </a:solidFill>
              <a:sym typeface="Wingdings 2" panose="05020102010507070707" charset="0"/>
            </a:endParaRPr>
          </a:p>
        </p:txBody>
      </p:sp>
      <p:sp>
        <p:nvSpPr>
          <p:cNvPr id="7" name="文本框 6"/>
          <p:cNvSpPr txBox="1"/>
          <p:nvPr>
            <p:custDataLst>
              <p:tags r:id="rId3"/>
            </p:custDataLst>
          </p:nvPr>
        </p:nvSpPr>
        <p:spPr>
          <a:xfrm>
            <a:off x="7012453" y="-17142"/>
            <a:ext cx="5161594" cy="337185"/>
          </a:xfrm>
          <a:prstGeom prst="rect">
            <a:avLst/>
          </a:prstGeom>
          <a:noFill/>
        </p:spPr>
        <p:txBody>
          <a:bodyPr wrap="square" rtlCol="0" anchor="t">
            <a:spAutoFit/>
          </a:bodyPr>
          <a:lstStyle/>
          <a:p>
            <a:r>
              <a:rPr lang="zh-CN" altLang="en-US" sz="1600">
                <a:noFill/>
              </a:rPr>
              <a:t>聿见思政统编新教材教学网 www.yjsz2020.cn 原创作品</a:t>
            </a:r>
            <a:endParaRPr lang="zh-CN" altLang="en-US" sz="1600">
              <a:noFill/>
            </a:endParaRPr>
          </a:p>
        </p:txBody>
      </p:sp>
      <p:graphicFrame>
        <p:nvGraphicFramePr>
          <p:cNvPr id="3" name="表格 2"/>
          <p:cNvGraphicFramePr>
            <a:graphicFrameLocks noGrp="1"/>
          </p:cNvGraphicFramePr>
          <p:nvPr>
            <p:custDataLst>
              <p:tags r:id="rId4"/>
            </p:custDataLst>
          </p:nvPr>
        </p:nvGraphicFramePr>
        <p:xfrm>
          <a:off x="51435" y="558165"/>
          <a:ext cx="11927205" cy="3953510"/>
        </p:xfrm>
        <a:graphic>
          <a:graphicData uri="http://schemas.openxmlformats.org/drawingml/2006/table">
            <a:tbl>
              <a:tblPr firstRow="1" firstCol="1" bandRow="1">
                <a:effectLst/>
                <a:tableStyleId>{5940675A-B579-460E-94D1-54222C63F5DA}</a:tableStyleId>
              </a:tblPr>
              <a:tblGrid>
                <a:gridCol w="918210"/>
                <a:gridCol w="3935730"/>
                <a:gridCol w="3472180"/>
                <a:gridCol w="3601085"/>
              </a:tblGrid>
              <a:tr h="452120">
                <a:tc>
                  <a:txBody>
                    <a:bodyPr wrap="square"/>
                    <a:lstStyle/>
                    <a:p>
                      <a:pPr algn="ctr">
                        <a:lnSpc>
                          <a:spcPct val="100000"/>
                        </a:lnSpc>
                        <a:spcAft>
                          <a:spcPct val="0"/>
                        </a:spcAft>
                      </a:pPr>
                      <a:r>
                        <a:rPr lang="zh-CN" altLang="en-US" sz="2400" b="1">
                          <a:solidFill>
                            <a:schemeClr val="accent6">
                              <a:lumMod val="75000"/>
                            </a:schemeClr>
                          </a:solidFill>
                          <a:effectLst/>
                          <a:latin typeface="微软雅黑" panose="020B0503020204020204" charset="-122"/>
                          <a:ea typeface="微软雅黑" panose="020B0503020204020204" charset="-122"/>
                          <a:cs typeface="Times New Roman" panose="02020603050405020304"/>
                        </a:rPr>
                        <a:t>弊病</a:t>
                      </a:r>
                      <a:endParaRPr lang="zh-CN" altLang="en-US" sz="2400" b="1">
                        <a:solidFill>
                          <a:schemeClr val="accent6">
                            <a:lumMod val="75000"/>
                          </a:schemeClr>
                        </a:solidFill>
                        <a:effectLst/>
                        <a:latin typeface="微软雅黑" panose="020B0503020204020204" charset="-122"/>
                        <a:ea typeface="微软雅黑" panose="020B0503020204020204" charset="-122"/>
                        <a:cs typeface="Times New Roman" panose="02020603050405020304"/>
                      </a:endParaRPr>
                    </a:p>
                  </a:txBody>
                  <a:tcPr marL="0" marR="0" marT="0" marB="0" vert="horz"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tc>
                  <a:txBody>
                    <a:bodyPr wrap="square"/>
                    <a:lstStyle/>
                    <a:p>
                      <a:pPr algn="ctr">
                        <a:lnSpc>
                          <a:spcPct val="100000"/>
                        </a:lnSpc>
                        <a:spcAft>
                          <a:spcPct val="0"/>
                        </a:spcAft>
                      </a:pPr>
                      <a:r>
                        <a:rPr lang="zh-CN" altLang="en-US" sz="2400" b="1" smtClean="0">
                          <a:solidFill>
                            <a:srgbClr val="FF0000"/>
                          </a:solidFill>
                          <a:effectLst/>
                          <a:latin typeface="微软雅黑" panose="020B0503020204020204" charset="-122"/>
                          <a:ea typeface="微软雅黑" panose="020B0503020204020204" charset="-122"/>
                          <a:cs typeface="Times New Roman" panose="02020603050405020304"/>
                        </a:rPr>
                        <a:t>自发性</a:t>
                      </a:r>
                      <a:endParaRPr lang="zh-CN" altLang="en-US" sz="2400" b="1" smtClean="0">
                        <a:solidFill>
                          <a:srgbClr val="FF0000"/>
                        </a:solidFill>
                        <a:effectLst/>
                        <a:latin typeface="微软雅黑" panose="020B0503020204020204" charset="-122"/>
                        <a:ea typeface="微软雅黑" panose="020B0503020204020204" charset="-122"/>
                        <a:cs typeface="Times New Roman" panose="02020603050405020304"/>
                      </a:endParaRPr>
                    </a:p>
                  </a:txBody>
                  <a:tcPr marL="0" marR="0" marT="0" marB="0" vert="horz"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tc>
                  <a:txBody>
                    <a:bodyPr wrap="square"/>
                    <a:lstStyle/>
                    <a:p>
                      <a:pPr algn="ctr">
                        <a:lnSpc>
                          <a:spcPct val="100000"/>
                        </a:lnSpc>
                        <a:spcAft>
                          <a:spcPct val="0"/>
                        </a:spcAft>
                      </a:pPr>
                      <a:r>
                        <a:rPr lang="zh-CN" altLang="en-US" sz="2400" b="1" smtClean="0">
                          <a:solidFill>
                            <a:srgbClr val="FF0000"/>
                          </a:solidFill>
                          <a:effectLst/>
                          <a:latin typeface="微软雅黑" panose="020B0503020204020204" charset="-122"/>
                          <a:ea typeface="微软雅黑" panose="020B0503020204020204" charset="-122"/>
                          <a:cs typeface="Times New Roman" panose="02020603050405020304"/>
                        </a:rPr>
                        <a:t>盲目性</a:t>
                      </a:r>
                      <a:endParaRPr lang="zh-CN" altLang="en-US" sz="2400" b="1" smtClean="0">
                        <a:solidFill>
                          <a:srgbClr val="FF0000"/>
                        </a:solidFill>
                        <a:effectLst/>
                        <a:latin typeface="微软雅黑" panose="020B0503020204020204" charset="-122"/>
                        <a:ea typeface="微软雅黑" panose="020B0503020204020204" charset="-122"/>
                        <a:cs typeface="Times New Roman" panose="02020603050405020304"/>
                      </a:endParaRPr>
                    </a:p>
                  </a:txBody>
                  <a:tcPr marL="0" marR="0" marT="0" marB="0" vert="horz"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tc>
                  <a:txBody>
                    <a:bodyPr wrap="square"/>
                    <a:lstStyle/>
                    <a:p>
                      <a:pPr algn="ctr">
                        <a:lnSpc>
                          <a:spcPct val="100000"/>
                        </a:lnSpc>
                        <a:spcAft>
                          <a:spcPct val="0"/>
                        </a:spcAft>
                      </a:pPr>
                      <a:r>
                        <a:rPr lang="zh-CN" altLang="en-US" sz="2400" b="1" smtClean="0">
                          <a:solidFill>
                            <a:srgbClr val="FF0000"/>
                          </a:solidFill>
                          <a:effectLst/>
                          <a:latin typeface="微软雅黑" panose="020B0503020204020204" charset="-122"/>
                          <a:ea typeface="微软雅黑" panose="020B0503020204020204" charset="-122"/>
                          <a:cs typeface="Times New Roman" panose="02020603050405020304"/>
                        </a:rPr>
                        <a:t>滞后性</a:t>
                      </a:r>
                      <a:endParaRPr lang="zh-CN" altLang="en-US" sz="2400" b="1" smtClean="0">
                        <a:solidFill>
                          <a:srgbClr val="FF0000"/>
                        </a:solidFill>
                        <a:effectLst/>
                        <a:latin typeface="微软雅黑" panose="020B0503020204020204" charset="-122"/>
                        <a:ea typeface="微软雅黑" panose="020B0503020204020204" charset="-122"/>
                        <a:cs typeface="Times New Roman" panose="02020603050405020304"/>
                      </a:endParaRPr>
                    </a:p>
                  </a:txBody>
                  <a:tcPr marL="0" marR="0" marT="0" marB="0" vert="horz"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tr>
              <a:tr h="1602740">
                <a:tc>
                  <a:txBody>
                    <a:bodyPr wrap="square"/>
                    <a:lstStyle/>
                    <a:p>
                      <a:pPr algn="ctr">
                        <a:lnSpc>
                          <a:spcPct val="100000"/>
                        </a:lnSpc>
                        <a:spcAft>
                          <a:spcPct val="0"/>
                        </a:spcAft>
                        <a:buNone/>
                      </a:pPr>
                      <a:r>
                        <a:rPr lang="zh-CN" altLang="en-US" sz="2000" b="1">
                          <a:solidFill>
                            <a:schemeClr val="accent6">
                              <a:lumMod val="75000"/>
                            </a:schemeClr>
                          </a:solidFill>
                          <a:effectLst/>
                          <a:latin typeface="微软雅黑" panose="020B0503020204020204" charset="-122"/>
                          <a:ea typeface="微软雅黑" panose="020B0503020204020204" charset="-122"/>
                          <a:cs typeface="Times New Roman" panose="02020603050405020304"/>
                        </a:rPr>
                        <a:t>原因</a:t>
                      </a:r>
                      <a:endParaRPr lang="zh-CN" altLang="en-US" sz="2000" b="1">
                        <a:solidFill>
                          <a:schemeClr val="accent6">
                            <a:lumMod val="75000"/>
                          </a:schemeClr>
                        </a:solidFill>
                        <a:effectLst/>
                        <a:latin typeface="微软雅黑" panose="020B0503020204020204" charset="-122"/>
                        <a:ea typeface="微软雅黑" panose="020B0503020204020204" charset="-122"/>
                        <a:cs typeface="Times New Roman" panose="02020603050405020304"/>
                      </a:endParaRPr>
                    </a:p>
                  </a:txBody>
                  <a:tcPr marL="0" marR="0" marT="0" marB="0" vert="horz"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tc>
                  <a:txBody>
                    <a:bodyPr wrap="square"/>
                    <a:lstStyle/>
                    <a:p>
                      <a:pPr fontAlgn="auto">
                        <a:lnSpc>
                          <a:spcPct val="100000"/>
                        </a:lnSpc>
                        <a:spcAft>
                          <a:spcPct val="0"/>
                        </a:spcAft>
                      </a:pPr>
                      <a:r>
                        <a:rPr lang="zh-CN" sz="2000" b="1">
                          <a:solidFill>
                            <a:srgbClr val="000000"/>
                          </a:solidFill>
                          <a:effectLst/>
                          <a:latin typeface="楷体" panose="02010609060101010101" charset="-122"/>
                          <a:ea typeface="楷体" panose="02010609060101010101" charset="-122"/>
                          <a:cs typeface="楷体" panose="02010609060101010101" charset="-122"/>
                        </a:rPr>
                        <a:t>　</a:t>
                      </a:r>
                      <a:r>
                        <a:rPr lang="en-US" altLang="zh-CN" sz="2000" b="1">
                          <a:solidFill>
                            <a:srgbClr val="000000"/>
                          </a:solidFill>
                          <a:effectLst/>
                          <a:latin typeface="楷体" panose="02010609060101010101" charset="-122"/>
                          <a:ea typeface="楷体" panose="02010609060101010101" charset="-122"/>
                          <a:cs typeface="楷体" panose="02010609060101010101" charset="-122"/>
                        </a:rPr>
                        <a:t>  </a:t>
                      </a:r>
                      <a:r>
                        <a:rPr lang="zh-CN" altLang="en-US" sz="2000" b="1" smtClean="0">
                          <a:solidFill>
                            <a:srgbClr val="000000"/>
                          </a:solidFill>
                          <a:effectLst/>
                          <a:latin typeface="楷体" panose="02010609060101010101" charset="-122"/>
                          <a:ea typeface="楷体" panose="02010609060101010101" charset="-122"/>
                          <a:cs typeface="楷体" panose="02010609060101010101" charset="-122"/>
                        </a:rPr>
                        <a:t>在市场经济中</a:t>
                      </a:r>
                      <a:r>
                        <a:rPr lang="en-US" altLang="zh-CN" sz="2000" b="1" smtClean="0">
                          <a:solidFill>
                            <a:srgbClr val="000000"/>
                          </a:solidFill>
                          <a:effectLst/>
                          <a:latin typeface="楷体" panose="02010609060101010101" charset="-122"/>
                          <a:ea typeface="楷体" panose="02010609060101010101" charset="-122"/>
                          <a:cs typeface="楷体" panose="02010609060101010101" charset="-122"/>
                        </a:rPr>
                        <a:t>，</a:t>
                      </a:r>
                      <a:r>
                        <a:rPr lang="zh-CN" altLang="en-US" sz="2000" b="1" smtClean="0">
                          <a:solidFill>
                            <a:srgbClr val="000000"/>
                          </a:solidFill>
                          <a:effectLst/>
                          <a:latin typeface="楷体" panose="02010609060101010101" charset="-122"/>
                          <a:ea typeface="楷体" panose="02010609060101010101" charset="-122"/>
                          <a:cs typeface="楷体" panose="02010609060101010101" charset="-122"/>
                        </a:rPr>
                        <a:t>为了自身不正当利益和眼前利益</a:t>
                      </a:r>
                      <a:r>
                        <a:rPr lang="en-US" altLang="zh-CN" sz="2000" b="1" smtClean="0">
                          <a:solidFill>
                            <a:srgbClr val="000000"/>
                          </a:solidFill>
                          <a:effectLst/>
                          <a:latin typeface="楷体" panose="02010609060101010101" charset="-122"/>
                          <a:ea typeface="楷体" panose="02010609060101010101" charset="-122"/>
                          <a:cs typeface="楷体" panose="02010609060101010101" charset="-122"/>
                        </a:rPr>
                        <a:t>，</a:t>
                      </a:r>
                      <a:r>
                        <a:rPr lang="zh-CN" altLang="en-US" sz="2000" b="1" smtClean="0">
                          <a:solidFill>
                            <a:srgbClr val="000000"/>
                          </a:solidFill>
                          <a:effectLst/>
                          <a:latin typeface="楷体" panose="02010609060101010101" charset="-122"/>
                          <a:ea typeface="楷体" panose="02010609060101010101" charset="-122"/>
                          <a:cs typeface="楷体" panose="02010609060101010101" charset="-122"/>
                        </a:rPr>
                        <a:t>生产经营者可能会损害社会的公共利益和长远利益</a:t>
                      </a:r>
                      <a:r>
                        <a:rPr lang="en-US" altLang="zh-CN" sz="2000" b="1" smtClean="0">
                          <a:solidFill>
                            <a:srgbClr val="000000"/>
                          </a:solidFill>
                          <a:effectLst/>
                          <a:latin typeface="楷体" panose="02010609060101010101" charset="-122"/>
                          <a:ea typeface="楷体" panose="02010609060101010101" charset="-122"/>
                          <a:cs typeface="楷体" panose="02010609060101010101" charset="-122"/>
                        </a:rPr>
                        <a:t>，</a:t>
                      </a:r>
                      <a:r>
                        <a:rPr lang="zh-CN" altLang="en-US" sz="2000" b="1" smtClean="0">
                          <a:solidFill>
                            <a:srgbClr val="000000"/>
                          </a:solidFill>
                          <a:effectLst/>
                          <a:latin typeface="楷体" panose="02010609060101010101" charset="-122"/>
                          <a:ea typeface="楷体" panose="02010609060101010101" charset="-122"/>
                          <a:cs typeface="楷体" panose="02010609060101010101" charset="-122"/>
                        </a:rPr>
                        <a:t>甚至可能会损害国家利益</a:t>
                      </a:r>
                      <a:endParaRPr lang="zh-CN" altLang="en-US" sz="2000" b="1" smtClean="0">
                        <a:solidFill>
                          <a:srgbClr val="000000"/>
                        </a:solidFill>
                        <a:effectLst/>
                        <a:latin typeface="楷体" panose="02010609060101010101" charset="-122"/>
                        <a:ea typeface="楷体" panose="02010609060101010101" charset="-122"/>
                        <a:cs typeface="楷体" panose="02010609060101010101" charset="-122"/>
                      </a:endParaRPr>
                    </a:p>
                  </a:txBody>
                  <a:tcPr marL="66662" marR="66662" marT="0" marB="0" vert="horz"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tc>
                  <a:txBody>
                    <a:bodyPr wrap="square"/>
                    <a:lstStyle/>
                    <a:p>
                      <a:pPr fontAlgn="auto">
                        <a:lnSpc>
                          <a:spcPct val="100000"/>
                        </a:lnSpc>
                        <a:spcAft>
                          <a:spcPct val="0"/>
                        </a:spcAft>
                      </a:pPr>
                      <a:r>
                        <a:rPr lang="zh-CN" sz="2000" b="1">
                          <a:solidFill>
                            <a:srgbClr val="000000"/>
                          </a:solidFill>
                          <a:effectLst/>
                          <a:latin typeface="楷体" panose="02010609060101010101" charset="-122"/>
                          <a:ea typeface="楷体" panose="02010609060101010101" charset="-122"/>
                          <a:cs typeface="楷体" panose="02010609060101010101" charset="-122"/>
                        </a:rPr>
                        <a:t>　</a:t>
                      </a:r>
                      <a:r>
                        <a:rPr lang="zh-CN" altLang="en-US" sz="2000" b="1" smtClean="0">
                          <a:solidFill>
                            <a:srgbClr val="000000"/>
                          </a:solidFill>
                          <a:effectLst/>
                          <a:latin typeface="楷体" panose="02010609060101010101" charset="-122"/>
                          <a:ea typeface="楷体" panose="02010609060101010101" charset="-122"/>
                          <a:cs typeface="楷体" panose="02010609060101010101" charset="-122"/>
                        </a:rPr>
                        <a:t>生产经营者不可能完全和及时掌握市场上所有的信息</a:t>
                      </a:r>
                      <a:r>
                        <a:rPr lang="en-US" altLang="zh-CN" sz="2000" b="1" smtClean="0">
                          <a:solidFill>
                            <a:srgbClr val="000000"/>
                          </a:solidFill>
                          <a:effectLst/>
                          <a:latin typeface="楷体" panose="02010609060101010101" charset="-122"/>
                          <a:ea typeface="楷体" panose="02010609060101010101" charset="-122"/>
                          <a:cs typeface="楷体" panose="02010609060101010101" charset="-122"/>
                        </a:rPr>
                        <a:t>，</a:t>
                      </a:r>
                      <a:r>
                        <a:rPr lang="zh-CN" altLang="en-US" sz="2000" b="1" smtClean="0">
                          <a:solidFill>
                            <a:srgbClr val="000000"/>
                          </a:solidFill>
                          <a:effectLst/>
                          <a:latin typeface="楷体" panose="02010609060101010101" charset="-122"/>
                          <a:ea typeface="楷体" panose="02010609060101010101" charset="-122"/>
                          <a:cs typeface="楷体" panose="02010609060101010101" charset="-122"/>
                        </a:rPr>
                        <a:t>因而其决策必然带有一定的盲目性</a:t>
                      </a:r>
                      <a:endParaRPr lang="zh-CN" altLang="en-US" sz="2000" b="1" smtClean="0">
                        <a:solidFill>
                          <a:srgbClr val="000000"/>
                        </a:solidFill>
                        <a:effectLst/>
                        <a:latin typeface="楷体" panose="02010609060101010101" charset="-122"/>
                        <a:ea typeface="楷体" panose="02010609060101010101" charset="-122"/>
                        <a:cs typeface="楷体" panose="02010609060101010101" charset="-122"/>
                      </a:endParaRPr>
                    </a:p>
                  </a:txBody>
                  <a:tcPr marL="66662" marR="66662" marT="0" marB="0" vert="horz"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tc>
                  <a:txBody>
                    <a:bodyPr wrap="square"/>
                    <a:lstStyle/>
                    <a:p>
                      <a:pPr fontAlgn="auto">
                        <a:lnSpc>
                          <a:spcPct val="100000"/>
                        </a:lnSpc>
                        <a:spcAft>
                          <a:spcPct val="0"/>
                        </a:spcAft>
                      </a:pPr>
                      <a:r>
                        <a:rPr lang="zh-CN" altLang="en-US" sz="2000" b="1" smtClean="0">
                          <a:solidFill>
                            <a:srgbClr val="000000"/>
                          </a:solidFill>
                          <a:effectLst/>
                          <a:latin typeface="楷体" panose="02010609060101010101" charset="-122"/>
                          <a:ea typeface="楷体" panose="02010609060101010101" charset="-122"/>
                          <a:cs typeface="楷体" panose="02010609060101010101" charset="-122"/>
                        </a:rPr>
                        <a:t>   由于从价格形成、价格信号传递到生产的调整有一定的时间差</a:t>
                      </a:r>
                      <a:r>
                        <a:rPr lang="en-US" altLang="zh-CN" sz="2000" b="1" smtClean="0">
                          <a:solidFill>
                            <a:srgbClr val="000000"/>
                          </a:solidFill>
                          <a:effectLst/>
                          <a:latin typeface="楷体" panose="02010609060101010101" charset="-122"/>
                          <a:ea typeface="楷体" panose="02010609060101010101" charset="-122"/>
                          <a:cs typeface="楷体" panose="02010609060101010101" charset="-122"/>
                        </a:rPr>
                        <a:t>，</a:t>
                      </a:r>
                      <a:r>
                        <a:rPr lang="zh-CN" altLang="en-US" sz="2000" b="1" smtClean="0">
                          <a:solidFill>
                            <a:srgbClr val="000000"/>
                          </a:solidFill>
                          <a:effectLst/>
                          <a:latin typeface="楷体" panose="02010609060101010101" charset="-122"/>
                          <a:ea typeface="楷体" panose="02010609060101010101" charset="-122"/>
                          <a:cs typeface="楷体" panose="02010609060101010101" charset="-122"/>
                        </a:rPr>
                        <a:t>市场调节往往具有滞后性</a:t>
                      </a:r>
                      <a:endParaRPr lang="zh-CN" altLang="en-US" sz="2000" b="1" smtClean="0">
                        <a:solidFill>
                          <a:srgbClr val="000000"/>
                        </a:solidFill>
                        <a:effectLst/>
                        <a:latin typeface="楷体" panose="02010609060101010101" charset="-122"/>
                        <a:ea typeface="楷体" panose="02010609060101010101" charset="-122"/>
                        <a:cs typeface="楷体" panose="02010609060101010101" charset="-122"/>
                      </a:endParaRPr>
                    </a:p>
                  </a:txBody>
                  <a:tcPr marL="66662" marR="66662" marT="0" marB="0" vert="horz"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tr>
              <a:tr h="913765">
                <a:tc>
                  <a:txBody>
                    <a:bodyPr wrap="square"/>
                    <a:lstStyle/>
                    <a:p>
                      <a:pPr algn="ctr">
                        <a:lnSpc>
                          <a:spcPct val="100000"/>
                        </a:lnSpc>
                        <a:spcAft>
                          <a:spcPct val="0"/>
                        </a:spcAft>
                      </a:pPr>
                      <a:r>
                        <a:rPr lang="zh-CN" altLang="en-US" sz="2000" b="1" smtClean="0">
                          <a:solidFill>
                            <a:schemeClr val="accent6">
                              <a:lumMod val="75000"/>
                            </a:schemeClr>
                          </a:solidFill>
                          <a:effectLst/>
                          <a:latin typeface="微软雅黑" panose="020B0503020204020204" charset="-122"/>
                          <a:ea typeface="微软雅黑" panose="020B0503020204020204" charset="-122"/>
                          <a:cs typeface="Times New Roman" panose="02020603050405020304"/>
                        </a:rPr>
                        <a:t>表现</a:t>
                      </a:r>
                      <a:endParaRPr lang="zh-CN" altLang="en-US" sz="2000" b="1" smtClean="0">
                        <a:solidFill>
                          <a:schemeClr val="accent6">
                            <a:lumMod val="75000"/>
                          </a:schemeClr>
                        </a:solidFill>
                        <a:effectLst/>
                        <a:latin typeface="微软雅黑" panose="020B0503020204020204" charset="-122"/>
                        <a:ea typeface="微软雅黑" panose="020B0503020204020204" charset="-122"/>
                        <a:cs typeface="Times New Roman" panose="02020603050405020304"/>
                      </a:endParaRPr>
                    </a:p>
                  </a:txBody>
                  <a:tcPr marL="0" marR="0" marT="0" marB="0" vert="horz"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tc>
                  <a:txBody>
                    <a:bodyPr wrap="square"/>
                    <a:lstStyle/>
                    <a:p>
                      <a:pPr fontAlgn="auto">
                        <a:lnSpc>
                          <a:spcPct val="100000"/>
                        </a:lnSpc>
                        <a:spcAft>
                          <a:spcPct val="0"/>
                        </a:spcAft>
                      </a:pPr>
                      <a:r>
                        <a:rPr lang="en-US" altLang="zh-CN" sz="2000" b="1" smtClean="0">
                          <a:solidFill>
                            <a:srgbClr val="000000"/>
                          </a:solidFill>
                          <a:effectLst/>
                          <a:latin typeface="楷体" panose="02010609060101010101" charset="-122"/>
                          <a:ea typeface="楷体" panose="02010609060101010101" charset="-122"/>
                          <a:cs typeface="楷体" panose="02010609060101010101" charset="-122"/>
                        </a:rPr>
                        <a:t>    </a:t>
                      </a:r>
                      <a:r>
                        <a:rPr lang="zh-CN" altLang="en-US" sz="2000" b="1" smtClean="0">
                          <a:solidFill>
                            <a:srgbClr val="000000"/>
                          </a:solidFill>
                          <a:effectLst/>
                          <a:latin typeface="楷体" panose="02010609060101010101" charset="-122"/>
                          <a:ea typeface="楷体" panose="02010609060101010101" charset="-122"/>
                          <a:cs typeface="楷体" panose="02010609060101010101" charset="-122"/>
                        </a:rPr>
                        <a:t>为了获得利益不择手段</a:t>
                      </a:r>
                      <a:r>
                        <a:rPr lang="en-US" altLang="zh-CN" sz="2000" b="1" smtClean="0">
                          <a:solidFill>
                            <a:srgbClr val="000000"/>
                          </a:solidFill>
                          <a:effectLst/>
                          <a:latin typeface="楷体" panose="02010609060101010101" charset="-122"/>
                          <a:ea typeface="楷体" panose="02010609060101010101" charset="-122"/>
                          <a:cs typeface="楷体" panose="02010609060101010101" charset="-122"/>
                        </a:rPr>
                        <a:t>，</a:t>
                      </a:r>
                      <a:r>
                        <a:rPr lang="zh-CN" altLang="en-US" sz="2000" b="1" smtClean="0">
                          <a:solidFill>
                            <a:srgbClr val="000000"/>
                          </a:solidFill>
                          <a:effectLst/>
                          <a:latin typeface="楷体" panose="02010609060101010101" charset="-122"/>
                          <a:ea typeface="楷体" panose="02010609060101010101" charset="-122"/>
                          <a:cs typeface="楷体" panose="02010609060101010101" charset="-122"/>
                        </a:rPr>
                        <a:t>甚至违反法律。</a:t>
                      </a:r>
                      <a:r>
                        <a:rPr lang="zh-CN" altLang="en-US" sz="2000" b="1">
                          <a:solidFill>
                            <a:sysClr val="windowText" lastClr="000000"/>
                          </a:solidFill>
                          <a:latin typeface="楷体" panose="02010609060101010101" charset="-122"/>
                          <a:ea typeface="楷体" panose="02010609060101010101" charset="-122"/>
                          <a:cs typeface="楷体" panose="02010609060101010101" charset="-122"/>
                          <a:sym typeface="+mn-ea"/>
                        </a:rPr>
                        <a:t>为了挣钱，不择手段，制假售假，坑蒙拐骗。</a:t>
                      </a:r>
                      <a:endParaRPr lang="zh-CN" altLang="en-US" sz="2000" b="1" smtClean="0">
                        <a:solidFill>
                          <a:sysClr val="windowText" lastClr="000000"/>
                        </a:solidFill>
                        <a:effectLst/>
                        <a:latin typeface="楷体" panose="02010609060101010101" charset="-122"/>
                        <a:ea typeface="楷体" panose="02010609060101010101" charset="-122"/>
                        <a:cs typeface="楷体" panose="02010609060101010101" charset="-122"/>
                        <a:sym typeface="+mn-ea"/>
                      </a:endParaRPr>
                    </a:p>
                  </a:txBody>
                  <a:tcPr marL="66662" marR="66662" marT="0" marB="0" vert="horz"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tc>
                  <a:txBody>
                    <a:bodyPr wrap="square"/>
                    <a:lstStyle/>
                    <a:p>
                      <a:pPr fontAlgn="auto">
                        <a:lnSpc>
                          <a:spcPct val="100000"/>
                        </a:lnSpc>
                        <a:spcAft>
                          <a:spcPct val="0"/>
                        </a:spcAft>
                      </a:pPr>
                      <a:r>
                        <a:rPr lang="en-US" altLang="zh-CN" sz="2000" b="1">
                          <a:solidFill>
                            <a:sysClr val="windowText" lastClr="000000"/>
                          </a:solidFill>
                          <a:latin typeface="楷体" panose="02010609060101010101" charset="-122"/>
                          <a:ea typeface="楷体" panose="02010609060101010101" charset="-122"/>
                          <a:cs typeface="楷体" panose="02010609060101010101" charset="-122"/>
                          <a:sym typeface="+mn-ea"/>
                        </a:rPr>
                        <a:t>   </a:t>
                      </a:r>
                      <a:r>
                        <a:rPr lang="zh-CN" altLang="en-US" sz="2000" b="1">
                          <a:solidFill>
                            <a:sysClr val="windowText" lastClr="000000"/>
                          </a:solidFill>
                          <a:latin typeface="楷体" panose="02010609060101010101" charset="-122"/>
                          <a:ea typeface="楷体" panose="02010609060101010101" charset="-122"/>
                          <a:cs typeface="楷体" panose="02010609060101010101" charset="-122"/>
                          <a:sym typeface="+mn-ea"/>
                        </a:rPr>
                        <a:t>信息不灵，多赔少赚，</a:t>
                      </a:r>
                      <a:r>
                        <a:rPr lang="zh-CN" altLang="en-US" sz="2000" b="1" smtClean="0">
                          <a:solidFill>
                            <a:srgbClr val="000000"/>
                          </a:solidFill>
                          <a:effectLst/>
                          <a:latin typeface="楷体" panose="02010609060101010101" charset="-122"/>
                          <a:ea typeface="楷体" panose="02010609060101010101" charset="-122"/>
                          <a:cs typeface="楷体" panose="02010609060101010101" charset="-122"/>
                        </a:rPr>
                        <a:t>一哄而上</a:t>
                      </a:r>
                      <a:r>
                        <a:rPr lang="en-US" altLang="zh-CN" sz="2000" b="1" smtClean="0">
                          <a:solidFill>
                            <a:srgbClr val="000000"/>
                          </a:solidFill>
                          <a:effectLst/>
                          <a:latin typeface="楷体" panose="02010609060101010101" charset="-122"/>
                          <a:ea typeface="楷体" panose="02010609060101010101" charset="-122"/>
                          <a:cs typeface="楷体" panose="02010609060101010101" charset="-122"/>
                        </a:rPr>
                        <a:t>，</a:t>
                      </a:r>
                      <a:r>
                        <a:rPr lang="zh-CN" altLang="en-US" sz="2000" b="1" smtClean="0">
                          <a:solidFill>
                            <a:srgbClr val="000000"/>
                          </a:solidFill>
                          <a:effectLst/>
                          <a:latin typeface="楷体" panose="02010609060101010101" charset="-122"/>
                          <a:ea typeface="楷体" panose="02010609060101010101" charset="-122"/>
                          <a:cs typeface="楷体" panose="02010609060101010101" charset="-122"/>
                        </a:rPr>
                        <a:t>一哄而退，</a:t>
                      </a:r>
                      <a:r>
                        <a:rPr lang="zh-CN" altLang="en-US" sz="2000" b="1">
                          <a:solidFill>
                            <a:sysClr val="windowText" lastClr="000000"/>
                          </a:solidFill>
                          <a:latin typeface="楷体" panose="02010609060101010101" charset="-122"/>
                          <a:ea typeface="楷体" panose="02010609060101010101" charset="-122"/>
                          <a:cs typeface="楷体" panose="02010609060101010101" charset="-122"/>
                          <a:sym typeface="+mn-ea"/>
                        </a:rPr>
                        <a:t>没有主见。</a:t>
                      </a:r>
                      <a:endParaRPr lang="zh-CN" altLang="en-US" sz="2000" b="1" smtClean="0">
                        <a:solidFill>
                          <a:sysClr val="windowText" lastClr="000000"/>
                        </a:solidFill>
                        <a:effectLst/>
                        <a:latin typeface="楷体" panose="02010609060101010101" charset="-122"/>
                        <a:ea typeface="楷体" panose="02010609060101010101" charset="-122"/>
                        <a:cs typeface="楷体" panose="02010609060101010101" charset="-122"/>
                        <a:sym typeface="+mn-ea"/>
                      </a:endParaRPr>
                    </a:p>
                  </a:txBody>
                  <a:tcPr marL="66662" marR="66662" marT="0" marB="0" vert="horz"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tc>
                  <a:txBody>
                    <a:bodyPr wrap="square"/>
                    <a:lstStyle/>
                    <a:p>
                      <a:pPr fontAlgn="auto">
                        <a:lnSpc>
                          <a:spcPct val="100000"/>
                        </a:lnSpc>
                        <a:spcAft>
                          <a:spcPct val="0"/>
                        </a:spcAft>
                      </a:pPr>
                      <a:r>
                        <a:rPr lang="en-US" altLang="zh-CN" sz="2000" b="1">
                          <a:solidFill>
                            <a:sysClr val="windowText" lastClr="000000"/>
                          </a:solidFill>
                          <a:latin typeface="楷体" panose="02010609060101010101" charset="-122"/>
                          <a:ea typeface="楷体" panose="02010609060101010101" charset="-122"/>
                          <a:cs typeface="楷体" panose="02010609060101010101" charset="-122"/>
                          <a:sym typeface="+mn-ea"/>
                        </a:rPr>
                        <a:t>    </a:t>
                      </a:r>
                      <a:r>
                        <a:rPr lang="zh-CN" altLang="en-US" sz="2000" b="1">
                          <a:solidFill>
                            <a:sysClr val="windowText" lastClr="000000"/>
                          </a:solidFill>
                          <a:latin typeface="楷体" panose="02010609060101010101" charset="-122"/>
                          <a:ea typeface="楷体" panose="02010609060101010101" charset="-122"/>
                          <a:cs typeface="楷体" panose="02010609060101010101" charset="-122"/>
                          <a:sym typeface="+mn-ea"/>
                        </a:rPr>
                        <a:t>事后调节，浪费时间，耗费资源，农业多见。</a:t>
                      </a:r>
                      <a:r>
                        <a:rPr lang="zh-CN" altLang="en-US" sz="2000" b="1" smtClean="0">
                          <a:solidFill>
                            <a:srgbClr val="000000"/>
                          </a:solidFill>
                          <a:effectLst/>
                          <a:latin typeface="楷体" panose="02010609060101010101" charset="-122"/>
                          <a:ea typeface="楷体" panose="02010609060101010101" charset="-122"/>
                          <a:cs typeface="楷体" panose="02010609060101010101" charset="-122"/>
                        </a:rPr>
                        <a:t>社会产品积压</a:t>
                      </a:r>
                      <a:r>
                        <a:rPr lang="en-US" altLang="zh-CN" sz="2000" b="1" smtClean="0">
                          <a:solidFill>
                            <a:srgbClr val="000000"/>
                          </a:solidFill>
                          <a:effectLst/>
                          <a:latin typeface="楷体" panose="02010609060101010101" charset="-122"/>
                          <a:ea typeface="楷体" panose="02010609060101010101" charset="-122"/>
                          <a:cs typeface="楷体" panose="02010609060101010101" charset="-122"/>
                        </a:rPr>
                        <a:t>，</a:t>
                      </a:r>
                      <a:r>
                        <a:rPr lang="zh-CN" altLang="en-US" sz="2000" b="1" smtClean="0">
                          <a:solidFill>
                            <a:srgbClr val="000000"/>
                          </a:solidFill>
                          <a:effectLst/>
                          <a:latin typeface="楷体" panose="02010609060101010101" charset="-122"/>
                          <a:ea typeface="楷体" panose="02010609060101010101" charset="-122"/>
                          <a:cs typeface="楷体" panose="02010609060101010101" charset="-122"/>
                        </a:rPr>
                        <a:t>生产调整滞后</a:t>
                      </a:r>
                      <a:endParaRPr lang="zh-CN" altLang="en-US" sz="2000" b="1" smtClean="0">
                        <a:solidFill>
                          <a:srgbClr val="000000"/>
                        </a:solidFill>
                        <a:effectLst/>
                        <a:latin typeface="楷体" panose="02010609060101010101" charset="-122"/>
                        <a:ea typeface="楷体" panose="02010609060101010101" charset="-122"/>
                        <a:cs typeface="楷体" panose="02010609060101010101" charset="-122"/>
                      </a:endParaRPr>
                    </a:p>
                  </a:txBody>
                  <a:tcPr marL="66662" marR="66662" marT="0" marB="0" vert="horz"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tr>
              <a:tr h="984250">
                <a:tc>
                  <a:txBody>
                    <a:bodyPr wrap="square"/>
                    <a:lstStyle/>
                    <a:p>
                      <a:pPr algn="ctr">
                        <a:lnSpc>
                          <a:spcPct val="100000"/>
                        </a:lnSpc>
                        <a:spcAft>
                          <a:spcPct val="0"/>
                        </a:spcAft>
                      </a:pPr>
                      <a:r>
                        <a:rPr lang="zh-CN" altLang="en-US" sz="2000" b="1" smtClean="0">
                          <a:solidFill>
                            <a:schemeClr val="accent6">
                              <a:lumMod val="75000"/>
                            </a:schemeClr>
                          </a:solidFill>
                          <a:effectLst/>
                          <a:latin typeface="微软雅黑" panose="020B0503020204020204" charset="-122"/>
                          <a:ea typeface="微软雅黑" panose="020B0503020204020204" charset="-122"/>
                          <a:cs typeface="Times New Roman" panose="02020603050405020304"/>
                        </a:rPr>
                        <a:t>举例</a:t>
                      </a:r>
                      <a:endParaRPr lang="zh-CN" altLang="en-US" sz="2000" b="1" smtClean="0">
                        <a:solidFill>
                          <a:schemeClr val="accent6">
                            <a:lumMod val="75000"/>
                          </a:schemeClr>
                        </a:solidFill>
                        <a:effectLst/>
                        <a:latin typeface="微软雅黑" panose="020B0503020204020204" charset="-122"/>
                        <a:ea typeface="微软雅黑" panose="020B0503020204020204" charset="-122"/>
                        <a:cs typeface="Times New Roman" panose="02020603050405020304"/>
                      </a:endParaRPr>
                    </a:p>
                  </a:txBody>
                  <a:tcPr marL="0" marR="0" marT="0" marB="0" vert="horz"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tc>
                  <a:txBody>
                    <a:bodyPr wrap="square"/>
                    <a:lstStyle/>
                    <a:p>
                      <a:pPr fontAlgn="auto">
                        <a:lnSpc>
                          <a:spcPct val="100000"/>
                        </a:lnSpc>
                        <a:spcAft>
                          <a:spcPct val="0"/>
                        </a:spcAft>
                      </a:pPr>
                      <a:r>
                        <a:rPr lang="zh-CN" altLang="en-US" sz="2000" b="1" smtClean="0">
                          <a:solidFill>
                            <a:srgbClr val="000000"/>
                          </a:solidFill>
                          <a:effectLst/>
                          <a:latin typeface="楷体" panose="02010609060101010101" charset="-122"/>
                          <a:ea typeface="楷体" panose="02010609060101010101" charset="-122"/>
                          <a:cs typeface="楷体" panose="02010609060101010101" charset="-122"/>
                        </a:rPr>
                        <a:t>   生产假冒伪劣商品、欺诈消费者、污染环境、非法垄断</a:t>
                      </a:r>
                      <a:endParaRPr lang="zh-CN" altLang="en-US" sz="2000" b="1" smtClean="0">
                        <a:solidFill>
                          <a:srgbClr val="000000"/>
                        </a:solidFill>
                        <a:effectLst/>
                        <a:latin typeface="楷体" panose="02010609060101010101" charset="-122"/>
                        <a:ea typeface="楷体" panose="02010609060101010101" charset="-122"/>
                        <a:cs typeface="楷体" panose="02010609060101010101" charset="-122"/>
                      </a:endParaRPr>
                    </a:p>
                  </a:txBody>
                  <a:tcPr marL="66662" marR="66662" marT="0" marB="0" vert="horz"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tc>
                  <a:txBody>
                    <a:bodyPr wrap="square"/>
                    <a:lstStyle/>
                    <a:p>
                      <a:pPr fontAlgn="auto">
                        <a:lnSpc>
                          <a:spcPct val="100000"/>
                        </a:lnSpc>
                        <a:spcAft>
                          <a:spcPct val="0"/>
                        </a:spcAft>
                      </a:pPr>
                      <a:r>
                        <a:rPr lang="en-US" altLang="zh-CN" sz="2000" b="1" smtClean="0">
                          <a:solidFill>
                            <a:srgbClr val="000000"/>
                          </a:solidFill>
                          <a:effectLst/>
                          <a:latin typeface="楷体" panose="02010609060101010101" charset="-122"/>
                          <a:ea typeface="楷体" panose="02010609060101010101" charset="-122"/>
                          <a:cs typeface="楷体" panose="02010609060101010101" charset="-122"/>
                        </a:rPr>
                        <a:t>    </a:t>
                      </a:r>
                      <a:r>
                        <a:rPr lang="zh-CN" altLang="en-US" sz="2000" b="1" smtClean="0">
                          <a:solidFill>
                            <a:srgbClr val="000000"/>
                          </a:solidFill>
                          <a:effectLst/>
                          <a:latin typeface="楷体" panose="02010609060101010101" charset="-122"/>
                          <a:ea typeface="楷体" panose="02010609060101010101" charset="-122"/>
                          <a:cs typeface="楷体" panose="02010609060101010101" charset="-122"/>
                        </a:rPr>
                        <a:t>无视规律、“跟风”生产，盲目扩大或缩小生产规模</a:t>
                      </a:r>
                      <a:endParaRPr lang="zh-CN" altLang="en-US" sz="2000" b="1" smtClean="0">
                        <a:solidFill>
                          <a:srgbClr val="000000"/>
                        </a:solidFill>
                        <a:effectLst/>
                        <a:latin typeface="楷体" panose="02010609060101010101" charset="-122"/>
                        <a:ea typeface="楷体" panose="02010609060101010101" charset="-122"/>
                        <a:cs typeface="楷体" panose="02010609060101010101" charset="-122"/>
                      </a:endParaRPr>
                    </a:p>
                  </a:txBody>
                  <a:tcPr marL="66662" marR="66662" marT="0" marB="0" vert="horz"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tc>
                  <a:txBody>
                    <a:bodyPr wrap="square"/>
                    <a:lstStyle/>
                    <a:p>
                      <a:pPr fontAlgn="auto">
                        <a:lnSpc>
                          <a:spcPct val="100000"/>
                        </a:lnSpc>
                        <a:spcAft>
                          <a:spcPct val="0"/>
                        </a:spcAft>
                      </a:pPr>
                      <a:r>
                        <a:rPr lang="zh-CN" altLang="en-US" sz="2000" b="1" smtClean="0">
                          <a:solidFill>
                            <a:srgbClr val="000000"/>
                          </a:solidFill>
                          <a:effectLst/>
                          <a:latin typeface="楷体" panose="02010609060101010101" charset="-122"/>
                          <a:ea typeface="楷体" panose="02010609060101010101" charset="-122"/>
                          <a:cs typeface="楷体" panose="02010609060101010101" charset="-122"/>
                        </a:rPr>
                        <a:t>   经营被动，事后调节。大枣销售困难</a:t>
                      </a:r>
                      <a:r>
                        <a:rPr lang="en-US" altLang="zh-CN" sz="2000" b="1" smtClean="0">
                          <a:solidFill>
                            <a:srgbClr val="000000"/>
                          </a:solidFill>
                          <a:effectLst/>
                          <a:latin typeface="楷体" panose="02010609060101010101" charset="-122"/>
                          <a:ea typeface="楷体" panose="02010609060101010101" charset="-122"/>
                          <a:cs typeface="楷体" panose="02010609060101010101" charset="-122"/>
                        </a:rPr>
                        <a:t>，</a:t>
                      </a:r>
                      <a:r>
                        <a:rPr lang="zh-CN" altLang="en-US" sz="2000" b="1" smtClean="0">
                          <a:solidFill>
                            <a:srgbClr val="000000"/>
                          </a:solidFill>
                          <a:effectLst/>
                          <a:latin typeface="楷体" panose="02010609060101010101" charset="-122"/>
                          <a:ea typeface="楷体" panose="02010609060101010101" charset="-122"/>
                          <a:cs typeface="楷体" panose="02010609060101010101" charset="-122"/>
                        </a:rPr>
                        <a:t>枣农砍伐枣树</a:t>
                      </a:r>
                      <a:endParaRPr lang="zh-CN" altLang="en-US" sz="2000" b="1" smtClean="0">
                        <a:solidFill>
                          <a:srgbClr val="000000"/>
                        </a:solidFill>
                        <a:effectLst/>
                        <a:latin typeface="楷体" panose="02010609060101010101" charset="-122"/>
                        <a:ea typeface="楷体" panose="02010609060101010101" charset="-122"/>
                        <a:cs typeface="楷体" panose="02010609060101010101" charset="-122"/>
                      </a:endParaRPr>
                    </a:p>
                  </a:txBody>
                  <a:tcPr marL="66662" marR="66662" marT="0" marB="0" vert="horz"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tr>
            </a:tbl>
          </a:graphicData>
        </a:graphic>
      </p:graphicFrame>
      <p:graphicFrame>
        <p:nvGraphicFramePr>
          <p:cNvPr id="2" name="表格 1"/>
          <p:cNvGraphicFramePr>
            <a:graphicFrameLocks noGrp="1"/>
          </p:cNvGraphicFramePr>
          <p:nvPr>
            <p:custDataLst>
              <p:tags r:id="rId5"/>
            </p:custDataLst>
          </p:nvPr>
        </p:nvGraphicFramePr>
        <p:xfrm>
          <a:off x="51435" y="4511675"/>
          <a:ext cx="11927205" cy="3840480"/>
        </p:xfrm>
        <a:graphic>
          <a:graphicData uri="http://schemas.openxmlformats.org/drawingml/2006/table">
            <a:tbl>
              <a:tblPr firstRow="1" firstCol="1" bandRow="1">
                <a:effectLst/>
                <a:tableStyleId>{5940675A-B579-460E-94D1-54222C63F5DA}</a:tableStyleId>
              </a:tblPr>
              <a:tblGrid>
                <a:gridCol w="918210"/>
                <a:gridCol w="11008995"/>
              </a:tblGrid>
              <a:tr h="655955">
                <a:tc>
                  <a:txBody>
                    <a:bodyPr wrap="square"/>
                    <a:p>
                      <a:pPr algn="ctr">
                        <a:lnSpc>
                          <a:spcPct val="100000"/>
                        </a:lnSpc>
                        <a:spcAft>
                          <a:spcPct val="0"/>
                        </a:spcAft>
                      </a:pPr>
                      <a:r>
                        <a:rPr lang="zh-CN" altLang="en-US" sz="2000" b="1" smtClean="0">
                          <a:solidFill>
                            <a:schemeClr val="accent6">
                              <a:lumMod val="75000"/>
                            </a:schemeClr>
                          </a:solidFill>
                          <a:effectLst/>
                          <a:latin typeface="微软雅黑" panose="020B0503020204020204" charset="-122"/>
                          <a:ea typeface="微软雅黑" panose="020B0503020204020204" charset="-122"/>
                          <a:cs typeface="Times New Roman" panose="02020603050405020304"/>
                        </a:rPr>
                        <a:t>相同点</a:t>
                      </a:r>
                      <a:endParaRPr lang="zh-CN" altLang="en-US" sz="2000" b="1" smtClean="0">
                        <a:solidFill>
                          <a:schemeClr val="accent6">
                            <a:lumMod val="75000"/>
                          </a:schemeClr>
                        </a:solidFill>
                        <a:effectLst/>
                        <a:latin typeface="微软雅黑" panose="020B0503020204020204" charset="-122"/>
                        <a:ea typeface="微软雅黑" panose="020B0503020204020204" charset="-122"/>
                        <a:cs typeface="Times New Roman" panose="02020603050405020304"/>
                      </a:endParaRPr>
                    </a:p>
                  </a:txBody>
                  <a:tcPr marL="0" marR="0" marT="0" marB="0" vert="horz"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tc>
                  <a:txBody>
                    <a:bodyPr wrap="square"/>
                    <a:p>
                      <a:pPr fontAlgn="auto">
                        <a:lnSpc>
                          <a:spcPct val="100000"/>
                        </a:lnSpc>
                        <a:spcAft>
                          <a:spcPct val="0"/>
                        </a:spcAft>
                      </a:pPr>
                      <a:r>
                        <a:rPr lang="zh-CN" altLang="en-US" sz="2000" b="1" smtClean="0">
                          <a:solidFill>
                            <a:srgbClr val="000000"/>
                          </a:solidFill>
                          <a:effectLst/>
                          <a:latin typeface="楷体" panose="02010609060101010101" charset="-122"/>
                          <a:ea typeface="楷体" panose="02010609060101010101" charset="-122"/>
                          <a:cs typeface="楷体" panose="02010609060101010101" charset="-122"/>
                        </a:rPr>
                        <a:t>①都是市场调节局限性表现</a:t>
                      </a:r>
                      <a:r>
                        <a:rPr lang="en-US" altLang="zh-CN" sz="2000" b="1" smtClean="0">
                          <a:solidFill>
                            <a:srgbClr val="000000"/>
                          </a:solidFill>
                          <a:effectLst/>
                          <a:latin typeface="楷体" panose="02010609060101010101" charset="-122"/>
                          <a:ea typeface="楷体" panose="02010609060101010101" charset="-122"/>
                          <a:cs typeface="楷体" panose="02010609060101010101" charset="-122"/>
                        </a:rPr>
                        <a:t>;②</a:t>
                      </a:r>
                      <a:r>
                        <a:rPr lang="zh-CN" altLang="en-US" sz="2000" b="1" smtClean="0">
                          <a:solidFill>
                            <a:srgbClr val="000000"/>
                          </a:solidFill>
                          <a:effectLst/>
                          <a:latin typeface="楷体" panose="02010609060101010101" charset="-122"/>
                          <a:ea typeface="楷体" panose="02010609060101010101" charset="-122"/>
                          <a:cs typeface="楷体" panose="02010609060101010101" charset="-122"/>
                        </a:rPr>
                        <a:t>都会对经济发展产生不利的影响</a:t>
                      </a:r>
                      <a:r>
                        <a:rPr lang="en-US" altLang="zh-CN" sz="2000" b="1" smtClean="0">
                          <a:solidFill>
                            <a:srgbClr val="000000"/>
                          </a:solidFill>
                          <a:effectLst/>
                          <a:latin typeface="楷体" panose="02010609060101010101" charset="-122"/>
                          <a:ea typeface="楷体" panose="02010609060101010101" charset="-122"/>
                          <a:cs typeface="楷体" panose="02010609060101010101" charset="-122"/>
                        </a:rPr>
                        <a:t>;③</a:t>
                      </a:r>
                      <a:r>
                        <a:rPr lang="zh-CN" altLang="en-US" sz="2000" b="1" smtClean="0">
                          <a:solidFill>
                            <a:srgbClr val="000000"/>
                          </a:solidFill>
                          <a:effectLst/>
                          <a:latin typeface="楷体" panose="02010609060101010101" charset="-122"/>
                          <a:ea typeface="楷体" panose="02010609060101010101" charset="-122"/>
                          <a:cs typeface="楷体" panose="02010609060101010101" charset="-122"/>
                        </a:rPr>
                        <a:t>都需要国家的宏观调控来弥补</a:t>
                      </a:r>
                      <a:endParaRPr lang="zh-CN" altLang="en-US" sz="2000" b="1" smtClean="0">
                        <a:solidFill>
                          <a:srgbClr val="000000"/>
                        </a:solidFill>
                        <a:effectLst/>
                        <a:latin typeface="楷体" panose="02010609060101010101" charset="-122"/>
                        <a:ea typeface="楷体" panose="02010609060101010101" charset="-122"/>
                        <a:cs typeface="楷体" panose="02010609060101010101" charset="-122"/>
                      </a:endParaRPr>
                    </a:p>
                  </a:txBody>
                  <a:tcPr marL="66662" marR="66662" marT="0" marB="0" vert="horz"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tr>
              <a:tr h="1161415">
                <a:tc>
                  <a:txBody>
                    <a:bodyPr wrap="square"/>
                    <a:p>
                      <a:pPr algn="ctr">
                        <a:lnSpc>
                          <a:spcPct val="100000"/>
                        </a:lnSpc>
                        <a:spcAft>
                          <a:spcPct val="0"/>
                        </a:spcAft>
                        <a:buNone/>
                      </a:pPr>
                      <a:r>
                        <a:rPr lang="zh-CN" altLang="en-US" sz="2000" b="1" smtClean="0">
                          <a:solidFill>
                            <a:schemeClr val="accent6">
                              <a:lumMod val="75000"/>
                            </a:schemeClr>
                          </a:solidFill>
                          <a:effectLst/>
                          <a:latin typeface="微软雅黑" panose="020B0503020204020204" charset="-122"/>
                          <a:ea typeface="微软雅黑" panose="020B0503020204020204" charset="-122"/>
                          <a:cs typeface="Times New Roman" panose="02020603050405020304"/>
                        </a:rPr>
                        <a:t>危害</a:t>
                      </a:r>
                      <a:endParaRPr lang="zh-CN" altLang="en-US" sz="2000" b="1" smtClean="0">
                        <a:solidFill>
                          <a:schemeClr val="accent6">
                            <a:lumMod val="75000"/>
                          </a:schemeClr>
                        </a:solidFill>
                        <a:effectLst/>
                        <a:latin typeface="微软雅黑" panose="020B0503020204020204" charset="-122"/>
                        <a:ea typeface="微软雅黑" panose="020B0503020204020204" charset="-122"/>
                        <a:cs typeface="Times New Roman" panose="02020603050405020304"/>
                      </a:endParaRPr>
                    </a:p>
                  </a:txBody>
                  <a:tcPr marL="0" marR="0" marT="0" marB="0" vert="horz"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tc>
                  <a:txBody>
                    <a:bodyPr wrap="square"/>
                    <a:p>
                      <a:pPr fontAlgn="auto">
                        <a:lnSpc>
                          <a:spcPct val="100000"/>
                        </a:lnSpc>
                        <a:spcAft>
                          <a:spcPct val="0"/>
                        </a:spcAft>
                        <a:buNone/>
                      </a:pPr>
                      <a:r>
                        <a:rPr lang="zh-CN" altLang="en-US" sz="2000" b="1" smtClean="0">
                          <a:solidFill>
                            <a:srgbClr val="FF0000"/>
                          </a:solidFill>
                          <a:effectLst/>
                          <a:latin typeface="楷体" panose="02010609060101010101" charset="-122"/>
                          <a:ea typeface="楷体" panose="02010609060101010101" charset="-122"/>
                          <a:cs typeface="楷体" panose="02010609060101010101" charset="-122"/>
                        </a:rPr>
                        <a:t>单靠市场调节的危害</a:t>
                      </a:r>
                      <a:endParaRPr lang="zh-CN" altLang="en-US" sz="2000" b="1" smtClean="0">
                        <a:solidFill>
                          <a:srgbClr val="FF0000"/>
                        </a:solidFill>
                        <a:effectLst/>
                        <a:latin typeface="楷体" panose="02010609060101010101" charset="-122"/>
                        <a:ea typeface="楷体" panose="02010609060101010101" charset="-122"/>
                        <a:cs typeface="楷体" panose="02010609060101010101" charset="-122"/>
                      </a:endParaRPr>
                    </a:p>
                    <a:p>
                      <a:pPr fontAlgn="auto">
                        <a:lnSpc>
                          <a:spcPct val="100000"/>
                        </a:lnSpc>
                        <a:spcAft>
                          <a:spcPct val="0"/>
                        </a:spcAft>
                        <a:buNone/>
                      </a:pPr>
                      <a:r>
                        <a:rPr lang="zh-CN" altLang="en-US" sz="2000" b="1" smtClean="0">
                          <a:solidFill>
                            <a:srgbClr val="000000"/>
                          </a:solidFill>
                          <a:effectLst/>
                          <a:latin typeface="楷体" panose="02010609060101010101" charset="-122"/>
                          <a:ea typeface="楷体" panose="02010609060101010101" charset="-122"/>
                          <a:cs typeface="楷体" panose="02010609060101010101" charset="-122"/>
                        </a:rPr>
                        <a:t>①会影响资源配置效率，导致资源浪费。②会导致经济运行大起大落，社会经济不稳定。③会产生不正当竞争</a:t>
                      </a:r>
                      <a:r>
                        <a:rPr lang="zh-CN" altLang="en-US" sz="2000" b="1" smtClean="0">
                          <a:solidFill>
                            <a:srgbClr val="FF0000"/>
                          </a:solidFill>
                          <a:effectLst/>
                          <a:latin typeface="楷体" panose="02010609060101010101" charset="-122"/>
                          <a:ea typeface="楷体" panose="02010609060101010101" charset="-122"/>
                          <a:cs typeface="楷体" panose="02010609060101010101" charset="-122"/>
                        </a:rPr>
                        <a:t>、垄断，损害社会公平</a:t>
                      </a:r>
                      <a:r>
                        <a:rPr lang="zh-CN" altLang="en-US" sz="2000" b="1" smtClean="0">
                          <a:solidFill>
                            <a:srgbClr val="000000"/>
                          </a:solidFill>
                          <a:effectLst/>
                          <a:latin typeface="楷体" panose="02010609060101010101" charset="-122"/>
                          <a:ea typeface="楷体" panose="02010609060101010101" charset="-122"/>
                          <a:cs typeface="楷体" panose="02010609060101010101" charset="-122"/>
                        </a:rPr>
                        <a:t>。④会导致收入差距拉大。</a:t>
                      </a:r>
                      <a:endParaRPr lang="zh-CN" altLang="en-US" sz="2000" b="1" smtClean="0">
                        <a:solidFill>
                          <a:srgbClr val="000000"/>
                        </a:solidFill>
                        <a:effectLst/>
                        <a:latin typeface="楷体" panose="02010609060101010101" charset="-122"/>
                        <a:ea typeface="楷体" panose="02010609060101010101" charset="-122"/>
                        <a:cs typeface="楷体" panose="02010609060101010101" charset="-122"/>
                      </a:endParaRPr>
                    </a:p>
                  </a:txBody>
                  <a:tcPr marL="66662" marR="66662" marT="0" marB="0" vert="horz"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tr>
            </a:tbl>
          </a:graphicData>
        </a:graphic>
      </p:graphicFrame>
      <p:sp>
        <p:nvSpPr>
          <p:cNvPr id="14" name="矩形 13"/>
          <p:cNvSpPr/>
          <p:nvPr>
            <p:custDataLst>
              <p:tags r:id="rId6"/>
            </p:custDataLst>
          </p:nvPr>
        </p:nvSpPr>
        <p:spPr>
          <a:xfrm>
            <a:off x="213995" y="2129155"/>
            <a:ext cx="11764010" cy="2030095"/>
          </a:xfrm>
          <a:prstGeom prst="rect">
            <a:avLst/>
          </a:prstGeom>
          <a:solidFill>
            <a:srgbClr val="FFFF00"/>
          </a:solidFill>
        </p:spPr>
        <p:txBody>
          <a:bodyPr wrap="square">
            <a:spAutoFit/>
          </a:bodyPr>
          <a:p>
            <a:pPr lvl="0" algn="just">
              <a:lnSpc>
                <a:spcPct val="150000"/>
              </a:lnSpc>
            </a:pPr>
            <a:r>
              <a:rPr lang="en-US" altLang="zh-CN" sz="2800" b="1" kern="10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en-US" sz="2800" b="1" kern="10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自发性：为了挣钱，不择手段，制假售假，坑蒙拐骗。</a:t>
            </a:r>
            <a:endParaRPr lang="zh-CN" altLang="en-US" sz="2800" b="1" kern="10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endParaRPr>
          </a:p>
          <a:p>
            <a:pPr lvl="0" algn="just">
              <a:lnSpc>
                <a:spcPct val="150000"/>
              </a:lnSpc>
            </a:pPr>
            <a:r>
              <a:rPr lang="en-US" altLang="zh-CN" sz="2800" b="1" kern="10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en-US" sz="2800" b="1" kern="10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盲目性：信息不灵，多赔少赚，一哄而上，没有主见。</a:t>
            </a:r>
            <a:endParaRPr lang="zh-CN" altLang="en-US" sz="2800" b="1" kern="10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endParaRPr>
          </a:p>
          <a:p>
            <a:pPr lvl="0" algn="just">
              <a:lnSpc>
                <a:spcPct val="150000"/>
              </a:lnSpc>
            </a:pPr>
            <a:r>
              <a:rPr lang="en-US" altLang="zh-CN" sz="2800" b="1" kern="10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en-US" sz="2800" b="1" kern="10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滞后性：事后调节，浪费时间，耗费资源，农业多见。</a:t>
            </a:r>
            <a:endParaRPr lang="zh-CN" altLang="en-US" sz="2800" b="1" kern="10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500"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ags/tag1.xml><?xml version="1.0" encoding="utf-8"?>
<p:tagLst xmlns:p="http://schemas.openxmlformats.org/presentationml/2006/main">
  <p:tag name="AS_UNIQUEID" val="6188"/>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0.xml><?xml version="1.0" encoding="utf-8"?>
<p:tagLst xmlns:p="http://schemas.openxmlformats.org/presentationml/2006/main">
  <p:tag name="AS_UNIQUEID" val="986"/>
</p:tagLst>
</file>

<file path=ppt/tags/tag100.xml><?xml version="1.0" encoding="utf-8"?>
<p:tagLst xmlns:p="http://schemas.openxmlformats.org/presentationml/2006/main">
  <p:tag name="AS_UNIQUEID" val="6810"/>
</p:tagLst>
</file>

<file path=ppt/tags/tag101.xml><?xml version="1.0" encoding="utf-8"?>
<p:tagLst xmlns:p="http://schemas.openxmlformats.org/presentationml/2006/main">
  <p:tag name="AS_UNIQUEID" val="6811"/>
</p:tagLst>
</file>

<file path=ppt/tags/tag102.xml><?xml version="1.0" encoding="utf-8"?>
<p:tagLst xmlns:p="http://schemas.openxmlformats.org/presentationml/2006/main">
  <p:tag name="AS_UNIQUEID" val="6812"/>
</p:tagLst>
</file>

<file path=ppt/tags/tag103.xml><?xml version="1.0" encoding="utf-8"?>
<p:tagLst xmlns:p="http://schemas.openxmlformats.org/presentationml/2006/main">
  <p:tag name="AS_UNIQUEID" val="6813"/>
</p:tagLst>
</file>

<file path=ppt/tags/tag104.xml><?xml version="1.0" encoding="utf-8"?>
<p:tagLst xmlns:p="http://schemas.openxmlformats.org/presentationml/2006/main">
  <p:tag name="AS_UNIQUEID" val="6814"/>
</p:tagLst>
</file>

<file path=ppt/tags/tag105.xml><?xml version="1.0" encoding="utf-8"?>
<p:tagLst xmlns:p="http://schemas.openxmlformats.org/presentationml/2006/main">
  <p:tag name="AS_UNIQUEID" val="6815"/>
</p:tagLst>
</file>

<file path=ppt/tags/tag106.xml><?xml version="1.0" encoding="utf-8"?>
<p:tagLst xmlns:p="http://schemas.openxmlformats.org/presentationml/2006/main">
  <p:tag name="AS_UNIQUEID" val="6816"/>
</p:tagLst>
</file>

<file path=ppt/tags/tag107.xml><?xml version="1.0" encoding="utf-8"?>
<p:tagLst xmlns:p="http://schemas.openxmlformats.org/presentationml/2006/main">
  <p:tag name="AS_UNIQUEID" val="6817"/>
</p:tagLst>
</file>

<file path=ppt/tags/tag108.xml><?xml version="1.0" encoding="utf-8"?>
<p:tagLst xmlns:p="http://schemas.openxmlformats.org/presentationml/2006/main">
  <p:tag name="AS_UNIQUEID" val="6818"/>
</p:tagLst>
</file>

<file path=ppt/tags/tag109.xml><?xml version="1.0" encoding="utf-8"?>
<p:tagLst xmlns:p="http://schemas.openxmlformats.org/presentationml/2006/main">
  <p:tag name="AS_UNIQUEID" val="6819"/>
</p:tagLst>
</file>

<file path=ppt/tags/tag11.xml><?xml version="1.0" encoding="utf-8"?>
<p:tagLst xmlns:p="http://schemas.openxmlformats.org/presentationml/2006/main">
  <p:tag name="AS_UNIQUEID" val="987"/>
</p:tagLst>
</file>

<file path=ppt/tags/tag110.xml><?xml version="1.0" encoding="utf-8"?>
<p:tagLst xmlns:p="http://schemas.openxmlformats.org/presentationml/2006/main">
  <p:tag name="AS_UNIQUEID" val="6820"/>
</p:tagLst>
</file>

<file path=ppt/tags/tag111.xml><?xml version="1.0" encoding="utf-8"?>
<p:tagLst xmlns:p="http://schemas.openxmlformats.org/presentationml/2006/main">
  <p:tag name="AS_UNIQUEID" val="6821"/>
</p:tagLst>
</file>

<file path=ppt/tags/tag112.xml><?xml version="1.0" encoding="utf-8"?>
<p:tagLst xmlns:p="http://schemas.openxmlformats.org/presentationml/2006/main">
  <p:tag name="AS_UNIQUEID" val="6822"/>
</p:tagLst>
</file>

<file path=ppt/tags/tag113.xml><?xml version="1.0" encoding="utf-8"?>
<p:tagLst xmlns:p="http://schemas.openxmlformats.org/presentationml/2006/main">
  <p:tag name="AS_UNIQUEID" val="6823"/>
</p:tagLst>
</file>

<file path=ppt/tags/tag114.xml><?xml version="1.0" encoding="utf-8"?>
<p:tagLst xmlns:p="http://schemas.openxmlformats.org/presentationml/2006/main">
  <p:tag name="AS_UNIQUEID" val="6824"/>
</p:tagLst>
</file>

<file path=ppt/tags/tag115.xml><?xml version="1.0" encoding="utf-8"?>
<p:tagLst xmlns:p="http://schemas.openxmlformats.org/presentationml/2006/main">
  <p:tag name="AS_UNIQUEID" val="6825"/>
</p:tagLst>
</file>

<file path=ppt/tags/tag116.xml><?xml version="1.0" encoding="utf-8"?>
<p:tagLst xmlns:p="http://schemas.openxmlformats.org/presentationml/2006/main">
  <p:tag name="AS_UNIQUEID" val="6826"/>
</p:tagLst>
</file>

<file path=ppt/tags/tag117.xml><?xml version="1.0" encoding="utf-8"?>
<p:tagLst xmlns:p="http://schemas.openxmlformats.org/presentationml/2006/main">
  <p:tag name="AS_UNIQUEID" val="6827"/>
</p:tagLst>
</file>

<file path=ppt/tags/tag118.xml><?xml version="1.0" encoding="utf-8"?>
<p:tagLst xmlns:p="http://schemas.openxmlformats.org/presentationml/2006/main">
  <p:tag name="AS_UNIQUEID" val="6828"/>
</p:tagLst>
</file>

<file path=ppt/tags/tag119.xml><?xml version="1.0" encoding="utf-8"?>
<p:tagLst xmlns:p="http://schemas.openxmlformats.org/presentationml/2006/main">
  <p:tag name="AS_UNIQUEID" val="6829"/>
</p:tagLst>
</file>

<file path=ppt/tags/tag12.xml><?xml version="1.0" encoding="utf-8"?>
<p:tagLst xmlns:p="http://schemas.openxmlformats.org/presentationml/2006/main">
  <p:tag name="AS_UNIQUEID" val="987"/>
</p:tagLst>
</file>

<file path=ppt/tags/tag120.xml><?xml version="1.0" encoding="utf-8"?>
<p:tagLst xmlns:p="http://schemas.openxmlformats.org/presentationml/2006/main">
  <p:tag name="AS_UNIQUEID" val="6830"/>
</p:tagLst>
</file>

<file path=ppt/tags/tag121.xml><?xml version="1.0" encoding="utf-8"?>
<p:tagLst xmlns:p="http://schemas.openxmlformats.org/presentationml/2006/main">
  <p:tag name="AS_UNIQUEID" val="6831"/>
</p:tagLst>
</file>

<file path=ppt/tags/tag122.xml><?xml version="1.0" encoding="utf-8"?>
<p:tagLst xmlns:p="http://schemas.openxmlformats.org/presentationml/2006/main">
  <p:tag name="AS_UNIQUEID" val="6832"/>
</p:tagLst>
</file>

<file path=ppt/tags/tag123.xml><?xml version="1.0" encoding="utf-8"?>
<p:tagLst xmlns:p="http://schemas.openxmlformats.org/presentationml/2006/main">
  <p:tag name="AS_UNIQUEID" val="6833"/>
</p:tagLst>
</file>

<file path=ppt/tags/tag124.xml><?xml version="1.0" encoding="utf-8"?>
<p:tagLst xmlns:p="http://schemas.openxmlformats.org/presentationml/2006/main">
  <p:tag name="AS_UNIQUEID" val="6834"/>
</p:tagLst>
</file>

<file path=ppt/tags/tag125.xml><?xml version="1.0" encoding="utf-8"?>
<p:tagLst xmlns:p="http://schemas.openxmlformats.org/presentationml/2006/main">
  <p:tag name="AS_UNIQUEID" val="6835"/>
</p:tagLst>
</file>

<file path=ppt/tags/tag126.xml><?xml version="1.0" encoding="utf-8"?>
<p:tagLst xmlns:p="http://schemas.openxmlformats.org/presentationml/2006/main">
  <p:tag name="AS_UNIQUEID" val="6836"/>
</p:tagLst>
</file>

<file path=ppt/tags/tag127.xml><?xml version="1.0" encoding="utf-8"?>
<p:tagLst xmlns:p="http://schemas.openxmlformats.org/presentationml/2006/main">
  <p:tag name="AS_UNIQUEID" val="6837"/>
</p:tagLst>
</file>

<file path=ppt/tags/tag128.xml><?xml version="1.0" encoding="utf-8"?>
<p:tagLst xmlns:p="http://schemas.openxmlformats.org/presentationml/2006/main">
  <p:tag name="AS_UNIQUEID" val="6838"/>
</p:tagLst>
</file>

<file path=ppt/tags/tag129.xml><?xml version="1.0" encoding="utf-8"?>
<p:tagLst xmlns:p="http://schemas.openxmlformats.org/presentationml/2006/main">
  <p:tag name="AS_UNIQUEID" val="6802"/>
</p:tagLst>
</file>

<file path=ppt/tags/tag13.xml><?xml version="1.0" encoding="utf-8"?>
<p:tagLst xmlns:p="http://schemas.openxmlformats.org/presentationml/2006/main">
  <p:tag name="AS_UNIQUEID" val="986"/>
</p:tagLst>
</file>

<file path=ppt/tags/tag130.xml><?xml version="1.0" encoding="utf-8"?>
<p:tagLst xmlns:p="http://schemas.openxmlformats.org/presentationml/2006/main">
  <p:tag name="AS_UNIQUEID" val="6849"/>
  <p:tag name="KSO_WM_UNIT_TABLE_BEAUTIFY" val="smartTable{49c95771-5287-4ee5-8edf-eb3cdaf5b494}"/>
  <p:tag name="TABLE_ENDDRAG_ORIGIN_RECT" val="856*441"/>
  <p:tag name="TABLE_ENDDRAG_RECT" val="25*31*856*441"/>
</p:tagLst>
</file>

<file path=ppt/tags/tag131.xml><?xml version="1.0" encoding="utf-8"?>
<p:tagLst xmlns:p="http://schemas.openxmlformats.org/presentationml/2006/main">
  <p:tag name="AS_UNIQUEID" val="6866"/>
</p:tagLst>
</file>

<file path=ppt/tags/tag132.xml><?xml version="1.0" encoding="utf-8"?>
<p:tagLst xmlns:p="http://schemas.openxmlformats.org/presentationml/2006/main">
  <p:tag name="AS_UNIQUEID" val="6867"/>
</p:tagLst>
</file>

<file path=ppt/tags/tag133.xml><?xml version="1.0" encoding="utf-8"?>
<p:tagLst xmlns:p="http://schemas.openxmlformats.org/presentationml/2006/main">
  <p:tag name="AS_UNIQUEID" val="6868"/>
</p:tagLst>
</file>

<file path=ppt/tags/tag134.xml><?xml version="1.0" encoding="utf-8"?>
<p:tagLst xmlns:p="http://schemas.openxmlformats.org/presentationml/2006/main">
  <p:tag name="AS_UNIQUEID" val="25"/>
</p:tagLst>
</file>

<file path=ppt/tags/tag135.xml><?xml version="1.0" encoding="utf-8"?>
<p:tagLst xmlns:p="http://schemas.openxmlformats.org/presentationml/2006/main">
  <p:tag name="AS_UNIQUEID" val="594"/>
  <p:tag name="KSO_WM_UNIT_TABLE_BEAUTIFY" val="smartTable{651a902e-fd25-43c5-9f65-5951dccbade0}"/>
</p:tagLst>
</file>

<file path=ppt/tags/tag136.xml><?xml version="1.0" encoding="utf-8"?>
<p:tagLst xmlns:p="http://schemas.openxmlformats.org/presentationml/2006/main">
  <p:tag name="AS_UNIQUEID" val="6862"/>
</p:tagLst>
</file>

<file path=ppt/tags/tag137.xml><?xml version="1.0" encoding="utf-8"?>
<p:tagLst xmlns:p="http://schemas.openxmlformats.org/presentationml/2006/main">
  <p:tag name="AS_UNIQUEID" val="6863"/>
</p:tagLst>
</file>

<file path=ppt/tags/tag138.xml><?xml version="1.0" encoding="utf-8"?>
<p:tagLst xmlns:p="http://schemas.openxmlformats.org/presentationml/2006/main">
  <p:tag name="AS_UNIQUEID" val="6864"/>
</p:tagLst>
</file>

<file path=ppt/tags/tag139.xml><?xml version="1.0" encoding="utf-8"?>
<p:tagLst xmlns:p="http://schemas.openxmlformats.org/presentationml/2006/main">
  <p:tag name="AS_UNIQUEID" val="6874"/>
</p:tagLst>
</file>

<file path=ppt/tags/tag14.xml><?xml version="1.0" encoding="utf-8"?>
<p:tagLst xmlns:p="http://schemas.openxmlformats.org/presentationml/2006/main">
  <p:tag name="AS_UNIQUEID" val="987"/>
</p:tagLst>
</file>

<file path=ppt/tags/tag140.xml><?xml version="1.0" encoding="utf-8"?>
<p:tagLst xmlns:p="http://schemas.openxmlformats.org/presentationml/2006/main">
  <p:tag name="AS_UNIQUEID" val="6876"/>
</p:tagLst>
</file>

<file path=ppt/tags/tag141.xml><?xml version="1.0" encoding="utf-8"?>
<p:tagLst xmlns:p="http://schemas.openxmlformats.org/presentationml/2006/main">
  <p:tag name="AS_UNIQUEID" val="25"/>
</p:tagLst>
</file>

<file path=ppt/tags/tag142.xml><?xml version="1.0" encoding="utf-8"?>
<p:tagLst xmlns:p="http://schemas.openxmlformats.org/presentationml/2006/main">
  <p:tag name="AS_UNIQUEID" val="106"/>
</p:tagLst>
</file>

<file path=ppt/tags/tag143.xml><?xml version="1.0" encoding="utf-8"?>
<p:tagLst xmlns:p="http://schemas.openxmlformats.org/presentationml/2006/main">
  <p:tag name="AS_UNIQUEID" val="6877"/>
  <p:tag name="KSO_WM_UNIT_TABLE_BEAUTIFY" val="smartTable{798e9ad1-f61d-4996-ad5d-904c8ceea50c}"/>
</p:tagLst>
</file>

<file path=ppt/tags/tag144.xml><?xml version="1.0" encoding="utf-8"?>
<p:tagLst xmlns:p="http://schemas.openxmlformats.org/presentationml/2006/main">
  <p:tag name="AS_UNIQUEID" val="6878"/>
</p:tagLst>
</file>

<file path=ppt/tags/tag145.xml><?xml version="1.0" encoding="utf-8"?>
<p:tagLst xmlns:p="http://schemas.openxmlformats.org/presentationml/2006/main">
  <p:tag name="AS_UNIQUEID" val="6879"/>
</p:tagLst>
</file>

<file path=ppt/tags/tag146.xml><?xml version="1.0" encoding="utf-8"?>
<p:tagLst xmlns:p="http://schemas.openxmlformats.org/presentationml/2006/main">
  <p:tag name="AS_UNIQUEID" val="6880"/>
</p:tagLst>
</file>

<file path=ppt/tags/tag147.xml><?xml version="1.0" encoding="utf-8"?>
<p:tagLst xmlns:p="http://schemas.openxmlformats.org/presentationml/2006/main">
  <p:tag name="AS_UNIQUEID" val="6881"/>
</p:tagLst>
</file>

<file path=ppt/tags/tag148.xml><?xml version="1.0" encoding="utf-8"?>
<p:tagLst xmlns:p="http://schemas.openxmlformats.org/presentationml/2006/main">
  <p:tag name="AS_UNIQUEID" val="6882"/>
</p:tagLst>
</file>

<file path=ppt/tags/tag149.xml><?xml version="1.0" encoding="utf-8"?>
<p:tagLst xmlns:p="http://schemas.openxmlformats.org/presentationml/2006/main">
  <p:tag name="AS_UNIQUEID" val="6883"/>
</p:tagLst>
</file>

<file path=ppt/tags/tag15.xml><?xml version="1.0" encoding="utf-8"?>
<p:tagLst xmlns:p="http://schemas.openxmlformats.org/presentationml/2006/main">
  <p:tag name="AS_UNIQUEID" val="986"/>
</p:tagLst>
</file>

<file path=ppt/tags/tag150.xml><?xml version="1.0" encoding="utf-8"?>
<p:tagLst xmlns:p="http://schemas.openxmlformats.org/presentationml/2006/main">
  <p:tag name="AS_UNIQUEID" val="6884"/>
</p:tagLst>
</file>

<file path=ppt/tags/tag151.xml><?xml version="1.0" encoding="utf-8"?>
<p:tagLst xmlns:p="http://schemas.openxmlformats.org/presentationml/2006/main">
  <p:tag name="AS_UNIQUEID" val="6885"/>
</p:tagLst>
</file>

<file path=ppt/tags/tag152.xml><?xml version="1.0" encoding="utf-8"?>
<p:tagLst xmlns:p="http://schemas.openxmlformats.org/presentationml/2006/main">
  <p:tag name="AS_UNIQUEID" val="6886"/>
</p:tagLst>
</file>

<file path=ppt/tags/tag153.xml><?xml version="1.0" encoding="utf-8"?>
<p:tagLst xmlns:p="http://schemas.openxmlformats.org/presentationml/2006/main">
  <p:tag name="AS_UNIQUEID" val="6870"/>
</p:tagLst>
</file>

<file path=ppt/tags/tag154.xml><?xml version="1.0" encoding="utf-8"?>
<p:tagLst xmlns:p="http://schemas.openxmlformats.org/presentationml/2006/main">
  <p:tag name="AS_UNIQUEID" val="6871"/>
</p:tagLst>
</file>

<file path=ppt/tags/tag155.xml><?xml version="1.0" encoding="utf-8"?>
<p:tagLst xmlns:p="http://schemas.openxmlformats.org/presentationml/2006/main">
  <p:tag name="AS_UNIQUEID" val="6872"/>
</p:tagLst>
</file>

<file path=ppt/tags/tag156.xml><?xml version="1.0" encoding="utf-8"?>
<p:tagLst xmlns:p="http://schemas.openxmlformats.org/presentationml/2006/main">
  <p:tag name="AS_UNIQUEID" val="6892"/>
</p:tagLst>
</file>

<file path=ppt/tags/tag157.xml><?xml version="1.0" encoding="utf-8"?>
<p:tagLst xmlns:p="http://schemas.openxmlformats.org/presentationml/2006/main">
  <p:tag name="AS_UNIQUEID" val="6894"/>
</p:tagLst>
</file>

<file path=ppt/tags/tag158.xml><?xml version="1.0" encoding="utf-8"?>
<p:tagLst xmlns:p="http://schemas.openxmlformats.org/presentationml/2006/main">
  <p:tag name="AS_UNIQUEID" val="25"/>
</p:tagLst>
</file>

<file path=ppt/tags/tag159.xml><?xml version="1.0" encoding="utf-8"?>
<p:tagLst xmlns:p="http://schemas.openxmlformats.org/presentationml/2006/main">
  <p:tag name="AS_UNIQUEID" val="128"/>
  <p:tag name="KSO_WM_UNIT_TABLE_BEAUTIFY" val="smartTable{da37fcfe-c1fa-40da-8113-225609866643}"/>
</p:tagLst>
</file>

<file path=ppt/tags/tag16.xml><?xml version="1.0" encoding="utf-8"?>
<p:tagLst xmlns:p="http://schemas.openxmlformats.org/presentationml/2006/main">
  <p:tag name="AS_UNIQUEID" val="987"/>
</p:tagLst>
</file>

<file path=ppt/tags/tag160.xml><?xml version="1.0" encoding="utf-8"?>
<p:tagLst xmlns:p="http://schemas.openxmlformats.org/presentationml/2006/main">
  <p:tag name="AS_UNIQUEID" val="130"/>
</p:tagLst>
</file>

<file path=ppt/tags/tag161.xml><?xml version="1.0" encoding="utf-8"?>
<p:tagLst xmlns:p="http://schemas.openxmlformats.org/presentationml/2006/main">
  <p:tag name="AS_UNIQUEID" val="127"/>
</p:tagLst>
</file>

<file path=ppt/tags/tag162.xml><?xml version="1.0" encoding="utf-8"?>
<p:tagLst xmlns:p="http://schemas.openxmlformats.org/presentationml/2006/main">
  <p:tag name="AS_UNIQUEID" val="6895"/>
</p:tagLst>
</file>

<file path=ppt/tags/tag163.xml><?xml version="1.0" encoding="utf-8"?>
<p:tagLst xmlns:p="http://schemas.openxmlformats.org/presentationml/2006/main">
  <p:tag name="AS_UNIQUEID" val="6896"/>
</p:tagLst>
</file>

<file path=ppt/tags/tag164.xml><?xml version="1.0" encoding="utf-8"?>
<p:tagLst xmlns:p="http://schemas.openxmlformats.org/presentationml/2006/main">
  <p:tag name="AS_UNIQUEID" val="6897"/>
</p:tagLst>
</file>

<file path=ppt/tags/tag165.xml><?xml version="1.0" encoding="utf-8"?>
<p:tagLst xmlns:p="http://schemas.openxmlformats.org/presentationml/2006/main">
  <p:tag name="AS_UNIQUEID" val="6898"/>
</p:tagLst>
</file>

<file path=ppt/tags/tag166.xml><?xml version="1.0" encoding="utf-8"?>
<p:tagLst xmlns:p="http://schemas.openxmlformats.org/presentationml/2006/main">
  <p:tag name="AS_UNIQUEID" val="6899"/>
</p:tagLst>
</file>

<file path=ppt/tags/tag167.xml><?xml version="1.0" encoding="utf-8"?>
<p:tagLst xmlns:p="http://schemas.openxmlformats.org/presentationml/2006/main">
  <p:tag name="AS_UNIQUEID" val="6900"/>
</p:tagLst>
</file>

<file path=ppt/tags/tag168.xml><?xml version="1.0" encoding="utf-8"?>
<p:tagLst xmlns:p="http://schemas.openxmlformats.org/presentationml/2006/main">
  <p:tag name="AS_UNIQUEID" val="129"/>
</p:tagLst>
</file>

<file path=ppt/tags/tag169.xml><?xml version="1.0" encoding="utf-8"?>
<p:tagLst xmlns:p="http://schemas.openxmlformats.org/presentationml/2006/main">
  <p:tag name="AS_UNIQUEID" val="6888"/>
</p:tagLst>
</file>

<file path=ppt/tags/tag17.xml><?xml version="1.0" encoding="utf-8"?>
<p:tagLst xmlns:p="http://schemas.openxmlformats.org/presentationml/2006/main">
  <p:tag name="AS_UNIQUEID" val="986"/>
</p:tagLst>
</file>

<file path=ppt/tags/tag170.xml><?xml version="1.0" encoding="utf-8"?>
<p:tagLst xmlns:p="http://schemas.openxmlformats.org/presentationml/2006/main">
  <p:tag name="AS_UNIQUEID" val="6889"/>
</p:tagLst>
</file>

<file path=ppt/tags/tag171.xml><?xml version="1.0" encoding="utf-8"?>
<p:tagLst xmlns:p="http://schemas.openxmlformats.org/presentationml/2006/main">
  <p:tag name="AS_UNIQUEID" val="6890"/>
</p:tagLst>
</file>

<file path=ppt/tags/tag172.xml><?xml version="1.0" encoding="utf-8"?>
<p:tagLst xmlns:p="http://schemas.openxmlformats.org/presentationml/2006/main">
  <p:tag name="AS_UNIQUEID" val="6902"/>
</p:tagLst>
</file>

<file path=ppt/tags/tag173.xml><?xml version="1.0" encoding="utf-8"?>
<p:tagLst xmlns:p="http://schemas.openxmlformats.org/presentationml/2006/main">
  <p:tag name="AS_UNIQUEID" val="6903"/>
</p:tagLst>
</file>

<file path=ppt/tags/tag174.xml><?xml version="1.0" encoding="utf-8"?>
<p:tagLst xmlns:p="http://schemas.openxmlformats.org/presentationml/2006/main">
  <p:tag name="AS_UNIQUEID" val="6904"/>
</p:tagLst>
</file>

<file path=ppt/tags/tag175.xml><?xml version="1.0" encoding="utf-8"?>
<p:tagLst xmlns:p="http://schemas.openxmlformats.org/presentationml/2006/main">
  <p:tag name="AS_UNIQUEID" val="6904"/>
</p:tagLst>
</file>

<file path=ppt/tags/tag18.xml><?xml version="1.0" encoding="utf-8"?>
<p:tagLst xmlns:p="http://schemas.openxmlformats.org/presentationml/2006/main">
  <p:tag name="AS_UNIQUEID" val="986"/>
</p:tagLst>
</file>

<file path=ppt/tags/tag19.xml><?xml version="1.0" encoding="utf-8"?>
<p:tagLst xmlns:p="http://schemas.openxmlformats.org/presentationml/2006/main">
  <p:tag name="AS_UNIQUEID" val="987"/>
</p:tagLst>
</file>

<file path=ppt/tags/tag2.xml><?xml version="1.0" encoding="utf-8"?>
<p:tagLst xmlns:p="http://schemas.openxmlformats.org/presentationml/2006/main">
  <p:tag name="AS_UNIQUEID" val="6698"/>
</p:tagLst>
</file>

<file path=ppt/tags/tag20.xml><?xml version="1.0" encoding="utf-8"?>
<p:tagLst xmlns:p="http://schemas.openxmlformats.org/presentationml/2006/main">
  <p:tag name="AS_UNIQUEID" val="5805"/>
</p:tagLst>
</file>

<file path=ppt/tags/tag21.xml><?xml version="1.0" encoding="utf-8"?>
<p:tagLst xmlns:p="http://schemas.openxmlformats.org/presentationml/2006/main">
  <p:tag name="AS_UNIQUEID" val="5806"/>
</p:tagLst>
</file>

<file path=ppt/tags/tag22.xml><?xml version="1.0" encoding="utf-8"?>
<p:tagLst xmlns:p="http://schemas.openxmlformats.org/presentationml/2006/main">
  <p:tag name="AS_UNIQUEID" val="987"/>
</p:tagLst>
</file>

<file path=ppt/tags/tag23.xml><?xml version="1.0" encoding="utf-8"?>
<p:tagLst xmlns:p="http://schemas.openxmlformats.org/presentationml/2006/main">
  <p:tag name="AS_UNIQUEID" val="987"/>
</p:tagLst>
</file>

<file path=ppt/tags/tag24.xml><?xml version="1.0" encoding="utf-8"?>
<p:tagLst xmlns:p="http://schemas.openxmlformats.org/presentationml/2006/main">
  <p:tag name="AS_UNIQUEID" val="987"/>
</p:tagLst>
</file>

<file path=ppt/tags/tag25.xml><?xml version="1.0" encoding="utf-8"?>
<p:tagLst xmlns:p="http://schemas.openxmlformats.org/presentationml/2006/main">
  <p:tag name="AS_UNIQUEID" val="987"/>
</p:tagLst>
</file>

<file path=ppt/tags/tag26.xml><?xml version="1.0" encoding="utf-8"?>
<p:tagLst xmlns:p="http://schemas.openxmlformats.org/presentationml/2006/main">
  <p:tag name="AS_UNIQUEID" val="987"/>
</p:tagLst>
</file>

<file path=ppt/tags/tag27.xml><?xml version="1.0" encoding="utf-8"?>
<p:tagLst xmlns:p="http://schemas.openxmlformats.org/presentationml/2006/main">
  <p:tag name="AS_UNIQUEID" val="987"/>
</p:tagLst>
</file>

<file path=ppt/tags/tag28.xml><?xml version="1.0" encoding="utf-8"?>
<p:tagLst xmlns:p="http://schemas.openxmlformats.org/presentationml/2006/main">
  <p:tag name="AS_UNIQUEID" val="987"/>
</p:tagLst>
</file>

<file path=ppt/tags/tag29.xml><?xml version="1.0" encoding="utf-8"?>
<p:tagLst xmlns:p="http://schemas.openxmlformats.org/presentationml/2006/main">
  <p:tag name="AS_UNIQUEID" val="987"/>
</p:tagLst>
</file>

<file path=ppt/tags/tag3.xml><?xml version="1.0" encoding="utf-8"?>
<p:tagLst xmlns:p="http://schemas.openxmlformats.org/presentationml/2006/main">
  <p:tag name="AS_UNIQUEID" val="6014"/>
</p:tagLst>
</file>

<file path=ppt/tags/tag30.xml><?xml version="1.0" encoding="utf-8"?>
<p:tagLst xmlns:p="http://schemas.openxmlformats.org/presentationml/2006/main">
  <p:tag name="AS_UNIQUEID" val="987"/>
</p:tagLst>
</file>

<file path=ppt/tags/tag31.xml><?xml version="1.0" encoding="utf-8"?>
<p:tagLst xmlns:p="http://schemas.openxmlformats.org/presentationml/2006/main">
  <p:tag name="AS_UNIQUEID" val="987"/>
</p:tagLst>
</file>

<file path=ppt/tags/tag32.xml><?xml version="1.0" encoding="utf-8"?>
<p:tagLst xmlns:p="http://schemas.openxmlformats.org/presentationml/2006/main">
  <p:tag name="AS_UNIQUEID" val="5807"/>
</p:tagLst>
</file>

<file path=ppt/tags/tag33.xml><?xml version="1.0" encoding="utf-8"?>
<p:tagLst xmlns:p="http://schemas.openxmlformats.org/presentationml/2006/main">
  <p:tag name="AS_UNIQUEID" val="987"/>
</p:tagLst>
</file>

<file path=ppt/tags/tag34.xml><?xml version="1.0" encoding="utf-8"?>
<p:tagLst xmlns:p="http://schemas.openxmlformats.org/presentationml/2006/main">
  <p:tag name="AS_UNIQUEID" val="987"/>
</p:tagLst>
</file>

<file path=ppt/tags/tag35.xml><?xml version="1.0" encoding="utf-8"?>
<p:tagLst xmlns:p="http://schemas.openxmlformats.org/presentationml/2006/main">
  <p:tag name="AS_UNIQUEID" val="5808"/>
</p:tagLst>
</file>

<file path=ppt/tags/tag36.xml><?xml version="1.0" encoding="utf-8"?>
<p:tagLst xmlns:p="http://schemas.openxmlformats.org/presentationml/2006/main">
  <p:tag name="AS_UNIQUEID" val="987"/>
</p:tagLst>
</file>

<file path=ppt/tags/tag37.xml><?xml version="1.0" encoding="utf-8"?>
<p:tagLst xmlns:p="http://schemas.openxmlformats.org/presentationml/2006/main">
  <p:tag name="AS_UNIQUEID" val="987"/>
</p:tagLst>
</file>

<file path=ppt/tags/tag38.xml><?xml version="1.0" encoding="utf-8"?>
<p:tagLst xmlns:p="http://schemas.openxmlformats.org/presentationml/2006/main">
  <p:tag name="AS_UNIQUEID" val="1007"/>
</p:tagLst>
</file>

<file path=ppt/tags/tag39.xml><?xml version="1.0" encoding="utf-8"?>
<p:tagLst xmlns:p="http://schemas.openxmlformats.org/presentationml/2006/main">
  <p:tag name="AS_UNIQUEID" val="987"/>
</p:tagLst>
</file>

<file path=ppt/tags/tag4.xml><?xml version="1.0" encoding="utf-8"?>
<p:tagLst xmlns:p="http://schemas.openxmlformats.org/presentationml/2006/main">
  <p:tag name="AS_UNIQUEID" val="6015"/>
  <p:tag name="KSO_WM_UNIT_TABLE_BEAUTIFY" val="smartTable{923c416e-466e-421a-8c5d-6be1d220b436}"/>
  <p:tag name="TABLE_ENDDRAG_ORIGIN_RECT" val="946*404"/>
  <p:tag name="TABLE_ENDDRAG_RECT" val="5*60*946*404"/>
</p:tagLst>
</file>

<file path=ppt/tags/tag40.xml><?xml version="1.0" encoding="utf-8"?>
<p:tagLst xmlns:p="http://schemas.openxmlformats.org/presentationml/2006/main">
  <p:tag name="AS_UNIQUEID" val="986"/>
</p:tagLst>
</file>

<file path=ppt/tags/tag41.xml><?xml version="1.0" encoding="utf-8"?>
<p:tagLst xmlns:p="http://schemas.openxmlformats.org/presentationml/2006/main">
  <p:tag name="AS_UNIQUEID" val="986"/>
</p:tagLst>
</file>

<file path=ppt/tags/tag42.xml><?xml version="1.0" encoding="utf-8"?>
<p:tagLst xmlns:p="http://schemas.openxmlformats.org/presentationml/2006/main">
  <p:tag name="AS_UNIQUEID" val="5800"/>
</p:tagLst>
</file>

<file path=ppt/tags/tag43.xml><?xml version="1.0" encoding="utf-8"?>
<p:tagLst xmlns:p="http://schemas.openxmlformats.org/presentationml/2006/main">
  <p:tag name="AS_UNIQUEID" val="5801"/>
</p:tagLst>
</file>

<file path=ppt/tags/tag44.xml><?xml version="1.0" encoding="utf-8"?>
<p:tagLst xmlns:p="http://schemas.openxmlformats.org/presentationml/2006/main">
  <p:tag name="AS_UNIQUEID" val="5802"/>
</p:tagLst>
</file>

<file path=ppt/tags/tag45.xml><?xml version="1.0" encoding="utf-8"?>
<p:tagLst xmlns:p="http://schemas.openxmlformats.org/presentationml/2006/main">
  <p:tag name="AS_UNIQUEID" val="6106"/>
</p:tagLst>
</file>

<file path=ppt/tags/tag46.xml><?xml version="1.0" encoding="utf-8"?>
<p:tagLst xmlns:p="http://schemas.openxmlformats.org/presentationml/2006/main">
  <p:tag name="AS_UNIQUEID" val="6107"/>
</p:tagLst>
</file>

<file path=ppt/tags/tag47.xml><?xml version="1.0" encoding="utf-8"?>
<p:tagLst xmlns:p="http://schemas.openxmlformats.org/presentationml/2006/main">
  <p:tag name="AS_UNIQUEID" val="6108"/>
</p:tagLst>
</file>

<file path=ppt/tags/tag48.xml><?xml version="1.0" encoding="utf-8"?>
<p:tagLst xmlns:p="http://schemas.openxmlformats.org/presentationml/2006/main">
  <p:tag name="AS_UNIQUEID" val="6109"/>
</p:tagLst>
</file>

<file path=ppt/tags/tag49.xml><?xml version="1.0" encoding="utf-8"?>
<p:tagLst xmlns:p="http://schemas.openxmlformats.org/presentationml/2006/main">
  <p:tag name="AS_UNIQUEID" val="6110"/>
</p:tagLst>
</file>

<file path=ppt/tags/tag5.xml><?xml version="1.0" encoding="utf-8"?>
<p:tagLst xmlns:p="http://schemas.openxmlformats.org/presentationml/2006/main">
  <p:tag name="AS_UNIQUEID" val="6009"/>
</p:tagLst>
</file>

<file path=ppt/tags/tag50.xml><?xml version="1.0" encoding="utf-8"?>
<p:tagLst xmlns:p="http://schemas.openxmlformats.org/presentationml/2006/main">
  <p:tag name="AS_UNIQUEID" val="6112"/>
  <p:tag name="KSO_WM_UNIT_TABLE_BEAUTIFY" val="smartTable{78a1a2b3-af7a-4661-a0f3-321236ce9a23}"/>
  <p:tag name="TABLE_ENDDRAG_ORIGIN_RECT" val="917*340"/>
  <p:tag name="TABLE_ENDDRAG_RECT" val="24*60*917*340"/>
</p:tagLst>
</file>

<file path=ppt/tags/tag51.xml><?xml version="1.0" encoding="utf-8"?>
<p:tagLst xmlns:p="http://schemas.openxmlformats.org/presentationml/2006/main">
  <p:tag name="AS_UNIQUEID" val="6119"/>
</p:tagLst>
</file>

<file path=ppt/tags/tag52.xml><?xml version="1.0" encoding="utf-8"?>
<p:tagLst xmlns:p="http://schemas.openxmlformats.org/presentationml/2006/main">
  <p:tag name="AS_UNIQUEID" val="6085"/>
</p:tagLst>
</file>

<file path=ppt/tags/tag53.xml><?xml version="1.0" encoding="utf-8"?>
<p:tagLst xmlns:p="http://schemas.openxmlformats.org/presentationml/2006/main">
  <p:tag name="AS_UNIQUEID" val="6083"/>
</p:tagLst>
</file>

<file path=ppt/tags/tag54.xml><?xml version="1.0" encoding="utf-8"?>
<p:tagLst xmlns:p="http://schemas.openxmlformats.org/presentationml/2006/main">
  <p:tag name="AS_UNIQUEID" val="6134"/>
</p:tagLst>
</file>

<file path=ppt/tags/tag55.xml><?xml version="1.0" encoding="utf-8"?>
<p:tagLst xmlns:p="http://schemas.openxmlformats.org/presentationml/2006/main">
  <p:tag name="AS_UNIQUEID" val="6135"/>
</p:tagLst>
</file>

<file path=ppt/tags/tag56.xml><?xml version="1.0" encoding="utf-8"?>
<p:tagLst xmlns:p="http://schemas.openxmlformats.org/presentationml/2006/main">
  <p:tag name="AS_UNIQUEID" val="6136"/>
</p:tagLst>
</file>

<file path=ppt/tags/tag57.xml><?xml version="1.0" encoding="utf-8"?>
<p:tagLst xmlns:p="http://schemas.openxmlformats.org/presentationml/2006/main">
  <p:tag name="AS_UNIQUEID" val="4256"/>
  <p:tag name="KSO_WM_UNIT_TABLE_BEAUTIFY" val="smartTable{d4fe2fd9-3cf3-42cf-b518-409d99e07e38}"/>
  <p:tag name="TABLE_ENDDRAG_ORIGIN_RECT" val="934*469"/>
  <p:tag name="TABLE_ENDDRAG_RECT" val="8*52*934*469"/>
</p:tagLst>
</file>

<file path=ppt/tags/tag58.xml><?xml version="1.0" encoding="utf-8"?>
<p:tagLst xmlns:p="http://schemas.openxmlformats.org/presentationml/2006/main">
  <p:tag name="AS_UNIQUEID" val="6138"/>
  <p:tag name="KSO_WM_UNIT_TABLE_BEAUTIFY" val="smartTable{a1aae2d8-82a5-4638-a4bd-9f638ecd9720}"/>
</p:tagLst>
</file>

<file path=ppt/tags/tag59.xml><?xml version="1.0" encoding="utf-8"?>
<p:tagLst xmlns:p="http://schemas.openxmlformats.org/presentationml/2006/main">
  <p:tag name="AS_UNIQUEID" val="6171"/>
</p:tagLst>
</file>

<file path=ppt/tags/tag6.xml><?xml version="1.0" encoding="utf-8"?>
<p:tagLst xmlns:p="http://schemas.openxmlformats.org/presentationml/2006/main">
  <p:tag name="AS_UNIQUEID" val="7"/>
</p:tagLst>
</file>

<file path=ppt/tags/tag60.xml><?xml version="1.0" encoding="utf-8"?>
<p:tagLst xmlns:p="http://schemas.openxmlformats.org/presentationml/2006/main">
  <p:tag name="AS_UNIQUEID" val="6129"/>
</p:tagLst>
</file>

<file path=ppt/tags/tag61.xml><?xml version="1.0" encoding="utf-8"?>
<p:tagLst xmlns:p="http://schemas.openxmlformats.org/presentationml/2006/main">
  <p:tag name="AS_UNIQUEID" val="6130"/>
</p:tagLst>
</file>

<file path=ppt/tags/tag62.xml><?xml version="1.0" encoding="utf-8"?>
<p:tagLst xmlns:p="http://schemas.openxmlformats.org/presentationml/2006/main">
  <p:tag name="AS_UNIQUEID" val="6131"/>
</p:tagLst>
</file>

<file path=ppt/tags/tag63.xml><?xml version="1.0" encoding="utf-8"?>
<p:tagLst xmlns:p="http://schemas.openxmlformats.org/presentationml/2006/main">
  <p:tag name="AS_UNIQUEID" val="6132"/>
</p:tagLst>
</file>

<file path=ppt/tags/tag64.xml><?xml version="1.0" encoding="utf-8"?>
<p:tagLst xmlns:p="http://schemas.openxmlformats.org/presentationml/2006/main">
  <p:tag name="AS_UNIQUEID" val="6780"/>
</p:tagLst>
</file>

<file path=ppt/tags/tag65.xml><?xml version="1.0" encoding="utf-8"?>
<p:tagLst xmlns:p="http://schemas.openxmlformats.org/presentationml/2006/main">
  <p:tag name="AS_UNIQUEID" val="6781"/>
</p:tagLst>
</file>

<file path=ppt/tags/tag66.xml><?xml version="1.0" encoding="utf-8"?>
<p:tagLst xmlns:p="http://schemas.openxmlformats.org/presentationml/2006/main">
  <p:tag name="AS_UNIQUEID" val="6782"/>
</p:tagLst>
</file>

<file path=ppt/tags/tag67.xml><?xml version="1.0" encoding="utf-8"?>
<p:tagLst xmlns:p="http://schemas.openxmlformats.org/presentationml/2006/main">
  <p:tag name="AS_UNIQUEID" val="6212"/>
</p:tagLst>
</file>

<file path=ppt/tags/tag68.xml><?xml version="1.0" encoding="utf-8"?>
<p:tagLst xmlns:p="http://schemas.openxmlformats.org/presentationml/2006/main">
  <p:tag name="AS_UNIQUEID" val="6213"/>
</p:tagLst>
</file>

<file path=ppt/tags/tag69.xml><?xml version="1.0" encoding="utf-8"?>
<p:tagLst xmlns:p="http://schemas.openxmlformats.org/presentationml/2006/main">
  <p:tag name="AS_UNIQUEID" val="6214"/>
</p:tagLst>
</file>

<file path=ppt/tags/tag7.xml><?xml version="1.0" encoding="utf-8"?>
<p:tagLst xmlns:p="http://schemas.openxmlformats.org/presentationml/2006/main">
  <p:tag name="AS_UNIQUEID" val="6074"/>
</p:tagLst>
</file>

<file path=ppt/tags/tag70.xml><?xml version="1.0" encoding="utf-8"?>
<p:tagLst xmlns:p="http://schemas.openxmlformats.org/presentationml/2006/main">
  <p:tag name="AS_UNIQUEID" val="6215"/>
</p:tagLst>
</file>

<file path=ppt/tags/tag71.xml><?xml version="1.0" encoding="utf-8"?>
<p:tagLst xmlns:p="http://schemas.openxmlformats.org/presentationml/2006/main">
  <p:tag name="AS_UNIQUEID" val="5914"/>
</p:tagLst>
</file>

<file path=ppt/tags/tag72.xml><?xml version="1.0" encoding="utf-8"?>
<p:tagLst xmlns:p="http://schemas.openxmlformats.org/presentationml/2006/main">
  <p:tag name="AS_UNIQUEID" val="5915"/>
</p:tagLst>
</file>

<file path=ppt/tags/tag73.xml><?xml version="1.0" encoding="utf-8"?>
<p:tagLst xmlns:p="http://schemas.openxmlformats.org/presentationml/2006/main">
  <p:tag name="AS_UNIQUEID" val="5916"/>
</p:tagLst>
</file>

<file path=ppt/tags/tag74.xml><?xml version="1.0" encoding="utf-8"?>
<p:tagLst xmlns:p="http://schemas.openxmlformats.org/presentationml/2006/main">
  <p:tag name="AS_UNIQUEID" val="5917"/>
</p:tagLst>
</file>

<file path=ppt/tags/tag75.xml><?xml version="1.0" encoding="utf-8"?>
<p:tagLst xmlns:p="http://schemas.openxmlformats.org/presentationml/2006/main">
  <p:tag name="AS_UNIQUEID" val="5918"/>
</p:tagLst>
</file>

<file path=ppt/tags/tag76.xml><?xml version="1.0" encoding="utf-8"?>
<p:tagLst xmlns:p="http://schemas.openxmlformats.org/presentationml/2006/main">
  <p:tag name="AS_UNIQUEID" val="5919"/>
</p:tagLst>
</file>

<file path=ppt/tags/tag77.xml><?xml version="1.0" encoding="utf-8"?>
<p:tagLst xmlns:p="http://schemas.openxmlformats.org/presentationml/2006/main">
  <p:tag name="AS_UNIQUEID" val="6217"/>
</p:tagLst>
</file>

<file path=ppt/tags/tag78.xml><?xml version="1.0" encoding="utf-8"?>
<p:tagLst xmlns:p="http://schemas.openxmlformats.org/presentationml/2006/main">
  <p:tag name="AS_UNIQUEID" val="6219"/>
</p:tagLst>
</file>

<file path=ppt/tags/tag79.xml><?xml version="1.0" encoding="utf-8"?>
<p:tagLst xmlns:p="http://schemas.openxmlformats.org/presentationml/2006/main">
  <p:tag name="AS_UNIQUEID" val="6220"/>
</p:tagLst>
</file>

<file path=ppt/tags/tag8.xml><?xml version="1.0" encoding="utf-8"?>
<p:tagLst xmlns:p="http://schemas.openxmlformats.org/presentationml/2006/main">
  <p:tag name="AS_UNIQUEID" val="986"/>
</p:tagLst>
</file>

<file path=ppt/tags/tag80.xml><?xml version="1.0" encoding="utf-8"?>
<p:tagLst xmlns:p="http://schemas.openxmlformats.org/presentationml/2006/main">
  <p:tag name="AS_UNIQUEID" val="6225"/>
</p:tagLst>
</file>

<file path=ppt/tags/tag81.xml><?xml version="1.0" encoding="utf-8"?>
<p:tagLst xmlns:p="http://schemas.openxmlformats.org/presentationml/2006/main">
  <p:tag name="AS_UNIQUEID" val="6229"/>
</p:tagLst>
</file>

<file path=ppt/tags/tag82.xml><?xml version="1.0" encoding="utf-8"?>
<p:tagLst xmlns:p="http://schemas.openxmlformats.org/presentationml/2006/main">
  <p:tag name="AS_UNIQUEID" val="6230"/>
</p:tagLst>
</file>

<file path=ppt/tags/tag83.xml><?xml version="1.0" encoding="utf-8"?>
<p:tagLst xmlns:p="http://schemas.openxmlformats.org/presentationml/2006/main">
  <p:tag name="KSO_WM_UNIT_PLACING_PICTURE_USER_VIEWPORT" val="{&quot;height&quot;:5055,&quot;width&quot;:9614}"/>
</p:tagLst>
</file>

<file path=ppt/tags/tag84.xml><?xml version="1.0" encoding="utf-8"?>
<p:tagLst xmlns:p="http://schemas.openxmlformats.org/presentationml/2006/main">
  <p:tag name="AS_UNIQUEID" val="6237"/>
</p:tagLst>
</file>

<file path=ppt/tags/tag85.xml><?xml version="1.0" encoding="utf-8"?>
<p:tagLst xmlns:p="http://schemas.openxmlformats.org/presentationml/2006/main">
  <p:tag name="AS_UNIQUEID" val="6238"/>
</p:tagLst>
</file>

<file path=ppt/tags/tag86.xml><?xml version="1.0" encoding="utf-8"?>
<p:tagLst xmlns:p="http://schemas.openxmlformats.org/presentationml/2006/main">
  <p:tag name="AS_UNIQUEID" val="6239"/>
</p:tagLst>
</file>

<file path=ppt/tags/tag87.xml><?xml version="1.0" encoding="utf-8"?>
<p:tagLst xmlns:p="http://schemas.openxmlformats.org/presentationml/2006/main">
  <p:tag name="AS_UNIQUEID" val="6240"/>
</p:tagLst>
</file>

<file path=ppt/tags/tag88.xml><?xml version="1.0" encoding="utf-8"?>
<p:tagLst xmlns:p="http://schemas.openxmlformats.org/presentationml/2006/main">
  <p:tag name="AS_UNIQUEID" val="6249"/>
</p:tagLst>
</file>

<file path=ppt/tags/tag89.xml><?xml version="1.0" encoding="utf-8"?>
<p:tagLst xmlns:p="http://schemas.openxmlformats.org/presentationml/2006/main">
  <p:tag name="AS_UNIQUEID" val="6250"/>
</p:tagLst>
</file>

<file path=ppt/tags/tag9.xml><?xml version="1.0" encoding="utf-8"?>
<p:tagLst xmlns:p="http://schemas.openxmlformats.org/presentationml/2006/main">
  <p:tag name="AS_UNIQUEID" val="987"/>
</p:tagLst>
</file>

<file path=ppt/tags/tag90.xml><?xml version="1.0" encoding="utf-8"?>
<p:tagLst xmlns:p="http://schemas.openxmlformats.org/presentationml/2006/main">
  <p:tag name="AS_UNIQUEID" val="6791"/>
  <p:tag name="KSO_WM_UNIT_TABLE_BEAUTIFY" val="smartTable{c820854b-77bc-4f41-a7b8-bc9c820b4090}"/>
  <p:tag name="TABLE_ENDDRAG_ORIGIN_RECT" val="876*420"/>
  <p:tag name="TABLE_ENDDRAG_RECT" val="15*61*876*420"/>
</p:tagLst>
</file>

<file path=ppt/tags/tag91.xml><?xml version="1.0" encoding="utf-8"?>
<p:tagLst xmlns:p="http://schemas.openxmlformats.org/presentationml/2006/main">
  <p:tag name="AS_UNIQUEID" val="6793"/>
</p:tagLst>
</file>

<file path=ppt/tags/tag92.xml><?xml version="1.0" encoding="utf-8"?>
<p:tagLst xmlns:p="http://schemas.openxmlformats.org/presentationml/2006/main">
  <p:tag name="AS_UNIQUEID" val="6794"/>
</p:tagLst>
</file>

<file path=ppt/tags/tag93.xml><?xml version="1.0" encoding="utf-8"?>
<p:tagLst xmlns:p="http://schemas.openxmlformats.org/presentationml/2006/main">
  <p:tag name="AS_UNIQUEID" val="6795"/>
</p:tagLst>
</file>

<file path=ppt/tags/tag94.xml><?xml version="1.0" encoding="utf-8"?>
<p:tagLst xmlns:p="http://schemas.openxmlformats.org/presentationml/2006/main">
  <p:tag name="AS_UNIQUEID" val="6804"/>
</p:tagLst>
</file>

<file path=ppt/tags/tag95.xml><?xml version="1.0" encoding="utf-8"?>
<p:tagLst xmlns:p="http://schemas.openxmlformats.org/presentationml/2006/main">
  <p:tag name="AS_UNIQUEID" val="6805"/>
</p:tagLst>
</file>

<file path=ppt/tags/tag96.xml><?xml version="1.0" encoding="utf-8"?>
<p:tagLst xmlns:p="http://schemas.openxmlformats.org/presentationml/2006/main">
  <p:tag name="AS_UNIQUEID" val="6806"/>
</p:tagLst>
</file>

<file path=ppt/tags/tag97.xml><?xml version="1.0" encoding="utf-8"?>
<p:tagLst xmlns:p="http://schemas.openxmlformats.org/presentationml/2006/main">
  <p:tag name="AS_UNIQUEID" val="6807"/>
</p:tagLst>
</file>

<file path=ppt/tags/tag98.xml><?xml version="1.0" encoding="utf-8"?>
<p:tagLst xmlns:p="http://schemas.openxmlformats.org/presentationml/2006/main">
  <p:tag name="AS_UNIQUEID" val="6808"/>
</p:tagLst>
</file>

<file path=ppt/tags/tag99.xml><?xml version="1.0" encoding="utf-8"?>
<p:tagLst xmlns:p="http://schemas.openxmlformats.org/presentationml/2006/main">
  <p:tag name="AS_UNIQUEID" val="680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9371</Words>
  <Application>WPS 演示</Application>
  <PresentationFormat>宽屏</PresentationFormat>
  <Paragraphs>564</Paragraphs>
  <Slides>30</Slides>
  <Notes>0</Notes>
  <HiddenSlides>0</HiddenSlides>
  <MMClips>0</MMClips>
  <ScaleCrop>false</ScaleCrop>
  <HeadingPairs>
    <vt:vector size="8" baseType="variant">
      <vt:variant>
        <vt:lpstr>已用的字体</vt:lpstr>
      </vt:variant>
      <vt:variant>
        <vt:i4>18</vt:i4>
      </vt:variant>
      <vt:variant>
        <vt:lpstr>主题</vt:lpstr>
      </vt:variant>
      <vt:variant>
        <vt:i4>1</vt:i4>
      </vt:variant>
      <vt:variant>
        <vt:lpstr>嵌入 OLE 服务器</vt:lpstr>
      </vt:variant>
      <vt:variant>
        <vt:i4>1</vt:i4>
      </vt:variant>
      <vt:variant>
        <vt:lpstr>幻灯片标题</vt:lpstr>
      </vt:variant>
      <vt:variant>
        <vt:i4>30</vt:i4>
      </vt:variant>
    </vt:vector>
  </HeadingPairs>
  <TitlesOfParts>
    <vt:vector size="50" baseType="lpstr">
      <vt:lpstr>Arial</vt:lpstr>
      <vt:lpstr>宋体</vt:lpstr>
      <vt:lpstr>Wingdings</vt:lpstr>
      <vt:lpstr>微软雅黑</vt:lpstr>
      <vt:lpstr>楷体</vt:lpstr>
      <vt:lpstr>黑体</vt:lpstr>
      <vt:lpstr>华文新魏</vt:lpstr>
      <vt:lpstr>Wingdings 2</vt:lpstr>
      <vt:lpstr>Times New Roman</vt:lpstr>
      <vt:lpstr>Times New Roman</vt:lpstr>
      <vt:lpstr>方正中等线简体</vt:lpstr>
      <vt:lpstr>Calibri</vt:lpstr>
      <vt:lpstr>Arial Unicode MS</vt:lpstr>
      <vt:lpstr>Calibri</vt:lpstr>
      <vt:lpstr>华文楷体</vt:lpstr>
      <vt:lpstr>字魂58号-创中黑</vt:lpstr>
      <vt:lpstr>Courier New</vt:lpstr>
      <vt:lpstr>思源黑体 CN Light</vt:lpstr>
      <vt:lpstr>Office 主题</vt:lpstr>
      <vt:lpstr>Word.Document.8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Administrator</cp:lastModifiedBy>
  <cp:revision>38</cp:revision>
  <dcterms:created xsi:type="dcterms:W3CDTF">2022-11-29T07:58:00Z</dcterms:created>
  <dcterms:modified xsi:type="dcterms:W3CDTF">2022-11-30T11:35:54Z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ies>
</file>