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sldIdLst>
    <p:sldId id="257" r:id="rId4"/>
    <p:sldId id="259" r:id="rId5"/>
    <p:sldId id="260" r:id="rId7"/>
    <p:sldId id="263" r:id="rId8"/>
    <p:sldId id="262" r:id="rId9"/>
    <p:sldId id="265" r:id="rId10"/>
    <p:sldId id="312" r:id="rId11"/>
    <p:sldId id="268" r:id="rId12"/>
    <p:sldId id="304" r:id="rId13"/>
    <p:sldId id="266" r:id="rId14"/>
    <p:sldId id="269" r:id="rId15"/>
    <p:sldId id="305" r:id="rId16"/>
    <p:sldId id="270" r:id="rId17"/>
    <p:sldId id="306" r:id="rId18"/>
    <p:sldId id="271" r:id="rId19"/>
    <p:sldId id="272" r:id="rId20"/>
    <p:sldId id="273" r:id="rId21"/>
    <p:sldId id="280" r:id="rId22"/>
    <p:sldId id="276" r:id="rId23"/>
    <p:sldId id="293" r:id="rId24"/>
    <p:sldId id="307" r:id="rId25"/>
    <p:sldId id="308" r:id="rId26"/>
    <p:sldId id="309" r:id="rId27"/>
    <p:sldId id="310" r:id="rId28"/>
    <p:sldId id="311" r:id="rId29"/>
    <p:sldId id="331" r:id="rId30"/>
    <p:sldId id="332" r:id="rId31"/>
    <p:sldId id="33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cmAuthor id="4" name="作者" initials="A" lastIdx="0" clrIdx="3"/>
  <p:cmAuthor id="0" name="微软用户" initials="微软用户" lastIdx="0" clrIdx="0"/>
  <p:cmAuthor id="2" name="weihua" initials="w" lastIdx="0" clrIdx="1"/>
  <p:cmAuthor id="5" name="Administrat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C06F8"/>
    <a:srgbClr val="5E00FF"/>
    <a:srgbClr val="E2F0D9"/>
    <a:srgbClr val="4E5A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6" Type="http://schemas.openxmlformats.org/officeDocument/2006/relationships/commentAuthors" Target="commentAuthors.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5" Type="http://schemas.openxmlformats.org/officeDocument/2006/relationships/tags" Target="../tags/tag210.xml"/><Relationship Id="rId4" Type="http://schemas.openxmlformats.org/officeDocument/2006/relationships/tags" Target="../tags/tag209.xml"/><Relationship Id="rId3" Type="http://schemas.openxmlformats.org/officeDocument/2006/relationships/tags" Target="../tags/tag208.xml"/><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5" Type="http://schemas.openxmlformats.org/officeDocument/2006/relationships/tags" Target="../tags/tag220.xml"/><Relationship Id="rId4" Type="http://schemas.openxmlformats.org/officeDocument/2006/relationships/tags" Target="../tags/tag219.xml"/><Relationship Id="rId3" Type="http://schemas.openxmlformats.org/officeDocument/2006/relationships/tags" Target="../tags/tag218.xml"/><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5" Type="http://schemas.openxmlformats.org/officeDocument/2006/relationships/tags" Target="../tags/tag237.xml"/><Relationship Id="rId4" Type="http://schemas.openxmlformats.org/officeDocument/2006/relationships/tags" Target="../tags/tag236.xml"/><Relationship Id="rId3" Type="http://schemas.openxmlformats.org/officeDocument/2006/relationships/tags" Target="../tags/tag235.xml"/><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5" Type="http://schemas.openxmlformats.org/officeDocument/2006/relationships/tags" Target="../tags/tag316.xml"/><Relationship Id="rId4" Type="http://schemas.openxmlformats.org/officeDocument/2006/relationships/tags" Target="../tags/tag315.xml"/><Relationship Id="rId3" Type="http://schemas.openxmlformats.org/officeDocument/2006/relationships/tags" Target="../tags/tag314.xml"/><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3F93A8E-19AB-4EAB-A199-CD1B4133AD5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140940F-E02B-4056-81CB-5DDA428A6526}"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custDataLst>
              <p:tags r:id="rId3"/>
            </p:custDataLst>
          </p:nvPr>
        </p:nvSpPr>
        <p:spPr/>
      </p:sp>
      <p:sp>
        <p:nvSpPr>
          <p:cNvPr id="3" name="备注占位符 2"/>
          <p:cNvSpPr>
            <a:spLocks noGrp="1"/>
          </p:cNvSpPr>
          <p:nvPr>
            <p:ph type="body" idx="1"/>
            <p:custDataLst>
              <p:tags r:id="rId4"/>
            </p:custDataLst>
          </p:nvPr>
        </p:nvSpPr>
        <p:spPr/>
        <p:txBody>
          <a:bodyPr/>
          <a:lstStyle/>
          <a:p>
            <a:endParaRPr lang="zh-CN" altLang="en-US"/>
          </a:p>
        </p:txBody>
      </p:sp>
      <p:sp>
        <p:nvSpPr>
          <p:cNvPr id="4" name="灯片编号占位符 3"/>
          <p:cNvSpPr>
            <a:spLocks noGrp="1"/>
          </p:cNvSpPr>
          <p:nvPr>
            <p:ph type="sldNum" sz="quarter" idx="10"/>
            <p:custDataLst>
              <p:tags r:id="rId5"/>
            </p:custDataLst>
          </p:nvPr>
        </p:nvSpPr>
        <p:spPr/>
        <p:txBody>
          <a:bodyPr/>
          <a:lstStyle/>
          <a:p>
            <a:fld id="{D3F93A8E-19AB-4EAB-A199-CD1B4133AD5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5" Type="http://schemas.openxmlformats.org/officeDocument/2006/relationships/tags" Target="../tags/tag36.xml"/><Relationship Id="rId14" Type="http://schemas.openxmlformats.org/officeDocument/2006/relationships/tags" Target="../tags/tag35.xml"/><Relationship Id="rId13" Type="http://schemas.openxmlformats.org/officeDocument/2006/relationships/tags" Target="../tags/tag34.xml"/><Relationship Id="rId12" Type="http://schemas.openxmlformats.org/officeDocument/2006/relationships/tags" Target="../tags/tag33.xml"/><Relationship Id="rId11" Type="http://schemas.openxmlformats.org/officeDocument/2006/relationships/tags" Target="../tags/tag32.xml"/><Relationship Id="rId10" Type="http://schemas.openxmlformats.org/officeDocument/2006/relationships/tags" Target="../tags/tag3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57.xml"/><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3" Type="http://schemas.openxmlformats.org/officeDocument/2006/relationships/tags" Target="../tags/tag104.xml"/><Relationship Id="rId12" Type="http://schemas.openxmlformats.org/officeDocument/2006/relationships/tags" Target="../tags/tag103.xml"/><Relationship Id="rId11" Type="http://schemas.openxmlformats.org/officeDocument/2006/relationships/tags" Target="../tags/tag102.xml"/><Relationship Id="rId10" Type="http://schemas.openxmlformats.org/officeDocument/2006/relationships/tags" Target="../tags/tag10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12.xml"/><Relationship Id="rId8" Type="http://schemas.openxmlformats.org/officeDocument/2006/relationships/tags" Target="../tags/tag111.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1" Type="http://schemas.openxmlformats.org/officeDocument/2006/relationships/tags" Target="../tags/tag114.xml"/><Relationship Id="rId10" Type="http://schemas.openxmlformats.org/officeDocument/2006/relationships/tags" Target="../tags/tag113.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1" Type="http://schemas.openxmlformats.org/officeDocument/2006/relationships/tags" Target="../tags/tag124.xml"/><Relationship Id="rId10" Type="http://schemas.openxmlformats.org/officeDocument/2006/relationships/tags" Target="../tags/tag123.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32.xml"/><Relationship Id="rId8" Type="http://schemas.openxmlformats.org/officeDocument/2006/relationships/tags" Target="../tags/tag131.xml"/><Relationship Id="rId7" Type="http://schemas.openxmlformats.org/officeDocument/2006/relationships/tags" Target="../tags/tag130.xml"/><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1" Type="http://schemas.openxmlformats.org/officeDocument/2006/relationships/tags" Target="../tags/tag134.xml"/><Relationship Id="rId10" Type="http://schemas.openxmlformats.org/officeDocument/2006/relationships/tags" Target="../tags/tag133.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 Id="rId3" Type="http://schemas.openxmlformats.org/officeDocument/2006/relationships/tags" Target="../tags/tag136.xml"/><Relationship Id="rId2" Type="http://schemas.openxmlformats.org/officeDocument/2006/relationships/tags" Target="../tags/tag135.xml"/><Relationship Id="rId13" Type="http://schemas.openxmlformats.org/officeDocument/2006/relationships/tags" Target="../tags/tag146.xml"/><Relationship Id="rId12" Type="http://schemas.openxmlformats.org/officeDocument/2006/relationships/tags" Target="../tags/tag145.xml"/><Relationship Id="rId11" Type="http://schemas.openxmlformats.org/officeDocument/2006/relationships/tags" Target="../tags/tag144.xml"/><Relationship Id="rId10" Type="http://schemas.openxmlformats.org/officeDocument/2006/relationships/tags" Target="../tags/tag14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154.xml"/><Relationship Id="rId8" Type="http://schemas.openxmlformats.org/officeDocument/2006/relationships/tags" Target="../tags/tag153.xml"/><Relationship Id="rId7" Type="http://schemas.openxmlformats.org/officeDocument/2006/relationships/tags" Target="../tags/tag152.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 Id="rId3" Type="http://schemas.openxmlformats.org/officeDocument/2006/relationships/tags" Target="../tags/tag148.xml"/><Relationship Id="rId2" Type="http://schemas.openxmlformats.org/officeDocument/2006/relationships/tags" Target="../tags/tag147.xml"/><Relationship Id="rId13" Type="http://schemas.openxmlformats.org/officeDocument/2006/relationships/tags" Target="../tags/tag158.xml"/><Relationship Id="rId12" Type="http://schemas.openxmlformats.org/officeDocument/2006/relationships/tags" Target="../tags/tag157.xml"/><Relationship Id="rId11" Type="http://schemas.openxmlformats.org/officeDocument/2006/relationships/tags" Target="../tags/tag156.xml"/><Relationship Id="rId10" Type="http://schemas.openxmlformats.org/officeDocument/2006/relationships/tags" Target="../tags/tag155.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1" name="任意多边形: 形状 10"/>
            <p:cNvSpPr/>
            <p:nvPr>
              <p:custDataLst>
                <p:tags r:id="rId6"/>
              </p:custDataLst>
            </p:nvPr>
          </p:nvSpPr>
          <p:spPr>
            <a:xfrm rot="15897559">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a:t>编辑标题</a:t>
            </a:r>
            <a:endParaRPr lang="zh-CN" altLang="en-US"/>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a:t>编辑文本</a:t>
            </a:r>
            <a:endParaRPr lang="zh-CN" altLang="en-US"/>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a:t>编辑文本</a:t>
            </a:r>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a:t>单击此处编辑标题</a:t>
            </a:r>
            <a:endParaRPr lang="zh-CN" altLang="en-US"/>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ct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0"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a:p>
          </p:txBody>
        </p:sp>
      </p:gr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4">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a:t>单击编辑标题</a:t>
            </a:r>
            <a:endParaRPr lang="zh-CN" altLang="en-US"/>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a typeface="微软雅黑" panose="020B0503020204020204" charset="-122"/>
              </a:endParaRPr>
            </a:p>
          </p:txBody>
        </p:sp>
      </p:gr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ct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ct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ct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ct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ct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8" Type="http://schemas.openxmlformats.org/officeDocument/2006/relationships/theme" Target="../theme/theme2.xml"/><Relationship Id="rId27" Type="http://schemas.openxmlformats.org/officeDocument/2006/relationships/image" Target="file:///D:\qq&#25991;&#20214;\712321467\Image\C2C\Image2\%7b75232B38-A165-1FB7-499C-2E1C792CACB5%7d.png" TargetMode="External"/><Relationship Id="rId26" Type="http://schemas.openxmlformats.org/officeDocument/2006/relationships/image" Target="../media/image1.png"/><Relationship Id="rId25" Type="http://schemas.openxmlformats.org/officeDocument/2006/relationships/tags" Target="../tags/tag165.xml"/><Relationship Id="rId24" Type="http://schemas.openxmlformats.org/officeDocument/2006/relationships/tags" Target="../tags/tag164.xml"/><Relationship Id="rId23" Type="http://schemas.openxmlformats.org/officeDocument/2006/relationships/tags" Target="../tags/tag163.xml"/><Relationship Id="rId22" Type="http://schemas.openxmlformats.org/officeDocument/2006/relationships/tags" Target="../tags/tag162.xml"/><Relationship Id="rId21" Type="http://schemas.openxmlformats.org/officeDocument/2006/relationships/tags" Target="../tags/tag161.xml"/><Relationship Id="rId20" Type="http://schemas.openxmlformats.org/officeDocument/2006/relationships/tags" Target="../tags/tag160.xml"/><Relationship Id="rId2" Type="http://schemas.openxmlformats.org/officeDocument/2006/relationships/slideLayout" Target="../slideLayouts/slideLayout14.xml"/><Relationship Id="rId19" Type="http://schemas.openxmlformats.org/officeDocument/2006/relationships/tags" Target="../tags/tag159.xml"/><Relationship Id="rId18" Type="http://schemas.openxmlformats.org/officeDocument/2006/relationships/slideLayout" Target="../slideLayouts/slideLayout30.xml"/><Relationship Id="rId17" Type="http://schemas.openxmlformats.org/officeDocument/2006/relationships/slideLayout" Target="../slideLayouts/slideLayout29.xml"/><Relationship Id="rId16" Type="http://schemas.openxmlformats.org/officeDocument/2006/relationships/slideLayout" Target="../slideLayouts/slideLayout28.xml"/><Relationship Id="rId15" Type="http://schemas.openxmlformats.org/officeDocument/2006/relationships/slideLayout" Target="../slideLayouts/slideLayout27.xml"/><Relationship Id="rId14" Type="http://schemas.openxmlformats.org/officeDocument/2006/relationships/slideLayout" Target="../slideLayouts/slideLayout26.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a:t>单击此处编辑母版标题样式</a:t>
            </a:r>
            <a:endParaRPr lang="zh-CN" altLang="en-US"/>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custDataLst>
              <p:tags r:id="rId2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1073743875" descr="学科网 zxxk.com"/>
          <p:cNvPicPr>
            <a:picLocks noChangeAspect="1"/>
          </p:cNvPicPr>
          <p:nvPr>
            <p:custDataLst>
              <p:tags r:id="rId25"/>
            </p:custDataLst>
          </p:nvPr>
        </p:nvPicPr>
        <p:blipFill>
          <a:blip r:embed="rId26" r:link="rId27"/>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ransition/>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1.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 Type="http://schemas.openxmlformats.org/officeDocument/2006/relationships/tags" Target="../tags/tag226.xml"/><Relationship Id="rId2" Type="http://schemas.openxmlformats.org/officeDocument/2006/relationships/tags" Target="../tags/tag225.xml"/><Relationship Id="rId1" Type="http://schemas.openxmlformats.org/officeDocument/2006/relationships/tags" Target="../tags/tag224.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tags" Target="../tags/tag234.xml"/><Relationship Id="rId1" Type="http://schemas.openxmlformats.org/officeDocument/2006/relationships/tags" Target="../tags/tag233.xml"/></Relationships>
</file>

<file path=ppt/slides/_rels/slide12.xml.rels><?xml version="1.0" encoding="UTF-8" standalone="yes"?>
<Relationships xmlns="http://schemas.openxmlformats.org/package/2006/relationships"><Relationship Id="rId9" Type="http://schemas.openxmlformats.org/officeDocument/2006/relationships/tags" Target="../tags/tag246.xml"/><Relationship Id="rId8" Type="http://schemas.openxmlformats.org/officeDocument/2006/relationships/tags" Target="../tags/tag245.xml"/><Relationship Id="rId7" Type="http://schemas.openxmlformats.org/officeDocument/2006/relationships/tags" Target="../tags/tag244.xml"/><Relationship Id="rId6" Type="http://schemas.openxmlformats.org/officeDocument/2006/relationships/tags" Target="../tags/tag243.xml"/><Relationship Id="rId5" Type="http://schemas.openxmlformats.org/officeDocument/2006/relationships/tags" Target="../tags/tag242.xml"/><Relationship Id="rId4" Type="http://schemas.openxmlformats.org/officeDocument/2006/relationships/tags" Target="../tags/tag241.xml"/><Relationship Id="rId3" Type="http://schemas.openxmlformats.org/officeDocument/2006/relationships/tags" Target="../tags/tag240.xml"/><Relationship Id="rId2" Type="http://schemas.openxmlformats.org/officeDocument/2006/relationships/tags" Target="../tags/tag239.xml"/><Relationship Id="rId16" Type="http://schemas.openxmlformats.org/officeDocument/2006/relationships/slideLayout" Target="../slideLayouts/slideLayout2.xml"/><Relationship Id="rId15" Type="http://schemas.openxmlformats.org/officeDocument/2006/relationships/tags" Target="../tags/tag252.xml"/><Relationship Id="rId14" Type="http://schemas.openxmlformats.org/officeDocument/2006/relationships/tags" Target="../tags/tag251.xml"/><Relationship Id="rId13" Type="http://schemas.openxmlformats.org/officeDocument/2006/relationships/tags" Target="../tags/tag250.xml"/><Relationship Id="rId12" Type="http://schemas.openxmlformats.org/officeDocument/2006/relationships/tags" Target="../tags/tag249.xml"/><Relationship Id="rId11" Type="http://schemas.openxmlformats.org/officeDocument/2006/relationships/tags" Target="../tags/tag248.xml"/><Relationship Id="rId10" Type="http://schemas.openxmlformats.org/officeDocument/2006/relationships/tags" Target="../tags/tag247.xml"/><Relationship Id="rId1" Type="http://schemas.openxmlformats.org/officeDocument/2006/relationships/tags" Target="../tags/tag238.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55.xml"/><Relationship Id="rId2" Type="http://schemas.openxmlformats.org/officeDocument/2006/relationships/tags" Target="../tags/tag254.xml"/><Relationship Id="rId1" Type="http://schemas.openxmlformats.org/officeDocument/2006/relationships/tags" Target="../tags/tag253.xml"/></Relationships>
</file>

<file path=ppt/slides/_rels/slide14.xml.rels><?xml version="1.0" encoding="UTF-8" standalone="yes"?>
<Relationships xmlns="http://schemas.openxmlformats.org/package/2006/relationships"><Relationship Id="rId9" Type="http://schemas.openxmlformats.org/officeDocument/2006/relationships/tags" Target="../tags/tag264.xml"/><Relationship Id="rId8" Type="http://schemas.openxmlformats.org/officeDocument/2006/relationships/tags" Target="../tags/tag263.xml"/><Relationship Id="rId7" Type="http://schemas.openxmlformats.org/officeDocument/2006/relationships/tags" Target="../tags/tag262.xml"/><Relationship Id="rId6" Type="http://schemas.openxmlformats.org/officeDocument/2006/relationships/tags" Target="../tags/tag261.xml"/><Relationship Id="rId5" Type="http://schemas.openxmlformats.org/officeDocument/2006/relationships/tags" Target="../tags/tag260.xml"/><Relationship Id="rId4" Type="http://schemas.openxmlformats.org/officeDocument/2006/relationships/tags" Target="../tags/tag259.xml"/><Relationship Id="rId3" Type="http://schemas.openxmlformats.org/officeDocument/2006/relationships/tags" Target="../tags/tag258.xml"/><Relationship Id="rId2" Type="http://schemas.openxmlformats.org/officeDocument/2006/relationships/tags" Target="../tags/tag257.xml"/><Relationship Id="rId19" Type="http://schemas.openxmlformats.org/officeDocument/2006/relationships/slideLayout" Target="../slideLayouts/slideLayout2.xml"/><Relationship Id="rId18" Type="http://schemas.openxmlformats.org/officeDocument/2006/relationships/tags" Target="../tags/tag273.xml"/><Relationship Id="rId17" Type="http://schemas.openxmlformats.org/officeDocument/2006/relationships/tags" Target="../tags/tag272.xml"/><Relationship Id="rId16" Type="http://schemas.openxmlformats.org/officeDocument/2006/relationships/tags" Target="../tags/tag271.xml"/><Relationship Id="rId15" Type="http://schemas.openxmlformats.org/officeDocument/2006/relationships/tags" Target="../tags/tag270.xml"/><Relationship Id="rId14" Type="http://schemas.openxmlformats.org/officeDocument/2006/relationships/tags" Target="../tags/tag269.xml"/><Relationship Id="rId13" Type="http://schemas.openxmlformats.org/officeDocument/2006/relationships/tags" Target="../tags/tag268.xml"/><Relationship Id="rId12" Type="http://schemas.openxmlformats.org/officeDocument/2006/relationships/tags" Target="../tags/tag267.xml"/><Relationship Id="rId11" Type="http://schemas.openxmlformats.org/officeDocument/2006/relationships/tags" Target="../tags/tag266.xml"/><Relationship Id="rId10" Type="http://schemas.openxmlformats.org/officeDocument/2006/relationships/tags" Target="../tags/tag265.xml"/><Relationship Id="rId1" Type="http://schemas.openxmlformats.org/officeDocument/2006/relationships/tags" Target="../tags/tag256.xml"/></Relationships>
</file>

<file path=ppt/slides/_rels/slide15.xml.rels><?xml version="1.0" encoding="UTF-8" standalone="yes"?>
<Relationships xmlns="http://schemas.openxmlformats.org/package/2006/relationships"><Relationship Id="rId9" Type="http://schemas.openxmlformats.org/officeDocument/2006/relationships/tags" Target="../tags/tag282.xml"/><Relationship Id="rId8" Type="http://schemas.openxmlformats.org/officeDocument/2006/relationships/tags" Target="../tags/tag281.xml"/><Relationship Id="rId7" Type="http://schemas.openxmlformats.org/officeDocument/2006/relationships/tags" Target="../tags/tag280.xml"/><Relationship Id="rId6" Type="http://schemas.openxmlformats.org/officeDocument/2006/relationships/tags" Target="../tags/tag279.xml"/><Relationship Id="rId5" Type="http://schemas.openxmlformats.org/officeDocument/2006/relationships/tags" Target="../tags/tag278.xml"/><Relationship Id="rId4" Type="http://schemas.openxmlformats.org/officeDocument/2006/relationships/tags" Target="../tags/tag277.xml"/><Relationship Id="rId3" Type="http://schemas.openxmlformats.org/officeDocument/2006/relationships/tags" Target="../tags/tag276.xml"/><Relationship Id="rId24" Type="http://schemas.openxmlformats.org/officeDocument/2006/relationships/slideLayout" Target="../slideLayouts/slideLayout1.xml"/><Relationship Id="rId23" Type="http://schemas.openxmlformats.org/officeDocument/2006/relationships/tags" Target="../tags/tag296.xml"/><Relationship Id="rId22" Type="http://schemas.openxmlformats.org/officeDocument/2006/relationships/tags" Target="../tags/tag295.xml"/><Relationship Id="rId21" Type="http://schemas.openxmlformats.org/officeDocument/2006/relationships/tags" Target="../tags/tag294.xml"/><Relationship Id="rId20" Type="http://schemas.openxmlformats.org/officeDocument/2006/relationships/tags" Target="../tags/tag293.xml"/><Relationship Id="rId2" Type="http://schemas.openxmlformats.org/officeDocument/2006/relationships/tags" Target="../tags/tag275.xml"/><Relationship Id="rId19" Type="http://schemas.openxmlformats.org/officeDocument/2006/relationships/tags" Target="../tags/tag292.xml"/><Relationship Id="rId18" Type="http://schemas.openxmlformats.org/officeDocument/2006/relationships/tags" Target="../tags/tag291.xml"/><Relationship Id="rId17" Type="http://schemas.openxmlformats.org/officeDocument/2006/relationships/tags" Target="../tags/tag290.xml"/><Relationship Id="rId16" Type="http://schemas.openxmlformats.org/officeDocument/2006/relationships/tags" Target="../tags/tag289.xml"/><Relationship Id="rId15" Type="http://schemas.openxmlformats.org/officeDocument/2006/relationships/tags" Target="../tags/tag288.xml"/><Relationship Id="rId14" Type="http://schemas.openxmlformats.org/officeDocument/2006/relationships/tags" Target="../tags/tag287.xml"/><Relationship Id="rId13" Type="http://schemas.openxmlformats.org/officeDocument/2006/relationships/tags" Target="../tags/tag286.xml"/><Relationship Id="rId12" Type="http://schemas.openxmlformats.org/officeDocument/2006/relationships/tags" Target="../tags/tag285.xml"/><Relationship Id="rId11" Type="http://schemas.openxmlformats.org/officeDocument/2006/relationships/tags" Target="../tags/tag284.xml"/><Relationship Id="rId10" Type="http://schemas.openxmlformats.org/officeDocument/2006/relationships/tags" Target="../tags/tag283.xml"/><Relationship Id="rId1" Type="http://schemas.openxmlformats.org/officeDocument/2006/relationships/tags" Target="../tags/tag274.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xml"/><Relationship Id="rId3" Type="http://schemas.openxmlformats.org/officeDocument/2006/relationships/tags" Target="../tags/tag299.xml"/><Relationship Id="rId2" Type="http://schemas.openxmlformats.org/officeDocument/2006/relationships/tags" Target="../tags/tag298.xml"/><Relationship Id="rId1" Type="http://schemas.openxmlformats.org/officeDocument/2006/relationships/tags" Target="../tags/tag297.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05.xml"/><Relationship Id="rId2" Type="http://schemas.openxmlformats.org/officeDocument/2006/relationships/tags" Target="../tags/tag304.xml"/><Relationship Id="rId1" Type="http://schemas.openxmlformats.org/officeDocument/2006/relationships/tags" Target="../tags/tag303.xml"/></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313.xml"/><Relationship Id="rId7" Type="http://schemas.openxmlformats.org/officeDocument/2006/relationships/tags" Target="../tags/tag312.xml"/><Relationship Id="rId6" Type="http://schemas.openxmlformats.org/officeDocument/2006/relationships/tags" Target="../tags/tag311.xml"/><Relationship Id="rId5" Type="http://schemas.openxmlformats.org/officeDocument/2006/relationships/tags" Target="../tags/tag310.xml"/><Relationship Id="rId4" Type="http://schemas.openxmlformats.org/officeDocument/2006/relationships/tags" Target="../tags/tag309.xml"/><Relationship Id="rId3" Type="http://schemas.openxmlformats.org/officeDocument/2006/relationships/tags" Target="../tags/tag308.xml"/><Relationship Id="rId2" Type="http://schemas.openxmlformats.org/officeDocument/2006/relationships/tags" Target="../tags/tag307.xml"/><Relationship Id="rId10" Type="http://schemas.openxmlformats.org/officeDocument/2006/relationships/notesSlide" Target="../notesSlides/notesSlide8.xml"/><Relationship Id="rId1" Type="http://schemas.openxmlformats.org/officeDocument/2006/relationships/tags" Target="../tags/tag306.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19.xml"/><Relationship Id="rId2" Type="http://schemas.openxmlformats.org/officeDocument/2006/relationships/tags" Target="../tags/tag318.xml"/><Relationship Id="rId1" Type="http://schemas.openxmlformats.org/officeDocument/2006/relationships/tags" Target="../tags/tag317.xml"/></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13.xml"/><Relationship Id="rId8" Type="http://schemas.openxmlformats.org/officeDocument/2006/relationships/tags" Target="../tags/tag173.xml"/><Relationship Id="rId7" Type="http://schemas.openxmlformats.org/officeDocument/2006/relationships/tags" Target="../tags/tag172.xml"/><Relationship Id="rId6" Type="http://schemas.openxmlformats.org/officeDocument/2006/relationships/tags" Target="../tags/tag171.xml"/><Relationship Id="rId5" Type="http://schemas.openxmlformats.org/officeDocument/2006/relationships/image" Target="../media/image4.png"/><Relationship Id="rId4" Type="http://schemas.openxmlformats.org/officeDocument/2006/relationships/tags" Target="../tags/tag170.xml"/><Relationship Id="rId3" Type="http://schemas.microsoft.com/office/2007/relationships/hdphoto" Target="../media/image3.wdp"/><Relationship Id="rId2" Type="http://schemas.openxmlformats.org/officeDocument/2006/relationships/image" Target="../media/image2.png"/><Relationship Id="rId10" Type="http://schemas.openxmlformats.org/officeDocument/2006/relationships/notesSlide" Target="../notesSlides/notesSlide1.xml"/><Relationship Id="rId1" Type="http://schemas.openxmlformats.org/officeDocument/2006/relationships/tags" Target="../tags/tag16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0.xml"/></Relationships>
</file>

<file path=ppt/slides/_rels/slide2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326.xml"/><Relationship Id="rId5" Type="http://schemas.openxmlformats.org/officeDocument/2006/relationships/tags" Target="../tags/tag325.xml"/><Relationship Id="rId4" Type="http://schemas.openxmlformats.org/officeDocument/2006/relationships/tags" Target="../tags/tag324.xml"/><Relationship Id="rId3" Type="http://schemas.openxmlformats.org/officeDocument/2006/relationships/tags" Target="../tags/tag323.xml"/><Relationship Id="rId2" Type="http://schemas.openxmlformats.org/officeDocument/2006/relationships/tags" Target="../tags/tag322.xml"/><Relationship Id="rId1" Type="http://schemas.openxmlformats.org/officeDocument/2006/relationships/tags" Target="../tags/tag321.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29.xml"/><Relationship Id="rId2" Type="http://schemas.openxmlformats.org/officeDocument/2006/relationships/tags" Target="../tags/tag328.xml"/><Relationship Id="rId1" Type="http://schemas.openxmlformats.org/officeDocument/2006/relationships/tags" Target="../tags/tag327.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32.xml"/><Relationship Id="rId2" Type="http://schemas.openxmlformats.org/officeDocument/2006/relationships/tags" Target="../tags/tag331.xml"/><Relationship Id="rId1" Type="http://schemas.openxmlformats.org/officeDocument/2006/relationships/tags" Target="../tags/tag330.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36.xml"/><Relationship Id="rId3" Type="http://schemas.openxmlformats.org/officeDocument/2006/relationships/tags" Target="../tags/tag335.xml"/><Relationship Id="rId2" Type="http://schemas.openxmlformats.org/officeDocument/2006/relationships/tags" Target="../tags/tag334.xml"/><Relationship Id="rId1" Type="http://schemas.openxmlformats.org/officeDocument/2006/relationships/tags" Target="../tags/tag3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40.xml"/><Relationship Id="rId3" Type="http://schemas.openxmlformats.org/officeDocument/2006/relationships/tags" Target="../tags/tag339.xml"/><Relationship Id="rId2" Type="http://schemas.openxmlformats.org/officeDocument/2006/relationships/tags" Target="../tags/tag338.xml"/><Relationship Id="rId1" Type="http://schemas.openxmlformats.org/officeDocument/2006/relationships/tags" Target="../tags/tag337.xml"/></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44.xml"/><Relationship Id="rId3" Type="http://schemas.openxmlformats.org/officeDocument/2006/relationships/tags" Target="../tags/tag343.xml"/><Relationship Id="rId2" Type="http://schemas.openxmlformats.org/officeDocument/2006/relationships/tags" Target="../tags/tag342.xml"/><Relationship Id="rId1" Type="http://schemas.openxmlformats.org/officeDocument/2006/relationships/tags" Target="../tags/tag341.xml"/></Relationships>
</file>

<file path=ppt/slides/_rels/slide2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48.xml"/><Relationship Id="rId3" Type="http://schemas.openxmlformats.org/officeDocument/2006/relationships/tags" Target="../tags/tag347.xml"/><Relationship Id="rId2" Type="http://schemas.openxmlformats.org/officeDocument/2006/relationships/tags" Target="../tags/tag346.xml"/><Relationship Id="rId1" Type="http://schemas.openxmlformats.org/officeDocument/2006/relationships/tags" Target="../tags/tag345.xml"/></Relationships>
</file>

<file path=ppt/slides/_rels/slide3.xml.rels><?xml version="1.0" encoding="UTF-8" standalone="yes"?>
<Relationships xmlns="http://schemas.openxmlformats.org/package/2006/relationships"><Relationship Id="rId9" Type="http://schemas.openxmlformats.org/officeDocument/2006/relationships/tags" Target="../tags/tag185.xml"/><Relationship Id="rId8" Type="http://schemas.openxmlformats.org/officeDocument/2006/relationships/tags" Target="../tags/tag184.xml"/><Relationship Id="rId7" Type="http://schemas.openxmlformats.org/officeDocument/2006/relationships/tags" Target="../tags/tag183.xml"/><Relationship Id="rId6" Type="http://schemas.openxmlformats.org/officeDocument/2006/relationships/tags" Target="../tags/tag182.xml"/><Relationship Id="rId5" Type="http://schemas.openxmlformats.org/officeDocument/2006/relationships/tags" Target="../tags/tag181.xml"/><Relationship Id="rId4" Type="http://schemas.openxmlformats.org/officeDocument/2006/relationships/tags" Target="../tags/tag180.xml"/><Relationship Id="rId3" Type="http://schemas.openxmlformats.org/officeDocument/2006/relationships/tags" Target="../tags/tag179.xml"/><Relationship Id="rId2" Type="http://schemas.openxmlformats.org/officeDocument/2006/relationships/tags" Target="../tags/tag178.xml"/><Relationship Id="rId14" Type="http://schemas.openxmlformats.org/officeDocument/2006/relationships/slideLayout" Target="../slideLayouts/slideLayout9.xml"/><Relationship Id="rId13" Type="http://schemas.openxmlformats.org/officeDocument/2006/relationships/tags" Target="../tags/tag189.xml"/><Relationship Id="rId12" Type="http://schemas.openxmlformats.org/officeDocument/2006/relationships/tags" Target="../tags/tag188.xml"/><Relationship Id="rId11" Type="http://schemas.openxmlformats.org/officeDocument/2006/relationships/tags" Target="../tags/tag187.xml"/><Relationship Id="rId10" Type="http://schemas.openxmlformats.org/officeDocument/2006/relationships/tags" Target="../tags/tag186.xml"/><Relationship Id="rId1" Type="http://schemas.openxmlformats.org/officeDocument/2006/relationships/tags" Target="../tags/tag177.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194.xml"/><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tags" Target="../tags/tag190.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xml"/><Relationship Id="rId6" Type="http://schemas.openxmlformats.org/officeDocument/2006/relationships/tags" Target="../tags/tag200.xml"/><Relationship Id="rId5" Type="http://schemas.openxmlformats.org/officeDocument/2006/relationships/tags" Target="../tags/tag199.xml"/><Relationship Id="rId4" Type="http://schemas.openxmlformats.org/officeDocument/2006/relationships/tags" Target="../tags/tag198.xml"/><Relationship Id="rId3" Type="http://schemas.openxmlformats.org/officeDocument/2006/relationships/tags" Target="../tags/tag197.xml"/><Relationship Id="rId2" Type="http://schemas.openxmlformats.org/officeDocument/2006/relationships/tags" Target="../tags/tag196.xml"/><Relationship Id="rId1" Type="http://schemas.openxmlformats.org/officeDocument/2006/relationships/tags" Target="../tags/tag195.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tags" Target="../tags/tag204.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14.xml"/><Relationship Id="rId3" Type="http://schemas.openxmlformats.org/officeDocument/2006/relationships/tags" Target="../tags/tag213.xml"/><Relationship Id="rId2" Type="http://schemas.openxmlformats.org/officeDocument/2006/relationships/tags" Target="../tags/tag212.xml"/><Relationship Id="rId1" Type="http://schemas.openxmlformats.org/officeDocument/2006/relationships/tags" Target="../tags/tag211.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tags" Target="../tags/tag217.xml"/><Relationship Id="rId2" Type="http://schemas.openxmlformats.org/officeDocument/2006/relationships/tags" Target="../tags/tag216.xml"/><Relationship Id="rId1" Type="http://schemas.openxmlformats.org/officeDocument/2006/relationships/tags" Target="../tags/tag215.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23.xml"/><Relationship Id="rId2" Type="http://schemas.openxmlformats.org/officeDocument/2006/relationships/tags" Target="../tags/tag222.xml"/><Relationship Id="rId1" Type="http://schemas.openxmlformats.org/officeDocument/2006/relationships/tags" Target="../tags/tag2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 name="矩形 48"/>
          <p:cNvSpPr/>
          <p:nvPr>
            <p:custDataLst>
              <p:tags r:id="rId1"/>
            </p:custDataLst>
          </p:nvPr>
        </p:nvSpPr>
        <p:spPr>
          <a:xfrm>
            <a:off x="588645" y="509905"/>
            <a:ext cx="5878195" cy="5838825"/>
          </a:xfrm>
          <a:prstGeom prst="rect">
            <a:avLst/>
          </a:prstGeom>
        </p:spPr>
        <p:txBody>
          <a:bodyPr wrap="square">
            <a:spAutoFit/>
          </a:bodyPr>
          <a:p>
            <a:pPr>
              <a:lnSpc>
                <a:spcPct val="100000"/>
              </a:lnSpc>
              <a:spcBef>
                <a:spcPct val="0"/>
              </a:spcBef>
              <a:defRPr/>
            </a:pPr>
            <a:r>
              <a:rPr lang="zh-CN" altLang="zh-CN" sz="2800" b="1">
                <a:gradFill>
                  <a:gsLst>
                    <a:gs pos="100000">
                      <a:srgbClr val="C00000"/>
                    </a:gs>
                    <a:gs pos="0">
                      <a:srgbClr val="C00000"/>
                    </a:gs>
                  </a:gsLst>
                  <a:path path="circle">
                    <a:fillToRect l="100000" b="100000"/>
                  </a:path>
                </a:gradFill>
                <a:effectLst/>
                <a:latin typeface="微软雅黑" panose="020B0503020204020204" charset="-122"/>
                <a:ea typeface="微软雅黑" panose="020B0503020204020204" charset="-122"/>
                <a:cs typeface="+mn-ea"/>
                <a:sym typeface="+mn-lt"/>
              </a:rPr>
              <a:t>一、在和睦家庭中成长</a:t>
            </a:r>
            <a:endParaRPr lang="en-US" altLang="zh-CN" sz="2800" b="1" smtClean="0">
              <a:solidFill>
                <a:schemeClr val="dk1">
                  <a:lumMod val="85000"/>
                  <a:lumOff val="15000"/>
                </a:schemeClr>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父母对子女的义务</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2.</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父母对子女的教育权利</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3.</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成年子女对父母的赡养义务</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4.</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如何理解意定监护制度</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5.</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对家庭成员的侵权行为</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6.</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继承和含义和遗产的范围</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7.</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取得继承权的依据</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8.</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关于丧失继承权</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9.</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法定继承的范围和顺序</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10.</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继承所倡导的相关精神</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11.</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遗嘱与遗赠</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2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12.</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遗嘱的形式</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p:txBody>
      </p:sp>
      <p:sp>
        <p:nvSpPr>
          <p:cNvPr id="2" name="矩形 1"/>
          <p:cNvSpPr/>
          <p:nvPr>
            <p:custDataLst>
              <p:tags r:id="rId2"/>
            </p:custDataLst>
          </p:nvPr>
        </p:nvSpPr>
        <p:spPr>
          <a:xfrm>
            <a:off x="7355205" y="509905"/>
            <a:ext cx="4407535" cy="4061460"/>
          </a:xfrm>
          <a:prstGeom prst="rect">
            <a:avLst/>
          </a:prstGeom>
        </p:spPr>
        <p:txBody>
          <a:bodyPr wrap="square">
            <a:spAutoFit/>
          </a:bodyPr>
          <a:p>
            <a:pPr>
              <a:lnSpc>
                <a:spcPct val="150000"/>
              </a:lnSpc>
              <a:spcBef>
                <a:spcPct val="0"/>
              </a:spcBef>
              <a:defRPr/>
            </a:pPr>
            <a:r>
              <a:rPr lang="zh-CN" altLang="zh-CN" sz="2800" b="1">
                <a:gradFill>
                  <a:gsLst>
                    <a:gs pos="100000">
                      <a:srgbClr val="C00000"/>
                    </a:gs>
                    <a:gs pos="0">
                      <a:srgbClr val="C00000"/>
                    </a:gs>
                  </a:gsLst>
                  <a:path path="circle">
                    <a:fillToRect l="100000" b="100000"/>
                  </a:path>
                </a:gradFill>
                <a:effectLst>
                  <a:glow rad="127000">
                    <a:schemeClr val="lt1"/>
                  </a:glow>
                  <a:outerShdw blurRad="50800" dist="50800" dir="5400000" algn="ctr" rotWithShape="0">
                    <a:schemeClr val="lt1"/>
                  </a:outerShdw>
                </a:effectLst>
                <a:latin typeface="微软雅黑" panose="020B0503020204020204" charset="-122"/>
                <a:ea typeface="微软雅黑" panose="020B0503020204020204" charset="-122"/>
                <a:cs typeface="+mn-ea"/>
                <a:sym typeface="+mn-lt"/>
              </a:rPr>
              <a:t>二、珍惜婚姻关系</a:t>
            </a:r>
            <a:endParaRPr lang="zh-CN" altLang="zh-CN" sz="2800" b="1">
              <a:gradFill>
                <a:gsLst>
                  <a:gs pos="100000">
                    <a:srgbClr val="C00000"/>
                  </a:gs>
                  <a:gs pos="0">
                    <a:srgbClr val="C00000"/>
                  </a:gs>
                </a:gsLst>
                <a:path path="circle">
                  <a:fillToRect l="100000" b="100000"/>
                </a:path>
              </a:gradFill>
              <a:effectLst>
                <a:glow rad="127000">
                  <a:schemeClr val="lt1"/>
                </a:glow>
                <a:outerShdw blurRad="50800" dist="50800" dir="5400000" algn="ctr" rotWithShape="0">
                  <a:schemeClr val="lt1"/>
                </a:outerShdw>
              </a:effectLst>
              <a:latin typeface="微软雅黑" panose="020B0503020204020204" charset="-122"/>
              <a:ea typeface="微软雅黑" panose="020B0503020204020204" charset="-122"/>
              <a:cs typeface="+mn-ea"/>
              <a:sym typeface="+mn-lt"/>
            </a:endParaRPr>
          </a:p>
          <a:p>
            <a:pPr>
              <a:lnSpc>
                <a:spcPct val="15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13.</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婚姻的原则</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5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14.</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结婚的条件</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5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15.</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结婚登记程序</a:t>
            </a:r>
            <a:endPar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5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16.</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关于离婚</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50000"/>
              </a:lnSpc>
              <a:spcBef>
                <a:spcPct val="0"/>
              </a:spcBef>
              <a:defRPr/>
            </a:pPr>
            <a:r>
              <a:rPr 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17.</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夫妻平等的人身关系</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nSpc>
                <a:spcPct val="150000"/>
              </a:lnSpc>
              <a:spcBef>
                <a:spcPct val="0"/>
              </a:spcBef>
              <a:defRPr/>
            </a:pP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18.</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夫妻平等的财产关系</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p:txBody>
      </p:sp>
      <p:sp>
        <p:nvSpPr>
          <p:cNvPr id="6" name="文本框 21"/>
          <p:cNvSpPr txBox="1">
            <a:spLocks noChangeArrowheads="1"/>
          </p:cNvSpPr>
          <p:nvPr>
            <p:custDataLst>
              <p:tags r:id="rId3"/>
            </p:custDataLst>
          </p:nvPr>
        </p:nvSpPr>
        <p:spPr bwMode="auto">
          <a:xfrm>
            <a:off x="3820160" y="205740"/>
            <a:ext cx="409130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lvl="0" algn="ctr">
              <a:defRPr sz="4800" b="0">
                <a:solidFill>
                  <a:schemeClr val="bg1"/>
                </a:solidFill>
                <a:latin typeface="字魂35号-经典雅黑" panose="02000000000000000000" pitchFamily="2" charset="-122"/>
                <a:ea typeface="字魂35号-经典雅黑" panose="02000000000000000000" pitchFamily="2" charset="-122"/>
              </a:defRPr>
            </a:lvl1pPr>
            <a:lvl2pPr marL="742950" indent="-285750">
              <a:defRPr sz="2400">
                <a:latin typeface="Calibri" panose="020F0502020204030204" charset="0"/>
                <a:ea typeface="宋体" panose="02010600030101010101" pitchFamily="2" charset="-122"/>
              </a:defRPr>
            </a:lvl2pPr>
            <a:lvl3pPr>
              <a:defRPr sz="2000">
                <a:latin typeface="Calibri" panose="020F0502020204030204" charset="0"/>
                <a:ea typeface="宋体" panose="02010600030101010101" pitchFamily="2" charset="-122"/>
              </a:defRPr>
            </a:lvl3pPr>
            <a:lvl4pPr>
              <a:defRPr>
                <a:latin typeface="Calibri" panose="020F0502020204030204" charset="0"/>
                <a:ea typeface="宋体" panose="02010600030101010101" pitchFamily="2" charset="-122"/>
              </a:defRPr>
            </a:lvl4pPr>
            <a:lvl5pPr>
              <a:defRPr>
                <a:latin typeface="Calibri" panose="020F0502020204030204" charset="0"/>
                <a:ea typeface="宋体" panose="02010600030101010101" pitchFamily="2" charset="-122"/>
              </a:defRPr>
            </a:lvl5pPr>
            <a:lvl6pPr eaLnBrk="0" fontAlgn="base" hangingPunct="0">
              <a:spcAft>
                <a:spcPct val="0"/>
              </a:spcAft>
              <a:buFont typeface="Arial" panose="020B0604020202020204" pitchFamily="34" charset="0"/>
              <a:defRPr>
                <a:latin typeface="Calibri" panose="020F0502020204030204" charset="0"/>
                <a:ea typeface="宋体" panose="02010600030101010101" pitchFamily="2" charset="-122"/>
              </a:defRPr>
            </a:lvl6pPr>
            <a:lvl7pPr eaLnBrk="0" fontAlgn="base" hangingPunct="0">
              <a:spcAft>
                <a:spcPct val="0"/>
              </a:spcAft>
              <a:buFont typeface="Arial" panose="020B0604020202020204" pitchFamily="34" charset="0"/>
              <a:defRPr>
                <a:latin typeface="Calibri" panose="020F0502020204030204" charset="0"/>
                <a:ea typeface="宋体" panose="02010600030101010101" pitchFamily="2" charset="-122"/>
              </a:defRPr>
            </a:lvl7pPr>
            <a:lvl8pPr eaLnBrk="0" fontAlgn="base" hangingPunct="0">
              <a:spcAft>
                <a:spcPct val="0"/>
              </a:spcAft>
              <a:buFont typeface="Arial" panose="020B0604020202020204" pitchFamily="34" charset="0"/>
              <a:defRPr>
                <a:latin typeface="Calibri" panose="020F0502020204030204" charset="0"/>
                <a:ea typeface="宋体" panose="02010600030101010101" pitchFamily="2" charset="-122"/>
              </a:defRPr>
            </a:lvl8pPr>
            <a:lvl9pPr eaLnBrk="0" fontAlgn="base" hangingPunct="0">
              <a:spcAft>
                <a:spcPct val="0"/>
              </a:spcAft>
              <a:buFont typeface="Arial" panose="020B0604020202020204" pitchFamily="34" charset="0"/>
              <a:defRPr>
                <a:latin typeface="Calibri" panose="020F0502020204030204" charset="0"/>
                <a:ea typeface="宋体" panose="02010600030101010101" pitchFamily="2" charset="-122"/>
              </a:defRPr>
            </a:lvl9pPr>
          </a:lstStyle>
          <a:p>
            <a:r>
              <a:rPr lang="zh-CN" altLang="zh-CN" sz="4000" b="1">
                <a:solidFill>
                  <a:schemeClr val="tx1"/>
                </a:solidFill>
                <a:latin typeface="微软雅黑" panose="020B0503020204020204" charset="-122"/>
                <a:ea typeface="微软雅黑" panose="020B0503020204020204" charset="-122"/>
                <a:cs typeface="+mn-ea"/>
                <a:sym typeface="+mn-lt"/>
              </a:rPr>
              <a:t>知识清单</a:t>
            </a:r>
            <a:endParaRPr lang="zh-CN" altLang="zh-CN" sz="4000" b="1">
              <a:solidFill>
                <a:schemeClr val="tx1"/>
              </a:solidFill>
              <a:latin typeface="微软雅黑" panose="020B0503020204020204" charset="-122"/>
              <a:ea typeface="微软雅黑" panose="020B0503020204020204" charset="-122"/>
              <a:cs typeface="+mn-ea"/>
              <a:sym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custDataLst>
              <p:tags r:id="rId1"/>
            </p:custDataLst>
          </p:nvPr>
        </p:nvSpPr>
        <p:spPr bwMode="auto">
          <a:xfrm>
            <a:off x="608965" y="115570"/>
            <a:ext cx="7638415" cy="52197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rPr>
              <a:t>重点突破三：成年子女对父母的赡养义务</a:t>
            </a:r>
            <a:endPar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
        <p:nvSpPr>
          <p:cNvPr id="3" name="文本框 2"/>
          <p:cNvSpPr txBox="1"/>
          <p:nvPr>
            <p:custDataLst>
              <p:tags r:id="rId2"/>
            </p:custDataLst>
          </p:nvPr>
        </p:nvSpPr>
        <p:spPr>
          <a:xfrm>
            <a:off x="329565" y="825500"/>
            <a:ext cx="6445250" cy="737235"/>
          </a:xfrm>
          <a:prstGeom prst="rect">
            <a:avLst/>
          </a:prstGeom>
          <a:noFill/>
        </p:spPr>
        <p:txBody>
          <a:bodyPr wrap="square" rtlCol="0" anchor="t">
            <a:spAutoFit/>
          </a:bodyPr>
          <a:lstStyle/>
          <a:p>
            <a:pPr algn="just">
              <a:lnSpc>
                <a:spcPct val="150000"/>
              </a:lnSpc>
              <a:spcAft>
                <a:spcPct val="0"/>
              </a:spcAft>
            </a:pPr>
            <a:r>
              <a:rPr lang="en-US" altLang="zh-CN" sz="2800" b="1" kern="100">
                <a:effectLst/>
                <a:latin typeface="黑体" panose="02010609060101010101" charset="-122"/>
                <a:ea typeface="黑体" panose="02010609060101010101" charset="-122"/>
                <a:cs typeface="黑体" panose="02010609060101010101" charset="-122"/>
                <a:sym typeface="+mn-ea"/>
              </a:rPr>
              <a:t>1</a:t>
            </a:r>
            <a:r>
              <a:rPr lang="zh-CN" altLang="en-US" sz="2800" b="1" kern="100">
                <a:effectLst/>
                <a:latin typeface="黑体" panose="02010609060101010101" charset="-122"/>
                <a:ea typeface="黑体" panose="02010609060101010101" charset="-122"/>
                <a:cs typeface="黑体" panose="02010609060101010101" charset="-122"/>
                <a:sym typeface="+mn-ea"/>
              </a:rPr>
              <a:t>、</a:t>
            </a:r>
            <a:r>
              <a:rPr lang="zh-CN" altLang="zh-CN" sz="2800" b="1" kern="100">
                <a:effectLst/>
                <a:latin typeface="黑体" panose="02010609060101010101" charset="-122"/>
                <a:ea typeface="黑体" panose="02010609060101010101" charset="-122"/>
                <a:cs typeface="黑体" panose="02010609060101010101" charset="-122"/>
                <a:sym typeface="+mn-ea"/>
              </a:rPr>
              <a:t>成年子女对父母的赡养</a:t>
            </a:r>
            <a:r>
              <a:rPr lang="zh-CN" altLang="zh-CN" sz="2800" b="1" kern="100">
                <a:solidFill>
                  <a:srgbClr val="FF0000"/>
                </a:solidFill>
                <a:effectLst/>
                <a:latin typeface="黑体" panose="02010609060101010101" charset="-122"/>
                <a:ea typeface="黑体" panose="02010609060101010101" charset="-122"/>
                <a:cs typeface="黑体" panose="02010609060101010101" charset="-122"/>
                <a:sym typeface="+mn-ea"/>
              </a:rPr>
              <a:t>义务</a:t>
            </a:r>
            <a:r>
              <a:rPr lang="zh-CN" altLang="zh-CN" sz="2800" b="1" kern="100">
                <a:effectLst/>
                <a:latin typeface="黑体" panose="02010609060101010101" charset="-122"/>
                <a:ea typeface="黑体" panose="02010609060101010101" charset="-122"/>
                <a:cs typeface="黑体" panose="02010609060101010101" charset="-122"/>
                <a:sym typeface="+mn-ea"/>
              </a:rPr>
              <a:t>：</a:t>
            </a:r>
            <a:endParaRPr lang="zh-CN" altLang="zh-CN" sz="2800" b="1" kern="100">
              <a:effectLst/>
              <a:latin typeface="黑体" panose="02010609060101010101" charset="-122"/>
              <a:ea typeface="黑体" panose="02010609060101010101" charset="-122"/>
              <a:cs typeface="黑体" panose="02010609060101010101" charset="-122"/>
              <a:sym typeface="+mn-ea"/>
            </a:endParaRPr>
          </a:p>
        </p:txBody>
      </p:sp>
      <p:sp>
        <p:nvSpPr>
          <p:cNvPr id="25604" name="Rectangle 1"/>
          <p:cNvSpPr/>
          <p:nvPr>
            <p:custDataLst>
              <p:tags r:id="rId3"/>
            </p:custDataLst>
          </p:nvPr>
        </p:nvSpPr>
        <p:spPr>
          <a:xfrm>
            <a:off x="238125" y="1562418"/>
            <a:ext cx="11533505" cy="829945"/>
          </a:xfrm>
          <a:prstGeom prst="rect">
            <a:avLst/>
          </a:prstGeom>
          <a:noFill/>
          <a:ln w="25400">
            <a:noFill/>
            <a:miter lim="800000"/>
          </a:ln>
        </p:spPr>
        <p:txBody>
          <a:bodyPr wrap="square" anchor="ctr" anchorCtr="0">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306705" defTabSz="685800">
              <a:lnSpc>
                <a:spcPct val="100000"/>
              </a:lnSpc>
              <a:tabLst>
                <a:tab pos="2628900" algn="l"/>
              </a:tabLst>
            </a:pPr>
            <a:r>
              <a:rPr lang="en-US" altLang="zh-CN" sz="2400" b="1">
                <a:effectLst/>
                <a:latin typeface="仿宋" panose="02010609060101010101" charset="-122"/>
                <a:ea typeface="仿宋" panose="02010609060101010101" charset="-122"/>
                <a:cs typeface="仿宋" panose="02010609060101010101" charset="-122"/>
              </a:rPr>
              <a:t>(1)</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经济上</a:t>
            </a:r>
            <a:r>
              <a:rPr lang="zh-CN" altLang="en-US" sz="2400" b="1">
                <a:effectLst/>
                <a:latin typeface="仿宋" panose="02010609060101010101" charset="-122"/>
                <a:ea typeface="仿宋" panose="02010609060101010101" charset="-122"/>
                <a:cs typeface="仿宋" panose="02010609060101010101" charset="-122"/>
              </a:rPr>
              <a:t>供养父母、</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生活上</a:t>
            </a:r>
            <a:r>
              <a:rPr lang="zh-CN" altLang="en-US" sz="2400" b="1">
                <a:effectLst/>
                <a:latin typeface="仿宋" panose="02010609060101010101" charset="-122"/>
                <a:ea typeface="仿宋" panose="02010609060101010101" charset="-122"/>
                <a:cs typeface="仿宋" panose="02010609060101010101" charset="-122"/>
              </a:rPr>
              <a:t>照料父母、</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精神上</a:t>
            </a:r>
            <a:r>
              <a:rPr lang="zh-CN" altLang="en-US" sz="2400" b="1">
                <a:effectLst/>
                <a:latin typeface="仿宋" panose="02010609060101010101" charset="-122"/>
                <a:ea typeface="仿宋" panose="02010609060101010101" charset="-122"/>
                <a:cs typeface="仿宋" panose="02010609060101010101" charset="-122"/>
              </a:rPr>
              <a:t>慰藉父母，照顾父母的</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特殊需求</a:t>
            </a:r>
            <a:r>
              <a:rPr lang="zh-CN" altLang="en-US" sz="2400" b="1">
                <a:effectLst/>
                <a:latin typeface="仿宋" panose="02010609060101010101" charset="-122"/>
                <a:ea typeface="仿宋" panose="02010609060101010101" charset="-122"/>
                <a:cs typeface="仿宋" panose="02010609060101010101" charset="-122"/>
              </a:rPr>
              <a:t>。</a:t>
            </a:r>
            <a:endParaRPr lang="zh-CN" altLang="en-US" sz="2400" b="1">
              <a:effectLst/>
              <a:latin typeface="仿宋" panose="02010609060101010101" charset="-122"/>
              <a:ea typeface="仿宋" panose="02010609060101010101" charset="-122"/>
              <a:cs typeface="仿宋" panose="02010609060101010101" charset="-122"/>
            </a:endParaRPr>
          </a:p>
          <a:p>
            <a:pPr marL="0" lvl="0" indent="306705" defTabSz="685800">
              <a:lnSpc>
                <a:spcPct val="100000"/>
              </a:lnSpc>
              <a:tabLst>
                <a:tab pos="2628900" algn="l"/>
              </a:tabLst>
            </a:pPr>
            <a:r>
              <a:rPr lang="en-US" altLang="zh-CN" sz="2400" b="1">
                <a:effectLst/>
                <a:latin typeface="仿宋" panose="02010609060101010101" charset="-122"/>
                <a:ea typeface="仿宋" panose="02010609060101010101" charset="-122"/>
                <a:cs typeface="仿宋" panose="02010609060101010101" charset="-122"/>
              </a:rPr>
              <a:t>(2)</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尊重</a:t>
            </a:r>
            <a:r>
              <a:rPr lang="zh-CN" altLang="en-US" sz="2400" b="1">
                <a:solidFill>
                  <a:srgbClr val="FF0000"/>
                </a:solidFill>
                <a:effectLst/>
                <a:latin typeface="仿宋" panose="02010609060101010101" charset="-122"/>
                <a:ea typeface="仿宋" panose="02010609060101010101" charset="-122"/>
                <a:cs typeface="仿宋" panose="02010609060101010101" charset="-122"/>
              </a:rPr>
              <a:t>、</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体贴</a:t>
            </a:r>
            <a:r>
              <a:rPr lang="zh-CN" altLang="en-US" sz="2400" b="1">
                <a:effectLst/>
                <a:latin typeface="仿宋" panose="02010609060101010101" charset="-122"/>
                <a:ea typeface="仿宋" panose="02010609060101010101" charset="-122"/>
                <a:cs typeface="仿宋" panose="02010609060101010101" charset="-122"/>
              </a:rPr>
              <a:t>父母，</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不干涉</a:t>
            </a:r>
            <a:r>
              <a:rPr lang="zh-CN" altLang="en-US" sz="2400" b="1">
                <a:effectLst/>
                <a:latin typeface="仿宋" panose="02010609060101010101" charset="-122"/>
                <a:ea typeface="仿宋" panose="02010609060101010101" charset="-122"/>
                <a:cs typeface="仿宋" panose="02010609060101010101" charset="-122"/>
              </a:rPr>
              <a:t>父母的</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婚姻自由</a:t>
            </a:r>
            <a:r>
              <a:rPr lang="zh-CN" altLang="en-US" sz="2400" b="1">
                <a:effectLst/>
                <a:latin typeface="仿宋" panose="02010609060101010101" charset="-122"/>
                <a:ea typeface="仿宋" panose="02010609060101010101" charset="-122"/>
                <a:cs typeface="仿宋" panose="02010609060101010101" charset="-122"/>
              </a:rPr>
              <a:t>，使父母</a:t>
            </a:r>
            <a:r>
              <a:rPr lang="zh-CN" altLang="en-US" sz="2400" b="1">
                <a:solidFill>
                  <a:srgbClr val="FF0000"/>
                </a:solidFill>
                <a:effectLst/>
                <a:uFill>
                  <a:solidFill>
                    <a:srgbClr val="7030A0"/>
                  </a:solidFill>
                </a:uFill>
                <a:latin typeface="仿宋" panose="02010609060101010101" charset="-122"/>
                <a:ea typeface="仿宋" panose="02010609060101010101" charset="-122"/>
                <a:cs typeface="仿宋" panose="02010609060101010101" charset="-122"/>
              </a:rPr>
              <a:t>幸福</a:t>
            </a:r>
            <a:r>
              <a:rPr lang="zh-CN" altLang="en-US" sz="2400" b="1">
                <a:effectLst/>
                <a:latin typeface="仿宋" panose="02010609060101010101" charset="-122"/>
                <a:ea typeface="仿宋" panose="02010609060101010101" charset="-122"/>
                <a:cs typeface="仿宋" panose="02010609060101010101" charset="-122"/>
              </a:rPr>
              <a:t>安度晚年。</a:t>
            </a:r>
            <a:endParaRPr lang="zh-CN" altLang="en-US" sz="2400" b="1">
              <a:effectLst/>
              <a:latin typeface="仿宋" panose="02010609060101010101" charset="-122"/>
              <a:ea typeface="仿宋" panose="02010609060101010101" charset="-122"/>
              <a:cs typeface="仿宋" panose="02010609060101010101" charset="-122"/>
            </a:endParaRPr>
          </a:p>
        </p:txBody>
      </p:sp>
      <p:sp>
        <p:nvSpPr>
          <p:cNvPr id="4" name="文本框 3"/>
          <p:cNvSpPr txBox="1"/>
          <p:nvPr>
            <p:custDataLst>
              <p:tags r:id="rId4"/>
            </p:custDataLst>
          </p:nvPr>
        </p:nvSpPr>
        <p:spPr>
          <a:xfrm>
            <a:off x="401320" y="2392680"/>
            <a:ext cx="9054465" cy="460375"/>
          </a:xfrm>
          <a:prstGeom prst="rect">
            <a:avLst/>
          </a:prstGeom>
          <a:noFill/>
        </p:spPr>
        <p:txBody>
          <a:bodyPr wrap="square" rtlCol="0" anchor="t">
            <a:spAutoFit/>
          </a:bodyPr>
          <a:p>
            <a:pPr lvl="0" algn="just">
              <a:lnSpc>
                <a:spcPct val="100000"/>
              </a:lnSpc>
              <a:spcAft>
                <a:spcPct val="0"/>
              </a:spcAft>
              <a:buClrTx/>
              <a:buSzTx/>
              <a:buFontTx/>
            </a:pPr>
            <a:r>
              <a:rPr lang="en-US" altLang="zh-CN" sz="2400" b="1" kern="100">
                <a:effectLst/>
                <a:latin typeface="微软雅黑" panose="020B0503020204020204" charset="-122"/>
                <a:ea typeface="微软雅黑" panose="020B0503020204020204" charset="-122"/>
                <a:cs typeface="微软雅黑" panose="020B0503020204020204" charset="-122"/>
                <a:sym typeface="+mn-ea"/>
              </a:rPr>
              <a:t>2</a:t>
            </a:r>
            <a:r>
              <a:rPr lang="zh-CN" altLang="en-US" sz="2400" b="1" kern="100">
                <a:effectLst/>
                <a:latin typeface="微软雅黑" panose="020B0503020204020204" charset="-122"/>
                <a:ea typeface="微软雅黑" panose="020B0503020204020204" charset="-122"/>
                <a:cs typeface="微软雅黑" panose="020B0503020204020204" charset="-122"/>
                <a:sym typeface="+mn-ea"/>
              </a:rPr>
              <a:t>、</a:t>
            </a:r>
            <a:r>
              <a:rPr lang="en-US" altLang="zh-CN" sz="2400" b="1" kern="100">
                <a:effectLst/>
                <a:latin typeface="微软雅黑" panose="020B0503020204020204" charset="-122"/>
                <a:ea typeface="微软雅黑" panose="020B0503020204020204" charset="-122"/>
                <a:cs typeface="微软雅黑" panose="020B0503020204020204" charset="-122"/>
                <a:sym typeface="+mn-ea"/>
              </a:rPr>
              <a:t>成年意定监护制度</a:t>
            </a:r>
            <a:r>
              <a:rPr lang="zh-CN" altLang="en-US" sz="2400" b="1" kern="100">
                <a:effectLst/>
                <a:latin typeface="微软雅黑" panose="020B0503020204020204" charset="-122"/>
                <a:ea typeface="微软雅黑" panose="020B0503020204020204" charset="-122"/>
                <a:cs typeface="微软雅黑" panose="020B0503020204020204" charset="-122"/>
                <a:sym typeface="+mn-ea"/>
              </a:rPr>
              <a:t>：（</a:t>
            </a:r>
            <a:r>
              <a:rPr lang="zh-CN" altLang="en-US" sz="2400" b="1" kern="100">
                <a:effectLst/>
                <a:latin typeface="黑体" panose="02010609060101010101" charset="-122"/>
                <a:ea typeface="黑体" panose="02010609060101010101" charset="-122"/>
                <a:cs typeface="微软雅黑" panose="020B0503020204020204" charset="-122"/>
                <a:sym typeface="+mn-ea"/>
              </a:rPr>
              <a:t>防止老年人合法权益受损</a:t>
            </a:r>
            <a:r>
              <a:rPr lang="zh-CN" altLang="en-US" sz="2400" b="1" kern="100">
                <a:effectLst/>
                <a:latin typeface="微软雅黑" panose="020B0503020204020204" charset="-122"/>
                <a:ea typeface="微软雅黑" panose="020B0503020204020204" charset="-122"/>
                <a:cs typeface="微软雅黑" panose="020B0503020204020204" charset="-122"/>
                <a:sym typeface="+mn-ea"/>
              </a:rPr>
              <a:t>）</a:t>
            </a:r>
            <a:endParaRPr lang="zh-CN" altLang="en-US" sz="2400" b="1" kern="100">
              <a:effectLst/>
              <a:latin typeface="微软雅黑" panose="020B0503020204020204" charset="-122"/>
              <a:ea typeface="微软雅黑" panose="020B0503020204020204" charset="-122"/>
              <a:cs typeface="微软雅黑" panose="020B0503020204020204" charset="-122"/>
              <a:sym typeface="+mn-ea"/>
            </a:endParaRPr>
          </a:p>
        </p:txBody>
      </p:sp>
      <p:sp>
        <p:nvSpPr>
          <p:cNvPr id="101" name="文本框 100"/>
          <p:cNvSpPr txBox="1"/>
          <p:nvPr>
            <p:custDataLst>
              <p:tags r:id="rId5"/>
            </p:custDataLst>
          </p:nvPr>
        </p:nvSpPr>
        <p:spPr>
          <a:xfrm>
            <a:off x="246380" y="2853055"/>
            <a:ext cx="11525250" cy="2676525"/>
          </a:xfrm>
          <a:prstGeom prst="rect">
            <a:avLst/>
          </a:prstGeom>
          <a:noFill/>
          <a:ln w="25400">
            <a:noFill/>
          </a:ln>
        </p:spPr>
        <p:txBody>
          <a:bodyPr wrap="square">
            <a:spAutoFit/>
          </a:bodyPr>
          <a:p>
            <a:pPr indent="0" fontAlgn="auto">
              <a:lnSpc>
                <a:spcPct val="100000"/>
              </a:lnSpc>
              <a:buFont typeface="Arial" panose="020B0604020202020204" pitchFamily="34" charset="0"/>
              <a:buNone/>
            </a:pPr>
            <a:r>
              <a:rPr lang="en-US" altLang="zh-CN" sz="2400" b="1">
                <a:effectLst/>
                <a:latin typeface="黑体" panose="02010609060101010101" charset="-122"/>
                <a:ea typeface="黑体" panose="02010609060101010101" charset="-122"/>
                <a:cs typeface="黑体" panose="02010609060101010101" charset="-122"/>
              </a:rPr>
              <a:t>  </a:t>
            </a:r>
            <a:r>
              <a:rPr lang="zh-CN" sz="2400" b="1">
                <a:effectLst/>
                <a:latin typeface="黑体" panose="02010609060101010101" charset="-122"/>
                <a:ea typeface="黑体" panose="02010609060101010101" charset="-122"/>
                <a:cs typeface="黑体" panose="02010609060101010101" charset="-122"/>
              </a:rPr>
              <a:t> </a:t>
            </a:r>
            <a:r>
              <a:rPr lang="zh-CN" sz="2400" b="1">
                <a:effectLst/>
                <a:latin typeface="仿宋" panose="02010609060101010101" charset="-122"/>
                <a:ea typeface="仿宋" panose="02010609060101010101" charset="-122"/>
                <a:cs typeface="黑体" panose="02010609060101010101" charset="-122"/>
              </a:rPr>
              <a:t>具有</a:t>
            </a:r>
            <a:r>
              <a:rPr lang="zh-CN" altLang="zh-CN" sz="2400" b="1" kern="100">
                <a:solidFill>
                  <a:srgbClr val="FF000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完全民事行为能力</a:t>
            </a:r>
            <a:r>
              <a:rPr lang="zh-CN" sz="2400" b="1">
                <a:effectLst/>
                <a:latin typeface="仿宋" panose="02010609060101010101" charset="-122"/>
                <a:ea typeface="仿宋" panose="02010609060101010101" charset="-122"/>
                <a:cs typeface="黑体" panose="02010609060101010101" charset="-122"/>
              </a:rPr>
              <a:t>的成年人，可以与其</a:t>
            </a:r>
            <a:r>
              <a:rPr lang="zh-CN" altLang="zh-CN" sz="2400" b="1" kern="100">
                <a:solidFill>
                  <a:srgbClr val="FF000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近亲属</a:t>
            </a:r>
            <a:r>
              <a:rPr lang="zh-CN" sz="2400" b="1">
                <a:effectLst/>
                <a:latin typeface="仿宋" panose="02010609060101010101" charset="-122"/>
                <a:ea typeface="仿宋" panose="02010609060101010101" charset="-122"/>
                <a:cs typeface="黑体" panose="02010609060101010101" charset="-122"/>
              </a:rPr>
              <a:t>、其他愿意担任监护人的</a:t>
            </a:r>
            <a:r>
              <a:rPr lang="zh-CN" altLang="zh-CN" sz="2400" b="1" kern="100">
                <a:solidFill>
                  <a:srgbClr val="FF000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个人</a:t>
            </a:r>
            <a:r>
              <a:rPr lang="zh-CN" sz="2400" b="1">
                <a:effectLst/>
                <a:latin typeface="仿宋" panose="02010609060101010101" charset="-122"/>
                <a:ea typeface="仿宋" panose="02010609060101010101" charset="-122"/>
                <a:cs typeface="黑体" panose="02010609060101010101" charset="-122"/>
              </a:rPr>
              <a:t>或者</a:t>
            </a:r>
            <a:r>
              <a:rPr lang="zh-CN" altLang="zh-CN" sz="2400" b="1" kern="100">
                <a:solidFill>
                  <a:srgbClr val="FF000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组织</a:t>
            </a:r>
            <a:r>
              <a:rPr lang="zh-CN" altLang="zh-CN" sz="2400" b="1" kern="100">
                <a:solidFill>
                  <a:srgbClr val="00B0F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（村委、居委、医疗机构、妇联、残联、民政部门等）</a:t>
            </a:r>
            <a:r>
              <a:rPr lang="zh-CN" sz="2400" b="1">
                <a:effectLst/>
                <a:latin typeface="仿宋" panose="02010609060101010101" charset="-122"/>
                <a:ea typeface="仿宋" panose="02010609060101010101" charset="-122"/>
                <a:cs typeface="黑体" panose="02010609060101010101" charset="-122"/>
              </a:rPr>
              <a:t>事先协商，以</a:t>
            </a:r>
            <a:r>
              <a:rPr lang="zh-CN" altLang="en-US" sz="2400" b="1">
                <a:solidFill>
                  <a:srgbClr val="FF0000"/>
                </a:solidFill>
                <a:effectLst/>
                <a:latin typeface="黑体" panose="02010609060101010101" charset="-122"/>
                <a:ea typeface="黑体" panose="02010609060101010101" charset="-122"/>
                <a:cs typeface="黑体" panose="02010609060101010101" charset="-122"/>
              </a:rPr>
              <a:t>书面形式</a:t>
            </a:r>
            <a:r>
              <a:rPr lang="zh-CN" sz="2400" b="1">
                <a:effectLst/>
                <a:latin typeface="仿宋" panose="02010609060101010101" charset="-122"/>
                <a:ea typeface="仿宋" panose="02010609060101010101" charset="-122"/>
                <a:cs typeface="黑体" panose="02010609060101010101" charset="-122"/>
              </a:rPr>
              <a:t>确定自己的监护人（</a:t>
            </a:r>
            <a:r>
              <a:rPr lang="zh-CN" sz="2400" b="1">
                <a:solidFill>
                  <a:srgbClr val="00B0F0"/>
                </a:solidFill>
                <a:effectLst/>
                <a:latin typeface="仿宋" panose="02010609060101010101" charset="-122"/>
                <a:ea typeface="仿宋" panose="02010609060101010101" charset="-122"/>
                <a:cs typeface="黑体" panose="02010609060101010101" charset="-122"/>
              </a:rPr>
              <a:t>口头、录音录像均无效）</a:t>
            </a:r>
            <a:r>
              <a:rPr lang="zh-CN" sz="2400" b="1">
                <a:effectLst/>
                <a:latin typeface="仿宋" panose="02010609060101010101" charset="-122"/>
                <a:ea typeface="仿宋" panose="02010609060101010101" charset="-122"/>
                <a:cs typeface="黑体" panose="02010609060101010101" charset="-122"/>
              </a:rPr>
              <a:t>。监护人在该成年人</a:t>
            </a:r>
            <a:r>
              <a:rPr lang="zh-CN" altLang="zh-CN" sz="2400" b="1" kern="100">
                <a:solidFill>
                  <a:srgbClr val="FF0000"/>
                </a:solidFill>
                <a:effectLst/>
                <a:uFill>
                  <a:solidFill>
                    <a:srgbClr val="7030A0"/>
                  </a:solidFill>
                </a:uFill>
                <a:latin typeface="仿宋" panose="02010609060101010101" charset="-122"/>
                <a:ea typeface="仿宋" panose="02010609060101010101" charset="-122"/>
                <a:cs typeface="Times New Roman" panose="02020603050405020304" pitchFamily="18" charset="0"/>
              </a:rPr>
              <a:t>丧失或者部分丧失</a:t>
            </a:r>
            <a:r>
              <a:rPr lang="zh-CN" sz="2400" b="1">
                <a:effectLst/>
                <a:latin typeface="仿宋" panose="02010609060101010101" charset="-122"/>
                <a:ea typeface="仿宋" panose="02010609060101010101" charset="-122"/>
                <a:cs typeface="黑体" panose="02010609060101010101" charset="-122"/>
              </a:rPr>
              <a:t>民事行为能力时，履行</a:t>
            </a:r>
            <a:r>
              <a:rPr lang="zh-CN" altLang="en-US" sz="2400" b="1">
                <a:solidFill>
                  <a:srgbClr val="FF0000"/>
                </a:solidFill>
                <a:effectLst/>
                <a:latin typeface="仿宋" panose="02010609060101010101" charset="-122"/>
                <a:ea typeface="仿宋" panose="02010609060101010101" charset="-122"/>
                <a:cs typeface="黑体" panose="02010609060101010101" charset="-122"/>
              </a:rPr>
              <a:t>监护职责</a:t>
            </a:r>
            <a:r>
              <a:rPr lang="zh-CN" sz="2400" b="1">
                <a:effectLst/>
                <a:latin typeface="仿宋" panose="02010609060101010101" charset="-122"/>
                <a:ea typeface="仿宋" panose="02010609060101010101" charset="-122"/>
                <a:cs typeface="黑体" panose="02010609060101010101" charset="-122"/>
              </a:rPr>
              <a:t>。</a:t>
            </a:r>
            <a:endParaRPr lang="zh-CN" sz="2400" b="1">
              <a:effectLst/>
              <a:latin typeface="仿宋" panose="02010609060101010101" charset="-122"/>
              <a:ea typeface="仿宋" panose="02010609060101010101" charset="-122"/>
              <a:cs typeface="黑体" panose="02010609060101010101" charset="-122"/>
            </a:endParaRPr>
          </a:p>
          <a:p>
            <a:pPr indent="0" fontAlgn="auto">
              <a:lnSpc>
                <a:spcPct val="100000"/>
              </a:lnSpc>
              <a:buFont typeface="Arial" panose="020B0604020202020204" pitchFamily="34" charset="0"/>
              <a:buNone/>
            </a:pPr>
            <a:r>
              <a:rPr lang="zh-CN" sz="2400" b="1">
                <a:effectLst/>
                <a:latin typeface="黑体" panose="02010609060101010101" charset="-122"/>
                <a:ea typeface="黑体" panose="02010609060101010101" charset="-122"/>
                <a:cs typeface="黑体" panose="02010609060101010101" charset="-122"/>
                <a:sym typeface="+mn-ea"/>
              </a:rPr>
              <a:t>（通俗讲，就是成年人在意识清醒时，可以指定一位</a:t>
            </a:r>
            <a:r>
              <a:rPr lang="zh-CN" sz="2400" b="1">
                <a:effectLst/>
                <a:highlight>
                  <a:srgbClr val="FFFF00"/>
                </a:highlight>
                <a:latin typeface="黑体" panose="02010609060101010101" charset="-122"/>
                <a:ea typeface="黑体" panose="02010609060101010101" charset="-122"/>
                <a:cs typeface="黑体" panose="02010609060101010101" charset="-122"/>
                <a:sym typeface="+mn-ea"/>
              </a:rPr>
              <a:t>亲属</a:t>
            </a:r>
            <a:r>
              <a:rPr lang="zh-CN" sz="2400" b="1">
                <a:effectLst/>
                <a:latin typeface="黑体" panose="02010609060101010101" charset="-122"/>
                <a:ea typeface="黑体" panose="02010609060101010101" charset="-122"/>
                <a:cs typeface="黑体" panose="02010609060101010101" charset="-122"/>
                <a:sym typeface="+mn-ea"/>
              </a:rPr>
              <a:t>或跟自己</a:t>
            </a:r>
            <a:r>
              <a:rPr lang="zh-CN" sz="2400" b="1">
                <a:effectLst/>
                <a:highlight>
                  <a:srgbClr val="FFFF00"/>
                </a:highlight>
                <a:latin typeface="黑体" panose="02010609060101010101" charset="-122"/>
                <a:ea typeface="黑体" panose="02010609060101010101" charset="-122"/>
                <a:cs typeface="黑体" panose="02010609060101010101" charset="-122"/>
                <a:sym typeface="+mn-ea"/>
              </a:rPr>
              <a:t>没有</a:t>
            </a:r>
            <a:r>
              <a:rPr lang="zh-CN" sz="2400" b="1">
                <a:effectLst/>
                <a:latin typeface="黑体" panose="02010609060101010101" charset="-122"/>
                <a:ea typeface="黑体" panose="02010609060101010101" charset="-122"/>
                <a:cs typeface="黑体" panose="02010609060101010101" charset="-122"/>
                <a:sym typeface="+mn-ea"/>
              </a:rPr>
              <a:t>血缘关系的人或组织充当监护人，并允许这名监护人在自己意识不清时，履行监护职责、处置自己的财产。）</a:t>
            </a:r>
            <a:endParaRPr lang="zh-CN" sz="2400" b="1">
              <a:effectLst/>
              <a:latin typeface="黑体" panose="02010609060101010101" charset="-122"/>
              <a:ea typeface="黑体" panose="02010609060101010101" charset="-122"/>
              <a:cs typeface="黑体" panose="02010609060101010101" charset="-122"/>
              <a:sym typeface="+mn-ea"/>
            </a:endParaRPr>
          </a:p>
        </p:txBody>
      </p:sp>
      <p:sp>
        <p:nvSpPr>
          <p:cNvPr id="7" name="矩形标注 6"/>
          <p:cNvSpPr/>
          <p:nvPr/>
        </p:nvSpPr>
        <p:spPr>
          <a:xfrm>
            <a:off x="5422900" y="359410"/>
            <a:ext cx="6624320" cy="1203325"/>
          </a:xfrm>
          <a:prstGeom prst="wedgeRectCallout">
            <a:avLst>
              <a:gd name="adj1" fmla="val -41545"/>
              <a:gd name="adj2" fmla="val 8519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b="1">
                <a:solidFill>
                  <a:srgbClr val="002060"/>
                </a:solidFill>
                <a:latin typeface="黑体" panose="02010609060101010101" charset="-122"/>
                <a:ea typeface="黑体" panose="02010609060101010101" charset="-122"/>
                <a:cs typeface="黑体" panose="02010609060101010101" charset="-122"/>
                <a:sym typeface="+mn-ea"/>
              </a:rPr>
              <a:t>跨模块链接：</a:t>
            </a:r>
            <a:r>
              <a:rPr lang="zh-CN" altLang="en-US" sz="2400" b="1">
                <a:solidFill>
                  <a:srgbClr val="C00000"/>
                </a:solidFill>
                <a:latin typeface="黑体" panose="02010609060101010101" charset="-122"/>
                <a:ea typeface="黑体" panose="02010609060101010101" charset="-122"/>
                <a:cs typeface="黑体" panose="02010609060101010101" charset="-122"/>
                <a:sym typeface="+mn-ea"/>
              </a:rPr>
              <a:t>孝老爱亲是中华传统美德的重要内容</a:t>
            </a:r>
            <a:r>
              <a:rPr lang="en-US" altLang="zh-CN" sz="2400" b="1">
                <a:solidFill>
                  <a:srgbClr val="002060"/>
                </a:solidFill>
                <a:latin typeface="黑体" panose="02010609060101010101" charset="-122"/>
                <a:ea typeface="黑体" panose="02010609060101010101" charset="-122"/>
                <a:cs typeface="黑体" panose="02010609060101010101" charset="-122"/>
                <a:sym typeface="+mn-ea"/>
              </a:rPr>
              <a:t>——</a:t>
            </a:r>
            <a:r>
              <a:rPr lang="zh-CN" altLang="en-US" sz="2400" b="1">
                <a:solidFill>
                  <a:srgbClr val="002060"/>
                </a:solidFill>
                <a:latin typeface="黑体" panose="02010609060101010101" charset="-122"/>
                <a:ea typeface="黑体" panose="02010609060101010101" charset="-122"/>
                <a:cs typeface="黑体" panose="02010609060101010101" charset="-122"/>
                <a:sym typeface="+mn-ea"/>
              </a:rPr>
              <a:t>必修</a:t>
            </a:r>
            <a:r>
              <a:rPr lang="en-US" altLang="zh-CN" sz="2400" b="1">
                <a:solidFill>
                  <a:srgbClr val="002060"/>
                </a:solidFill>
                <a:latin typeface="黑体" panose="02010609060101010101" charset="-122"/>
                <a:ea typeface="黑体" panose="02010609060101010101" charset="-122"/>
                <a:cs typeface="黑体" panose="02010609060101010101" charset="-122"/>
                <a:sym typeface="+mn-ea"/>
              </a:rPr>
              <a:t>4</a:t>
            </a:r>
            <a:r>
              <a:rPr lang="zh-CN" altLang="en-US" sz="2400" b="1">
                <a:solidFill>
                  <a:srgbClr val="002060"/>
                </a:solidFill>
                <a:latin typeface="黑体" panose="02010609060101010101" charset="-122"/>
                <a:ea typeface="黑体" panose="02010609060101010101" charset="-122"/>
                <a:cs typeface="黑体" panose="02010609060101010101" charset="-122"/>
                <a:sym typeface="+mn-ea"/>
              </a:rPr>
              <a:t>《哲学与文化》第七课继承发展中华优秀传统文化的主要内容</a:t>
            </a:r>
            <a:r>
              <a:rPr lang="en-US" altLang="zh-CN" sz="2400" b="1">
                <a:solidFill>
                  <a:srgbClr val="002060"/>
                </a:solidFill>
                <a:latin typeface="黑体" panose="02010609060101010101" charset="-122"/>
                <a:ea typeface="黑体" panose="02010609060101010101" charset="-122"/>
                <a:cs typeface="黑体" panose="02010609060101010101" charset="-122"/>
                <a:sym typeface="+mn-ea"/>
              </a:rPr>
              <a:t>P92</a:t>
            </a:r>
            <a:endParaRPr lang="en-US" altLang="zh-CN" sz="2400" b="1">
              <a:solidFill>
                <a:srgbClr val="002060"/>
              </a:solidFill>
              <a:latin typeface="黑体" panose="02010609060101010101" charset="-122"/>
              <a:ea typeface="黑体" panose="02010609060101010101" charset="-122"/>
              <a:cs typeface="黑体" panose="02010609060101010101" charset="-122"/>
              <a:sym typeface="+mn-ea"/>
            </a:endParaRPr>
          </a:p>
        </p:txBody>
      </p:sp>
      <p:graphicFrame>
        <p:nvGraphicFramePr>
          <p:cNvPr id="9" name="表格 8"/>
          <p:cNvGraphicFramePr>
            <a:graphicFrameLocks noGrp="1"/>
          </p:cNvGraphicFramePr>
          <p:nvPr>
            <p:custDataLst>
              <p:tags r:id="rId6"/>
            </p:custDataLst>
          </p:nvPr>
        </p:nvGraphicFramePr>
        <p:xfrm>
          <a:off x="2155825" y="5213350"/>
          <a:ext cx="8352790" cy="1386840"/>
        </p:xfrm>
        <a:graphic>
          <a:graphicData uri="http://schemas.openxmlformats.org/drawingml/2006/table">
            <a:tbl>
              <a:tblPr>
                <a:tableStyleId>{3C2FFA5D-87B4-456A-9821-1D502468CF0F}</a:tableStyleId>
              </a:tblPr>
              <a:tblGrid>
                <a:gridCol w="1370965"/>
                <a:gridCol w="3719195"/>
                <a:gridCol w="3262630"/>
              </a:tblGrid>
              <a:tr h="405130">
                <a:tc gridSpan="2">
                  <a:txBody>
                    <a:bodyPr/>
                    <a:p>
                      <a:pPr marL="457200" lvl="1" indent="0" algn="ctr">
                        <a:lnSpc>
                          <a:spcPct val="100000"/>
                        </a:lnSpc>
                        <a:buNone/>
                      </a:pPr>
                      <a:r>
                        <a:rPr kumimoji="1" lang="zh-CN" altLang="en-US" sz="2000" b="1" smtClean="0">
                          <a:latin typeface="微软雅黑" panose="020B0503020204020204" charset="-122"/>
                          <a:ea typeface="微软雅黑" panose="020B0503020204020204" charset="-122"/>
                        </a:rPr>
                        <a:t>意定监护</a:t>
                      </a:r>
                      <a:endParaRPr kumimoji="1" lang="zh-CN" altLang="en-US" sz="2000" b="1" smtClean="0">
                        <a:latin typeface="微软雅黑" panose="020B0503020204020204" charset="-122"/>
                        <a:ea typeface="微软雅黑" panose="020B0503020204020204" charset="-122"/>
                      </a:endParaRPr>
                    </a:p>
                  </a:txBody>
                  <a:tcPr marL="51435" marR="51435" marT="36000" marB="36000" anchor="ctr">
                    <a:solidFill>
                      <a:schemeClr val="bg1"/>
                    </a:solidFill>
                  </a:tcPr>
                </a:tc>
                <a:tc hMerge="1">
                  <a:tcPr marL="51435" marR="51435" marT="0" marB="0" anchor="ctr"/>
                </a:tc>
                <a:tc>
                  <a:txBody>
                    <a:bodyPr/>
                    <a:p>
                      <a:pPr marL="457200" marR="0" lvl="1" indent="0" algn="ctr" defTabSz="914400" rtl="0" eaLnBrk="1" fontAlgn="auto" latinLnBrk="0" hangingPunct="1">
                        <a:lnSpc>
                          <a:spcPct val="100000"/>
                        </a:lnSpc>
                        <a:spcBef>
                          <a:spcPct val="0"/>
                        </a:spcBef>
                        <a:spcAft>
                          <a:spcPct val="0"/>
                        </a:spcAft>
                        <a:buClrTx/>
                        <a:buSzTx/>
                        <a:buFontTx/>
                        <a:buNone/>
                        <a:defRPr/>
                      </a:pPr>
                      <a:r>
                        <a:rPr kumimoji="1" lang="zh-CN" altLang="en-US" sz="2000" b="1" smtClean="0">
                          <a:latin typeface="微软雅黑" panose="020B0503020204020204" charset="-122"/>
                          <a:ea typeface="微软雅黑" panose="020B0503020204020204" charset="-122"/>
                        </a:rPr>
                        <a:t>法定监护</a:t>
                      </a:r>
                      <a:endParaRPr kumimoji="1" lang="zh-CN" altLang="en-US" sz="2000" b="1" smtClean="0">
                        <a:latin typeface="微软雅黑" panose="020B0503020204020204" charset="-122"/>
                        <a:ea typeface="微软雅黑" panose="020B0503020204020204" charset="-122"/>
                      </a:endParaRPr>
                    </a:p>
                  </a:txBody>
                  <a:tcPr marL="51435" marR="51435" marT="36000" marB="36000" anchor="ctr">
                    <a:solidFill>
                      <a:schemeClr val="bg1"/>
                    </a:solidFill>
                  </a:tcPr>
                </a:tc>
              </a:tr>
              <a:tr h="327025">
                <a:tc>
                  <a:txBody>
                    <a:bodyPr/>
                    <a:p>
                      <a:pPr algn="ctr"/>
                      <a:r>
                        <a:rPr lang="zh-CN" altLang="en-US" sz="2000" b="1" kern="1200" smtClean="0">
                          <a:solidFill>
                            <a:schemeClr val="dk1"/>
                          </a:solidFill>
                          <a:latin typeface="微软雅黑" panose="020B0503020204020204" charset="-122"/>
                          <a:ea typeface="微软雅黑" panose="020B0503020204020204" charset="-122"/>
                          <a:cs typeface="黑体" panose="02010609060101010101" charset="-122"/>
                        </a:rPr>
                        <a:t>依据</a:t>
                      </a:r>
                      <a:endParaRPr lang="zh-CN" altLang="en-US" sz="2000" b="1" kern="1200" smtClean="0">
                        <a:solidFill>
                          <a:schemeClr val="dk1"/>
                        </a:solidFill>
                        <a:effectLst/>
                        <a:latin typeface="微软雅黑" panose="020B0503020204020204" charset="-122"/>
                        <a:ea typeface="微软雅黑" panose="020B0503020204020204" charset="-122"/>
                        <a:cs typeface="黑体" panose="02010609060101010101" charset="-122"/>
                      </a:endParaRPr>
                    </a:p>
                  </a:txBody>
                  <a:tcPr marL="51435" marR="51435" marT="0" marB="0" anchor="ctr">
                    <a:solidFill>
                      <a:schemeClr val="bg1"/>
                    </a:solidFill>
                  </a:tcPr>
                </a:tc>
                <a:tc>
                  <a:txBody>
                    <a:bodyPr/>
                    <a:p>
                      <a:pPr marL="0" indent="0" algn="ctr">
                        <a:buNone/>
                      </a:pP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被监护人的意志（</a:t>
                      </a:r>
                      <a:r>
                        <a:rPr lang="zh-CN" altLang="en-US" sz="2000" b="1" i="0" u="none" strike="noStrike" kern="1200" smtClean="0">
                          <a:solidFill>
                            <a:srgbClr val="FF0000"/>
                          </a:solidFill>
                          <a:effectLst/>
                          <a:latin typeface="微软雅黑" panose="020B0503020204020204" charset="-122"/>
                          <a:ea typeface="微软雅黑" panose="020B0503020204020204" charset="-122"/>
                          <a:cs typeface="+mn-cs"/>
                        </a:rPr>
                        <a:t>自愿</a:t>
                      </a: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原则）</a:t>
                      </a:r>
                      <a:endPar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endParaRPr>
                    </a:p>
                  </a:txBody>
                  <a:tcPr marL="51435" marR="51435" marT="0" marB="0" anchor="ctr">
                    <a:solidFill>
                      <a:schemeClr val="bg1"/>
                    </a:solidFill>
                  </a:tcPr>
                </a:tc>
                <a:tc>
                  <a:txBody>
                    <a:bodyPr/>
                    <a:p>
                      <a:pPr marL="0" indent="0" algn="ctr">
                        <a:buNone/>
                      </a:pP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法定规定</a:t>
                      </a:r>
                      <a:r>
                        <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rPr>
                        <a:t>（</a:t>
                      </a:r>
                      <a:r>
                        <a:rPr kumimoji="1" lang="zh-CN" altLang="en-US" sz="2000" b="1" i="0" u="none" strike="noStrike" kern="1200" smtClean="0">
                          <a:solidFill>
                            <a:srgbClr val="FF0000"/>
                          </a:solidFill>
                          <a:effectLst/>
                          <a:latin typeface="微软雅黑" panose="020B0503020204020204" charset="-122"/>
                          <a:ea typeface="微软雅黑" panose="020B0503020204020204" charset="-122"/>
                          <a:cs typeface="+mn-cs"/>
                        </a:rPr>
                        <a:t>强制性</a:t>
                      </a:r>
                      <a:r>
                        <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rPr>
                        <a:t>）</a:t>
                      </a:r>
                      <a:endPar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endParaRPr>
                    </a:p>
                  </a:txBody>
                  <a:tcPr marL="51435" marR="51435" marT="0" marB="0" anchor="ctr">
                    <a:solidFill>
                      <a:schemeClr val="bg1"/>
                    </a:solidFill>
                  </a:tcPr>
                </a:tc>
              </a:tr>
              <a:tr h="327660">
                <a:tc>
                  <a:txBody>
                    <a:bodyPr/>
                    <a:p>
                      <a:pPr algn="ctr"/>
                      <a:r>
                        <a:rPr lang="zh-CN" altLang="en-US" sz="2000" b="1" kern="100" smtClean="0">
                          <a:effectLst/>
                          <a:latin typeface="微软雅黑" panose="020B0503020204020204" charset="-122"/>
                          <a:ea typeface="微软雅黑" panose="020B0503020204020204" charset="-122"/>
                          <a:cs typeface="黑体" panose="02010609060101010101" charset="-122"/>
                        </a:rPr>
                        <a:t>报酬</a:t>
                      </a:r>
                      <a:endParaRPr lang="zh-CN" altLang="en-US" sz="2000" b="1" kern="100" smtClean="0">
                        <a:effectLst/>
                        <a:latin typeface="微软雅黑" panose="020B0503020204020204" charset="-122"/>
                        <a:ea typeface="微软雅黑" panose="020B0503020204020204" charset="-122"/>
                        <a:cs typeface="黑体" panose="02010609060101010101" charset="-122"/>
                      </a:endParaRPr>
                    </a:p>
                  </a:txBody>
                  <a:tcPr marL="51435" marR="51435" marT="0" marB="0" anchor="ctr">
                    <a:solidFill>
                      <a:schemeClr val="bg1"/>
                    </a:solidFill>
                  </a:tcPr>
                </a:tc>
                <a:tc>
                  <a:txBody>
                    <a:bodyPr/>
                    <a:p>
                      <a:pPr marL="0" indent="0" algn="ctr">
                        <a:buNone/>
                      </a:pP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可以无偿也可以有偿</a:t>
                      </a:r>
                      <a:endPar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endParaRPr>
                    </a:p>
                  </a:txBody>
                  <a:tcPr marL="51435" marR="51435" marT="0" marB="0" anchor="ctr">
                    <a:solidFill>
                      <a:schemeClr val="bg1"/>
                    </a:solidFill>
                  </a:tcPr>
                </a:tc>
                <a:tc>
                  <a:txBody>
                    <a:bodyPr/>
                    <a:p>
                      <a:pPr marL="0" indent="0" algn="ctr">
                        <a:buNone/>
                      </a:pP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无偿</a:t>
                      </a:r>
                      <a:endPar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endParaRPr>
                    </a:p>
                  </a:txBody>
                  <a:tcPr marL="51435" marR="51435" marT="0" marB="0" anchor="ctr">
                    <a:solidFill>
                      <a:schemeClr val="bg1"/>
                    </a:solidFill>
                  </a:tcPr>
                </a:tc>
              </a:tr>
              <a:tr h="327025">
                <a:tc>
                  <a:txBody>
                    <a:bodyPr/>
                    <a:p>
                      <a:pPr algn="ctr"/>
                      <a:r>
                        <a:rPr lang="zh-CN" altLang="en-US" sz="2000" b="1" kern="100" smtClean="0">
                          <a:effectLst/>
                          <a:latin typeface="微软雅黑" panose="020B0503020204020204" charset="-122"/>
                          <a:ea typeface="微软雅黑" panose="020B0503020204020204" charset="-122"/>
                          <a:cs typeface="黑体" panose="02010609060101010101" charset="-122"/>
                        </a:rPr>
                        <a:t>效力</a:t>
                      </a:r>
                      <a:endParaRPr lang="zh-CN" altLang="en-US" sz="2000" b="1" kern="100" smtClean="0">
                        <a:effectLst/>
                        <a:latin typeface="微软雅黑" panose="020B0503020204020204" charset="-122"/>
                        <a:ea typeface="微软雅黑" panose="020B0503020204020204" charset="-122"/>
                        <a:cs typeface="黑体" panose="02010609060101010101" charset="-122"/>
                      </a:endParaRPr>
                    </a:p>
                  </a:txBody>
                  <a:tcPr marL="51435" marR="51435" marT="0" marB="0" anchor="ctr">
                    <a:solidFill>
                      <a:schemeClr val="bg1"/>
                    </a:solidFill>
                  </a:tcPr>
                </a:tc>
                <a:tc gridSpan="2">
                  <a:txBody>
                    <a:bodyPr/>
                    <a:p>
                      <a:pPr algn="l">
                        <a:spcAft>
                          <a:spcPct val="0"/>
                        </a:spcAft>
                        <a:tabLst>
                          <a:tab pos="2628265" algn="l"/>
                        </a:tabLst>
                      </a:pPr>
                      <a:r>
                        <a:rPr lang="en-US" altLang="zh-CN" sz="2000" b="1" i="0" u="none" strike="noStrike" kern="1200" smtClean="0">
                          <a:solidFill>
                            <a:schemeClr val="dk1"/>
                          </a:solidFill>
                          <a:effectLst/>
                          <a:latin typeface="微软雅黑" panose="020B0503020204020204" charset="-122"/>
                          <a:ea typeface="微软雅黑" panose="020B0503020204020204" charset="-122"/>
                          <a:cs typeface="+mn-cs"/>
                        </a:rPr>
                        <a:t>      </a:t>
                      </a: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意定监护</a:t>
                      </a:r>
                      <a:r>
                        <a:rPr lang="zh-CN" altLang="en-US" sz="2000" b="1" i="0" u="none" strike="noStrike" kern="1200" smtClean="0">
                          <a:solidFill>
                            <a:srgbClr val="FF0000"/>
                          </a:solidFill>
                          <a:effectLst/>
                          <a:latin typeface="微软雅黑" panose="020B0503020204020204" charset="-122"/>
                          <a:ea typeface="微软雅黑" panose="020B0503020204020204" charset="-122"/>
                          <a:cs typeface="+mn-cs"/>
                        </a:rPr>
                        <a:t>优先于</a:t>
                      </a:r>
                      <a:r>
                        <a:rPr lang="zh-CN" altLang="en-US" sz="2000" b="1" i="0" u="none" strike="noStrike" kern="1200" smtClean="0">
                          <a:solidFill>
                            <a:schemeClr val="dk1"/>
                          </a:solidFill>
                          <a:effectLst/>
                          <a:latin typeface="微软雅黑" panose="020B0503020204020204" charset="-122"/>
                          <a:ea typeface="微软雅黑" panose="020B0503020204020204" charset="-122"/>
                          <a:cs typeface="+mn-cs"/>
                        </a:rPr>
                        <a:t>法定监护</a:t>
                      </a:r>
                      <a:endParaRPr kumimoji="1" lang="zh-CN" altLang="en-US" sz="2000" b="1" i="0" u="none" strike="noStrike" kern="1200" smtClean="0">
                        <a:solidFill>
                          <a:schemeClr val="dk1"/>
                        </a:solidFill>
                        <a:effectLst/>
                        <a:latin typeface="微软雅黑" panose="020B0503020204020204" charset="-122"/>
                        <a:ea typeface="微软雅黑" panose="020B0503020204020204" charset="-122"/>
                        <a:cs typeface="+mn-cs"/>
                      </a:endParaRPr>
                    </a:p>
                  </a:txBody>
                  <a:tcPr marL="51435" marR="51435" marT="0" marB="0" anchor="ctr">
                    <a:solidFill>
                      <a:schemeClr val="bg1"/>
                    </a:solidFill>
                  </a:tcPr>
                </a:tc>
                <a:tc hMerge="1">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500"/>
                                        <p:tgtEl>
                                          <p:spTgt spid="2560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blinds(horizontal)">
                                      <p:cBhvr>
                                        <p:cTn id="17" dur="500"/>
                                        <p:tgtEl>
                                          <p:spTgt spid="10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101" grpId="0"/>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custDataLst>
              <p:tags r:id="rId1"/>
            </p:custDataLst>
          </p:nvPr>
        </p:nvGraphicFramePr>
        <p:xfrm>
          <a:off x="302300" y="1125364"/>
          <a:ext cx="11309350" cy="4328160"/>
        </p:xfrm>
        <a:graphic>
          <a:graphicData uri="http://schemas.openxmlformats.org/drawingml/2006/table">
            <a:tbl>
              <a:tblPr/>
              <a:tblGrid>
                <a:gridCol w="591820"/>
                <a:gridCol w="1034415"/>
                <a:gridCol w="3431540"/>
                <a:gridCol w="3205480"/>
                <a:gridCol w="3046095"/>
              </a:tblGrid>
              <a:tr h="487680">
                <a:tc gridSpan="2">
                  <a:txBody>
                    <a:bodyPr wrap="square"/>
                    <a:lstStyle/>
                    <a:p>
                      <a:pPr algn="ctr">
                        <a:lnSpc>
                          <a:spcPct val="100000"/>
                        </a:lnSpc>
                        <a:spcAft>
                          <a:spcPct val="0"/>
                        </a:spcAft>
                      </a:pPr>
                      <a:r>
                        <a:rPr lang="en-US" sz="3200" kern="100">
                          <a:effectLst/>
                          <a:latin typeface="Times New Roman" panose="02020603050405020304" pitchFamily="18" charset="0"/>
                          <a:ea typeface="方正中等线简体" pitchFamily="65" charset="-122"/>
                          <a:cs typeface="Courier New" panose="02070309020205020404" pitchFamily="49" charset="0"/>
                        </a:rPr>
                        <a:t> </a:t>
                      </a:r>
                      <a:endParaRPr lang="en-US" sz="3200" kern="100">
                        <a:effectLst/>
                        <a:latin typeface="Times New Roman" panose="02020603050405020304" pitchFamily="18" charset="0"/>
                        <a:ea typeface="方正中等线简体" pitchFamily="65" charset="-122"/>
                        <a:cs typeface="Courier New" panose="02070309020205020404" pitchFamily="49"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wrap="square"/>
                    <a:lstStyle/>
                    <a:p>
                      <a:pPr algn="ctr">
                        <a:lnSpc>
                          <a:spcPct val="100000"/>
                        </a:lnSpc>
                        <a:spcAft>
                          <a:spcPct val="0"/>
                        </a:spcAft>
                      </a:pPr>
                      <a:r>
                        <a:rPr 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抚养</a:t>
                      </a:r>
                      <a:endParaRPr 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赡养（扶助）</a:t>
                      </a:r>
                      <a:endParaRPr 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扶养</a:t>
                      </a:r>
                      <a:r>
                        <a:rPr lang="en-US" alt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a:t>
                      </a:r>
                      <a:r>
                        <a:rPr lang="zh-CN" altLang="en-US"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狭义</a:t>
                      </a:r>
                      <a:r>
                        <a:rPr lang="en-US" alt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rPr>
                        <a:t>)</a:t>
                      </a:r>
                      <a:endParaRPr lang="en-US" altLang="zh-CN" sz="2800" b="1" kern="100">
                        <a:solidFill>
                          <a:schemeClr val="tx1"/>
                        </a:solidFill>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280">
                <a:tc rowSpan="2">
                  <a:txBody>
                    <a:bodyPr wrap="square"/>
                    <a:lstStyle/>
                    <a:p>
                      <a:pPr algn="ctr">
                        <a:lnSpc>
                          <a:spcPct val="100000"/>
                        </a:lnSpc>
                        <a:spcAft>
                          <a:spcPct val="0"/>
                        </a:spcAft>
                        <a:buClrTx/>
                        <a:buSzTx/>
                        <a:buFontTx/>
                      </a:pPr>
                      <a:r>
                        <a:rPr lang="zh-CN" sz="2800" b="1" kern="100">
                          <a:effectLst/>
                          <a:latin typeface="微软雅黑" panose="020B0503020204020204" charset="-122"/>
                          <a:ea typeface="微软雅黑" panose="020B0503020204020204" charset="-122"/>
                          <a:cs typeface="Times New Roman" panose="02020603050405020304" pitchFamily="18" charset="0"/>
                        </a:rPr>
                        <a:t>区别</a:t>
                      </a:r>
                      <a:endParaRPr lang="zh-CN" sz="2800" b="1" kern="100">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buClrTx/>
                        <a:buSzTx/>
                        <a:buFontTx/>
                      </a:pPr>
                      <a:r>
                        <a:rPr lang="zh-CN" sz="2800" b="1" kern="100">
                          <a:effectLst/>
                          <a:latin typeface="微软雅黑" panose="020B0503020204020204" charset="-122"/>
                          <a:ea typeface="微软雅黑" panose="020B0503020204020204" charset="-122"/>
                          <a:cs typeface="Times New Roman" panose="02020603050405020304" pitchFamily="18" charset="0"/>
                        </a:rPr>
                        <a:t>定义</a:t>
                      </a:r>
                      <a:endParaRPr lang="zh-CN" sz="2800" b="1" kern="100">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marL="71755" algn="l">
                        <a:lnSpc>
                          <a:spcPct val="100000"/>
                        </a:lnSpc>
                        <a:spcAft>
                          <a:spcPct val="0"/>
                        </a:spcAft>
                      </a:pPr>
                      <a:r>
                        <a:rPr lang="zh-CN" sz="2800" b="1" kern="100">
                          <a:solidFill>
                            <a:srgbClr val="FF0000"/>
                          </a:solidFill>
                          <a:effectLst/>
                          <a:latin typeface="仿宋" panose="02010609060101010101" charset="-122"/>
                          <a:ea typeface="仿宋" panose="02010609060101010101" charset="-122"/>
                          <a:cs typeface="Times New Roman" panose="02020603050405020304" pitchFamily="18" charset="0"/>
                        </a:rPr>
                        <a:t>父母为子女</a:t>
                      </a:r>
                      <a:r>
                        <a:rPr lang="zh-CN" sz="2800" b="1" kern="100">
                          <a:effectLst/>
                          <a:latin typeface="仿宋" panose="02010609060101010101" charset="-122"/>
                          <a:ea typeface="仿宋" panose="02010609060101010101" charset="-122"/>
                          <a:cs typeface="Times New Roman" panose="02020603050405020304" pitchFamily="18" charset="0"/>
                        </a:rPr>
                        <a:t>的生活、学习等提供物质条件，在生活上加以妥善照料</a:t>
                      </a:r>
                      <a:endParaRPr lang="zh-CN" sz="2800" b="1" kern="100">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marL="71755" algn="l">
                        <a:lnSpc>
                          <a:spcPct val="100000"/>
                        </a:lnSpc>
                        <a:spcAft>
                          <a:spcPct val="0"/>
                        </a:spcAft>
                      </a:pPr>
                      <a:r>
                        <a:rPr lang="zh-CN" sz="2800" b="1" kern="100">
                          <a:solidFill>
                            <a:srgbClr val="FF0000"/>
                          </a:solidFill>
                          <a:effectLst/>
                          <a:latin typeface="仿宋" panose="02010609060101010101" charset="-122"/>
                          <a:ea typeface="仿宋" panose="02010609060101010101" charset="-122"/>
                          <a:cs typeface="Times New Roman" panose="02020603050405020304" pitchFamily="18" charset="0"/>
                        </a:rPr>
                        <a:t>子女</a:t>
                      </a:r>
                      <a:r>
                        <a:rPr lang="zh-CN" sz="2800" b="1" kern="100">
                          <a:effectLst/>
                          <a:latin typeface="仿宋" panose="02010609060101010101" charset="-122"/>
                          <a:ea typeface="仿宋" panose="02010609060101010101" charset="-122"/>
                          <a:cs typeface="Times New Roman" panose="02020603050405020304" pitchFamily="18" charset="0"/>
                        </a:rPr>
                        <a:t>在精神上、生活上</a:t>
                      </a:r>
                      <a:r>
                        <a:rPr lang="zh-CN" sz="2800" b="1" kern="100">
                          <a:solidFill>
                            <a:srgbClr val="FF0000"/>
                          </a:solidFill>
                          <a:effectLst/>
                          <a:latin typeface="仿宋" panose="02010609060101010101" charset="-122"/>
                          <a:ea typeface="仿宋" panose="02010609060101010101" charset="-122"/>
                          <a:cs typeface="Times New Roman" panose="02020603050405020304" pitchFamily="18" charset="0"/>
                        </a:rPr>
                        <a:t>给予父母</a:t>
                      </a:r>
                      <a:r>
                        <a:rPr lang="zh-CN" sz="2800" b="1" kern="100">
                          <a:effectLst/>
                          <a:latin typeface="仿宋" panose="02010609060101010101" charset="-122"/>
                          <a:ea typeface="仿宋" panose="02010609060101010101" charset="-122"/>
                          <a:cs typeface="Times New Roman" panose="02020603050405020304" pitchFamily="18" charset="0"/>
                        </a:rPr>
                        <a:t>关心和照料</a:t>
                      </a:r>
                      <a:endParaRPr lang="zh-CN" sz="2800" b="1" kern="100">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marL="71755" algn="l">
                        <a:lnSpc>
                          <a:spcPct val="100000"/>
                        </a:lnSpc>
                        <a:spcAft>
                          <a:spcPct val="0"/>
                        </a:spcAft>
                      </a:pPr>
                      <a:r>
                        <a:rPr lang="zh-CN" sz="2800" b="1" kern="100">
                          <a:solidFill>
                            <a:srgbClr val="FF0000"/>
                          </a:solidFill>
                          <a:effectLst/>
                          <a:latin typeface="仿宋" panose="02010609060101010101" charset="-122"/>
                          <a:ea typeface="仿宋" panose="02010609060101010101" charset="-122"/>
                          <a:cs typeface="Times New Roman" panose="02020603050405020304" pitchFamily="18" charset="0"/>
                        </a:rPr>
                        <a:t>平辈人之间</a:t>
                      </a:r>
                      <a:r>
                        <a:rPr lang="zh-CN" sz="2800" b="1" kern="100">
                          <a:effectLst/>
                          <a:latin typeface="仿宋" panose="02010609060101010101" charset="-122"/>
                          <a:ea typeface="仿宋" panose="02010609060101010101" charset="-122"/>
                          <a:cs typeface="Times New Roman" panose="02020603050405020304" pitchFamily="18" charset="0"/>
                        </a:rPr>
                        <a:t>在物质上和生活上相互扶助</a:t>
                      </a:r>
                      <a:endParaRPr lang="zh-CN" sz="2800" b="1" kern="100">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480">
                <a:tc vMerge="1">
                  <a:tcPr/>
                </a:tc>
                <a:tc>
                  <a:txBody>
                    <a:bodyPr wrap="square"/>
                    <a:lstStyle/>
                    <a:p>
                      <a:pPr algn="ctr">
                        <a:lnSpc>
                          <a:spcPct val="100000"/>
                        </a:lnSpc>
                        <a:spcAft>
                          <a:spcPct val="0"/>
                        </a:spcAft>
                        <a:buClrTx/>
                        <a:buSzTx/>
                        <a:buFontTx/>
                      </a:pPr>
                      <a:r>
                        <a:rPr lang="zh-CN" sz="2800" b="1" kern="100">
                          <a:effectLst/>
                          <a:latin typeface="微软雅黑" panose="020B0503020204020204" charset="-122"/>
                          <a:ea typeface="微软雅黑" panose="020B0503020204020204" charset="-122"/>
                          <a:cs typeface="Times New Roman" panose="02020603050405020304" pitchFamily="18" charset="0"/>
                        </a:rPr>
                        <a:t>适用范围</a:t>
                      </a:r>
                      <a:endParaRPr lang="zh-CN" sz="2800" b="1" kern="100">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kern="100">
                          <a:effectLst/>
                          <a:latin typeface="仿宋" panose="02010609060101010101" charset="-122"/>
                          <a:ea typeface="仿宋" panose="02010609060101010101" charset="-122"/>
                          <a:cs typeface="Times New Roman" panose="02020603050405020304" pitchFamily="18" charset="0"/>
                        </a:rPr>
                        <a:t>适用于</a:t>
                      </a:r>
                      <a:r>
                        <a:rPr lang="zh-CN" altLang="en-US" sz="2800" b="1">
                          <a:solidFill>
                            <a:srgbClr val="FF0000"/>
                          </a:solidFill>
                          <a:effectLst/>
                          <a:latin typeface="仿宋" panose="02010609060101010101" charset="-122"/>
                          <a:ea typeface="仿宋" panose="02010609060101010101" charset="-122"/>
                        </a:rPr>
                        <a:t>长辈对晚辈</a:t>
                      </a:r>
                      <a:endParaRPr lang="zh-CN" altLang="en-US" sz="2800" b="1" kern="100">
                        <a:solidFill>
                          <a:srgbClr val="FF0000"/>
                        </a:solidFill>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kern="100">
                          <a:effectLst/>
                          <a:latin typeface="仿宋" panose="02010609060101010101" charset="-122"/>
                          <a:ea typeface="仿宋" panose="02010609060101010101" charset="-122"/>
                          <a:cs typeface="Times New Roman" panose="02020603050405020304" pitchFamily="18" charset="0"/>
                        </a:rPr>
                        <a:t>适用于</a:t>
                      </a:r>
                      <a:r>
                        <a:rPr lang="zh-CN" altLang="en-US" sz="2800" b="1">
                          <a:solidFill>
                            <a:srgbClr val="FF0000"/>
                          </a:solidFill>
                          <a:effectLst/>
                          <a:latin typeface="仿宋" panose="02010609060101010101" charset="-122"/>
                          <a:ea typeface="仿宋" panose="02010609060101010101" charset="-122"/>
                        </a:rPr>
                        <a:t>晚辈对长辈</a:t>
                      </a:r>
                      <a:endParaRPr lang="zh-CN" altLang="en-US" sz="2800" b="1" kern="100">
                        <a:solidFill>
                          <a:srgbClr val="FF0000"/>
                        </a:solidFill>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kern="100">
                          <a:effectLst/>
                          <a:latin typeface="仿宋" panose="02010609060101010101" charset="-122"/>
                          <a:ea typeface="仿宋" panose="02010609060101010101" charset="-122"/>
                          <a:cs typeface="Times New Roman" panose="02020603050405020304" pitchFamily="18" charset="0"/>
                        </a:rPr>
                        <a:t>适用于</a:t>
                      </a:r>
                      <a:r>
                        <a:rPr lang="zh-CN" altLang="en-US" sz="2800" b="1">
                          <a:solidFill>
                            <a:srgbClr val="FF0000"/>
                          </a:solidFill>
                          <a:effectLst/>
                          <a:latin typeface="仿宋" panose="02010609060101010101" charset="-122"/>
                          <a:ea typeface="仿宋" panose="02010609060101010101" charset="-122"/>
                        </a:rPr>
                        <a:t>平辈之间</a:t>
                      </a:r>
                      <a:endParaRPr lang="zh-CN" altLang="en-US" sz="2800" b="1" kern="100">
                        <a:solidFill>
                          <a:srgbClr val="FF0000"/>
                        </a:solidFill>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9520">
                <a:tc gridSpan="2">
                  <a:txBody>
                    <a:bodyPr wrap="square"/>
                    <a:lstStyle/>
                    <a:p>
                      <a:pPr algn="ctr">
                        <a:lnSpc>
                          <a:spcPct val="100000"/>
                        </a:lnSpc>
                        <a:spcAft>
                          <a:spcPct val="0"/>
                        </a:spcAft>
                        <a:buClrTx/>
                        <a:buSzTx/>
                        <a:buFontTx/>
                      </a:pPr>
                      <a:r>
                        <a:rPr lang="zh-CN" sz="2800" b="1" kern="100">
                          <a:effectLst/>
                          <a:latin typeface="微软雅黑" panose="020B0503020204020204" charset="-122"/>
                          <a:ea typeface="微软雅黑" panose="020B0503020204020204" charset="-122"/>
                          <a:cs typeface="Times New Roman" panose="02020603050405020304" pitchFamily="18" charset="0"/>
                        </a:rPr>
                        <a:t>联系</a:t>
                      </a:r>
                      <a:endParaRPr lang="zh-CN" sz="2800" b="1" kern="100">
                        <a:effectLst/>
                        <a:latin typeface="微软雅黑" panose="020B0503020204020204" charset="-122"/>
                        <a:ea typeface="微软雅黑" panose="020B0503020204020204"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3">
                  <a:txBody>
                    <a:bodyPr wrap="square"/>
                    <a:lstStyle/>
                    <a:p>
                      <a:pPr marL="71755" algn="l">
                        <a:lnSpc>
                          <a:spcPct val="100000"/>
                        </a:lnSpc>
                        <a:spcAft>
                          <a:spcPct val="0"/>
                        </a:spcAft>
                      </a:pPr>
                      <a:r>
                        <a:rPr lang="en-US" sz="2800" b="1" kern="100">
                          <a:effectLst/>
                          <a:latin typeface="仿宋" panose="02010609060101010101" charset="-122"/>
                          <a:ea typeface="仿宋" panose="02010609060101010101" charset="-122"/>
                          <a:cs typeface="Times New Roman" panose="02020603050405020304" pitchFamily="18" charset="0"/>
                        </a:rPr>
                        <a:t>①</a:t>
                      </a:r>
                      <a:r>
                        <a:rPr lang="zh-CN" sz="2800" b="1" kern="100">
                          <a:effectLst/>
                          <a:latin typeface="仿宋" panose="02010609060101010101" charset="-122"/>
                          <a:ea typeface="仿宋" panose="02010609060101010101" charset="-122"/>
                          <a:cs typeface="Times New Roman" panose="02020603050405020304" pitchFamily="18" charset="0"/>
                        </a:rPr>
                        <a:t>都是法律规定的家庭成员间应履行的义务，不履行这些义务将会受到法律的制裁</a:t>
                      </a:r>
                      <a:endParaRPr lang="zh-CN" sz="2800" b="1" kern="100">
                        <a:effectLst/>
                        <a:latin typeface="仿宋" panose="02010609060101010101" charset="-122"/>
                        <a:ea typeface="仿宋" panose="02010609060101010101" charset="-122"/>
                        <a:cs typeface="Courier New" panose="02070309020205020404" pitchFamily="49" charset="0"/>
                      </a:endParaRPr>
                    </a:p>
                    <a:p>
                      <a:pPr marL="71755" algn="l">
                        <a:lnSpc>
                          <a:spcPct val="100000"/>
                        </a:lnSpc>
                        <a:spcAft>
                          <a:spcPct val="0"/>
                        </a:spcAft>
                      </a:pPr>
                      <a:r>
                        <a:rPr lang="en-US" sz="2800" b="1" kern="100">
                          <a:effectLst/>
                          <a:latin typeface="仿宋" panose="02010609060101010101" charset="-122"/>
                          <a:ea typeface="仿宋" panose="02010609060101010101" charset="-122"/>
                          <a:cs typeface="Times New Roman" panose="02020603050405020304" pitchFamily="18" charset="0"/>
                        </a:rPr>
                        <a:t>②</a:t>
                      </a:r>
                      <a:r>
                        <a:rPr lang="zh-CN" sz="2800" b="1" kern="100">
                          <a:effectLst/>
                          <a:latin typeface="仿宋" panose="02010609060101010101" charset="-122"/>
                          <a:ea typeface="仿宋" panose="02010609060101010101" charset="-122"/>
                          <a:cs typeface="Times New Roman" panose="02020603050405020304" pitchFamily="18" charset="0"/>
                        </a:rPr>
                        <a:t>都是构建和睦家庭的条件</a:t>
                      </a:r>
                      <a:endParaRPr lang="zh-CN" sz="2800" b="1" kern="100">
                        <a:effectLst/>
                        <a:latin typeface="仿宋" panose="02010609060101010101" charset="-122"/>
                        <a:ea typeface="仿宋" panose="02010609060101010101" charset="-122"/>
                        <a:cs typeface="Times New Roman" panose="02020603050405020304" pitchFamily="18" charset="0"/>
                      </a:endParaRPr>
                    </a:p>
                  </a:txBody>
                  <a:tcPr marL="22209" marR="2220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r>
            </a:tbl>
          </a:graphicData>
        </a:graphic>
      </p:graphicFrame>
      <p:sp>
        <p:nvSpPr>
          <p:cNvPr id="28674" name="矩形 2"/>
          <p:cNvSpPr/>
          <p:nvPr>
            <p:custDataLst>
              <p:tags r:id="rId2"/>
            </p:custDataLst>
          </p:nvPr>
        </p:nvSpPr>
        <p:spPr>
          <a:xfrm>
            <a:off x="1320800" y="302895"/>
            <a:ext cx="10290810" cy="583565"/>
          </a:xfrm>
          <a:prstGeom prst="rect">
            <a:avLst/>
          </a:prstGeom>
          <a:noFill/>
          <a:ln>
            <a:noFill/>
            <a:miter lim="800000"/>
          </a:ln>
        </p:spPr>
        <p:txBody>
          <a:bodyPr wrap="square" anchor="ctr" anchorCtr="0">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lvl="0" algn="l"/>
            <a:r>
              <a:rPr lang="en-US" altLang="zh-CN" sz="3200" b="1">
                <a:latin typeface="微软雅黑" panose="020B0503020204020204" charset="-122"/>
                <a:ea typeface="微软雅黑" panose="020B0503020204020204" charset="-122"/>
                <a:sym typeface="+mn-ea"/>
              </a:rPr>
              <a:t>【知识整合】比较抚养、赡养与扶养的关系</a:t>
            </a:r>
            <a:endParaRPr sz="3200" b="1">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67335" y="5819140"/>
            <a:ext cx="4383405" cy="829945"/>
          </a:xfrm>
          <a:prstGeom prst="rect">
            <a:avLst/>
          </a:prstGeom>
          <a:noFill/>
        </p:spPr>
        <p:txBody>
          <a:bodyPr wrap="square" rtlCol="0" anchor="t">
            <a:spAutoFit/>
          </a:bodyPr>
          <a:p>
            <a:pPr lvl="0" algn="l">
              <a:buClrTx/>
              <a:buSzTx/>
              <a:buFontTx/>
            </a:pPr>
            <a:r>
              <a:rPr lang="zh-CN" sz="2400" b="1">
                <a:latin typeface="微软雅黑" panose="020B0503020204020204" charset="-122"/>
                <a:ea typeface="微软雅黑" panose="020B0503020204020204" charset="-122"/>
                <a:cs typeface="微软雅黑" panose="020B0503020204020204" charset="-122"/>
                <a:sym typeface="+mn-ea"/>
              </a:rPr>
              <a:t>第四步：组织答案，总结论证，规范用语，逻辑清晰</a:t>
            </a:r>
            <a:endParaRPr lang="zh-CN" sz="2400" b="1">
              <a:latin typeface="微软雅黑" panose="020B0503020204020204" charset="-122"/>
              <a:ea typeface="微软雅黑" panose="020B0503020204020204" charset="-122"/>
              <a:cs typeface="微软雅黑" panose="020B0503020204020204" charset="-122"/>
              <a:sym typeface="+mn-ea"/>
            </a:endParaRPr>
          </a:p>
        </p:txBody>
      </p:sp>
      <p:sp>
        <p:nvSpPr>
          <p:cNvPr id="100" name="矩形 99"/>
          <p:cNvSpPr/>
          <p:nvPr>
            <p:custDataLst>
              <p:tags r:id="rId2"/>
            </p:custDataLst>
          </p:nvPr>
        </p:nvSpPr>
        <p:spPr>
          <a:xfrm>
            <a:off x="313055" y="337185"/>
            <a:ext cx="11878945" cy="3784600"/>
          </a:xfrm>
          <a:prstGeom prst="rect">
            <a:avLst/>
          </a:prstGeom>
          <a:ln w="57150">
            <a:noFill/>
          </a:ln>
        </p:spPr>
        <p:style>
          <a:lnRef idx="1">
            <a:schemeClr val="accent1"/>
          </a:lnRef>
          <a:fillRef idx="0">
            <a:schemeClr val="accent1"/>
          </a:fillRef>
          <a:effectRef idx="0">
            <a:schemeClr val="accent1"/>
          </a:effectRef>
          <a:fontRef idx="minor">
            <a:schemeClr val="tx1"/>
          </a:fontRef>
        </p:style>
        <p:txBody>
          <a:bodyPr vertOverflow="overflow" horzOverflow="overflow" vert="horz" wrap="square" numCol="1" spcCol="0" rtlCol="0" fromWordArt="0" anchor="ctr" anchorCtr="0" forceAA="0" compatLnSpc="1">
            <a:spAutoFit/>
          </a:bodyPr>
          <a:lstStyle/>
          <a:p>
            <a:pPr lvl="0" algn="l" fontAlgn="auto">
              <a:lnSpc>
                <a:spcPts val="3600"/>
              </a:lnSpc>
              <a:buClrTx/>
              <a:buSzTx/>
              <a:buFontTx/>
            </a:pPr>
            <a:r>
              <a:rPr lang="zh-CN" sz="2800">
                <a:latin typeface="黑体" panose="02010609060101010101" charset="-122"/>
                <a:ea typeface="黑体" panose="02010609060101010101" charset="-122"/>
                <a:cs typeface="黑体" panose="02010609060101010101" charset="-122"/>
                <a:sym typeface="+mn-ea"/>
              </a:rPr>
              <a:t>（2022·辽宁·高三期末）阅读材料，完成下列要求。</a:t>
            </a:r>
            <a:endParaRPr lang="zh-CN" sz="2800">
              <a:latin typeface="黑体" panose="02010609060101010101" charset="-122"/>
              <a:ea typeface="黑体" panose="02010609060101010101" charset="-122"/>
              <a:cs typeface="黑体" panose="02010609060101010101" charset="-122"/>
              <a:sym typeface="+mn-ea"/>
            </a:endParaRPr>
          </a:p>
          <a:p>
            <a:pPr lvl="0" algn="l" fontAlgn="auto">
              <a:lnSpc>
                <a:spcPts val="3600"/>
              </a:lnSpc>
              <a:buClrTx/>
              <a:buSzTx/>
              <a:buFontTx/>
            </a:pPr>
            <a:r>
              <a:rPr lang="zh-CN" sz="2800">
                <a:latin typeface="黑体" panose="02010609060101010101" charset="-122"/>
                <a:ea typeface="黑体" panose="02010609060101010101" charset="-122"/>
                <a:cs typeface="黑体" panose="02010609060101010101" charset="-122"/>
                <a:sym typeface="+mn-ea"/>
              </a:rPr>
              <a:t>    高尔基说：“时间的流逝，许多往事已经淡化了。可在历史的长河中，有一颗星星永远闪亮，那便是亲情。时间可以让人丢失一切，可是亲情是割舍不去的，即使有一天，亲人离去，但他们的爱却永远留在子女灵魂的最深处。”《孔子家语卷二·致思第八》：“树欲静而风不止，子欲养而亲不待也。往而不可追者，年也；去而不可得见者，亲也。”</a:t>
            </a:r>
            <a:endParaRPr lang="zh-CN" sz="2800">
              <a:latin typeface="黑体" panose="02010609060101010101" charset="-122"/>
              <a:ea typeface="黑体" panose="02010609060101010101" charset="-122"/>
              <a:cs typeface="黑体" panose="02010609060101010101" charset="-122"/>
              <a:sym typeface="+mn-ea"/>
            </a:endParaRPr>
          </a:p>
          <a:p>
            <a:pPr lvl="0" algn="l" fontAlgn="auto">
              <a:lnSpc>
                <a:spcPts val="3600"/>
              </a:lnSpc>
              <a:buClrTx/>
              <a:buSzTx/>
              <a:buFontTx/>
            </a:pPr>
            <a:r>
              <a:rPr lang="zh-CN" sz="2800">
                <a:latin typeface="黑体" panose="02010609060101010101" charset="-122"/>
                <a:ea typeface="黑体" panose="02010609060101010101" charset="-122"/>
                <a:cs typeface="黑体" panose="02010609060101010101" charset="-122"/>
                <a:sym typeface="+mn-ea"/>
              </a:rPr>
              <a:t>    </a:t>
            </a:r>
            <a:r>
              <a:rPr lang="zh-CN" sz="2800" b="1">
                <a:latin typeface="黑体" panose="02010609060101010101" charset="-122"/>
                <a:ea typeface="黑体" panose="02010609060101010101" charset="-122"/>
                <a:cs typeface="黑体" panose="02010609060101010101" charset="-122"/>
                <a:sym typeface="+mn-ea"/>
              </a:rPr>
              <a:t>运用</a:t>
            </a:r>
            <a:r>
              <a:rPr lang="zh-CN" sz="2800" b="1">
                <a:solidFill>
                  <a:srgbClr val="C00000"/>
                </a:solidFill>
                <a:latin typeface="黑体" panose="02010609060101010101" charset="-122"/>
                <a:ea typeface="黑体" panose="02010609060101010101" charset="-122"/>
                <a:cs typeface="黑体" panose="02010609060101010101" charset="-122"/>
                <a:sym typeface="+mn-ea"/>
              </a:rPr>
              <a:t>“敬老是义务”</a:t>
            </a:r>
            <a:r>
              <a:rPr lang="zh-CN" sz="2800" b="1">
                <a:latin typeface="黑体" panose="02010609060101010101" charset="-122"/>
                <a:ea typeface="黑体" panose="02010609060101010101" charset="-122"/>
                <a:cs typeface="黑体" panose="02010609060101010101" charset="-122"/>
                <a:sym typeface="+mn-ea"/>
              </a:rPr>
              <a:t>的知识，以</a:t>
            </a:r>
            <a:r>
              <a:rPr lang="zh-CN" sz="2800" b="1">
                <a:solidFill>
                  <a:srgbClr val="002060"/>
                </a:solidFill>
                <a:latin typeface="黑体" panose="02010609060101010101" charset="-122"/>
                <a:ea typeface="黑体" panose="02010609060101010101" charset="-122"/>
                <a:cs typeface="黑体" panose="02010609060101010101" charset="-122"/>
                <a:sym typeface="+mn-ea"/>
              </a:rPr>
              <a:t>“别让子欲养而亲不待成为人生遗憾”为主题</a:t>
            </a:r>
            <a:r>
              <a:rPr lang="zh-CN" sz="2800" b="1">
                <a:latin typeface="黑体" panose="02010609060101010101" charset="-122"/>
                <a:ea typeface="黑体" panose="02010609060101010101" charset="-122"/>
                <a:cs typeface="黑体" panose="02010609060101010101" charset="-122"/>
                <a:sym typeface="+mn-ea"/>
              </a:rPr>
              <a:t>写一篇</a:t>
            </a:r>
            <a:r>
              <a:rPr lang="zh-CN" sz="2800" b="1">
                <a:highlight>
                  <a:srgbClr val="FFFF00"/>
                </a:highlight>
                <a:latin typeface="黑体" panose="02010609060101010101" charset="-122"/>
                <a:ea typeface="黑体" panose="02010609060101010101" charset="-122"/>
                <a:cs typeface="黑体" panose="02010609060101010101" charset="-122"/>
                <a:sym typeface="+mn-ea"/>
              </a:rPr>
              <a:t>短评</a:t>
            </a:r>
            <a:r>
              <a:rPr lang="zh-CN" sz="2800" b="1">
                <a:latin typeface="黑体" panose="02010609060101010101" charset="-122"/>
                <a:ea typeface="黑体" panose="02010609060101010101" charset="-122"/>
                <a:cs typeface="黑体" panose="02010609060101010101" charset="-122"/>
                <a:sym typeface="+mn-ea"/>
              </a:rPr>
              <a:t>。（8分）</a:t>
            </a:r>
            <a:endParaRPr lang="zh-CN" sz="2800" b="1">
              <a:latin typeface="黑体" panose="02010609060101010101" charset="-122"/>
              <a:ea typeface="黑体" panose="02010609060101010101" charset="-122"/>
              <a:cs typeface="黑体" panose="02010609060101010101" charset="-122"/>
              <a:sym typeface="+mn-ea"/>
            </a:endParaRPr>
          </a:p>
        </p:txBody>
      </p:sp>
      <p:sp>
        <p:nvSpPr>
          <p:cNvPr id="3" name="文本框 2"/>
          <p:cNvSpPr txBox="1"/>
          <p:nvPr>
            <p:custDataLst>
              <p:tags r:id="rId3"/>
            </p:custDataLst>
          </p:nvPr>
        </p:nvSpPr>
        <p:spPr>
          <a:xfrm>
            <a:off x="0" y="0"/>
            <a:ext cx="1605280" cy="521970"/>
          </a:xfrm>
          <a:prstGeom prst="rect">
            <a:avLst/>
          </a:prstGeom>
          <a:noFill/>
        </p:spPr>
        <p:txBody>
          <a:bodyPr wrap="none" rtlCol="0" anchor="t">
            <a:spAutoFit/>
          </a:bodyPr>
          <a:lstStyle/>
          <a:p>
            <a:r>
              <a:rPr lang="zh-CN" altLang="en-US" sz="2800" b="1">
                <a:solidFill>
                  <a:srgbClr val="FF0000"/>
                </a:solidFill>
                <a:highlight>
                  <a:srgbClr val="FFFF00"/>
                </a:highlight>
                <a:latin typeface="微软雅黑" panose="020B0503020204020204" charset="-122"/>
                <a:ea typeface="微软雅黑" panose="020B0503020204020204" charset="-122"/>
                <a:sym typeface="+mn-ea"/>
              </a:rPr>
              <a:t>即时训练</a:t>
            </a:r>
            <a:endParaRPr lang="zh-CN" altLang="en-US" sz="2800" b="1">
              <a:solidFill>
                <a:srgbClr val="FF0000"/>
              </a:solidFill>
              <a:highlight>
                <a:srgbClr val="FFFF00"/>
              </a:highlight>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396875" y="4030980"/>
            <a:ext cx="11607800" cy="460375"/>
          </a:xfrm>
          <a:prstGeom prst="rect">
            <a:avLst/>
          </a:prstGeom>
          <a:noFill/>
        </p:spPr>
        <p:txBody>
          <a:bodyPr wrap="square" rtlCol="0" anchor="t">
            <a:spAutoFit/>
          </a:bodyPr>
          <a:lstStyle/>
          <a:p>
            <a:r>
              <a:rPr lang="zh-CN" sz="2400" b="1">
                <a:latin typeface="微软雅黑" panose="020B0503020204020204" charset="-122"/>
                <a:ea typeface="微软雅黑" panose="020B0503020204020204" charset="-122"/>
                <a:cs typeface="微软雅黑" panose="020B0503020204020204" charset="-122"/>
                <a:sym typeface="+mn-ea"/>
              </a:rPr>
              <a:t>第一步：审设问，</a:t>
            </a:r>
            <a:r>
              <a:rPr lang="zh-CN" sz="2400" b="1">
                <a:solidFill>
                  <a:srgbClr val="FF0000"/>
                </a:solidFill>
                <a:latin typeface="微软雅黑" panose="020B0503020204020204" charset="-122"/>
                <a:ea typeface="微软雅黑" panose="020B0503020204020204" charset="-122"/>
                <a:cs typeface="微软雅黑" panose="020B0503020204020204" charset="-122"/>
                <a:sym typeface="+mn-ea"/>
              </a:rPr>
              <a:t>明确主题</a:t>
            </a:r>
            <a:r>
              <a:rPr lang="zh-CN" sz="2400" b="1">
                <a:latin typeface="微软雅黑" panose="020B0503020204020204" charset="-122"/>
                <a:ea typeface="微软雅黑" panose="020B0503020204020204" charset="-122"/>
                <a:cs typeface="微软雅黑" panose="020B0503020204020204" charset="-122"/>
                <a:sym typeface="+mn-ea"/>
              </a:rPr>
              <a:t>、知识范围、设问类型</a:t>
            </a:r>
            <a:r>
              <a:rPr lang="en-US" altLang="zh-CN" sz="2400" b="1">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题型</a:t>
            </a:r>
            <a:r>
              <a:rPr lang="zh-CN" sz="2400" b="1">
                <a:latin typeface="微软雅黑" panose="020B0503020204020204" charset="-122"/>
                <a:ea typeface="微软雅黑" panose="020B0503020204020204" charset="-122"/>
                <a:cs typeface="微软雅黑" panose="020B0503020204020204" charset="-122"/>
                <a:sym typeface="+mn-ea"/>
              </a:rPr>
              <a:t>、字数限定、其他要求。</a:t>
            </a:r>
            <a:endParaRPr lang="zh-CN" altLang="en-US" sz="2400" b="1">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custDataLst>
              <p:tags r:id="rId5"/>
            </p:custDataLst>
          </p:nvPr>
        </p:nvSpPr>
        <p:spPr>
          <a:xfrm>
            <a:off x="396875" y="4491355"/>
            <a:ext cx="11607800" cy="460375"/>
          </a:xfrm>
          <a:prstGeom prst="rect">
            <a:avLst/>
          </a:prstGeom>
          <a:noFill/>
        </p:spPr>
        <p:txBody>
          <a:bodyPr wrap="square" rtlCol="0" anchor="t">
            <a:spAutoFit/>
          </a:bodyPr>
          <a:lstStyle/>
          <a:p>
            <a:pPr lvl="0" algn="l">
              <a:buClrTx/>
              <a:buSzTx/>
              <a:buFontTx/>
            </a:pPr>
            <a:r>
              <a:rPr lang="zh-CN" sz="2400" b="1">
                <a:latin typeface="微软雅黑" panose="020B0503020204020204" charset="-122"/>
                <a:ea typeface="微软雅黑" panose="020B0503020204020204" charset="-122"/>
                <a:cs typeface="微软雅黑" panose="020B0503020204020204" charset="-122"/>
                <a:sym typeface="+mn-ea"/>
              </a:rPr>
              <a:t>第二步：审材料，确定论题</a:t>
            </a:r>
            <a:r>
              <a:rPr lang="en-US" altLang="zh-CN" sz="2400" b="1">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标题</a:t>
            </a:r>
            <a:r>
              <a:rPr lang="zh-CN" sz="2400" b="1">
                <a:latin typeface="微软雅黑" panose="020B0503020204020204" charset="-122"/>
                <a:ea typeface="微软雅黑" panose="020B0503020204020204" charset="-122"/>
                <a:cs typeface="微软雅黑" panose="020B0503020204020204" charset="-122"/>
                <a:sym typeface="+mn-ea"/>
              </a:rPr>
              <a:t>；梳理材料，提取有效信息，</a:t>
            </a:r>
            <a:r>
              <a:rPr lang="zh-CN" sz="2400" b="1">
                <a:solidFill>
                  <a:srgbClr val="FF0000"/>
                </a:solidFill>
                <a:latin typeface="微软雅黑" panose="020B0503020204020204" charset="-122"/>
                <a:ea typeface="微软雅黑" panose="020B0503020204020204" charset="-122"/>
                <a:cs typeface="微软雅黑" panose="020B0503020204020204" charset="-122"/>
                <a:sym typeface="+mn-ea"/>
              </a:rPr>
              <a:t>确定论点</a:t>
            </a:r>
            <a:r>
              <a:rPr lang="zh-CN" sz="2400" b="1">
                <a:latin typeface="微软雅黑" panose="020B0503020204020204" charset="-122"/>
                <a:ea typeface="微软雅黑" panose="020B0503020204020204" charset="-122"/>
                <a:cs typeface="微软雅黑" panose="020B0503020204020204" charset="-122"/>
                <a:sym typeface="+mn-ea"/>
              </a:rPr>
              <a:t>。</a:t>
            </a:r>
            <a:endParaRPr lang="zh-CN" sz="2400" b="1">
              <a:latin typeface="微软雅黑" panose="020B0503020204020204" charset="-122"/>
              <a:ea typeface="微软雅黑" panose="020B0503020204020204" charset="-122"/>
              <a:cs typeface="微软雅黑" panose="020B0503020204020204" charset="-122"/>
              <a:sym typeface="+mn-ea"/>
            </a:endParaRPr>
          </a:p>
        </p:txBody>
      </p:sp>
      <p:sp>
        <p:nvSpPr>
          <p:cNvPr id="6" name="文本框 5"/>
          <p:cNvSpPr txBox="1"/>
          <p:nvPr>
            <p:custDataLst>
              <p:tags r:id="rId6"/>
            </p:custDataLst>
          </p:nvPr>
        </p:nvSpPr>
        <p:spPr>
          <a:xfrm>
            <a:off x="396875" y="4989195"/>
            <a:ext cx="4383405" cy="829945"/>
          </a:xfrm>
          <a:prstGeom prst="rect">
            <a:avLst/>
          </a:prstGeom>
          <a:noFill/>
        </p:spPr>
        <p:txBody>
          <a:bodyPr wrap="square" rtlCol="0" anchor="t">
            <a:spAutoFit/>
          </a:bodyPr>
          <a:lstStyle/>
          <a:p>
            <a:pPr lvl="0" algn="l">
              <a:buClrTx/>
              <a:buSzTx/>
              <a:buFontTx/>
            </a:pPr>
            <a:r>
              <a:rPr lang="zh-CN" sz="2400" b="1">
                <a:latin typeface="微软雅黑" panose="020B0503020204020204" charset="-122"/>
                <a:ea typeface="微软雅黑" panose="020B0503020204020204" charset="-122"/>
                <a:cs typeface="微软雅黑" panose="020B0503020204020204" charset="-122"/>
                <a:sym typeface="+mn-ea"/>
              </a:rPr>
              <a:t>第三步：知识建模，回忆知识点，结合材料</a:t>
            </a:r>
            <a:r>
              <a:rPr lang="zh-CN" sz="2400" b="1">
                <a:solidFill>
                  <a:srgbClr val="FF0000"/>
                </a:solidFill>
                <a:latin typeface="微软雅黑" panose="020B0503020204020204" charset="-122"/>
                <a:ea typeface="微软雅黑" panose="020B0503020204020204" charset="-122"/>
                <a:cs typeface="微软雅黑" panose="020B0503020204020204" charset="-122"/>
                <a:sym typeface="+mn-ea"/>
              </a:rPr>
              <a:t>分析论证</a:t>
            </a:r>
            <a:r>
              <a:rPr lang="zh-CN" sz="2400" b="1">
                <a:latin typeface="微软雅黑" panose="020B0503020204020204" charset="-122"/>
                <a:ea typeface="微软雅黑" panose="020B0503020204020204" charset="-122"/>
                <a:cs typeface="微软雅黑" panose="020B0503020204020204" charset="-122"/>
                <a:sym typeface="+mn-ea"/>
              </a:rPr>
              <a:t>。</a:t>
            </a:r>
            <a:endParaRPr lang="zh-CN" sz="2400" b="1">
              <a:latin typeface="微软雅黑" panose="020B0503020204020204" charset="-122"/>
              <a:ea typeface="微软雅黑" panose="020B0503020204020204" charset="-122"/>
              <a:cs typeface="微软雅黑" panose="020B0503020204020204" charset="-122"/>
              <a:sym typeface="+mn-ea"/>
            </a:endParaRPr>
          </a:p>
        </p:txBody>
      </p:sp>
      <p:cxnSp>
        <p:nvCxnSpPr>
          <p:cNvPr id="7" name="直接连接符 6"/>
          <p:cNvCxnSpPr/>
          <p:nvPr>
            <p:custDataLst>
              <p:tags r:id="rId7"/>
            </p:custDataLst>
          </p:nvPr>
        </p:nvCxnSpPr>
        <p:spPr>
          <a:xfrm>
            <a:off x="452755" y="1802765"/>
            <a:ext cx="11348085"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8"/>
            </p:custDataLst>
          </p:nvPr>
        </p:nvCxnSpPr>
        <p:spPr>
          <a:xfrm>
            <a:off x="313055" y="2229485"/>
            <a:ext cx="11348085"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9"/>
            </p:custDataLst>
          </p:nvPr>
        </p:nvCxnSpPr>
        <p:spPr>
          <a:xfrm>
            <a:off x="396875" y="2646045"/>
            <a:ext cx="1186180" cy="635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10"/>
            </p:custDataLst>
          </p:nvPr>
        </p:nvCxnSpPr>
        <p:spPr>
          <a:xfrm>
            <a:off x="7267575" y="2676525"/>
            <a:ext cx="4660265"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11"/>
            </p:custDataLst>
          </p:nvPr>
        </p:nvCxnSpPr>
        <p:spPr>
          <a:xfrm>
            <a:off x="396875" y="3072765"/>
            <a:ext cx="89027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custDataLst>
              <p:tags r:id="rId12"/>
            </p:custDataLst>
          </p:nvPr>
        </p:nvCxnSpPr>
        <p:spPr>
          <a:xfrm flipH="1">
            <a:off x="3735070" y="2501265"/>
            <a:ext cx="3375660" cy="81788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3" name="文本框 12"/>
          <p:cNvSpPr txBox="1"/>
          <p:nvPr>
            <p:custDataLst>
              <p:tags r:id="rId13"/>
            </p:custDataLst>
          </p:nvPr>
        </p:nvSpPr>
        <p:spPr>
          <a:xfrm>
            <a:off x="4648200" y="4989195"/>
            <a:ext cx="7543800" cy="1014730"/>
          </a:xfrm>
          <a:prstGeom prst="rect">
            <a:avLst/>
          </a:prstGeom>
          <a:noFill/>
        </p:spPr>
        <p:txBody>
          <a:bodyPr wrap="square" rtlCol="0" anchor="t">
            <a:spAutoFit/>
          </a:bodyPr>
          <a:lstStyle/>
          <a:p>
            <a:pPr indent="0" fontAlgn="auto"/>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①</a:t>
            </a:r>
            <a:r>
              <a:rPr lang="zh-CN" sz="2000" b="1">
                <a:solidFill>
                  <a:srgbClr val="C00000"/>
                </a:solidFill>
                <a:latin typeface="微软雅黑" panose="020B0503020204020204" charset="-122"/>
                <a:ea typeface="微软雅黑" panose="020B0503020204020204" charset="-122"/>
                <a:cs typeface="微软雅黑" panose="020B0503020204020204" charset="-122"/>
                <a:sym typeface="+mn-ea"/>
              </a:rPr>
              <a:t>：义务</a:t>
            </a:r>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sz="2000" b="1">
                <a:latin typeface="微软雅黑" panose="020B0503020204020204" charset="-122"/>
                <a:ea typeface="微软雅黑" panose="020B0503020204020204" charset="-122"/>
                <a:cs typeface="微软雅黑" panose="020B0503020204020204" charset="-122"/>
                <a:sym typeface="+mn-ea"/>
              </a:rPr>
              <a:t>经济上供养父母、生活上照料父母、精神上慰藉父母</a:t>
            </a:r>
            <a:endParaRPr lang="zh-CN" sz="2000" b="1">
              <a:latin typeface="微软雅黑" panose="020B0503020204020204" charset="-122"/>
              <a:ea typeface="微软雅黑" panose="020B0503020204020204" charset="-122"/>
              <a:cs typeface="微软雅黑" panose="020B0503020204020204" charset="-122"/>
              <a:sym typeface="+mn-ea"/>
            </a:endParaRPr>
          </a:p>
          <a:p>
            <a:pPr indent="0" fontAlgn="auto"/>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②</a:t>
            </a:r>
            <a:r>
              <a:rPr lang="zh-CN" sz="2000" b="1">
                <a:solidFill>
                  <a:srgbClr val="C00000"/>
                </a:solidFill>
                <a:latin typeface="微软雅黑" panose="020B0503020204020204" charset="-122"/>
                <a:ea typeface="微软雅黑" panose="020B0503020204020204" charset="-122"/>
                <a:cs typeface="微软雅黑" panose="020B0503020204020204" charset="-122"/>
                <a:sym typeface="+mn-ea"/>
              </a:rPr>
              <a:t>：监护</a:t>
            </a:r>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sz="2000" b="1">
                <a:latin typeface="微软雅黑" panose="020B0503020204020204" charset="-122"/>
                <a:ea typeface="微软雅黑" panose="020B0503020204020204" charset="-122"/>
                <a:cs typeface="微软雅黑" panose="020B0503020204020204" charset="-122"/>
                <a:sym typeface="+mn-ea"/>
              </a:rPr>
              <a:t>理解、接纳行动渐渐迟缓的父母，给予他们心理的安慰。</a:t>
            </a:r>
            <a:endParaRPr lang="zh-CN" sz="2000" b="1">
              <a:latin typeface="微软雅黑" panose="020B0503020204020204" charset="-122"/>
              <a:ea typeface="微软雅黑" panose="020B0503020204020204" charset="-122"/>
              <a:cs typeface="微软雅黑" panose="020B0503020204020204" charset="-122"/>
              <a:sym typeface="+mn-ea"/>
            </a:endParaRPr>
          </a:p>
          <a:p>
            <a:pPr indent="0" fontAlgn="auto"/>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③</a:t>
            </a:r>
            <a:r>
              <a:rPr lang="zh-CN" sz="2000" b="1">
                <a:solidFill>
                  <a:srgbClr val="C00000"/>
                </a:solidFill>
                <a:latin typeface="微软雅黑" panose="020B0503020204020204" charset="-122"/>
                <a:ea typeface="微软雅黑" panose="020B0503020204020204" charset="-122"/>
                <a:cs typeface="微软雅黑" panose="020B0503020204020204" charset="-122"/>
                <a:sym typeface="+mn-ea"/>
              </a:rPr>
              <a:t>：情感</a:t>
            </a:r>
            <a:r>
              <a:rPr lang="en-US" sz="2000" b="1">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sz="2000" b="1">
                <a:latin typeface="微软雅黑" panose="020B0503020204020204" charset="-122"/>
                <a:ea typeface="微软雅黑" panose="020B0503020204020204" charset="-122"/>
                <a:cs typeface="微软雅黑" panose="020B0503020204020204" charset="-122"/>
                <a:sym typeface="+mn-ea"/>
              </a:rPr>
              <a:t>血浓于水的血脉亲情，无须任何的附加条件！</a:t>
            </a:r>
            <a:endParaRPr lang="zh-CN" altLang="en-US" sz="2000" b="1"/>
          </a:p>
        </p:txBody>
      </p:sp>
      <p:sp>
        <p:nvSpPr>
          <p:cNvPr id="14" name="文本框 13"/>
          <p:cNvSpPr txBox="1"/>
          <p:nvPr>
            <p:custDataLst>
              <p:tags r:id="rId14"/>
            </p:custDataLst>
          </p:nvPr>
        </p:nvSpPr>
        <p:spPr>
          <a:xfrm>
            <a:off x="158750" y="3972560"/>
            <a:ext cx="11656695" cy="2676525"/>
          </a:xfrm>
          <a:prstGeom prst="rect">
            <a:avLst/>
          </a:prstGeom>
          <a:solidFill>
            <a:srgbClr val="FFFF00"/>
          </a:solidFill>
        </p:spPr>
        <p:txBody>
          <a:bodyPr wrap="square" rtlCol="0" anchor="t">
            <a:spAutoFit/>
          </a:bodyPr>
          <a:lstStyle/>
          <a:p>
            <a:pPr indent="0" fontAlgn="auto"/>
            <a:r>
              <a:rPr lang="en-US" altLang="zh-CN" sz="2400" b="1">
                <a:solidFill>
                  <a:srgbClr val="FF0000"/>
                </a:solidFill>
                <a:latin typeface="楷体" panose="02010609060101010101" charset="-122"/>
                <a:ea typeface="楷体" panose="02010609060101010101" charset="-122"/>
                <a:cs typeface="楷体" panose="02010609060101010101" charset="-122"/>
                <a:sym typeface="+mn-ea"/>
              </a:rPr>
              <a:t>    </a:t>
            </a:r>
            <a:r>
              <a:rPr lang="zh-CN" sz="2400" b="1">
                <a:solidFill>
                  <a:schemeClr val="tx1"/>
                </a:solidFill>
                <a:latin typeface="楷体" panose="02010609060101010101" charset="-122"/>
                <a:ea typeface="楷体" panose="02010609060101010101" charset="-122"/>
                <a:cs typeface="楷体" panose="02010609060101010101" charset="-122"/>
                <a:sym typeface="+mn-ea"/>
              </a:rPr>
              <a:t>赡养父母既是成年子女的良心，也是法律规定的义务。</a:t>
            </a:r>
            <a:r>
              <a:rPr lang="zh-CN" sz="2400" b="1">
                <a:solidFill>
                  <a:srgbClr val="FF0000"/>
                </a:solidFill>
                <a:latin typeface="楷体" panose="02010609060101010101" charset="-122"/>
                <a:ea typeface="楷体" panose="02010609060101010101" charset="-122"/>
                <a:cs typeface="楷体" panose="02010609060101010101" charset="-122"/>
                <a:sym typeface="+mn-ea"/>
              </a:rPr>
              <a:t>成年子女要给予父母经济上供养、生活上照料和精神上慰藉，照顾父母的特殊需要，</a:t>
            </a:r>
            <a:r>
              <a:rPr lang="zh-CN" sz="2400" b="1">
                <a:solidFill>
                  <a:schemeClr val="tx1"/>
                </a:solidFill>
                <a:latin typeface="楷体" panose="02010609060101010101" charset="-122"/>
                <a:ea typeface="楷体" panose="02010609060101010101" charset="-122"/>
                <a:cs typeface="楷体" panose="02010609060101010101" charset="-122"/>
                <a:sym typeface="+mn-ea"/>
              </a:rPr>
              <a:t>这是一种血浓于水的血脉亲情，无须任何的附加条件！我们要心怀感恩，心怀祝福，感谢父母养育之恩，祝福父母，天天快乐。</a:t>
            </a:r>
            <a:endParaRPr lang="zh-CN" sz="2400" b="1">
              <a:solidFill>
                <a:schemeClr val="tx1"/>
              </a:solidFill>
              <a:latin typeface="楷体" panose="02010609060101010101" charset="-122"/>
              <a:ea typeface="楷体" panose="02010609060101010101" charset="-122"/>
              <a:cs typeface="楷体" panose="02010609060101010101" charset="-122"/>
              <a:sym typeface="+mn-ea"/>
            </a:endParaRPr>
          </a:p>
          <a:p>
            <a:pPr indent="0" fontAlgn="auto"/>
            <a:r>
              <a:rPr lang="en-US" altLang="zh-CN" sz="2400" b="1">
                <a:solidFill>
                  <a:schemeClr val="tx1"/>
                </a:solidFill>
                <a:latin typeface="楷体" panose="02010609060101010101" charset="-122"/>
                <a:ea typeface="楷体" panose="02010609060101010101" charset="-122"/>
                <a:cs typeface="楷体" panose="02010609060101010101" charset="-122"/>
                <a:sym typeface="+mn-ea"/>
              </a:rPr>
              <a:t>    </a:t>
            </a:r>
            <a:r>
              <a:rPr lang="zh-CN" sz="2400" b="1">
                <a:solidFill>
                  <a:srgbClr val="FF0000"/>
                </a:solidFill>
                <a:latin typeface="楷体" panose="02010609060101010101" charset="-122"/>
                <a:ea typeface="楷体" panose="02010609060101010101" charset="-122"/>
                <a:cs typeface="楷体" panose="02010609060101010101" charset="-122"/>
                <a:sym typeface="+mn-ea"/>
              </a:rPr>
              <a:t>赡养父母，子女要尊重、体贴父母，使父母幸福安度晚年</a:t>
            </a:r>
            <a:r>
              <a:rPr lang="zh-CN" sz="2400" b="1">
                <a:solidFill>
                  <a:schemeClr val="tx1"/>
                </a:solidFill>
                <a:latin typeface="楷体" panose="02010609060101010101" charset="-122"/>
                <a:ea typeface="楷体" panose="02010609060101010101" charset="-122"/>
                <a:cs typeface="楷体" panose="02010609060101010101" charset="-122"/>
                <a:sym typeface="+mn-ea"/>
              </a:rPr>
              <a:t>。在父母变老过程中陪伴左右，理解、接纳行动渐渐迟缓的父母，给予他们心理的安慰。要用心去体会父母的艰辛和不易，用心去倾听父母的烦恼，让父母减少点压力。</a:t>
            </a:r>
            <a:endParaRPr lang="zh-CN" altLang="en-US" sz="2400" b="1">
              <a:solidFill>
                <a:schemeClr val="tx1"/>
              </a:solidFill>
              <a:latin typeface="楷体" panose="02010609060101010101" charset="-122"/>
              <a:ea typeface="楷体" panose="02010609060101010101" charset="-122"/>
              <a:cs typeface="楷体" panose="02010609060101010101" charset="-122"/>
              <a:sym typeface="+mn-ea"/>
            </a:endParaRPr>
          </a:p>
        </p:txBody>
      </p:sp>
    </p:spTree>
    <p:custDataLst>
      <p:tags r:id="rId1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ppt_y</p:attrName>
                                        </p:attrNameLst>
                                      </p:cBhvr>
                                      <p:tavLst>
                                        <p:tav tm="0">
                                          <p:val>
                                            <p:strVal val="#ppt_y+#ppt_h*1.125000"/>
                                          </p:val>
                                        </p:tav>
                                        <p:tav tm="100000">
                                          <p:val>
                                            <p:strVal val="#ppt_y"/>
                                          </p:val>
                                        </p:tav>
                                      </p:tavLst>
                                    </p:anim>
                                    <p:animEffect transition="in" filter="wipe(up)">
                                      <p:cBhvr>
                                        <p:cTn id="20" dur="500"/>
                                        <p:tgtEl>
                                          <p:spTgt spid="7"/>
                                        </p:tgtEl>
                                      </p:cBhvr>
                                    </p:animEffect>
                                  </p:childTnLst>
                                </p:cTn>
                              </p:par>
                              <p:par>
                                <p:cTn id="21" presetID="12" presetClass="entr" presetSubtype="4"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p:tgtEl>
                                          <p:spTgt spid="8"/>
                                        </p:tgtEl>
                                        <p:attrNameLst>
                                          <p:attrName>ppt_y</p:attrName>
                                        </p:attrNameLst>
                                      </p:cBhvr>
                                      <p:tavLst>
                                        <p:tav tm="0">
                                          <p:val>
                                            <p:strVal val="#ppt_y+#ppt_h*1.125000"/>
                                          </p:val>
                                        </p:tav>
                                        <p:tav tm="100000">
                                          <p:val>
                                            <p:strVal val="#ppt_y"/>
                                          </p:val>
                                        </p:tav>
                                      </p:tavLst>
                                    </p:anim>
                                    <p:animEffect transition="in" filter="wipe(up)">
                                      <p:cBhvr>
                                        <p:cTn id="24" dur="500"/>
                                        <p:tgtEl>
                                          <p:spTgt spid="8"/>
                                        </p:tgtEl>
                                      </p:cBhvr>
                                    </p:animEffect>
                                  </p:childTnLst>
                                </p:cTn>
                              </p:par>
                              <p:par>
                                <p:cTn id="25" presetID="12" presetClass="entr" presetSubtype="4"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p:tgtEl>
                                          <p:spTgt spid="9"/>
                                        </p:tgtEl>
                                        <p:attrNameLst>
                                          <p:attrName>ppt_y</p:attrName>
                                        </p:attrNameLst>
                                      </p:cBhvr>
                                      <p:tavLst>
                                        <p:tav tm="0">
                                          <p:val>
                                            <p:strVal val="#ppt_y+#ppt_h*1.125000"/>
                                          </p:val>
                                        </p:tav>
                                        <p:tav tm="100000">
                                          <p:val>
                                            <p:strVal val="#ppt_y"/>
                                          </p:val>
                                        </p:tav>
                                      </p:tavLst>
                                    </p:anim>
                                    <p:animEffect transition="in" filter="wipe(up)">
                                      <p:cBhvr>
                                        <p:cTn id="28" dur="500"/>
                                        <p:tgtEl>
                                          <p:spTgt spid="9"/>
                                        </p:tgtEl>
                                      </p:cBhvr>
                                    </p:animEffect>
                                  </p:childTnLst>
                                </p:cTn>
                              </p:par>
                              <p:par>
                                <p:cTn id="29" presetID="1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p:tgtEl>
                                          <p:spTgt spid="10"/>
                                        </p:tgtEl>
                                        <p:attrNameLst>
                                          <p:attrName>ppt_y</p:attrName>
                                        </p:attrNameLst>
                                      </p:cBhvr>
                                      <p:tavLst>
                                        <p:tav tm="0">
                                          <p:val>
                                            <p:strVal val="#ppt_y+#ppt_h*1.125000"/>
                                          </p:val>
                                        </p:tav>
                                        <p:tav tm="100000">
                                          <p:val>
                                            <p:strVal val="#ppt_y"/>
                                          </p:val>
                                        </p:tav>
                                      </p:tavLst>
                                    </p:anim>
                                    <p:animEffect transition="in" filter="wipe(up)">
                                      <p:cBhvr>
                                        <p:cTn id="32" dur="500"/>
                                        <p:tgtEl>
                                          <p:spTgt spid="10"/>
                                        </p:tgtEl>
                                      </p:cBhvr>
                                    </p:animEffect>
                                  </p:childTnLst>
                                </p:cTn>
                              </p:par>
                              <p:par>
                                <p:cTn id="33" presetID="1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p:tgtEl>
                                          <p:spTgt spid="11"/>
                                        </p:tgtEl>
                                        <p:attrNameLst>
                                          <p:attrName>ppt_y</p:attrName>
                                        </p:attrNameLst>
                                      </p:cBhvr>
                                      <p:tavLst>
                                        <p:tav tm="0">
                                          <p:val>
                                            <p:strVal val="#ppt_y+#ppt_h*1.125000"/>
                                          </p:val>
                                        </p:tav>
                                        <p:tav tm="100000">
                                          <p:val>
                                            <p:strVal val="#ppt_y"/>
                                          </p:val>
                                        </p:tav>
                                      </p:tavLst>
                                    </p:anim>
                                    <p:animEffect transition="in" filter="wipe(up)">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p:tgtEl>
                                          <p:spTgt spid="12"/>
                                        </p:tgtEl>
                                        <p:attrNameLst>
                                          <p:attrName>ppt_y</p:attrName>
                                        </p:attrNameLst>
                                      </p:cBhvr>
                                      <p:tavLst>
                                        <p:tav tm="0">
                                          <p:val>
                                            <p:strVal val="#ppt_y+#ppt_h*1.125000"/>
                                          </p:val>
                                        </p:tav>
                                        <p:tav tm="100000">
                                          <p:val>
                                            <p:strVal val="#ppt_y"/>
                                          </p:val>
                                        </p:tav>
                                      </p:tavLst>
                                    </p:anim>
                                    <p:animEffect transition="in" filter="wipe(up)">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p:tgtEl>
                                          <p:spTgt spid="6"/>
                                        </p:tgtEl>
                                        <p:attrNameLst>
                                          <p:attrName>ppt_y</p:attrName>
                                        </p:attrNameLst>
                                      </p:cBhvr>
                                      <p:tavLst>
                                        <p:tav tm="0">
                                          <p:val>
                                            <p:strVal val="#ppt_y+#ppt_h*1.125000"/>
                                          </p:val>
                                        </p:tav>
                                        <p:tav tm="100000">
                                          <p:val>
                                            <p:strVal val="#ppt_y"/>
                                          </p:val>
                                        </p:tav>
                                      </p:tavLst>
                                    </p:anim>
                                    <p:animEffect transition="in" filter="wipe(up)">
                                      <p:cBhvr>
                                        <p:cTn id="48" dur="500"/>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500" fill="hold">
                                          <p:stCondLst>
                                            <p:cond delay="0"/>
                                          </p:stCondLst>
                                        </p:cTn>
                                        <p:tgtEl>
                                          <p:spTgt spid="13"/>
                                        </p:tgtEl>
                                        <p:attrNameLst>
                                          <p:attrName>style.visibility</p:attrName>
                                        </p:attrNameLst>
                                      </p:cBhvr>
                                      <p:to>
                                        <p:strVal val="visible"/>
                                      </p:to>
                                    </p:set>
                                    <p:animEffect transition="in" filter="box(in)">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additive="base">
                                        <p:cTn id="58" dur="500"/>
                                        <p:tgtEl>
                                          <p:spTgt spid="2"/>
                                        </p:tgtEl>
                                        <p:attrNameLst>
                                          <p:attrName>ppt_y</p:attrName>
                                        </p:attrNameLst>
                                      </p:cBhvr>
                                      <p:tavLst>
                                        <p:tav tm="0">
                                          <p:val>
                                            <p:strVal val="#ppt_y+#ppt_h*1.125000"/>
                                          </p:val>
                                        </p:tav>
                                        <p:tav tm="100000">
                                          <p:val>
                                            <p:strVal val="#ppt_y"/>
                                          </p:val>
                                        </p:tav>
                                      </p:tavLst>
                                    </p:anim>
                                    <p:animEffect transition="in" filter="wipe(up)">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randombar(horizontal)">
                                      <p:cBhvr>
                                        <p:cTn id="6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3" grpId="0"/>
      <p:bldP spid="14" grpId="0" bldLvl="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24790" y="224155"/>
            <a:ext cx="11631295" cy="3621405"/>
          </a:xfrm>
          <a:prstGeom prst="rect">
            <a:avLst/>
          </a:prstGeom>
          <a:noFill/>
        </p:spPr>
        <p:txBody>
          <a:bodyPr wrap="square" rtlCol="0" anchor="t">
            <a:spAutoFit/>
          </a:bodyPr>
          <a:lstStyle/>
          <a:p>
            <a:pPr marL="0" lvl="0" indent="0" eaLnBrk="1" hangingPunct="1">
              <a:lnSpc>
                <a:spcPct val="120000"/>
              </a:lnSpc>
            </a:pP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李甲死后留有房屋一间和存款若干，法定继承人为其子李乙。李甲生前立有遗嘱，将其存款赠与侄女李丙。</a:t>
            </a:r>
            <a:endParaRPr lang="en-US" altLang="zh-CN" sz="2400" b="1">
              <a:effectLst/>
              <a:latin typeface="宋体" panose="02010600030101010101" pitchFamily="2" charset="-122"/>
              <a:ea typeface="宋体" panose="02010600030101010101" pitchFamily="2" charset="-122"/>
              <a:cs typeface="宋体" panose="02010600030101010101" pitchFamily="2" charset="-122"/>
            </a:endParaRPr>
          </a:p>
          <a:p>
            <a:pPr marL="0" lvl="0" indent="0" eaLnBrk="1" hangingPunct="1">
              <a:lnSpc>
                <a:spcPct val="120000"/>
              </a:lnSpc>
            </a:pP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   谢某生有两子一女，置房五间。</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2010</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年，谢某立下</a:t>
            </a:r>
            <a:r>
              <a:rPr lang="zh-CN" altLang="en-US" sz="2400" b="1" u="sng">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自书遗嘱</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，将东边两间房给大儿子、西边两间房给小儿子、北边一间房给女儿。</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2014</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15</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日清晨，谢某弥留之际，在</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神志清楚</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且有</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多个见证人</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在场的情况下立了</a:t>
            </a:r>
            <a:r>
              <a:rPr lang="zh-CN" altLang="en-US" sz="2400" b="1" u="sng">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口头遗嘱</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，将原本由大儿子继承的东边两间房改由女儿继承，西边两间房仍归小儿子继承。当日中午谢某去世。</a:t>
            </a:r>
            <a:endParaRPr lang="zh-CN" altLang="en-US" sz="2400" b="1">
              <a:effectLst/>
              <a:latin typeface="宋体" panose="02010600030101010101" pitchFamily="2" charset="-122"/>
              <a:ea typeface="宋体" panose="02010600030101010101" pitchFamily="2" charset="-122"/>
              <a:cs typeface="宋体" panose="02010600030101010101" pitchFamily="2" charset="-122"/>
              <a:sym typeface="+mn-ea"/>
            </a:endParaRPr>
          </a:p>
          <a:p>
            <a:pPr marL="0" lvl="0" indent="0" eaLnBrk="1" hangingPunct="1">
              <a:lnSpc>
                <a:spcPts val="3400"/>
              </a:lnSpc>
            </a:pP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1</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）李乙和李丙在接受遗产的身份和条件上有什么区别</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0" lvl="0" indent="0" eaLnBrk="1" hangingPunct="1">
              <a:lnSpc>
                <a:spcPts val="3400"/>
              </a:lnSpc>
            </a:pP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）谢某的遗产应当如何处理</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custDataLst>
              <p:tags r:id="rId2"/>
            </p:custDataLst>
          </p:nvPr>
        </p:nvSpPr>
        <p:spPr>
          <a:xfrm>
            <a:off x="285115" y="3845560"/>
            <a:ext cx="11621135" cy="2009775"/>
          </a:xfrm>
          <a:prstGeom prst="rect">
            <a:avLst/>
          </a:prstGeom>
          <a:solidFill>
            <a:srgbClr val="FFFF00"/>
          </a:solidFill>
        </p:spPr>
        <p:txBody>
          <a:bodyPr wrap="square" rtlCol="0" anchor="t">
            <a:spAutoFit/>
          </a:bodyPr>
          <a:lstStyle/>
          <a:p>
            <a:pPr lvl="0" algn="l" fontAlgn="auto">
              <a:lnSpc>
                <a:spcPct val="130000"/>
              </a:lnSpc>
              <a:buFont typeface="Arial" panose="020B0604020202020204" pitchFamily="34" charset="0"/>
            </a:pP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乙接受遗产的身份是</a:t>
            </a:r>
            <a:r>
              <a:rPr lang="zh-CN"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法定</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继承人</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；接受遗产的条件是</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法定继承</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，他是法定继承的</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第一顺序继承人</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a:t>
            </a:r>
            <a:endPar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endParaRPr>
          </a:p>
          <a:p>
            <a:pPr lvl="0" algn="l" fontAlgn="auto">
              <a:lnSpc>
                <a:spcPct val="130000"/>
              </a:lnSpc>
              <a:buFont typeface="Arial" panose="020B0604020202020204" pitchFamily="34" charset="0"/>
            </a:pP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丙接受遗产的身份是</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受遗赠人</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；接受遗产的条件是</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遗赠</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，依据</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甲生前所立遗赠将</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遗产赠与</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丙，</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rPr>
              <a:t>丙才获得。</a:t>
            </a:r>
            <a:endParaRPr lang="zh-CN" altLang="en-US"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黑体" panose="02010609060101010101" charset="-122"/>
              <a:sym typeface="+mn-ea"/>
            </a:endParaRPr>
          </a:p>
        </p:txBody>
      </p:sp>
      <p:sp>
        <p:nvSpPr>
          <p:cNvPr id="9" name="文本框 8"/>
          <p:cNvSpPr txBox="1"/>
          <p:nvPr>
            <p:custDataLst>
              <p:tags r:id="rId3"/>
            </p:custDataLst>
          </p:nvPr>
        </p:nvSpPr>
        <p:spPr>
          <a:xfrm>
            <a:off x="307975" y="109855"/>
            <a:ext cx="2821305" cy="645160"/>
          </a:xfrm>
          <a:prstGeom prst="rect">
            <a:avLst/>
          </a:prstGeom>
          <a:noFill/>
        </p:spPr>
        <p:txBody>
          <a:bodyPr wrap="square" rtlCol="0">
            <a:spAutoFit/>
          </a:bodyPr>
          <a:lstStyle/>
          <a:p>
            <a:r>
              <a:rPr lang="zh-CN" altLang="en-US" sz="3200" b="1">
                <a:solidFill>
                  <a:srgbClr val="C00000"/>
                </a:solidFill>
                <a:latin typeface="微软雅黑" panose="020B0503020204020204" charset="-122"/>
                <a:ea typeface="微软雅黑" panose="020B0503020204020204" charset="-122"/>
              </a:rPr>
              <a:t>案例解析</a:t>
            </a:r>
            <a:r>
              <a:rPr lang="zh-CN" altLang="en-US" sz="3600" b="1">
                <a:solidFill>
                  <a:srgbClr val="C00000"/>
                </a:solidFill>
                <a:latin typeface="微软雅黑" panose="020B0503020204020204" charset="-122"/>
                <a:ea typeface="微软雅黑" panose="020B0503020204020204" charset="-122"/>
              </a:rPr>
              <a:t>：</a:t>
            </a:r>
            <a:endParaRPr lang="zh-CN" altLang="en-US" sz="3600" b="1">
              <a:solidFill>
                <a:srgbClr val="C00000"/>
              </a:solidFill>
              <a:latin typeface="微软雅黑" panose="020B0503020204020204" charset="-122"/>
              <a:ea typeface="微软雅黑" panose="020B050302020402020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4" name="文本框 18"/>
          <p:cNvSpPr txBox="1">
            <a:spLocks noChangeArrowheads="1"/>
          </p:cNvSpPr>
          <p:nvPr>
            <p:custDataLst>
              <p:tags r:id="rId1"/>
            </p:custDataLst>
          </p:nvPr>
        </p:nvSpPr>
        <p:spPr bwMode="auto">
          <a:xfrm>
            <a:off x="3231515" y="338455"/>
            <a:ext cx="485521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buFontTx/>
              <a:buNone/>
            </a:pPr>
            <a:r>
              <a:rPr lang="zh-CN" altLang="en-US" b="1">
                <a:solidFill>
                  <a:srgbClr val="C00000"/>
                </a:solidFill>
                <a:latin typeface="微软雅黑" panose="020B0503020204020204" charset="-122"/>
                <a:ea typeface="微软雅黑" panose="020B0503020204020204" charset="-122"/>
              </a:rPr>
              <a:t>方法指导：正确理解继承制度</a:t>
            </a:r>
            <a:endParaRPr lang="zh-CN" altLang="en-US" b="1">
              <a:solidFill>
                <a:srgbClr val="C00000"/>
              </a:solidFill>
              <a:latin typeface="微软雅黑" panose="020B0503020204020204" charset="-122"/>
              <a:ea typeface="微软雅黑" panose="020B0503020204020204" charset="-122"/>
            </a:endParaRPr>
          </a:p>
        </p:txBody>
      </p:sp>
      <p:grpSp>
        <p:nvGrpSpPr>
          <p:cNvPr id="2" name="组合 44"/>
          <p:cNvGrpSpPr/>
          <p:nvPr>
            <p:custDataLst>
              <p:tags r:id="rId2"/>
            </p:custDataLst>
          </p:nvPr>
        </p:nvGrpSpPr>
        <p:grpSpPr>
          <a:xfrm>
            <a:off x="253365" y="860425"/>
            <a:ext cx="11685270" cy="5387520"/>
            <a:chOff x="101" y="1487"/>
            <a:chExt cx="14192" cy="6613"/>
          </a:xfrm>
        </p:grpSpPr>
        <p:sp>
          <p:nvSpPr>
            <p:cNvPr id="23561" name="文本框 15"/>
            <p:cNvSpPr txBox="1">
              <a:spLocks noChangeArrowheads="1"/>
            </p:cNvSpPr>
            <p:nvPr>
              <p:custDataLst>
                <p:tags r:id="rId3"/>
              </p:custDataLst>
            </p:nvPr>
          </p:nvSpPr>
          <p:spPr bwMode="auto">
            <a:xfrm rot="18269464">
              <a:off x="4089" y="3629"/>
              <a:ext cx="2456" cy="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buFontTx/>
                <a:buNone/>
              </a:pPr>
              <a:r>
                <a:rPr kumimoji="1" lang="zh-CN" altLang="en-US" sz="2000" b="1">
                  <a:solidFill>
                    <a:srgbClr val="FF0000"/>
                  </a:solidFill>
                  <a:latin typeface="微软雅黑" panose="020B0503020204020204" charset="-122"/>
                  <a:ea typeface="微软雅黑" panose="020B0503020204020204" charset="-122"/>
                  <a:cs typeface="微软雅黑" panose="020B0503020204020204" charset="-122"/>
                </a:rPr>
                <a:t>     遗赠</a:t>
              </a:r>
              <a:endParaRPr kumimoji="1" lang="en-US" altLang="zh-CN" sz="2000" b="1">
                <a:solidFill>
                  <a:srgbClr val="FF0000"/>
                </a:solidFill>
                <a:latin typeface="微软雅黑" panose="020B0503020204020204" charset="-122"/>
                <a:ea typeface="微软雅黑" panose="020B0503020204020204" charset="-122"/>
                <a:cs typeface="微软雅黑" panose="020B0503020204020204" charset="-122"/>
              </a:endParaRPr>
            </a:p>
            <a:p>
              <a:pPr eaLnBrk="1" hangingPunct="1">
                <a:lnSpc>
                  <a:spcPct val="100000"/>
                </a:lnSpc>
                <a:spcBef>
                  <a:spcPct val="0"/>
                </a:spcBef>
                <a:buFontTx/>
                <a:buNone/>
              </a:pPr>
              <a:endParaRPr kumimoji="1" lang="en-US" altLang="zh-CN" sz="2000" b="1">
                <a:solidFill>
                  <a:srgbClr val="FF0000"/>
                </a:solidFill>
                <a:latin typeface="微软雅黑" panose="020B0503020204020204" charset="-122"/>
                <a:ea typeface="微软雅黑" panose="020B0503020204020204" charset="-122"/>
                <a:cs typeface="微软雅黑" panose="020B0503020204020204" charset="-122"/>
              </a:endParaRPr>
            </a:p>
            <a:p>
              <a:pPr eaLnBrk="1" hangingPunct="1">
                <a:lnSpc>
                  <a:spcPct val="100000"/>
                </a:lnSpc>
                <a:spcBef>
                  <a:spcPct val="0"/>
                </a:spcBef>
                <a:buFontTx/>
                <a:buNone/>
              </a:pPr>
              <a:r>
                <a:rPr kumimoji="1" lang="zh-CN" altLang="en-US" sz="2000" b="1">
                  <a:solidFill>
                    <a:srgbClr val="FF0000"/>
                  </a:solidFill>
                  <a:latin typeface="微软雅黑" panose="020B0503020204020204" charset="-122"/>
                  <a:ea typeface="微软雅黑" panose="020B0503020204020204" charset="-122"/>
                  <a:cs typeface="微软雅黑" panose="020B0503020204020204" charset="-122"/>
                </a:rPr>
                <a:t>（不属于继承）</a:t>
              </a:r>
              <a:endParaRPr kumimoji="1" lang="zh-CN" altLang="en-US"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15" name="右箭头 14"/>
            <p:cNvSpPr/>
            <p:nvPr>
              <p:custDataLst>
                <p:tags r:id="rId4"/>
              </p:custDataLst>
            </p:nvPr>
          </p:nvSpPr>
          <p:spPr>
            <a:xfrm rot="7546148">
              <a:off x="4320" y="4405"/>
              <a:ext cx="1746" cy="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zh-CN" altLang="en-US" sz="1500"/>
            </a:p>
          </p:txBody>
        </p:sp>
        <p:sp>
          <p:nvSpPr>
            <p:cNvPr id="7" name="右箭头 6"/>
            <p:cNvSpPr/>
            <p:nvPr>
              <p:custDataLst>
                <p:tags r:id="rId5"/>
              </p:custDataLst>
            </p:nvPr>
          </p:nvSpPr>
          <p:spPr>
            <a:xfrm>
              <a:off x="4121" y="2991"/>
              <a:ext cx="1333" cy="3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zh-CN" altLang="en-US" sz="1500"/>
            </a:p>
          </p:txBody>
        </p:sp>
        <p:sp>
          <p:nvSpPr>
            <p:cNvPr id="23555" name="文本框 7"/>
            <p:cNvSpPr txBox="1">
              <a:spLocks noChangeArrowheads="1"/>
            </p:cNvSpPr>
            <p:nvPr>
              <p:custDataLst>
                <p:tags r:id="rId6"/>
              </p:custDataLst>
            </p:nvPr>
          </p:nvSpPr>
          <p:spPr bwMode="auto">
            <a:xfrm>
              <a:off x="4273" y="3300"/>
              <a:ext cx="1029"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buFontTx/>
                <a:buNone/>
              </a:pPr>
              <a:r>
                <a:rPr kumimoji="1" lang="zh-CN" altLang="en-US" sz="2000" b="1">
                  <a:latin typeface="微软雅黑" panose="020B0503020204020204" charset="-122"/>
                  <a:ea typeface="微软雅黑" panose="020B0503020204020204" charset="-122"/>
                </a:rPr>
                <a:t>析产</a:t>
              </a:r>
              <a:endParaRPr kumimoji="1" lang="zh-CN" altLang="en-US" sz="2000" b="1">
                <a:latin typeface="微软雅黑" panose="020B0503020204020204" charset="-122"/>
                <a:ea typeface="微软雅黑" panose="020B0503020204020204" charset="-122"/>
              </a:endParaRPr>
            </a:p>
          </p:txBody>
        </p:sp>
        <p:sp>
          <p:nvSpPr>
            <p:cNvPr id="9" name="右箭头 8"/>
            <p:cNvSpPr/>
            <p:nvPr>
              <p:custDataLst>
                <p:tags r:id="rId7"/>
              </p:custDataLst>
            </p:nvPr>
          </p:nvSpPr>
          <p:spPr>
            <a:xfrm>
              <a:off x="7701" y="3058"/>
              <a:ext cx="2711" cy="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zh-CN" altLang="en-US" sz="1500"/>
            </a:p>
          </p:txBody>
        </p:sp>
        <p:sp>
          <p:nvSpPr>
            <p:cNvPr id="23557" name="文本框 10"/>
            <p:cNvSpPr txBox="1">
              <a:spLocks noChangeArrowheads="1"/>
            </p:cNvSpPr>
            <p:nvPr>
              <p:custDataLst>
                <p:tags r:id="rId8"/>
              </p:custDataLst>
            </p:nvPr>
          </p:nvSpPr>
          <p:spPr bwMode="auto">
            <a:xfrm>
              <a:off x="7701" y="2173"/>
              <a:ext cx="2616"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algn="ctr" eaLnBrk="1" hangingPunct="1">
                <a:lnSpc>
                  <a:spcPct val="100000"/>
                </a:lnSpc>
                <a:spcBef>
                  <a:spcPct val="0"/>
                </a:spcBef>
                <a:buFontTx/>
                <a:buNone/>
              </a:pPr>
              <a:r>
                <a:rPr kumimoji="1" lang="zh-CN" altLang="en-US" sz="2000" b="1">
                  <a:latin typeface="微软雅黑" panose="020B0503020204020204" charset="-122"/>
                  <a:ea typeface="微软雅黑" panose="020B0503020204020204" charset="-122"/>
                </a:rPr>
                <a:t>合法财产／债务</a:t>
              </a:r>
              <a:endParaRPr kumimoji="1" lang="zh-CN" altLang="en-US" sz="2000" b="1">
                <a:latin typeface="微软雅黑" panose="020B0503020204020204" charset="-122"/>
                <a:ea typeface="微软雅黑" panose="020B0503020204020204" charset="-122"/>
              </a:endParaRPr>
            </a:p>
            <a:p>
              <a:pPr algn="ctr" eaLnBrk="1" hangingPunct="1">
                <a:lnSpc>
                  <a:spcPct val="100000"/>
                </a:lnSpc>
                <a:spcBef>
                  <a:spcPct val="0"/>
                </a:spcBef>
                <a:buFontTx/>
                <a:buNone/>
              </a:pPr>
              <a:r>
                <a:rPr kumimoji="1" lang="zh-CN" altLang="en-US" sz="2000" b="1">
                  <a:latin typeface="微软雅黑" panose="020B0503020204020204" charset="-122"/>
                  <a:ea typeface="微软雅黑" panose="020B0503020204020204" charset="-122"/>
                </a:rPr>
                <a:t>（</a:t>
              </a:r>
              <a:r>
                <a:rPr kumimoji="1" lang="zh-CN" altLang="en-US" sz="2000" b="1">
                  <a:solidFill>
                    <a:srgbClr val="FF0000"/>
                  </a:solidFill>
                  <a:latin typeface="微软雅黑" panose="020B0503020204020204" charset="-122"/>
                  <a:ea typeface="微软雅黑" panose="020B0503020204020204" charset="-122"/>
                </a:rPr>
                <a:t>遗产</a:t>
              </a:r>
              <a:r>
                <a:rPr kumimoji="1" lang="zh-CN" altLang="en-US" sz="2000" b="1">
                  <a:latin typeface="微软雅黑" panose="020B0503020204020204" charset="-122"/>
                  <a:ea typeface="微软雅黑" panose="020B0503020204020204" charset="-122"/>
                </a:rPr>
                <a:t>）</a:t>
              </a:r>
              <a:r>
                <a:rPr kumimoji="1" lang="zh-CN" altLang="en-US" sz="2000" b="1">
                  <a:solidFill>
                    <a:srgbClr val="FF0000"/>
                  </a:solidFill>
                  <a:latin typeface="微软雅黑" panose="020B0503020204020204" charset="-122"/>
                  <a:ea typeface="微软雅黑" panose="020B0503020204020204" charset="-122"/>
                </a:rPr>
                <a:t>继承</a:t>
              </a:r>
              <a:endParaRPr kumimoji="1" lang="zh-CN" altLang="en-US" sz="2000" b="1">
                <a:solidFill>
                  <a:srgbClr val="FF0000"/>
                </a:solidFill>
                <a:latin typeface="微软雅黑" panose="020B0503020204020204" charset="-122"/>
                <a:ea typeface="微软雅黑" panose="020B0503020204020204" charset="-122"/>
              </a:endParaRPr>
            </a:p>
          </p:txBody>
        </p:sp>
        <p:sp>
          <p:nvSpPr>
            <p:cNvPr id="23558" name="矩形 12"/>
            <p:cNvSpPr>
              <a:spLocks noChangeArrowheads="1"/>
            </p:cNvSpPr>
            <p:nvPr>
              <p:custDataLst>
                <p:tags r:id="rId9"/>
              </p:custDataLst>
            </p:nvPr>
          </p:nvSpPr>
          <p:spPr bwMode="auto">
            <a:xfrm>
              <a:off x="7119" y="5567"/>
              <a:ext cx="5709"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buFontTx/>
                <a:buNone/>
              </a:pPr>
              <a:r>
                <a:rPr lang="zh-CN" altLang="en-US" sz="2200" b="1">
                  <a:latin typeface="微软雅黑" panose="020B0503020204020204" charset="-122"/>
                  <a:ea typeface="微软雅黑" panose="020B0503020204020204" charset="-122"/>
                </a:rPr>
                <a:t>法定继承（未立遗嘱／遗嘱无效）</a:t>
              </a:r>
              <a:endParaRPr lang="zh-CN" altLang="en-US" sz="2200" b="1">
                <a:latin typeface="微软雅黑" panose="020B0503020204020204" charset="-122"/>
                <a:ea typeface="微软雅黑" panose="020B0503020204020204" charset="-122"/>
              </a:endParaRPr>
            </a:p>
          </p:txBody>
        </p:sp>
        <p:sp>
          <p:nvSpPr>
            <p:cNvPr id="23559" name="矩形 13"/>
            <p:cNvSpPr>
              <a:spLocks noChangeArrowheads="1"/>
            </p:cNvSpPr>
            <p:nvPr>
              <p:custDataLst>
                <p:tags r:id="rId10"/>
              </p:custDataLst>
            </p:nvPr>
          </p:nvSpPr>
          <p:spPr bwMode="auto">
            <a:xfrm>
              <a:off x="6854" y="4834"/>
              <a:ext cx="7439"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buFontTx/>
                <a:buNone/>
              </a:pPr>
              <a:r>
                <a:rPr lang="zh-CN" altLang="en-US" sz="2200" b="1">
                  <a:latin typeface="微软雅黑" panose="020B0503020204020204" charset="-122"/>
                  <a:ea typeface="微软雅黑" panose="020B0503020204020204" charset="-122"/>
                </a:rPr>
                <a:t>遗嘱继承（法定继承人范围内）</a:t>
              </a:r>
              <a:r>
                <a:rPr lang="zh-CN" altLang="en-US" sz="2200" b="1">
                  <a:solidFill>
                    <a:srgbClr val="FF0000"/>
                  </a:solidFill>
                  <a:latin typeface="微软雅黑" panose="020B0503020204020204" charset="-122"/>
                  <a:ea typeface="微软雅黑" panose="020B0503020204020204" charset="-122"/>
                </a:rPr>
                <a:t>法律效力优先</a:t>
              </a:r>
              <a:endParaRPr lang="zh-CN" altLang="en-US" sz="2200" b="1">
                <a:solidFill>
                  <a:srgbClr val="FF0000"/>
                </a:solidFill>
                <a:latin typeface="微软雅黑" panose="020B0503020204020204" charset="-122"/>
                <a:ea typeface="微软雅黑" panose="020B0503020204020204" charset="-122"/>
              </a:endParaRPr>
            </a:p>
          </p:txBody>
        </p:sp>
        <p:sp>
          <p:nvSpPr>
            <p:cNvPr id="23562" name="矩形 16"/>
            <p:cNvSpPr txBox="1">
              <a:spLocks noChangeArrowheads="1"/>
            </p:cNvSpPr>
            <p:nvPr>
              <p:custDataLst>
                <p:tags r:id="rId11"/>
              </p:custDataLst>
            </p:nvPr>
          </p:nvSpPr>
          <p:spPr bwMode="auto">
            <a:xfrm>
              <a:off x="792" y="5429"/>
              <a:ext cx="5474" cy="1019"/>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lvl="0" algn="ctr">
                <a:lnSpc>
                  <a:spcPct val="100000"/>
                </a:lnSpc>
                <a:buClrTx/>
                <a:buSzTx/>
                <a:buFontTx/>
                <a:buNone/>
              </a:pPr>
              <a:r>
                <a:rPr kumimoji="1" lang="zh-CN" altLang="en-US" sz="2400" b="1">
                  <a:latin typeface="微软雅黑" panose="020B0503020204020204" charset="-122"/>
                  <a:ea typeface="微软雅黑" panose="020B0503020204020204" charset="-122"/>
                  <a:sym typeface="+mn-ea"/>
                </a:rPr>
                <a:t>国家、集体、法定继承人之外的组织、个人</a:t>
              </a:r>
              <a:endParaRPr kumimoji="1" lang="zh-CN" altLang="en-US" sz="2400" b="1">
                <a:latin typeface="微软雅黑" panose="020B0503020204020204" charset="-122"/>
                <a:ea typeface="微软雅黑" panose="020B0503020204020204" charset="-122"/>
                <a:sym typeface="+mn-ea"/>
              </a:endParaRPr>
            </a:p>
          </p:txBody>
        </p:sp>
        <p:sp>
          <p:nvSpPr>
            <p:cNvPr id="23565" name="文本框 19"/>
            <p:cNvSpPr txBox="1">
              <a:spLocks noChangeArrowheads="1"/>
            </p:cNvSpPr>
            <p:nvPr>
              <p:custDataLst>
                <p:tags r:id="rId12"/>
              </p:custDataLst>
            </p:nvPr>
          </p:nvSpPr>
          <p:spPr bwMode="auto">
            <a:xfrm>
              <a:off x="609" y="2792"/>
              <a:ext cx="3287" cy="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algn="ctr" eaLnBrk="1" hangingPunct="1">
                <a:lnSpc>
                  <a:spcPct val="100000"/>
                </a:lnSpc>
                <a:spcBef>
                  <a:spcPct val="0"/>
                </a:spcBef>
                <a:buFontTx/>
                <a:buNone/>
              </a:pPr>
              <a:r>
                <a:rPr kumimoji="1" lang="zh-CN" altLang="en-US" sz="2400" b="1">
                  <a:latin typeface="微软雅黑" panose="020B0503020204020204" charset="-122"/>
                  <a:ea typeface="微软雅黑" panose="020B0503020204020204" charset="-122"/>
                </a:rPr>
                <a:t>家庭／夫妻关系下</a:t>
              </a:r>
              <a:endParaRPr kumimoji="1" lang="en-US" altLang="zh-CN" sz="2400" b="1">
                <a:latin typeface="微软雅黑" panose="020B0503020204020204" charset="-122"/>
                <a:ea typeface="微软雅黑" panose="020B0503020204020204" charset="-122"/>
              </a:endParaRPr>
            </a:p>
            <a:p>
              <a:pPr algn="ctr" eaLnBrk="1" hangingPunct="1">
                <a:lnSpc>
                  <a:spcPct val="100000"/>
                </a:lnSpc>
                <a:spcBef>
                  <a:spcPct val="0"/>
                </a:spcBef>
                <a:buFontTx/>
                <a:buNone/>
              </a:pPr>
              <a:r>
                <a:rPr kumimoji="1" lang="zh-CN" altLang="en-US" sz="2400" b="1">
                  <a:latin typeface="微软雅黑" panose="020B0503020204020204" charset="-122"/>
                  <a:ea typeface="微软雅黑" panose="020B0503020204020204" charset="-122"/>
                </a:rPr>
                <a:t>共有财产</a:t>
              </a:r>
              <a:endParaRPr kumimoji="1" lang="zh-CN" altLang="en-US" sz="2400" b="1">
                <a:latin typeface="微软雅黑" panose="020B0503020204020204" charset="-122"/>
                <a:ea typeface="微软雅黑" panose="020B0503020204020204" charset="-122"/>
              </a:endParaRPr>
            </a:p>
          </p:txBody>
        </p:sp>
        <p:sp>
          <p:nvSpPr>
            <p:cNvPr id="23566" name="文本框 20"/>
            <p:cNvSpPr txBox="1">
              <a:spLocks noChangeArrowheads="1"/>
            </p:cNvSpPr>
            <p:nvPr>
              <p:custDataLst>
                <p:tags r:id="rId13"/>
              </p:custDataLst>
            </p:nvPr>
          </p:nvSpPr>
          <p:spPr bwMode="auto">
            <a:xfrm>
              <a:off x="5391" y="2880"/>
              <a:ext cx="2220" cy="565"/>
            </a:xfrm>
            <a:prstGeom prst="rect">
              <a:avLst/>
            </a:prstGeom>
            <a:noFill/>
            <a:ln>
              <a:noFill/>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lvl="0" algn="ctr">
                <a:lnSpc>
                  <a:spcPct val="100000"/>
                </a:lnSpc>
                <a:buClrTx/>
                <a:buSzTx/>
                <a:buFontTx/>
                <a:buNone/>
              </a:pPr>
              <a:r>
                <a:rPr kumimoji="1" lang="zh-CN" altLang="en-US" sz="2400" b="1">
                  <a:latin typeface="微软雅黑" panose="020B0503020204020204" charset="-122"/>
                  <a:ea typeface="微软雅黑" panose="020B0503020204020204" charset="-122"/>
                  <a:sym typeface="+mn-ea"/>
                </a:rPr>
                <a:t>被继承人</a:t>
              </a:r>
              <a:endParaRPr kumimoji="1" lang="zh-CN" altLang="en-US" sz="2400" b="1">
                <a:latin typeface="微软雅黑" panose="020B0503020204020204" charset="-122"/>
                <a:ea typeface="微软雅黑" panose="020B0503020204020204" charset="-122"/>
                <a:sym typeface="+mn-ea"/>
              </a:endParaRPr>
            </a:p>
          </p:txBody>
        </p:sp>
        <p:sp>
          <p:nvSpPr>
            <p:cNvPr id="23567" name="文本框 21"/>
            <p:cNvSpPr txBox="1">
              <a:spLocks noChangeArrowheads="1"/>
            </p:cNvSpPr>
            <p:nvPr>
              <p:custDataLst>
                <p:tags r:id="rId14"/>
              </p:custDataLst>
            </p:nvPr>
          </p:nvSpPr>
          <p:spPr bwMode="auto">
            <a:xfrm>
              <a:off x="10716" y="2625"/>
              <a:ext cx="2591" cy="1019"/>
            </a:xfrm>
            <a:prstGeom prst="rect">
              <a:avLst/>
            </a:prstGeom>
            <a:noFill/>
            <a:ln>
              <a:noFill/>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lvl="0" algn="ctr" fontAlgn="auto">
                <a:lnSpc>
                  <a:spcPct val="100000"/>
                </a:lnSpc>
                <a:spcBef>
                  <a:spcPct val="0"/>
                </a:spcBef>
                <a:buClrTx/>
                <a:buSzTx/>
                <a:buFontTx/>
                <a:buNone/>
              </a:pPr>
              <a:r>
                <a:rPr kumimoji="1" lang="zh-CN" altLang="en-US" sz="2400" b="1">
                  <a:latin typeface="微软雅黑" panose="020B0503020204020204" charset="-122"/>
                  <a:ea typeface="微软雅黑" panose="020B0503020204020204" charset="-122"/>
                  <a:sym typeface="+mn-ea"/>
                </a:rPr>
                <a:t>继承人</a:t>
              </a:r>
              <a:endParaRPr kumimoji="1" lang="zh-CN" altLang="en-US" sz="2400" b="1">
                <a:latin typeface="微软雅黑" panose="020B0503020204020204" charset="-122"/>
                <a:ea typeface="微软雅黑" panose="020B0503020204020204" charset="-122"/>
                <a:sym typeface="+mn-ea"/>
              </a:endParaRPr>
            </a:p>
            <a:p>
              <a:pPr lvl="0" algn="ctr" fontAlgn="auto">
                <a:lnSpc>
                  <a:spcPct val="100000"/>
                </a:lnSpc>
                <a:spcBef>
                  <a:spcPct val="0"/>
                </a:spcBef>
                <a:buClrTx/>
                <a:buSzTx/>
                <a:buFontTx/>
                <a:buNone/>
              </a:pPr>
              <a:r>
                <a:rPr kumimoji="1" lang="zh-CN" altLang="en-US" sz="2400" b="1">
                  <a:latin typeface="微软雅黑" panose="020B0503020204020204" charset="-122"/>
                  <a:ea typeface="微软雅黑" panose="020B0503020204020204" charset="-122"/>
                  <a:sym typeface="+mn-ea"/>
                </a:rPr>
                <a:t>（继承权）</a:t>
              </a:r>
              <a:endParaRPr kumimoji="1" lang="zh-CN" altLang="en-US" sz="2400" b="1">
                <a:latin typeface="微软雅黑" panose="020B0503020204020204" charset="-122"/>
                <a:ea typeface="微软雅黑" panose="020B0503020204020204" charset="-122"/>
                <a:sym typeface="+mn-ea"/>
              </a:endParaRPr>
            </a:p>
          </p:txBody>
        </p:sp>
        <p:sp>
          <p:nvSpPr>
            <p:cNvPr id="23568" name="文本框 25"/>
            <p:cNvSpPr txBox="1">
              <a:spLocks noChangeArrowheads="1"/>
            </p:cNvSpPr>
            <p:nvPr>
              <p:custDataLst>
                <p:tags r:id="rId15"/>
              </p:custDataLst>
            </p:nvPr>
          </p:nvSpPr>
          <p:spPr bwMode="auto">
            <a:xfrm>
              <a:off x="450" y="6971"/>
              <a:ext cx="13560" cy="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7330" indent="-227330">
                <a:lnSpc>
                  <a:spcPct val="90000"/>
                </a:lnSpc>
                <a:spcBef>
                  <a:spcPts val="1000"/>
                </a:spcBef>
                <a:buFont typeface="Arial" panose="020B0604020202020204"/>
                <a:buChar char="•"/>
                <a:defRPr sz="2800">
                  <a:solidFill>
                    <a:schemeClr val="tx1"/>
                  </a:solidFill>
                  <a:latin typeface="等线" panose="02010600030101010101" charset="-122"/>
                  <a:ea typeface="等线" panose="02010600030101010101" charset="-122"/>
                </a:defRPr>
              </a:lvl1pPr>
              <a:lvl2pPr marL="742950" indent="-285750">
                <a:lnSpc>
                  <a:spcPct val="90000"/>
                </a:lnSpc>
                <a:spcBef>
                  <a:spcPts val="500"/>
                </a:spcBef>
                <a:buFont typeface="Arial" panose="020B0604020202020204"/>
                <a:buChar char="•"/>
                <a:defRPr sz="2400">
                  <a:solidFill>
                    <a:schemeClr val="tx1"/>
                  </a:solidFill>
                  <a:latin typeface="等线" panose="02010600030101010101" charset="-122"/>
                  <a:ea typeface="等线" panose="02010600030101010101" charset="-122"/>
                </a:defRPr>
              </a:lvl2pPr>
              <a:lvl3pPr marL="1143000" indent="-228600">
                <a:lnSpc>
                  <a:spcPct val="90000"/>
                </a:lnSpc>
                <a:spcBef>
                  <a:spcPts val="500"/>
                </a:spcBef>
                <a:buFont typeface="Arial" panose="020B0604020202020204"/>
                <a:buChar char="•"/>
                <a:defRPr sz="2000">
                  <a:solidFill>
                    <a:schemeClr val="tx1"/>
                  </a:solidFill>
                  <a:latin typeface="等线" panose="02010600030101010101" charset="-122"/>
                  <a:ea typeface="等线" panose="02010600030101010101" charset="-122"/>
                </a:defRPr>
              </a:lvl3pPr>
              <a:lvl4pPr marL="16002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4pPr>
              <a:lvl5pPr marL="2057400" indent="-228600">
                <a:lnSpc>
                  <a:spcPct val="90000"/>
                </a:lnSpc>
                <a:spcBef>
                  <a:spcPts val="500"/>
                </a:spcBef>
                <a:buFont typeface="Arial" panose="020B0604020202020204"/>
                <a:buChar char="•"/>
                <a:defRPr>
                  <a:solidFill>
                    <a:schemeClr val="tx1"/>
                  </a:solidFill>
                  <a:latin typeface="等线" panose="02010600030101010101" charset="-122"/>
                  <a:ea typeface="等线" panose="02010600030101010101" charset="-122"/>
                </a:defRPr>
              </a:lvl5pPr>
              <a:lvl6pPr marL="25146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6pPr>
              <a:lvl7pPr marL="29718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7pPr>
              <a:lvl8pPr marL="34290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8pPr>
              <a:lvl9pPr marL="3886200" indent="-228600" eaLnBrk="0" fontAlgn="base" hangingPunct="0">
                <a:lnSpc>
                  <a:spcPct val="90000"/>
                </a:lnSpc>
                <a:spcBef>
                  <a:spcPts val="500"/>
                </a:spcBef>
                <a:spcAft>
                  <a:spcPct val="0"/>
                </a:spcAft>
                <a:buFont typeface="Arial" panose="020B0604020202020204"/>
                <a:buChar char="•"/>
                <a:defRPr>
                  <a:solidFill>
                    <a:schemeClr val="tx1"/>
                  </a:solidFill>
                  <a:latin typeface="等线" panose="02010600030101010101" charset="-122"/>
                  <a:ea typeface="等线" panose="02010600030101010101" charset="-122"/>
                </a:defRPr>
              </a:lvl9pPr>
            </a:lstStyle>
            <a:p>
              <a:pPr eaLnBrk="1" hangingPunct="1">
                <a:lnSpc>
                  <a:spcPct val="100000"/>
                </a:lnSpc>
                <a:spcBef>
                  <a:spcPct val="0"/>
                </a:spcBef>
              </a:pPr>
              <a:r>
                <a:rPr kumimoji="1" lang="zh-CN" altLang="en-US" sz="2200" b="1">
                  <a:solidFill>
                    <a:srgbClr val="002060"/>
                  </a:solidFill>
                  <a:latin typeface="微软雅黑" panose="020B0503020204020204" charset="-122"/>
                  <a:ea typeface="微软雅黑" panose="020B0503020204020204" charset="-122"/>
                </a:rPr>
                <a:t>遗赠扶养协议：</a:t>
              </a:r>
              <a:r>
                <a:rPr lang="zh-CN" altLang="en-US" sz="2200" b="1">
                  <a:latin typeface="微软雅黑" panose="020B0503020204020204" charset="-122"/>
                  <a:ea typeface="微软雅黑" panose="020B0503020204020204" charset="-122"/>
                </a:rPr>
                <a:t>按照遗赠扶养协议承担自然人生养死葬的义务，享有受遗赠的权利。使孤寡老人的生活得到保障。</a:t>
              </a:r>
              <a:endParaRPr kumimoji="1" lang="zh-CN" altLang="en-US" sz="2200" b="1">
                <a:solidFill>
                  <a:srgbClr val="404040"/>
                </a:solidFill>
                <a:latin typeface="微软雅黑" panose="020B0503020204020204" charset="-122"/>
                <a:ea typeface="微软雅黑" panose="020B0503020204020204" charset="-122"/>
              </a:endParaRPr>
            </a:p>
          </p:txBody>
        </p:sp>
        <p:sp>
          <p:nvSpPr>
            <p:cNvPr id="27" name="下箭头 26"/>
            <p:cNvSpPr/>
            <p:nvPr>
              <p:custDataLst>
                <p:tags r:id="rId16"/>
              </p:custDataLst>
            </p:nvPr>
          </p:nvSpPr>
          <p:spPr>
            <a:xfrm>
              <a:off x="8777" y="3720"/>
              <a:ext cx="186" cy="9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kumimoji="1" lang="zh-CN" altLang="en-US"/>
            </a:p>
          </p:txBody>
        </p:sp>
        <p:sp>
          <p:nvSpPr>
            <p:cNvPr id="4" name="框架 1"/>
            <p:cNvSpPr/>
            <p:nvPr>
              <p:custDataLst>
                <p:tags r:id="rId17"/>
              </p:custDataLst>
            </p:nvPr>
          </p:nvSpPr>
          <p:spPr>
            <a:xfrm>
              <a:off x="101" y="1487"/>
              <a:ext cx="14192" cy="6613"/>
            </a:xfrm>
            <a:prstGeom prst="frame">
              <a:avLst>
                <a:gd name="adj1" fmla="val 72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zh-CN" altLang="en-US" sz="1350">
                <a:solidFill>
                  <a:schemeClr val="tx1"/>
                </a:solidFill>
              </a:endParaRPr>
            </a:p>
          </p:txBody>
        </p:sp>
      </p:grpSp>
    </p:spTree>
    <p:custDataLst>
      <p:tags r:id="rId18"/>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custDataLst>
              <p:tags r:id="rId1"/>
            </p:custDataLst>
          </p:nvPr>
        </p:nvGrpSpPr>
        <p:grpSpPr>
          <a:xfrm>
            <a:off x="3055620" y="2644775"/>
            <a:ext cx="661670" cy="3895725"/>
            <a:chOff x="4812" y="4165"/>
            <a:chExt cx="1042" cy="6135"/>
          </a:xfrm>
        </p:grpSpPr>
        <p:sp>
          <p:nvSpPr>
            <p:cNvPr id="20483" name="Text Box 3"/>
            <p:cNvSpPr/>
            <p:nvPr>
              <p:custDataLst>
                <p:tags r:id="rId2"/>
              </p:custDataLst>
            </p:nvPr>
          </p:nvSpPr>
          <p:spPr>
            <a:xfrm>
              <a:off x="4812" y="4165"/>
              <a:ext cx="1040" cy="2470"/>
            </a:xfrm>
            <a:prstGeom prst="rect">
              <a:avLst/>
            </a:prstGeom>
            <a:noFill/>
            <a:ln w="25400">
              <a:solidFill>
                <a:srgbClr val="FFC000"/>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第一顺序</a:t>
              </a:r>
              <a:endParaRPr lang="zh-CN" altLang="en-US" sz="2400" b="1">
                <a:ea typeface="黑体" panose="02010609060101010101" charset="-122"/>
              </a:endParaRPr>
            </a:p>
          </p:txBody>
        </p:sp>
        <p:sp>
          <p:nvSpPr>
            <p:cNvPr id="20484" name="Text Box 3"/>
            <p:cNvSpPr/>
            <p:nvPr>
              <p:custDataLst>
                <p:tags r:id="rId3"/>
              </p:custDataLst>
            </p:nvPr>
          </p:nvSpPr>
          <p:spPr>
            <a:xfrm>
              <a:off x="4812" y="7830"/>
              <a:ext cx="1043" cy="2470"/>
            </a:xfrm>
            <a:prstGeom prst="rect">
              <a:avLst/>
            </a:prstGeom>
            <a:noFill/>
            <a:ln w="25400">
              <a:solidFill>
                <a:srgbClr val="3333FF"/>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第二顺序</a:t>
              </a:r>
              <a:endParaRPr lang="zh-CN" altLang="en-US" sz="2400" b="1">
                <a:ea typeface="黑体" panose="02010609060101010101" charset="-122"/>
              </a:endParaRPr>
            </a:p>
          </p:txBody>
        </p:sp>
      </p:grpSp>
      <p:grpSp>
        <p:nvGrpSpPr>
          <p:cNvPr id="3" name="组合 2"/>
          <p:cNvGrpSpPr/>
          <p:nvPr>
            <p:custDataLst>
              <p:tags r:id="rId4"/>
            </p:custDataLst>
          </p:nvPr>
        </p:nvGrpSpPr>
        <p:grpSpPr>
          <a:xfrm>
            <a:off x="304800" y="3093085"/>
            <a:ext cx="2585720" cy="2705100"/>
            <a:chOff x="480" y="4871"/>
            <a:chExt cx="4072" cy="4260"/>
          </a:xfrm>
        </p:grpSpPr>
        <p:sp>
          <p:nvSpPr>
            <p:cNvPr id="20482" name="Text Box 3"/>
            <p:cNvSpPr/>
            <p:nvPr>
              <p:custDataLst>
                <p:tags r:id="rId5"/>
              </p:custDataLst>
            </p:nvPr>
          </p:nvSpPr>
          <p:spPr>
            <a:xfrm>
              <a:off x="480" y="6256"/>
              <a:ext cx="3147" cy="1307"/>
            </a:xfrm>
            <a:prstGeom prst="rect">
              <a:avLst/>
            </a:prstGeom>
            <a:noFill/>
            <a:ln w="25400">
              <a:solidFill>
                <a:srgbClr val="3333FF"/>
              </a:solidFill>
              <a:miter lim="800000"/>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法定继承的</a:t>
              </a:r>
              <a:r>
                <a:rPr sz="2400" b="1">
                  <a:ea typeface="黑体" panose="02010609060101010101" charset="-122"/>
                  <a:sym typeface="+mn-ea"/>
                </a:rPr>
                <a:t>顺序和</a:t>
              </a:r>
              <a:r>
                <a:rPr lang="zh-CN" altLang="en-US" sz="2400" b="1">
                  <a:ea typeface="黑体" panose="02010609060101010101" charset="-122"/>
                </a:rPr>
                <a:t>范围</a:t>
              </a:r>
              <a:endParaRPr lang="zh-CN" altLang="en-US" sz="2400" b="1">
                <a:ea typeface="黑体" panose="02010609060101010101" charset="-122"/>
              </a:endParaRPr>
            </a:p>
          </p:txBody>
        </p:sp>
        <p:sp>
          <p:nvSpPr>
            <p:cNvPr id="20495" name="AutoShape 4"/>
            <p:cNvSpPr/>
            <p:nvPr>
              <p:custDataLst>
                <p:tags r:id="rId6"/>
              </p:custDataLst>
            </p:nvPr>
          </p:nvSpPr>
          <p:spPr>
            <a:xfrm>
              <a:off x="3886" y="4871"/>
              <a:ext cx="667" cy="4260"/>
            </a:xfrm>
            <a:prstGeom prst="leftBrace">
              <a:avLst>
                <a:gd name="adj1" fmla="val 71624"/>
                <a:gd name="adj2" fmla="val 50000"/>
              </a:avLst>
            </a:prstGeom>
            <a:noFill/>
            <a:ln w="38100">
              <a:solidFill>
                <a:schemeClr val="tx1"/>
              </a:solidFill>
              <a:round/>
            </a:ln>
          </p:spPr>
          <p:txBody>
            <a:bodyPr wrap="none" anchor="ctr" anchorCtr="0"/>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endParaRPr lang="zh-CN" altLang="en-US" sz="2400">
                <a:ea typeface="微软雅黑" panose="020B0503020204020204" charset="-122"/>
              </a:endParaRPr>
            </a:p>
          </p:txBody>
        </p:sp>
      </p:grpSp>
      <p:grpSp>
        <p:nvGrpSpPr>
          <p:cNvPr id="9" name="组合 8"/>
          <p:cNvGrpSpPr/>
          <p:nvPr>
            <p:custDataLst>
              <p:tags r:id="rId7"/>
            </p:custDataLst>
          </p:nvPr>
        </p:nvGrpSpPr>
        <p:grpSpPr>
          <a:xfrm>
            <a:off x="3790950" y="1866265"/>
            <a:ext cx="8164195" cy="2566670"/>
            <a:chOff x="5970" y="2939"/>
            <a:chExt cx="12857" cy="4042"/>
          </a:xfrm>
        </p:grpSpPr>
        <p:sp>
          <p:nvSpPr>
            <p:cNvPr id="20491" name="矩形 11"/>
            <p:cNvSpPr/>
            <p:nvPr>
              <p:custDataLst>
                <p:tags r:id="rId8"/>
              </p:custDataLst>
            </p:nvPr>
          </p:nvSpPr>
          <p:spPr>
            <a:xfrm>
              <a:off x="8808" y="4106"/>
              <a:ext cx="10019" cy="1888"/>
            </a:xfrm>
            <a:prstGeom prst="rect">
              <a:avLst/>
            </a:prstGeom>
            <a:solidFill>
              <a:schemeClr val="accent4">
                <a:lumMod val="20000"/>
                <a:lumOff val="80000"/>
              </a:schemeClr>
            </a:solidFill>
            <a:ln>
              <a:solidFill>
                <a:srgbClr val="FFC000"/>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algn="l" eaLnBrk="1" hangingPunct="1"/>
              <a:r>
                <a:rPr lang="zh-CN" altLang="en-US" sz="2400" b="1" spc="0">
                  <a:latin typeface="楷体" panose="02010609060101010101" charset="-122"/>
                  <a:ea typeface="楷体" panose="02010609060101010101" charset="-122"/>
                </a:rPr>
                <a:t>包括婚生子女、非婚生子女、养子女和</a:t>
              </a:r>
              <a:r>
                <a:rPr lang="zh-CN" altLang="en-US" sz="2400" b="1" u="sng" spc="0">
                  <a:latin typeface="楷体" panose="02010609060101010101" charset="-122"/>
                  <a:ea typeface="楷体" panose="02010609060101010101" charset="-122"/>
                </a:rPr>
                <a:t>有扶养</a:t>
              </a:r>
              <a:r>
                <a:rPr lang="zh-CN" altLang="en-US" sz="2400" b="1" spc="0">
                  <a:latin typeface="楷体" panose="02010609060101010101" charset="-122"/>
                  <a:ea typeface="楷体" panose="02010609060101010101" charset="-122"/>
                </a:rPr>
                <a:t>关系的继子女。</a:t>
              </a:r>
              <a:r>
                <a:rPr sz="2400" b="1">
                  <a:latin typeface="楷体" panose="02010609060101010101" charset="-122"/>
                  <a:ea typeface="楷体" panose="02010609060101010101" charset="-122"/>
                  <a:sym typeface="+mn-ea"/>
                </a:rPr>
                <a:t>对配偶父母尽主要赡养义务的</a:t>
              </a:r>
              <a:r>
                <a:rPr sz="2400" b="1">
                  <a:solidFill>
                    <a:srgbClr val="FF0000"/>
                  </a:solidFill>
                  <a:latin typeface="楷体" panose="02010609060101010101" charset="-122"/>
                  <a:ea typeface="楷体" panose="02010609060101010101" charset="-122"/>
                  <a:sym typeface="+mn-ea"/>
                </a:rPr>
                <a:t>丧偶</a:t>
              </a:r>
              <a:r>
                <a:rPr sz="2400" b="1">
                  <a:latin typeface="楷体" panose="02010609060101010101" charset="-122"/>
                  <a:ea typeface="楷体" panose="02010609060101010101" charset="-122"/>
                  <a:sym typeface="+mn-ea"/>
                </a:rPr>
                <a:t>儿媳、</a:t>
              </a:r>
              <a:r>
                <a:rPr sz="2400" b="1">
                  <a:solidFill>
                    <a:srgbClr val="FF0000"/>
                  </a:solidFill>
                  <a:latin typeface="楷体" panose="02010609060101010101" charset="-122"/>
                  <a:ea typeface="楷体" panose="02010609060101010101" charset="-122"/>
                  <a:sym typeface="+mn-ea"/>
                </a:rPr>
                <a:t>丧偶</a:t>
              </a:r>
              <a:r>
                <a:rPr sz="2400" b="1">
                  <a:latin typeface="楷体" panose="02010609060101010101" charset="-122"/>
                  <a:ea typeface="楷体" panose="02010609060101010101" charset="-122"/>
                  <a:sym typeface="+mn-ea"/>
                </a:rPr>
                <a:t>女婿</a:t>
              </a:r>
              <a:endParaRPr lang="zh-CN" altLang="en-US" sz="2400" b="1" spc="0">
                <a:solidFill>
                  <a:schemeClr val="tx1"/>
                </a:solidFill>
                <a:latin typeface="楷体" panose="02010609060101010101" charset="-122"/>
                <a:ea typeface="楷体" panose="02010609060101010101" charset="-122"/>
              </a:endParaRPr>
            </a:p>
          </p:txBody>
        </p:sp>
        <p:sp>
          <p:nvSpPr>
            <p:cNvPr id="20492" name="矩形 12"/>
            <p:cNvSpPr/>
            <p:nvPr>
              <p:custDataLst>
                <p:tags r:id="rId9"/>
              </p:custDataLst>
            </p:nvPr>
          </p:nvSpPr>
          <p:spPr>
            <a:xfrm>
              <a:off x="8906" y="6256"/>
              <a:ext cx="9921" cy="725"/>
            </a:xfrm>
            <a:prstGeom prst="rect">
              <a:avLst/>
            </a:prstGeom>
            <a:solidFill>
              <a:schemeClr val="accent4">
                <a:lumMod val="20000"/>
                <a:lumOff val="80000"/>
              </a:schemeClr>
            </a:solidFill>
            <a:ln>
              <a:solidFill>
                <a:srgbClr val="FFC000"/>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indent="0" algn="ctr" eaLnBrk="1" hangingPunct="1"/>
              <a:r>
                <a:rPr lang="zh-CN" altLang="en-US" sz="2400" b="1" spc="0">
                  <a:latin typeface="楷体" panose="02010609060101010101" charset="-122"/>
                  <a:ea typeface="楷体" panose="02010609060101010101" charset="-122"/>
                </a:rPr>
                <a:t>包括生父母、养父母和有扶养关系的继父母。</a:t>
              </a:r>
              <a:endParaRPr lang="zh-CN" altLang="en-US" sz="2400" b="1" spc="0">
                <a:latin typeface="楷体" panose="02010609060101010101" charset="-122"/>
                <a:ea typeface="楷体" panose="02010609060101010101" charset="-122"/>
              </a:endParaRPr>
            </a:p>
          </p:txBody>
        </p:sp>
        <p:grpSp>
          <p:nvGrpSpPr>
            <p:cNvPr id="6" name="组合 5"/>
            <p:cNvGrpSpPr/>
            <p:nvPr>
              <p:custDataLst>
                <p:tags r:id="rId10"/>
              </p:custDataLst>
            </p:nvPr>
          </p:nvGrpSpPr>
          <p:grpSpPr>
            <a:xfrm>
              <a:off x="5970" y="2939"/>
              <a:ext cx="2628" cy="4041"/>
              <a:chOff x="5970" y="2939"/>
              <a:chExt cx="2628" cy="4041"/>
            </a:xfrm>
          </p:grpSpPr>
          <p:sp>
            <p:nvSpPr>
              <p:cNvPr id="20485" name="Text Box 3"/>
              <p:cNvSpPr/>
              <p:nvPr>
                <p:custDataLst>
                  <p:tags r:id="rId11"/>
                </p:custDataLst>
              </p:nvPr>
            </p:nvSpPr>
            <p:spPr>
              <a:xfrm>
                <a:off x="6792" y="2939"/>
                <a:ext cx="1807" cy="725"/>
              </a:xfrm>
              <a:prstGeom prst="rect">
                <a:avLst/>
              </a:prstGeom>
              <a:noFill/>
              <a:ln w="25400">
                <a:solidFill>
                  <a:srgbClr val="FFC000"/>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配偶</a:t>
                </a:r>
                <a:endParaRPr lang="zh-CN" altLang="en-US" sz="2400" b="1">
                  <a:ea typeface="黑体" panose="02010609060101010101" charset="-122"/>
                </a:endParaRPr>
              </a:p>
            </p:txBody>
          </p:sp>
          <p:sp>
            <p:nvSpPr>
              <p:cNvPr id="20486" name="Text Box 3"/>
              <p:cNvSpPr/>
              <p:nvPr>
                <p:custDataLst>
                  <p:tags r:id="rId12"/>
                </p:custDataLst>
              </p:nvPr>
            </p:nvSpPr>
            <p:spPr>
              <a:xfrm>
                <a:off x="6851" y="4711"/>
                <a:ext cx="1690" cy="725"/>
              </a:xfrm>
              <a:prstGeom prst="rect">
                <a:avLst/>
              </a:prstGeom>
              <a:noFill/>
              <a:ln w="25400">
                <a:solidFill>
                  <a:srgbClr val="FFC000"/>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子女</a:t>
                </a:r>
                <a:endParaRPr lang="zh-CN" altLang="en-US" sz="2400" b="1">
                  <a:ea typeface="黑体" panose="02010609060101010101" charset="-122"/>
                </a:endParaRPr>
              </a:p>
            </p:txBody>
          </p:sp>
          <p:sp>
            <p:nvSpPr>
              <p:cNvPr id="20487" name="Text Box 3"/>
              <p:cNvSpPr/>
              <p:nvPr>
                <p:custDataLst>
                  <p:tags r:id="rId13"/>
                </p:custDataLst>
              </p:nvPr>
            </p:nvSpPr>
            <p:spPr>
              <a:xfrm>
                <a:off x="6817" y="6256"/>
                <a:ext cx="1757" cy="725"/>
              </a:xfrm>
              <a:prstGeom prst="rect">
                <a:avLst/>
              </a:prstGeom>
              <a:noFill/>
              <a:ln w="25400">
                <a:solidFill>
                  <a:srgbClr val="FFC000"/>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父母</a:t>
                </a:r>
                <a:endParaRPr lang="zh-CN" altLang="en-US" sz="2400" b="1">
                  <a:ea typeface="黑体" panose="02010609060101010101" charset="-122"/>
                </a:endParaRPr>
              </a:p>
            </p:txBody>
          </p:sp>
          <p:sp>
            <p:nvSpPr>
              <p:cNvPr id="20496" name="AutoShape 4"/>
              <p:cNvSpPr/>
              <p:nvPr>
                <p:custDataLst>
                  <p:tags r:id="rId14"/>
                </p:custDataLst>
              </p:nvPr>
            </p:nvSpPr>
            <p:spPr>
              <a:xfrm>
                <a:off x="5970" y="3166"/>
                <a:ext cx="747" cy="3815"/>
              </a:xfrm>
              <a:prstGeom prst="leftBrace">
                <a:avLst>
                  <a:gd name="adj1" fmla="val 71602"/>
                  <a:gd name="adj2" fmla="val 50000"/>
                </a:avLst>
              </a:prstGeom>
              <a:noFill/>
              <a:ln w="38100">
                <a:solidFill>
                  <a:srgbClr val="FFC000"/>
                </a:solidFill>
                <a:round/>
              </a:ln>
            </p:spPr>
            <p:txBody>
              <a:bodyPr wrap="none" anchor="ctr" anchorCtr="0"/>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endParaRPr lang="zh-CN" altLang="en-US" sz="2400">
                  <a:ea typeface="微软雅黑" panose="020B0503020204020204" charset="-122"/>
                </a:endParaRPr>
              </a:p>
            </p:txBody>
          </p:sp>
        </p:grpSp>
      </p:grpSp>
      <p:grpSp>
        <p:nvGrpSpPr>
          <p:cNvPr id="10" name="组合 9"/>
          <p:cNvGrpSpPr/>
          <p:nvPr>
            <p:custDataLst>
              <p:tags r:id="rId15"/>
            </p:custDataLst>
          </p:nvPr>
        </p:nvGrpSpPr>
        <p:grpSpPr>
          <a:xfrm>
            <a:off x="3867785" y="4599305"/>
            <a:ext cx="8087360" cy="2042160"/>
            <a:chOff x="6091" y="7243"/>
            <a:chExt cx="12736" cy="3216"/>
          </a:xfrm>
        </p:grpSpPr>
        <p:sp>
          <p:nvSpPr>
            <p:cNvPr id="20493" name="矩形 13"/>
            <p:cNvSpPr/>
            <p:nvPr>
              <p:custDataLst>
                <p:tags r:id="rId16"/>
              </p:custDataLst>
            </p:nvPr>
          </p:nvSpPr>
          <p:spPr>
            <a:xfrm>
              <a:off x="10081" y="7243"/>
              <a:ext cx="8746" cy="1888"/>
            </a:xfrm>
            <a:prstGeom prst="rect">
              <a:avLst/>
            </a:prstGeom>
            <a:solidFill>
              <a:schemeClr val="bg2">
                <a:lumMod val="95000"/>
              </a:schemeClr>
            </a:solidFill>
            <a:ln>
              <a:solidFill>
                <a:srgbClr val="3333FF"/>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indent="0" algn="l" eaLnBrk="1" hangingPunct="1"/>
              <a:r>
                <a:rPr lang="zh-CN" altLang="en-US" sz="2400" b="1" spc="0">
                  <a:latin typeface="楷体" panose="02010609060101010101" charset="-122"/>
                  <a:ea typeface="楷体" panose="02010609060101010101" charset="-122"/>
                </a:rPr>
                <a:t>包括同父母的兄弟姐妹、同父异母或者同母异父的兄弟姐妹、养兄弟姐妹、</a:t>
              </a:r>
              <a:r>
                <a:rPr lang="zh-CN" altLang="en-US" sz="2400" b="1" u="sng" spc="0">
                  <a:latin typeface="楷体" panose="02010609060101010101" charset="-122"/>
                  <a:ea typeface="楷体" panose="02010609060101010101" charset="-122"/>
                </a:rPr>
                <a:t>有扶养</a:t>
              </a:r>
              <a:r>
                <a:rPr lang="zh-CN" altLang="en-US" sz="2400" b="1" spc="0">
                  <a:latin typeface="楷体" panose="02010609060101010101" charset="-122"/>
                  <a:ea typeface="楷体" panose="02010609060101010101" charset="-122"/>
                </a:rPr>
                <a:t>关系的继兄弟姐妹。</a:t>
              </a:r>
              <a:endParaRPr lang="zh-CN" altLang="en-US" sz="2400" b="1" spc="0">
                <a:latin typeface="楷体" panose="02010609060101010101" charset="-122"/>
                <a:ea typeface="楷体" panose="02010609060101010101" charset="-122"/>
              </a:endParaRPr>
            </a:p>
          </p:txBody>
        </p:sp>
        <p:grpSp>
          <p:nvGrpSpPr>
            <p:cNvPr id="7" name="组合 6"/>
            <p:cNvGrpSpPr/>
            <p:nvPr>
              <p:custDataLst>
                <p:tags r:id="rId17"/>
              </p:custDataLst>
            </p:nvPr>
          </p:nvGrpSpPr>
          <p:grpSpPr>
            <a:xfrm>
              <a:off x="6091" y="7725"/>
              <a:ext cx="3792" cy="2734"/>
              <a:chOff x="6091" y="7725"/>
              <a:chExt cx="3792" cy="2734"/>
            </a:xfrm>
          </p:grpSpPr>
          <p:sp>
            <p:nvSpPr>
              <p:cNvPr id="20488" name="Text Box 3"/>
              <p:cNvSpPr/>
              <p:nvPr>
                <p:custDataLst>
                  <p:tags r:id="rId18"/>
                </p:custDataLst>
              </p:nvPr>
            </p:nvSpPr>
            <p:spPr>
              <a:xfrm>
                <a:off x="6833" y="7725"/>
                <a:ext cx="3050" cy="725"/>
              </a:xfrm>
              <a:prstGeom prst="rect">
                <a:avLst/>
              </a:prstGeom>
              <a:noFill/>
              <a:ln w="25400">
                <a:solidFill>
                  <a:srgbClr val="3333FF"/>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兄弟姐妹</a:t>
                </a:r>
                <a:endParaRPr lang="zh-CN" altLang="en-US" sz="2400" b="1">
                  <a:ea typeface="黑体" panose="02010609060101010101" charset="-122"/>
                </a:endParaRPr>
              </a:p>
            </p:txBody>
          </p:sp>
          <p:sp>
            <p:nvSpPr>
              <p:cNvPr id="20489" name="Text Box 3"/>
              <p:cNvSpPr/>
              <p:nvPr>
                <p:custDataLst>
                  <p:tags r:id="rId19"/>
                </p:custDataLst>
              </p:nvPr>
            </p:nvSpPr>
            <p:spPr>
              <a:xfrm>
                <a:off x="6833" y="8702"/>
                <a:ext cx="2323" cy="725"/>
              </a:xfrm>
              <a:prstGeom prst="rect">
                <a:avLst/>
              </a:prstGeom>
              <a:noFill/>
              <a:ln w="25400">
                <a:solidFill>
                  <a:srgbClr val="3333FF"/>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祖父母</a:t>
                </a:r>
                <a:endParaRPr lang="zh-CN" altLang="en-US" sz="2400" b="1">
                  <a:ea typeface="黑体" panose="02010609060101010101" charset="-122"/>
                </a:endParaRPr>
              </a:p>
            </p:txBody>
          </p:sp>
          <p:sp>
            <p:nvSpPr>
              <p:cNvPr id="20490" name="Text Box 3"/>
              <p:cNvSpPr/>
              <p:nvPr>
                <p:custDataLst>
                  <p:tags r:id="rId20"/>
                </p:custDataLst>
              </p:nvPr>
            </p:nvSpPr>
            <p:spPr>
              <a:xfrm>
                <a:off x="6833" y="9735"/>
                <a:ext cx="3000" cy="725"/>
              </a:xfrm>
              <a:prstGeom prst="rect">
                <a:avLst/>
              </a:prstGeom>
              <a:noFill/>
              <a:ln w="25400">
                <a:solidFill>
                  <a:srgbClr val="3333FF"/>
                </a:solidFill>
                <a:miter lim="800000"/>
              </a:ln>
            </p:spPr>
            <p:txBody>
              <a:bodyPr>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lang="zh-CN" altLang="en-US" sz="2400" b="1">
                    <a:ea typeface="黑体" panose="02010609060101010101" charset="-122"/>
                  </a:rPr>
                  <a:t>外祖父母</a:t>
                </a:r>
                <a:endParaRPr lang="zh-CN" altLang="en-US" sz="2400" b="1">
                  <a:ea typeface="黑体" panose="02010609060101010101" charset="-122"/>
                </a:endParaRPr>
              </a:p>
            </p:txBody>
          </p:sp>
          <p:sp>
            <p:nvSpPr>
              <p:cNvPr id="20497" name="AutoShape 4"/>
              <p:cNvSpPr/>
              <p:nvPr>
                <p:custDataLst>
                  <p:tags r:id="rId21"/>
                </p:custDataLst>
              </p:nvPr>
            </p:nvSpPr>
            <p:spPr>
              <a:xfrm>
                <a:off x="6091" y="7725"/>
                <a:ext cx="536" cy="2437"/>
              </a:xfrm>
              <a:prstGeom prst="leftBrace">
                <a:avLst>
                  <a:gd name="adj1" fmla="val 71573"/>
                  <a:gd name="adj2" fmla="val 50000"/>
                </a:avLst>
              </a:prstGeom>
              <a:noFill/>
              <a:ln w="38100">
                <a:solidFill>
                  <a:schemeClr val="tx1"/>
                </a:solidFill>
                <a:round/>
              </a:ln>
            </p:spPr>
            <p:txBody>
              <a:bodyPr wrap="none" anchor="ctr" anchorCtr="0"/>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endParaRPr lang="zh-CN" altLang="en-US" sz="2400">
                  <a:ea typeface="微软雅黑" panose="020B0503020204020204" charset="-122"/>
                </a:endParaRPr>
              </a:p>
            </p:txBody>
          </p:sp>
        </p:grpSp>
      </p:grpSp>
      <p:sp>
        <p:nvSpPr>
          <p:cNvPr id="4" name="文本框 3"/>
          <p:cNvSpPr txBox="1"/>
          <p:nvPr>
            <p:custDataLst>
              <p:tags r:id="rId22"/>
            </p:custDataLst>
          </p:nvPr>
        </p:nvSpPr>
        <p:spPr>
          <a:xfrm>
            <a:off x="304800" y="829945"/>
            <a:ext cx="10951845" cy="521970"/>
          </a:xfrm>
          <a:prstGeom prst="rect">
            <a:avLst/>
          </a:prstGeom>
          <a:noFill/>
        </p:spPr>
        <p:txBody>
          <a:bodyPr wrap="square" rtlCol="0" anchor="t">
            <a:spAutoFit/>
          </a:bodyPr>
          <a:lstStyle/>
          <a:p>
            <a:r>
              <a:rPr lang="en-US" altLang="zh-CN" sz="2800" b="1">
                <a:effectLst/>
                <a:latin typeface="微软雅黑" panose="020B0503020204020204" charset="-122"/>
                <a:ea typeface="微软雅黑" panose="020B0503020204020204" charset="-122"/>
                <a:cs typeface="微软雅黑" panose="020B0503020204020204" charset="-122"/>
                <a:sym typeface="+mn-ea"/>
              </a:rPr>
              <a:t>1</a:t>
            </a:r>
            <a:r>
              <a:rPr lang="zh-CN" altLang="en-US" sz="2800" b="1">
                <a:effectLst/>
                <a:latin typeface="微软雅黑" panose="020B0503020204020204" charset="-122"/>
                <a:ea typeface="微软雅黑" panose="020B0503020204020204" charset="-122"/>
                <a:cs typeface="微软雅黑" panose="020B0503020204020204" charset="-122"/>
                <a:sym typeface="+mn-ea"/>
              </a:rPr>
              <a:t>、法定继承的顺序和范围：（亲属关系的亲疏确定）</a:t>
            </a:r>
            <a:endParaRPr lang="zh-CN" altLang="en-US" sz="2800" b="1">
              <a:effectLst/>
              <a:latin typeface="微软雅黑" panose="020B0503020204020204" charset="-122"/>
              <a:ea typeface="微软雅黑" panose="020B0503020204020204" charset="-122"/>
              <a:cs typeface="微软雅黑" panose="020B0503020204020204" charset="-122"/>
              <a:sym typeface="+mn-ea"/>
            </a:endParaRPr>
          </a:p>
        </p:txBody>
      </p:sp>
      <p:sp>
        <p:nvSpPr>
          <p:cNvPr id="8" name="Rectangle 5"/>
          <p:cNvSpPr>
            <a:spLocks noChangeArrowheads="1"/>
          </p:cNvSpPr>
          <p:nvPr>
            <p:custDataLst>
              <p:tags r:id="rId23"/>
            </p:custDataLst>
          </p:nvPr>
        </p:nvSpPr>
        <p:spPr bwMode="auto">
          <a:xfrm>
            <a:off x="1906905" y="137795"/>
            <a:ext cx="9396095" cy="58356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rPr>
              <a:t>重点突破四：</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遗产处理方式</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继承</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法定继承</a:t>
            </a:r>
            <a:endPar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p:nvPr>
            <p:custDataLst>
              <p:tags r:id="rId1"/>
            </p:custDataLst>
          </p:nvPr>
        </p:nvSpPr>
        <p:spPr>
          <a:xfrm>
            <a:off x="473710" y="781050"/>
            <a:ext cx="11243945" cy="1899285"/>
          </a:xfrm>
          <a:prstGeom prst="rect">
            <a:avLst/>
          </a:prstGeom>
          <a:solidFill>
            <a:schemeClr val="tx2">
              <a:lumMod val="20000"/>
              <a:lumOff val="80000"/>
            </a:schemeClr>
          </a:solidFill>
          <a:ln>
            <a:solidFill>
              <a:srgbClr val="3333FF"/>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eaLnBrk="1" hangingPunct="1">
              <a:lnSpc>
                <a:spcPct val="140000"/>
              </a:lnSpc>
            </a:pPr>
            <a:r>
              <a:rPr lang="en-US" altLang="zh-CN" sz="2800" b="1" spc="0">
                <a:latin typeface="黑体" panose="02010609060101010101" charset="-122"/>
                <a:ea typeface="黑体" panose="02010609060101010101" charset="-122"/>
              </a:rPr>
              <a:t>《</a:t>
            </a:r>
            <a:r>
              <a:rPr lang="zh-CN" altLang="en-US" sz="2800" b="1" spc="0">
                <a:latin typeface="黑体" panose="02010609060101010101" charset="-122"/>
                <a:ea typeface="黑体" panose="02010609060101010101" charset="-122"/>
              </a:rPr>
              <a:t>民法典</a:t>
            </a:r>
            <a:r>
              <a:rPr lang="en-US" altLang="zh-CN" sz="2800" b="1" spc="0">
                <a:latin typeface="黑体" panose="02010609060101010101" charset="-122"/>
                <a:ea typeface="黑体" panose="02010609060101010101" charset="-122"/>
              </a:rPr>
              <a:t>》</a:t>
            </a:r>
            <a:r>
              <a:rPr lang="zh-CN" altLang="en-US" sz="2800" b="1" spc="0">
                <a:latin typeface="黑体" panose="02010609060101010101" charset="-122"/>
                <a:ea typeface="黑体" panose="02010609060101010101" charset="-122"/>
              </a:rPr>
              <a:t>第一千一百二十七条</a:t>
            </a:r>
            <a:r>
              <a:rPr lang="en-US" altLang="zh-CN" sz="2800" b="1" spc="0">
                <a:latin typeface="黑体" panose="02010609060101010101" charset="-122"/>
                <a:ea typeface="黑体" panose="02010609060101010101" charset="-122"/>
              </a:rPr>
              <a:t>【</a:t>
            </a:r>
            <a:r>
              <a:rPr lang="zh-CN" altLang="en-US" sz="2800" b="1" spc="0">
                <a:solidFill>
                  <a:srgbClr val="FF0000"/>
                </a:solidFill>
                <a:latin typeface="黑体" panose="02010609060101010101" charset="-122"/>
                <a:ea typeface="黑体" panose="02010609060101010101" charset="-122"/>
              </a:rPr>
              <a:t>法定继承人的范围及继承顺序</a:t>
            </a:r>
            <a:r>
              <a:rPr lang="en-US" altLang="zh-CN" sz="2800" b="1" spc="0">
                <a:latin typeface="黑体" panose="02010609060101010101" charset="-122"/>
                <a:ea typeface="黑体" panose="02010609060101010101" charset="-122"/>
              </a:rPr>
              <a:t>】</a:t>
            </a:r>
            <a:r>
              <a:rPr lang="zh-CN" altLang="en-US" sz="2800" b="1" spc="0">
                <a:latin typeface="黑体" panose="02010609060101010101" charset="-122"/>
                <a:ea typeface="黑体" panose="02010609060101010101" charset="-122"/>
              </a:rPr>
              <a:t>：</a:t>
            </a:r>
            <a:endParaRPr lang="zh-CN" altLang="en-US" sz="2800" b="1" spc="0">
              <a:latin typeface="黑体" panose="02010609060101010101" charset="-122"/>
              <a:ea typeface="黑体" panose="02010609060101010101" charset="-122"/>
            </a:endParaRPr>
          </a:p>
          <a:p>
            <a:pPr marL="342900" marR="0" lvl="0" eaLnBrk="1" hangingPunct="1">
              <a:lnSpc>
                <a:spcPct val="140000"/>
              </a:lnSpc>
              <a:buFont typeface="Wingdings" panose="05000000000000000000" charset="0"/>
              <a:buChar char="u"/>
            </a:pPr>
            <a:r>
              <a:rPr lang="zh-CN" altLang="en-US" sz="2800" b="1" spc="0">
                <a:latin typeface="楷体" panose="02010609060101010101" charset="-122"/>
                <a:ea typeface="楷体" panose="02010609060101010101" charset="-122"/>
              </a:rPr>
              <a:t>继承开始后，由</a:t>
            </a:r>
            <a:r>
              <a:rPr lang="zh-CN" altLang="en-US" sz="2800" b="1" u="sng" spc="0">
                <a:solidFill>
                  <a:srgbClr val="1D41D5"/>
                </a:solidFill>
                <a:latin typeface="楷体" panose="02010609060101010101" charset="-122"/>
                <a:ea typeface="楷体" panose="02010609060101010101" charset="-122"/>
              </a:rPr>
              <a:t>第一顺序继承人继承</a:t>
            </a:r>
            <a:r>
              <a:rPr lang="zh-CN" altLang="en-US" sz="2800" b="1" spc="0">
                <a:latin typeface="楷体" panose="02010609060101010101" charset="-122"/>
                <a:ea typeface="楷体" panose="02010609060101010101" charset="-122"/>
              </a:rPr>
              <a:t>，</a:t>
            </a:r>
            <a:r>
              <a:rPr lang="zh-CN" altLang="en-US" sz="2800" b="1" u="sng" spc="0">
                <a:solidFill>
                  <a:srgbClr val="1D41D5"/>
                </a:solidFill>
                <a:latin typeface="楷体" panose="02010609060101010101" charset="-122"/>
                <a:ea typeface="楷体" panose="02010609060101010101" charset="-122"/>
              </a:rPr>
              <a:t>第二顺序继承人</a:t>
            </a:r>
            <a:r>
              <a:rPr lang="zh-CN" altLang="en-US" sz="2800" b="1" u="sng" spc="0">
                <a:solidFill>
                  <a:srgbClr val="1D41D5"/>
                </a:solidFill>
                <a:highlight>
                  <a:srgbClr val="FFFF00"/>
                </a:highlight>
                <a:latin typeface="楷体" panose="02010609060101010101" charset="-122"/>
                <a:ea typeface="楷体" panose="02010609060101010101" charset="-122"/>
              </a:rPr>
              <a:t>不</a:t>
            </a:r>
            <a:r>
              <a:rPr lang="zh-CN" altLang="en-US" sz="2800" b="1" u="sng" spc="0">
                <a:solidFill>
                  <a:srgbClr val="1D41D5"/>
                </a:solidFill>
                <a:latin typeface="楷体" panose="02010609060101010101" charset="-122"/>
                <a:ea typeface="楷体" panose="02010609060101010101" charset="-122"/>
              </a:rPr>
              <a:t>继承</a:t>
            </a:r>
            <a:r>
              <a:rPr lang="zh-CN" altLang="en-US" sz="2800" b="1" spc="0">
                <a:latin typeface="楷体" panose="02010609060101010101" charset="-122"/>
                <a:ea typeface="楷体" panose="02010609060101010101" charset="-122"/>
              </a:rPr>
              <a:t>；</a:t>
            </a:r>
            <a:endParaRPr lang="zh-CN" altLang="en-US" sz="2800" b="1" spc="0">
              <a:latin typeface="楷体" panose="02010609060101010101" charset="-122"/>
              <a:ea typeface="楷体" panose="02010609060101010101" charset="-122"/>
            </a:endParaRPr>
          </a:p>
          <a:p>
            <a:pPr marL="342900" marR="0" lvl="0" eaLnBrk="1" hangingPunct="1">
              <a:lnSpc>
                <a:spcPct val="140000"/>
              </a:lnSpc>
              <a:buFont typeface="Wingdings" panose="05000000000000000000" charset="0"/>
              <a:buChar char="u"/>
            </a:pPr>
            <a:r>
              <a:rPr lang="zh-CN" altLang="en-US" sz="2800" b="1" spc="0">
                <a:solidFill>
                  <a:srgbClr val="1D41D5"/>
                </a:solidFill>
                <a:latin typeface="楷体" panose="02010609060101010101" charset="-122"/>
                <a:ea typeface="楷体" panose="02010609060101010101" charset="-122"/>
              </a:rPr>
              <a:t>没有第一顺序</a:t>
            </a:r>
            <a:r>
              <a:rPr lang="zh-CN" altLang="en-US" sz="2800" b="1" spc="0">
                <a:latin typeface="楷体" panose="02010609060101010101" charset="-122"/>
                <a:ea typeface="楷体" panose="02010609060101010101" charset="-122"/>
              </a:rPr>
              <a:t>继承人继承的，</a:t>
            </a:r>
            <a:r>
              <a:rPr lang="zh-CN" altLang="en-US" sz="2800" b="1" spc="0">
                <a:solidFill>
                  <a:srgbClr val="1D41D5"/>
                </a:solidFill>
                <a:latin typeface="楷体" panose="02010609060101010101" charset="-122"/>
                <a:ea typeface="楷体" panose="02010609060101010101" charset="-122"/>
              </a:rPr>
              <a:t>由第二顺序继承人继承</a:t>
            </a:r>
            <a:r>
              <a:rPr lang="zh-CN" altLang="en-US" sz="2800" b="1" spc="0">
                <a:latin typeface="楷体" panose="02010609060101010101" charset="-122"/>
                <a:ea typeface="楷体" panose="02010609060101010101" charset="-122"/>
              </a:rPr>
              <a:t>。</a:t>
            </a:r>
            <a:endParaRPr lang="zh-CN" altLang="en-US" sz="2800" b="1" spc="0">
              <a:latin typeface="楷体" panose="02010609060101010101" charset="-122"/>
              <a:ea typeface="楷体" panose="02010609060101010101" charset="-122"/>
            </a:endParaRPr>
          </a:p>
        </p:txBody>
      </p:sp>
      <p:sp>
        <p:nvSpPr>
          <p:cNvPr id="24578" name="矩形 1"/>
          <p:cNvSpPr/>
          <p:nvPr>
            <p:custDataLst>
              <p:tags r:id="rId2"/>
            </p:custDataLst>
          </p:nvPr>
        </p:nvSpPr>
        <p:spPr>
          <a:xfrm>
            <a:off x="170180" y="2912110"/>
            <a:ext cx="11851640" cy="3476625"/>
          </a:xfrm>
          <a:prstGeom prst="rect">
            <a:avLst/>
          </a:prstGeom>
          <a:solidFill>
            <a:schemeClr val="tx2">
              <a:lumMod val="20000"/>
              <a:lumOff val="80000"/>
            </a:schemeClr>
          </a:solidFill>
          <a:ln>
            <a:solidFill>
              <a:srgbClr val="3333FF"/>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indent="0" eaLnBrk="1" hangingPunct="1">
              <a:lnSpc>
                <a:spcPts val="3300"/>
              </a:lnSpc>
            </a:pPr>
            <a:r>
              <a:rPr lang="en-US" altLang="zh-CN" sz="3200" b="1" spc="0">
                <a:latin typeface="黑体" panose="02010609060101010101" charset="-122"/>
                <a:ea typeface="黑体" panose="02010609060101010101" charset="-122"/>
                <a:cs typeface="黑体" panose="02010609060101010101" charset="-122"/>
              </a:rPr>
              <a:t>《</a:t>
            </a:r>
            <a:r>
              <a:rPr lang="zh-CN" altLang="en-US" sz="3200" b="1" spc="0">
                <a:latin typeface="黑体" panose="02010609060101010101" charset="-122"/>
                <a:ea typeface="黑体" panose="02010609060101010101" charset="-122"/>
                <a:cs typeface="黑体" panose="02010609060101010101" charset="-122"/>
              </a:rPr>
              <a:t>民法典</a:t>
            </a:r>
            <a:r>
              <a:rPr lang="en-US" altLang="zh-CN" sz="3200" b="1" spc="0">
                <a:latin typeface="黑体" panose="02010609060101010101" charset="-122"/>
                <a:ea typeface="黑体" panose="02010609060101010101" charset="-122"/>
                <a:cs typeface="黑体" panose="02010609060101010101" charset="-122"/>
              </a:rPr>
              <a:t>》</a:t>
            </a:r>
            <a:r>
              <a:rPr lang="zh-CN" altLang="en-US" sz="3200" b="1" spc="0">
                <a:latin typeface="黑体" panose="02010609060101010101" charset="-122"/>
                <a:ea typeface="黑体" panose="02010609060101010101" charset="-122"/>
                <a:cs typeface="黑体" panose="02010609060101010101" charset="-122"/>
              </a:rPr>
              <a:t>第一千一百二十八条 </a:t>
            </a:r>
            <a:r>
              <a:rPr lang="en-US" altLang="zh-CN" sz="3200" b="1" spc="0">
                <a:solidFill>
                  <a:srgbClr val="FF0000"/>
                </a:solidFill>
                <a:latin typeface="黑体" panose="02010609060101010101" charset="-122"/>
                <a:ea typeface="黑体" panose="02010609060101010101" charset="-122"/>
                <a:cs typeface="黑体" panose="02010609060101010101" charset="-122"/>
              </a:rPr>
              <a:t>【</a:t>
            </a:r>
            <a:r>
              <a:rPr lang="zh-CN" altLang="en-US" sz="3200" b="1" spc="0">
                <a:solidFill>
                  <a:srgbClr val="FF0000"/>
                </a:solidFill>
                <a:latin typeface="黑体" panose="02010609060101010101" charset="-122"/>
                <a:ea typeface="黑体" panose="02010609060101010101" charset="-122"/>
                <a:cs typeface="黑体" panose="02010609060101010101" charset="-122"/>
              </a:rPr>
              <a:t>代位继承</a:t>
            </a:r>
            <a:r>
              <a:rPr lang="en-US" altLang="zh-CN" sz="3200" b="1" spc="0">
                <a:solidFill>
                  <a:srgbClr val="FF0000"/>
                </a:solidFill>
                <a:latin typeface="黑体" panose="02010609060101010101" charset="-122"/>
                <a:ea typeface="黑体" panose="02010609060101010101" charset="-122"/>
                <a:cs typeface="黑体" panose="02010609060101010101" charset="-122"/>
              </a:rPr>
              <a:t>】</a:t>
            </a:r>
            <a:r>
              <a:rPr sz="3200" b="1" spc="0">
                <a:solidFill>
                  <a:srgbClr val="FF0000"/>
                </a:solidFill>
                <a:latin typeface="黑体" panose="02010609060101010101" charset="-122"/>
                <a:ea typeface="黑体" panose="02010609060101010101" charset="-122"/>
                <a:cs typeface="黑体" panose="02010609060101010101" charset="-122"/>
              </a:rPr>
              <a:t>：</a:t>
            </a:r>
            <a:endParaRPr sz="3200" b="1" spc="0">
              <a:solidFill>
                <a:srgbClr val="FF0000"/>
              </a:solidFill>
              <a:latin typeface="黑体" panose="02010609060101010101" charset="-122"/>
              <a:ea typeface="黑体" panose="02010609060101010101" charset="-122"/>
              <a:cs typeface="黑体" panose="02010609060101010101" charset="-122"/>
            </a:endParaRPr>
          </a:p>
          <a:p>
            <a:pPr marR="0" lvl="0" eaLnBrk="1" hangingPunct="1">
              <a:lnSpc>
                <a:spcPts val="3300"/>
              </a:lnSpc>
              <a:buFont typeface="Wingdings" panose="05000000000000000000" charset="0"/>
            </a:pPr>
            <a:r>
              <a:rPr sz="3200" b="1" spc="0">
                <a:solidFill>
                  <a:srgbClr val="FF0000"/>
                </a:solidFill>
                <a:latin typeface="楷体" panose="02010609060101010101" charset="-122"/>
                <a:ea typeface="楷体" panose="02010609060101010101" charset="-122"/>
              </a:rPr>
              <a:t>    </a:t>
            </a:r>
            <a:r>
              <a:rPr lang="zh-CN" altLang="en-US" sz="3200" b="1" spc="0">
                <a:latin typeface="楷体" panose="02010609060101010101" charset="-122"/>
                <a:ea typeface="楷体" panose="02010609060101010101" charset="-122"/>
              </a:rPr>
              <a:t>被继承人的子女先于被继承人死亡的，由被继承人的子女的直系晚辈血亲代位继承。（</a:t>
            </a:r>
            <a:r>
              <a:rPr lang="zh-CN" altLang="en-US" sz="3200" b="1" spc="0">
                <a:solidFill>
                  <a:srgbClr val="00B0F0"/>
                </a:solidFill>
                <a:latin typeface="楷体" panose="02010609060101010101" charset="-122"/>
                <a:ea typeface="楷体" panose="02010609060101010101" charset="-122"/>
              </a:rPr>
              <a:t>第一顺序，爸死了，爷没死，爷爷死时，孙子代位</a:t>
            </a:r>
            <a:r>
              <a:rPr lang="zh-CN" altLang="en-US" sz="3200" b="1" spc="0">
                <a:latin typeface="楷体" panose="02010609060101010101" charset="-122"/>
                <a:ea typeface="楷体" panose="02010609060101010101" charset="-122"/>
              </a:rPr>
              <a:t>）</a:t>
            </a:r>
            <a:br>
              <a:rPr lang="zh-CN" altLang="en-US" sz="3200" b="1" spc="0">
                <a:latin typeface="楷体" panose="02010609060101010101" charset="-122"/>
                <a:ea typeface="楷体" panose="02010609060101010101" charset="-122"/>
              </a:rPr>
            </a:br>
            <a:r>
              <a:rPr lang="zh-CN" altLang="en-US" sz="3200" b="1" spc="0">
                <a:latin typeface="楷体" panose="02010609060101010101" charset="-122"/>
                <a:ea typeface="楷体" panose="02010609060101010101" charset="-122"/>
              </a:rPr>
              <a:t>    被继承人的兄弟姐妹先于被继承人死亡的，由被继承人的兄弟姐妹的子女代位继承。（</a:t>
            </a:r>
            <a:r>
              <a:rPr lang="zh-CN" altLang="en-US" sz="3200" b="1" spc="0">
                <a:solidFill>
                  <a:srgbClr val="00B0F0"/>
                </a:solidFill>
                <a:latin typeface="楷体" panose="02010609060101010101" charset="-122"/>
                <a:ea typeface="楷体" panose="02010609060101010101" charset="-122"/>
              </a:rPr>
              <a:t>第二顺序，姑死了，爸没死，爸死时，表哥代位</a:t>
            </a:r>
            <a:r>
              <a:rPr lang="zh-CN" altLang="en-US" sz="3200" b="1" spc="0">
                <a:latin typeface="楷体" panose="02010609060101010101" charset="-122"/>
                <a:ea typeface="楷体" panose="02010609060101010101" charset="-122"/>
              </a:rPr>
              <a:t>）</a:t>
            </a:r>
            <a:br>
              <a:rPr lang="zh-CN" altLang="en-US" sz="3200" b="1" spc="0">
                <a:latin typeface="楷体" panose="02010609060101010101" charset="-122"/>
                <a:ea typeface="楷体" panose="02010609060101010101" charset="-122"/>
              </a:rPr>
            </a:br>
            <a:r>
              <a:rPr lang="zh-CN" altLang="en-US" sz="3200" b="1" spc="0">
                <a:latin typeface="楷体" panose="02010609060101010101" charset="-122"/>
                <a:ea typeface="楷体" panose="02010609060101010101" charset="-122"/>
              </a:rPr>
              <a:t>　　代位继承人一般</a:t>
            </a:r>
            <a:r>
              <a:rPr lang="zh-CN" altLang="en-US" sz="3200" b="1" spc="0">
                <a:solidFill>
                  <a:srgbClr val="FF0000"/>
                </a:solidFill>
                <a:latin typeface="楷体" panose="02010609060101010101" charset="-122"/>
                <a:ea typeface="楷体" panose="02010609060101010101" charset="-122"/>
              </a:rPr>
              <a:t>只能继承被代位继承人有权继承的遗产份额</a:t>
            </a:r>
            <a:r>
              <a:rPr lang="zh-CN" altLang="en-US" sz="3200" b="1">
                <a:latin typeface="楷体" panose="02010609060101010101" charset="-122"/>
                <a:ea typeface="楷体" panose="02010609060101010101" charset="-122"/>
              </a:rPr>
              <a:t>。</a:t>
            </a:r>
            <a:endParaRPr lang="zh-CN" altLang="en-US" sz="3200" b="1">
              <a:latin typeface="楷体" panose="02010609060101010101" charset="-122"/>
              <a:ea typeface="楷体" panose="02010609060101010101" charset="-122"/>
            </a:endParaRPr>
          </a:p>
        </p:txBody>
      </p:sp>
      <p:sp>
        <p:nvSpPr>
          <p:cNvPr id="3" name="Rectangle 5"/>
          <p:cNvSpPr>
            <a:spLocks noChangeArrowheads="1"/>
          </p:cNvSpPr>
          <p:nvPr>
            <p:custDataLst>
              <p:tags r:id="rId3"/>
            </p:custDataLst>
          </p:nvPr>
        </p:nvSpPr>
        <p:spPr bwMode="auto">
          <a:xfrm>
            <a:off x="1859280" y="197485"/>
            <a:ext cx="9396095" cy="58356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遗产处理方式</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继承</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法定继承</a:t>
            </a:r>
            <a:endPar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blinds(horizontal)">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4"/>
          <p:cNvSpPr/>
          <p:nvPr>
            <p:custDataLst>
              <p:tags r:id="rId1"/>
            </p:custDataLst>
          </p:nvPr>
        </p:nvSpPr>
        <p:spPr>
          <a:xfrm>
            <a:off x="292100" y="1160145"/>
            <a:ext cx="11690985" cy="5128895"/>
          </a:xfrm>
          <a:prstGeom prst="rect">
            <a:avLst/>
          </a:prstGeom>
          <a:solidFill>
            <a:schemeClr val="accent4">
              <a:lumMod val="20000"/>
              <a:lumOff val="80000"/>
            </a:schemeClr>
          </a:solidFill>
          <a:ln>
            <a:solidFill>
              <a:srgbClr val="3333FF"/>
            </a:solidFill>
          </a:ln>
        </p:spPr>
        <p:txBody>
          <a:bodyPr wrap="square">
            <a:spAutoFit/>
          </a:bodyPr>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marR="0" lvl="0" indent="0" eaLnBrk="1" hangingPunct="1">
              <a:lnSpc>
                <a:spcPct val="130000"/>
              </a:lnSpc>
            </a:pPr>
            <a:r>
              <a:rPr lang="en-US" altLang="zh-CN" sz="2800" b="1" spc="0">
                <a:latin typeface="黑体" panose="02010609060101010101" charset="-122"/>
                <a:ea typeface="黑体" panose="02010609060101010101" charset="-122"/>
                <a:cs typeface="黑体" panose="02010609060101010101" charset="-122"/>
              </a:rPr>
              <a:t>《</a:t>
            </a:r>
            <a:r>
              <a:rPr lang="zh-CN" altLang="en-US" sz="2800" b="1" spc="0">
                <a:latin typeface="黑体" panose="02010609060101010101" charset="-122"/>
                <a:ea typeface="黑体" panose="02010609060101010101" charset="-122"/>
                <a:cs typeface="黑体" panose="02010609060101010101" charset="-122"/>
              </a:rPr>
              <a:t>民法典</a:t>
            </a:r>
            <a:r>
              <a:rPr lang="en-US" altLang="zh-CN" sz="2800" b="1" spc="0">
                <a:latin typeface="黑体" panose="02010609060101010101" charset="-122"/>
                <a:ea typeface="黑体" panose="02010609060101010101" charset="-122"/>
                <a:cs typeface="黑体" panose="02010609060101010101" charset="-122"/>
              </a:rPr>
              <a:t>》</a:t>
            </a:r>
            <a:r>
              <a:rPr lang="zh-CN" altLang="en-US" sz="2800" b="1" spc="0">
                <a:latin typeface="黑体" panose="02010609060101010101" charset="-122"/>
                <a:ea typeface="黑体" panose="02010609060101010101" charset="-122"/>
                <a:cs typeface="黑体" panose="02010609060101010101" charset="-122"/>
              </a:rPr>
              <a:t>第一千一百三十条 </a:t>
            </a:r>
            <a:r>
              <a:rPr lang="en-US" altLang="zh-CN" sz="2800" b="1" spc="0">
                <a:latin typeface="黑体" panose="02010609060101010101" charset="-122"/>
                <a:ea typeface="黑体" panose="02010609060101010101" charset="-122"/>
                <a:cs typeface="黑体" panose="02010609060101010101" charset="-122"/>
              </a:rPr>
              <a:t>【</a:t>
            </a:r>
            <a:r>
              <a:rPr lang="zh-CN" altLang="en-US" sz="2800" b="1" spc="0">
                <a:solidFill>
                  <a:srgbClr val="FF0000"/>
                </a:solidFill>
                <a:latin typeface="黑体" panose="02010609060101010101" charset="-122"/>
                <a:ea typeface="黑体" panose="02010609060101010101" charset="-122"/>
                <a:cs typeface="黑体" panose="02010609060101010101" charset="-122"/>
              </a:rPr>
              <a:t>遗产分配原则</a:t>
            </a:r>
            <a:r>
              <a:rPr lang="en-US" altLang="zh-CN" sz="2800" b="1" spc="0">
                <a:latin typeface="黑体" panose="02010609060101010101" charset="-122"/>
                <a:ea typeface="黑体" panose="02010609060101010101" charset="-122"/>
                <a:cs typeface="黑体" panose="02010609060101010101" charset="-122"/>
              </a:rPr>
              <a:t>】</a:t>
            </a:r>
            <a:endParaRPr lang="en-US" altLang="zh-CN" sz="2800" b="1" spc="0">
              <a:latin typeface="黑体" panose="02010609060101010101" charset="-122"/>
              <a:ea typeface="黑体" panose="02010609060101010101" charset="-122"/>
              <a:cs typeface="黑体" panose="02010609060101010101" charset="-122"/>
            </a:endParaRPr>
          </a:p>
          <a:p>
            <a:pPr marL="0" marR="0" lvl="0" indent="0" eaLnBrk="1" hangingPunct="1">
              <a:lnSpc>
                <a:spcPct val="130000"/>
              </a:lnSpc>
            </a:pPr>
            <a:r>
              <a:rPr lang="en-US" altLang="zh-CN" sz="2800" b="1" spc="0">
                <a:latin typeface="楷体" panose="02010609060101010101" charset="-122"/>
                <a:ea typeface="楷体" panose="02010609060101010101" charset="-122"/>
              </a:rPr>
              <a:t>    </a:t>
            </a:r>
            <a:r>
              <a:rPr lang="zh-CN" altLang="en-US" sz="2800" b="1" spc="0">
                <a:latin typeface="楷体" panose="02010609060101010101" charset="-122"/>
                <a:ea typeface="楷体" panose="02010609060101010101" charset="-122"/>
              </a:rPr>
              <a:t>同一顺序继承人继承遗产的份额，一般应当</a:t>
            </a:r>
            <a:r>
              <a:rPr lang="zh-CN" altLang="en-US" sz="2800" b="1" u="heavy">
                <a:solidFill>
                  <a:srgbClr val="1D41D5"/>
                </a:solidFill>
                <a:uFill>
                  <a:solidFill>
                    <a:srgbClr val="FF0000"/>
                  </a:solidFill>
                </a:uFill>
                <a:latin typeface="楷体" panose="02010609060101010101" charset="-122"/>
                <a:ea typeface="楷体" panose="02010609060101010101" charset="-122"/>
              </a:rPr>
              <a:t>均等</a:t>
            </a:r>
            <a:r>
              <a:rPr lang="zh-CN" altLang="en-US" sz="2800" b="1" spc="0">
                <a:latin typeface="楷体" panose="02010609060101010101" charset="-122"/>
                <a:ea typeface="楷体" panose="02010609060101010101" charset="-122"/>
              </a:rPr>
              <a:t>。</a:t>
            </a:r>
            <a:br>
              <a:rPr lang="zh-CN" altLang="en-US" sz="2800" b="1" spc="0">
                <a:latin typeface="楷体" panose="02010609060101010101" charset="-122"/>
                <a:ea typeface="楷体" panose="02010609060101010101" charset="-122"/>
              </a:rPr>
            </a:br>
            <a:r>
              <a:rPr lang="zh-CN" altLang="en-US" sz="2800" b="1" spc="0">
                <a:latin typeface="楷体" panose="02010609060101010101" charset="-122"/>
                <a:ea typeface="楷体" panose="02010609060101010101" charset="-122"/>
              </a:rPr>
              <a:t>　　对生活有特殊困难又缺乏劳动能力的继承人，分配遗产时，应当予以</a:t>
            </a:r>
            <a:r>
              <a:rPr lang="zh-CN" altLang="en-US" sz="2800" b="1" u="heavy" spc="0">
                <a:solidFill>
                  <a:srgbClr val="1D41D5"/>
                </a:solidFill>
                <a:uFill>
                  <a:solidFill>
                    <a:srgbClr val="FF0000"/>
                  </a:solidFill>
                </a:uFill>
                <a:latin typeface="楷体" panose="02010609060101010101" charset="-122"/>
                <a:ea typeface="楷体" panose="02010609060101010101" charset="-122"/>
              </a:rPr>
              <a:t>照顾</a:t>
            </a:r>
            <a:r>
              <a:rPr lang="zh-CN" altLang="en-US" sz="2800" b="1" spc="0">
                <a:latin typeface="楷体" panose="02010609060101010101" charset="-122"/>
                <a:ea typeface="楷体" panose="02010609060101010101" charset="-122"/>
              </a:rPr>
              <a:t>。</a:t>
            </a:r>
            <a:br>
              <a:rPr lang="zh-CN" altLang="en-US" sz="2800" b="1" spc="0">
                <a:latin typeface="楷体" panose="02010609060101010101" charset="-122"/>
                <a:ea typeface="楷体" panose="02010609060101010101" charset="-122"/>
              </a:rPr>
            </a:br>
            <a:r>
              <a:rPr lang="zh-CN" altLang="en-US" sz="2800" b="1" spc="0">
                <a:latin typeface="楷体" panose="02010609060101010101" charset="-122"/>
                <a:ea typeface="楷体" panose="02010609060101010101" charset="-122"/>
              </a:rPr>
              <a:t>　　对被继承人尽了主要扶养义务或者与被继承人共同生活的继承人，分配遗产时，可以</a:t>
            </a:r>
            <a:r>
              <a:rPr lang="zh-CN" altLang="en-US" sz="2800" b="1" u="heavy" spc="0">
                <a:solidFill>
                  <a:srgbClr val="1D41D5"/>
                </a:solidFill>
                <a:uFill>
                  <a:solidFill>
                    <a:srgbClr val="FF0000"/>
                  </a:solidFill>
                </a:uFill>
                <a:latin typeface="楷体" panose="02010609060101010101" charset="-122"/>
                <a:ea typeface="楷体" panose="02010609060101010101" charset="-122"/>
              </a:rPr>
              <a:t>多分</a:t>
            </a:r>
            <a:r>
              <a:rPr lang="zh-CN" altLang="en-US" sz="2800" b="1" spc="0">
                <a:latin typeface="楷体" panose="02010609060101010101" charset="-122"/>
                <a:ea typeface="楷体" panose="02010609060101010101" charset="-122"/>
              </a:rPr>
              <a:t>。</a:t>
            </a:r>
            <a:br>
              <a:rPr lang="zh-CN" altLang="en-US" sz="2800" b="1" spc="0">
                <a:latin typeface="楷体" panose="02010609060101010101" charset="-122"/>
                <a:ea typeface="楷体" panose="02010609060101010101" charset="-122"/>
              </a:rPr>
            </a:br>
            <a:r>
              <a:rPr lang="zh-CN" altLang="en-US" sz="2800" b="1" spc="0">
                <a:latin typeface="楷体" panose="02010609060101010101" charset="-122"/>
                <a:ea typeface="楷体" panose="02010609060101010101" charset="-122"/>
              </a:rPr>
              <a:t>　　有扶养能力和有扶养条件的继承人，不尽扶养义务的，分配遗产时，应当</a:t>
            </a:r>
            <a:r>
              <a:rPr lang="zh-CN" altLang="en-US" sz="2800" b="1" u="heavy" spc="0">
                <a:solidFill>
                  <a:srgbClr val="1D41D5"/>
                </a:solidFill>
                <a:uFill>
                  <a:solidFill>
                    <a:srgbClr val="FF0000"/>
                  </a:solidFill>
                </a:uFill>
                <a:latin typeface="楷体" panose="02010609060101010101" charset="-122"/>
                <a:ea typeface="楷体" panose="02010609060101010101" charset="-122"/>
              </a:rPr>
              <a:t>不分</a:t>
            </a:r>
            <a:r>
              <a:rPr lang="zh-CN" altLang="en-US" sz="2800" b="1" spc="0">
                <a:latin typeface="楷体" panose="02010609060101010101" charset="-122"/>
                <a:ea typeface="楷体" panose="02010609060101010101" charset="-122"/>
              </a:rPr>
              <a:t>或者</a:t>
            </a:r>
            <a:r>
              <a:rPr lang="zh-CN" altLang="en-US" sz="2800" b="1" u="heavy" spc="0">
                <a:solidFill>
                  <a:srgbClr val="1D41D5"/>
                </a:solidFill>
                <a:uFill>
                  <a:solidFill>
                    <a:srgbClr val="FF0000"/>
                  </a:solidFill>
                </a:uFill>
                <a:latin typeface="楷体" panose="02010609060101010101" charset="-122"/>
                <a:ea typeface="楷体" panose="02010609060101010101" charset="-122"/>
              </a:rPr>
              <a:t>少分</a:t>
            </a:r>
            <a:r>
              <a:rPr lang="zh-CN" altLang="en-US" sz="2800" b="1" spc="0">
                <a:latin typeface="楷体" panose="02010609060101010101" charset="-122"/>
                <a:ea typeface="楷体" panose="02010609060101010101" charset="-122"/>
              </a:rPr>
              <a:t>。</a:t>
            </a:r>
            <a:br>
              <a:rPr lang="zh-CN" altLang="en-US" sz="2800" b="1" spc="0">
                <a:latin typeface="楷体" panose="02010609060101010101" charset="-122"/>
                <a:ea typeface="楷体" panose="02010609060101010101" charset="-122"/>
              </a:rPr>
            </a:br>
            <a:r>
              <a:rPr lang="zh-CN" altLang="en-US" sz="2800" b="1" spc="0">
                <a:latin typeface="楷体" panose="02010609060101010101" charset="-122"/>
                <a:ea typeface="楷体" panose="02010609060101010101" charset="-122"/>
              </a:rPr>
              <a:t>　　继承人协商同意的，也可以</a:t>
            </a:r>
            <a:r>
              <a:rPr lang="zh-CN" altLang="en-US" sz="2800" b="1" u="heavy" spc="0">
                <a:solidFill>
                  <a:srgbClr val="1D41D5"/>
                </a:solidFill>
                <a:uFill>
                  <a:solidFill>
                    <a:srgbClr val="FF0000"/>
                  </a:solidFill>
                </a:uFill>
                <a:latin typeface="楷体" panose="02010609060101010101" charset="-122"/>
                <a:ea typeface="楷体" panose="02010609060101010101" charset="-122"/>
              </a:rPr>
              <a:t>不均等</a:t>
            </a:r>
            <a:r>
              <a:rPr lang="zh-CN" altLang="en-US" sz="2800" b="1" spc="0">
                <a:latin typeface="楷体" panose="02010609060101010101" charset="-122"/>
                <a:ea typeface="楷体" panose="02010609060101010101" charset="-122"/>
              </a:rPr>
              <a:t>。</a:t>
            </a:r>
            <a:endParaRPr lang="zh-CN" altLang="en-US" sz="2800" b="1" spc="0">
              <a:latin typeface="楷体" panose="02010609060101010101" charset="-122"/>
              <a:ea typeface="楷体" panose="02010609060101010101" charset="-122"/>
            </a:endParaRPr>
          </a:p>
        </p:txBody>
      </p:sp>
      <p:sp>
        <p:nvSpPr>
          <p:cNvPr id="4" name="文本框 3"/>
          <p:cNvSpPr txBox="1"/>
          <p:nvPr>
            <p:custDataLst>
              <p:tags r:id="rId2"/>
            </p:custDataLst>
          </p:nvPr>
        </p:nvSpPr>
        <p:spPr>
          <a:xfrm>
            <a:off x="292100" y="638175"/>
            <a:ext cx="10951845" cy="521970"/>
          </a:xfrm>
          <a:prstGeom prst="rect">
            <a:avLst/>
          </a:prstGeom>
          <a:noFill/>
        </p:spPr>
        <p:txBody>
          <a:bodyPr wrap="square" rtlCol="0" anchor="t">
            <a:spAutoFit/>
          </a:bodyPr>
          <a:lstStyle/>
          <a:p>
            <a:r>
              <a:rPr lang="en-US" altLang="zh-CN" sz="2800" b="1">
                <a:effectLst/>
                <a:latin typeface="微软雅黑" panose="020B0503020204020204" charset="-122"/>
                <a:ea typeface="微软雅黑" panose="020B0503020204020204" charset="-122"/>
                <a:cs typeface="微软雅黑" panose="020B0503020204020204" charset="-122"/>
                <a:sym typeface="+mn-ea"/>
              </a:rPr>
              <a:t>2</a:t>
            </a:r>
            <a:r>
              <a:rPr lang="zh-CN" altLang="en-US" sz="2800" b="1">
                <a:effectLst/>
                <a:latin typeface="微软雅黑" panose="020B0503020204020204" charset="-122"/>
                <a:ea typeface="微软雅黑" panose="020B0503020204020204" charset="-122"/>
                <a:cs typeface="微软雅黑" panose="020B0503020204020204" charset="-122"/>
                <a:sym typeface="+mn-ea"/>
              </a:rPr>
              <a:t>、遗产继承份额的分配： </a:t>
            </a:r>
            <a:endParaRPr lang="zh-CN" altLang="en-US" sz="2800">
              <a:effectLst/>
              <a:latin typeface="微软雅黑" panose="020B0503020204020204" charset="-122"/>
              <a:ea typeface="微软雅黑" panose="020B0503020204020204" charset="-122"/>
              <a:cs typeface="微软雅黑" panose="020B0503020204020204" charset="-122"/>
            </a:endParaRPr>
          </a:p>
        </p:txBody>
      </p:sp>
      <p:sp>
        <p:nvSpPr>
          <p:cNvPr id="3" name="Rectangle 5"/>
          <p:cNvSpPr>
            <a:spLocks noChangeArrowheads="1"/>
          </p:cNvSpPr>
          <p:nvPr>
            <p:custDataLst>
              <p:tags r:id="rId3"/>
            </p:custDataLst>
          </p:nvPr>
        </p:nvSpPr>
        <p:spPr bwMode="auto">
          <a:xfrm>
            <a:off x="1847850" y="54610"/>
            <a:ext cx="9396095" cy="58356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重点突破</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rPr>
              <a:t>四</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：遗产处理方式</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继承</a:t>
            </a:r>
            <a:r>
              <a:rPr lang="en-US" altLang="zh-CN"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a:t>
            </a: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法定继承</a:t>
            </a:r>
            <a:endPar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userDrawn="1">
            <p:custDataLst>
              <p:tags r:id="rId1"/>
            </p:custDataLst>
          </p:nvPr>
        </p:nvGrpSpPr>
        <p:grpSpPr>
          <a:xfrm>
            <a:off x="4001597" y="6045200"/>
            <a:ext cx="8190403" cy="812800"/>
            <a:chOff x="4001597" y="5613400"/>
            <a:chExt cx="8190403" cy="1244600"/>
          </a:xfrm>
        </p:grpSpPr>
        <p:sp>
          <p:nvSpPr>
            <p:cNvPr id="3"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5" name="平行四边形 4"/>
          <p:cNvSpPr/>
          <p:nvPr>
            <p:custDataLst>
              <p:tags r:id="rId4"/>
            </p:custDataLst>
          </p:nvPr>
        </p:nvSpPr>
        <p:spPr>
          <a:xfrm flipH="1">
            <a:off x="0" y="941705"/>
            <a:ext cx="14414500" cy="146050"/>
          </a:xfrm>
          <a:prstGeom prst="parallelogram">
            <a:avLst>
              <a:gd name="adj" fmla="val 4237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solidFill>
                <a:schemeClr val="lt1"/>
              </a:solidFill>
              <a:latin typeface="微软雅黑" panose="020B0503020204020204" charset="-122"/>
              <a:ea typeface="微软雅黑" panose="020B0503020204020204" charset="-122"/>
              <a:cs typeface="+mn-ea"/>
              <a:sym typeface="+mn-lt"/>
            </a:endParaRPr>
          </a:p>
        </p:txBody>
      </p:sp>
      <p:sp>
        <p:nvSpPr>
          <p:cNvPr id="6" name="平行四边形 5"/>
          <p:cNvSpPr/>
          <p:nvPr>
            <p:custDataLst>
              <p:tags r:id="rId5"/>
            </p:custDataLst>
          </p:nvPr>
        </p:nvSpPr>
        <p:spPr>
          <a:xfrm flipH="1">
            <a:off x="1294130" y="941705"/>
            <a:ext cx="3803015" cy="146050"/>
          </a:xfrm>
          <a:prstGeom prst="parallelogram">
            <a:avLst>
              <a:gd name="adj" fmla="val 3876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solidFill>
                <a:schemeClr val="lt1"/>
              </a:solidFill>
              <a:latin typeface="微软雅黑" panose="020B0503020204020204" charset="-122"/>
              <a:ea typeface="微软雅黑" panose="020B0503020204020204" charset="-122"/>
              <a:cs typeface="+mn-ea"/>
              <a:sym typeface="+mn-lt"/>
            </a:endParaRPr>
          </a:p>
        </p:txBody>
      </p:sp>
      <p:sp>
        <p:nvSpPr>
          <p:cNvPr id="49" name="矩形 48"/>
          <p:cNvSpPr/>
          <p:nvPr>
            <p:custDataLst>
              <p:tags r:id="rId6"/>
            </p:custDataLst>
          </p:nvPr>
        </p:nvSpPr>
        <p:spPr>
          <a:xfrm>
            <a:off x="298450" y="1318895"/>
            <a:ext cx="11755120" cy="4668520"/>
          </a:xfrm>
          <a:prstGeom prst="rect">
            <a:avLst/>
          </a:prstGeom>
        </p:spPr>
        <p:txBody>
          <a:bodyPr wrap="square">
            <a:spAutoFit/>
          </a:bodyPr>
          <a:lstStyle/>
          <a:p>
            <a:pPr marR="0" defTabSz="914400">
              <a:lnSpc>
                <a:spcPct val="140000"/>
              </a:lnSpc>
              <a:spcBef>
                <a:spcPts val="0"/>
              </a:spcBef>
              <a:spcAft>
                <a:spcPts val="0"/>
              </a:spcAft>
              <a:buClrTx/>
              <a:buSzTx/>
              <a:buNone/>
              <a:defRPr/>
            </a:pP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1</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)条件:①继承遗产需要先将个人合法财产从家庭共有财产或者夫妻共同财产中析出,</a:t>
            </a:r>
            <a:r>
              <a:rPr lang="zh-CN" altLang="en-US" sz="2400" b="1" smtClean="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析产</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以后确定的被继承人的个人合法财产才是遗产。</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marR="0" defTabSz="914400">
              <a:lnSpc>
                <a:spcPct val="140000"/>
              </a:lnSpc>
              <a:spcBef>
                <a:spcPts val="0"/>
              </a:spcBef>
              <a:spcAft>
                <a:spcPts val="0"/>
              </a:spcAft>
              <a:buClrTx/>
              <a:buSzTx/>
              <a:buNone/>
              <a:defRPr/>
            </a:pP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    ②无论是遗嘱继承还是遗赠，都应当为缺乏劳动能力又没有生活来源的</a:t>
            </a:r>
            <a:r>
              <a:rPr lang="zh-CN" altLang="en-US" sz="2400" b="1" smtClean="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继承人（第一顺位和第二顺位）</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保留必要的份额。</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marR="0" defTabSz="914400">
              <a:lnSpc>
                <a:spcPct val="140000"/>
              </a:lnSpc>
              <a:spcBef>
                <a:spcPts val="0"/>
              </a:spcBef>
              <a:spcAft>
                <a:spcPts val="0"/>
              </a:spcAft>
              <a:buClrTx/>
              <a:buSzTx/>
              <a:buNone/>
              <a:defRPr/>
            </a:pP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lang="en-US" altLang="zh-CN"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2</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)债务</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marR="0" defTabSz="914400">
              <a:lnSpc>
                <a:spcPct val="140000"/>
              </a:lnSpc>
              <a:spcBef>
                <a:spcPts val="0"/>
              </a:spcBef>
              <a:spcAft>
                <a:spcPts val="0"/>
              </a:spcAft>
              <a:buClrTx/>
              <a:buSzTx/>
              <a:buNone/>
              <a:defRPr/>
            </a:pP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①继承不仅会获得被继承人的遗产,还需要承担被继承人</a:t>
            </a:r>
            <a:r>
              <a:rPr lang="zh-CN" altLang="en-US" sz="2400" b="1" smtClean="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未偿还的债务</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marR="0" defTabSz="914400">
              <a:lnSpc>
                <a:spcPct val="140000"/>
              </a:lnSpc>
              <a:spcBef>
                <a:spcPts val="0"/>
              </a:spcBef>
              <a:spcAft>
                <a:spcPts val="0"/>
              </a:spcAft>
              <a:buClrTx/>
              <a:buSzTx/>
              <a:buNone/>
              <a:defRPr/>
            </a:pP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②本应由被继承人偿还的债务,应由继承人在</a:t>
            </a:r>
            <a:r>
              <a:rPr lang="zh-CN" altLang="en-US" sz="2400" b="1" smtClean="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继承的遗产范围内</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承担清偿责任,超过部分不负清偿责任,但继承人</a:t>
            </a:r>
            <a:r>
              <a:rPr lang="zh-CN" altLang="en-US" sz="2400" b="1" smtClean="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自愿</a:t>
            </a:r>
            <a:r>
              <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偿还的除外。</a:t>
            </a: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marR="0" defTabSz="914400">
              <a:lnSpc>
                <a:spcPct val="120000"/>
              </a:lnSpc>
              <a:spcBef>
                <a:spcPct val="0"/>
              </a:spcBef>
              <a:buClrTx/>
              <a:buSzTx/>
              <a:buNone/>
              <a:defRPr/>
            </a:pPr>
            <a:endParaRPr lang="zh-CN" altLang="en-US" sz="2400" b="1" smtClean="0">
              <a:solidFill>
                <a:schemeClr val="dk1">
                  <a:lumMod val="85000"/>
                  <a:lumOff val="15000"/>
                </a:schemeClr>
              </a:solidFill>
              <a:effectLst/>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p:txBody>
      </p:sp>
      <p:sp>
        <p:nvSpPr>
          <p:cNvPr id="7" name="文本框 6"/>
          <p:cNvSpPr txBox="1"/>
          <p:nvPr>
            <p:custDataLst>
              <p:tags r:id="rId7"/>
            </p:custDataLst>
          </p:nvPr>
        </p:nvSpPr>
        <p:spPr>
          <a:xfrm>
            <a:off x="298450" y="312420"/>
            <a:ext cx="10951845" cy="521970"/>
          </a:xfrm>
          <a:prstGeom prst="rect">
            <a:avLst/>
          </a:prstGeom>
          <a:noFill/>
        </p:spPr>
        <p:txBody>
          <a:bodyPr wrap="square" rtlCol="0" anchor="t">
            <a:spAutoFit/>
          </a:bodyPr>
          <a:p>
            <a:r>
              <a:rPr lang="en-US" altLang="zh-CN" sz="2800" b="1">
                <a:effectLst/>
                <a:latin typeface="微软雅黑" panose="020B0503020204020204" charset="-122"/>
                <a:ea typeface="微软雅黑" panose="020B0503020204020204" charset="-122"/>
                <a:cs typeface="微软雅黑" panose="020B0503020204020204" charset="-122"/>
                <a:sym typeface="+mn-ea"/>
              </a:rPr>
              <a:t>3</a:t>
            </a:r>
            <a:r>
              <a:rPr lang="zh-CN" altLang="en-US" sz="2800" b="1">
                <a:effectLst/>
                <a:latin typeface="微软雅黑" panose="020B0503020204020204" charset="-122"/>
                <a:ea typeface="微软雅黑" panose="020B0503020204020204" charset="-122"/>
                <a:cs typeface="微软雅黑" panose="020B0503020204020204" charset="-122"/>
                <a:sym typeface="+mn-ea"/>
              </a:rPr>
              <a:t>、遗产继承、遗赠的条件和债务： </a:t>
            </a:r>
            <a:endParaRPr lang="zh-CN" altLang="en-US" sz="2800">
              <a:effectLst/>
              <a:latin typeface="微软雅黑" panose="020B0503020204020204" charset="-122"/>
              <a:ea typeface="微软雅黑" panose="020B0503020204020204" charset="-122"/>
              <a:cs typeface="微软雅黑" panose="020B0503020204020204" charset="-122"/>
            </a:endParaRPr>
          </a:p>
        </p:txBody>
      </p:sp>
    </p:spTree>
    <p:custDataLst>
      <p:tags r:id="rId8"/>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24790" y="224155"/>
            <a:ext cx="11631295" cy="3621405"/>
          </a:xfrm>
          <a:prstGeom prst="rect">
            <a:avLst/>
          </a:prstGeom>
          <a:noFill/>
        </p:spPr>
        <p:txBody>
          <a:bodyPr wrap="square" rtlCol="0" anchor="t">
            <a:spAutoFit/>
          </a:bodyPr>
          <a:lstStyle/>
          <a:p>
            <a:pPr marL="0" lvl="0" indent="0" eaLnBrk="1" hangingPunct="1">
              <a:lnSpc>
                <a:spcPct val="120000"/>
              </a:lnSpc>
            </a:pP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李甲死后留有房屋一间和存款若干，法定继承人为其子李乙。李甲生前立有遗嘱，将其存款赠与侄女李丙。</a:t>
            </a:r>
            <a:endParaRPr lang="en-US" altLang="zh-CN" sz="2400" b="1">
              <a:effectLst/>
              <a:latin typeface="宋体" panose="02010600030101010101" pitchFamily="2" charset="-122"/>
              <a:ea typeface="宋体" panose="02010600030101010101" pitchFamily="2" charset="-122"/>
              <a:cs typeface="宋体" panose="02010600030101010101" pitchFamily="2" charset="-122"/>
            </a:endParaRPr>
          </a:p>
          <a:p>
            <a:pPr marL="0" lvl="0" indent="0" eaLnBrk="1" hangingPunct="1">
              <a:lnSpc>
                <a:spcPct val="120000"/>
              </a:lnSpc>
            </a:pP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   谢某生有两子一女，置房五间。</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2010</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年，谢某立下</a:t>
            </a:r>
            <a:r>
              <a:rPr lang="zh-CN" altLang="en-US" sz="2400" b="1" u="sng">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自书遗嘱</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，将东边两间房给大儿子、西边两间房给小儿子、北边一间房给女儿。</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2014</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400" b="1">
                <a:effectLst/>
                <a:latin typeface="宋体" panose="02010600030101010101" pitchFamily="2" charset="-122"/>
                <a:ea typeface="宋体" panose="02010600030101010101" pitchFamily="2" charset="-122"/>
                <a:cs typeface="宋体" panose="02010600030101010101" pitchFamily="2" charset="-122"/>
                <a:sym typeface="+mn-ea"/>
              </a:rPr>
              <a:t>15</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日清晨，谢某弥留之际，在</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神志清楚</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且有</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多个见证人</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在场的情况下立了</a:t>
            </a:r>
            <a:r>
              <a:rPr lang="zh-CN" altLang="en-US" sz="2400" b="1" u="sng">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口头遗嘱</a:t>
            </a:r>
            <a:r>
              <a:rPr lang="zh-CN" altLang="en-US" sz="2400" b="1">
                <a:effectLst/>
                <a:latin typeface="宋体" panose="02010600030101010101" pitchFamily="2" charset="-122"/>
                <a:ea typeface="宋体" panose="02010600030101010101" pitchFamily="2" charset="-122"/>
                <a:cs typeface="宋体" panose="02010600030101010101" pitchFamily="2" charset="-122"/>
                <a:sym typeface="+mn-ea"/>
              </a:rPr>
              <a:t>，将原本由大儿子继承的东边两间房改由女儿继承，西边两间房仍归小儿子继承。当日中午谢某去世。</a:t>
            </a:r>
            <a:endParaRPr lang="zh-CN" altLang="en-US" sz="2400" b="1">
              <a:effectLst/>
              <a:latin typeface="宋体" panose="02010600030101010101" pitchFamily="2" charset="-122"/>
              <a:ea typeface="宋体" panose="02010600030101010101" pitchFamily="2" charset="-122"/>
              <a:cs typeface="宋体" panose="02010600030101010101" pitchFamily="2" charset="-122"/>
              <a:sym typeface="+mn-ea"/>
            </a:endParaRPr>
          </a:p>
          <a:p>
            <a:pPr marL="0" lvl="0" indent="0" eaLnBrk="1" hangingPunct="1">
              <a:lnSpc>
                <a:spcPts val="3400"/>
              </a:lnSpc>
            </a:pP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1</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）李乙和李丙在接受遗产的身份和条件上有什么区别</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0" lvl="0" indent="0" eaLnBrk="1" hangingPunct="1">
              <a:lnSpc>
                <a:spcPts val="3400"/>
              </a:lnSpc>
            </a:pP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）谢某的遗产应当如何处理</a:t>
            </a:r>
            <a:r>
              <a:rPr lang="en-US" altLang="zh-CN"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为什么？</a:t>
            </a:r>
            <a:endParaRPr lang="zh-CN" altLang="en-US" sz="2400" b="1">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9" name="文本框 8"/>
          <p:cNvSpPr txBox="1"/>
          <p:nvPr>
            <p:custDataLst>
              <p:tags r:id="rId2"/>
            </p:custDataLst>
          </p:nvPr>
        </p:nvSpPr>
        <p:spPr>
          <a:xfrm>
            <a:off x="307975" y="109855"/>
            <a:ext cx="2821305" cy="645160"/>
          </a:xfrm>
          <a:prstGeom prst="rect">
            <a:avLst/>
          </a:prstGeom>
          <a:noFill/>
        </p:spPr>
        <p:txBody>
          <a:bodyPr wrap="square" rtlCol="0">
            <a:spAutoFit/>
          </a:bodyPr>
          <a:lstStyle/>
          <a:p>
            <a:r>
              <a:rPr lang="zh-CN" altLang="en-US" sz="3200" b="1">
                <a:solidFill>
                  <a:srgbClr val="C00000"/>
                </a:solidFill>
                <a:latin typeface="微软雅黑" panose="020B0503020204020204" charset="-122"/>
                <a:ea typeface="微软雅黑" panose="020B0503020204020204" charset="-122"/>
              </a:rPr>
              <a:t>案例解析</a:t>
            </a:r>
            <a:r>
              <a:rPr lang="zh-CN" altLang="en-US" sz="3600" b="1">
                <a:solidFill>
                  <a:srgbClr val="C00000"/>
                </a:solidFill>
                <a:latin typeface="微软雅黑" panose="020B0503020204020204" charset="-122"/>
                <a:ea typeface="微软雅黑" panose="020B0503020204020204" charset="-122"/>
              </a:rPr>
              <a:t>：</a:t>
            </a:r>
            <a:endParaRPr lang="zh-CN" altLang="en-US" sz="3600" b="1">
              <a:solidFill>
                <a:srgbClr val="C00000"/>
              </a:solidFill>
              <a:latin typeface="微软雅黑" panose="020B0503020204020204" charset="-122"/>
              <a:ea typeface="微软雅黑" panose="020B0503020204020204" charset="-122"/>
            </a:endParaRPr>
          </a:p>
        </p:txBody>
      </p:sp>
      <p:sp>
        <p:nvSpPr>
          <p:cNvPr id="4" name="文本框 3"/>
          <p:cNvSpPr txBox="1"/>
          <p:nvPr>
            <p:custDataLst>
              <p:tags r:id="rId3"/>
            </p:custDataLst>
          </p:nvPr>
        </p:nvSpPr>
        <p:spPr>
          <a:xfrm>
            <a:off x="266065" y="3940810"/>
            <a:ext cx="11548110" cy="1938020"/>
          </a:xfrm>
          <a:prstGeom prst="rect">
            <a:avLst/>
          </a:prstGeom>
          <a:solidFill>
            <a:srgbClr val="FFFF00"/>
          </a:solidFill>
        </p:spPr>
        <p:txBody>
          <a:bodyPr wrap="square" rtlCol="0" anchor="t">
            <a:spAutoFit/>
          </a:bodyPr>
          <a:p>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依据民法典规定，</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继承开始后，有遗嘱的，按照遗嘱继承办理</a:t>
            </a:r>
            <a:r>
              <a:rPr sz="2400" b="1" noProof="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立有数份遗嘱，内容相抵触的，以最后的遗嘱为准</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 遗嘱人在危急情况下，可以立口头遗嘱。</a:t>
            </a:r>
            <a:r>
              <a:rPr sz="2400" b="1" u="sng"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口头遗嘱应当有两个以上见证人在场见证</a:t>
            </a:r>
            <a:r>
              <a:rPr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。因此，谢某弥留之际，在神志清楚且有多个见证人在场的情况下立了口头遗嘱有效，按遗嘱处理遗产，东边两间房和北边一间房由女儿继承，西边两间房小儿子继承。</a:t>
            </a:r>
            <a:endParaRPr lang="zh-CN" altLang="en-US" sz="2400" b="1" noProof="0">
              <a:ln w="1905"/>
              <a:solidFill>
                <a:schemeClr val="tx1"/>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custDataLst>
              <p:tags r:id="rId1"/>
            </p:custDataLst>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39340" b="25278"/>
          <a:stretch>
            <a:fillRect/>
          </a:stretch>
        </p:blipFill>
        <p:spPr>
          <a:xfrm rot="20998812">
            <a:off x="965835" y="-398780"/>
            <a:ext cx="1702435" cy="1482090"/>
          </a:xfrm>
          <a:prstGeom prst="rect">
            <a:avLst/>
          </a:prstGeom>
        </p:spPr>
      </p:pic>
      <p:pic>
        <p:nvPicPr>
          <p:cNvPr id="4" name="图片 3"/>
          <p:cNvPicPr>
            <a:picLocks noChangeAspect="1"/>
          </p:cNvPicPr>
          <p:nvPr>
            <p:custDataLst>
              <p:tags r:id="rId4"/>
            </p:custDataLst>
          </p:nvPr>
        </p:nvPicPr>
        <p:blipFill>
          <a:blip r:embed="rId5">
            <a:extLst>
              <a:ext uri="{28A0092B-C50C-407E-A947-70E740481C1C}">
                <a14:useLocalDpi xmlns:a14="http://schemas.microsoft.com/office/drawing/2010/main" val="0"/>
              </a:ext>
            </a:extLst>
          </a:blip>
          <a:stretch>
            <a:fillRect/>
          </a:stretch>
        </p:blipFill>
        <p:spPr>
          <a:xfrm>
            <a:off x="-109220" y="106045"/>
            <a:ext cx="1918970" cy="1470025"/>
          </a:xfrm>
          <a:prstGeom prst="rect">
            <a:avLst/>
          </a:prstGeom>
        </p:spPr>
      </p:pic>
      <p:sp>
        <p:nvSpPr>
          <p:cNvPr id="2" name="文本框 1"/>
          <p:cNvSpPr txBox="1"/>
          <p:nvPr>
            <p:custDataLst>
              <p:tags r:id="rId6"/>
            </p:custDataLst>
          </p:nvPr>
        </p:nvSpPr>
        <p:spPr>
          <a:xfrm>
            <a:off x="2784475" y="746125"/>
            <a:ext cx="8214995" cy="829945"/>
          </a:xfrm>
          <a:prstGeom prst="rect">
            <a:avLst/>
          </a:prstGeom>
          <a:noFill/>
        </p:spPr>
        <p:txBody>
          <a:bodyPr wrap="square" rtlCol="0" anchor="t">
            <a:spAutoFit/>
          </a:bodyPr>
          <a:lstStyle/>
          <a:p>
            <a:r>
              <a:rPr lang="zh-CN" altLang="en-US" sz="4800">
                <a:solidFill>
                  <a:schemeClr val="bg1"/>
                </a:solidFill>
              </a:rPr>
              <a:t>选择性必修二《法律与生活》</a:t>
            </a:r>
            <a:endParaRPr lang="zh-CN" altLang="en-US" sz="4800">
              <a:solidFill>
                <a:schemeClr val="bg1"/>
              </a:solidFill>
            </a:endParaRPr>
          </a:p>
        </p:txBody>
      </p:sp>
      <p:sp>
        <p:nvSpPr>
          <p:cNvPr id="7" name="文本框 6"/>
          <p:cNvSpPr txBox="1"/>
          <p:nvPr/>
        </p:nvSpPr>
        <p:spPr>
          <a:xfrm>
            <a:off x="3944620" y="1930400"/>
            <a:ext cx="6160770" cy="706755"/>
          </a:xfrm>
          <a:prstGeom prst="rect">
            <a:avLst/>
          </a:prstGeom>
          <a:noFill/>
        </p:spPr>
        <p:txBody>
          <a:bodyPr wrap="square" rtlCol="0">
            <a:spAutoFit/>
          </a:bodyPr>
          <a:p>
            <a:r>
              <a:rPr lang="zh-CN" sz="4000">
                <a:sym typeface="+mn-lt"/>
              </a:rPr>
              <a:t>第二单元    家庭与婚姻</a:t>
            </a:r>
            <a:endParaRPr lang="zh-CN" altLang="en-US" sz="4000">
              <a:sym typeface="+mn-lt"/>
            </a:endParaRPr>
          </a:p>
        </p:txBody>
      </p:sp>
      <p:sp>
        <p:nvSpPr>
          <p:cNvPr id="49" name="矩形 48"/>
          <p:cNvSpPr/>
          <p:nvPr>
            <p:custDataLst>
              <p:tags r:id="rId7"/>
            </p:custDataLst>
          </p:nvPr>
        </p:nvSpPr>
        <p:spPr>
          <a:xfrm>
            <a:off x="1885950" y="2868930"/>
            <a:ext cx="9393555" cy="1899285"/>
          </a:xfrm>
          <a:prstGeom prst="rect">
            <a:avLst/>
          </a:prstGeom>
        </p:spPr>
        <p:txBody>
          <a:bodyPr wrap="square">
            <a:spAutoFit/>
          </a:bodyPr>
          <a:p>
            <a:pPr marR="0" defTabSz="914400">
              <a:lnSpc>
                <a:spcPct val="140000"/>
              </a:lnSpc>
              <a:spcBef>
                <a:spcPct val="0"/>
              </a:spcBef>
              <a:buClrTx/>
              <a:buSzTx/>
              <a:buNone/>
              <a:defRPr/>
            </a:pPr>
            <a:r>
              <a:rPr lang="en-US" altLang="zh-CN" sz="2800" b="1" smtClean="0">
                <a:solidFill>
                  <a:schemeClr val="dk1">
                    <a:lumMod val="85000"/>
                    <a:lumOff val="15000"/>
                  </a:schemeClr>
                </a:solidFill>
                <a:effectLst>
                  <a:outerShdw blurRad="38100" dist="38100" dir="2700000" algn="tl">
                    <a:srgbClr val="C0C0C0"/>
                  </a:outerShdw>
                </a:effectLst>
                <a:latin typeface="楷体" panose="02010609060101010101" charset="-122"/>
                <a:ea typeface="楷体" panose="02010609060101010101" charset="-122"/>
                <a:cs typeface="楷体" panose="02010609060101010101" charset="-122"/>
                <a:sym typeface="宋体" panose="02010600030101010101" pitchFamily="2" charset="-122"/>
              </a:rPr>
              <a:t>2.1熟知监护、抚养、扶养、赡养、继承等民事关系，培育家庭责任意识。</a:t>
            </a:r>
            <a:endParaRPr lang="en-US" altLang="zh-CN" sz="2800" b="1" smtClean="0">
              <a:solidFill>
                <a:schemeClr val="dk1">
                  <a:lumMod val="85000"/>
                  <a:lumOff val="15000"/>
                </a:schemeClr>
              </a:solidFill>
              <a:effectLst>
                <a:outerShdw blurRad="38100" dist="38100" dir="2700000" algn="tl">
                  <a:srgbClr val="C0C0C0"/>
                </a:outerShdw>
              </a:effectLst>
              <a:latin typeface="楷体" panose="02010609060101010101" charset="-122"/>
              <a:ea typeface="楷体" panose="02010609060101010101" charset="-122"/>
              <a:cs typeface="楷体" panose="02010609060101010101" charset="-122"/>
              <a:sym typeface="宋体" panose="02010600030101010101" pitchFamily="2" charset="-122"/>
            </a:endParaRPr>
          </a:p>
          <a:p>
            <a:pPr marR="0" defTabSz="914400">
              <a:lnSpc>
                <a:spcPct val="140000"/>
              </a:lnSpc>
              <a:spcBef>
                <a:spcPct val="0"/>
              </a:spcBef>
              <a:buClrTx/>
              <a:buSzTx/>
              <a:buNone/>
              <a:defRPr/>
            </a:pPr>
            <a:r>
              <a:rPr lang="en-US" altLang="zh-CN" sz="2800" b="1" smtClean="0">
                <a:solidFill>
                  <a:schemeClr val="dk1">
                    <a:lumMod val="85000"/>
                    <a:lumOff val="15000"/>
                  </a:schemeClr>
                </a:solidFill>
                <a:effectLst>
                  <a:outerShdw blurRad="38100" dist="38100" dir="2700000" algn="tl">
                    <a:srgbClr val="C0C0C0"/>
                  </a:outerShdw>
                </a:effectLst>
                <a:latin typeface="楷体" panose="02010609060101010101" charset="-122"/>
                <a:ea typeface="楷体" panose="02010609060101010101" charset="-122"/>
                <a:cs typeface="楷体" panose="02010609060101010101" charset="-122"/>
                <a:sym typeface="宋体" panose="02010600030101010101" pitchFamily="2" charset="-122"/>
              </a:rPr>
              <a:t>2.2理解婚姻法律关系，阐释正确的婚姻家庭观念。</a:t>
            </a:r>
            <a:endParaRPr lang="en-US" altLang="zh-CN" sz="2800" b="1" smtClean="0">
              <a:solidFill>
                <a:schemeClr val="dk1">
                  <a:lumMod val="85000"/>
                  <a:lumOff val="15000"/>
                </a:schemeClr>
              </a:solidFill>
              <a:effectLst>
                <a:outerShdw blurRad="38100" dist="38100" dir="2700000" algn="tl">
                  <a:srgbClr val="C0C0C0"/>
                </a:outerShdw>
              </a:effectLst>
              <a:latin typeface="楷体" panose="02010609060101010101" charset="-122"/>
              <a:ea typeface="楷体" panose="02010609060101010101" charset="-122"/>
              <a:cs typeface="楷体" panose="02010609060101010101" charset="-122"/>
              <a:sym typeface="宋体" panose="02010600030101010101" pitchFamily="2" charset="-122"/>
            </a:endParaRPr>
          </a:p>
        </p:txBody>
      </p:sp>
    </p:spTree>
    <p:custDataLst>
      <p:tags r:id="rId8"/>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4" name="表格 6"/>
          <p:cNvGraphicFramePr>
            <a:graphicFrameLocks noGrp="1"/>
          </p:cNvGraphicFramePr>
          <p:nvPr>
            <p:custDataLst>
              <p:tags r:id="rId1"/>
            </p:custDataLst>
          </p:nvPr>
        </p:nvGraphicFramePr>
        <p:xfrm>
          <a:off x="125570" y="95724"/>
          <a:ext cx="11607165" cy="6654800"/>
        </p:xfrm>
        <a:graphic>
          <a:graphicData uri="http://schemas.openxmlformats.org/drawingml/2006/table">
            <a:tbl>
              <a:tblPr/>
              <a:tblGrid>
                <a:gridCol w="1270000"/>
                <a:gridCol w="6097101"/>
                <a:gridCol w="4240013"/>
              </a:tblGrid>
              <a:tr h="519430">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endParaRPr lang="zh-CN" altLang="en-US" sz="2400" b="1">
                        <a:solidFill>
                          <a:schemeClr val="bg1"/>
                        </a:solidFill>
                        <a:latin typeface="微软雅黑" panose="020B0503020204020204" charset="-122"/>
                        <a:ea typeface="微软雅黑" panose="020B0503020204020204" charset="-122"/>
                        <a:cs typeface="隶书" panose="02010509060101010101" pitchFamily="49" charset="-122"/>
                      </a:endParaRPr>
                    </a:p>
                  </a:txBody>
                  <a:tcPr marL="68580" marR="68580" marT="34290" marB="3429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0000"/>
                        <a:lumOff val="10000"/>
                      </a:schemeClr>
                    </a:solid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ct val="120000"/>
                        </a:lnSpc>
                      </a:pPr>
                      <a:r>
                        <a:rPr lang="zh-CN" altLang="en-US" sz="2400" b="1">
                          <a:solidFill>
                            <a:schemeClr val="bg1"/>
                          </a:solidFill>
                          <a:latin typeface="微软雅黑" panose="020B0503020204020204" charset="-122"/>
                          <a:ea typeface="微软雅黑" panose="020B0503020204020204" charset="-122"/>
                        </a:rPr>
                        <a:t>不同点</a:t>
                      </a:r>
                      <a:endParaRPr lang="zh-CN" altLang="en-US" sz="2400" b="1">
                        <a:solidFill>
                          <a:schemeClr val="bg1"/>
                        </a:solidFill>
                        <a:latin typeface="微软雅黑" panose="020B0503020204020204" charset="-122"/>
                        <a:ea typeface="微软雅黑" panose="020B0503020204020204" charset="-122"/>
                      </a:endParaRPr>
                    </a:p>
                  </a:txBody>
                  <a:tcPr marL="68580" marR="68580" marT="34290" marB="3429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0000"/>
                        <a:lumOff val="10000"/>
                      </a:schemeClr>
                    </a:solid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ct val="120000"/>
                        </a:lnSpc>
                      </a:pPr>
                      <a:r>
                        <a:rPr lang="zh-CN" altLang="en-US" sz="2400" b="1">
                          <a:solidFill>
                            <a:schemeClr val="bg1"/>
                          </a:solidFill>
                          <a:latin typeface="微软雅黑" panose="020B0503020204020204" charset="-122"/>
                          <a:ea typeface="微软雅黑" panose="020B0503020204020204" charset="-122"/>
                        </a:rPr>
                        <a:t>相同点</a:t>
                      </a:r>
                      <a:endParaRPr lang="zh-CN" altLang="en-US" sz="2400" b="1">
                        <a:solidFill>
                          <a:schemeClr val="bg1"/>
                        </a:solidFill>
                        <a:latin typeface="微软雅黑" panose="020B0503020204020204" charset="-122"/>
                        <a:ea typeface="微软雅黑" panose="020B0503020204020204" charset="-122"/>
                      </a:endParaRPr>
                    </a:p>
                  </a:txBody>
                  <a:tcPr marL="68580" marR="68580" marT="34290" marB="3429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0000"/>
                        <a:lumOff val="10000"/>
                      </a:schemeClr>
                    </a:solidFill>
                  </a:tcPr>
                </a:tc>
              </a:tr>
              <a:tr h="1235075">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lang="zh-CN" altLang="en-US" sz="2400" b="0">
                          <a:solidFill>
                            <a:schemeClr val="tx1"/>
                          </a:solidFill>
                          <a:latin typeface="微软雅黑" panose="020B0503020204020204" charset="-122"/>
                          <a:ea typeface="微软雅黑" panose="020B0503020204020204" charset="-122"/>
                        </a:rPr>
                        <a:t>遗嘱继承</a:t>
                      </a:r>
                      <a:endParaRPr lang="zh-CN" altLang="en-US" sz="2400" b="0">
                        <a:solidFill>
                          <a:schemeClr val="tx1"/>
                        </a:solidFill>
                        <a:latin typeface="微软雅黑" panose="020B0503020204020204" charset="-122"/>
                        <a:ea typeface="微软雅黑" panose="020B0503020204020204" charset="-122"/>
                      </a:endParaRPr>
                    </a:p>
                  </a:txBody>
                  <a:tcPr marL="68580" marR="68580" marT="34290" marB="34290" vert="horz"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alpha val="10000"/>
                      </a:srgbClr>
                    </a:solid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lang="zh-CN" altLang="zh-CN" sz="2400" b="1">
                          <a:latin typeface="宋体" panose="02010600030101010101" pitchFamily="2" charset="-122"/>
                        </a:rPr>
                        <a:t>是在</a:t>
                      </a:r>
                      <a:r>
                        <a:rPr lang="zh-CN" altLang="zh-CN" sz="2400" b="1">
                          <a:solidFill>
                            <a:srgbClr val="C00000"/>
                          </a:solidFill>
                          <a:latin typeface="宋体" panose="02010600030101010101" pitchFamily="2" charset="-122"/>
                        </a:rPr>
                        <a:t>法定继承人的范围内</a:t>
                      </a:r>
                      <a:r>
                        <a:rPr lang="zh-CN" altLang="zh-CN" sz="2400" b="1">
                          <a:solidFill>
                            <a:schemeClr val="tx1"/>
                          </a:solidFill>
                          <a:latin typeface="宋体" panose="02010600030101010101" pitchFamily="2" charset="-122"/>
                        </a:rPr>
                        <a:t>确</a:t>
                      </a:r>
                      <a:r>
                        <a:rPr lang="zh-CN" altLang="zh-CN" sz="2400" b="1">
                          <a:latin typeface="宋体" panose="02010600030101010101" pitchFamily="2" charset="-122"/>
                        </a:rPr>
                        <a:t>定具体继承人及份额，</a:t>
                      </a:r>
                      <a:r>
                        <a:rPr lang="zh-CN" altLang="zh-CN" sz="2400" b="1" u="sng">
                          <a:solidFill>
                            <a:srgbClr val="C00000"/>
                          </a:solidFill>
                          <a:latin typeface="宋体" panose="02010600030101010101" pitchFamily="2" charset="-122"/>
                        </a:rPr>
                        <a:t>其法律效力优先于法定继承</a:t>
                      </a:r>
                      <a:r>
                        <a:rPr lang="zh-CN" altLang="zh-CN" sz="2400" b="1">
                          <a:latin typeface="宋体" panose="02010600030101010101" pitchFamily="2" charset="-122"/>
                        </a:rPr>
                        <a:t>。</a:t>
                      </a:r>
                      <a:endParaRPr lang="zh-CN" altLang="zh-CN" sz="2400" b="1">
                        <a:latin typeface="宋体" panose="02010600030101010101" pitchFamily="2" charset="-122"/>
                      </a:endParaRPr>
                    </a:p>
                  </a:txBody>
                  <a:tcPr marL="121920" marR="121920" marT="60960" marB="60960"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lang="zh-CN" altLang="zh-CN" sz="2400" b="0">
                          <a:effectLst/>
                          <a:latin typeface="微软雅黑" panose="020B0503020204020204" charset="-122"/>
                          <a:ea typeface="微软雅黑" panose="020B0503020204020204" charset="-122"/>
                        </a:rPr>
                        <a:t>无论是遗嘱继承还是遗赠，都应当为</a:t>
                      </a:r>
                      <a:r>
                        <a:rPr lang="zh-CN" altLang="zh-CN" sz="2400" b="0">
                          <a:solidFill>
                            <a:srgbClr val="C00000"/>
                          </a:solidFill>
                          <a:effectLst/>
                          <a:latin typeface="微软雅黑" panose="020B0503020204020204" charset="-122"/>
                          <a:ea typeface="微软雅黑" panose="020B0503020204020204" charset="-122"/>
                        </a:rPr>
                        <a:t>缺乏劳动能力又没有生活来源</a:t>
                      </a:r>
                      <a:r>
                        <a:rPr lang="zh-CN" altLang="zh-CN" sz="2400" b="0">
                          <a:effectLst/>
                          <a:latin typeface="微软雅黑" panose="020B0503020204020204" charset="-122"/>
                          <a:ea typeface="微软雅黑" panose="020B0503020204020204" charset="-122"/>
                        </a:rPr>
                        <a:t>的继承人</a:t>
                      </a:r>
                      <a:r>
                        <a:rPr lang="zh-CN" altLang="zh-CN" sz="2400" b="0">
                          <a:solidFill>
                            <a:schemeClr val="tx1"/>
                          </a:solidFill>
                          <a:effectLst/>
                          <a:latin typeface="微软雅黑" panose="020B0503020204020204" charset="-122"/>
                          <a:ea typeface="微软雅黑" panose="020B0503020204020204" charset="-122"/>
                        </a:rPr>
                        <a:t>保留必要的遗产份额。</a:t>
                      </a:r>
                      <a:endParaRPr lang="zh-CN" altLang="zh-CN" sz="2400" b="0">
                        <a:solidFill>
                          <a:schemeClr val="tx1"/>
                        </a:solidFill>
                        <a:effectLst/>
                        <a:latin typeface="微软雅黑" panose="020B0503020204020204" charset="-122"/>
                        <a:ea typeface="微软雅黑" panose="020B0503020204020204" charset="-122"/>
                      </a:endParaRPr>
                    </a:p>
                  </a:txBody>
                  <a:tcPr marL="121920" marR="121920" marT="60960" marB="60960"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87450">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lang="zh-CN" altLang="en-US" sz="2400" b="0">
                          <a:solidFill>
                            <a:schemeClr val="tx1"/>
                          </a:solidFill>
                          <a:latin typeface="微软雅黑" panose="020B0503020204020204" charset="-122"/>
                          <a:ea typeface="微软雅黑" panose="020B0503020204020204" charset="-122"/>
                        </a:rPr>
                        <a:t>遗赠</a:t>
                      </a:r>
                      <a:endParaRPr lang="zh-CN" altLang="en-US" sz="2400" b="0">
                        <a:solidFill>
                          <a:schemeClr val="tx1"/>
                        </a:solidFill>
                        <a:latin typeface="微软雅黑" panose="020B0503020204020204" charset="-122"/>
                        <a:ea typeface="微软雅黑" panose="020B0503020204020204" charset="-122"/>
                      </a:endParaRPr>
                    </a:p>
                  </a:txBody>
                  <a:tcPr marL="68580" marR="68580" marT="34290" marB="34290" vert="horz"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alpha val="10000"/>
                      </a:srgbClr>
                    </a:solid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lang="zh-CN" altLang="zh-CN" sz="2400" b="1">
                          <a:latin typeface="宋体" panose="02010600030101010101" pitchFamily="2" charset="-122"/>
                        </a:rPr>
                        <a:t>自然人可以立遗嘱将个人财产赠与国家、集体或者</a:t>
                      </a:r>
                      <a:r>
                        <a:rPr lang="zh-CN" altLang="zh-CN" sz="2400" b="1">
                          <a:solidFill>
                            <a:srgbClr val="C00000"/>
                          </a:solidFill>
                          <a:latin typeface="宋体" panose="02010600030101010101" pitchFamily="2" charset="-122"/>
                        </a:rPr>
                        <a:t>法定继承人以外</a:t>
                      </a:r>
                      <a:r>
                        <a:rPr lang="zh-CN" altLang="zh-CN" sz="2400" b="1">
                          <a:latin typeface="宋体" panose="02010600030101010101" pitchFamily="2" charset="-122"/>
                        </a:rPr>
                        <a:t>的组织、个人，法律上称之为遗赠。</a:t>
                      </a:r>
                      <a:r>
                        <a:rPr lang="zh-CN" altLang="zh-CN" sz="2400" b="1" u="sng">
                          <a:solidFill>
                            <a:srgbClr val="C00000"/>
                          </a:solidFill>
                          <a:latin typeface="宋体" panose="02010600030101010101" pitchFamily="2" charset="-122"/>
                        </a:rPr>
                        <a:t>遗赠不属于继承。</a:t>
                      </a:r>
                      <a:endParaRPr lang="zh-CN" altLang="zh-CN" sz="2400" b="1" u="sng">
                        <a:solidFill>
                          <a:srgbClr val="C00000"/>
                        </a:solidFill>
                        <a:latin typeface="宋体" panose="02010600030101010101" pitchFamily="2" charset="-122"/>
                      </a:endParaRPr>
                    </a:p>
                  </a:txBody>
                  <a:tcPr marL="121920" marR="121920" marT="60960" marB="60960"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cPr>
                    <a:lnL w="12700">
                      <a:solidFill>
                        <a:schemeClr val="tx1"/>
                      </a:solidFill>
                      <a:miter lim="800000"/>
                    </a:lnL>
                    <a:lnR w="12700">
                      <a:solidFill>
                        <a:schemeClr val="tx1"/>
                      </a:solidFill>
                      <a:miter lim="800000"/>
                    </a:lnR>
                    <a:lnB w="12700">
                      <a:miter lim="800000"/>
                    </a:lnB>
                  </a:tcPr>
                </a:tc>
              </a:tr>
              <a:tr h="1638935">
                <a:tc>
                  <a:txBody>
                    <a:bodyPr/>
                    <a:p>
                      <a:pPr marL="0" lvl="0" indent="0" eaLnBrk="1" hangingPunct="1">
                        <a:lnSpc>
                          <a:spcPct val="120000"/>
                        </a:lnSpc>
                        <a:buNone/>
                      </a:pPr>
                      <a:r>
                        <a:rPr lang="zh-CN" altLang="en-US" sz="2400">
                          <a:latin typeface="微软雅黑" panose="020B0503020204020204" charset="-122"/>
                          <a:ea typeface="微软雅黑" panose="020B0503020204020204" charset="-122"/>
                          <a:sym typeface="+mn-ea"/>
                        </a:rPr>
                        <a:t>遗赠抚养协议</a:t>
                      </a:r>
                      <a:endParaRPr lang="zh-CN" altLang="en-US" sz="2400" b="0">
                        <a:solidFill>
                          <a:schemeClr val="tx1"/>
                        </a:solidFill>
                        <a:latin typeface="微软雅黑" panose="020B0503020204020204" charset="-122"/>
                        <a:ea typeface="微软雅黑" panose="020B0503020204020204" charset="-122"/>
                        <a:sym typeface="+mn-ea"/>
                      </a:endParaRPr>
                    </a:p>
                  </a:txBody>
                  <a:tcPr marL="68580" marR="68580" marT="34290" marB="34290" vert="horz"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alpha val="10000"/>
                      </a:srgbClr>
                    </a:solidFill>
                  </a:tcPr>
                </a:tc>
                <a:tc gridSpan="2">
                  <a:txBody>
                    <a:bodyPr/>
                    <a:p>
                      <a:pPr marL="0" lvl="0" indent="0" eaLnBrk="1" hangingPunct="1">
                        <a:lnSpc>
                          <a:spcPct val="120000"/>
                        </a:lnSpc>
                      </a:pPr>
                      <a:r>
                        <a:rPr lang="en-US" altLang="zh-CN" sz="2400" b="1">
                          <a:solidFill>
                            <a:srgbClr val="C00000"/>
                          </a:solidFill>
                          <a:latin typeface="宋体" panose="02010600030101010101" pitchFamily="2" charset="-122"/>
                          <a:ea typeface="宋体" panose="02010600030101010101" pitchFamily="2" charset="-122"/>
                          <a:sym typeface="+mn-ea"/>
                        </a:rPr>
                        <a:t>①</a:t>
                      </a:r>
                      <a:r>
                        <a:rPr lang="zh-CN" altLang="zh-CN" sz="2400" b="1">
                          <a:solidFill>
                            <a:srgbClr val="C00000"/>
                          </a:solidFill>
                          <a:latin typeface="宋体" panose="02010600030101010101" pitchFamily="2" charset="-122"/>
                          <a:ea typeface="宋体" panose="02010600030101010101" pitchFamily="2" charset="-122"/>
                          <a:sym typeface="+mn-ea"/>
                        </a:rPr>
                        <a:t>内涵：</a:t>
                      </a:r>
                      <a:r>
                        <a:rPr lang="zh-CN" altLang="zh-CN" sz="2400" b="1">
                          <a:latin typeface="宋体" panose="02010600030101010101" pitchFamily="2" charset="-122"/>
                          <a:ea typeface="宋体" panose="02010600030101010101" pitchFamily="2" charset="-122"/>
                          <a:sym typeface="+mn-ea"/>
                        </a:rPr>
                        <a:t>自然人可以与继承人以外的组织或者个人签订遗赠扶养协议。按照协议，该组织或者个人承担</a:t>
                      </a:r>
                      <a:r>
                        <a:rPr lang="zh-CN" altLang="zh-CN" sz="2400" b="1">
                          <a:solidFill>
                            <a:srgbClr val="C00000"/>
                          </a:solidFill>
                          <a:latin typeface="宋体" panose="02010600030101010101" pitchFamily="2" charset="-122"/>
                          <a:ea typeface="宋体" panose="02010600030101010101" pitchFamily="2" charset="-122"/>
                          <a:sym typeface="+mn-ea"/>
                        </a:rPr>
                        <a:t>该自然人生养死葬</a:t>
                      </a:r>
                      <a:r>
                        <a:rPr lang="zh-CN" altLang="zh-CN" sz="2400" b="1">
                          <a:latin typeface="宋体" panose="02010600030101010101" pitchFamily="2" charset="-122"/>
                          <a:ea typeface="宋体" panose="02010600030101010101" pitchFamily="2" charset="-122"/>
                          <a:sym typeface="+mn-ea"/>
                        </a:rPr>
                        <a:t>的义务，享有受遗赠的权利。</a:t>
                      </a:r>
                      <a:r>
                        <a:rPr sz="2400" b="1">
                          <a:latin typeface="宋体" panose="02010600030101010101" pitchFamily="2" charset="-122"/>
                          <a:ea typeface="宋体" panose="02010600030101010101" pitchFamily="2" charset="-122"/>
                          <a:sym typeface="+mn-ea"/>
                        </a:rPr>
                        <a:t>（</a:t>
                      </a:r>
                      <a:r>
                        <a:rPr sz="2400" b="1">
                          <a:solidFill>
                            <a:srgbClr val="FF0000"/>
                          </a:solidFill>
                          <a:latin typeface="宋体" panose="02010600030101010101" pitchFamily="2" charset="-122"/>
                          <a:ea typeface="宋体" panose="02010600030101010101" pitchFamily="2" charset="-122"/>
                          <a:sym typeface="+mn-ea"/>
                        </a:rPr>
                        <a:t>书面形式</a:t>
                      </a:r>
                      <a:r>
                        <a:rPr sz="2400" b="1">
                          <a:latin typeface="宋体" panose="02010600030101010101" pitchFamily="2" charset="-122"/>
                          <a:ea typeface="宋体" panose="02010600030101010101" pitchFamily="2" charset="-122"/>
                          <a:sym typeface="+mn-ea"/>
                        </a:rPr>
                        <a:t>）</a:t>
                      </a:r>
                      <a:endParaRPr lang="zh-CN" altLang="zh-CN" sz="2400" b="1">
                        <a:latin typeface="宋体" panose="02010600030101010101" pitchFamily="2" charset="-122"/>
                        <a:ea typeface="宋体" panose="02010600030101010101" pitchFamily="2" charset="-122"/>
                      </a:endParaRPr>
                    </a:p>
                    <a:p>
                      <a:pPr marL="0" lvl="0" indent="0" eaLnBrk="1" hangingPunct="1">
                        <a:lnSpc>
                          <a:spcPct val="120000"/>
                        </a:lnSpc>
                      </a:pPr>
                      <a:r>
                        <a:rPr lang="zh-CN" altLang="zh-CN" sz="2400" b="1">
                          <a:solidFill>
                            <a:srgbClr val="C00000"/>
                          </a:solidFill>
                          <a:latin typeface="宋体" panose="02010600030101010101" pitchFamily="2" charset="-122"/>
                          <a:ea typeface="宋体" panose="02010600030101010101" pitchFamily="2" charset="-122"/>
                          <a:sym typeface="+mn-ea"/>
                        </a:rPr>
                        <a:t>②目的：</a:t>
                      </a:r>
                      <a:r>
                        <a:rPr lang="zh-CN" altLang="zh-CN" sz="2400" b="1">
                          <a:latin typeface="宋体" panose="02010600030101010101" pitchFamily="2" charset="-122"/>
                          <a:ea typeface="宋体" panose="02010600030101010101" pitchFamily="2" charset="-122"/>
                          <a:sym typeface="+mn-ea"/>
                        </a:rPr>
                        <a:t>使</a:t>
                      </a:r>
                      <a:r>
                        <a:rPr lang="zh-CN" altLang="zh-CN" sz="2400" b="1">
                          <a:solidFill>
                            <a:srgbClr val="C00000"/>
                          </a:solidFill>
                          <a:latin typeface="宋体" panose="02010600030101010101" pitchFamily="2" charset="-122"/>
                          <a:ea typeface="宋体" panose="02010600030101010101" pitchFamily="2" charset="-122"/>
                          <a:sym typeface="+mn-ea"/>
                        </a:rPr>
                        <a:t>孤寡老人</a:t>
                      </a:r>
                      <a:r>
                        <a:rPr lang="zh-CN" altLang="zh-CN" sz="2400" b="1">
                          <a:latin typeface="宋体" panose="02010600030101010101" pitchFamily="2" charset="-122"/>
                          <a:ea typeface="宋体" panose="02010600030101010101" pitchFamily="2" charset="-122"/>
                          <a:sym typeface="+mn-ea"/>
                        </a:rPr>
                        <a:t>的生活得到保障。</a:t>
                      </a:r>
                      <a:endParaRPr lang="zh-CN" altLang="zh-CN" sz="2400" b="1">
                        <a:solidFill>
                          <a:srgbClr val="00B050"/>
                        </a:solidFill>
                        <a:latin typeface="宋体" panose="02010600030101010101" pitchFamily="2" charset="-122"/>
                        <a:ea typeface="宋体" panose="02010600030101010101" pitchFamily="2" charset="-122"/>
                      </a:endParaRPr>
                    </a:p>
                  </a:txBody>
                  <a:tcPr marL="121920" marR="121920" marT="60960" marB="60960"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cPr>
                    <a:lnR w="12700" cap="flat" cmpd="sng" algn="ctr">
                      <a:solidFill>
                        <a:schemeClr val="tx1"/>
                      </a:solidFill>
                      <a:prstDash val="solid"/>
                      <a:round/>
                      <a:headEnd type="none" w="med" len="med"/>
                      <a:tailEnd type="none" w="med" len="med"/>
                    </a:lnR>
                    <a:lnT w="12700">
                      <a:solidFill>
                        <a:schemeClr val="tx1"/>
                      </a:solidFill>
                      <a:miter lim="800000"/>
                    </a:lnT>
                    <a:lnB w="12700" cap="flat" cmpd="sng" algn="ctr">
                      <a:solidFill>
                        <a:schemeClr val="tx1"/>
                      </a:solidFill>
                      <a:prstDash val="solid"/>
                      <a:round/>
                      <a:headEnd type="none" w="med" len="med"/>
                      <a:tailEnd type="none" w="med" len="med"/>
                    </a:lnB>
                  </a:tcPr>
                </a:tc>
              </a:tr>
              <a:tr h="1472486">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ct val="120000"/>
                        </a:lnSpc>
                      </a:pPr>
                      <a:r>
                        <a:rPr sz="2400" b="1">
                          <a:sym typeface="+mn-ea"/>
                        </a:rPr>
                        <a:t>成年意定监护</a:t>
                      </a:r>
                      <a:endParaRPr lang="zh-CN" altLang="en-US" sz="2400" b="0">
                        <a:solidFill>
                          <a:schemeClr val="tx1"/>
                        </a:solidFill>
                        <a:latin typeface="微软雅黑" panose="020B0503020204020204" charset="-122"/>
                        <a:ea typeface="微软雅黑" panose="020B0503020204020204" charset="-122"/>
                      </a:endParaRPr>
                    </a:p>
                  </a:txBody>
                  <a:tcPr marL="68580" marR="68580" marT="34290" marB="34290" vert="horz"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alpha val="10000"/>
                      </a:srgbClr>
                    </a:solidFill>
                  </a:tcPr>
                </a:tc>
                <a:tc gridSpan="2">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indent="0" fontAlgn="auto">
                        <a:lnSpc>
                          <a:spcPct val="100000"/>
                        </a:lnSpc>
                        <a:buFont typeface="Arial" panose="020B0604020202020204" pitchFamily="34" charset="0"/>
                        <a:buNone/>
                      </a:pPr>
                      <a:r>
                        <a:rPr sz="2400" b="1">
                          <a:latin typeface="仿宋" panose="02010609060101010101" charset="-122"/>
                          <a:ea typeface="仿宋" panose="02010609060101010101" charset="-122"/>
                          <a:cs typeface="黑体" panose="02010609060101010101" charset="-122"/>
                          <a:sym typeface="+mn-ea"/>
                        </a:rPr>
                        <a:t>具有</a:t>
                      </a:r>
                      <a:r>
                        <a:rPr altLang="zh-CN" sz="2400" b="1" kern="100">
                          <a:solidFill>
                            <a:srgbClr val="FF000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完全民事行为能力</a:t>
                      </a:r>
                      <a:r>
                        <a:rPr sz="2400" b="1">
                          <a:latin typeface="仿宋" panose="02010609060101010101" charset="-122"/>
                          <a:ea typeface="仿宋" panose="02010609060101010101" charset="-122"/>
                          <a:cs typeface="黑体" panose="02010609060101010101" charset="-122"/>
                          <a:sym typeface="+mn-ea"/>
                        </a:rPr>
                        <a:t>的成年人，可以与其</a:t>
                      </a:r>
                      <a:r>
                        <a:rPr altLang="zh-CN" sz="2400" b="1" kern="100">
                          <a:solidFill>
                            <a:srgbClr val="FF000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近亲属</a:t>
                      </a:r>
                      <a:r>
                        <a:rPr sz="2400" b="1">
                          <a:latin typeface="仿宋" panose="02010609060101010101" charset="-122"/>
                          <a:ea typeface="仿宋" panose="02010609060101010101" charset="-122"/>
                          <a:cs typeface="黑体" panose="02010609060101010101" charset="-122"/>
                          <a:sym typeface="+mn-ea"/>
                        </a:rPr>
                        <a:t>、其他愿意担任监护人的</a:t>
                      </a:r>
                      <a:r>
                        <a:rPr altLang="zh-CN" sz="2400" b="1" kern="100">
                          <a:solidFill>
                            <a:srgbClr val="FF000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个人</a:t>
                      </a:r>
                      <a:r>
                        <a:rPr sz="2400" b="1">
                          <a:latin typeface="仿宋" panose="02010609060101010101" charset="-122"/>
                          <a:ea typeface="仿宋" panose="02010609060101010101" charset="-122"/>
                          <a:cs typeface="黑体" panose="02010609060101010101" charset="-122"/>
                          <a:sym typeface="+mn-ea"/>
                        </a:rPr>
                        <a:t>或者</a:t>
                      </a:r>
                      <a:r>
                        <a:rPr altLang="zh-CN" sz="2400" b="1" kern="100">
                          <a:solidFill>
                            <a:srgbClr val="FF000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组织</a:t>
                      </a:r>
                      <a:r>
                        <a:rPr altLang="zh-CN" sz="2400" b="1" kern="100">
                          <a:solidFill>
                            <a:srgbClr val="00B0F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（村委、居委、医疗机构、妇联、残联、民政部门等）</a:t>
                      </a:r>
                      <a:r>
                        <a:rPr sz="2400" b="1">
                          <a:latin typeface="仿宋" panose="02010609060101010101" charset="-122"/>
                          <a:ea typeface="仿宋" panose="02010609060101010101" charset="-122"/>
                          <a:cs typeface="黑体" panose="02010609060101010101" charset="-122"/>
                          <a:sym typeface="+mn-ea"/>
                        </a:rPr>
                        <a:t>事先协商，以</a:t>
                      </a:r>
                      <a:r>
                        <a:rPr sz="2400" b="1">
                          <a:solidFill>
                            <a:srgbClr val="FF0000"/>
                          </a:solidFill>
                          <a:latin typeface="黑体" panose="02010609060101010101" charset="-122"/>
                          <a:ea typeface="黑体" panose="02010609060101010101" charset="-122"/>
                          <a:cs typeface="黑体" panose="02010609060101010101" charset="-122"/>
                          <a:sym typeface="+mn-ea"/>
                        </a:rPr>
                        <a:t>书面形式</a:t>
                      </a:r>
                      <a:r>
                        <a:rPr sz="2400" b="1">
                          <a:latin typeface="仿宋" panose="02010609060101010101" charset="-122"/>
                          <a:ea typeface="仿宋" panose="02010609060101010101" charset="-122"/>
                          <a:cs typeface="黑体" panose="02010609060101010101" charset="-122"/>
                          <a:sym typeface="+mn-ea"/>
                        </a:rPr>
                        <a:t>确定自己的监护人（</a:t>
                      </a:r>
                      <a:r>
                        <a:rPr sz="2400" b="1">
                          <a:solidFill>
                            <a:srgbClr val="00B0F0"/>
                          </a:solidFill>
                          <a:latin typeface="仿宋" panose="02010609060101010101" charset="-122"/>
                          <a:ea typeface="仿宋" panose="02010609060101010101" charset="-122"/>
                          <a:cs typeface="黑体" panose="02010609060101010101" charset="-122"/>
                          <a:sym typeface="+mn-ea"/>
                        </a:rPr>
                        <a:t>口头、录音录像均无效）</a:t>
                      </a:r>
                      <a:r>
                        <a:rPr sz="2400" b="1">
                          <a:latin typeface="仿宋" panose="02010609060101010101" charset="-122"/>
                          <a:ea typeface="仿宋" panose="02010609060101010101" charset="-122"/>
                          <a:cs typeface="黑体" panose="02010609060101010101" charset="-122"/>
                          <a:sym typeface="+mn-ea"/>
                        </a:rPr>
                        <a:t>。监护人在该成年人</a:t>
                      </a:r>
                      <a:r>
                        <a:rPr altLang="zh-CN" sz="2400" b="1" kern="100">
                          <a:solidFill>
                            <a:srgbClr val="FF0000"/>
                          </a:solidFill>
                          <a:uFill>
                            <a:solidFill>
                              <a:srgbClr val="7030A0"/>
                            </a:solidFill>
                          </a:uFill>
                          <a:latin typeface="仿宋" panose="02010609060101010101" charset="-122"/>
                          <a:ea typeface="仿宋" panose="02010609060101010101" charset="-122"/>
                          <a:cs typeface="Times New Roman" panose="02020603050405020304" pitchFamily="18" charset="0"/>
                          <a:sym typeface="+mn-ea"/>
                        </a:rPr>
                        <a:t>丧失或者部分丧失</a:t>
                      </a:r>
                      <a:r>
                        <a:rPr sz="2400" b="1">
                          <a:latin typeface="仿宋" panose="02010609060101010101" charset="-122"/>
                          <a:ea typeface="仿宋" panose="02010609060101010101" charset="-122"/>
                          <a:cs typeface="黑体" panose="02010609060101010101" charset="-122"/>
                          <a:sym typeface="+mn-ea"/>
                        </a:rPr>
                        <a:t>民事行为能力时，履行</a:t>
                      </a:r>
                      <a:r>
                        <a:rPr sz="2400" b="1">
                          <a:solidFill>
                            <a:srgbClr val="FF0000"/>
                          </a:solidFill>
                          <a:latin typeface="仿宋" panose="02010609060101010101" charset="-122"/>
                          <a:ea typeface="仿宋" panose="02010609060101010101" charset="-122"/>
                          <a:cs typeface="黑体" panose="02010609060101010101" charset="-122"/>
                          <a:sym typeface="+mn-ea"/>
                        </a:rPr>
                        <a:t>监护职责</a:t>
                      </a:r>
                      <a:r>
                        <a:rPr sz="2400" b="1">
                          <a:latin typeface="仿宋" panose="02010609060101010101" charset="-122"/>
                          <a:ea typeface="仿宋" panose="02010609060101010101" charset="-122"/>
                          <a:cs typeface="黑体" panose="02010609060101010101" charset="-122"/>
                          <a:sym typeface="+mn-ea"/>
                        </a:rPr>
                        <a:t>。</a:t>
                      </a:r>
                      <a:endParaRPr sz="2400" b="0">
                        <a:solidFill>
                          <a:srgbClr val="00B050"/>
                        </a:solidFill>
                        <a:latin typeface="微软雅黑" panose="020B0503020204020204" charset="-122"/>
                        <a:ea typeface="微软雅黑" panose="020B0503020204020204" charset="-122"/>
                      </a:endParaRPr>
                    </a:p>
                  </a:txBody>
                  <a:tcPr marL="121920" marR="121920" marT="60960" marB="60960"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cPr>
                    <a:lnR w="12700">
                      <a:miter lim="800000"/>
                    </a:lnR>
                    <a:lnT w="12700">
                      <a:solidFill>
                        <a:schemeClr val="tx1"/>
                      </a:solidFill>
                      <a:miter lim="800000"/>
                    </a:lnT>
                    <a:lnB w="12700">
                      <a:solidFill>
                        <a:schemeClr val="tx1"/>
                      </a:solidFill>
                      <a:miter lim="800000"/>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375285" y="800735"/>
            <a:ext cx="11542395" cy="3448685"/>
          </a:xfrm>
          <a:prstGeom prst="rect">
            <a:avLst/>
          </a:prstGeom>
          <a:solidFill>
            <a:schemeClr val="accent6">
              <a:lumMod val="20000"/>
              <a:lumOff val="80000"/>
            </a:schemeClr>
          </a:solidFill>
          <a:ln>
            <a:solidFill>
              <a:srgbClr val="002060"/>
            </a:solidFill>
          </a:ln>
        </p:spPr>
        <p:txBody>
          <a:bodyPr wrap="square" rtlCol="0">
            <a:spAutoFit/>
          </a:bodyPr>
          <a:lstStyle/>
          <a:p>
            <a:pPr>
              <a:lnSpc>
                <a:spcPct val="130000"/>
              </a:lnSpc>
            </a:pPr>
            <a:r>
              <a:rPr lang="zh-CN" altLang="en-US" sz="2400" b="1" kern="100">
                <a:solidFill>
                  <a:srgbClr val="C00000"/>
                </a:solidFill>
                <a:latin typeface="微软雅黑" panose="020B0503020204020204" charset="-122"/>
                <a:ea typeface="微软雅黑" panose="020B0503020204020204" charset="-122"/>
                <a:cs typeface="微软雅黑" panose="020B0503020204020204" charset="-122"/>
                <a:sym typeface="+mn-ea"/>
              </a:rPr>
              <a:t>典型案例：</a:t>
            </a:r>
            <a:r>
              <a:rPr lang="zh-CN" altLang="en-US" sz="2400" b="1">
                <a:solidFill>
                  <a:srgbClr val="C00000"/>
                </a:solidFill>
                <a:latin typeface="楷体" panose="02010609060101010101" charset="-122"/>
                <a:ea typeface="楷体" panose="02010609060101010101" charset="-122"/>
                <a:cs typeface="楷体" panose="02010609060101010101" charset="-122"/>
                <a:sym typeface="+mn-ea"/>
              </a:rPr>
              <a:t>案例</a:t>
            </a:r>
            <a:r>
              <a:rPr lang="en-US" altLang="zh-CN" sz="2400" b="1">
                <a:solidFill>
                  <a:srgbClr val="C00000"/>
                </a:solidFill>
                <a:latin typeface="楷体" panose="02010609060101010101" charset="-122"/>
                <a:ea typeface="楷体" panose="02010609060101010101" charset="-122"/>
                <a:cs typeface="楷体" panose="02010609060101010101" charset="-122"/>
                <a:sym typeface="+mn-ea"/>
              </a:rPr>
              <a:t>1</a:t>
            </a:r>
            <a:r>
              <a:rPr lang="zh-CN" altLang="en-US" sz="2400" b="1">
                <a:solidFill>
                  <a:srgbClr val="C00000"/>
                </a:solidFill>
                <a:latin typeface="楷体" panose="02010609060101010101" charset="-122"/>
                <a:ea typeface="楷体" panose="02010609060101010101"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男青年小武的父亲与女青年小美的母亲是</a:t>
            </a:r>
            <a:r>
              <a:rPr lang="zh-CN" altLang="en-US" sz="2400" b="1">
                <a:solidFill>
                  <a:srgbClr val="FF0000"/>
                </a:solidFill>
                <a:latin typeface="楷体" panose="02010609060101010101" charset="-122"/>
                <a:ea typeface="楷体" panose="02010609060101010101" charset="-122"/>
                <a:cs typeface="楷体" panose="02010609060101010101" charset="-122"/>
                <a:sym typeface="+mn-ea"/>
              </a:rPr>
              <a:t>表兄妹</a:t>
            </a:r>
            <a:r>
              <a:rPr lang="zh-CN" altLang="en-US" sz="2400" b="1">
                <a:latin typeface="楷体" panose="02010609060101010101" charset="-122"/>
                <a:ea typeface="楷体" panose="02010609060101010101" charset="-122"/>
                <a:cs typeface="楷体" panose="02010609060101010101" charset="-122"/>
                <a:sym typeface="+mn-ea"/>
              </a:rPr>
              <a:t>，小武与小美青梅竹马，两人年龄相差三岁，经过多年追求小武如愿在24周岁时与小美登记结婚。婚姻登记机关并不了解两人的</a:t>
            </a:r>
            <a:r>
              <a:rPr lang="zh-CN" altLang="en-US" sz="2400" b="1">
                <a:solidFill>
                  <a:srgbClr val="FF0000"/>
                </a:solidFill>
                <a:latin typeface="楷体" panose="02010609060101010101" charset="-122"/>
                <a:ea typeface="楷体" panose="02010609060101010101" charset="-122"/>
                <a:cs typeface="楷体" panose="02010609060101010101" charset="-122"/>
                <a:sym typeface="+mn-ea"/>
              </a:rPr>
              <a:t>亲戚关系</a:t>
            </a:r>
            <a:r>
              <a:rPr lang="zh-CN" altLang="en-US" sz="2400" b="1">
                <a:latin typeface="楷体" panose="02010609060101010101" charset="-122"/>
                <a:ea typeface="楷体" panose="02010609060101010101" charset="-122"/>
                <a:cs typeface="楷体" panose="02010609060101010101" charset="-122"/>
                <a:sym typeface="+mn-ea"/>
              </a:rPr>
              <a:t>。</a:t>
            </a:r>
            <a:endParaRPr lang="zh-CN" altLang="en-US" sz="2400" b="1">
              <a:latin typeface="楷体" panose="02010609060101010101" charset="-122"/>
              <a:ea typeface="楷体" panose="02010609060101010101" charset="-122"/>
              <a:cs typeface="楷体" panose="02010609060101010101" charset="-122"/>
            </a:endParaRPr>
          </a:p>
          <a:p>
            <a:pPr>
              <a:lnSpc>
                <a:spcPct val="130000"/>
              </a:lnSpc>
            </a:pPr>
            <a:r>
              <a:rPr lang="zh-CN" sz="2400" b="1">
                <a:solidFill>
                  <a:srgbClr val="C00000"/>
                </a:solidFill>
                <a:latin typeface="楷体" panose="02010609060101010101" charset="-122"/>
                <a:ea typeface="楷体" panose="02010609060101010101" charset="-122"/>
                <a:cs typeface="楷体" panose="02010609060101010101" charset="-122"/>
                <a:sym typeface="+mn-ea"/>
              </a:rPr>
              <a:t>案例</a:t>
            </a:r>
            <a:r>
              <a:rPr lang="en-US" altLang="zh-CN" sz="2400" b="1">
                <a:solidFill>
                  <a:srgbClr val="C00000"/>
                </a:solidFill>
                <a:latin typeface="楷体" panose="02010609060101010101" charset="-122"/>
                <a:ea typeface="楷体" panose="02010609060101010101" charset="-122"/>
                <a:cs typeface="楷体" panose="02010609060101010101" charset="-122"/>
                <a:sym typeface="+mn-ea"/>
              </a:rPr>
              <a:t>2</a:t>
            </a:r>
            <a:r>
              <a:rPr lang="zh-CN" altLang="en-US" sz="2400" b="1">
                <a:solidFill>
                  <a:srgbClr val="C00000"/>
                </a:solidFill>
                <a:latin typeface="楷体" panose="02010609060101010101" charset="-122"/>
                <a:ea typeface="楷体" panose="02010609060101010101"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男青年小张与同村的女青年小梅恋爱，两人在村里举办婚礼后，就以夫妻名义生活在一起，并</a:t>
            </a:r>
            <a:r>
              <a:rPr lang="zh-CN" altLang="en-US" sz="2400" b="1">
                <a:solidFill>
                  <a:srgbClr val="FF0000"/>
                </a:solidFill>
                <a:latin typeface="楷体" panose="02010609060101010101" charset="-122"/>
                <a:ea typeface="楷体" panose="02010609060101010101" charset="-122"/>
                <a:cs typeface="楷体" panose="02010609060101010101" charset="-122"/>
                <a:sym typeface="+mn-ea"/>
              </a:rPr>
              <a:t>没有办理结婚登记</a:t>
            </a:r>
            <a:r>
              <a:rPr lang="zh-CN" altLang="en-US" sz="2400" b="1">
                <a:latin typeface="楷体" panose="02010609060101010101" charset="-122"/>
                <a:ea typeface="楷体" panose="02010609060101010101" charset="-122"/>
                <a:cs typeface="楷体" panose="02010609060101010101" charset="-122"/>
                <a:sym typeface="+mn-ea"/>
              </a:rPr>
              <a:t>。</a:t>
            </a:r>
            <a:endParaRPr lang="zh-CN" altLang="en-US" sz="2400" b="1">
              <a:latin typeface="楷体" panose="02010609060101010101" charset="-122"/>
              <a:ea typeface="楷体" panose="02010609060101010101" charset="-122"/>
              <a:cs typeface="楷体" panose="02010609060101010101" charset="-122"/>
            </a:endParaRPr>
          </a:p>
          <a:p>
            <a:pPr>
              <a:lnSpc>
                <a:spcPct val="130000"/>
              </a:lnSpc>
            </a:pPr>
            <a:r>
              <a:rPr lang="zh-CN" sz="2400" b="1">
                <a:solidFill>
                  <a:srgbClr val="C00000"/>
                </a:solidFill>
                <a:latin typeface="楷体" panose="02010609060101010101" charset="-122"/>
                <a:ea typeface="楷体" panose="02010609060101010101" charset="-122"/>
                <a:cs typeface="楷体" panose="02010609060101010101" charset="-122"/>
                <a:sym typeface="+mn-ea"/>
              </a:rPr>
              <a:t>案例</a:t>
            </a:r>
            <a:r>
              <a:rPr lang="en-US" altLang="zh-CN" sz="2400" b="1">
                <a:solidFill>
                  <a:srgbClr val="C00000"/>
                </a:solidFill>
                <a:latin typeface="楷体" panose="02010609060101010101" charset="-122"/>
                <a:ea typeface="楷体" panose="02010609060101010101" charset="-122"/>
                <a:cs typeface="楷体" panose="02010609060101010101" charset="-122"/>
                <a:sym typeface="+mn-ea"/>
              </a:rPr>
              <a:t>3</a:t>
            </a:r>
            <a:r>
              <a:rPr lang="zh-CN" altLang="en-US" sz="2400" b="1">
                <a:solidFill>
                  <a:srgbClr val="C00000"/>
                </a:solidFill>
                <a:latin typeface="楷体" panose="02010609060101010101" charset="-122"/>
                <a:ea typeface="楷体" panose="02010609060101010101"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男青年小罗19周岁，经亲戚介绍认识同龄女青年小英，两人恋爱一年后准备结婚。由于小罗的年龄未达到法定年龄，于是小罗</a:t>
            </a:r>
            <a:r>
              <a:rPr lang="zh-CN" altLang="en-US" sz="2400" b="1">
                <a:solidFill>
                  <a:srgbClr val="FF0000"/>
                </a:solidFill>
                <a:latin typeface="楷体" panose="02010609060101010101" charset="-122"/>
                <a:ea typeface="楷体" panose="02010609060101010101" charset="-122"/>
                <a:cs typeface="楷体" panose="02010609060101010101" charset="-122"/>
                <a:sym typeface="+mn-ea"/>
              </a:rPr>
              <a:t>伪造证件</a:t>
            </a:r>
            <a:r>
              <a:rPr lang="zh-CN" altLang="en-US" sz="2400" b="1">
                <a:latin typeface="楷体" panose="02010609060101010101" charset="-122"/>
                <a:ea typeface="楷体" panose="02010609060101010101" charset="-122"/>
                <a:cs typeface="楷体" panose="02010609060101010101" charset="-122"/>
                <a:sym typeface="+mn-ea"/>
              </a:rPr>
              <a:t>与小英登记结婚。</a:t>
            </a:r>
            <a:endParaRPr lang="zh-CN" altLang="en-US" sz="2400">
              <a:latin typeface="楷体" panose="02010609060101010101" charset="-122"/>
              <a:ea typeface="楷体" panose="02010609060101010101" charset="-122"/>
              <a:cs typeface="楷体" panose="02010609060101010101" charset="-122"/>
            </a:endParaRPr>
          </a:p>
        </p:txBody>
      </p:sp>
      <p:sp>
        <p:nvSpPr>
          <p:cNvPr id="5" name="文本框 4"/>
          <p:cNvSpPr txBox="1"/>
          <p:nvPr>
            <p:custDataLst>
              <p:tags r:id="rId2"/>
            </p:custDataLst>
          </p:nvPr>
        </p:nvSpPr>
        <p:spPr>
          <a:xfrm>
            <a:off x="494665" y="5226050"/>
            <a:ext cx="8611235" cy="521970"/>
          </a:xfrm>
          <a:prstGeom prst="rect">
            <a:avLst/>
          </a:prstGeom>
          <a:solidFill>
            <a:schemeClr val="tx2">
              <a:lumMod val="20000"/>
              <a:lumOff val="80000"/>
            </a:schemeClr>
          </a:solidFill>
          <a:ln>
            <a:solidFill>
              <a:srgbClr val="002060"/>
            </a:solidFill>
          </a:ln>
        </p:spPr>
        <p:style>
          <a:lnRef idx="1">
            <a:schemeClr val="dk1"/>
          </a:lnRef>
          <a:fillRef idx="3">
            <a:schemeClr val="dk1"/>
          </a:fillRef>
          <a:effectRef idx="2">
            <a:schemeClr val="dk1"/>
          </a:effectRef>
          <a:fontRef idx="minor">
            <a:schemeClr val="lt1"/>
          </a:fontRef>
        </p:style>
        <p:txBody>
          <a:bodyPr wrap="square" rtlCol="0" anchor="t">
            <a:spAutoFit/>
          </a:bodyPr>
          <a:lstStyle/>
          <a:p>
            <a:pPr algn="l" fontAlgn="auto"/>
            <a:r>
              <a:rPr lang="zh-CN" altLang="en-US" sz="2800" b="1">
                <a:solidFill>
                  <a:srgbClr val="002060"/>
                </a:solidFill>
                <a:latin typeface="微软雅黑" panose="020B0503020204020204" charset="-122"/>
                <a:ea typeface="微软雅黑" panose="020B0503020204020204" charset="-122"/>
                <a:cs typeface="宋体" panose="02010600030101010101" pitchFamily="2" charset="-122"/>
                <a:sym typeface="+mn-ea"/>
              </a:rPr>
              <a:t>上述情形中当事人的婚姻是否受法律保护，为什么？</a:t>
            </a:r>
            <a:endParaRPr lang="zh-CN" altLang="en-US" sz="2800" b="1">
              <a:solidFill>
                <a:srgbClr val="002060"/>
              </a:solidFill>
              <a:latin typeface="微软雅黑" panose="020B0503020204020204" charset="-122"/>
              <a:ea typeface="微软雅黑" panose="020B0503020204020204" charset="-122"/>
              <a:cs typeface="宋体" panose="02010600030101010101" pitchFamily="2" charset="-122"/>
              <a:sym typeface="+mn-ea"/>
            </a:endParaRPr>
          </a:p>
        </p:txBody>
      </p:sp>
      <p:sp>
        <p:nvSpPr>
          <p:cNvPr id="9" name="文本框 8"/>
          <p:cNvSpPr txBox="1"/>
          <p:nvPr>
            <p:custDataLst>
              <p:tags r:id="rId3"/>
            </p:custDataLst>
          </p:nvPr>
        </p:nvSpPr>
        <p:spPr>
          <a:xfrm>
            <a:off x="4633595" y="1730375"/>
            <a:ext cx="7194550" cy="521970"/>
          </a:xfrm>
          <a:prstGeom prst="rect">
            <a:avLst/>
          </a:prstGeom>
          <a:solidFill>
            <a:schemeClr val="accent4">
              <a:lumMod val="60000"/>
              <a:lumOff val="40000"/>
            </a:schemeClr>
          </a:solidFill>
          <a:ln>
            <a:solidFill>
              <a:schemeClr val="accent4">
                <a:lumMod val="50000"/>
              </a:schemeClr>
            </a:solidFill>
          </a:ln>
        </p:spPr>
        <p:txBody>
          <a:bodyPr wrap="square" rtlCol="0">
            <a:spAutoFit/>
          </a:bodyPr>
          <a:lstStyle/>
          <a:p>
            <a:r>
              <a:rPr lang="zh-CN" altLang="en-US" sz="2800" b="1">
                <a:solidFill>
                  <a:srgbClr val="FF0000"/>
                </a:solidFill>
                <a:latin typeface="微软雅黑" panose="020B0503020204020204" charset="-122"/>
                <a:ea typeface="微软雅黑" panose="020B0503020204020204" charset="-122"/>
              </a:rPr>
              <a:t>第四代</a:t>
            </a:r>
            <a:r>
              <a:rPr lang="zh-CN" altLang="en-US" sz="2800" b="1">
                <a:latin typeface="微软雅黑" panose="020B0503020204020204" charset="-122"/>
                <a:ea typeface="微软雅黑" panose="020B0503020204020204" charset="-122"/>
              </a:rPr>
              <a:t>旁系血亲，允许结婚，婚姻</a:t>
            </a:r>
            <a:r>
              <a:rPr lang="zh-CN" altLang="en-US" sz="2800" b="1">
                <a:solidFill>
                  <a:srgbClr val="FF0000"/>
                </a:solidFill>
                <a:latin typeface="微软雅黑" panose="020B0503020204020204" charset="-122"/>
                <a:ea typeface="微软雅黑" panose="020B0503020204020204" charset="-122"/>
              </a:rPr>
              <a:t>有效</a:t>
            </a:r>
            <a:endParaRPr lang="zh-CN" altLang="en-US" sz="2800" b="1">
              <a:solidFill>
                <a:srgbClr val="FF0000"/>
              </a:solidFill>
              <a:latin typeface="微软雅黑" panose="020B0503020204020204" charset="-122"/>
              <a:ea typeface="微软雅黑" panose="020B0503020204020204" charset="-122"/>
            </a:endParaRPr>
          </a:p>
        </p:txBody>
      </p:sp>
      <p:sp>
        <p:nvSpPr>
          <p:cNvPr id="10" name="文本框 9"/>
          <p:cNvSpPr txBox="1"/>
          <p:nvPr>
            <p:custDataLst>
              <p:tags r:id="rId4"/>
            </p:custDataLst>
          </p:nvPr>
        </p:nvSpPr>
        <p:spPr>
          <a:xfrm>
            <a:off x="5351145" y="2629535"/>
            <a:ext cx="6087745" cy="521970"/>
          </a:xfrm>
          <a:prstGeom prst="rect">
            <a:avLst/>
          </a:prstGeom>
          <a:solidFill>
            <a:schemeClr val="accent2">
              <a:lumMod val="60000"/>
              <a:lumOff val="40000"/>
            </a:schemeClr>
          </a:solidFill>
          <a:ln>
            <a:solidFill>
              <a:schemeClr val="accent4">
                <a:lumMod val="50000"/>
              </a:schemeClr>
            </a:solidFill>
          </a:ln>
        </p:spPr>
        <p:txBody>
          <a:bodyPr wrap="square" rtlCol="0">
            <a:spAutoFit/>
          </a:bodyPr>
          <a:lstStyle/>
          <a:p>
            <a:r>
              <a:rPr lang="zh-CN" altLang="en-US" sz="2800" b="1">
                <a:solidFill>
                  <a:srgbClr val="FF0000"/>
                </a:solidFill>
                <a:latin typeface="微软雅黑" panose="020B0503020204020204" charset="-122"/>
                <a:ea typeface="微软雅黑" panose="020B0503020204020204" charset="-122"/>
              </a:rPr>
              <a:t>未进行</a:t>
            </a:r>
            <a:r>
              <a:rPr lang="zh-CN" altLang="en-US" sz="2800" b="1">
                <a:latin typeface="微软雅黑" panose="020B0503020204020204" charset="-122"/>
                <a:ea typeface="微软雅黑" panose="020B0503020204020204" charset="-122"/>
              </a:rPr>
              <a:t>结婚登记，</a:t>
            </a:r>
            <a:r>
              <a:rPr lang="zh-CN" altLang="en-US" sz="2800" b="1">
                <a:solidFill>
                  <a:srgbClr val="FF0000"/>
                </a:solidFill>
                <a:latin typeface="微软雅黑" panose="020B0503020204020204" charset="-122"/>
                <a:ea typeface="微软雅黑" panose="020B0503020204020204" charset="-122"/>
              </a:rPr>
              <a:t>不受</a:t>
            </a:r>
            <a:r>
              <a:rPr lang="zh-CN" altLang="en-US" sz="2800" b="1">
                <a:latin typeface="微软雅黑" panose="020B0503020204020204" charset="-122"/>
                <a:ea typeface="微软雅黑" panose="020B0503020204020204" charset="-122"/>
              </a:rPr>
              <a:t>法律保护</a:t>
            </a:r>
            <a:endParaRPr lang="zh-CN" altLang="en-US" sz="2800" b="1">
              <a:latin typeface="微软雅黑" panose="020B0503020204020204" charset="-122"/>
              <a:ea typeface="微软雅黑" panose="020B0503020204020204" charset="-122"/>
            </a:endParaRPr>
          </a:p>
        </p:txBody>
      </p:sp>
      <p:sp>
        <p:nvSpPr>
          <p:cNvPr id="11" name="文本框 10"/>
          <p:cNvSpPr txBox="1"/>
          <p:nvPr>
            <p:custDataLst>
              <p:tags r:id="rId5"/>
            </p:custDataLst>
          </p:nvPr>
        </p:nvSpPr>
        <p:spPr>
          <a:xfrm>
            <a:off x="2792730" y="4420870"/>
            <a:ext cx="9124315" cy="521970"/>
          </a:xfrm>
          <a:prstGeom prst="rect">
            <a:avLst/>
          </a:prstGeom>
          <a:solidFill>
            <a:schemeClr val="accent6">
              <a:lumMod val="40000"/>
              <a:lumOff val="60000"/>
            </a:schemeClr>
          </a:solidFill>
          <a:ln>
            <a:solidFill>
              <a:schemeClr val="accent4">
                <a:lumMod val="50000"/>
              </a:schemeClr>
            </a:solidFill>
          </a:ln>
        </p:spPr>
        <p:txBody>
          <a:bodyPr wrap="square" rtlCol="0">
            <a:spAutoFit/>
          </a:bodyPr>
          <a:lstStyle/>
          <a:p>
            <a:r>
              <a:rPr lang="zh-CN" altLang="en-US" sz="2800" b="1">
                <a:solidFill>
                  <a:srgbClr val="FF0000"/>
                </a:solidFill>
                <a:latin typeface="微软雅黑" panose="020B0503020204020204" charset="-122"/>
                <a:ea typeface="微软雅黑" panose="020B0503020204020204" charset="-122"/>
              </a:rPr>
              <a:t>不到法定结婚年龄，伪造证件，婚姻无效</a:t>
            </a:r>
            <a:r>
              <a:rPr lang="zh-CN" altLang="en-US" sz="2800" b="1">
                <a:latin typeface="微软雅黑" panose="020B0503020204020204" charset="-122"/>
                <a:ea typeface="微软雅黑" panose="020B0503020204020204" charset="-122"/>
              </a:rPr>
              <a:t>，</a:t>
            </a:r>
            <a:r>
              <a:rPr lang="zh-CN" altLang="en-US" sz="2800" b="1">
                <a:solidFill>
                  <a:srgbClr val="FF0000"/>
                </a:solidFill>
                <a:latin typeface="微软雅黑" panose="020B0503020204020204" charset="-122"/>
                <a:ea typeface="微软雅黑" panose="020B0503020204020204" charset="-122"/>
              </a:rPr>
              <a:t>不受</a:t>
            </a:r>
            <a:r>
              <a:rPr lang="zh-CN" altLang="en-US" sz="2800" b="1">
                <a:latin typeface="微软雅黑" panose="020B0503020204020204" charset="-122"/>
                <a:ea typeface="微软雅黑" panose="020B0503020204020204" charset="-122"/>
              </a:rPr>
              <a:t>法律保护</a:t>
            </a:r>
            <a:endParaRPr lang="zh-CN" altLang="en-US" sz="2800" b="1">
              <a:latin typeface="微软雅黑" panose="020B0503020204020204" charset="-122"/>
              <a:ea typeface="微软雅黑" panose="020B0503020204020204" charset="-122"/>
            </a:endParaRPr>
          </a:p>
        </p:txBody>
      </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custDataLst>
              <p:tags r:id="rId1"/>
            </p:custDataLst>
          </p:nvPr>
        </p:nvGraphicFramePr>
        <p:xfrm>
          <a:off x="203835" y="511810"/>
          <a:ext cx="11784330" cy="6080125"/>
        </p:xfrm>
        <a:graphic>
          <a:graphicData uri="http://schemas.openxmlformats.org/drawingml/2006/table">
            <a:tbl>
              <a:tblPr firstRow="1" bandRow="1">
                <a:tableStyleId>{5940675A-B579-460E-94D1-54222C63F5DA}</a:tableStyleId>
              </a:tblPr>
              <a:tblGrid>
                <a:gridCol w="843915"/>
                <a:gridCol w="10940415"/>
              </a:tblGrid>
              <a:tr h="833120">
                <a:tc>
                  <a:txBody>
                    <a:bodyPr/>
                    <a:lstStyle/>
                    <a:p>
                      <a:pPr indent="0" algn="ctr">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要求</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p>
                      <a:pPr indent="0">
                        <a:buNone/>
                      </a:pPr>
                      <a:r>
                        <a:rPr lang="en-US" sz="2400" b="1">
                          <a:solidFill>
                            <a:schemeClr val="tx1"/>
                          </a:solidFill>
                          <a:latin typeface="楷体" panose="02010609060101010101" charset="-122"/>
                          <a:ea typeface="楷体" panose="02010609060101010101" charset="-122"/>
                          <a:cs typeface="宋体" panose="02010600030101010101" pitchFamily="2" charset="-122"/>
                        </a:rPr>
                        <a:t>结婚建立的是一种长期的</a:t>
                      </a:r>
                      <a:r>
                        <a:rPr lang="en-US" sz="2400" b="1">
                          <a:solidFill>
                            <a:srgbClr val="FF0000"/>
                          </a:solidFill>
                          <a:latin typeface="楷体" panose="02010609060101010101" charset="-122"/>
                          <a:ea typeface="楷体" panose="02010609060101010101" charset="-122"/>
                          <a:cs typeface="宋体" panose="02010600030101010101" pitchFamily="2" charset="-122"/>
                        </a:rPr>
                        <a:t>身份关系</a:t>
                      </a:r>
                      <a:r>
                        <a:rPr lang="en-US" sz="2400" b="1">
                          <a:solidFill>
                            <a:schemeClr val="tx1"/>
                          </a:solidFill>
                          <a:latin typeface="楷体" panose="02010609060101010101" charset="-122"/>
                          <a:ea typeface="楷体" panose="02010609060101010101" charset="-122"/>
                          <a:cs typeface="宋体" panose="02010600030101010101" pitchFamily="2" charset="-122"/>
                        </a:rPr>
                        <a:t>，夫妻应当互相忠实，互相尊重，互相关爱，还有相互扶养的义务</a:t>
                      </a:r>
                      <a:endParaRPr lang="en-US" altLang="en-US" sz="2400" b="1">
                        <a:solidFill>
                          <a:schemeClr val="tx1"/>
                        </a:solidFill>
                        <a:latin typeface="楷体" panose="02010609060101010101" charset="-122"/>
                        <a:ea typeface="楷体" panose="02010609060101010101"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97280">
                <a:tc>
                  <a:txBody>
                    <a:bodyPr/>
                    <a:lstStyle/>
                    <a:p>
                      <a:pPr indent="0" algn="ctr">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基本原则</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p>
                      <a:pPr indent="0">
                        <a:buNone/>
                      </a:pPr>
                      <a:r>
                        <a:rPr lang="en-US" sz="2400" b="1">
                          <a:solidFill>
                            <a:srgbClr val="FF0000"/>
                          </a:solidFill>
                          <a:latin typeface="楷体" panose="02010609060101010101" charset="-122"/>
                          <a:ea typeface="楷体" panose="02010609060101010101" charset="-122"/>
                          <a:cs typeface="宋体" panose="02010600030101010101" pitchFamily="2" charset="-122"/>
                        </a:rPr>
                        <a:t>婚姻自由</a:t>
                      </a:r>
                      <a:r>
                        <a:rPr lang="en-US" sz="2400" b="1">
                          <a:solidFill>
                            <a:schemeClr val="tx1"/>
                          </a:solidFill>
                          <a:latin typeface="楷体" panose="02010609060101010101" charset="-122"/>
                          <a:ea typeface="楷体" panose="02010609060101010101" charset="-122"/>
                          <a:cs typeface="宋体" panose="02010600030101010101" pitchFamily="2" charset="-122"/>
                        </a:rPr>
                        <a:t>是婚姻制度的基本原则，包括结婚自由和离婚自由。民法典还规定了</a:t>
                      </a:r>
                      <a:r>
                        <a:rPr lang="en-US" sz="2400" b="1">
                          <a:solidFill>
                            <a:srgbClr val="FF0000"/>
                          </a:solidFill>
                          <a:latin typeface="楷体" panose="02010609060101010101" charset="-122"/>
                          <a:ea typeface="楷体" panose="02010609060101010101" charset="-122"/>
                          <a:cs typeface="宋体" panose="02010600030101010101" pitchFamily="2" charset="-122"/>
                        </a:rPr>
                        <a:t>一夫一妻</a:t>
                      </a:r>
                      <a:r>
                        <a:rPr lang="en-US" sz="2400" b="1">
                          <a:solidFill>
                            <a:schemeClr val="tx1"/>
                          </a:solidFill>
                          <a:latin typeface="楷体" panose="02010609060101010101" charset="-122"/>
                          <a:ea typeface="楷体" panose="02010609060101010101" charset="-122"/>
                          <a:cs typeface="宋体" panose="02010600030101010101" pitchFamily="2" charset="-122"/>
                        </a:rPr>
                        <a:t>，</a:t>
                      </a:r>
                      <a:r>
                        <a:rPr lang="en-US" sz="2400" b="1">
                          <a:solidFill>
                            <a:srgbClr val="FF0000"/>
                          </a:solidFill>
                          <a:latin typeface="楷体" panose="02010609060101010101" charset="-122"/>
                          <a:ea typeface="楷体" panose="02010609060101010101" charset="-122"/>
                          <a:cs typeface="宋体" panose="02010600030101010101" pitchFamily="2" charset="-122"/>
                        </a:rPr>
                        <a:t>男女平等</a:t>
                      </a:r>
                      <a:r>
                        <a:rPr lang="en-US" sz="2400" b="1">
                          <a:solidFill>
                            <a:schemeClr val="tx1"/>
                          </a:solidFill>
                          <a:latin typeface="楷体" panose="02010609060101010101" charset="-122"/>
                          <a:ea typeface="楷体" panose="02010609060101010101" charset="-122"/>
                          <a:cs typeface="宋体" panose="02010600030101010101" pitchFamily="2" charset="-122"/>
                        </a:rPr>
                        <a:t>，</a:t>
                      </a:r>
                      <a:r>
                        <a:rPr lang="en-US" sz="2400" b="1">
                          <a:solidFill>
                            <a:srgbClr val="FF0000"/>
                          </a:solidFill>
                          <a:latin typeface="楷体" panose="02010609060101010101" charset="-122"/>
                          <a:ea typeface="楷体" panose="02010609060101010101" charset="-122"/>
                          <a:cs typeface="宋体" panose="02010600030101010101" pitchFamily="2" charset="-122"/>
                        </a:rPr>
                        <a:t>保护妇女、未成年人、老年人、残疾人的合法权益</a:t>
                      </a:r>
                      <a:r>
                        <a:rPr lang="en-US" sz="2400" b="1">
                          <a:solidFill>
                            <a:schemeClr val="tx1"/>
                          </a:solidFill>
                          <a:latin typeface="楷体" panose="02010609060101010101" charset="-122"/>
                          <a:ea typeface="楷体" panose="02010609060101010101" charset="-122"/>
                          <a:cs typeface="宋体" panose="02010600030101010101" pitchFamily="2" charset="-122"/>
                        </a:rPr>
                        <a:t>等基本原则</a:t>
                      </a:r>
                      <a:endParaRPr lang="en-US" altLang="en-US" sz="2400" b="1">
                        <a:solidFill>
                          <a:schemeClr val="tx1"/>
                        </a:solidFill>
                        <a:latin typeface="楷体" panose="02010609060101010101" charset="-122"/>
                        <a:ea typeface="楷体" panose="02010609060101010101"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97280">
                <a:tc>
                  <a:txBody>
                    <a:bodyPr/>
                    <a:lstStyle/>
                    <a:p>
                      <a:pPr indent="0" algn="ctr">
                        <a:buNone/>
                      </a:pPr>
                      <a:r>
                        <a:rPr lang="en-US" sz="2000" b="1">
                          <a:solidFill>
                            <a:schemeClr val="tx1"/>
                          </a:solidFill>
                          <a:latin typeface="微软雅黑" panose="020B0503020204020204" charset="-122"/>
                          <a:ea typeface="微软雅黑" panose="020B0503020204020204" charset="-122"/>
                          <a:cs typeface="微软雅黑" panose="020B0503020204020204" charset="-122"/>
                        </a:rPr>
                        <a:t>法定条件 </a:t>
                      </a:r>
                      <a:endParaRPr lang="en-US" altLang="en-US" sz="20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p>
                      <a:pPr indent="0" fontAlgn="auto">
                        <a:buNone/>
                      </a:pPr>
                      <a:r>
                        <a:rPr lang="en-US" sz="2400" b="1">
                          <a:solidFill>
                            <a:srgbClr val="1813F7"/>
                          </a:solidFill>
                          <a:latin typeface="楷体" panose="02010609060101010101" charset="-122"/>
                          <a:ea typeface="楷体" panose="02010609060101010101" charset="-122"/>
                          <a:cs typeface="楷体" panose="02010609060101010101" charset="-122"/>
                        </a:rPr>
                        <a:t>①</a:t>
                      </a:r>
                      <a:r>
                        <a:rPr lang="en-US" sz="2400" b="1">
                          <a:solidFill>
                            <a:schemeClr val="tx1"/>
                          </a:solidFill>
                          <a:latin typeface="楷体" panose="02010609060101010101" charset="-122"/>
                          <a:ea typeface="楷体" panose="02010609060101010101" charset="-122"/>
                          <a:cs typeface="楷体" panose="02010609060101010101" charset="-122"/>
                        </a:rPr>
                        <a:t>男女双方完全</a:t>
                      </a:r>
                      <a:r>
                        <a:rPr lang="en-US" sz="2400" b="1">
                          <a:solidFill>
                            <a:srgbClr val="FF0000"/>
                          </a:solidFill>
                          <a:latin typeface="楷体" panose="02010609060101010101" charset="-122"/>
                          <a:ea typeface="楷体" panose="02010609060101010101" charset="-122"/>
                          <a:cs typeface="楷体" panose="02010609060101010101" charset="-122"/>
                        </a:rPr>
                        <a:t>自愿</a:t>
                      </a:r>
                      <a:r>
                        <a:rPr lang="en-US" sz="2400" b="1">
                          <a:solidFill>
                            <a:schemeClr val="tx1"/>
                          </a:solidFill>
                          <a:latin typeface="楷体" panose="02010609060101010101" charset="-122"/>
                          <a:ea typeface="楷体" panose="02010609060101010101" charset="-122"/>
                          <a:cs typeface="楷体" panose="02010609060101010101" charset="-122"/>
                        </a:rPr>
                        <a:t>    </a:t>
                      </a:r>
                      <a:r>
                        <a:rPr lang="en-US" sz="2400" b="1">
                          <a:solidFill>
                            <a:srgbClr val="1813F7"/>
                          </a:solidFill>
                          <a:latin typeface="楷体" panose="02010609060101010101" charset="-122"/>
                          <a:ea typeface="楷体" panose="02010609060101010101" charset="-122"/>
                          <a:cs typeface="楷体" panose="02010609060101010101" charset="-122"/>
                        </a:rPr>
                        <a:t>②</a:t>
                      </a:r>
                      <a:r>
                        <a:rPr lang="en-US" sz="2400" b="1">
                          <a:solidFill>
                            <a:schemeClr val="tx1"/>
                          </a:solidFill>
                          <a:latin typeface="楷体" panose="02010609060101010101" charset="-122"/>
                          <a:ea typeface="楷体" panose="02010609060101010101" charset="-122"/>
                          <a:cs typeface="楷体" panose="02010609060101010101" charset="-122"/>
                        </a:rPr>
                        <a:t>男女双方达到</a:t>
                      </a:r>
                      <a:r>
                        <a:rPr lang="en-US" sz="2400" b="1">
                          <a:solidFill>
                            <a:srgbClr val="FF0000"/>
                          </a:solidFill>
                          <a:latin typeface="楷体" panose="02010609060101010101" charset="-122"/>
                          <a:ea typeface="楷体" panose="02010609060101010101" charset="-122"/>
                          <a:cs typeface="楷体" panose="02010609060101010101" charset="-122"/>
                        </a:rPr>
                        <a:t>法定婚龄</a:t>
                      </a:r>
                      <a:r>
                        <a:rPr lang="en-US" sz="2400" b="1">
                          <a:solidFill>
                            <a:schemeClr val="tx1"/>
                          </a:solidFill>
                          <a:latin typeface="楷体" panose="02010609060101010101" charset="-122"/>
                          <a:ea typeface="楷体" panose="02010609060101010101" charset="-122"/>
                          <a:cs typeface="楷体" panose="02010609060101010101" charset="-122"/>
                        </a:rPr>
                        <a:t>。民法典规定的结婚年龄，男不得早于二十二周岁，女不得早于二十周岁    </a:t>
                      </a:r>
                      <a:r>
                        <a:rPr lang="en-US" sz="2400" b="1">
                          <a:solidFill>
                            <a:srgbClr val="1813F7"/>
                          </a:solidFill>
                          <a:latin typeface="楷体" panose="02010609060101010101" charset="-122"/>
                          <a:ea typeface="楷体" panose="02010609060101010101" charset="-122"/>
                          <a:cs typeface="楷体" panose="02010609060101010101" charset="-122"/>
                        </a:rPr>
                        <a:t>③</a:t>
                      </a:r>
                      <a:r>
                        <a:rPr lang="en-US" sz="2400" b="1">
                          <a:solidFill>
                            <a:schemeClr val="tx1"/>
                          </a:solidFill>
                          <a:latin typeface="楷体" panose="02010609060101010101" charset="-122"/>
                          <a:ea typeface="楷体" panose="02010609060101010101" charset="-122"/>
                          <a:cs typeface="楷体" panose="02010609060101010101" charset="-122"/>
                        </a:rPr>
                        <a:t>符合</a:t>
                      </a:r>
                      <a:r>
                        <a:rPr lang="en-US" sz="2400" b="1">
                          <a:solidFill>
                            <a:srgbClr val="FF0000"/>
                          </a:solidFill>
                          <a:latin typeface="楷体" panose="02010609060101010101" charset="-122"/>
                          <a:ea typeface="楷体" panose="02010609060101010101" charset="-122"/>
                          <a:cs typeface="楷体" panose="02010609060101010101" charset="-122"/>
                        </a:rPr>
                        <a:t>一夫一妻制</a:t>
                      </a:r>
                      <a:r>
                        <a:rPr lang="en-US" sz="2400" b="1">
                          <a:solidFill>
                            <a:schemeClr val="tx1"/>
                          </a:solidFill>
                          <a:latin typeface="楷体" panose="02010609060101010101" charset="-122"/>
                          <a:ea typeface="楷体" panose="02010609060101010101" charset="-122"/>
                          <a:cs typeface="楷体" panose="02010609060101010101" charset="-122"/>
                        </a:rPr>
                        <a:t>     </a:t>
                      </a:r>
                      <a:r>
                        <a:rPr lang="en-US" sz="2400" b="1">
                          <a:solidFill>
                            <a:srgbClr val="1813F7"/>
                          </a:solidFill>
                          <a:latin typeface="楷体" panose="02010609060101010101" charset="-122"/>
                          <a:ea typeface="楷体" panose="02010609060101010101" charset="-122"/>
                          <a:cs typeface="楷体" panose="02010609060101010101" charset="-122"/>
                        </a:rPr>
                        <a:t>④</a:t>
                      </a:r>
                      <a:r>
                        <a:rPr lang="en-US" sz="2400" b="1">
                          <a:solidFill>
                            <a:schemeClr val="tx1"/>
                          </a:solidFill>
                          <a:latin typeface="楷体" panose="02010609060101010101" charset="-122"/>
                          <a:ea typeface="楷体" panose="02010609060101010101" charset="-122"/>
                          <a:cs typeface="楷体" panose="02010609060101010101" charset="-122"/>
                        </a:rPr>
                        <a:t>直系血亲或者三代以内的旁系血亲</a:t>
                      </a:r>
                      <a:r>
                        <a:rPr lang="en-US" sz="2400" b="1">
                          <a:solidFill>
                            <a:srgbClr val="FF0000"/>
                          </a:solidFill>
                          <a:latin typeface="楷体" panose="02010609060101010101" charset="-122"/>
                          <a:ea typeface="楷体" panose="02010609060101010101" charset="-122"/>
                          <a:cs typeface="楷体" panose="02010609060101010101" charset="-122"/>
                        </a:rPr>
                        <a:t>禁止结婚</a:t>
                      </a:r>
                      <a:endParaRPr lang="en-US" altLang="en-US" sz="2400" b="1">
                        <a:solidFill>
                          <a:srgbClr val="FF0000"/>
                        </a:solidFill>
                        <a:latin typeface="楷体" panose="02010609060101010101" charset="-122"/>
                        <a:ea typeface="楷体" panose="02010609060101010101" charset="-122"/>
                        <a:cs typeface="楷体" panose="02010609060101010101"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94560">
                <a:tc>
                  <a:txBody>
                    <a:bodyPr/>
                    <a:lstStyle/>
                    <a:p>
                      <a:pPr indent="0" algn="ctr">
                        <a:buNone/>
                      </a:pPr>
                      <a:r>
                        <a:rPr lang="en-US" sz="2000" b="1">
                          <a:solidFill>
                            <a:schemeClr val="tx1"/>
                          </a:solidFill>
                          <a:latin typeface="微软雅黑" panose="020B0503020204020204" charset="-122"/>
                          <a:ea typeface="微软雅黑" panose="020B0503020204020204" charset="-122"/>
                          <a:cs typeface="微软雅黑" panose="020B0503020204020204" charset="-122"/>
                        </a:rPr>
                        <a:t>登记程序 </a:t>
                      </a:r>
                      <a:endParaRPr lang="en-US" altLang="en-US" sz="20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p>
                      <a:pPr indent="0" fontAlgn="auto">
                        <a:buNone/>
                      </a:pPr>
                      <a:r>
                        <a:rPr lang="en-US" sz="2400" b="1">
                          <a:solidFill>
                            <a:srgbClr val="1813F7"/>
                          </a:solidFill>
                          <a:latin typeface="楷体" panose="02010609060101010101" charset="-122"/>
                          <a:ea typeface="楷体" panose="02010609060101010101" charset="-122"/>
                          <a:cs typeface="宋体" panose="02010600030101010101" pitchFamily="2" charset="-122"/>
                        </a:rPr>
                        <a:t>①申请：</a:t>
                      </a:r>
                      <a:r>
                        <a:rPr lang="en-US" sz="2400" b="1">
                          <a:solidFill>
                            <a:schemeClr val="tx1"/>
                          </a:solidFill>
                          <a:latin typeface="楷体" panose="02010609060101010101" charset="-122"/>
                          <a:ea typeface="楷体" panose="02010609060101010101" charset="-122"/>
                          <a:cs typeface="宋体" panose="02010600030101010101" pitchFamily="2" charset="-122"/>
                        </a:rPr>
                        <a:t>男女双方共同到一方当事人常住户口所在地的婚姻登记机关申请办理结婚登记</a:t>
                      </a:r>
                      <a:endParaRPr lang="en-US" sz="2400" b="1">
                        <a:solidFill>
                          <a:schemeClr val="tx1"/>
                        </a:solidFill>
                        <a:latin typeface="楷体" panose="02010609060101010101" charset="-122"/>
                        <a:ea typeface="楷体" panose="02010609060101010101" charset="-122"/>
                        <a:cs typeface="宋体" panose="02010600030101010101" pitchFamily="2" charset="-122"/>
                      </a:endParaRPr>
                    </a:p>
                    <a:p>
                      <a:pPr indent="0" fontAlgn="auto">
                        <a:buNone/>
                      </a:pPr>
                      <a:r>
                        <a:rPr lang="en-US" sz="2400" b="1">
                          <a:solidFill>
                            <a:srgbClr val="1813F7"/>
                          </a:solidFill>
                          <a:latin typeface="楷体" panose="02010609060101010101" charset="-122"/>
                          <a:ea typeface="楷体" panose="02010609060101010101" charset="-122"/>
                          <a:cs typeface="宋体" panose="02010600030101010101" pitchFamily="2" charset="-122"/>
                        </a:rPr>
                        <a:t>②审查：</a:t>
                      </a:r>
                      <a:r>
                        <a:rPr lang="en-US" sz="2400" b="1">
                          <a:solidFill>
                            <a:schemeClr val="tx1"/>
                          </a:solidFill>
                          <a:latin typeface="楷体" panose="02010609060101010101" charset="-122"/>
                          <a:ea typeface="楷体" panose="02010609060101010101" charset="-122"/>
                          <a:cs typeface="宋体" panose="02010600030101010101" pitchFamily="2" charset="-122"/>
                        </a:rPr>
                        <a:t>婚姻登记机关审查结婚登记当事人出具的证件和证明材料是否真实、合法、齐全，当事人是否具备法律规定的结婚条件</a:t>
                      </a:r>
                      <a:endParaRPr lang="en-US" sz="2400" b="1">
                        <a:solidFill>
                          <a:schemeClr val="tx1"/>
                        </a:solidFill>
                        <a:latin typeface="楷体" panose="02010609060101010101" charset="-122"/>
                        <a:ea typeface="楷体" panose="02010609060101010101" charset="-122"/>
                        <a:cs typeface="宋体" panose="02010600030101010101" pitchFamily="2" charset="-122"/>
                      </a:endParaRPr>
                    </a:p>
                    <a:p>
                      <a:pPr indent="0" fontAlgn="auto">
                        <a:buNone/>
                      </a:pPr>
                      <a:r>
                        <a:rPr lang="en-US" sz="2400" b="1">
                          <a:solidFill>
                            <a:srgbClr val="1813F7"/>
                          </a:solidFill>
                          <a:latin typeface="楷体" panose="02010609060101010101" charset="-122"/>
                          <a:ea typeface="楷体" panose="02010609060101010101" charset="-122"/>
                          <a:cs typeface="宋体" panose="02010600030101010101" pitchFamily="2" charset="-122"/>
                        </a:rPr>
                        <a:t>③登记：</a:t>
                      </a:r>
                      <a:r>
                        <a:rPr lang="en-US" sz="2400" b="1">
                          <a:solidFill>
                            <a:schemeClr val="tx1"/>
                          </a:solidFill>
                          <a:latin typeface="楷体" panose="02010609060101010101" charset="-122"/>
                          <a:ea typeface="楷体" panose="02010609060101010101" charset="-122"/>
                          <a:cs typeface="宋体" panose="02010600030101010101" pitchFamily="2" charset="-122"/>
                        </a:rPr>
                        <a:t>对当事人符合结婚条件的，婚姻登记机关当场予以登记，发给结婚证。对当事人不符合结婚条件不予登记的，应当向当事人说明理由</a:t>
                      </a:r>
                      <a:endParaRPr lang="en-US" altLang="en-US" sz="2400" b="1">
                        <a:solidFill>
                          <a:schemeClr val="tx1"/>
                        </a:solidFill>
                        <a:latin typeface="楷体" panose="02010609060101010101" charset="-122"/>
                        <a:ea typeface="楷体" panose="02010609060101010101"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1" name="矩形 100"/>
          <p:cNvSpPr/>
          <p:nvPr>
            <p:custDataLst>
              <p:tags r:id="rId2"/>
            </p:custDataLst>
          </p:nvPr>
        </p:nvSpPr>
        <p:spPr bwMode="auto">
          <a:xfrm>
            <a:off x="2976880" y="12065"/>
            <a:ext cx="6533515" cy="583565"/>
          </a:xfrm>
          <a:prstGeom prst="rect">
            <a:avLst/>
          </a:prstGeom>
          <a:extLst>
            <a:ext uri="{909E8E84-426E-40DD-AFC4-6F175D3DCCD1}">
              <a14:hiddenFill xmlns:a14="http://schemas.microsoft.com/office/drawing/2010/main">
                <a:solidFill>
                  <a:srgbClr val="FFFFFF"/>
                </a:solidFill>
              </a14:hiddenFill>
            </a:ext>
          </a:extLst>
        </p:spPr>
        <p:txBody>
          <a:bodyPr wrap="square" rtlCol="0">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buClrTx/>
              <a:buSzTx/>
              <a:buFontTx/>
            </a:pPr>
            <a:r>
              <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rPr>
              <a:t>重点突破五　法律保护下的婚姻</a:t>
            </a:r>
            <a:endParaRPr lang="zh-CN" altLang="en-US" sz="32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endParaRPr>
          </a:p>
        </p:txBody>
      </p:sp>
    </p:spTree>
    <p:custDataLst>
      <p:tags r:id="rId3"/>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格 2"/>
          <p:cNvGraphicFramePr>
            <a:graphicFrameLocks noGrp="1"/>
          </p:cNvGraphicFramePr>
          <p:nvPr>
            <p:custDataLst>
              <p:tags r:id="rId1"/>
            </p:custDataLst>
          </p:nvPr>
        </p:nvGraphicFramePr>
        <p:xfrm>
          <a:off x="0" y="147320"/>
          <a:ext cx="12192001" cy="4754880"/>
        </p:xfrm>
        <a:graphic>
          <a:graphicData uri="http://schemas.openxmlformats.org/drawingml/2006/table">
            <a:tbl>
              <a:tblPr/>
              <a:tblGrid>
                <a:gridCol w="988048"/>
                <a:gridCol w="5414814"/>
                <a:gridCol w="5789139"/>
              </a:tblGrid>
              <a:tr h="487680">
                <a:tc>
                  <a:txBody>
                    <a:bodyPr/>
                    <a:lstStyle/>
                    <a:p>
                      <a:pPr marL="0" lvl="0" indent="0" eaLnBrk="1" hangingPunct="1"/>
                      <a:endParaRPr lang="zh-CN" altLang="en-US" sz="2400">
                        <a:latin typeface="黑体" panose="02010609060101010101" charset="-122"/>
                        <a:ea typeface="黑体" panose="02010609060101010101"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a:lstStyle/>
                    <a:p>
                      <a:pPr marL="0" lvl="0" indent="0" algn="ctr" eaLnBrk="1" hangingPunct="1"/>
                      <a:r>
                        <a:rPr lang="zh-CN" altLang="en-US" sz="2400" b="1">
                          <a:solidFill>
                            <a:srgbClr val="0000FF"/>
                          </a:solidFill>
                          <a:latin typeface="黑体" panose="02010609060101010101" charset="-122"/>
                          <a:ea typeface="黑体" panose="02010609060101010101" charset="-122"/>
                        </a:rPr>
                        <a:t>无效婚姻</a:t>
                      </a:r>
                      <a:endParaRPr lang="zh-CN" altLang="en-US" sz="2400" b="1">
                        <a:solidFill>
                          <a:srgbClr val="0000FF"/>
                        </a:solidFill>
                        <a:latin typeface="黑体" panose="02010609060101010101" charset="-122"/>
                        <a:ea typeface="黑体" panose="02010609060101010101"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a:lstStyle/>
                    <a:p>
                      <a:pPr marL="0" lvl="0" indent="0" algn="ctr" eaLnBrk="1" hangingPunct="1"/>
                      <a:r>
                        <a:rPr lang="zh-CN" altLang="en-US" sz="2400" b="1">
                          <a:solidFill>
                            <a:srgbClr val="0000FF"/>
                          </a:solidFill>
                          <a:latin typeface="黑体" panose="02010609060101010101" charset="-122"/>
                          <a:ea typeface="黑体" panose="02010609060101010101" charset="-122"/>
                        </a:rPr>
                        <a:t>可撤销婚姻</a:t>
                      </a:r>
                      <a:endParaRPr lang="zh-CN" altLang="en-US" sz="2400" b="1">
                        <a:solidFill>
                          <a:srgbClr val="0000FF"/>
                        </a:solidFill>
                        <a:latin typeface="黑体" panose="02010609060101010101" charset="-122"/>
                        <a:ea typeface="黑体" panose="02010609060101010101"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r>
              <a:tr h="3413760">
                <a:tc>
                  <a:txBody>
                    <a:bodyPr/>
                    <a:lstStyle/>
                    <a:p>
                      <a:pPr marL="0" lvl="0" indent="0" algn="ctr" eaLnBrk="1" hangingPunct="1"/>
                      <a:r>
                        <a:rPr lang="zh-CN" altLang="en-US" sz="2400" b="1">
                          <a:latin typeface="黑体" panose="02010609060101010101" charset="-122"/>
                          <a:ea typeface="黑体" panose="02010609060101010101" charset="-122"/>
                        </a:rPr>
                        <a:t>不同点</a:t>
                      </a:r>
                      <a:endParaRPr lang="zh-CN" altLang="en-US" sz="2400" b="1">
                        <a:latin typeface="黑体" panose="02010609060101010101" charset="-122"/>
                        <a:ea typeface="黑体" panose="02010609060101010101" charset="-122"/>
                      </a:endParaRPr>
                    </a:p>
                  </a:txBody>
                  <a:tcPr marL="121920" marR="121920" marT="60960" marB="60960" anchor="ctr">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a:lstStyle/>
                    <a:p>
                      <a:pPr marL="0" lvl="0" indent="0" eaLnBrk="1" hangingPunct="1"/>
                      <a:r>
                        <a:rPr lang="zh-CN" altLang="en-US" sz="2400" b="1">
                          <a:latin typeface="微软雅黑" panose="020B0503020204020204" charset="-122"/>
                          <a:ea typeface="微软雅黑" panose="020B0503020204020204" charset="-122"/>
                        </a:rPr>
                        <a:t>①无效婚姻是</a:t>
                      </a:r>
                      <a:r>
                        <a:rPr lang="zh-CN" altLang="en-US" sz="2400" b="1">
                          <a:solidFill>
                            <a:srgbClr val="FF0000"/>
                          </a:solidFill>
                          <a:latin typeface="微软雅黑" panose="020B0503020204020204" charset="-122"/>
                          <a:ea typeface="微软雅黑" panose="020B0503020204020204" charset="-122"/>
                        </a:rPr>
                        <a:t>违反禁止结婚条件</a:t>
                      </a:r>
                      <a:r>
                        <a:rPr lang="zh-CN" altLang="en-US" sz="2400" b="1">
                          <a:latin typeface="微软雅黑" panose="020B0503020204020204" charset="-122"/>
                          <a:ea typeface="微软雅黑" panose="020B0503020204020204" charset="-122"/>
                        </a:rPr>
                        <a:t>的，当事人或是</a:t>
                      </a:r>
                      <a:r>
                        <a:rPr lang="zh-CN" altLang="en-US" sz="2400" b="1">
                          <a:solidFill>
                            <a:srgbClr val="FF0000"/>
                          </a:solidFill>
                          <a:latin typeface="微软雅黑" panose="020B0503020204020204" charset="-122"/>
                          <a:ea typeface="微软雅黑" panose="020B0503020204020204" charset="-122"/>
                        </a:rPr>
                        <a:t>已有配偶</a:t>
                      </a:r>
                      <a:r>
                        <a:rPr lang="zh-CN" altLang="en-US" sz="2400" b="1">
                          <a:latin typeface="微软雅黑" panose="020B0503020204020204" charset="-122"/>
                          <a:ea typeface="微软雅黑" panose="020B0503020204020204" charset="-122"/>
                        </a:rPr>
                        <a:t>，或是有</a:t>
                      </a:r>
                      <a:r>
                        <a:rPr lang="zh-CN" altLang="en-US" sz="2400" b="1">
                          <a:solidFill>
                            <a:srgbClr val="FF0000"/>
                          </a:solidFill>
                          <a:latin typeface="微软雅黑" panose="020B0503020204020204" charset="-122"/>
                          <a:ea typeface="微软雅黑" panose="020B0503020204020204" charset="-122"/>
                        </a:rPr>
                        <a:t>不能结婚的亲属关系</a:t>
                      </a:r>
                      <a:r>
                        <a:rPr lang="zh-CN" altLang="en-US" sz="2400" b="1">
                          <a:latin typeface="微软雅黑" panose="020B0503020204020204" charset="-122"/>
                          <a:ea typeface="微软雅黑" panose="020B0503020204020204" charset="-122"/>
                        </a:rPr>
                        <a:t>，或是</a:t>
                      </a:r>
                      <a:r>
                        <a:rPr lang="zh-CN" altLang="en-US" sz="2400" b="1">
                          <a:solidFill>
                            <a:srgbClr val="FF0000"/>
                          </a:solidFill>
                          <a:latin typeface="微软雅黑" panose="020B0503020204020204" charset="-122"/>
                          <a:ea typeface="微软雅黑" panose="020B0503020204020204" charset="-122"/>
                        </a:rPr>
                        <a:t>不到法定年龄</a:t>
                      </a:r>
                      <a:r>
                        <a:rPr lang="zh-CN" altLang="en-US" sz="2400" b="1">
                          <a:latin typeface="微软雅黑" panose="020B0503020204020204" charset="-122"/>
                          <a:ea typeface="微软雅黑" panose="020B0503020204020204" charset="-122"/>
                        </a:rPr>
                        <a:t>。</a:t>
                      </a:r>
                      <a:endParaRPr lang="en-US" altLang="zh-CN" sz="2400" b="1">
                        <a:latin typeface="微软雅黑" panose="020B0503020204020204" charset="-122"/>
                        <a:ea typeface="微软雅黑" panose="020B0503020204020204" charset="-122"/>
                      </a:endParaRPr>
                    </a:p>
                    <a:p>
                      <a:pPr marL="0" lvl="0" indent="0" eaLnBrk="1" hangingPunct="1"/>
                      <a:r>
                        <a:rPr lang="zh-CN" altLang="en-US" sz="2400" b="1">
                          <a:latin typeface="微软雅黑" panose="020B0503020204020204" charset="-122"/>
                          <a:ea typeface="微软雅黑" panose="020B0503020204020204" charset="-122"/>
                        </a:rPr>
                        <a:t>②对于无效婚姻，当事人、利害关系人和相关组织都</a:t>
                      </a:r>
                      <a:r>
                        <a:rPr lang="zh-CN" altLang="en-US" sz="2400" b="1">
                          <a:solidFill>
                            <a:srgbClr val="FF0000"/>
                          </a:solidFill>
                          <a:latin typeface="微软雅黑" panose="020B0503020204020204" charset="-122"/>
                          <a:ea typeface="微软雅黑" panose="020B0503020204020204" charset="-122"/>
                        </a:rPr>
                        <a:t>可以申请无效</a:t>
                      </a:r>
                      <a:r>
                        <a:rPr lang="zh-CN" altLang="en-US" sz="2400" b="1">
                          <a:latin typeface="微软雅黑" panose="020B0503020204020204" charset="-122"/>
                          <a:ea typeface="微软雅黑" panose="020B0503020204020204" charset="-122"/>
                        </a:rPr>
                        <a:t>，人民</a:t>
                      </a:r>
                      <a:r>
                        <a:rPr lang="zh-CN" altLang="en-US" sz="2400" b="1">
                          <a:solidFill>
                            <a:srgbClr val="FF0000"/>
                          </a:solidFill>
                          <a:latin typeface="微软雅黑" panose="020B0503020204020204" charset="-122"/>
                          <a:ea typeface="微软雅黑" panose="020B0503020204020204" charset="-122"/>
                        </a:rPr>
                        <a:t>法院</a:t>
                      </a:r>
                      <a:r>
                        <a:rPr lang="zh-CN" altLang="en-US" sz="2400" b="1">
                          <a:latin typeface="微软雅黑" panose="020B0503020204020204" charset="-122"/>
                          <a:ea typeface="微软雅黑" panose="020B0503020204020204" charset="-122"/>
                        </a:rPr>
                        <a:t>可依法</a:t>
                      </a:r>
                      <a:r>
                        <a:rPr lang="zh-CN" altLang="en-US" sz="2400" b="1">
                          <a:solidFill>
                            <a:srgbClr val="FF0000"/>
                          </a:solidFill>
                          <a:latin typeface="微软雅黑" panose="020B0503020204020204" charset="-122"/>
                          <a:ea typeface="微软雅黑" panose="020B0503020204020204" charset="-122"/>
                        </a:rPr>
                        <a:t>宣告无效</a:t>
                      </a:r>
                      <a:r>
                        <a:rPr lang="zh-CN" altLang="en-US" sz="2400" b="1">
                          <a:latin typeface="微软雅黑" panose="020B0503020204020204" charset="-122"/>
                          <a:ea typeface="微软雅黑" panose="020B0503020204020204" charset="-122"/>
                        </a:rPr>
                        <a:t>。</a:t>
                      </a:r>
                      <a:endParaRPr lang="en-US" altLang="zh-CN" sz="2400" b="1">
                        <a:latin typeface="微软雅黑" panose="020B0503020204020204" charset="-122"/>
                        <a:ea typeface="微软雅黑" panose="020B0503020204020204" charset="-122"/>
                      </a:endParaRPr>
                    </a:p>
                    <a:p>
                      <a:pPr marL="0" lvl="0" indent="0" eaLnBrk="1" hangingPunct="1"/>
                      <a:r>
                        <a:rPr lang="zh-CN" altLang="en-US" sz="2400" b="1">
                          <a:latin typeface="微软雅黑" panose="020B0503020204020204" charset="-122"/>
                          <a:ea typeface="微软雅黑" panose="020B0503020204020204" charset="-122"/>
                        </a:rPr>
                        <a:t>③无效婚姻的宣告</a:t>
                      </a:r>
                      <a:r>
                        <a:rPr lang="zh-CN" altLang="en-US" sz="2400" b="1">
                          <a:solidFill>
                            <a:srgbClr val="FF0000"/>
                          </a:solidFill>
                          <a:latin typeface="微软雅黑" panose="020B0503020204020204" charset="-122"/>
                          <a:ea typeface="微软雅黑" panose="020B0503020204020204" charset="-122"/>
                        </a:rPr>
                        <a:t>没有时间限制</a:t>
                      </a:r>
                      <a:r>
                        <a:rPr lang="zh-CN" altLang="en-US" sz="2400" b="1">
                          <a:latin typeface="微软雅黑" panose="020B0503020204020204" charset="-122"/>
                          <a:ea typeface="微软雅黑" panose="020B0503020204020204" charset="-122"/>
                        </a:rPr>
                        <a:t>，人民法院根据实际情况而裁判是否宣告无效。</a:t>
                      </a:r>
                      <a:endParaRPr lang="zh-CN" altLang="en-US" sz="2400" b="1">
                        <a:latin typeface="微软雅黑" panose="020B0503020204020204" charset="-122"/>
                        <a:ea typeface="微软雅黑" panose="020B0503020204020204"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a:lstStyle/>
                    <a:p>
                      <a:pPr marL="0" lvl="0" indent="0" eaLnBrk="1" hangingPunct="1"/>
                      <a:r>
                        <a:rPr lang="zh-CN" altLang="en-US" sz="2400" b="1">
                          <a:latin typeface="微软雅黑" panose="020B0503020204020204" charset="-122"/>
                          <a:ea typeface="微软雅黑" panose="020B0503020204020204" charset="-122"/>
                        </a:rPr>
                        <a:t>①可撤销婚姻是</a:t>
                      </a:r>
                      <a:r>
                        <a:rPr lang="zh-CN" altLang="en-US" sz="2400" b="1">
                          <a:solidFill>
                            <a:srgbClr val="FF0000"/>
                          </a:solidFill>
                          <a:latin typeface="微软雅黑" panose="020B0503020204020204" charset="-122"/>
                          <a:ea typeface="微软雅黑" panose="020B0503020204020204" charset="-122"/>
                        </a:rPr>
                        <a:t>因为胁迫</a:t>
                      </a:r>
                      <a:r>
                        <a:rPr lang="zh-CN" altLang="en-US" sz="2400" b="1">
                          <a:latin typeface="微软雅黑" panose="020B0503020204020204" charset="-122"/>
                          <a:ea typeface="微软雅黑" panose="020B0503020204020204" charset="-122"/>
                        </a:rPr>
                        <a:t>，</a:t>
                      </a:r>
                      <a:r>
                        <a:rPr lang="zh-CN" altLang="en-US" sz="2400" b="1">
                          <a:solidFill>
                            <a:srgbClr val="FF0000"/>
                          </a:solidFill>
                          <a:latin typeface="微软雅黑" panose="020B0503020204020204" charset="-122"/>
                          <a:ea typeface="微软雅黑" panose="020B0503020204020204" charset="-122"/>
                        </a:rPr>
                        <a:t>本人不自愿</a:t>
                      </a:r>
                      <a:r>
                        <a:rPr lang="zh-CN" altLang="en-US" sz="2400" b="1">
                          <a:latin typeface="微软雅黑" panose="020B0503020204020204" charset="-122"/>
                          <a:ea typeface="微软雅黑" panose="020B0503020204020204" charset="-122"/>
                        </a:rPr>
                        <a:t>，或者因为</a:t>
                      </a:r>
                      <a:r>
                        <a:rPr lang="zh-CN" altLang="en-US" sz="2400" b="1">
                          <a:solidFill>
                            <a:srgbClr val="FF0000"/>
                          </a:solidFill>
                          <a:latin typeface="微软雅黑" panose="020B0503020204020204" charset="-122"/>
                          <a:ea typeface="微软雅黑" panose="020B0503020204020204" charset="-122"/>
                        </a:rPr>
                        <a:t>隐瞒重大疾病</a:t>
                      </a:r>
                      <a:r>
                        <a:rPr lang="zh-CN" altLang="en-US" sz="2400" b="1">
                          <a:latin typeface="微软雅黑" panose="020B0503020204020204" charset="-122"/>
                          <a:ea typeface="微软雅黑" panose="020B0503020204020204" charset="-122"/>
                        </a:rPr>
                        <a:t>产生的认识错误，如果知道就不会结婚。</a:t>
                      </a:r>
                      <a:endParaRPr lang="en-US" altLang="zh-CN" sz="2400" b="1">
                        <a:latin typeface="微软雅黑" panose="020B0503020204020204" charset="-122"/>
                        <a:ea typeface="微软雅黑" panose="020B0503020204020204" charset="-122"/>
                      </a:endParaRPr>
                    </a:p>
                    <a:p>
                      <a:pPr marL="0" lvl="0" indent="0" eaLnBrk="1" hangingPunct="1"/>
                      <a:r>
                        <a:rPr lang="zh-CN" altLang="en-US" sz="2400" b="1">
                          <a:latin typeface="微软雅黑" panose="020B0503020204020204" charset="-122"/>
                          <a:ea typeface="微软雅黑" panose="020B0503020204020204" charset="-122"/>
                        </a:rPr>
                        <a:t>②受胁迫和隐瞒重大疾病的两类可撤销婚姻，</a:t>
                      </a:r>
                      <a:r>
                        <a:rPr lang="zh-CN" altLang="en-US" sz="2400" b="1">
                          <a:solidFill>
                            <a:srgbClr val="FF0000"/>
                          </a:solidFill>
                          <a:latin typeface="微软雅黑" panose="020B0503020204020204" charset="-122"/>
                          <a:ea typeface="微软雅黑" panose="020B0503020204020204" charset="-122"/>
                        </a:rPr>
                        <a:t>只有当事人可申请撤销</a:t>
                      </a:r>
                      <a:r>
                        <a:rPr lang="zh-CN" altLang="en-US" sz="2400" b="1">
                          <a:latin typeface="微软雅黑" panose="020B0503020204020204" charset="-122"/>
                          <a:ea typeface="微软雅黑" panose="020B0503020204020204" charset="-122"/>
                        </a:rPr>
                        <a:t>，人民</a:t>
                      </a:r>
                      <a:r>
                        <a:rPr lang="zh-CN" altLang="en-US" sz="2400" b="1">
                          <a:solidFill>
                            <a:srgbClr val="FF0000"/>
                          </a:solidFill>
                          <a:latin typeface="微软雅黑" panose="020B0503020204020204" charset="-122"/>
                          <a:ea typeface="微软雅黑" panose="020B0503020204020204" charset="-122"/>
                        </a:rPr>
                        <a:t>法院</a:t>
                      </a:r>
                      <a:r>
                        <a:rPr lang="zh-CN" altLang="en-US" sz="2400" b="1">
                          <a:latin typeface="微软雅黑" panose="020B0503020204020204" charset="-122"/>
                          <a:ea typeface="微软雅黑" panose="020B0503020204020204" charset="-122"/>
                        </a:rPr>
                        <a:t>必须</a:t>
                      </a:r>
                      <a:r>
                        <a:rPr lang="zh-CN" altLang="en-US" sz="2400" b="1">
                          <a:solidFill>
                            <a:srgbClr val="FF0000"/>
                          </a:solidFill>
                          <a:latin typeface="微软雅黑" panose="020B0503020204020204" charset="-122"/>
                          <a:ea typeface="微软雅黑" panose="020B0503020204020204" charset="-122"/>
                        </a:rPr>
                        <a:t>依当事人的申请撤销</a:t>
                      </a:r>
                      <a:r>
                        <a:rPr lang="zh-CN" altLang="en-US" sz="2400" b="1">
                          <a:latin typeface="微软雅黑" panose="020B0503020204020204" charset="-122"/>
                          <a:ea typeface="微软雅黑" panose="020B0503020204020204" charset="-122"/>
                        </a:rPr>
                        <a:t>。</a:t>
                      </a:r>
                      <a:endParaRPr lang="en-US" altLang="zh-CN" sz="2400" b="1">
                        <a:latin typeface="微软雅黑" panose="020B0503020204020204" charset="-122"/>
                        <a:ea typeface="微软雅黑" panose="020B0503020204020204" charset="-122"/>
                      </a:endParaRPr>
                    </a:p>
                    <a:p>
                      <a:pPr marL="0" lvl="0" indent="0" eaLnBrk="1" hangingPunct="1"/>
                      <a:r>
                        <a:rPr lang="zh-CN" altLang="en-US" sz="2400" b="1">
                          <a:latin typeface="微软雅黑" panose="020B0503020204020204" charset="-122"/>
                          <a:ea typeface="微软雅黑" panose="020B0503020204020204" charset="-122"/>
                        </a:rPr>
                        <a:t>③可撤销婚姻当事人</a:t>
                      </a:r>
                      <a:r>
                        <a:rPr lang="zh-CN" altLang="en-US" sz="2400" b="1">
                          <a:solidFill>
                            <a:srgbClr val="FF0000"/>
                          </a:solidFill>
                          <a:latin typeface="微软雅黑" panose="020B0503020204020204" charset="-122"/>
                          <a:ea typeface="微软雅黑" panose="020B0503020204020204" charset="-122"/>
                        </a:rPr>
                        <a:t>必须在规定的时间内提出</a:t>
                      </a:r>
                      <a:r>
                        <a:rPr lang="zh-CN" altLang="en-US" sz="2400" b="1">
                          <a:latin typeface="微软雅黑" panose="020B0503020204020204" charset="-122"/>
                          <a:ea typeface="微软雅黑" panose="020B0503020204020204" charset="-122"/>
                        </a:rPr>
                        <a:t>，</a:t>
                      </a:r>
                      <a:r>
                        <a:rPr lang="zh-CN" altLang="en-US" sz="2400" b="1">
                          <a:solidFill>
                            <a:srgbClr val="FF0000"/>
                          </a:solidFill>
                          <a:latin typeface="微软雅黑" panose="020B0503020204020204" charset="-122"/>
                          <a:ea typeface="微软雅黑" panose="020B0503020204020204" charset="-122"/>
                        </a:rPr>
                        <a:t>超出</a:t>
                      </a:r>
                      <a:r>
                        <a:rPr lang="zh-CN" altLang="en-US" sz="2400" b="1">
                          <a:latin typeface="微软雅黑" panose="020B0503020204020204" charset="-122"/>
                          <a:ea typeface="微软雅黑" panose="020B0503020204020204" charset="-122"/>
                        </a:rPr>
                        <a:t>规定的时间则不能再提出申请，如需解除婚姻</a:t>
                      </a:r>
                      <a:r>
                        <a:rPr lang="zh-CN" altLang="en-US" sz="2400" b="1">
                          <a:solidFill>
                            <a:srgbClr val="FF0000"/>
                          </a:solidFill>
                          <a:latin typeface="微软雅黑" panose="020B0503020204020204" charset="-122"/>
                          <a:ea typeface="微软雅黑" panose="020B0503020204020204" charset="-122"/>
                        </a:rPr>
                        <a:t>只能走离婚程序</a:t>
                      </a:r>
                      <a:r>
                        <a:rPr lang="zh-CN" altLang="en-US" sz="2400" b="1">
                          <a:latin typeface="微软雅黑" panose="020B0503020204020204" charset="-122"/>
                          <a:ea typeface="微软雅黑" panose="020B0503020204020204" charset="-122"/>
                        </a:rPr>
                        <a:t>。</a:t>
                      </a:r>
                      <a:endParaRPr lang="zh-CN" altLang="en-US" sz="2400" b="1">
                        <a:latin typeface="微软雅黑" panose="020B0503020204020204" charset="-122"/>
                        <a:ea typeface="微软雅黑" panose="020B0503020204020204"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r>
              <a:tr h="815417">
                <a:tc>
                  <a:txBody>
                    <a:bodyPr/>
                    <a:lstStyle/>
                    <a:p>
                      <a:pPr marL="0" lvl="0" indent="0" algn="ctr" eaLnBrk="1" hangingPunct="1"/>
                      <a:r>
                        <a:rPr lang="zh-CN" altLang="en-US" sz="2400" b="1">
                          <a:latin typeface="黑体" panose="02010609060101010101" charset="-122"/>
                          <a:ea typeface="黑体" panose="02010609060101010101" charset="-122"/>
                        </a:rPr>
                        <a:t>相同点</a:t>
                      </a:r>
                      <a:endParaRPr lang="zh-CN" altLang="en-US" sz="2400" b="1">
                        <a:latin typeface="黑体" panose="02010609060101010101" charset="-122"/>
                        <a:ea typeface="黑体" panose="02010609060101010101"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gridSpan="2">
                  <a:txBody>
                    <a:bodyPr/>
                    <a:lstStyle/>
                    <a:p>
                      <a:pPr marL="0" lvl="0" indent="0" eaLnBrk="1" hangingPunct="1"/>
                      <a:r>
                        <a:rPr lang="zh-CN" altLang="en-US" sz="2400" b="1">
                          <a:latin typeface="微软雅黑" panose="020B0503020204020204" charset="-122"/>
                          <a:ea typeface="微软雅黑" panose="020B0503020204020204" charset="-122"/>
                        </a:rPr>
                        <a:t>①二者自始都没有法律约束力。</a:t>
                      </a:r>
                      <a:endParaRPr lang="zh-CN" altLang="en-US" sz="2400" b="1">
                        <a:latin typeface="微软雅黑" panose="020B0503020204020204" charset="-122"/>
                        <a:ea typeface="微软雅黑" panose="020B0503020204020204" charset="-122"/>
                      </a:endParaRPr>
                    </a:p>
                    <a:p>
                      <a:pPr marL="0" lvl="0" indent="0" eaLnBrk="1" hangingPunct="1"/>
                      <a:r>
                        <a:rPr lang="zh-CN" altLang="en-US" sz="2400" b="1">
                          <a:latin typeface="微软雅黑" panose="020B0503020204020204" charset="-122"/>
                          <a:ea typeface="微软雅黑" panose="020B0503020204020204" charset="-122"/>
                        </a:rPr>
                        <a:t>②子女和财产的处理规则相同，都是按同居关系处理。</a:t>
                      </a:r>
                      <a:endParaRPr lang="zh-CN" altLang="en-US" sz="2400" b="1">
                        <a:latin typeface="微软雅黑" panose="020B0503020204020204" charset="-122"/>
                        <a:ea typeface="微软雅黑" panose="020B0503020204020204" charset="-122"/>
                      </a:endParaRPr>
                    </a:p>
                  </a:txBody>
                  <a:tcPr marL="121920" marR="121920" marT="60960" marB="6096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hMerge="1">
                  <a:tcPr>
                    <a:lnR w="12700">
                      <a:miter lim="800000"/>
                    </a:lnR>
                    <a:lnT w="12700">
                      <a:solidFill>
                        <a:schemeClr val="tx1"/>
                      </a:solidFill>
                      <a:miter lim="800000"/>
                    </a:lnT>
                    <a:lnB w="12700">
                      <a:solidFill>
                        <a:schemeClr val="tx1"/>
                      </a:solidFill>
                      <a:miter lim="800000"/>
                    </a:lnB>
                  </a:tcPr>
                </a:tc>
              </a:tr>
            </a:tbl>
          </a:graphicData>
        </a:graphic>
      </p:graphicFrame>
      <p:sp>
        <p:nvSpPr>
          <p:cNvPr id="17" name="文本框 16"/>
          <p:cNvSpPr txBox="1"/>
          <p:nvPr>
            <p:custDataLst>
              <p:tags r:id="rId2"/>
            </p:custDataLst>
          </p:nvPr>
        </p:nvSpPr>
        <p:spPr>
          <a:xfrm>
            <a:off x="0" y="5052771"/>
            <a:ext cx="12192000" cy="1568450"/>
          </a:xfrm>
          <a:prstGeom prst="rect">
            <a:avLst/>
          </a:prstGeom>
          <a:solidFill>
            <a:schemeClr val="accent6">
              <a:lumMod val="20000"/>
              <a:lumOff val="80000"/>
            </a:schemeClr>
          </a:solidFill>
        </p:spPr>
        <p:txBody>
          <a:bodyPr wrap="square">
            <a:spAutoFit/>
          </a:bodyPr>
          <a:lstStyle/>
          <a:p>
            <a:pPr algn="just"/>
            <a:r>
              <a:rPr lang="zh-CN" altLang="zh-CN" sz="2400" b="1" kern="0" spc="40">
                <a:solidFill>
                  <a:srgbClr val="000000"/>
                </a:solidFill>
                <a:latin typeface="微软雅黑" panose="020B0503020204020204" charset="-122"/>
                <a:ea typeface="微软雅黑" panose="020B0503020204020204" charset="-122"/>
                <a:cs typeface="微软雅黑" panose="020B0503020204020204" charset="-122"/>
              </a:rPr>
              <a:t>同居关系</a:t>
            </a:r>
            <a:r>
              <a:rPr lang="zh-CN" altLang="en-US" sz="2400" b="1" kern="0" spc="40">
                <a:solidFill>
                  <a:srgbClr val="000000"/>
                </a:solidFill>
                <a:latin typeface="微软雅黑" panose="020B0503020204020204" charset="-122"/>
                <a:ea typeface="微软雅黑" panose="020B0503020204020204" charset="-122"/>
                <a:cs typeface="微软雅黑" panose="020B0503020204020204" charset="-122"/>
              </a:rPr>
              <a:t>：</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①没有配偶的男女，未办理结婚登记，但是以</a:t>
            </a:r>
            <a:r>
              <a:rPr lang="zh-CN" altLang="zh-CN" sz="2400" b="1" u="sng" kern="0" spc="40">
                <a:solidFill>
                  <a:srgbClr val="000000"/>
                </a:solidFill>
                <a:effectLst/>
                <a:latin typeface="微软雅黑" panose="020B0503020204020204" charset="-122"/>
                <a:ea typeface="微软雅黑" panose="020B0503020204020204" charset="-122"/>
                <a:cs typeface="微软雅黑" panose="020B0503020204020204" charset="-122"/>
              </a:rPr>
              <a:t>夫妻</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名义同居生活的。</a:t>
            </a:r>
            <a:endParaRPr lang="en-US"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endParaRPr>
          </a:p>
          <a:p>
            <a:pPr algn="just"/>
            <a:r>
              <a:rPr lang="en-US"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                </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②夫妻双方离婚后，未履行</a:t>
            </a:r>
            <a:r>
              <a:rPr lang="zh-CN" altLang="zh-CN" sz="2400" b="1" u="sng" kern="0" spc="40">
                <a:solidFill>
                  <a:srgbClr val="000000"/>
                </a:solidFill>
                <a:effectLst/>
                <a:latin typeface="微软雅黑" panose="020B0503020204020204" charset="-122"/>
                <a:ea typeface="微软雅黑" panose="020B0503020204020204" charset="-122"/>
                <a:cs typeface="微软雅黑" panose="020B0503020204020204" charset="-122"/>
              </a:rPr>
              <a:t>复婚登记</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手续，又以夫妻名义同居生活的。</a:t>
            </a:r>
            <a:endParaRPr lang="zh-CN" altLang="zh-CN" sz="2400" b="1" kern="100">
              <a:effectLst/>
              <a:latin typeface="微软雅黑" panose="020B0503020204020204" charset="-122"/>
              <a:ea typeface="微软雅黑" panose="020B0503020204020204" charset="-122"/>
              <a:cs typeface="微软雅黑" panose="020B0503020204020204" charset="-122"/>
            </a:endParaRPr>
          </a:p>
          <a:p>
            <a:pPr algn="just"/>
            <a:r>
              <a:rPr lang="en-US"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(2)</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法律后果：当事人</a:t>
            </a:r>
            <a:r>
              <a:rPr lang="zh-CN" altLang="zh-CN" sz="2400" b="1" kern="0" spc="40">
                <a:solidFill>
                  <a:srgbClr val="FF0000"/>
                </a:solidFill>
                <a:effectLst/>
                <a:latin typeface="微软雅黑" panose="020B0503020204020204" charset="-122"/>
                <a:ea typeface="微软雅黑" panose="020B0503020204020204" charset="-122"/>
                <a:cs typeface="微软雅黑" panose="020B0503020204020204" charset="-122"/>
              </a:rPr>
              <a:t>不是夫妻关系</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a:t>
            </a:r>
            <a:r>
              <a:rPr lang="zh-CN" altLang="zh-CN" sz="2400" b="1" kern="0" spc="40">
                <a:solidFill>
                  <a:srgbClr val="FF0000"/>
                </a:solidFill>
                <a:effectLst/>
                <a:latin typeface="微软雅黑" panose="020B0503020204020204" charset="-122"/>
                <a:ea typeface="微软雅黑" panose="020B0503020204020204" charset="-122"/>
                <a:cs typeface="微软雅黑" panose="020B0503020204020204" charset="-122"/>
              </a:rPr>
              <a:t>不享有相互继承遗产的权利</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，同居期间</a:t>
            </a:r>
            <a:r>
              <a:rPr lang="zh-CN" altLang="zh-CN" sz="2400" b="1" kern="0" spc="40">
                <a:solidFill>
                  <a:srgbClr val="FF0000"/>
                </a:solidFill>
                <a:effectLst/>
                <a:latin typeface="微软雅黑" panose="020B0503020204020204" charset="-122"/>
                <a:ea typeface="微软雅黑" panose="020B0503020204020204" charset="-122"/>
                <a:cs typeface="微软雅黑" panose="020B0503020204020204" charset="-122"/>
              </a:rPr>
              <a:t>当事人各自继承的财产，一般按照</a:t>
            </a:r>
            <a:r>
              <a:rPr lang="zh-CN" altLang="zh-CN" sz="2400" b="1" u="sng" kern="0" spc="40">
                <a:solidFill>
                  <a:srgbClr val="FF0000"/>
                </a:solidFill>
                <a:effectLst/>
                <a:latin typeface="微软雅黑" panose="020B0503020204020204" charset="-122"/>
                <a:ea typeface="微软雅黑" panose="020B0503020204020204" charset="-122"/>
                <a:cs typeface="微软雅黑" panose="020B0503020204020204" charset="-122"/>
              </a:rPr>
              <a:t>个人财产</a:t>
            </a:r>
            <a:r>
              <a:rPr lang="zh-CN" altLang="zh-CN" sz="2400" b="1" kern="0" spc="40">
                <a:solidFill>
                  <a:srgbClr val="FF0000"/>
                </a:solidFill>
                <a:effectLst/>
                <a:latin typeface="微软雅黑" panose="020B0503020204020204" charset="-122"/>
                <a:ea typeface="微软雅黑" panose="020B0503020204020204" charset="-122"/>
                <a:cs typeface="微软雅黑" panose="020B0503020204020204" charset="-122"/>
              </a:rPr>
              <a:t>处理</a:t>
            </a:r>
            <a:r>
              <a:rPr lang="zh-CN" altLang="zh-CN" sz="2400" b="1" kern="0" spc="40">
                <a:solidFill>
                  <a:srgbClr val="000000"/>
                </a:solidFill>
                <a:effectLst/>
                <a:latin typeface="微软雅黑" panose="020B0503020204020204" charset="-122"/>
                <a:ea typeface="微软雅黑" panose="020B0503020204020204" charset="-122"/>
                <a:cs typeface="微软雅黑" panose="020B0503020204020204" charset="-122"/>
              </a:rPr>
              <a:t>。</a:t>
            </a:r>
            <a:endParaRPr lang="zh-CN" altLang="zh-CN" sz="2400" b="1" kern="100">
              <a:effectLst/>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294005" y="497205"/>
          <a:ext cx="11866245" cy="6029325"/>
        </p:xfrm>
        <a:graphic>
          <a:graphicData uri="http://schemas.openxmlformats.org/drawingml/2006/table">
            <a:tbl>
              <a:tblPr firstRow="1" bandRow="1">
                <a:tableStyleId>{5940675A-B579-460E-94D1-54222C63F5DA}</a:tableStyleId>
              </a:tblPr>
              <a:tblGrid>
                <a:gridCol w="888365"/>
                <a:gridCol w="900430"/>
                <a:gridCol w="10077450"/>
              </a:tblGrid>
              <a:tr h="527050">
                <a:tc rowSpan="2">
                  <a:txBody>
                    <a:bodyPr/>
                    <a:lstStyle/>
                    <a:p>
                      <a:pPr indent="0" algn="ctr">
                        <a:buNone/>
                      </a:pPr>
                      <a:r>
                        <a:rPr lang="en-US" sz="2400" b="1">
                          <a:solidFill>
                            <a:srgbClr val="C00000"/>
                          </a:solidFill>
                          <a:latin typeface="微软雅黑" panose="020B0503020204020204" charset="-122"/>
                          <a:ea typeface="微软雅黑" panose="020B0503020204020204" charset="-122"/>
                          <a:cs typeface="微软雅黑" panose="020B0503020204020204" charset="-122"/>
                        </a:rPr>
                        <a:t>平等的</a:t>
                      </a:r>
                      <a:endParaRPr lang="en-US" sz="2400" b="1">
                        <a:solidFill>
                          <a:srgbClr val="C00000"/>
                        </a:solidFill>
                        <a:latin typeface="微软雅黑" panose="020B0503020204020204" charset="-122"/>
                        <a:ea typeface="微软雅黑" panose="020B0503020204020204" charset="-122"/>
                        <a:cs typeface="微软雅黑" panose="020B0503020204020204" charset="-122"/>
                      </a:endParaRPr>
                    </a:p>
                    <a:p>
                      <a:pPr indent="0" algn="ctr">
                        <a:buNone/>
                      </a:pPr>
                      <a:r>
                        <a:rPr lang="en-US" sz="2400" b="1">
                          <a:solidFill>
                            <a:srgbClr val="C00000"/>
                          </a:solidFill>
                          <a:latin typeface="微软雅黑" panose="020B0503020204020204" charset="-122"/>
                          <a:ea typeface="微软雅黑" panose="020B0503020204020204" charset="-122"/>
                          <a:cs typeface="微软雅黑" panose="020B0503020204020204" charset="-122"/>
                        </a:rPr>
                        <a:t>人身关系</a:t>
                      </a:r>
                      <a:endParaRPr lang="en-US" sz="2400" b="1">
                        <a:solidFill>
                          <a:schemeClr val="tx1"/>
                        </a:solidFill>
                        <a:latin typeface="微软雅黑" panose="020B0503020204020204" charset="-122"/>
                        <a:ea typeface="微软雅黑" panose="020B0503020204020204" charset="-122"/>
                        <a:cs typeface="微软雅黑" panose="020B0503020204020204" charset="-122"/>
                      </a:endParaRPr>
                    </a:p>
                    <a:p>
                      <a:pPr indent="0" algn="ctr">
                        <a:buNone/>
                      </a:pPr>
                      <a:r>
                        <a:rPr lang="en-US" altLang="zh-CN" sz="2000" b="1">
                          <a:latin typeface="微软雅黑" panose="020B0503020204020204" charset="-122"/>
                          <a:ea typeface="微软雅黑" panose="020B0503020204020204" charset="-122"/>
                          <a:cs typeface="微软雅黑" panose="020B0503020204020204" charset="-122"/>
                        </a:rPr>
                        <a:t> </a:t>
                      </a:r>
                      <a:endParaRPr lang="en-US" sz="20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algn="ctr" fontAlgn="auto">
                        <a:lnSpc>
                          <a:spcPts val="3300"/>
                        </a:lnSpc>
                        <a:buNone/>
                      </a:pPr>
                      <a:r>
                        <a:rPr lang="en-US" sz="2000" b="1">
                          <a:latin typeface="微软雅黑" panose="020B0503020204020204" charset="-122"/>
                          <a:ea typeface="微软雅黑" panose="020B0503020204020204" charset="-122"/>
                          <a:cs typeface="宋体" panose="02010600030101010101" pitchFamily="2" charset="-122"/>
                        </a:rPr>
                        <a:t>要求</a:t>
                      </a:r>
                      <a:endParaRPr lang="en-US" altLang="en-US" sz="2000" b="1">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在生活中平等行使权利、平等履行义务、共同承担家庭和社会的责任</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r>
              <a:tr h="1692910">
                <a:tc vMerge="1">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60000"/>
                        <a:lumOff val="40000"/>
                      </a:schemeClr>
                    </a:solidFill>
                  </a:tcPr>
                </a:tc>
                <a:tc>
                  <a:txBody>
                    <a:bodyPr/>
                    <a:lstStyle/>
                    <a:p>
                      <a:pPr indent="0" algn="ctr" fontAlgn="auto">
                        <a:lnSpc>
                          <a:spcPts val="3300"/>
                        </a:lnSpc>
                        <a:buNone/>
                      </a:pPr>
                      <a:r>
                        <a:rPr lang="en-US" sz="2000" b="1">
                          <a:latin typeface="微软雅黑" panose="020B0503020204020204" charset="-122"/>
                          <a:ea typeface="微软雅黑" panose="020B0503020204020204" charset="-122"/>
                          <a:cs typeface="宋体" panose="02010600030101010101" pitchFamily="2" charset="-122"/>
                        </a:rPr>
                        <a:t>表现</a:t>
                      </a:r>
                      <a:endParaRPr lang="en-US" altLang="en-US" sz="2000" b="1">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①夫妻双方都有各自使用自己姓名的权利，不因婚姻生活的具体环境，双方的职业、收入和彼此的扶养关系而发生变化</a:t>
                      </a:r>
                      <a:r>
                        <a:rPr lang="zh-CN" altLang="en-US" sz="2000" b="1">
                          <a:solidFill>
                            <a:srgbClr val="1813F7"/>
                          </a:solidFill>
                          <a:latin typeface="微软雅黑" panose="020B0503020204020204" charset="-122"/>
                          <a:ea typeface="微软雅黑" panose="020B0503020204020204" charset="-122"/>
                          <a:cs typeface="宋体" panose="02010600030101010101" pitchFamily="2" charset="-122"/>
                        </a:rPr>
                        <a:t>（人格独立）</a:t>
                      </a:r>
                      <a:endParaRPr lang="en-US" sz="2000" b="1">
                        <a:solidFill>
                          <a:schemeClr val="tx1"/>
                        </a:solidFill>
                        <a:latin typeface="微软雅黑" panose="020B0503020204020204" charset="-122"/>
                        <a:ea typeface="微软雅黑" panose="020B0503020204020204" charset="-122"/>
                        <a:cs typeface="宋体" panose="02010600030101010101" pitchFamily="2" charset="-122"/>
                      </a:endParaRPr>
                    </a:p>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②双方所生子女可以随父姓，可以随母姓</a:t>
                      </a:r>
                      <a:endParaRPr lang="en-US" sz="2000" b="1">
                        <a:solidFill>
                          <a:schemeClr val="tx1"/>
                        </a:solidFill>
                        <a:latin typeface="微软雅黑" panose="020B0503020204020204" charset="-122"/>
                        <a:ea typeface="微软雅黑" panose="020B0503020204020204" charset="-122"/>
                        <a:cs typeface="宋体" panose="02010600030101010101" pitchFamily="2" charset="-122"/>
                      </a:endParaRPr>
                    </a:p>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③夫妻双方均有参加生产、工作、学习和社会活动的自由</a:t>
                      </a:r>
                      <a:r>
                        <a:rPr lang="zh-CN" altLang="en-US" sz="2000" b="1">
                          <a:solidFill>
                            <a:srgbClr val="1813F7"/>
                          </a:solidFill>
                          <a:latin typeface="微软雅黑" panose="020B0503020204020204" charset="-122"/>
                          <a:ea typeface="微软雅黑" panose="020B0503020204020204" charset="-122"/>
                          <a:cs typeface="宋体" panose="02010600030101010101" pitchFamily="2" charset="-122"/>
                        </a:rPr>
                        <a:t>（人身自由权：重要标志</a:t>
                      </a:r>
                      <a:r>
                        <a:rPr lang="zh-CN" altLang="en-US" sz="2000" b="1">
                          <a:solidFill>
                            <a:schemeClr val="tx1"/>
                          </a:solidFill>
                          <a:latin typeface="微软雅黑" panose="020B0503020204020204" charset="-122"/>
                          <a:ea typeface="微软雅黑" panose="020B0503020204020204" charset="-122"/>
                          <a:cs typeface="宋体" panose="02010600030101010101" pitchFamily="2" charset="-122"/>
                        </a:rPr>
                        <a:t>）</a:t>
                      </a:r>
                      <a:endParaRPr lang="zh-CN"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r>
              <a:tr h="1270000">
                <a:tc rowSpan="3">
                  <a:txBody>
                    <a:bodyPr/>
                    <a:lstStyle/>
                    <a:p>
                      <a:pPr indent="0" algn="ctr">
                        <a:buNone/>
                      </a:pPr>
                      <a:r>
                        <a:rPr lang="en-US" sz="2400" b="1">
                          <a:solidFill>
                            <a:srgbClr val="C00000"/>
                          </a:solidFill>
                          <a:latin typeface="微软雅黑" panose="020B0503020204020204" charset="-122"/>
                          <a:ea typeface="微软雅黑" panose="020B0503020204020204" charset="-122"/>
                          <a:cs typeface="微软雅黑" panose="020B0503020204020204" charset="-122"/>
                        </a:rPr>
                        <a:t>平等的</a:t>
                      </a:r>
                      <a:endParaRPr lang="en-US" sz="2400" b="1">
                        <a:solidFill>
                          <a:srgbClr val="C00000"/>
                        </a:solidFill>
                        <a:latin typeface="微软雅黑" panose="020B0503020204020204" charset="-122"/>
                        <a:ea typeface="微软雅黑" panose="020B0503020204020204" charset="-122"/>
                        <a:cs typeface="微软雅黑" panose="020B0503020204020204" charset="-122"/>
                      </a:endParaRPr>
                    </a:p>
                    <a:p>
                      <a:pPr indent="0" algn="ctr">
                        <a:buNone/>
                      </a:pPr>
                      <a:r>
                        <a:rPr lang="en-US" sz="2400" b="1">
                          <a:solidFill>
                            <a:srgbClr val="C00000"/>
                          </a:solidFill>
                          <a:latin typeface="微软雅黑" panose="020B0503020204020204" charset="-122"/>
                          <a:ea typeface="微软雅黑" panose="020B0503020204020204" charset="-122"/>
                          <a:cs typeface="微软雅黑" panose="020B0503020204020204" charset="-122"/>
                        </a:rPr>
                        <a:t>财产关系</a:t>
                      </a:r>
                      <a:endParaRPr lang="en-US" sz="2400" b="1">
                        <a:solidFill>
                          <a:schemeClr val="tx1"/>
                        </a:solidFill>
                        <a:latin typeface="微软雅黑" panose="020B0503020204020204" charset="-122"/>
                        <a:ea typeface="微软雅黑" panose="020B0503020204020204" charset="-122"/>
                        <a:cs typeface="微软雅黑" panose="020B0503020204020204" charset="-122"/>
                      </a:endParaRPr>
                    </a:p>
                    <a:p>
                      <a:pPr indent="0" algn="ctr">
                        <a:buNone/>
                      </a:pPr>
                      <a:r>
                        <a:rPr lang="en-US" altLang="zh-CN" sz="2400" b="1">
                          <a:latin typeface="微软雅黑" panose="020B0503020204020204" charset="-122"/>
                          <a:ea typeface="微软雅黑" panose="020B0503020204020204" charset="-122"/>
                          <a:cs typeface="微软雅黑" panose="020B0503020204020204" charset="-122"/>
                        </a:rPr>
                        <a:t> </a:t>
                      </a:r>
                      <a:endParaRPr lang="en-US" altLang="zh-CN" sz="2400" b="1">
                        <a:latin typeface="微软雅黑" panose="020B0503020204020204" charset="-122"/>
                        <a:ea typeface="微软雅黑" panose="020B0503020204020204" charset="-122"/>
                        <a:cs typeface="微软雅黑" panose="020B0503020204020204" charset="-122"/>
                      </a:endParaRPr>
                    </a:p>
                    <a:p>
                      <a:pPr indent="0" algn="ctr">
                        <a:buNone/>
                      </a:pPr>
                      <a:r>
                        <a:rPr lang="en-US" altLang="zh-CN" sz="2000" b="1">
                          <a:latin typeface="微软雅黑" panose="020B0503020204020204" charset="-122"/>
                          <a:ea typeface="微软雅黑" panose="020B0503020204020204" charset="-122"/>
                          <a:cs typeface="微软雅黑" panose="020B0503020204020204" charset="-122"/>
                        </a:rPr>
                        <a:t> </a:t>
                      </a:r>
                      <a:endParaRPr lang="en-US" sz="20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algn="ctr" fontAlgn="auto">
                        <a:lnSpc>
                          <a:spcPts val="3300"/>
                        </a:lnSpc>
                        <a:buNone/>
                      </a:pPr>
                      <a:r>
                        <a:rPr lang="en-US" sz="2000" b="1">
                          <a:latin typeface="微软雅黑" panose="020B0503020204020204" charset="-122"/>
                          <a:ea typeface="微软雅黑" panose="020B0503020204020204" charset="-122"/>
                          <a:cs typeface="宋体" panose="02010600030101010101" pitchFamily="2" charset="-122"/>
                        </a:rPr>
                        <a:t>夫妻共同财产</a:t>
                      </a:r>
                      <a:endParaRPr lang="en-US" altLang="en-US" sz="2000" b="1">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婚姻关系存续期间所得的下列财产属于夫妻共同财产：</a:t>
                      </a:r>
                      <a:r>
                        <a:rPr lang="en-US" sz="2000" b="1">
                          <a:latin typeface="微软雅黑" panose="020B0503020204020204" charset="-122"/>
                          <a:ea typeface="微软雅黑" panose="020B0503020204020204" charset="-122"/>
                          <a:cs typeface="宋体" panose="02010600030101010101" pitchFamily="2" charset="-122"/>
                          <a:sym typeface="+mn-ea"/>
                        </a:rPr>
                        <a:t>①</a:t>
                      </a:r>
                      <a:r>
                        <a:rPr lang="en-US" sz="2000" b="1">
                          <a:solidFill>
                            <a:schemeClr val="tx1"/>
                          </a:solidFill>
                          <a:latin typeface="微软雅黑" panose="020B0503020204020204" charset="-122"/>
                          <a:ea typeface="微软雅黑" panose="020B0503020204020204" charset="-122"/>
                          <a:cs typeface="宋体" panose="02010600030101010101" pitchFamily="2" charset="-122"/>
                        </a:rPr>
                        <a:t>工资、奖金、劳务报酬；</a:t>
                      </a:r>
                      <a:r>
                        <a:rPr lang="en-US" sz="2000" b="1">
                          <a:latin typeface="微软雅黑" panose="020B0503020204020204" charset="-122"/>
                          <a:ea typeface="微软雅黑" panose="020B0503020204020204" charset="-122"/>
                          <a:cs typeface="宋体" panose="02010600030101010101" pitchFamily="2" charset="-122"/>
                          <a:sym typeface="+mn-ea"/>
                        </a:rPr>
                        <a:t>②</a:t>
                      </a:r>
                      <a:r>
                        <a:rPr lang="en-US" sz="2000" b="1">
                          <a:solidFill>
                            <a:schemeClr val="tx1"/>
                          </a:solidFill>
                          <a:latin typeface="微软雅黑" panose="020B0503020204020204" charset="-122"/>
                          <a:ea typeface="微软雅黑" panose="020B0503020204020204" charset="-122"/>
                          <a:cs typeface="宋体" panose="02010600030101010101" pitchFamily="2" charset="-122"/>
                        </a:rPr>
                        <a:t>生产、经营、投资的收益；</a:t>
                      </a:r>
                      <a:r>
                        <a:rPr lang="en-US" sz="2000" b="1">
                          <a:latin typeface="微软雅黑" panose="020B0503020204020204" charset="-122"/>
                          <a:ea typeface="微软雅黑" panose="020B0503020204020204" charset="-122"/>
                          <a:cs typeface="微软雅黑" panose="020B0503020204020204" charset="-122"/>
                          <a:sym typeface="+mn-ea"/>
                        </a:rPr>
                        <a:t>③</a:t>
                      </a:r>
                      <a:r>
                        <a:rPr lang="en-US" sz="2000" b="1">
                          <a:solidFill>
                            <a:schemeClr val="tx1"/>
                          </a:solidFill>
                          <a:latin typeface="微软雅黑" panose="020B0503020204020204" charset="-122"/>
                          <a:ea typeface="微软雅黑" panose="020B0503020204020204" charset="-122"/>
                          <a:cs typeface="宋体" panose="02010600030101010101" pitchFamily="2" charset="-122"/>
                        </a:rPr>
                        <a:t>知识产权的收益；</a:t>
                      </a:r>
                      <a:r>
                        <a:rPr lang="en-US" sz="2000" b="1">
                          <a:latin typeface="微软雅黑" panose="020B0503020204020204" charset="-122"/>
                          <a:ea typeface="微软雅黑" panose="020B0503020204020204" charset="-122"/>
                          <a:cs typeface="微软雅黑" panose="020B0503020204020204" charset="-122"/>
                          <a:sym typeface="+mn-ea"/>
                        </a:rPr>
                        <a:t>④</a:t>
                      </a:r>
                      <a:r>
                        <a:rPr lang="en-US" sz="2000" b="1">
                          <a:solidFill>
                            <a:schemeClr val="tx1"/>
                          </a:solidFill>
                          <a:latin typeface="微软雅黑" panose="020B0503020204020204" charset="-122"/>
                          <a:ea typeface="微软雅黑" panose="020B0503020204020204" charset="-122"/>
                          <a:cs typeface="宋体" panose="02010600030101010101" pitchFamily="2" charset="-122"/>
                        </a:rPr>
                        <a:t>继承或者受赠的财产，但是遗嘱或者赠与合同中确定只归一方的财产除外；其他应当归共同所有的财产</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r>
              <a:tr h="846455">
                <a:tc vMerge="1">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60000"/>
                        <a:lumOff val="40000"/>
                      </a:schemeClr>
                    </a:solidFill>
                  </a:tcPr>
                </a:tc>
                <a:tc>
                  <a:txBody>
                    <a:bodyPr/>
                    <a:lstStyle/>
                    <a:p>
                      <a:pPr indent="0" algn="ctr" fontAlgn="auto">
                        <a:lnSpc>
                          <a:spcPts val="3300"/>
                        </a:lnSpc>
                        <a:buNone/>
                      </a:pPr>
                      <a:r>
                        <a:rPr lang="en-US" sz="2000" b="1">
                          <a:latin typeface="微软雅黑" panose="020B0503020204020204" charset="-122"/>
                          <a:ea typeface="微软雅黑" panose="020B0503020204020204" charset="-122"/>
                          <a:cs typeface="宋体" panose="02010600030101010101" pitchFamily="2" charset="-122"/>
                        </a:rPr>
                        <a:t>个人财产</a:t>
                      </a:r>
                      <a:endParaRPr lang="en-US" altLang="en-US" sz="2000" b="1">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一方的婚前财产，一方因受到人身损害获得的赔偿或者补偿，遗嘱或者赠与合同中确定只归一方的财产，一方专用的生活用品，其他应当归一方的财产</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r>
              <a:tr h="1692910">
                <a:tc vMerge="1">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60000"/>
                        <a:lumOff val="40000"/>
                      </a:schemeClr>
                    </a:solidFill>
                  </a:tcPr>
                </a:tc>
                <a:tc>
                  <a:txBody>
                    <a:bodyPr/>
                    <a:lstStyle/>
                    <a:p>
                      <a:pPr indent="0" algn="ctr" fontAlgn="auto">
                        <a:lnSpc>
                          <a:spcPts val="3300"/>
                        </a:lnSpc>
                        <a:buNone/>
                      </a:pPr>
                      <a:r>
                        <a:rPr lang="en-US" sz="2000" b="1">
                          <a:latin typeface="微软雅黑" panose="020B0503020204020204" charset="-122"/>
                          <a:ea typeface="微软雅黑" panose="020B0503020204020204" charset="-122"/>
                          <a:cs typeface="宋体" panose="02010600030101010101" pitchFamily="2" charset="-122"/>
                        </a:rPr>
                        <a:t>夫妻约定财产</a:t>
                      </a:r>
                      <a:endParaRPr lang="en-US" altLang="en-US" sz="2000" b="1">
                        <a:latin typeface="微软雅黑" panose="020B0503020204020204" charset="-122"/>
                        <a:ea typeface="微软雅黑" panose="020B0503020204020204"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c>
                  <a:txBody>
                    <a:bodyPr/>
                    <a:lstStyle/>
                    <a:p>
                      <a:pPr indent="0" fontAlgn="auto">
                        <a:lnSpc>
                          <a:spcPts val="3300"/>
                        </a:lnSpc>
                        <a:buNone/>
                      </a:pPr>
                      <a:r>
                        <a:rPr lang="en-US" sz="2000" b="1">
                          <a:solidFill>
                            <a:schemeClr val="tx1"/>
                          </a:solidFill>
                          <a:latin typeface="微软雅黑" panose="020B0503020204020204" charset="-122"/>
                          <a:ea typeface="微软雅黑" panose="020B0503020204020204" charset="-122"/>
                          <a:cs typeface="宋体" panose="02010600030101010101" pitchFamily="2" charset="-122"/>
                        </a:rPr>
                        <a:t>夫妻可以在平等自愿的基础上，约定婚姻关系存续期间所得的财产以及婚前财产归各自所有、共同所有或者部分各自所有、部分共同所有。</a:t>
                      </a:r>
                      <a:r>
                        <a:rPr lang="en-US" sz="2000" b="1">
                          <a:solidFill>
                            <a:srgbClr val="1813F7"/>
                          </a:solidFill>
                          <a:latin typeface="微软雅黑" panose="020B0503020204020204" charset="-122"/>
                          <a:ea typeface="微软雅黑" panose="020B0503020204020204" charset="-122"/>
                          <a:cs typeface="宋体" panose="02010600030101010101" pitchFamily="2" charset="-122"/>
                        </a:rPr>
                        <a:t>约定应当采用书面形式，对双方具有约束力。</a:t>
                      </a:r>
                      <a:r>
                        <a:rPr lang="en-US" sz="2000" b="1">
                          <a:solidFill>
                            <a:schemeClr val="tx1"/>
                          </a:solidFill>
                          <a:latin typeface="微软雅黑" panose="020B0503020204020204" charset="-122"/>
                          <a:ea typeface="微软雅黑" panose="020B0503020204020204" charset="-122"/>
                          <a:cs typeface="宋体" panose="02010600030101010101" pitchFamily="2" charset="-122"/>
                        </a:rPr>
                        <a:t>夫妻对婚姻关系存续期间所得的财产约定归各自所有，夫或者妻一方对外所负的债务，相对人知道该约定的，以夫或者妻一方的个人财产清偿</a:t>
                      </a:r>
                      <a:endParaRPr lang="en-US" altLang="en-US" sz="20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000000">
                        <a:alpha val="0"/>
                      </a:srgbClr>
                    </a:solidFill>
                  </a:tcPr>
                </a:tc>
              </a:tr>
            </a:tbl>
          </a:graphicData>
        </a:graphic>
      </p:graphicFrame>
      <p:sp>
        <p:nvSpPr>
          <p:cNvPr id="101" name="文本框 100"/>
          <p:cNvSpPr txBox="1"/>
          <p:nvPr>
            <p:custDataLst>
              <p:tags r:id="rId2"/>
            </p:custDataLst>
          </p:nvPr>
        </p:nvSpPr>
        <p:spPr>
          <a:xfrm>
            <a:off x="930275" y="46355"/>
            <a:ext cx="10246995" cy="521970"/>
          </a:xfrm>
          <a:prstGeom prst="rect">
            <a:avLst/>
          </a:prstGeom>
          <a:noFill/>
          <a:ln w="9525">
            <a:noFill/>
          </a:ln>
        </p:spPr>
        <p:txBody>
          <a:bodyPr wrap="square">
            <a:spAutoFit/>
          </a:bodyPr>
          <a:lstStyle/>
          <a:p>
            <a:pPr lvl="0" algn="l">
              <a:buClrTx/>
              <a:buSzTx/>
              <a:buFontTx/>
            </a:pPr>
            <a:r>
              <a:rPr lang="zh-CN" sz="2800" b="1">
                <a:latin typeface="方正粗黑宋简体" panose="02000000000000000000" charset="-122"/>
                <a:ea typeface="方正粗黑宋简体" panose="02000000000000000000" charset="-122"/>
                <a:sym typeface="+mn-ea"/>
              </a:rPr>
              <a:t>　</a:t>
            </a:r>
            <a:r>
              <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rPr>
              <a:t>重点突破五　法律保护下的婚姻</a:t>
            </a:r>
            <a:r>
              <a:rPr lang="en-US" altLang="zh-CN"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ea"/>
              </a:rPr>
              <a:t>——</a:t>
            </a:r>
            <a:r>
              <a:rPr lang="zh-CN" sz="2800" b="1">
                <a:solidFill>
                  <a:srgbClr val="FF0000"/>
                </a:solidFill>
                <a:latin typeface="楷体" panose="02010609060101010101" charset="-122"/>
                <a:ea typeface="楷体" panose="02010609060101010101" charset="-122"/>
                <a:sym typeface="+mn-ea"/>
              </a:rPr>
              <a:t>夫妻地位平等</a:t>
            </a:r>
            <a:endParaRPr lang="zh-CN" sz="2800" b="1">
              <a:solidFill>
                <a:srgbClr val="FF0000"/>
              </a:solidFill>
              <a:latin typeface="楷体" panose="02010609060101010101" charset="-122"/>
              <a:ea typeface="楷体" panose="02010609060101010101" charset="-122"/>
              <a:sym typeface="+mn-ea"/>
            </a:endParaRPr>
          </a:p>
        </p:txBody>
      </p:sp>
      <p:sp>
        <p:nvSpPr>
          <p:cNvPr id="2" name="文本框 1"/>
          <p:cNvSpPr txBox="1"/>
          <p:nvPr>
            <p:custDataLst>
              <p:tags r:id="rId3"/>
            </p:custDataLst>
          </p:nvPr>
        </p:nvSpPr>
        <p:spPr>
          <a:xfrm>
            <a:off x="467360" y="5167630"/>
            <a:ext cx="11519535" cy="829945"/>
          </a:xfrm>
          <a:prstGeom prst="rect">
            <a:avLst/>
          </a:prstGeom>
          <a:solidFill>
            <a:schemeClr val="accent6">
              <a:lumMod val="60000"/>
              <a:lumOff val="40000"/>
            </a:schemeClr>
          </a:solidFill>
          <a:ln w="38100">
            <a:solidFill>
              <a:srgbClr val="C00000"/>
            </a:solidFill>
          </a:ln>
        </p:spPr>
        <p:txBody>
          <a:bodyPr wrap="square" rtlCol="0">
            <a:spAutoFit/>
          </a:bodyPr>
          <a:lstStyle/>
          <a:p>
            <a:r>
              <a:rPr lang="zh-CN" altLang="en-US" sz="2400" b="1">
                <a:solidFill>
                  <a:srgbClr val="C00000"/>
                </a:solidFill>
              </a:rPr>
              <a:t>注意：夫妻双方的理解和包容</a:t>
            </a:r>
            <a:r>
              <a:rPr lang="zh-CN" altLang="en-US" sz="2400" b="1">
                <a:solidFill>
                  <a:schemeClr val="tx1"/>
                </a:solidFill>
              </a:rPr>
              <a:t>是实现</a:t>
            </a:r>
            <a:r>
              <a:rPr lang="en-US" altLang="zh-CN" sz="2400" b="1">
                <a:solidFill>
                  <a:schemeClr val="tx1"/>
                </a:solidFill>
              </a:rPr>
              <a:t>“</a:t>
            </a:r>
            <a:r>
              <a:rPr lang="zh-CN" altLang="en-US" sz="2400" b="1">
                <a:solidFill>
                  <a:schemeClr val="tx1"/>
                </a:solidFill>
              </a:rPr>
              <a:t>执子之手，与子偕老</a:t>
            </a:r>
            <a:r>
              <a:rPr lang="en-US" altLang="zh-CN" sz="2400" b="1">
                <a:solidFill>
                  <a:schemeClr val="tx1"/>
                </a:solidFill>
              </a:rPr>
              <a:t>”</a:t>
            </a:r>
            <a:r>
              <a:rPr lang="zh-CN" altLang="en-US" sz="2400" b="1">
                <a:solidFill>
                  <a:schemeClr val="tx1"/>
                </a:solidFill>
              </a:rPr>
              <a:t>婚姻誓言的</a:t>
            </a:r>
            <a:r>
              <a:rPr lang="zh-CN" altLang="en-US" sz="2400" b="1">
                <a:solidFill>
                  <a:srgbClr val="C00000"/>
                </a:solidFill>
              </a:rPr>
              <a:t>关键；</a:t>
            </a:r>
            <a:endParaRPr lang="zh-CN" altLang="en-US" sz="2400" b="1">
              <a:solidFill>
                <a:srgbClr val="C00000"/>
              </a:solidFill>
            </a:endParaRPr>
          </a:p>
          <a:p>
            <a:r>
              <a:rPr lang="en-US" altLang="zh-CN" sz="2400" b="1">
                <a:solidFill>
                  <a:srgbClr val="C00000"/>
                </a:solidFill>
              </a:rPr>
              <a:t>          “</a:t>
            </a:r>
            <a:r>
              <a:rPr lang="zh-CN" altLang="en-US" sz="2400" b="1">
                <a:solidFill>
                  <a:srgbClr val="C00000"/>
                </a:solidFill>
              </a:rPr>
              <a:t>相互坦荡，遇事商量</a:t>
            </a:r>
            <a:r>
              <a:rPr lang="en-US" altLang="zh-CN" sz="2400" b="1">
                <a:solidFill>
                  <a:srgbClr val="C00000"/>
                </a:solidFill>
              </a:rPr>
              <a:t>”</a:t>
            </a:r>
            <a:r>
              <a:rPr lang="zh-CN" altLang="en-US" sz="2400" b="1">
                <a:solidFill>
                  <a:schemeClr val="tx1"/>
                </a:solidFill>
              </a:rPr>
              <a:t>是处理好夫妻间财产问题的</a:t>
            </a:r>
            <a:r>
              <a:rPr lang="zh-CN" altLang="en-US" sz="2400" b="1">
                <a:solidFill>
                  <a:srgbClr val="C00000"/>
                </a:solidFill>
              </a:rPr>
              <a:t>关键。</a:t>
            </a:r>
            <a:endParaRPr lang="zh-CN" altLang="en-US" sz="2400" b="1">
              <a:solidFill>
                <a:srgbClr val="C00000"/>
              </a:solidFill>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20040" y="240665"/>
            <a:ext cx="11465560" cy="5908040"/>
          </a:xfrm>
          <a:prstGeom prst="rect">
            <a:avLst/>
          </a:prstGeom>
          <a:noFill/>
        </p:spPr>
        <p:txBody>
          <a:bodyPr wrap="square" rtlCol="0">
            <a:spAutoFit/>
          </a:bodyPr>
          <a:p>
            <a:r>
              <a:rPr lang="zh-CN" altLang="en-US" sz="2800" b="1">
                <a:latin typeface="楷体" panose="02010609060101010101" charset="-122"/>
                <a:ea typeface="楷体" panose="02010609060101010101" charset="-122"/>
                <a:cs typeface="楷体" panose="02010609060101010101" charset="-122"/>
              </a:rPr>
              <a:t>（杭州</a:t>
            </a:r>
            <a:r>
              <a:rPr lang="en-US" altLang="zh-CN" sz="2800" b="1">
                <a:latin typeface="楷体" panose="02010609060101010101" charset="-122"/>
                <a:ea typeface="楷体" panose="02010609060101010101" charset="-122"/>
                <a:cs typeface="楷体" panose="02010609060101010101" charset="-122"/>
              </a:rPr>
              <a:t>11</a:t>
            </a:r>
            <a:r>
              <a:rPr lang="zh-CN" altLang="en-US" sz="2800" b="1">
                <a:latin typeface="楷体" panose="02010609060101010101" charset="-122"/>
                <a:ea typeface="楷体" panose="02010609060101010101" charset="-122"/>
                <a:cs typeface="楷体" panose="02010609060101010101" charset="-122"/>
              </a:rPr>
              <a:t>月模考）21. 李某与张某于2017年结婚登记，不久李某外出打工，张某独自在家照顾李某年迈的父母。李某在打工期间认识了孤儿王某，两人共同经营一家文具店，日久生情并生下龙凤胎小米和小花。2021年1月两人遭遇车祸，王某当场死亡，李某在重症监护室5个月后离世，留下文具店经营所得20万元与老家房子一套，两人生前均未写遗嘱。本案（   ）</a:t>
            </a:r>
            <a:endParaRPr lang="zh-CN" altLang="en-US" sz="2800" b="1">
              <a:latin typeface="楷体" panose="02010609060101010101" charset="-122"/>
              <a:ea typeface="楷体" panose="02010609060101010101" charset="-122"/>
              <a:cs typeface="楷体" panose="02010609060101010101" charset="-122"/>
            </a:endParaRPr>
          </a:p>
          <a:p>
            <a:pPr>
              <a:lnSpc>
                <a:spcPct val="150000"/>
              </a:lnSpc>
            </a:pPr>
            <a:r>
              <a:rPr lang="zh-CN" altLang="en-US" sz="2800" b="1">
                <a:latin typeface="楷体" panose="02010609060101010101" charset="-122"/>
                <a:ea typeface="楷体" panose="02010609060101010101" charset="-122"/>
                <a:cs typeface="楷体" panose="02010609060101010101" charset="-122"/>
              </a:rPr>
              <a:t>①王某的遗产分割无需保留李某的份额</a:t>
            </a:r>
            <a:endParaRPr lang="zh-CN" altLang="en-US" sz="2800" b="1">
              <a:latin typeface="楷体" panose="02010609060101010101" charset="-122"/>
              <a:ea typeface="楷体" panose="02010609060101010101" charset="-122"/>
              <a:cs typeface="楷体" panose="02010609060101010101" charset="-122"/>
            </a:endParaRPr>
          </a:p>
          <a:p>
            <a:pPr>
              <a:lnSpc>
                <a:spcPct val="150000"/>
              </a:lnSpc>
            </a:pPr>
            <a:r>
              <a:rPr lang="zh-CN" altLang="en-US" sz="2800" b="1">
                <a:latin typeface="楷体" panose="02010609060101010101" charset="-122"/>
                <a:ea typeface="楷体" panose="02010609060101010101" charset="-122"/>
                <a:cs typeface="楷体" panose="02010609060101010101" charset="-122"/>
              </a:rPr>
              <a:t>②张某能继承2万元遗产及房屋的部分</a:t>
            </a:r>
            <a:endParaRPr lang="zh-CN" altLang="en-US" sz="2800" b="1">
              <a:latin typeface="楷体" panose="02010609060101010101" charset="-122"/>
              <a:ea typeface="楷体" panose="02010609060101010101" charset="-122"/>
              <a:cs typeface="楷体" panose="02010609060101010101" charset="-122"/>
            </a:endParaRPr>
          </a:p>
          <a:p>
            <a:pPr>
              <a:lnSpc>
                <a:spcPct val="150000"/>
              </a:lnSpc>
            </a:pPr>
            <a:r>
              <a:rPr lang="zh-CN" altLang="en-US" sz="2800" b="1">
                <a:latin typeface="楷体" panose="02010609060101010101" charset="-122"/>
                <a:ea typeface="楷体" panose="02010609060101010101" charset="-122"/>
                <a:cs typeface="楷体" panose="02010609060101010101" charset="-122"/>
              </a:rPr>
              <a:t>③张某若对小米小花不管不问构成遗弃</a:t>
            </a:r>
            <a:endParaRPr lang="zh-CN" altLang="en-US" sz="2800" b="1">
              <a:latin typeface="楷体" panose="02010609060101010101" charset="-122"/>
              <a:ea typeface="楷体" panose="02010609060101010101" charset="-122"/>
              <a:cs typeface="楷体" panose="02010609060101010101" charset="-122"/>
            </a:endParaRPr>
          </a:p>
          <a:p>
            <a:pPr>
              <a:lnSpc>
                <a:spcPct val="150000"/>
              </a:lnSpc>
            </a:pPr>
            <a:r>
              <a:rPr lang="zh-CN" altLang="en-US" sz="2800" b="1">
                <a:latin typeface="楷体" panose="02010609060101010101" charset="-122"/>
                <a:ea typeface="楷体" panose="02010609060101010101" charset="-122"/>
                <a:cs typeface="楷体" panose="02010609060101010101" charset="-122"/>
              </a:rPr>
              <a:t>④小米能继承6万元遗产及房屋的部分</a:t>
            </a:r>
            <a:endParaRPr lang="zh-CN" altLang="en-US" sz="2800" b="1">
              <a:latin typeface="楷体" panose="02010609060101010101" charset="-122"/>
              <a:ea typeface="楷体" panose="02010609060101010101" charset="-122"/>
              <a:cs typeface="楷体" panose="02010609060101010101" charset="-122"/>
            </a:endParaRPr>
          </a:p>
          <a:p>
            <a:pPr>
              <a:lnSpc>
                <a:spcPct val="150000"/>
              </a:lnSpc>
            </a:pPr>
            <a:r>
              <a:rPr lang="zh-CN" altLang="en-US" sz="2800" b="1">
                <a:latin typeface="楷体" panose="02010609060101010101" charset="-122"/>
                <a:ea typeface="楷体" panose="02010609060101010101" charset="-122"/>
                <a:cs typeface="楷体" panose="02010609060101010101" charset="-122"/>
              </a:rPr>
              <a:t>A. ①② B. ①④ C. ②③ D. ③④</a:t>
            </a:r>
            <a:endParaRPr lang="zh-CN" altLang="en-US" sz="2800" b="1">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6505575" y="2336800"/>
            <a:ext cx="5481320" cy="1014730"/>
          </a:xfrm>
          <a:prstGeom prst="rect">
            <a:avLst/>
          </a:prstGeom>
          <a:solidFill>
            <a:srgbClr val="FFFF00"/>
          </a:solidFill>
        </p:spPr>
        <p:txBody>
          <a:bodyPr wrap="square" rtlCol="0">
            <a:spAutoFit/>
          </a:bodyPr>
          <a:p>
            <a:r>
              <a:rPr lang="zh-CN" altLang="en-US" sz="2000" b="1">
                <a:solidFill>
                  <a:srgbClr val="FF0000"/>
                </a:solidFill>
                <a:latin typeface="楷体" panose="02010609060101010101" charset="-122"/>
                <a:ea typeface="楷体" panose="02010609060101010101" charset="-122"/>
              </a:rPr>
              <a:t>李某和王某并没有办理结婚登记，相互间没有继承遗产的权利。因此王某的遗产分割无需保留李某的份额</a:t>
            </a:r>
            <a:endParaRPr lang="zh-CN" altLang="en-US" sz="2000" b="1">
              <a:solidFill>
                <a:srgbClr val="FF0000"/>
              </a:solidFill>
              <a:latin typeface="楷体" panose="02010609060101010101" charset="-122"/>
              <a:ea typeface="楷体" panose="02010609060101010101" charset="-122"/>
            </a:endParaRPr>
          </a:p>
        </p:txBody>
      </p:sp>
      <p:sp>
        <p:nvSpPr>
          <p:cNvPr id="6" name="文本框 5"/>
          <p:cNvSpPr txBox="1"/>
          <p:nvPr/>
        </p:nvSpPr>
        <p:spPr>
          <a:xfrm>
            <a:off x="6505575" y="3351530"/>
            <a:ext cx="5480685" cy="1630045"/>
          </a:xfrm>
          <a:prstGeom prst="rect">
            <a:avLst/>
          </a:prstGeom>
          <a:solidFill>
            <a:schemeClr val="accent1">
              <a:lumMod val="40000"/>
              <a:lumOff val="60000"/>
            </a:schemeClr>
          </a:solidFill>
        </p:spPr>
        <p:txBody>
          <a:bodyPr wrap="square" rtlCol="0">
            <a:spAutoFit/>
          </a:bodyPr>
          <a:p>
            <a:r>
              <a:rPr lang="zh-CN" altLang="en-US" sz="2000" b="1">
                <a:latin typeface="楷体" panose="02010609060101010101" charset="-122"/>
                <a:ea typeface="楷体" panose="02010609060101010101" charset="-122"/>
                <a:cs typeface="楷体" panose="02010609060101010101" charset="-122"/>
              </a:rPr>
              <a:t>文具店经营所得的20万元是属于</a:t>
            </a:r>
            <a:r>
              <a:rPr lang="zh-CN" altLang="en-US" sz="2000" b="1">
                <a:solidFill>
                  <a:srgbClr val="FF0000"/>
                </a:solidFill>
                <a:latin typeface="楷体" panose="02010609060101010101" charset="-122"/>
                <a:ea typeface="楷体" panose="02010609060101010101" charset="-122"/>
                <a:cs typeface="楷体" panose="02010609060101010101" charset="-122"/>
              </a:rPr>
              <a:t>李某和王某的共同财产（共同经营所得），</a:t>
            </a:r>
            <a:r>
              <a:rPr lang="zh-CN" altLang="en-US" sz="2000" b="1">
                <a:latin typeface="楷体" panose="02010609060101010101" charset="-122"/>
                <a:ea typeface="楷体" panose="02010609060101010101" charset="-122"/>
                <a:cs typeface="楷体" panose="02010609060101010101" charset="-122"/>
                <a:sym typeface="+mn-ea"/>
              </a:rPr>
              <a:t>李某与张某系夫妻关系，因此李某和张某各得</a:t>
            </a:r>
            <a:r>
              <a:rPr lang="en-US" altLang="zh-CN" sz="2000" b="1">
                <a:latin typeface="楷体" panose="02010609060101010101" charset="-122"/>
                <a:ea typeface="楷体" panose="02010609060101010101" charset="-122"/>
                <a:cs typeface="楷体" panose="02010609060101010101" charset="-122"/>
                <a:sym typeface="+mn-ea"/>
              </a:rPr>
              <a:t>5</a:t>
            </a:r>
            <a:r>
              <a:rPr lang="zh-CN" altLang="en-US" sz="2000" b="1">
                <a:latin typeface="楷体" panose="02010609060101010101" charset="-122"/>
                <a:ea typeface="楷体" panose="02010609060101010101" charset="-122"/>
                <a:cs typeface="楷体" panose="02010609060101010101" charset="-122"/>
                <a:sym typeface="+mn-ea"/>
              </a:rPr>
              <a:t>万，李某的遗产</a:t>
            </a:r>
            <a:r>
              <a:rPr lang="en-US" altLang="zh-CN" sz="2000" b="1">
                <a:latin typeface="楷体" panose="02010609060101010101" charset="-122"/>
                <a:ea typeface="楷体" panose="02010609060101010101" charset="-122"/>
                <a:cs typeface="楷体" panose="02010609060101010101" charset="-122"/>
                <a:sym typeface="+mn-ea"/>
              </a:rPr>
              <a:t>5</a:t>
            </a:r>
            <a:r>
              <a:rPr lang="zh-CN" altLang="en-US" sz="2000" b="1">
                <a:latin typeface="楷体" panose="02010609060101010101" charset="-122"/>
                <a:ea typeface="楷体" panose="02010609060101010101" charset="-122"/>
                <a:cs typeface="楷体" panose="02010609060101010101" charset="-122"/>
                <a:sym typeface="+mn-ea"/>
              </a:rPr>
              <a:t>万元和房产由张某，李某父母和龙凤胎小米和小花共同继承，每人分得1万元</a:t>
            </a:r>
            <a:endParaRPr lang="zh-CN" altLang="en-US" sz="2000" b="1">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6434455" y="4981575"/>
            <a:ext cx="5552440" cy="1630045"/>
          </a:xfrm>
          <a:prstGeom prst="rect">
            <a:avLst/>
          </a:prstGeom>
          <a:solidFill>
            <a:srgbClr val="FFFF00"/>
          </a:solidFill>
        </p:spPr>
        <p:txBody>
          <a:bodyPr wrap="square" rtlCol="0">
            <a:spAutoFit/>
          </a:bodyPr>
          <a:p>
            <a:r>
              <a:rPr lang="zh-CN" altLang="en-US" sz="2000" b="1">
                <a:solidFill>
                  <a:srgbClr val="FF0000"/>
                </a:solidFill>
                <a:latin typeface="楷体" panose="02010609060101010101" charset="-122"/>
                <a:ea typeface="楷体" panose="02010609060101010101" charset="-122"/>
              </a:rPr>
              <a:t>遗弃是指家庭成员中负有赡养、扶养、抚养义务的一方，对需要赡养、扶养和抚养的另一方，不履行其应尽的义务的违法行为</a:t>
            </a:r>
            <a:r>
              <a:rPr lang="zh-CN" altLang="en-US" sz="2000" b="1">
                <a:latin typeface="楷体" panose="02010609060101010101" charset="-122"/>
                <a:ea typeface="楷体" panose="02010609060101010101" charset="-122"/>
              </a:rPr>
              <a:t>。张某与小米小花之间不存在父母与子女的关系，张某若对小米小花不管不问不构成遗弃</a:t>
            </a:r>
            <a:endParaRPr lang="zh-CN" altLang="en-US" sz="2000" b="1">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custDataLst>
              <p:tags r:id="rId1"/>
            </p:custDataLst>
          </p:nvPr>
        </p:nvSpPr>
        <p:spPr>
          <a:xfrm>
            <a:off x="541020" y="293370"/>
            <a:ext cx="11650980" cy="3989705"/>
          </a:xfrm>
          <a:prstGeom prst="rect">
            <a:avLst/>
          </a:prstGeom>
          <a:noFill/>
        </p:spPr>
        <p:txBody>
          <a:bodyPr wrap="square">
            <a:spAutoFit/>
          </a:bodyPr>
          <a:lstStyle/>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1</a:t>
            </a:r>
            <a:r>
              <a:rPr lang="zh-CN" altLang="en-US" sz="2800" b="1" kern="100">
                <a:latin typeface="微软雅黑" panose="020B0503020204020204" charset="-122"/>
                <a:ea typeface="微软雅黑" panose="020B0503020204020204" charset="-122"/>
                <a:cs typeface="微软雅黑" panose="020B0503020204020204" charset="-122"/>
              </a:rPr>
              <a:t>．</a:t>
            </a:r>
            <a:r>
              <a:rPr lang="en-US" altLang="zh-CN" sz="2800" b="1" kern="100">
                <a:latin typeface="微软雅黑" panose="020B0503020204020204" charset="-122"/>
                <a:ea typeface="微软雅黑" panose="020B0503020204020204" charset="-122"/>
                <a:cs typeface="微软雅黑" panose="020B0503020204020204" charset="-122"/>
              </a:rPr>
              <a:t>(2018·</a:t>
            </a:r>
            <a:r>
              <a:rPr lang="zh-CN" altLang="en-US" sz="2800" b="1" kern="100">
                <a:latin typeface="微软雅黑" panose="020B0503020204020204" charset="-122"/>
                <a:ea typeface="微软雅黑" panose="020B0503020204020204" charset="-122"/>
                <a:cs typeface="微软雅黑" panose="020B0503020204020204" charset="-122"/>
              </a:rPr>
              <a:t>浙江高考</a:t>
            </a:r>
            <a:r>
              <a:rPr lang="en-US" altLang="zh-CN" sz="2800" b="1" kern="100">
                <a:latin typeface="微软雅黑" panose="020B0503020204020204" charset="-122"/>
                <a:ea typeface="微软雅黑" panose="020B0503020204020204" charset="-122"/>
                <a:cs typeface="微软雅黑" panose="020B0503020204020204" charset="-122"/>
              </a:rPr>
              <a:t>)</a:t>
            </a:r>
            <a:r>
              <a:rPr lang="zh-CN" altLang="en-US" sz="2800" b="1" kern="100">
                <a:latin typeface="微软雅黑" panose="020B0503020204020204" charset="-122"/>
                <a:ea typeface="微软雅黑" panose="020B0503020204020204" charset="-122"/>
                <a:cs typeface="微软雅黑" panose="020B0503020204020204" charset="-122"/>
              </a:rPr>
              <a:t>刘某自幼丧母，与继母共同生活。去年</a:t>
            </a:r>
            <a:r>
              <a:rPr lang="en-US" altLang="zh-CN" sz="2800" b="1" kern="100">
                <a:latin typeface="微软雅黑" panose="020B0503020204020204" charset="-122"/>
                <a:ea typeface="微软雅黑" panose="020B0503020204020204" charset="-122"/>
                <a:cs typeface="微软雅黑" panose="020B0503020204020204" charset="-122"/>
              </a:rPr>
              <a:t>2</a:t>
            </a:r>
            <a:r>
              <a:rPr lang="zh-CN" altLang="en-US" sz="2800" b="1" kern="100">
                <a:latin typeface="微软雅黑" panose="020B0503020204020204" charset="-122"/>
                <a:ea typeface="微软雅黑" panose="020B0503020204020204" charset="-122"/>
                <a:cs typeface="微软雅黑" panose="020B0503020204020204" charset="-122"/>
              </a:rPr>
              <a:t>月，刘某与程某登记结婚后住进程家，</a:t>
            </a:r>
            <a:r>
              <a:rPr lang="en-US" altLang="zh-CN" sz="2800" b="1" kern="100">
                <a:latin typeface="微软雅黑" panose="020B0503020204020204" charset="-122"/>
                <a:ea typeface="微软雅黑" panose="020B0503020204020204" charset="-122"/>
                <a:cs typeface="微软雅黑" panose="020B0503020204020204" charset="-122"/>
              </a:rPr>
              <a:t>11</a:t>
            </a:r>
            <a:r>
              <a:rPr lang="zh-CN" altLang="en-US" sz="2800" b="1" kern="100">
                <a:latin typeface="微软雅黑" panose="020B0503020204020204" charset="-122"/>
                <a:ea typeface="微软雅黑" panose="020B0503020204020204" charset="-122"/>
                <a:cs typeface="微软雅黑" panose="020B0503020204020204" charset="-122"/>
              </a:rPr>
              <a:t>月程某辞职并生下女儿程小。今年</a:t>
            </a:r>
            <a:r>
              <a:rPr lang="en-US" altLang="zh-CN" sz="2800" b="1" kern="100">
                <a:latin typeface="微软雅黑" panose="020B0503020204020204" charset="-122"/>
                <a:ea typeface="微软雅黑" panose="020B0503020204020204" charset="-122"/>
                <a:cs typeface="微软雅黑" panose="020B0503020204020204" charset="-122"/>
              </a:rPr>
              <a:t>1</a:t>
            </a:r>
            <a:r>
              <a:rPr lang="zh-CN" altLang="en-US" sz="2800" b="1" kern="100">
                <a:latin typeface="微软雅黑" panose="020B0503020204020204" charset="-122"/>
                <a:ea typeface="微软雅黑" panose="020B0503020204020204" charset="-122"/>
                <a:cs typeface="微软雅黑" panose="020B0503020204020204" charset="-122"/>
              </a:rPr>
              <a:t>月刘某携妻女住进继母的老房子，刘某提出将女儿改姓刘。不久，程某回娘家治病，治疗期间的生活和医疗费刘某未予支付。</a:t>
            </a:r>
            <a:r>
              <a:rPr lang="en-US" altLang="zh-CN" sz="2800" b="1" kern="100">
                <a:latin typeface="微软雅黑" panose="020B0503020204020204" charset="-122"/>
                <a:ea typeface="微软雅黑" panose="020B0503020204020204" charset="-122"/>
                <a:cs typeface="微软雅黑" panose="020B0503020204020204" charset="-122"/>
              </a:rPr>
              <a:t>3</a:t>
            </a:r>
            <a:r>
              <a:rPr lang="zh-CN" altLang="en-US" sz="2800" b="1" kern="100">
                <a:latin typeface="微软雅黑" panose="020B0503020204020204" charset="-122"/>
                <a:ea typeface="微软雅黑" panose="020B0503020204020204" charset="-122"/>
                <a:cs typeface="微软雅黑" panose="020B0503020204020204" charset="-122"/>
              </a:rPr>
              <a:t>月继母去世，继母之弟要求刘某一家搬出老房子。关于本案，下列说法中正确的是</a:t>
            </a:r>
            <a:r>
              <a:rPr lang="en-US" altLang="zh-CN" sz="2800" b="1" kern="100">
                <a:latin typeface="微软雅黑" panose="020B0503020204020204" charset="-122"/>
                <a:ea typeface="微软雅黑" panose="020B0503020204020204" charset="-122"/>
                <a:cs typeface="微软雅黑" panose="020B0503020204020204" charset="-122"/>
              </a:rPr>
              <a:t>(</a:t>
            </a:r>
            <a:r>
              <a:rPr lang="zh-CN" altLang="en-US" sz="2800" b="1" kern="100">
                <a:latin typeface="微软雅黑" panose="020B0503020204020204" charset="-122"/>
                <a:ea typeface="微软雅黑" panose="020B0503020204020204" charset="-122"/>
                <a:cs typeface="微软雅黑" panose="020B0503020204020204" charset="-122"/>
              </a:rPr>
              <a:t>　　</a:t>
            </a:r>
            <a:r>
              <a:rPr lang="en-US" altLang="zh-CN" sz="2800" b="1" kern="100">
                <a:latin typeface="微软雅黑" panose="020B0503020204020204" charset="-122"/>
                <a:ea typeface="微软雅黑" panose="020B0503020204020204" charset="-122"/>
                <a:cs typeface="微软雅黑" panose="020B0503020204020204" charset="-122"/>
              </a:rPr>
              <a:t>)</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①</a:t>
            </a:r>
            <a:r>
              <a:rPr lang="zh-CN" altLang="en-US" sz="2800" b="1" kern="100">
                <a:latin typeface="微软雅黑" panose="020B0503020204020204" charset="-122"/>
                <a:ea typeface="微软雅黑" panose="020B0503020204020204" charset="-122"/>
                <a:cs typeface="微软雅黑" panose="020B0503020204020204" charset="-122"/>
              </a:rPr>
              <a:t>女儿可以随刘某的姓　</a:t>
            </a:r>
            <a:r>
              <a:rPr lang="en-US" altLang="zh-CN" sz="2800" b="1" kern="100">
                <a:latin typeface="微软雅黑" panose="020B0503020204020204" charset="-122"/>
                <a:ea typeface="微软雅黑" panose="020B0503020204020204" charset="-122"/>
                <a:cs typeface="微软雅黑" panose="020B0503020204020204" charset="-122"/>
              </a:rPr>
              <a:t>             </a:t>
            </a:r>
            <a:r>
              <a:rPr lang="zh-CN" altLang="en-US" sz="2800" b="1" kern="100">
                <a:latin typeface="微软雅黑" panose="020B0503020204020204" charset="-122"/>
                <a:ea typeface="微软雅黑" panose="020B0503020204020204" charset="-122"/>
                <a:cs typeface="微软雅黑" panose="020B0503020204020204" charset="-122"/>
              </a:rPr>
              <a:t>②刘某对继母的老房子无继承权　</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zh-CN" altLang="en-US" sz="2800" b="1" kern="100">
                <a:latin typeface="微软雅黑" panose="020B0503020204020204" charset="-122"/>
                <a:ea typeface="微软雅黑" panose="020B0503020204020204" charset="-122"/>
                <a:cs typeface="微软雅黑" panose="020B0503020204020204" charset="-122"/>
              </a:rPr>
              <a:t>③刘某应支付程某生活和医疗费　</a:t>
            </a:r>
            <a:r>
              <a:rPr lang="en-US" altLang="zh-CN" sz="2800" b="1" kern="100">
                <a:latin typeface="微软雅黑" panose="020B0503020204020204" charset="-122"/>
                <a:ea typeface="微软雅黑" panose="020B0503020204020204" charset="-122"/>
                <a:cs typeface="微软雅黑" panose="020B0503020204020204" charset="-122"/>
              </a:rPr>
              <a:t>     </a:t>
            </a:r>
            <a:r>
              <a:rPr lang="zh-CN" altLang="en-US" sz="2800" b="1" kern="100">
                <a:latin typeface="微软雅黑" panose="020B0503020204020204" charset="-122"/>
                <a:ea typeface="微软雅黑" panose="020B0503020204020204" charset="-122"/>
                <a:cs typeface="微软雅黑" panose="020B0503020204020204" charset="-122"/>
              </a:rPr>
              <a:t>④刘某侵犯了程某的生命权</a:t>
            </a:r>
            <a:endParaRPr lang="zh-CN" altLang="en-US"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A</a:t>
            </a:r>
            <a:r>
              <a:rPr lang="zh-CN" altLang="en-US" sz="2800" b="1" kern="100">
                <a:latin typeface="微软雅黑" panose="020B0503020204020204" charset="-122"/>
                <a:ea typeface="微软雅黑" panose="020B0503020204020204" charset="-122"/>
                <a:cs typeface="微软雅黑" panose="020B0503020204020204" charset="-122"/>
              </a:rPr>
              <a:t>．①②</a:t>
            </a:r>
            <a:r>
              <a:rPr lang="en-US" altLang="zh-CN" sz="2800" b="1" kern="100">
                <a:latin typeface="微软雅黑" panose="020B0503020204020204" charset="-122"/>
                <a:ea typeface="微软雅黑" panose="020B0503020204020204" charset="-122"/>
                <a:cs typeface="微软雅黑" panose="020B0503020204020204" charset="-122"/>
              </a:rPr>
              <a:t>       B</a:t>
            </a:r>
            <a:r>
              <a:rPr lang="zh-CN" altLang="en-US" sz="2800" b="1" kern="100">
                <a:latin typeface="微软雅黑" panose="020B0503020204020204" charset="-122"/>
                <a:ea typeface="微软雅黑" panose="020B0503020204020204" charset="-122"/>
                <a:cs typeface="微软雅黑" panose="020B0503020204020204" charset="-122"/>
              </a:rPr>
              <a:t>．①③</a:t>
            </a:r>
            <a:r>
              <a:rPr lang="en-US" altLang="zh-CN" sz="2800" b="1" kern="100">
                <a:latin typeface="微软雅黑" panose="020B0503020204020204" charset="-122"/>
                <a:ea typeface="微软雅黑" panose="020B0503020204020204" charset="-122"/>
                <a:cs typeface="微软雅黑" panose="020B0503020204020204" charset="-122"/>
              </a:rPr>
              <a:t>      C</a:t>
            </a:r>
            <a:r>
              <a:rPr lang="zh-CN" altLang="en-US" sz="2800" b="1" kern="100">
                <a:latin typeface="微软雅黑" panose="020B0503020204020204" charset="-122"/>
                <a:ea typeface="微软雅黑" panose="020B0503020204020204" charset="-122"/>
                <a:cs typeface="微软雅黑" panose="020B0503020204020204" charset="-122"/>
              </a:rPr>
              <a:t>．②④</a:t>
            </a:r>
            <a:r>
              <a:rPr lang="en-US" altLang="zh-CN" sz="2800" b="1" kern="100">
                <a:latin typeface="微软雅黑" panose="020B0503020204020204" charset="-122"/>
                <a:ea typeface="微软雅黑" panose="020B0503020204020204" charset="-122"/>
                <a:cs typeface="微软雅黑" panose="020B0503020204020204" charset="-122"/>
              </a:rPr>
              <a:t>       D</a:t>
            </a:r>
            <a:r>
              <a:rPr lang="zh-CN" altLang="en-US" sz="2800" b="1" kern="100">
                <a:latin typeface="微软雅黑" panose="020B0503020204020204" charset="-122"/>
                <a:ea typeface="微软雅黑" panose="020B0503020204020204" charset="-122"/>
                <a:cs typeface="微软雅黑" panose="020B0503020204020204" charset="-122"/>
              </a:rPr>
              <a:t>．③④</a:t>
            </a:r>
            <a:endParaRPr lang="zh-CN" altLang="en-US" sz="2800" b="1" kern="100">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2"/>
            </p:custDataLst>
          </p:nvPr>
        </p:nvSpPr>
        <p:spPr>
          <a:xfrm>
            <a:off x="445135" y="4283075"/>
            <a:ext cx="11746865" cy="2335530"/>
          </a:xfrm>
          <a:prstGeom prst="rect">
            <a:avLst/>
          </a:prstGeom>
          <a:noFill/>
        </p:spPr>
        <p:txBody>
          <a:bodyPr wrap="square">
            <a:spAutoFit/>
          </a:bodyPr>
          <a:lstStyle/>
          <a:p>
            <a:pPr indent="0" algn="just" fontAlgn="auto">
              <a:lnSpc>
                <a:spcPts val="3500"/>
              </a:lnSpc>
            </a:pP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rPr>
              <a:t>解析　本案中，女儿可以随刘某的姓，①符合题意；国家保护合法的收养关系。养父母和养子女间的权利和义务、继父母和受其抚养教育的继子女间的权利和义务，适用民法对父母子女关系的有关规定，故刘某对继母的老房子有继承权，②错误；刘某并未侵犯程某的生命权，但刘某应支付程某生活和医疗费，③符合题意，排除④。故本题选</a:t>
            </a:r>
            <a:r>
              <a:rPr lang="en-US" altLang="zh-CN" sz="2400" b="1" kern="100">
                <a:solidFill>
                  <a:srgbClr val="0000FF"/>
                </a:solidFill>
                <a:latin typeface="黑体" panose="02010609060101010101" charset="-122"/>
                <a:ea typeface="黑体" panose="02010609060101010101" charset="-122"/>
                <a:cs typeface="Times New Roman" panose="02020603050405020304" pitchFamily="18" charset="0"/>
              </a:rPr>
              <a:t>B</a:t>
            </a: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rPr>
              <a:t>。</a:t>
            </a:r>
            <a:endPar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endParaRPr>
          </a:p>
        </p:txBody>
      </p:sp>
      <p:sp>
        <p:nvSpPr>
          <p:cNvPr id="4" name="文本框 3"/>
          <p:cNvSpPr txBox="1"/>
          <p:nvPr>
            <p:custDataLst>
              <p:tags r:id="rId3"/>
            </p:custDataLst>
          </p:nvPr>
        </p:nvSpPr>
        <p:spPr>
          <a:xfrm>
            <a:off x="11027410" y="2706370"/>
            <a:ext cx="859790" cy="1445260"/>
          </a:xfrm>
          <a:prstGeom prst="rect">
            <a:avLst/>
          </a:prstGeom>
          <a:noFill/>
        </p:spPr>
        <p:txBody>
          <a:bodyPr wrap="square" rtlCol="0">
            <a:spAutoFit/>
          </a:bodyPr>
          <a:lstStyle/>
          <a:p>
            <a:r>
              <a:rPr lang="en-US" altLang="zh-CN" sz="8800" b="1">
                <a:solidFill>
                  <a:srgbClr val="C00000"/>
                </a:solidFill>
                <a:latin typeface="微软雅黑" panose="020B0503020204020204" charset="-122"/>
                <a:ea typeface="微软雅黑" panose="020B0503020204020204" charset="-122"/>
              </a:rPr>
              <a:t>B</a:t>
            </a:r>
            <a:endParaRPr lang="en-US" altLang="zh-CN" sz="8800" b="1">
              <a:solidFill>
                <a:srgbClr val="C00000"/>
              </a:solidFill>
              <a:latin typeface="微软雅黑" panose="020B0503020204020204" charset="-122"/>
              <a:ea typeface="微软雅黑" panose="020B0503020204020204"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custDataLst>
              <p:tags r:id="rId1"/>
            </p:custDataLst>
          </p:nvPr>
        </p:nvSpPr>
        <p:spPr>
          <a:xfrm>
            <a:off x="336550" y="272415"/>
            <a:ext cx="11176000" cy="4477385"/>
          </a:xfrm>
          <a:prstGeom prst="rect">
            <a:avLst/>
          </a:prstGeom>
          <a:noFill/>
          <a:ln w="9525">
            <a:noFill/>
          </a:ln>
        </p:spPr>
        <p:txBody>
          <a:bodyPr wrap="square">
            <a:spAutoFit/>
          </a:bodyPr>
          <a:lstStyle/>
          <a:p>
            <a:pPr indent="0" fontAlgn="auto">
              <a:lnSpc>
                <a:spcPts val="3800"/>
              </a:lnSpc>
            </a:pPr>
            <a:r>
              <a:rPr lang="en-US" sz="2800" b="1">
                <a:latin typeface="微软雅黑" panose="020B0503020204020204" charset="-122"/>
                <a:ea typeface="微软雅黑" panose="020B0503020204020204" charset="-122"/>
                <a:cs typeface="微软雅黑" panose="020B0503020204020204" charset="-122"/>
              </a:rPr>
              <a:t>2</a:t>
            </a:r>
            <a:r>
              <a:rPr lang="zh-CN" sz="2800" b="1">
                <a:latin typeface="微软雅黑" panose="020B0503020204020204" charset="-122"/>
                <a:ea typeface="微软雅黑" panose="020B0503020204020204" charset="-122"/>
                <a:cs typeface="微软雅黑" panose="020B0503020204020204" charset="-122"/>
              </a:rPr>
              <a:t>．(2020·7月浙江选考)王某是某中学的音乐教师，与没有音乐细胞的张某结婚三年后，因夫妻感情破裂要求离婚。双方就财产的分割发生纠纷。以下属于王某个人财产的是(　　)</a:t>
            </a:r>
            <a:endParaRPr lang="zh-CN" sz="2800" b="1">
              <a:latin typeface="微软雅黑" panose="020B0503020204020204" charset="-122"/>
              <a:ea typeface="微软雅黑" panose="020B0503020204020204" charset="-122"/>
              <a:cs typeface="微软雅黑" panose="020B0503020204020204" charset="-122"/>
            </a:endParaRPr>
          </a:p>
          <a:p>
            <a:pPr indent="0" fontAlgn="auto">
              <a:lnSpc>
                <a:spcPts val="3800"/>
              </a:lnSpc>
            </a:pPr>
            <a:r>
              <a:rPr lang="zh-CN" sz="2800" b="1">
                <a:latin typeface="微软雅黑" panose="020B0503020204020204" charset="-122"/>
                <a:ea typeface="微软雅黑" panose="020B0503020204020204" charset="-122"/>
                <a:cs typeface="微软雅黑" panose="020B0503020204020204" charset="-122"/>
              </a:rPr>
              <a:t>①王某婚2020后购买的价值上万元的音乐书籍　
②王某婚后接受张某爷爷指定赠与她的小轿车　</a:t>
            </a:r>
            <a:endParaRPr lang="zh-CN" sz="2800" b="1">
              <a:latin typeface="微软雅黑" panose="020B0503020204020204" charset="-122"/>
              <a:ea typeface="微软雅黑" panose="020B0503020204020204" charset="-122"/>
              <a:cs typeface="微软雅黑" panose="020B0503020204020204" charset="-122"/>
            </a:endParaRPr>
          </a:p>
          <a:p>
            <a:pPr indent="0" fontAlgn="auto">
              <a:lnSpc>
                <a:spcPts val="3800"/>
              </a:lnSpc>
            </a:pPr>
            <a:r>
              <a:rPr lang="zh-CN" sz="2800" b="1">
                <a:latin typeface="微软雅黑" panose="020B0503020204020204" charset="-122"/>
                <a:ea typeface="微软雅黑" panose="020B0503020204020204" charset="-122"/>
                <a:cs typeface="微软雅黑" panose="020B0503020204020204" charset="-122"/>
              </a:rPr>
              <a:t>③王某婚后创作的音乐作品所获的收益　</a:t>
            </a:r>
            <a:endParaRPr lang="zh-CN" sz="2800" b="1">
              <a:latin typeface="微软雅黑" panose="020B0503020204020204" charset="-122"/>
              <a:ea typeface="微软雅黑" panose="020B0503020204020204" charset="-122"/>
              <a:cs typeface="微软雅黑" panose="020B0503020204020204" charset="-122"/>
            </a:endParaRPr>
          </a:p>
          <a:p>
            <a:pPr indent="0" fontAlgn="auto">
              <a:lnSpc>
                <a:spcPts val="3800"/>
              </a:lnSpc>
            </a:pPr>
            <a:r>
              <a:rPr lang="zh-CN" sz="2800" b="1">
                <a:latin typeface="微软雅黑" panose="020B0503020204020204" charset="-122"/>
                <a:ea typeface="微软雅黑" panose="020B0503020204020204" charset="-122"/>
                <a:cs typeface="微软雅黑" panose="020B0503020204020204" charset="-122"/>
              </a:rPr>
              <a:t>④王某婚后用婚前个人财产炒股所获得的收益</a:t>
            </a:r>
            <a:endParaRPr lang="zh-CN" sz="2800" b="1">
              <a:latin typeface="微软雅黑" panose="020B0503020204020204" charset="-122"/>
              <a:ea typeface="微软雅黑" panose="020B0503020204020204" charset="-122"/>
              <a:cs typeface="微软雅黑" panose="020B0503020204020204" charset="-122"/>
            </a:endParaRPr>
          </a:p>
          <a:p>
            <a:pPr indent="0" fontAlgn="auto">
              <a:lnSpc>
                <a:spcPts val="3800"/>
              </a:lnSpc>
            </a:pPr>
            <a:r>
              <a:rPr lang="zh-CN" sz="2800" b="1">
                <a:latin typeface="微软雅黑" panose="020B0503020204020204" charset="-122"/>
                <a:ea typeface="微软雅黑" panose="020B0503020204020204" charset="-122"/>
                <a:cs typeface="微软雅黑" panose="020B0503020204020204" charset="-122"/>
              </a:rPr>
              <a:t>A．①② 		B．③④           C．②③ 		D．①④
</a:t>
            </a:r>
            <a:endParaRPr lang="zh-CN" altLang="en-US" sz="2800"/>
          </a:p>
        </p:txBody>
      </p:sp>
      <p:sp>
        <p:nvSpPr>
          <p:cNvPr id="2" name="文本框 1"/>
          <p:cNvSpPr txBox="1"/>
          <p:nvPr>
            <p:custDataLst>
              <p:tags r:id="rId2"/>
            </p:custDataLst>
          </p:nvPr>
        </p:nvSpPr>
        <p:spPr>
          <a:xfrm>
            <a:off x="148590" y="4464685"/>
            <a:ext cx="11769090" cy="1938020"/>
          </a:xfrm>
          <a:prstGeom prst="rect">
            <a:avLst/>
          </a:prstGeom>
          <a:noFill/>
        </p:spPr>
        <p:txBody>
          <a:bodyPr wrap="square">
            <a:spAutoFit/>
          </a:bodyPr>
          <a:lstStyle/>
          <a:p>
            <a:pPr lvl="0" indent="0" algn="just" fontAlgn="auto">
              <a:buClrTx/>
              <a:buSzTx/>
              <a:buFontTx/>
              <a:tabLst>
                <a:tab pos="5600700" algn="l"/>
              </a:tabLst>
            </a:pP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sym typeface="+mn-ea"/>
              </a:rPr>
              <a:t>解析　婚后财产中，一方专用的生活用品属于个人财产，①正确；相关法律规定，赠与合同中确定只归夫或妻一方的财产属于夫或妻的个人财产，②正确；夫妻双方婚姻关系存续期间任何一方的知识产权收益属于夫妻共同财产，③错误；婚姻关系存续期间任何一方的生产、经营所得属于夫妻共同财产，因此王某婚后炒股所获得的收益属于夫妻共同财产，④错误。故选A项。</a:t>
            </a:r>
            <a:endPar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sym typeface="+mn-ea"/>
            </a:endParaRPr>
          </a:p>
        </p:txBody>
      </p:sp>
      <p:sp>
        <p:nvSpPr>
          <p:cNvPr id="3" name="文本框 2"/>
          <p:cNvSpPr txBox="1"/>
          <p:nvPr>
            <p:custDataLst>
              <p:tags r:id="rId3"/>
            </p:custDataLst>
          </p:nvPr>
        </p:nvSpPr>
        <p:spPr>
          <a:xfrm>
            <a:off x="10652760" y="2343150"/>
            <a:ext cx="859790" cy="1445260"/>
          </a:xfrm>
          <a:prstGeom prst="rect">
            <a:avLst/>
          </a:prstGeom>
          <a:noFill/>
        </p:spPr>
        <p:txBody>
          <a:bodyPr wrap="square" rtlCol="0">
            <a:spAutoFit/>
          </a:bodyPr>
          <a:lstStyle/>
          <a:p>
            <a:r>
              <a:rPr lang="en-US" altLang="zh-CN" sz="8800" b="1">
                <a:solidFill>
                  <a:srgbClr val="C00000"/>
                </a:solidFill>
                <a:latin typeface="微软雅黑" panose="020B0503020204020204" charset="-122"/>
                <a:ea typeface="微软雅黑" panose="020B0503020204020204" charset="-122"/>
              </a:rPr>
              <a:t>A</a:t>
            </a:r>
            <a:endParaRPr lang="en-US" altLang="zh-CN" sz="8800" b="1">
              <a:solidFill>
                <a:srgbClr val="C00000"/>
              </a:solidFill>
              <a:latin typeface="微软雅黑" panose="020B0503020204020204" charset="-122"/>
              <a:ea typeface="微软雅黑" panose="020B0503020204020204"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custDataLst>
              <p:tags r:id="rId1"/>
            </p:custDataLst>
          </p:nvPr>
        </p:nvSpPr>
        <p:spPr>
          <a:xfrm>
            <a:off x="148525" y="464662"/>
            <a:ext cx="11994138" cy="3989705"/>
          </a:xfrm>
          <a:prstGeom prst="rect">
            <a:avLst/>
          </a:prstGeom>
          <a:noFill/>
        </p:spPr>
        <p:txBody>
          <a:bodyPr wrap="square">
            <a:spAutoFit/>
          </a:bodyPr>
          <a:lstStyle/>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3</a:t>
            </a:r>
            <a:r>
              <a:rPr lang="zh-CN" altLang="en-US" sz="2800" b="1" kern="100">
                <a:latin typeface="微软雅黑" panose="020B0503020204020204" charset="-122"/>
                <a:ea typeface="微软雅黑" panose="020B0503020204020204" charset="-122"/>
                <a:cs typeface="微软雅黑" panose="020B0503020204020204" charset="-122"/>
              </a:rPr>
              <a:t>．</a:t>
            </a:r>
            <a:r>
              <a:rPr lang="en-US" altLang="zh-CN" sz="2800" b="1" kern="100">
                <a:latin typeface="微软雅黑" panose="020B0503020204020204" charset="-122"/>
                <a:ea typeface="微软雅黑" panose="020B0503020204020204" charset="-122"/>
                <a:cs typeface="微软雅黑" panose="020B0503020204020204" charset="-122"/>
              </a:rPr>
              <a:t>(2019·</a:t>
            </a:r>
            <a:r>
              <a:rPr lang="zh-CN" altLang="en-US" sz="2800" b="1" kern="100">
                <a:latin typeface="微软雅黑" panose="020B0503020204020204" charset="-122"/>
                <a:ea typeface="微软雅黑" panose="020B0503020204020204" charset="-122"/>
                <a:cs typeface="微软雅黑" panose="020B0503020204020204" charset="-122"/>
              </a:rPr>
              <a:t>浙江高考</a:t>
            </a:r>
            <a:r>
              <a:rPr lang="en-US" altLang="zh-CN" sz="2800" b="1" kern="100">
                <a:latin typeface="微软雅黑" panose="020B0503020204020204" charset="-122"/>
                <a:ea typeface="微软雅黑" panose="020B0503020204020204" charset="-122"/>
                <a:cs typeface="微软雅黑" panose="020B0503020204020204" charset="-122"/>
              </a:rPr>
              <a:t>)</a:t>
            </a:r>
            <a:r>
              <a:rPr lang="zh-CN" altLang="en-US" sz="2800" b="1" kern="100">
                <a:latin typeface="微软雅黑" panose="020B0503020204020204" charset="-122"/>
                <a:ea typeface="微软雅黑" panose="020B0503020204020204" charset="-122"/>
                <a:cs typeface="微软雅黑" panose="020B0503020204020204" charset="-122"/>
              </a:rPr>
              <a:t>丁某与刘某结婚多年，育有一子小丁，今年</a:t>
            </a:r>
            <a:r>
              <a:rPr lang="en-US" altLang="zh-CN" sz="2800" b="1" kern="100">
                <a:latin typeface="微软雅黑" panose="020B0503020204020204" charset="-122"/>
                <a:ea typeface="微软雅黑" panose="020B0503020204020204" charset="-122"/>
                <a:cs typeface="微软雅黑" panose="020B0503020204020204" charset="-122"/>
              </a:rPr>
              <a:t>12</a:t>
            </a:r>
            <a:r>
              <a:rPr lang="zh-CN" altLang="en-US" sz="2800" b="1" kern="100">
                <a:latin typeface="微软雅黑" panose="020B0503020204020204" charset="-122"/>
                <a:ea typeface="微软雅黑" panose="020B0503020204020204" charset="-122"/>
                <a:cs typeface="微软雅黑" panose="020B0503020204020204" charset="-122"/>
              </a:rPr>
              <a:t>岁。丁某与刘某在结婚时书面约定，丁某婚后行使知识产权的所有收益归丁某个人所有。其余财产归属双方未作约定。下列说法中正确的是</a:t>
            </a:r>
            <a:r>
              <a:rPr lang="en-US" altLang="zh-CN" sz="2800" b="1" kern="100">
                <a:latin typeface="微软雅黑" panose="020B0503020204020204" charset="-122"/>
                <a:ea typeface="微软雅黑" panose="020B0503020204020204" charset="-122"/>
                <a:cs typeface="微软雅黑" panose="020B0503020204020204" charset="-122"/>
              </a:rPr>
              <a:t>(</a:t>
            </a:r>
            <a:r>
              <a:rPr lang="zh-CN" altLang="en-US" sz="2800" b="1" kern="100">
                <a:latin typeface="微软雅黑" panose="020B0503020204020204" charset="-122"/>
                <a:ea typeface="微软雅黑" panose="020B0503020204020204" charset="-122"/>
                <a:cs typeface="微软雅黑" panose="020B0503020204020204" charset="-122"/>
              </a:rPr>
              <a:t>　　</a:t>
            </a:r>
            <a:r>
              <a:rPr lang="en-US" altLang="zh-CN" sz="2800" b="1" kern="100">
                <a:latin typeface="微软雅黑" panose="020B0503020204020204" charset="-122"/>
                <a:ea typeface="微软雅黑" panose="020B0503020204020204" charset="-122"/>
                <a:cs typeface="微软雅黑" panose="020B0503020204020204" charset="-122"/>
              </a:rPr>
              <a:t>)</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①</a:t>
            </a:r>
            <a:r>
              <a:rPr lang="zh-CN" altLang="en-US" sz="2800" b="1" kern="100">
                <a:latin typeface="微软雅黑" panose="020B0503020204020204" charset="-122"/>
                <a:ea typeface="微软雅黑" panose="020B0503020204020204" charset="-122"/>
                <a:cs typeface="微软雅黑" panose="020B0503020204020204" charset="-122"/>
              </a:rPr>
              <a:t>丁某许可画廊展览其画作而取得的报酬，归丁某个人所有　</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zh-CN" altLang="en-US" sz="2800" b="1" kern="100">
                <a:latin typeface="微软雅黑" panose="020B0503020204020204" charset="-122"/>
                <a:ea typeface="微软雅黑" panose="020B0503020204020204" charset="-122"/>
                <a:cs typeface="微软雅黑" panose="020B0503020204020204" charset="-122"/>
              </a:rPr>
              <a:t>②刘某婚后用婚前购得的机动车经营网约车取得的收益，归刘某个人所有　</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zh-CN" altLang="en-US" sz="2800" b="1" kern="100">
                <a:latin typeface="微软雅黑" panose="020B0503020204020204" charset="-122"/>
                <a:ea typeface="微软雅黑" panose="020B0503020204020204" charset="-122"/>
                <a:cs typeface="微软雅黑" panose="020B0503020204020204" charset="-122"/>
              </a:rPr>
              <a:t>③保护小丁是丁某与刘某的义务而非权利　</a:t>
            </a:r>
            <a:endParaRPr lang="en-US" altLang="zh-CN"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zh-CN" altLang="en-US" sz="2800" b="1" kern="100">
                <a:latin typeface="微软雅黑" panose="020B0503020204020204" charset="-122"/>
                <a:ea typeface="微软雅黑" panose="020B0503020204020204" charset="-122"/>
                <a:cs typeface="微软雅黑" panose="020B0503020204020204" charset="-122"/>
              </a:rPr>
              <a:t>④小丁</a:t>
            </a:r>
            <a:r>
              <a:rPr lang="en-US" altLang="zh-CN" sz="2800" b="1" kern="100">
                <a:latin typeface="微软雅黑" panose="020B0503020204020204" charset="-122"/>
                <a:ea typeface="微软雅黑" panose="020B0503020204020204" charset="-122"/>
                <a:cs typeface="微软雅黑" panose="020B0503020204020204" charset="-122"/>
              </a:rPr>
              <a:t>12</a:t>
            </a:r>
            <a:r>
              <a:rPr lang="zh-CN" altLang="en-US" sz="2800" b="1" kern="100">
                <a:latin typeface="微软雅黑" panose="020B0503020204020204" charset="-122"/>
                <a:ea typeface="微软雅黑" panose="020B0503020204020204" charset="-122"/>
                <a:cs typeface="微软雅黑" panose="020B0503020204020204" charset="-122"/>
              </a:rPr>
              <a:t>岁生日时接受表姐赠与他的钢琴，不必经法定代理人追认</a:t>
            </a:r>
            <a:endParaRPr lang="zh-CN" altLang="en-US" sz="2800" b="1" kern="100">
              <a:latin typeface="微软雅黑" panose="020B0503020204020204" charset="-122"/>
              <a:ea typeface="微软雅黑" panose="020B0503020204020204" charset="-122"/>
              <a:cs typeface="微软雅黑" panose="020B0503020204020204" charset="-122"/>
            </a:endParaRPr>
          </a:p>
          <a:p>
            <a:pPr indent="0" algn="just" defTabSz="914400" fontAlgn="auto">
              <a:lnSpc>
                <a:spcPts val="3800"/>
              </a:lnSpc>
              <a:tabLst>
                <a:tab pos="5600700" algn="l"/>
              </a:tabLst>
            </a:pPr>
            <a:r>
              <a:rPr lang="en-US" altLang="zh-CN" sz="2800" b="1" kern="100">
                <a:latin typeface="微软雅黑" panose="020B0503020204020204" charset="-122"/>
                <a:ea typeface="微软雅黑" panose="020B0503020204020204" charset="-122"/>
                <a:cs typeface="微软雅黑" panose="020B0503020204020204" charset="-122"/>
              </a:rPr>
              <a:t>A</a:t>
            </a:r>
            <a:r>
              <a:rPr lang="zh-CN" altLang="en-US" sz="2800" b="1" kern="100">
                <a:latin typeface="微软雅黑" panose="020B0503020204020204" charset="-122"/>
                <a:ea typeface="微软雅黑" panose="020B0503020204020204" charset="-122"/>
                <a:cs typeface="微软雅黑" panose="020B0503020204020204" charset="-122"/>
              </a:rPr>
              <a:t>．①②</a:t>
            </a:r>
            <a:r>
              <a:rPr lang="en-US" altLang="zh-CN" sz="2800" b="1" kern="100">
                <a:latin typeface="微软雅黑" panose="020B0503020204020204" charset="-122"/>
                <a:ea typeface="微软雅黑" panose="020B0503020204020204" charset="-122"/>
                <a:cs typeface="微软雅黑" panose="020B0503020204020204" charset="-122"/>
              </a:rPr>
              <a:t>         B</a:t>
            </a:r>
            <a:r>
              <a:rPr lang="zh-CN" altLang="en-US" sz="2800" b="1" kern="100">
                <a:latin typeface="微软雅黑" panose="020B0503020204020204" charset="-122"/>
                <a:ea typeface="微软雅黑" panose="020B0503020204020204" charset="-122"/>
                <a:cs typeface="微软雅黑" panose="020B0503020204020204" charset="-122"/>
              </a:rPr>
              <a:t>．③④</a:t>
            </a:r>
            <a:r>
              <a:rPr lang="en-US" altLang="zh-CN" sz="2800" b="1" kern="100">
                <a:latin typeface="微软雅黑" panose="020B0503020204020204" charset="-122"/>
                <a:ea typeface="微软雅黑" panose="020B0503020204020204" charset="-122"/>
                <a:cs typeface="微软雅黑" panose="020B0503020204020204" charset="-122"/>
              </a:rPr>
              <a:t>        C</a:t>
            </a:r>
            <a:r>
              <a:rPr lang="zh-CN" altLang="en-US" sz="2800" b="1" kern="100">
                <a:latin typeface="微软雅黑" panose="020B0503020204020204" charset="-122"/>
                <a:ea typeface="微软雅黑" panose="020B0503020204020204" charset="-122"/>
                <a:cs typeface="微软雅黑" panose="020B0503020204020204" charset="-122"/>
              </a:rPr>
              <a:t>．②③</a:t>
            </a:r>
            <a:r>
              <a:rPr lang="en-US" altLang="zh-CN" sz="2800" b="1" kern="100">
                <a:latin typeface="微软雅黑" panose="020B0503020204020204" charset="-122"/>
                <a:ea typeface="微软雅黑" panose="020B0503020204020204" charset="-122"/>
                <a:cs typeface="微软雅黑" panose="020B0503020204020204" charset="-122"/>
              </a:rPr>
              <a:t>         D</a:t>
            </a:r>
            <a:r>
              <a:rPr lang="zh-CN" altLang="en-US" sz="2800" b="1" kern="100">
                <a:latin typeface="微软雅黑" panose="020B0503020204020204" charset="-122"/>
                <a:ea typeface="微软雅黑" panose="020B0503020204020204" charset="-122"/>
                <a:cs typeface="微软雅黑" panose="020B0503020204020204" charset="-122"/>
              </a:rPr>
              <a:t>．①④</a:t>
            </a:r>
            <a:endParaRPr lang="zh-CN" altLang="en-US" sz="2800" b="1" kern="100">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2"/>
            </p:custDataLst>
          </p:nvPr>
        </p:nvSpPr>
        <p:spPr>
          <a:xfrm>
            <a:off x="49466" y="4651473"/>
            <a:ext cx="12093068" cy="1938992"/>
          </a:xfrm>
          <a:prstGeom prst="rect">
            <a:avLst/>
          </a:prstGeom>
          <a:noFill/>
        </p:spPr>
        <p:txBody>
          <a:bodyPr wrap="square">
            <a:spAutoFit/>
          </a:bodyPr>
          <a:lstStyle/>
          <a:p>
            <a:pPr indent="711835" algn="just">
              <a:tabLst>
                <a:tab pos="5600700" algn="l"/>
              </a:tabLst>
            </a:pP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rPr>
              <a:t>解析　根据约定，丁某许可画廊展览其画作而取得的报酬，归丁某个人所有，①正确；小丁虽然</a:t>
            </a:r>
            <a:r>
              <a:rPr lang="en-US" altLang="zh-CN" sz="2400" b="1" kern="100">
                <a:solidFill>
                  <a:srgbClr val="0000FF"/>
                </a:solidFill>
                <a:latin typeface="黑体" panose="02010609060101010101" charset="-122"/>
                <a:ea typeface="黑体" panose="02010609060101010101" charset="-122"/>
                <a:cs typeface="Times New Roman" panose="02020603050405020304" pitchFamily="18" charset="0"/>
              </a:rPr>
              <a:t>12</a:t>
            </a: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rPr>
              <a:t>岁，但是在生日时接受表姐赠与他的钢琴，属于纯获利益的合同，故不必经法定代理人追认，④正确。刘某婚后用婚前购得的机动车经营网约车取得的收益不属于行使知识产权的收益，故为二人共同共有，②错误；保护小丁既是丁某与刘某的义务又是权利，③错误。本题选</a:t>
            </a:r>
            <a:r>
              <a:rPr lang="en-US" altLang="zh-CN" sz="2400" b="1" kern="100">
                <a:solidFill>
                  <a:srgbClr val="0000FF"/>
                </a:solidFill>
                <a:latin typeface="黑体" panose="02010609060101010101" charset="-122"/>
                <a:ea typeface="黑体" panose="02010609060101010101" charset="-122"/>
                <a:cs typeface="Times New Roman" panose="02020603050405020304" pitchFamily="18" charset="0"/>
              </a:rPr>
              <a:t>D</a:t>
            </a:r>
            <a:r>
              <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rPr>
              <a:t>。</a:t>
            </a:r>
            <a:endParaRPr lang="zh-CN" altLang="en-US" sz="2400" b="1" kern="100">
              <a:solidFill>
                <a:srgbClr val="0000FF"/>
              </a:solidFill>
              <a:latin typeface="黑体" panose="02010609060101010101" charset="-122"/>
              <a:ea typeface="黑体" panose="02010609060101010101" charset="-122"/>
              <a:cs typeface="Times New Roman" panose="02020603050405020304" pitchFamily="18" charset="0"/>
            </a:endParaRPr>
          </a:p>
        </p:txBody>
      </p:sp>
      <p:sp>
        <p:nvSpPr>
          <p:cNvPr id="4" name="文本框 3"/>
          <p:cNvSpPr txBox="1"/>
          <p:nvPr>
            <p:custDataLst>
              <p:tags r:id="rId3"/>
            </p:custDataLst>
          </p:nvPr>
        </p:nvSpPr>
        <p:spPr>
          <a:xfrm>
            <a:off x="10729595" y="2905125"/>
            <a:ext cx="953770" cy="1445260"/>
          </a:xfrm>
          <a:prstGeom prst="rect">
            <a:avLst/>
          </a:prstGeom>
          <a:noFill/>
        </p:spPr>
        <p:txBody>
          <a:bodyPr wrap="square" rtlCol="0">
            <a:spAutoFit/>
          </a:bodyPr>
          <a:lstStyle/>
          <a:p>
            <a:r>
              <a:rPr lang="en-US" altLang="zh-CN" sz="8800" b="1">
                <a:solidFill>
                  <a:srgbClr val="C00000"/>
                </a:solidFill>
                <a:latin typeface="微软雅黑" panose="020B0503020204020204" charset="-122"/>
                <a:ea typeface="微软雅黑" panose="020B0503020204020204" charset="-122"/>
              </a:rPr>
              <a:t>D</a:t>
            </a:r>
            <a:endParaRPr lang="en-US" altLang="zh-CN" sz="8800" b="1">
              <a:solidFill>
                <a:srgbClr val="C00000"/>
              </a:solidFill>
              <a:latin typeface="微软雅黑" panose="020B0503020204020204" charset="-122"/>
              <a:ea typeface="微软雅黑" panose="020B0503020204020204"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308610" y="2932430"/>
            <a:ext cx="1607185" cy="521970"/>
          </a:xfrm>
          <a:prstGeom prst="rect">
            <a:avLst/>
          </a:prstGeom>
          <a:noFill/>
        </p:spPr>
        <p:txBody>
          <a:bodyPr wrap="square" rtlCol="0">
            <a:spAutoFit/>
          </a:bodyPr>
          <a:lstStyle/>
          <a:p>
            <a:r>
              <a:rPr lang="zh-CN" altLang="en-US" sz="2800" b="1">
                <a:solidFill>
                  <a:srgbClr val="FF0000"/>
                </a:solidFill>
              </a:rPr>
              <a:t>几组关系</a:t>
            </a:r>
            <a:endParaRPr lang="zh-CN" altLang="en-US" sz="2800" b="1">
              <a:solidFill>
                <a:srgbClr val="FF0000"/>
              </a:solidFill>
            </a:endParaRPr>
          </a:p>
        </p:txBody>
      </p:sp>
      <p:sp>
        <p:nvSpPr>
          <p:cNvPr id="6" name="左大括号 5"/>
          <p:cNvSpPr/>
          <p:nvPr>
            <p:custDataLst>
              <p:tags r:id="rId2"/>
            </p:custDataLst>
          </p:nvPr>
        </p:nvSpPr>
        <p:spPr>
          <a:xfrm>
            <a:off x="2117090" y="909955"/>
            <a:ext cx="93345" cy="4607560"/>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文本框 6"/>
          <p:cNvSpPr txBox="1"/>
          <p:nvPr>
            <p:custDataLst>
              <p:tags r:id="rId3"/>
            </p:custDataLst>
          </p:nvPr>
        </p:nvSpPr>
        <p:spPr>
          <a:xfrm>
            <a:off x="2371725" y="775970"/>
            <a:ext cx="4807585" cy="460375"/>
          </a:xfrm>
          <a:prstGeom prst="rect">
            <a:avLst/>
          </a:prstGeom>
          <a:noFill/>
        </p:spPr>
        <p:txBody>
          <a:bodyPr wrap="square" rtlCol="0">
            <a:spAutoFit/>
          </a:bodyPr>
          <a:lstStyle/>
          <a:p>
            <a:r>
              <a:rPr lang="zh-CN" altLang="en-US" sz="2400" b="1"/>
              <a:t>夫妻关系：基于</a:t>
            </a:r>
            <a:r>
              <a:rPr lang="zh-CN" altLang="en-US" sz="2400" b="1">
                <a:solidFill>
                  <a:srgbClr val="FF0000"/>
                </a:solidFill>
              </a:rPr>
              <a:t>婚姻</a:t>
            </a:r>
            <a:r>
              <a:rPr lang="zh-CN" altLang="en-US" sz="2400" b="1"/>
              <a:t>建立的关系</a:t>
            </a:r>
            <a:endParaRPr lang="zh-CN" altLang="en-US" sz="2400" b="1"/>
          </a:p>
        </p:txBody>
      </p:sp>
      <p:sp>
        <p:nvSpPr>
          <p:cNvPr id="8" name="文本框 7"/>
          <p:cNvSpPr txBox="1"/>
          <p:nvPr>
            <p:custDataLst>
              <p:tags r:id="rId4"/>
            </p:custDataLst>
          </p:nvPr>
        </p:nvSpPr>
        <p:spPr>
          <a:xfrm>
            <a:off x="2371725" y="2932430"/>
            <a:ext cx="2276475" cy="460375"/>
          </a:xfrm>
          <a:prstGeom prst="rect">
            <a:avLst/>
          </a:prstGeom>
          <a:noFill/>
        </p:spPr>
        <p:txBody>
          <a:bodyPr wrap="square" rtlCol="0">
            <a:spAutoFit/>
          </a:bodyPr>
          <a:lstStyle/>
          <a:p>
            <a:r>
              <a:rPr lang="zh-CN" altLang="en-US" sz="2400" b="1"/>
              <a:t>父母子女关系</a:t>
            </a:r>
            <a:endParaRPr lang="zh-CN" altLang="en-US" sz="2400" b="1"/>
          </a:p>
        </p:txBody>
      </p:sp>
      <p:sp>
        <p:nvSpPr>
          <p:cNvPr id="9" name="左大括号 8"/>
          <p:cNvSpPr/>
          <p:nvPr>
            <p:custDataLst>
              <p:tags r:id="rId5"/>
            </p:custDataLst>
          </p:nvPr>
        </p:nvSpPr>
        <p:spPr>
          <a:xfrm>
            <a:off x="4715510" y="1539240"/>
            <a:ext cx="174625" cy="3394710"/>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文本框 9"/>
          <p:cNvSpPr txBox="1"/>
          <p:nvPr>
            <p:custDataLst>
              <p:tags r:id="rId6"/>
            </p:custDataLst>
          </p:nvPr>
        </p:nvSpPr>
        <p:spPr>
          <a:xfrm>
            <a:off x="4984115" y="1539240"/>
            <a:ext cx="3066415" cy="460375"/>
          </a:xfrm>
          <a:prstGeom prst="rect">
            <a:avLst/>
          </a:prstGeom>
          <a:noFill/>
        </p:spPr>
        <p:txBody>
          <a:bodyPr wrap="square" rtlCol="0">
            <a:spAutoFit/>
          </a:bodyPr>
          <a:lstStyle/>
          <a:p>
            <a:r>
              <a:rPr lang="zh-CN" altLang="en-US" sz="2400" b="1">
                <a:solidFill>
                  <a:srgbClr val="FF0000"/>
                </a:solidFill>
              </a:rPr>
              <a:t>自然血亲</a:t>
            </a:r>
            <a:r>
              <a:rPr lang="zh-CN" altLang="en-US" sz="2400" b="1"/>
              <a:t>的亲子关系</a:t>
            </a:r>
            <a:endParaRPr lang="zh-CN" altLang="en-US" sz="2400" b="1"/>
          </a:p>
        </p:txBody>
      </p:sp>
      <p:sp>
        <p:nvSpPr>
          <p:cNvPr id="11" name="左大括号 10"/>
          <p:cNvSpPr/>
          <p:nvPr>
            <p:custDataLst>
              <p:tags r:id="rId7"/>
            </p:custDataLst>
          </p:nvPr>
        </p:nvSpPr>
        <p:spPr>
          <a:xfrm>
            <a:off x="8157210" y="1126490"/>
            <a:ext cx="107315" cy="1285875"/>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文本框 11"/>
          <p:cNvSpPr txBox="1"/>
          <p:nvPr>
            <p:custDataLst>
              <p:tags r:id="rId8"/>
            </p:custDataLst>
          </p:nvPr>
        </p:nvSpPr>
        <p:spPr>
          <a:xfrm>
            <a:off x="8446770" y="1024255"/>
            <a:ext cx="3168650" cy="1198880"/>
          </a:xfrm>
          <a:prstGeom prst="rect">
            <a:avLst/>
          </a:prstGeom>
          <a:noFill/>
        </p:spPr>
        <p:txBody>
          <a:bodyPr wrap="square" rtlCol="0">
            <a:spAutoFit/>
          </a:bodyPr>
          <a:lstStyle/>
          <a:p>
            <a:r>
              <a:rPr lang="zh-CN" altLang="en-US" sz="2400" b="1"/>
              <a:t>父母与婚生子女</a:t>
            </a:r>
            <a:endParaRPr lang="zh-CN" altLang="en-US" sz="2400" b="1"/>
          </a:p>
          <a:p>
            <a:endParaRPr lang="zh-CN" altLang="en-US" sz="2400" b="1"/>
          </a:p>
          <a:p>
            <a:r>
              <a:rPr lang="zh-CN" altLang="en-US" sz="2400" b="1"/>
              <a:t>父母与非婚生子女</a:t>
            </a:r>
            <a:endParaRPr lang="zh-CN" altLang="en-US" sz="2400" b="1"/>
          </a:p>
        </p:txBody>
      </p:sp>
      <p:sp>
        <p:nvSpPr>
          <p:cNvPr id="13" name="文本框 12"/>
          <p:cNvSpPr txBox="1"/>
          <p:nvPr>
            <p:custDataLst>
              <p:tags r:id="rId9"/>
            </p:custDataLst>
          </p:nvPr>
        </p:nvSpPr>
        <p:spPr>
          <a:xfrm>
            <a:off x="4984115" y="3198495"/>
            <a:ext cx="3066415" cy="460375"/>
          </a:xfrm>
          <a:prstGeom prst="rect">
            <a:avLst/>
          </a:prstGeom>
          <a:noFill/>
        </p:spPr>
        <p:txBody>
          <a:bodyPr wrap="square" rtlCol="0">
            <a:spAutoFit/>
          </a:bodyPr>
          <a:lstStyle/>
          <a:p>
            <a:r>
              <a:rPr lang="zh-CN" altLang="en-US" sz="2400" b="1">
                <a:solidFill>
                  <a:srgbClr val="FF0000"/>
                </a:solidFill>
              </a:rPr>
              <a:t>拟制血亲</a:t>
            </a:r>
            <a:r>
              <a:rPr lang="zh-CN" altLang="en-US" sz="2400" b="1"/>
              <a:t>的亲子关系</a:t>
            </a:r>
            <a:endParaRPr lang="zh-CN" altLang="en-US" sz="2400" b="1"/>
          </a:p>
        </p:txBody>
      </p:sp>
      <p:sp>
        <p:nvSpPr>
          <p:cNvPr id="14" name="左大括号 13"/>
          <p:cNvSpPr/>
          <p:nvPr>
            <p:custDataLst>
              <p:tags r:id="rId10"/>
            </p:custDataLst>
          </p:nvPr>
        </p:nvSpPr>
        <p:spPr>
          <a:xfrm>
            <a:off x="8049895" y="2956560"/>
            <a:ext cx="214630" cy="945515"/>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文本框 14"/>
          <p:cNvSpPr txBox="1"/>
          <p:nvPr>
            <p:custDataLst>
              <p:tags r:id="rId11"/>
            </p:custDataLst>
          </p:nvPr>
        </p:nvSpPr>
        <p:spPr>
          <a:xfrm>
            <a:off x="8446770" y="2703195"/>
            <a:ext cx="2465070" cy="1198880"/>
          </a:xfrm>
          <a:prstGeom prst="rect">
            <a:avLst/>
          </a:prstGeom>
          <a:noFill/>
        </p:spPr>
        <p:txBody>
          <a:bodyPr wrap="square" rtlCol="0">
            <a:spAutoFit/>
          </a:bodyPr>
          <a:lstStyle/>
          <a:p>
            <a:r>
              <a:rPr lang="zh-CN" altLang="en-US" sz="2400" b="1"/>
              <a:t>养父母与养子女</a:t>
            </a:r>
            <a:endParaRPr lang="zh-CN" altLang="en-US" sz="2400" b="1"/>
          </a:p>
          <a:p>
            <a:endParaRPr lang="zh-CN" altLang="en-US" sz="2400" b="1"/>
          </a:p>
          <a:p>
            <a:r>
              <a:rPr lang="zh-CN" altLang="en-US" sz="2400" b="1"/>
              <a:t>继父母与继子女</a:t>
            </a:r>
            <a:endParaRPr lang="zh-CN" altLang="en-US" sz="2400" b="1"/>
          </a:p>
        </p:txBody>
      </p:sp>
      <p:sp>
        <p:nvSpPr>
          <p:cNvPr id="16" name="文本框 15"/>
          <p:cNvSpPr txBox="1"/>
          <p:nvPr>
            <p:custDataLst>
              <p:tags r:id="rId12"/>
            </p:custDataLst>
          </p:nvPr>
        </p:nvSpPr>
        <p:spPr>
          <a:xfrm>
            <a:off x="5078095" y="4473575"/>
            <a:ext cx="3602355" cy="460375"/>
          </a:xfrm>
          <a:prstGeom prst="rect">
            <a:avLst/>
          </a:prstGeom>
          <a:noFill/>
        </p:spPr>
        <p:txBody>
          <a:bodyPr wrap="square" rtlCol="0">
            <a:spAutoFit/>
          </a:bodyPr>
          <a:lstStyle/>
          <a:p>
            <a:r>
              <a:rPr lang="zh-CN" altLang="en-US" sz="2400" b="1"/>
              <a:t>父母与人工生育子女关系</a:t>
            </a:r>
            <a:endParaRPr lang="zh-CN" altLang="en-US" sz="2400" b="1"/>
          </a:p>
        </p:txBody>
      </p:sp>
      <p:sp>
        <p:nvSpPr>
          <p:cNvPr id="17" name="文本框 16"/>
          <p:cNvSpPr txBox="1"/>
          <p:nvPr>
            <p:custDataLst>
              <p:tags r:id="rId13"/>
            </p:custDataLst>
          </p:nvPr>
        </p:nvSpPr>
        <p:spPr>
          <a:xfrm>
            <a:off x="2371725" y="5264785"/>
            <a:ext cx="9509125" cy="460375"/>
          </a:xfrm>
          <a:prstGeom prst="rect">
            <a:avLst/>
          </a:prstGeom>
          <a:noFill/>
        </p:spPr>
        <p:txBody>
          <a:bodyPr wrap="square" rtlCol="0">
            <a:spAutoFit/>
          </a:bodyPr>
          <a:lstStyle/>
          <a:p>
            <a:r>
              <a:rPr lang="zh-CN" altLang="en-US" sz="2400" b="1"/>
              <a:t>其他</a:t>
            </a:r>
            <a:r>
              <a:rPr lang="zh-CN" altLang="en-US" sz="2400" b="1">
                <a:solidFill>
                  <a:srgbClr val="FF0000"/>
                </a:solidFill>
              </a:rPr>
              <a:t>近亲属</a:t>
            </a:r>
            <a:r>
              <a:rPr lang="zh-CN" altLang="en-US" sz="2400" b="1"/>
              <a:t>关系：祖父母、外祖父母、兄弟姐妹等</a:t>
            </a:r>
            <a:endParaRPr lang="zh-CN" altLang="en-US" sz="2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140970" y="92710"/>
            <a:ext cx="11564620" cy="3502660"/>
          </a:xfrm>
          <a:prstGeom prst="rect">
            <a:avLst/>
          </a:prstGeom>
          <a:noFill/>
        </p:spPr>
        <p:txBody>
          <a:bodyPr wrap="square" rtlCol="0" anchor="t">
            <a:spAutoFit/>
          </a:bodyPr>
          <a:lstStyle/>
          <a:p>
            <a:pPr marL="0" lvl="0" indent="0" algn="just" fontAlgn="auto">
              <a:lnSpc>
                <a:spcPts val="3800"/>
              </a:lnSpc>
            </a:pPr>
            <a:r>
              <a:rPr lang="en-US" altLang="zh-CN" sz="2800" b="1">
                <a:latin typeface="宋体" panose="02010600030101010101" pitchFamily="2" charset="-122"/>
                <a:ea typeface="宋体" panose="02010600030101010101" pitchFamily="2" charset="-122"/>
                <a:cs typeface="宋体" panose="02010600030101010101" pitchFamily="2" charset="-122"/>
                <a:sym typeface="+mn-ea"/>
              </a:rPr>
              <a:t>             父母离婚后，8</a:t>
            </a:r>
            <a:r>
              <a:rPr lang="zh-CN" altLang="en-US" sz="2800" b="1">
                <a:latin typeface="宋体" panose="02010600030101010101" pitchFamily="2" charset="-122"/>
                <a:ea typeface="宋体" panose="02010600030101010101" pitchFamily="2" charset="-122"/>
                <a:cs typeface="宋体" panose="02010600030101010101" pitchFamily="2" charset="-122"/>
                <a:sym typeface="+mn-ea"/>
              </a:rPr>
              <a:t>岁的</a:t>
            </a:r>
            <a:r>
              <a:rPr lang="en-US" altLang="zh-CN" sz="2800" b="1">
                <a:latin typeface="宋体" panose="02010600030101010101" pitchFamily="2" charset="-122"/>
                <a:ea typeface="宋体" panose="02010600030101010101" pitchFamily="2" charset="-122"/>
                <a:cs typeface="宋体" panose="02010600030101010101" pitchFamily="2" charset="-122"/>
                <a:sym typeface="+mn-ea"/>
              </a:rPr>
              <a:t>小芙跟随母亲生活。父亲一直希望探望小芙，</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1</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800" b="1">
                <a:solidFill>
                  <a:srgbClr val="0E28F0"/>
                </a:solidFill>
                <a:latin typeface="宋体" panose="02010600030101010101" pitchFamily="2" charset="-122"/>
                <a:ea typeface="宋体" panose="02010600030101010101" pitchFamily="2" charset="-122"/>
                <a:cs typeface="宋体" panose="02010600030101010101" pitchFamily="2" charset="-122"/>
                <a:sym typeface="+mn-ea"/>
              </a:rPr>
              <a:t>但母亲以父亲探望不利于自己管教孩子为由予以拒绝。</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同时</a:t>
            </a:r>
            <a:r>
              <a:rPr lang="en-US" altLang="zh-CN" sz="2800" b="1">
                <a:latin typeface="宋体" panose="02010600030101010101" pitchFamily="2" charset="-122"/>
                <a:ea typeface="宋体" panose="02010600030101010101" pitchFamily="2" charset="-122"/>
                <a:cs typeface="宋体" panose="02010600030101010101" pitchFamily="2" charset="-122"/>
                <a:sym typeface="+mn-ea"/>
              </a:rPr>
              <a:t>母亲要求父亲支付孩子的抚养费，</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2</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800" b="1">
                <a:solidFill>
                  <a:srgbClr val="0E28F0"/>
                </a:solidFill>
                <a:latin typeface="宋体" panose="02010600030101010101" pitchFamily="2" charset="-122"/>
                <a:ea typeface="宋体" panose="02010600030101010101" pitchFamily="2" charset="-122"/>
                <a:cs typeface="宋体" panose="02010600030101010101" pitchFamily="2" charset="-122"/>
                <a:sym typeface="+mn-ea"/>
              </a:rPr>
              <a:t>父亲则以母亲长期阻止他探望孩子为由拒绝支付。</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后来小</a:t>
            </a:r>
            <a:r>
              <a:rPr lang="en-US" altLang="zh-CN" sz="2800" b="1">
                <a:latin typeface="宋体" panose="02010600030101010101" pitchFamily="2" charset="-122"/>
                <a:ea typeface="宋体" panose="02010600030101010101" pitchFamily="2" charset="-122"/>
                <a:cs typeface="宋体" panose="02010600030101010101" pitchFamily="2" charset="-122"/>
                <a:sym typeface="+mn-ea"/>
              </a:rPr>
              <a:t>芙</a:t>
            </a:r>
            <a:r>
              <a:rPr lang="zh-CN" altLang="en-US" sz="2800" b="1">
                <a:latin typeface="宋体" panose="02010600030101010101" pitchFamily="2" charset="-122"/>
                <a:ea typeface="宋体" panose="02010600030101010101" pitchFamily="2" charset="-122"/>
                <a:cs typeface="宋体" panose="02010600030101010101" pitchFamily="2" charset="-122"/>
                <a:sym typeface="+mn-ea"/>
              </a:rPr>
              <a:t>考上了大学，母亲一个人负担不过来，要求小芙父亲共同负担抚养费、学费等，</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3</a:t>
            </a:r>
            <a:r>
              <a:rPr lang="zh-CN" altLang="en-US" sz="28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zh-CN" altLang="en-US" sz="2800" b="1">
                <a:solidFill>
                  <a:srgbClr val="4E5AF3"/>
                </a:solidFill>
                <a:latin typeface="宋体" panose="02010600030101010101" pitchFamily="2" charset="-122"/>
                <a:ea typeface="宋体" panose="02010600030101010101" pitchFamily="2" charset="-122"/>
                <a:cs typeface="宋体" panose="02010600030101010101" pitchFamily="2" charset="-122"/>
                <a:sym typeface="+mn-ea"/>
              </a:rPr>
              <a:t>父亲以小芙已经成年为由拒绝支付。</a:t>
            </a:r>
            <a:endParaRPr lang="en-US" altLang="zh-CN" sz="2800" b="1">
              <a:latin typeface="宋体" panose="02010600030101010101" pitchFamily="2" charset="-122"/>
              <a:ea typeface="宋体" panose="02010600030101010101" pitchFamily="2" charset="-122"/>
              <a:cs typeface="宋体" panose="02010600030101010101" pitchFamily="2" charset="-122"/>
              <a:sym typeface="+mn-ea"/>
            </a:endParaRPr>
          </a:p>
          <a:p>
            <a:pPr marL="0" lvl="0" indent="0" algn="just" fontAlgn="auto">
              <a:lnSpc>
                <a:spcPts val="3800"/>
              </a:lnSpc>
            </a:pPr>
            <a:r>
              <a:rPr lang="zh-CN" altLang="en-US" sz="2800"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思考：上述情形中家长的理由是否成立?为什么？</a:t>
            </a:r>
            <a:endParaRPr lang="zh-CN" altLang="en-US" sz="2800" b="1">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矩形 11"/>
          <p:cNvSpPr/>
          <p:nvPr>
            <p:custDataLst>
              <p:tags r:id="rId2"/>
            </p:custDataLst>
          </p:nvPr>
        </p:nvSpPr>
        <p:spPr>
          <a:xfrm>
            <a:off x="140970" y="3107690"/>
            <a:ext cx="11690985" cy="860425"/>
          </a:xfrm>
          <a:prstGeom prst="rect">
            <a:avLst/>
          </a:prstGeom>
          <a:solidFill>
            <a:schemeClr val="accent4">
              <a:lumMod val="40000"/>
              <a:lumOff val="60000"/>
            </a:schemeClr>
          </a:solidFill>
          <a:ln>
            <a:noFill/>
          </a:ln>
        </p:spPr>
        <p:txBody>
          <a:bodyPr wrap="square">
            <a:spAutoFit/>
          </a:bodyPr>
          <a:lstStyle/>
          <a:p>
            <a:pPr marL="0" lvl="0" indent="0" fontAlgn="auto">
              <a:lnSpc>
                <a:spcPts val="3000"/>
              </a:lnSpc>
            </a:pP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1</a:t>
            </a: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sz="2400" b="1"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父母与子女间的关系不因父母离婚而消除。</a:t>
            </a:r>
            <a:r>
              <a:rPr 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离婚后，小芙的父亲有探望子女的权利，其母亲应给</a:t>
            </a: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予</a:t>
            </a:r>
            <a:r>
              <a:rPr 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协助。</a:t>
            </a:r>
            <a:r>
              <a:rPr 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小芙母亲拒绝探望的理由不成立。</a:t>
            </a:r>
            <a:endParaRPr lang="en-US"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custDataLst>
              <p:tags r:id="rId3"/>
            </p:custDataLst>
          </p:nvPr>
        </p:nvSpPr>
        <p:spPr>
          <a:xfrm>
            <a:off x="140970" y="92710"/>
            <a:ext cx="3088640" cy="583565"/>
          </a:xfrm>
          <a:prstGeom prst="rect">
            <a:avLst/>
          </a:prstGeom>
          <a:noFill/>
        </p:spPr>
        <p:txBody>
          <a:bodyPr wrap="square" rtlCol="0">
            <a:spAutoFit/>
          </a:bodyPr>
          <a:lstStyle/>
          <a:p>
            <a:r>
              <a:rPr lang="zh-CN" altLang="en-US" sz="3200" b="1">
                <a:solidFill>
                  <a:srgbClr val="C00000"/>
                </a:solidFill>
                <a:latin typeface="微软雅黑" panose="020B0503020204020204" charset="-122"/>
                <a:ea typeface="微软雅黑" panose="020B0503020204020204" charset="-122"/>
              </a:rPr>
              <a:t>案例解析：</a:t>
            </a:r>
            <a:endParaRPr lang="zh-CN" altLang="en-US" sz="3200" b="1">
              <a:solidFill>
                <a:srgbClr val="C00000"/>
              </a:solidFill>
              <a:latin typeface="微软雅黑" panose="020B0503020204020204" charset="-122"/>
              <a:ea typeface="微软雅黑" panose="020B0503020204020204" charset="-122"/>
            </a:endParaRPr>
          </a:p>
        </p:txBody>
      </p:sp>
      <p:sp>
        <p:nvSpPr>
          <p:cNvPr id="3" name="文本框 2"/>
          <p:cNvSpPr txBox="1"/>
          <p:nvPr/>
        </p:nvSpPr>
        <p:spPr>
          <a:xfrm>
            <a:off x="140970" y="3968115"/>
            <a:ext cx="11690985" cy="829945"/>
          </a:xfrm>
          <a:prstGeom prst="rect">
            <a:avLst/>
          </a:prstGeom>
          <a:solidFill>
            <a:schemeClr val="accent1">
              <a:lumMod val="40000"/>
              <a:lumOff val="60000"/>
            </a:schemeClr>
          </a:solidFill>
        </p:spPr>
        <p:txBody>
          <a:bodyPr wrap="square" rtlCol="0">
            <a:spAutoFit/>
          </a:bodyPr>
          <a:p>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2</a:t>
            </a: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sz="2400" b="1" noProof="0">
                <a:ln w="1905"/>
                <a:solidFill>
                  <a:srgbClr val="FF000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离婚后父母对于子女仍有抚养、教育、保护的权利和义务</a:t>
            </a:r>
            <a:r>
              <a:rPr 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。子女归一方抚养，另一方应负担必要的抚养费。</a:t>
            </a:r>
            <a:r>
              <a:rPr 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本案中小芙父亲拒绝支付抚养费的理由也是不成立的</a:t>
            </a:r>
            <a:r>
              <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endPar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endParaRPr>
          </a:p>
        </p:txBody>
      </p:sp>
      <p:sp>
        <p:nvSpPr>
          <p:cNvPr id="6" name="矩形 11"/>
          <p:cNvSpPr/>
          <p:nvPr>
            <p:custDataLst>
              <p:tags r:id="rId4"/>
            </p:custDataLst>
          </p:nvPr>
        </p:nvSpPr>
        <p:spPr>
          <a:xfrm>
            <a:off x="140970" y="4911725"/>
            <a:ext cx="11690985" cy="860425"/>
          </a:xfrm>
          <a:prstGeom prst="rect">
            <a:avLst/>
          </a:prstGeom>
          <a:solidFill>
            <a:schemeClr val="accent4">
              <a:lumMod val="40000"/>
              <a:lumOff val="60000"/>
            </a:schemeClr>
          </a:solidFill>
          <a:ln>
            <a:noFill/>
          </a:ln>
        </p:spPr>
        <p:txBody>
          <a:bodyPr wrap="square">
            <a:spAutoFit/>
          </a:bodyPr>
          <a:p>
            <a:pPr marL="0" lvl="0" indent="0" fontAlgn="auto">
              <a:lnSpc>
                <a:spcPts val="3000"/>
              </a:lnSpc>
            </a:pP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en-US" altLang="zh-CN"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3</a:t>
            </a:r>
            <a:r>
              <a:rPr lang="zh-CN" altLang="en-US" sz="2400" b="1" noProof="0">
                <a:ln w="1905"/>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r>
              <a:rPr lang="zh-CN" altLang="en-US" sz="2400" b="1">
                <a:effectLst/>
                <a:latin typeface="楷体" panose="02010609060101010101" charset="-122"/>
                <a:ea typeface="楷体" panose="02010609060101010101" charset="-122"/>
                <a:cs typeface="楷体" panose="02010609060101010101" charset="-122"/>
                <a:sym typeface="+mn-ea"/>
              </a:rPr>
              <a:t>一般来说，子女</a:t>
            </a:r>
            <a:r>
              <a:rPr lang="zh-CN" altLang="en-US" sz="2400" b="1" u="heavy">
                <a:solidFill>
                  <a:srgbClr val="FF0000"/>
                </a:solidFill>
                <a:effectLst/>
                <a:uFill>
                  <a:solidFill>
                    <a:srgbClr val="7030A0"/>
                  </a:solidFill>
                </a:uFill>
                <a:latin typeface="楷体" panose="02010609060101010101" charset="-122"/>
                <a:ea typeface="楷体" panose="02010609060101010101" charset="-122"/>
                <a:cs typeface="楷体" panose="02010609060101010101" charset="-122"/>
                <a:sym typeface="+mn-ea"/>
              </a:rPr>
              <a:t>成年</a:t>
            </a:r>
            <a:r>
              <a:rPr lang="zh-CN" altLang="en-US" sz="2400" b="1">
                <a:effectLst/>
                <a:latin typeface="楷体" panose="02010609060101010101" charset="-122"/>
                <a:ea typeface="楷体" panose="02010609060101010101" charset="-122"/>
                <a:cs typeface="楷体" panose="02010609060101010101" charset="-122"/>
                <a:sym typeface="+mn-ea"/>
              </a:rPr>
              <a:t>独立生活后，父母在物质和生活上</a:t>
            </a:r>
            <a:r>
              <a:rPr lang="zh-CN" altLang="en-US" sz="2400" b="1" u="heavy">
                <a:solidFill>
                  <a:srgbClr val="FF0000"/>
                </a:solidFill>
                <a:effectLst/>
                <a:uFill>
                  <a:solidFill>
                    <a:srgbClr val="7030A0"/>
                  </a:solidFill>
                </a:uFill>
                <a:latin typeface="楷体" panose="02010609060101010101" charset="-122"/>
                <a:ea typeface="楷体" panose="02010609060101010101" charset="-122"/>
                <a:cs typeface="楷体" panose="02010609060101010101" charset="-122"/>
                <a:sym typeface="+mn-ea"/>
              </a:rPr>
              <a:t>不再有抚养义务</a:t>
            </a:r>
            <a:r>
              <a:rPr lang="zh-CN" altLang="en-US" sz="2400" b="1">
                <a:effectLst/>
                <a:latin typeface="楷体" panose="02010609060101010101" charset="-122"/>
                <a:ea typeface="楷体" panose="02010609060101010101" charset="-122"/>
                <a:cs typeface="楷体" panose="02010609060101010101" charset="-122"/>
                <a:sym typeface="+mn-ea"/>
              </a:rPr>
              <a:t>。</a:t>
            </a:r>
            <a:r>
              <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本案中</a:t>
            </a:r>
            <a:r>
              <a:rPr 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小芙父亲拒绝支付</a:t>
            </a:r>
            <a:r>
              <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小芙上大学的</a:t>
            </a:r>
            <a:r>
              <a:rPr 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费</a:t>
            </a:r>
            <a:r>
              <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用</a:t>
            </a:r>
            <a:r>
              <a:rPr 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的理由是成立的</a:t>
            </a:r>
            <a:r>
              <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rPr>
              <a:t>。</a:t>
            </a:r>
            <a:endParaRPr lang="zh-CN" altLang="en-US" sz="2400" b="1" noProof="0">
              <a:ln w="1905"/>
              <a:solidFill>
                <a:srgbClr val="0E28F0"/>
              </a:solidFill>
              <a:effectLst>
                <a:innerShdw blurRad="69850" dist="43180" dir="5400000">
                  <a:srgbClr val="000000">
                    <a:alpha val="65000"/>
                  </a:srgbClr>
                </a:innerShdw>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custDataLst>
              <p:tags r:id="rId1"/>
            </p:custDataLst>
          </p:nvPr>
        </p:nvSpPr>
        <p:spPr bwMode="auto">
          <a:xfrm>
            <a:off x="2402205" y="123190"/>
            <a:ext cx="8745855" cy="52197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重点突破一：父母对子女的权利与义务</a:t>
            </a:r>
            <a:endPar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
        <p:nvSpPr>
          <p:cNvPr id="6" name="文本框 5"/>
          <p:cNvSpPr txBox="1"/>
          <p:nvPr>
            <p:custDataLst>
              <p:tags r:id="rId2"/>
            </p:custDataLst>
          </p:nvPr>
        </p:nvSpPr>
        <p:spPr>
          <a:xfrm>
            <a:off x="231140" y="1120140"/>
            <a:ext cx="11729720" cy="3192780"/>
          </a:xfrm>
          <a:prstGeom prst="rect">
            <a:avLst/>
          </a:prstGeom>
          <a:noFill/>
          <a:ln w="25400">
            <a:noFill/>
          </a:ln>
        </p:spPr>
        <p:txBody>
          <a:bodyPr wrap="square">
            <a:spAutoFit/>
          </a:bodyPr>
          <a:lstStyle/>
          <a:p>
            <a:pPr indent="0" algn="l" fontAlgn="auto">
              <a:lnSpc>
                <a:spcPct val="120000"/>
              </a:lnSpc>
              <a:buFont typeface="Arial" panose="020B0604020202020204" pitchFamily="34" charset="0"/>
              <a:buNone/>
            </a:pPr>
            <a:r>
              <a:rPr lang="en-US" sz="2400" b="1">
                <a:effectLst/>
                <a:latin typeface="黑体" panose="02010609060101010101" charset="-122"/>
                <a:ea typeface="黑体" panose="02010609060101010101" charset="-122"/>
                <a:cs typeface="黑体" panose="02010609060101010101" charset="-122"/>
              </a:rPr>
              <a:t>(1)</a:t>
            </a:r>
            <a:r>
              <a:rPr lang="zh-CN" sz="2400" b="1">
                <a:solidFill>
                  <a:srgbClr val="00B0F0"/>
                </a:solidFill>
                <a:effectLst/>
                <a:latin typeface="黑体" panose="02010609060101010101" charset="-122"/>
                <a:ea typeface="黑体" panose="02010609060101010101" charset="-122"/>
                <a:cs typeface="黑体" panose="02010609060101010101" charset="-122"/>
              </a:rPr>
              <a:t>不仅有</a:t>
            </a:r>
            <a:r>
              <a:rPr lang="zh-CN" sz="2400" b="1">
                <a:solidFill>
                  <a:srgbClr val="FF0000"/>
                </a:solidFill>
                <a:effectLst/>
                <a:highlight>
                  <a:srgbClr val="FFFF00"/>
                </a:highlight>
                <a:latin typeface="黑体" panose="02010609060101010101" charset="-122"/>
                <a:ea typeface="黑体" panose="02010609060101010101" charset="-122"/>
                <a:cs typeface="黑体" panose="02010609060101010101" charset="-122"/>
              </a:rPr>
              <a:t>抚养</a:t>
            </a:r>
            <a:r>
              <a:rPr lang="zh-CN" sz="2400" b="1">
                <a:solidFill>
                  <a:srgbClr val="00B0F0"/>
                </a:solidFill>
                <a:effectLst/>
                <a:latin typeface="黑体" panose="02010609060101010101" charset="-122"/>
                <a:ea typeface="黑体" panose="02010609060101010101" charset="-122"/>
                <a:cs typeface="黑体" panose="02010609060101010101" charset="-122"/>
              </a:rPr>
              <a:t>义务，也有</a:t>
            </a:r>
            <a:r>
              <a:rPr lang="zh-CN" sz="2400" b="1">
                <a:solidFill>
                  <a:srgbClr val="FF0000"/>
                </a:solidFill>
                <a:effectLst/>
                <a:highlight>
                  <a:srgbClr val="FFFF00"/>
                </a:highlight>
                <a:latin typeface="黑体" panose="02010609060101010101" charset="-122"/>
                <a:ea typeface="黑体" panose="02010609060101010101" charset="-122"/>
                <a:cs typeface="黑体" panose="02010609060101010101" charset="-122"/>
              </a:rPr>
              <a:t>教育</a:t>
            </a:r>
            <a:r>
              <a:rPr lang="zh-CN" sz="2400" b="1">
                <a:solidFill>
                  <a:srgbClr val="00B0F0"/>
                </a:solidFill>
                <a:effectLst/>
                <a:latin typeface="黑体" panose="02010609060101010101" charset="-122"/>
                <a:ea typeface="黑体" panose="02010609060101010101" charset="-122"/>
                <a:cs typeface="黑体" panose="02010609060101010101" charset="-122"/>
              </a:rPr>
              <a:t>义务：</a:t>
            </a:r>
            <a:r>
              <a:rPr lang="en-US" sz="2400" b="1">
                <a:solidFill>
                  <a:srgbClr val="00B0F0"/>
                </a:solidFill>
                <a:effectLst/>
                <a:latin typeface="仿宋" panose="02010609060101010101" charset="-122"/>
                <a:ea typeface="仿宋" panose="02010609060101010101" charset="-122"/>
                <a:cs typeface="仿宋" panose="02010609060101010101" charset="-122"/>
              </a:rPr>
              <a:t> </a:t>
            </a:r>
            <a:r>
              <a:rPr lang="en-US" sz="2400" b="1">
                <a:effectLst/>
                <a:latin typeface="仿宋" panose="02010609060101010101" charset="-122"/>
                <a:ea typeface="仿宋" panose="02010609060101010101" charset="-122"/>
                <a:cs typeface="仿宋" panose="02010609060101010101" charset="-122"/>
              </a:rPr>
              <a:t>  </a:t>
            </a:r>
            <a:endParaRPr lang="en-US" sz="2400" b="1">
              <a:effectLst/>
              <a:latin typeface="仿宋" panose="02010609060101010101" charset="-122"/>
              <a:ea typeface="仿宋" panose="02010609060101010101" charset="-122"/>
              <a:cs typeface="仿宋" panose="02010609060101010101" charset="-122"/>
            </a:endParaRPr>
          </a:p>
          <a:p>
            <a:pPr indent="0" algn="l" fontAlgn="auto">
              <a:lnSpc>
                <a:spcPct val="120000"/>
              </a:lnSpc>
              <a:buFont typeface="Arial" panose="020B0604020202020204" pitchFamily="34" charset="0"/>
              <a:buNone/>
            </a:pPr>
            <a:r>
              <a:rPr lang="en-US" sz="2400" b="1">
                <a:effectLst/>
                <a:latin typeface="仿宋" panose="02010609060101010101" charset="-122"/>
                <a:ea typeface="仿宋" panose="02010609060101010101" charset="-122"/>
                <a:cs typeface="仿宋" panose="02010609060101010101" charset="-122"/>
              </a:rPr>
              <a:t>①</a:t>
            </a:r>
            <a:r>
              <a:rPr lang="zh-CN" sz="2400" b="1">
                <a:effectLst/>
                <a:latin typeface="仿宋" panose="02010609060101010101" charset="-122"/>
                <a:ea typeface="仿宋" panose="02010609060101010101" charset="-122"/>
                <a:cs typeface="仿宋" panose="02010609060101010101" charset="-122"/>
              </a:rPr>
              <a:t>父母不得</a:t>
            </a:r>
            <a:r>
              <a:rPr lang="zh-CN" sz="2400" b="1" u="sng">
                <a:solidFill>
                  <a:srgbClr val="FF0000"/>
                </a:solidFill>
                <a:effectLst/>
                <a:latin typeface="仿宋" panose="02010609060101010101" charset="-122"/>
                <a:ea typeface="仿宋" panose="02010609060101010101" charset="-122"/>
                <a:cs typeface="仿宋" panose="02010609060101010101" charset="-122"/>
              </a:rPr>
              <a:t>虐待、</a:t>
            </a:r>
            <a:r>
              <a:rPr lang="zh-CN" altLang="en-US" sz="2400" b="1" u="sng">
                <a:solidFill>
                  <a:srgbClr val="FF0000"/>
                </a:solidFill>
                <a:effectLst/>
                <a:latin typeface="仿宋" panose="02010609060101010101" charset="-122"/>
                <a:ea typeface="仿宋" panose="02010609060101010101" charset="-122"/>
                <a:cs typeface="仿宋" panose="02010609060101010101" charset="-122"/>
              </a:rPr>
              <a:t>遗弃</a:t>
            </a:r>
            <a:r>
              <a:rPr lang="zh-CN" sz="2400" b="1">
                <a:effectLst/>
                <a:latin typeface="仿宋" panose="02010609060101010101" charset="-122"/>
                <a:ea typeface="仿宋" panose="02010609060101010101" charset="-122"/>
                <a:cs typeface="仿宋" panose="02010609060101010101" charset="-122"/>
              </a:rPr>
              <a:t>未成年子女，不得</a:t>
            </a:r>
            <a:r>
              <a:rPr lang="zh-CN" altLang="en-US" sz="2400" b="1" u="sng">
                <a:solidFill>
                  <a:srgbClr val="FF0000"/>
                </a:solidFill>
                <a:effectLst/>
                <a:latin typeface="仿宋" panose="02010609060101010101" charset="-122"/>
                <a:ea typeface="仿宋" panose="02010609060101010101" charset="-122"/>
                <a:cs typeface="仿宋" panose="02010609060101010101" charset="-122"/>
              </a:rPr>
              <a:t>歧视</a:t>
            </a:r>
            <a:r>
              <a:rPr lang="zh-CN" sz="2400" b="1">
                <a:effectLst/>
                <a:latin typeface="仿宋" panose="02010609060101010101" charset="-122"/>
                <a:ea typeface="仿宋" panose="02010609060101010101" charset="-122"/>
                <a:cs typeface="仿宋" panose="02010609060101010101" charset="-122"/>
              </a:rPr>
              <a:t>女性未成年人或有残疾的未成年人，更不得有</a:t>
            </a:r>
            <a:r>
              <a:rPr lang="zh-CN" sz="2400" b="1" u="sng">
                <a:solidFill>
                  <a:srgbClr val="FF0000"/>
                </a:solidFill>
                <a:effectLst/>
                <a:latin typeface="仿宋" panose="02010609060101010101" charset="-122"/>
                <a:ea typeface="仿宋" panose="02010609060101010101" charset="-122"/>
                <a:cs typeface="仿宋" panose="02010609060101010101" charset="-122"/>
              </a:rPr>
              <a:t>溺婴、弃婴</a:t>
            </a:r>
            <a:r>
              <a:rPr lang="zh-CN" sz="2400" b="1">
                <a:effectLst/>
                <a:latin typeface="仿宋" panose="02010609060101010101" charset="-122"/>
                <a:ea typeface="仿宋" panose="02010609060101010101" charset="-122"/>
                <a:cs typeface="仿宋" panose="02010609060101010101" charset="-122"/>
              </a:rPr>
              <a:t>和其他残害婴儿的行为。</a:t>
            </a:r>
            <a:r>
              <a:rPr lang="en-US" sz="2400" b="1">
                <a:effectLst/>
                <a:latin typeface="仿宋" panose="02010609060101010101" charset="-122"/>
                <a:ea typeface="仿宋" panose="02010609060101010101" charset="-122"/>
                <a:cs typeface="仿宋" panose="02010609060101010101" charset="-122"/>
              </a:rPr>
              <a:t>    </a:t>
            </a:r>
            <a:endParaRPr lang="en-US" sz="2400" b="1">
              <a:effectLst/>
              <a:latin typeface="仿宋" panose="02010609060101010101" charset="-122"/>
              <a:ea typeface="仿宋" panose="02010609060101010101" charset="-122"/>
              <a:cs typeface="仿宋" panose="02010609060101010101" charset="-122"/>
            </a:endParaRPr>
          </a:p>
          <a:p>
            <a:pPr indent="0" algn="l" fontAlgn="auto">
              <a:lnSpc>
                <a:spcPct val="120000"/>
              </a:lnSpc>
              <a:buFont typeface="Arial" panose="020B0604020202020204" pitchFamily="34" charset="0"/>
              <a:buNone/>
            </a:pPr>
            <a:r>
              <a:rPr lang="en-US" sz="2400" b="1">
                <a:effectLst/>
                <a:latin typeface="仿宋" panose="02010609060101010101" charset="-122"/>
                <a:ea typeface="仿宋" panose="02010609060101010101" charset="-122"/>
                <a:cs typeface="仿宋" panose="02010609060101010101" charset="-122"/>
              </a:rPr>
              <a:t>②</a:t>
            </a:r>
            <a:r>
              <a:rPr lang="zh-CN" sz="2400" b="1">
                <a:effectLst/>
                <a:latin typeface="仿宋" panose="02010609060101010101" charset="-122"/>
                <a:ea typeface="仿宋" panose="02010609060101010101" charset="-122"/>
                <a:cs typeface="仿宋" panose="02010609060101010101" charset="-122"/>
              </a:rPr>
              <a:t>父母应当让适龄儿童按时入学，接受并完成</a:t>
            </a:r>
            <a:r>
              <a:rPr lang="zh-CN" sz="2400" b="1" u="sng">
                <a:solidFill>
                  <a:srgbClr val="FF0000"/>
                </a:solidFill>
                <a:effectLst/>
                <a:latin typeface="仿宋" panose="02010609060101010101" charset="-122"/>
                <a:ea typeface="仿宋" panose="02010609060101010101" charset="-122"/>
                <a:cs typeface="仿宋" panose="02010609060101010101" charset="-122"/>
              </a:rPr>
              <a:t>义务教育</a:t>
            </a:r>
            <a:r>
              <a:rPr lang="zh-CN" sz="2400" b="1">
                <a:effectLst/>
                <a:latin typeface="仿宋" panose="02010609060101010101" charset="-122"/>
                <a:ea typeface="仿宋" panose="02010609060101010101" charset="-122"/>
                <a:cs typeface="仿宋" panose="02010609060101010101" charset="-122"/>
              </a:rPr>
              <a:t>，不得阻碍其入学或迫使其中途</a:t>
            </a:r>
            <a:r>
              <a:rPr lang="zh-CN" sz="2400" b="1" u="sng">
                <a:solidFill>
                  <a:srgbClr val="FF0000"/>
                </a:solidFill>
                <a:effectLst/>
                <a:latin typeface="仿宋" panose="02010609060101010101" charset="-122"/>
                <a:ea typeface="仿宋" panose="02010609060101010101" charset="-122"/>
                <a:cs typeface="仿宋" panose="02010609060101010101" charset="-122"/>
              </a:rPr>
              <a:t>退学、辍学</a:t>
            </a:r>
            <a:r>
              <a:rPr lang="zh-CN" sz="2400" b="1">
                <a:effectLst/>
                <a:latin typeface="仿宋" panose="02010609060101010101" charset="-122"/>
                <a:ea typeface="仿宋" panose="02010609060101010101" charset="-122"/>
                <a:cs typeface="仿宋" panose="02010609060101010101" charset="-122"/>
              </a:rPr>
              <a:t>。</a:t>
            </a:r>
            <a:r>
              <a:rPr lang="en-US" altLang="zh-CN" sz="2400" b="1">
                <a:effectLst/>
                <a:latin typeface="仿宋" panose="02010609060101010101" charset="-122"/>
                <a:ea typeface="仿宋" panose="02010609060101010101" charset="-122"/>
                <a:cs typeface="仿宋" panose="02010609060101010101" charset="-122"/>
              </a:rPr>
              <a:t>    </a:t>
            </a:r>
            <a:endParaRPr lang="en-US" altLang="zh-CN" sz="2400" b="1">
              <a:effectLst/>
              <a:latin typeface="仿宋" panose="02010609060101010101" charset="-122"/>
              <a:ea typeface="仿宋" panose="02010609060101010101" charset="-122"/>
              <a:cs typeface="仿宋" panose="02010609060101010101" charset="-122"/>
            </a:endParaRPr>
          </a:p>
          <a:p>
            <a:pPr indent="0" algn="l" fontAlgn="auto">
              <a:lnSpc>
                <a:spcPct val="120000"/>
              </a:lnSpc>
              <a:buFont typeface="Arial" panose="020B0604020202020204" pitchFamily="34" charset="0"/>
              <a:buNone/>
            </a:pPr>
            <a:r>
              <a:rPr lang="zh-CN" sz="2400" b="1">
                <a:effectLst/>
                <a:latin typeface="仿宋" panose="02010609060101010101" charset="-122"/>
                <a:ea typeface="仿宋" panose="02010609060101010101" charset="-122"/>
                <a:cs typeface="仿宋" panose="02010609060101010101" charset="-122"/>
              </a:rPr>
              <a:t>③</a:t>
            </a:r>
            <a:r>
              <a:rPr lang="zh-CN" sz="2400" b="1">
                <a:effectLst/>
                <a:latin typeface="仿宋" panose="02010609060101010101" charset="-122"/>
                <a:ea typeface="仿宋" panose="02010609060101010101" charset="-122"/>
                <a:cs typeface="仿宋" panose="02010609060101010101" charset="-122"/>
                <a:sym typeface="+mn-ea"/>
              </a:rPr>
              <a:t>父母与子女间的关系不因父母</a:t>
            </a:r>
            <a:r>
              <a:rPr lang="zh-CN" altLang="en-US" sz="2400" b="1" u="sng">
                <a:solidFill>
                  <a:srgbClr val="FF0000"/>
                </a:solidFill>
                <a:effectLst/>
                <a:latin typeface="仿宋" panose="02010609060101010101" charset="-122"/>
                <a:ea typeface="仿宋" panose="02010609060101010101" charset="-122"/>
                <a:cs typeface="仿宋" panose="02010609060101010101" charset="-122"/>
                <a:sym typeface="+mn-ea"/>
              </a:rPr>
              <a:t>离婚</a:t>
            </a:r>
            <a:r>
              <a:rPr lang="zh-CN" sz="2400" b="1">
                <a:effectLst/>
                <a:latin typeface="仿宋" panose="02010609060101010101" charset="-122"/>
                <a:ea typeface="仿宋" panose="02010609060101010101" charset="-122"/>
                <a:cs typeface="仿宋" panose="02010609060101010101" charset="-122"/>
                <a:sym typeface="+mn-ea"/>
              </a:rPr>
              <a:t>而消除。离婚后，父母对子女仍有</a:t>
            </a:r>
            <a:r>
              <a:rPr lang="zh-CN" sz="2400" b="1" u="sng">
                <a:solidFill>
                  <a:srgbClr val="FF0000"/>
                </a:solidFill>
                <a:effectLst/>
                <a:latin typeface="仿宋" panose="02010609060101010101" charset="-122"/>
                <a:ea typeface="仿宋" panose="02010609060101010101" charset="-122"/>
                <a:cs typeface="仿宋" panose="02010609060101010101" charset="-122"/>
                <a:sym typeface="+mn-ea"/>
              </a:rPr>
              <a:t>抚养、教育</a:t>
            </a:r>
            <a:r>
              <a:rPr lang="zh-CN" sz="2400" b="1">
                <a:solidFill>
                  <a:srgbClr val="FF0000"/>
                </a:solidFill>
                <a:effectLst/>
                <a:latin typeface="仿宋" panose="02010609060101010101" charset="-122"/>
                <a:ea typeface="仿宋" panose="02010609060101010101" charset="-122"/>
                <a:cs typeface="仿宋" panose="02010609060101010101" charset="-122"/>
                <a:sym typeface="+mn-ea"/>
              </a:rPr>
              <a:t>、</a:t>
            </a:r>
            <a:r>
              <a:rPr lang="zh-CN" sz="2400" b="1" u="sng">
                <a:solidFill>
                  <a:srgbClr val="FF0000"/>
                </a:solidFill>
                <a:effectLst/>
                <a:latin typeface="仿宋" panose="02010609060101010101" charset="-122"/>
                <a:ea typeface="仿宋" panose="02010609060101010101" charset="-122"/>
                <a:cs typeface="仿宋" panose="02010609060101010101" charset="-122"/>
                <a:sym typeface="+mn-ea"/>
              </a:rPr>
              <a:t>保护</a:t>
            </a:r>
            <a:r>
              <a:rPr lang="zh-CN" sz="2400" b="1">
                <a:effectLst/>
                <a:latin typeface="仿宋" panose="02010609060101010101" charset="-122"/>
                <a:ea typeface="仿宋" panose="02010609060101010101" charset="-122"/>
                <a:cs typeface="仿宋" panose="02010609060101010101" charset="-122"/>
                <a:sym typeface="+mn-ea"/>
              </a:rPr>
              <a:t>的权利和义务。</a:t>
            </a:r>
            <a:endParaRPr lang="zh-CN" altLang="en-US" sz="2400" b="1">
              <a:effectLst/>
              <a:latin typeface="仿宋" panose="02010609060101010101" charset="-122"/>
              <a:ea typeface="仿宋" panose="02010609060101010101" charset="-122"/>
              <a:cs typeface="仿宋" panose="02010609060101010101" charset="-122"/>
              <a:sym typeface="+mn-ea"/>
            </a:endParaRPr>
          </a:p>
        </p:txBody>
      </p:sp>
      <p:sp>
        <p:nvSpPr>
          <p:cNvPr id="3" name="文本框 2"/>
          <p:cNvSpPr txBox="1"/>
          <p:nvPr>
            <p:custDataLst>
              <p:tags r:id="rId3"/>
            </p:custDataLst>
          </p:nvPr>
        </p:nvSpPr>
        <p:spPr>
          <a:xfrm>
            <a:off x="231140" y="655320"/>
            <a:ext cx="4149725" cy="607695"/>
          </a:xfrm>
          <a:prstGeom prst="rect">
            <a:avLst/>
          </a:prstGeom>
          <a:noFill/>
        </p:spPr>
        <p:txBody>
          <a:bodyPr wrap="square" rtlCol="0">
            <a:spAutoFit/>
          </a:bodyPr>
          <a:lstStyle/>
          <a:p>
            <a:pPr indent="0" algn="l" fontAlgn="auto">
              <a:lnSpc>
                <a:spcPct val="140000"/>
              </a:lnSpc>
              <a:buFont typeface="Arial" panose="020B0604020202020204" pitchFamily="34" charset="0"/>
              <a:buNone/>
            </a:pPr>
            <a:r>
              <a:rPr lang="en-US" altLang="zh-CN" sz="24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1</a:t>
            </a:r>
            <a:r>
              <a:rPr lang="zh-CN" sz="24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、父母对</a:t>
            </a:r>
            <a:r>
              <a:rPr lang="zh-CN" sz="2400" b="1">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未成年</a:t>
            </a:r>
            <a:r>
              <a:rPr lang="zh-CN" sz="24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子女的义务：</a:t>
            </a:r>
            <a:endParaRPr lang="zh-CN" altLang="en-US" sz="24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4"/>
            </p:custDataLst>
          </p:nvPr>
        </p:nvSpPr>
        <p:spPr>
          <a:xfrm>
            <a:off x="231140" y="4312920"/>
            <a:ext cx="11445875" cy="1938020"/>
          </a:xfrm>
          <a:prstGeom prst="rect">
            <a:avLst/>
          </a:prstGeom>
          <a:noFill/>
          <a:ln w="25400">
            <a:noFill/>
          </a:ln>
        </p:spPr>
        <p:txBody>
          <a:bodyPr wrap="square">
            <a:spAutoFit/>
          </a:bodyPr>
          <a:lstStyle/>
          <a:p>
            <a:pPr indent="0" fontAlgn="auto">
              <a:lnSpc>
                <a:spcPct val="120000"/>
              </a:lnSpc>
              <a:buFont typeface="Arial" panose="020B0604020202020204" pitchFamily="34" charset="0"/>
              <a:buNone/>
            </a:pPr>
            <a:r>
              <a:rPr lang="en-US" sz="2500" b="1">
                <a:effectLst/>
                <a:latin typeface="黑体" panose="02010609060101010101" charset="-122"/>
                <a:ea typeface="黑体" panose="02010609060101010101" charset="-122"/>
                <a:cs typeface="黑体" panose="02010609060101010101" charset="-122"/>
              </a:rPr>
              <a:t>(2)</a:t>
            </a:r>
            <a:r>
              <a:rPr lang="zh-CN" sz="2500" b="1">
                <a:solidFill>
                  <a:srgbClr val="00B0F0"/>
                </a:solidFill>
                <a:effectLst/>
                <a:latin typeface="黑体" panose="02010609060101010101" charset="-122"/>
                <a:ea typeface="黑体" panose="02010609060101010101" charset="-122"/>
                <a:cs typeface="黑体" panose="02010609060101010101" charset="-122"/>
              </a:rPr>
              <a:t>必须履行对未成年子女的</a:t>
            </a:r>
            <a:r>
              <a:rPr lang="zh-CN" sz="2500" b="1">
                <a:solidFill>
                  <a:srgbClr val="FF0000"/>
                </a:solidFill>
                <a:effectLst/>
                <a:highlight>
                  <a:srgbClr val="FFFF00"/>
                </a:highlight>
                <a:latin typeface="黑体" panose="02010609060101010101" charset="-122"/>
                <a:ea typeface="黑体" panose="02010609060101010101" charset="-122"/>
                <a:cs typeface="黑体" panose="02010609060101010101" charset="-122"/>
              </a:rPr>
              <a:t>监护</a:t>
            </a:r>
            <a:r>
              <a:rPr lang="zh-CN" sz="2500" b="1">
                <a:solidFill>
                  <a:srgbClr val="00B0F0"/>
                </a:solidFill>
                <a:effectLst/>
                <a:latin typeface="黑体" panose="02010609060101010101" charset="-122"/>
                <a:ea typeface="黑体" panose="02010609060101010101" charset="-122"/>
                <a:cs typeface="黑体" panose="02010609060101010101" charset="-122"/>
              </a:rPr>
              <a:t>职责：</a:t>
            </a:r>
            <a:endParaRPr lang="en-US" sz="2500" b="1">
              <a:effectLst/>
              <a:latin typeface="黑体" panose="02010609060101010101" charset="-122"/>
              <a:ea typeface="黑体" panose="02010609060101010101" charset="-122"/>
              <a:cs typeface="黑体" panose="02010609060101010101" charset="-122"/>
            </a:endParaRPr>
          </a:p>
          <a:p>
            <a:pPr indent="0" fontAlgn="auto">
              <a:lnSpc>
                <a:spcPct val="120000"/>
              </a:lnSpc>
              <a:buFont typeface="Arial" panose="020B0604020202020204" pitchFamily="34" charset="0"/>
              <a:buNone/>
            </a:pPr>
            <a:r>
              <a:rPr lang="en-US" sz="2500" b="1">
                <a:effectLst/>
                <a:latin typeface="仿宋" panose="02010609060101010101" charset="-122"/>
                <a:ea typeface="仿宋" panose="02010609060101010101" charset="-122"/>
                <a:cs typeface="黑体" panose="02010609060101010101" charset="-122"/>
              </a:rPr>
              <a:t>①</a:t>
            </a:r>
            <a:r>
              <a:rPr lang="zh-CN" sz="2500" b="1">
                <a:effectLst/>
                <a:latin typeface="仿宋" panose="02010609060101010101" charset="-122"/>
                <a:ea typeface="仿宋" panose="02010609060101010101" charset="-122"/>
                <a:cs typeface="黑体" panose="02010609060101010101" charset="-122"/>
              </a:rPr>
              <a:t>保护未成年子女的</a:t>
            </a:r>
            <a:r>
              <a:rPr lang="zh-CN" sz="2500" b="1" u="sng">
                <a:solidFill>
                  <a:srgbClr val="FF0000"/>
                </a:solidFill>
                <a:effectLst/>
                <a:latin typeface="仿宋" panose="02010609060101010101" charset="-122"/>
                <a:ea typeface="仿宋" panose="02010609060101010101" charset="-122"/>
                <a:cs typeface="黑体" panose="02010609060101010101" charset="-122"/>
              </a:rPr>
              <a:t>人身安全和</a:t>
            </a:r>
            <a:r>
              <a:rPr lang="zh-CN" altLang="en-US" sz="2500" b="1" u="sng">
                <a:solidFill>
                  <a:srgbClr val="FF0000"/>
                </a:solidFill>
                <a:effectLst/>
                <a:latin typeface="仿宋" panose="02010609060101010101" charset="-122"/>
                <a:ea typeface="仿宋" panose="02010609060101010101" charset="-122"/>
                <a:cs typeface="黑体" panose="02010609060101010101" charset="-122"/>
              </a:rPr>
              <a:t>健康</a:t>
            </a:r>
            <a:r>
              <a:rPr lang="zh-CN" sz="2500" b="1">
                <a:effectLst/>
                <a:latin typeface="仿宋" panose="02010609060101010101" charset="-122"/>
                <a:ea typeface="仿宋" panose="02010609060101010101" charset="-122"/>
                <a:cs typeface="黑体" panose="02010609060101010101" charset="-122"/>
              </a:rPr>
              <a:t>。</a:t>
            </a:r>
            <a:r>
              <a:rPr lang="en-US" sz="2500" b="1">
                <a:effectLst/>
                <a:latin typeface="仿宋" panose="02010609060101010101" charset="-122"/>
                <a:ea typeface="仿宋" panose="02010609060101010101" charset="-122"/>
                <a:cs typeface="黑体" panose="02010609060101010101" charset="-122"/>
              </a:rPr>
              <a:t>    </a:t>
            </a:r>
            <a:endParaRPr lang="en-US" sz="2500" b="1">
              <a:effectLst/>
              <a:latin typeface="仿宋" panose="02010609060101010101" charset="-122"/>
              <a:ea typeface="仿宋" panose="02010609060101010101" charset="-122"/>
              <a:cs typeface="黑体" panose="02010609060101010101" charset="-122"/>
            </a:endParaRPr>
          </a:p>
          <a:p>
            <a:pPr indent="0" fontAlgn="auto">
              <a:lnSpc>
                <a:spcPct val="120000"/>
              </a:lnSpc>
              <a:buFont typeface="Arial" panose="020B0604020202020204" pitchFamily="34" charset="0"/>
              <a:buNone/>
            </a:pPr>
            <a:r>
              <a:rPr lang="en-US" sz="2500" b="1">
                <a:effectLst/>
                <a:latin typeface="仿宋" panose="02010609060101010101" charset="-122"/>
                <a:ea typeface="仿宋" panose="02010609060101010101" charset="-122"/>
                <a:cs typeface="黑体" panose="02010609060101010101" charset="-122"/>
              </a:rPr>
              <a:t>②</a:t>
            </a:r>
            <a:r>
              <a:rPr lang="zh-CN" sz="2500" b="1">
                <a:effectLst/>
                <a:latin typeface="仿宋" panose="02010609060101010101" charset="-122"/>
                <a:ea typeface="仿宋" panose="02010609060101010101" charset="-122"/>
                <a:cs typeface="黑体" panose="02010609060101010101" charset="-122"/>
              </a:rPr>
              <a:t>在履行监护职责时，父母应当保护未成年子女的</a:t>
            </a:r>
            <a:r>
              <a:rPr lang="zh-CN" sz="2500" b="1" u="sng">
                <a:solidFill>
                  <a:srgbClr val="FF0000"/>
                </a:solidFill>
                <a:effectLst/>
                <a:latin typeface="仿宋" panose="02010609060101010101" charset="-122"/>
                <a:ea typeface="仿宋" panose="02010609060101010101" charset="-122"/>
                <a:cs typeface="黑体" panose="02010609060101010101" charset="-122"/>
              </a:rPr>
              <a:t>财产利益</a:t>
            </a:r>
            <a:r>
              <a:rPr lang="zh-CN" sz="2500" b="1">
                <a:effectLst/>
                <a:latin typeface="仿宋" panose="02010609060101010101" charset="-122"/>
                <a:ea typeface="仿宋" panose="02010609060101010101" charset="-122"/>
                <a:cs typeface="黑体" panose="02010609060101010101" charset="-122"/>
              </a:rPr>
              <a:t>。</a:t>
            </a:r>
            <a:r>
              <a:rPr lang="en-US" sz="2500" b="1">
                <a:effectLst/>
                <a:latin typeface="仿宋" panose="02010609060101010101" charset="-122"/>
                <a:ea typeface="仿宋" panose="02010609060101010101" charset="-122"/>
                <a:cs typeface="黑体" panose="02010609060101010101" charset="-122"/>
              </a:rPr>
              <a:t>   </a:t>
            </a:r>
            <a:endParaRPr lang="en-US" sz="2500" b="1">
              <a:effectLst/>
              <a:latin typeface="仿宋" panose="02010609060101010101" charset="-122"/>
              <a:ea typeface="仿宋" panose="02010609060101010101" charset="-122"/>
              <a:cs typeface="黑体" panose="02010609060101010101" charset="-122"/>
            </a:endParaRPr>
          </a:p>
          <a:p>
            <a:pPr indent="0" fontAlgn="auto">
              <a:lnSpc>
                <a:spcPct val="120000"/>
              </a:lnSpc>
              <a:buFont typeface="Arial" panose="020B0604020202020204" pitchFamily="34" charset="0"/>
              <a:buNone/>
            </a:pPr>
            <a:r>
              <a:rPr lang="en-US" sz="2500" b="1">
                <a:effectLst/>
                <a:latin typeface="仿宋" panose="02010609060101010101" charset="-122"/>
                <a:ea typeface="仿宋" panose="02010609060101010101" charset="-122"/>
                <a:cs typeface="黑体" panose="02010609060101010101" charset="-122"/>
              </a:rPr>
              <a:t>③</a:t>
            </a:r>
            <a:r>
              <a:rPr lang="zh-CN" sz="2500" b="1">
                <a:effectLst/>
                <a:latin typeface="仿宋" panose="02010609060101010101" charset="-122"/>
                <a:ea typeface="仿宋" panose="02010609060101010101" charset="-122"/>
                <a:cs typeface="黑体" panose="02010609060101010101" charset="-122"/>
              </a:rPr>
              <a:t>未成年子女</a:t>
            </a:r>
            <a:r>
              <a:rPr lang="zh-CN" altLang="en-US" sz="2500" b="1" u="sng">
                <a:solidFill>
                  <a:srgbClr val="FF0000"/>
                </a:solidFill>
                <a:effectLst/>
                <a:latin typeface="仿宋" panose="02010609060101010101" charset="-122"/>
                <a:ea typeface="仿宋" panose="02010609060101010101" charset="-122"/>
                <a:cs typeface="黑体" panose="02010609060101010101" charset="-122"/>
              </a:rPr>
              <a:t>造成他人损害</a:t>
            </a:r>
            <a:r>
              <a:rPr lang="zh-CN" sz="2500" b="1">
                <a:effectLst/>
                <a:latin typeface="仿宋" panose="02010609060101010101" charset="-122"/>
                <a:ea typeface="仿宋" panose="02010609060101010101" charset="-122"/>
                <a:cs typeface="黑体" panose="02010609060101010101" charset="-122"/>
              </a:rPr>
              <a:t>的，父母应当依法承担</a:t>
            </a:r>
            <a:r>
              <a:rPr lang="zh-CN" altLang="en-US" sz="2500" b="1" u="sng">
                <a:solidFill>
                  <a:srgbClr val="FF0000"/>
                </a:solidFill>
                <a:effectLst/>
                <a:latin typeface="仿宋" panose="02010609060101010101" charset="-122"/>
                <a:ea typeface="仿宋" panose="02010609060101010101" charset="-122"/>
                <a:cs typeface="黑体" panose="02010609060101010101" charset="-122"/>
              </a:rPr>
              <a:t>民事责任</a:t>
            </a:r>
            <a:r>
              <a:rPr lang="zh-CN" sz="2500" b="1">
                <a:effectLst/>
                <a:latin typeface="仿宋" panose="02010609060101010101" charset="-122"/>
                <a:ea typeface="仿宋" panose="02010609060101010101" charset="-122"/>
                <a:cs typeface="黑体" panose="02010609060101010101" charset="-122"/>
              </a:rPr>
              <a:t>。（无过错侵权责任）</a:t>
            </a:r>
            <a:endParaRPr lang="zh-CN" altLang="en-US" sz="2500" b="1">
              <a:effectLst/>
              <a:latin typeface="仿宋" panose="02010609060101010101" charset="-122"/>
              <a:ea typeface="仿宋" panose="02010609060101010101" charset="-122"/>
              <a:cs typeface="黑体" panose="02010609060101010101" charset="-122"/>
            </a:endParaRPr>
          </a:p>
        </p:txBody>
      </p:sp>
      <p:sp>
        <p:nvSpPr>
          <p:cNvPr id="5" name="文本框 4"/>
          <p:cNvSpPr txBox="1"/>
          <p:nvPr>
            <p:custDataLst>
              <p:tags r:id="rId5"/>
            </p:custDataLst>
          </p:nvPr>
        </p:nvSpPr>
        <p:spPr>
          <a:xfrm>
            <a:off x="231140" y="4862195"/>
            <a:ext cx="11487150" cy="1308735"/>
          </a:xfrm>
          <a:prstGeom prst="rect">
            <a:avLst/>
          </a:prstGeom>
          <a:solidFill>
            <a:schemeClr val="accent4">
              <a:lumMod val="20000"/>
              <a:lumOff val="80000"/>
            </a:schemeClr>
          </a:solidFill>
          <a:ln w="25400">
            <a:solidFill>
              <a:srgbClr val="FFC000"/>
            </a:solidFill>
          </a:ln>
        </p:spPr>
        <p:txBody>
          <a:bodyPr wrap="square" rtlCol="0">
            <a:spAutoFit/>
          </a:bodyPr>
          <a:lstStyle/>
          <a:p>
            <a:pPr marL="0" lvl="0" indent="0" eaLnBrk="1" hangingPunct="1">
              <a:lnSpc>
                <a:spcPct val="110000"/>
              </a:lnSpc>
            </a:pPr>
            <a:r>
              <a:rPr lang="zh-CN" altLang="en-US" sz="2400" b="1">
                <a:effectLst/>
                <a:latin typeface="黑体" panose="02010609060101010101" charset="-122"/>
                <a:ea typeface="黑体" panose="02010609060101010101" charset="-122"/>
                <a:cs typeface="黑体" panose="02010609060101010101" charset="-122"/>
                <a:sym typeface="+mn-ea"/>
              </a:rPr>
              <a:t>【相关链接】：</a:t>
            </a:r>
            <a:r>
              <a:rPr lang="zh-CN" altLang="en-US" sz="2400" b="1">
                <a:effectLst/>
                <a:latin typeface="仿宋" panose="02010609060101010101" charset="-122"/>
                <a:ea typeface="仿宋" panose="02010609060101010101" charset="-122"/>
                <a:sym typeface="+mn-ea"/>
              </a:rPr>
              <a:t>根据民法典的规定，在未成年人的父母</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死亡</a:t>
            </a:r>
            <a:r>
              <a:rPr lang="zh-CN" altLang="en-US" sz="2400" b="1">
                <a:effectLst/>
                <a:latin typeface="仿宋" panose="02010609060101010101" charset="-122"/>
                <a:ea typeface="仿宋" panose="02010609060101010101" charset="-122"/>
                <a:sym typeface="+mn-ea"/>
              </a:rPr>
              <a:t>或者</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没有监护能力</a:t>
            </a:r>
            <a:r>
              <a:rPr lang="zh-CN" altLang="en-US" sz="2400" b="1">
                <a:effectLst/>
                <a:latin typeface="仿宋" panose="02010609060101010101" charset="-122"/>
                <a:ea typeface="仿宋" panose="02010609060101010101" charset="-122"/>
                <a:sym typeface="+mn-ea"/>
              </a:rPr>
              <a:t>的情况下，家庭成员中具</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有监护能力</a:t>
            </a:r>
            <a:r>
              <a:rPr lang="zh-CN" altLang="en-US" sz="2400" b="1">
                <a:effectLst/>
                <a:latin typeface="仿宋" panose="02010609060101010101" charset="-122"/>
                <a:ea typeface="仿宋" panose="02010609060101010101" charset="-122"/>
                <a:sym typeface="+mn-ea"/>
              </a:rPr>
              <a:t>的其他</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近亲属</a:t>
            </a:r>
            <a:r>
              <a:rPr lang="zh-CN" altLang="en-US" sz="2400" b="1">
                <a:effectLst/>
                <a:latin typeface="仿宋" panose="02010609060101010101" charset="-122"/>
                <a:ea typeface="仿宋" panose="02010609060101010101" charset="-122"/>
                <a:sym typeface="+mn-ea"/>
              </a:rPr>
              <a:t>应当承担未成年人的监护责任。这些近亲属包括</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祖父母</a:t>
            </a:r>
            <a:r>
              <a:rPr lang="zh-CN" altLang="en-US" sz="2400" b="1">
                <a:effectLst/>
                <a:latin typeface="仿宋" panose="02010609060101010101" charset="-122"/>
                <a:ea typeface="仿宋" panose="02010609060101010101" charset="-122"/>
                <a:sym typeface="+mn-ea"/>
              </a:rPr>
              <a:t>、</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外祖父母</a:t>
            </a:r>
            <a:r>
              <a:rPr lang="zh-CN" altLang="en-US" sz="2400" b="1">
                <a:effectLst/>
                <a:latin typeface="仿宋" panose="02010609060101010101" charset="-122"/>
                <a:ea typeface="仿宋" panose="02010609060101010101" charset="-122"/>
                <a:sym typeface="+mn-ea"/>
              </a:rPr>
              <a:t>以及</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兄、姐等</a:t>
            </a:r>
            <a:r>
              <a:rPr lang="zh-CN" altLang="en-US" sz="2400" b="1">
                <a:effectLst/>
                <a:latin typeface="仿宋" panose="02010609060101010101" charset="-122"/>
                <a:ea typeface="仿宋" panose="02010609060101010101" charset="-122"/>
                <a:sym typeface="+mn-ea"/>
              </a:rPr>
              <a:t>。</a:t>
            </a:r>
            <a:endParaRPr lang="zh-CN" altLang="en-US" sz="2400" b="1">
              <a:effectLst/>
              <a:latin typeface="仿宋" panose="02010609060101010101" charset="-122"/>
              <a:ea typeface="仿宋" panose="02010609060101010101" charset="-122"/>
              <a:cs typeface="仿宋" panose="02010609060101010101" charset="-122"/>
              <a:sym typeface="+mn-ea"/>
            </a:endParaRPr>
          </a:p>
        </p:txBody>
      </p:sp>
      <p:sp>
        <p:nvSpPr>
          <p:cNvPr id="7" name="文本框 6"/>
          <p:cNvSpPr txBox="1"/>
          <p:nvPr>
            <p:custDataLst>
              <p:tags r:id="rId6"/>
            </p:custDataLst>
          </p:nvPr>
        </p:nvSpPr>
        <p:spPr>
          <a:xfrm>
            <a:off x="352425" y="1823720"/>
            <a:ext cx="11487150" cy="2489200"/>
          </a:xfrm>
          <a:prstGeom prst="rect">
            <a:avLst/>
          </a:prstGeom>
          <a:solidFill>
            <a:schemeClr val="accent1">
              <a:lumMod val="20000"/>
              <a:lumOff val="80000"/>
            </a:schemeClr>
          </a:solidFill>
          <a:ln w="25400">
            <a:solidFill>
              <a:srgbClr val="FFC000"/>
            </a:solidFill>
          </a:ln>
        </p:spPr>
        <p:txBody>
          <a:bodyPr wrap="square" rtlCol="0">
            <a:spAutoFit/>
          </a:bodyPr>
          <a:p>
            <a:pPr marL="0" lvl="0" indent="0" fontAlgn="auto">
              <a:lnSpc>
                <a:spcPct val="130000"/>
              </a:lnSpc>
            </a:pPr>
            <a:r>
              <a:rPr lang="zh-CN" altLang="en-US" sz="2400" b="1">
                <a:effectLst/>
                <a:latin typeface="黑体" panose="02010609060101010101" charset="-122"/>
                <a:ea typeface="黑体" panose="02010609060101010101" charset="-122"/>
                <a:cs typeface="黑体" panose="02010609060101010101" charset="-122"/>
                <a:sym typeface="+mn-ea"/>
              </a:rPr>
              <a:t>注意：</a:t>
            </a:r>
            <a:r>
              <a:rPr lang="zh-CN" altLang="en-US" sz="2400" b="1">
                <a:effectLst/>
                <a:latin typeface="仿宋" panose="02010609060101010101" charset="-122"/>
                <a:ea typeface="仿宋" panose="02010609060101010101" charset="-122"/>
                <a:sym typeface="+mn-ea"/>
              </a:rPr>
              <a:t>一般来说，子女</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成年</a:t>
            </a:r>
            <a:r>
              <a:rPr lang="zh-CN" altLang="en-US" sz="2400" b="1">
                <a:effectLst/>
                <a:latin typeface="仿宋" panose="02010609060101010101" charset="-122"/>
                <a:ea typeface="仿宋" panose="02010609060101010101" charset="-122"/>
                <a:sym typeface="+mn-ea"/>
              </a:rPr>
              <a:t>独立生活后，父母在物质和生活上</a:t>
            </a:r>
            <a:r>
              <a:rPr lang="zh-CN" altLang="en-US" sz="2400" b="1" u="heavy">
                <a:solidFill>
                  <a:srgbClr val="FF0000"/>
                </a:solidFill>
                <a:effectLst/>
                <a:uFill>
                  <a:solidFill>
                    <a:srgbClr val="7030A0"/>
                  </a:solidFill>
                </a:uFill>
                <a:latin typeface="仿宋" panose="02010609060101010101" charset="-122"/>
                <a:ea typeface="仿宋" panose="02010609060101010101" charset="-122"/>
                <a:sym typeface="+mn-ea"/>
              </a:rPr>
              <a:t>不再有抚养义务</a:t>
            </a:r>
            <a:r>
              <a:rPr lang="zh-CN" altLang="en-US" sz="2400" b="1">
                <a:effectLst/>
                <a:latin typeface="仿宋" panose="02010609060101010101" charset="-122"/>
                <a:ea typeface="仿宋" panose="02010609060101010101" charset="-122"/>
                <a:sym typeface="+mn-ea"/>
              </a:rPr>
              <a:t>。但是，对以下情况下的</a:t>
            </a:r>
            <a:r>
              <a:rPr lang="zh-CN" altLang="en-US" sz="2400" b="1" u="sng">
                <a:solidFill>
                  <a:srgbClr val="FF0000"/>
                </a:solidFill>
                <a:effectLst/>
                <a:latin typeface="仿宋" panose="02010609060101010101" charset="-122"/>
                <a:ea typeface="仿宋" panose="02010609060101010101" charset="-122"/>
                <a:sym typeface="+mn-ea"/>
              </a:rPr>
              <a:t>成年子女</a:t>
            </a:r>
            <a:r>
              <a:rPr lang="zh-CN" altLang="en-US" sz="2400" b="1">
                <a:effectLst/>
                <a:latin typeface="仿宋" panose="02010609060101010101" charset="-122"/>
                <a:ea typeface="仿宋" panose="02010609060101010101" charset="-122"/>
                <a:sym typeface="+mn-ea"/>
              </a:rPr>
              <a:t>，父母有能力负担时，父母有教育抚养的义务：</a:t>
            </a:r>
            <a:endParaRPr lang="zh-CN" altLang="en-US" sz="2400" b="1">
              <a:effectLst/>
              <a:latin typeface="仿宋" panose="02010609060101010101" charset="-122"/>
              <a:ea typeface="仿宋" panose="02010609060101010101" charset="-122"/>
              <a:sym typeface="+mn-ea"/>
            </a:endParaRPr>
          </a:p>
          <a:p>
            <a:pPr marL="0" lvl="0" indent="0" fontAlgn="auto">
              <a:lnSpc>
                <a:spcPct val="130000"/>
              </a:lnSpc>
            </a:pPr>
            <a:r>
              <a:rPr lang="zh-CN" altLang="en-US" sz="2400" b="1">
                <a:effectLst/>
                <a:latin typeface="仿宋" panose="02010609060101010101" charset="-122"/>
                <a:ea typeface="仿宋" panose="02010609060101010101" charset="-122"/>
                <a:sym typeface="+mn-ea"/>
              </a:rPr>
              <a:t>①</a:t>
            </a:r>
            <a:r>
              <a:rPr lang="zh-CN" altLang="en-US" sz="2400" b="1" u="sng">
                <a:solidFill>
                  <a:srgbClr val="1D41D5"/>
                </a:solidFill>
                <a:effectLst/>
                <a:latin typeface="仿宋" panose="02010609060101010101" charset="-122"/>
                <a:ea typeface="仿宋" panose="02010609060101010101" charset="-122"/>
                <a:sym typeface="+mn-ea"/>
              </a:rPr>
              <a:t>丧失</a:t>
            </a:r>
            <a:r>
              <a:rPr lang="zh-CN" altLang="en-US" sz="2400" b="1">
                <a:effectLst/>
                <a:latin typeface="仿宋" panose="02010609060101010101" charset="-122"/>
                <a:ea typeface="仿宋" panose="02010609060101010101" charset="-122"/>
                <a:sym typeface="+mn-ea"/>
              </a:rPr>
              <a:t>劳动能力或</a:t>
            </a:r>
            <a:r>
              <a:rPr lang="zh-CN" altLang="en-US" sz="2400" b="1" u="sng">
                <a:solidFill>
                  <a:srgbClr val="1D41D5"/>
                </a:solidFill>
                <a:effectLst/>
                <a:latin typeface="仿宋" panose="02010609060101010101" charset="-122"/>
                <a:ea typeface="仿宋" panose="02010609060101010101" charset="-122"/>
                <a:sym typeface="+mn-ea"/>
              </a:rPr>
              <a:t>丧失部分</a:t>
            </a:r>
            <a:r>
              <a:rPr lang="zh-CN" altLang="en-US" sz="2400" b="1">
                <a:effectLst/>
                <a:latin typeface="仿宋" panose="02010609060101010101" charset="-122"/>
                <a:ea typeface="仿宋" panose="02010609060101010101" charset="-122"/>
                <a:sym typeface="+mn-ea"/>
              </a:rPr>
              <a:t>劳动能力，其</a:t>
            </a:r>
            <a:r>
              <a:rPr lang="zh-CN" altLang="en-US" sz="2400" b="1" u="sng">
                <a:solidFill>
                  <a:srgbClr val="1D41D5"/>
                </a:solidFill>
                <a:effectLst/>
                <a:latin typeface="仿宋" panose="02010609060101010101" charset="-122"/>
                <a:ea typeface="仿宋" panose="02010609060101010101" charset="-122"/>
                <a:sym typeface="+mn-ea"/>
              </a:rPr>
              <a:t>收入不足以维持生活</a:t>
            </a:r>
            <a:r>
              <a:rPr lang="zh-CN" altLang="en-US" sz="2400" b="1">
                <a:effectLst/>
                <a:latin typeface="仿宋" panose="02010609060101010101" charset="-122"/>
                <a:ea typeface="仿宋" panose="02010609060101010101" charset="-122"/>
                <a:sym typeface="+mn-ea"/>
              </a:rPr>
              <a:t>的；</a:t>
            </a:r>
            <a:endParaRPr lang="zh-CN" altLang="en-US" sz="2400" b="1">
              <a:effectLst/>
              <a:latin typeface="仿宋" panose="02010609060101010101" charset="-122"/>
              <a:ea typeface="仿宋" panose="02010609060101010101" charset="-122"/>
              <a:sym typeface="+mn-ea"/>
            </a:endParaRPr>
          </a:p>
          <a:p>
            <a:pPr marL="0" lvl="0" indent="0" fontAlgn="auto">
              <a:lnSpc>
                <a:spcPct val="130000"/>
              </a:lnSpc>
            </a:pPr>
            <a:r>
              <a:rPr lang="zh-CN" altLang="en-US" sz="2400" b="1">
                <a:effectLst/>
                <a:latin typeface="仿宋" panose="02010609060101010101" charset="-122"/>
                <a:ea typeface="仿宋" panose="02010609060101010101" charset="-122"/>
                <a:sym typeface="+mn-ea"/>
              </a:rPr>
              <a:t>②</a:t>
            </a:r>
            <a:r>
              <a:rPr lang="zh-CN" altLang="en-US" sz="2400" b="1" u="sng">
                <a:solidFill>
                  <a:srgbClr val="1D41D5"/>
                </a:solidFill>
                <a:effectLst/>
                <a:latin typeface="仿宋" panose="02010609060101010101" charset="-122"/>
                <a:ea typeface="仿宋" panose="02010609060101010101" charset="-122"/>
                <a:sym typeface="+mn-ea"/>
              </a:rPr>
              <a:t>尚在校就读</a:t>
            </a:r>
            <a:r>
              <a:rPr lang="zh-CN" altLang="en-US" sz="2400" b="1">
                <a:effectLst/>
                <a:latin typeface="仿宋" panose="02010609060101010101" charset="-122"/>
                <a:ea typeface="仿宋" panose="02010609060101010101" charset="-122"/>
                <a:sym typeface="+mn-ea"/>
              </a:rPr>
              <a:t>的（高中及以下）；  </a:t>
            </a:r>
            <a:endParaRPr lang="zh-CN" altLang="en-US" sz="2400" b="1">
              <a:effectLst/>
              <a:latin typeface="仿宋" panose="02010609060101010101" charset="-122"/>
              <a:ea typeface="仿宋" panose="02010609060101010101" charset="-122"/>
              <a:sym typeface="+mn-ea"/>
            </a:endParaRPr>
          </a:p>
          <a:p>
            <a:pPr marL="0" lvl="0" indent="0" fontAlgn="auto">
              <a:lnSpc>
                <a:spcPct val="130000"/>
              </a:lnSpc>
            </a:pPr>
            <a:r>
              <a:rPr lang="zh-CN" altLang="en-US" sz="2400" b="1">
                <a:effectLst/>
                <a:latin typeface="仿宋" panose="02010609060101010101" charset="-122"/>
                <a:ea typeface="仿宋" panose="02010609060101010101" charset="-122"/>
                <a:sym typeface="+mn-ea"/>
              </a:rPr>
              <a:t>③确</a:t>
            </a:r>
            <a:r>
              <a:rPr lang="zh-CN" altLang="en-US" sz="2400" b="1" u="sng">
                <a:solidFill>
                  <a:srgbClr val="1D41D5"/>
                </a:solidFill>
                <a:effectLst/>
                <a:latin typeface="仿宋" panose="02010609060101010101" charset="-122"/>
                <a:ea typeface="仿宋" panose="02010609060101010101" charset="-122"/>
                <a:sym typeface="+mn-ea"/>
              </a:rPr>
              <a:t>无独立生活能力和条件</a:t>
            </a:r>
            <a:r>
              <a:rPr lang="zh-CN" altLang="en-US" sz="2400" b="1">
                <a:effectLst/>
                <a:latin typeface="仿宋" panose="02010609060101010101" charset="-122"/>
                <a:ea typeface="仿宋" panose="02010609060101010101" charset="-122"/>
                <a:sym typeface="+mn-ea"/>
              </a:rPr>
              <a:t>的。</a:t>
            </a:r>
            <a:endParaRPr lang="zh-CN" altLang="en-US" sz="2400" b="1">
              <a:effectLst/>
              <a:latin typeface="仿宋" panose="02010609060101010101" charset="-122"/>
              <a:ea typeface="仿宋"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500"/>
                                        <p:tgtEl>
                                          <p:spTgt spid="6">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linds(horizontal)">
                                      <p:cBhvr>
                                        <p:cTn id="10" dur="500"/>
                                        <p:tgtEl>
                                          <p:spTgt spid="6">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blinds(horizontal)">
                                      <p:cBhvr>
                                        <p:cTn id="13" dur="500"/>
                                        <p:tgtEl>
                                          <p:spTgt spid="6">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blinds(horizontal)">
                                      <p:cBhvr>
                                        <p:cTn id="23" dur="500"/>
                                        <p:tgtEl>
                                          <p:spTgt spid="4">
                                            <p:txEl>
                                              <p:pRg st="1" end="1"/>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blinds(horizontal)">
                                      <p:cBhvr>
                                        <p:cTn id="26" dur="500"/>
                                        <p:tgtEl>
                                          <p:spTgt spid="4">
                                            <p:txEl>
                                              <p:pRg st="2" end="2"/>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blinds(horizontal)">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5"/>
                                        </p:tgtEl>
                                        <p:attrNameLst>
                                          <p:attrName>style.visibility</p:attrName>
                                        </p:attrNameLst>
                                      </p:cBhvr>
                                      <p:to>
                                        <p:strVal val="visible"/>
                                      </p:to>
                                    </p:set>
                                    <p:anim calcmode="discrete" valueType="clr">
                                      <p:cBhvr override="childStyle">
                                        <p:cTn id="34"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
                                        </p:tgtEl>
                                        <p:attrNameLst>
                                          <p:attrName>fillcolor</p:attrName>
                                        </p:attrNameLst>
                                      </p:cBhvr>
                                      <p:tavLst>
                                        <p:tav tm="0">
                                          <p:val>
                                            <p:clrVal>
                                              <a:schemeClr val="accent2"/>
                                            </p:clrVal>
                                          </p:val>
                                        </p:tav>
                                        <p:tav tm="50000">
                                          <p:val>
                                            <p:clrVal>
                                              <a:schemeClr val="hlink"/>
                                            </p:clrVal>
                                          </p:val>
                                        </p:tav>
                                      </p:tavLst>
                                    </p:anim>
                                    <p:set>
                                      <p:cBhvr>
                                        <p:cTn id="36"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文本框 100"/>
          <p:cNvSpPr txBox="1"/>
          <p:nvPr>
            <p:custDataLst>
              <p:tags r:id="rId1"/>
            </p:custDataLst>
          </p:nvPr>
        </p:nvSpPr>
        <p:spPr>
          <a:xfrm>
            <a:off x="226695" y="1228725"/>
            <a:ext cx="11537315" cy="2030095"/>
          </a:xfrm>
          <a:prstGeom prst="rect">
            <a:avLst/>
          </a:prstGeom>
          <a:noFill/>
          <a:ln w="25400">
            <a:noFill/>
          </a:ln>
        </p:spPr>
        <p:txBody>
          <a:bodyPr wrap="square">
            <a:spAutoFit/>
          </a:bodyPr>
          <a:lstStyle/>
          <a:p>
            <a:pPr indent="0" fontAlgn="auto">
              <a:lnSpc>
                <a:spcPct val="150000"/>
              </a:lnSpc>
              <a:buFont typeface="Arial" panose="020B0604020202020204" pitchFamily="34" charset="0"/>
              <a:buNone/>
            </a:pPr>
            <a:r>
              <a:rPr lang="en-US" sz="2800" b="1">
                <a:effectLst/>
                <a:latin typeface="仿宋" panose="02010609060101010101" charset="-122"/>
                <a:ea typeface="仿宋" panose="02010609060101010101" charset="-122"/>
                <a:cs typeface="仿宋" panose="02010609060101010101" charset="-122"/>
              </a:rPr>
              <a:t>   (1)</a:t>
            </a:r>
            <a:r>
              <a:rPr lang="zh-CN" altLang="en-US" sz="2800" b="1">
                <a:solidFill>
                  <a:srgbClr val="FF0000"/>
                </a:solidFill>
                <a:effectLst/>
                <a:uFill>
                  <a:solidFill>
                    <a:srgbClr val="7030A0"/>
                  </a:solidFill>
                </a:uFill>
                <a:latin typeface="仿宋" panose="02010609060101010101" charset="-122"/>
                <a:ea typeface="仿宋" panose="02010609060101010101" charset="-122"/>
              </a:rPr>
              <a:t>教育</a:t>
            </a:r>
            <a:r>
              <a:rPr lang="zh-CN" sz="2800" b="1">
                <a:effectLst/>
                <a:latin typeface="仿宋" panose="02010609060101010101" charset="-122"/>
                <a:ea typeface="仿宋" panose="02010609060101010101" charset="-122"/>
                <a:cs typeface="仿宋" panose="02010609060101010101" charset="-122"/>
              </a:rPr>
              <a:t>和</a:t>
            </a:r>
            <a:r>
              <a:rPr lang="zh-CN" altLang="en-US" sz="2800" b="1">
                <a:solidFill>
                  <a:srgbClr val="FF0000"/>
                </a:solidFill>
                <a:effectLst/>
                <a:uFill>
                  <a:solidFill>
                    <a:srgbClr val="7030A0"/>
                  </a:solidFill>
                </a:uFill>
                <a:latin typeface="仿宋" panose="02010609060101010101" charset="-122"/>
                <a:ea typeface="仿宋" panose="02010609060101010101" charset="-122"/>
              </a:rPr>
              <a:t>保护</a:t>
            </a:r>
            <a:r>
              <a:rPr lang="zh-CN" sz="2800" b="1">
                <a:effectLst/>
                <a:latin typeface="仿宋" panose="02010609060101010101" charset="-122"/>
                <a:ea typeface="仿宋" panose="02010609060101010101" charset="-122"/>
                <a:cs typeface="仿宋" panose="02010609060101010101" charset="-122"/>
              </a:rPr>
              <a:t>未成年子女既是父母的</a:t>
            </a:r>
            <a:r>
              <a:rPr lang="zh-CN" sz="2800" b="1">
                <a:solidFill>
                  <a:srgbClr val="FF0000"/>
                </a:solidFill>
                <a:effectLst/>
                <a:latin typeface="仿宋" panose="02010609060101010101" charset="-122"/>
                <a:ea typeface="仿宋" panose="02010609060101010101" charset="-122"/>
                <a:cs typeface="仿宋" panose="02010609060101010101" charset="-122"/>
              </a:rPr>
              <a:t>义务</a:t>
            </a:r>
            <a:r>
              <a:rPr lang="zh-CN" sz="2800" b="1">
                <a:effectLst/>
                <a:latin typeface="仿宋" panose="02010609060101010101" charset="-122"/>
                <a:ea typeface="仿宋" panose="02010609060101010101" charset="-122"/>
                <a:cs typeface="仿宋" panose="02010609060101010101" charset="-122"/>
              </a:rPr>
              <a:t>，也是父母的</a:t>
            </a:r>
            <a:r>
              <a:rPr lang="zh-CN" sz="2800" b="1">
                <a:solidFill>
                  <a:srgbClr val="FF0000"/>
                </a:solidFill>
                <a:effectLst/>
                <a:latin typeface="仿宋" panose="02010609060101010101" charset="-122"/>
                <a:ea typeface="仿宋" panose="02010609060101010101" charset="-122"/>
                <a:cs typeface="仿宋" panose="02010609060101010101" charset="-122"/>
              </a:rPr>
              <a:t>权利</a:t>
            </a:r>
            <a:r>
              <a:rPr lang="zh-CN" sz="2800" b="1">
                <a:effectLst/>
                <a:latin typeface="仿宋" panose="02010609060101010101" charset="-122"/>
                <a:ea typeface="仿宋" panose="02010609060101010101" charset="-122"/>
                <a:cs typeface="仿宋" panose="02010609060101010101" charset="-122"/>
              </a:rPr>
              <a:t>。</a:t>
            </a:r>
            <a:endParaRPr lang="zh-CN" sz="2800" b="1">
              <a:effectLst/>
              <a:latin typeface="仿宋" panose="02010609060101010101" charset="-122"/>
              <a:ea typeface="仿宋" panose="02010609060101010101" charset="-122"/>
              <a:cs typeface="仿宋" panose="02010609060101010101" charset="-122"/>
            </a:endParaRPr>
          </a:p>
          <a:p>
            <a:pPr indent="0" fontAlgn="auto">
              <a:lnSpc>
                <a:spcPct val="150000"/>
              </a:lnSpc>
              <a:buFont typeface="Arial" panose="020B0604020202020204" pitchFamily="34" charset="0"/>
              <a:buNone/>
            </a:pPr>
            <a:r>
              <a:rPr lang="en-US" sz="2800" b="1">
                <a:effectLst/>
                <a:latin typeface="仿宋" panose="02010609060101010101" charset="-122"/>
                <a:ea typeface="仿宋" panose="02010609060101010101" charset="-122"/>
                <a:cs typeface="仿宋" panose="02010609060101010101" charset="-122"/>
              </a:rPr>
              <a:t>   (2)</a:t>
            </a:r>
            <a:r>
              <a:rPr lang="zh-CN" sz="2800" b="1">
                <a:effectLst/>
                <a:latin typeface="仿宋" panose="02010609060101010101" charset="-122"/>
                <a:ea typeface="仿宋" panose="02010609060101010101" charset="-122"/>
                <a:cs typeface="仿宋" panose="02010609060101010101" charset="-122"/>
              </a:rPr>
              <a:t>父母有权对子女的行为进行必要的</a:t>
            </a:r>
            <a:r>
              <a:rPr lang="zh-CN" altLang="en-US" sz="2800" b="1">
                <a:solidFill>
                  <a:srgbClr val="FF0000"/>
                </a:solidFill>
                <a:effectLst/>
                <a:uFill>
                  <a:solidFill>
                    <a:srgbClr val="7030A0"/>
                  </a:solidFill>
                </a:uFill>
                <a:latin typeface="仿宋" panose="02010609060101010101" charset="-122"/>
                <a:ea typeface="仿宋" panose="02010609060101010101" charset="-122"/>
              </a:rPr>
              <a:t>约束</a:t>
            </a:r>
            <a:r>
              <a:rPr lang="zh-CN" sz="2800" b="1">
                <a:effectLst/>
                <a:latin typeface="仿宋" panose="02010609060101010101" charset="-122"/>
                <a:ea typeface="仿宋" panose="02010609060101010101" charset="-122"/>
                <a:cs typeface="仿宋" panose="02010609060101010101" charset="-122"/>
              </a:rPr>
              <a:t>和</a:t>
            </a:r>
            <a:r>
              <a:rPr lang="zh-CN" altLang="en-US" sz="2800" b="1">
                <a:solidFill>
                  <a:srgbClr val="FF0000"/>
                </a:solidFill>
                <a:effectLst/>
                <a:uFill>
                  <a:solidFill>
                    <a:srgbClr val="7030A0"/>
                  </a:solidFill>
                </a:uFill>
                <a:latin typeface="仿宋" panose="02010609060101010101" charset="-122"/>
                <a:ea typeface="仿宋" panose="02010609060101010101" charset="-122"/>
              </a:rPr>
              <a:t>引导</a:t>
            </a:r>
            <a:r>
              <a:rPr lang="zh-CN" sz="2800" b="1">
                <a:effectLst/>
                <a:latin typeface="仿宋" panose="02010609060101010101" charset="-122"/>
                <a:ea typeface="仿宋" panose="02010609060101010101" charset="-122"/>
                <a:cs typeface="仿宋" panose="02010609060101010101" charset="-122"/>
              </a:rPr>
              <a:t>，并对子女进行</a:t>
            </a:r>
            <a:r>
              <a:rPr lang="zh-CN" altLang="en-US" sz="2800" b="1">
                <a:solidFill>
                  <a:srgbClr val="FF0000"/>
                </a:solidFill>
                <a:effectLst/>
                <a:uFill>
                  <a:solidFill>
                    <a:srgbClr val="7030A0"/>
                  </a:solidFill>
                </a:uFill>
                <a:latin typeface="仿宋" panose="02010609060101010101" charset="-122"/>
                <a:ea typeface="仿宋" panose="02010609060101010101" charset="-122"/>
              </a:rPr>
              <a:t>批评教育</a:t>
            </a:r>
            <a:r>
              <a:rPr lang="zh-CN" sz="2800" b="1">
                <a:effectLst/>
                <a:latin typeface="仿宋" panose="02010609060101010101" charset="-122"/>
                <a:ea typeface="仿宋" panose="02010609060101010101" charset="-122"/>
                <a:cs typeface="仿宋" panose="02010609060101010101" charset="-122"/>
              </a:rPr>
              <a:t>和</a:t>
            </a:r>
            <a:r>
              <a:rPr lang="zh-CN" altLang="en-US" sz="2800" b="1">
                <a:solidFill>
                  <a:srgbClr val="FF0000"/>
                </a:solidFill>
                <a:effectLst/>
                <a:uFill>
                  <a:solidFill>
                    <a:srgbClr val="7030A0"/>
                  </a:solidFill>
                </a:uFill>
                <a:latin typeface="仿宋" panose="02010609060101010101" charset="-122"/>
                <a:ea typeface="仿宋" panose="02010609060101010101" charset="-122"/>
              </a:rPr>
              <a:t>合理惩戒</a:t>
            </a:r>
            <a:r>
              <a:rPr lang="zh-CN" sz="2800" b="1">
                <a:effectLst/>
                <a:latin typeface="仿宋" panose="02010609060101010101" charset="-122"/>
                <a:ea typeface="仿宋" panose="02010609060101010101" charset="-122"/>
                <a:cs typeface="仿宋" panose="02010609060101010101" charset="-122"/>
              </a:rPr>
              <a:t>。</a:t>
            </a:r>
            <a:endParaRPr lang="zh-CN" altLang="en-US" sz="2800" b="1">
              <a:effectLst/>
              <a:latin typeface="仿宋" panose="02010609060101010101" charset="-122"/>
              <a:ea typeface="仿宋" panose="02010609060101010101" charset="-122"/>
              <a:cs typeface="仿宋" panose="02010609060101010101" charset="-122"/>
            </a:endParaRPr>
          </a:p>
        </p:txBody>
      </p:sp>
      <p:sp>
        <p:nvSpPr>
          <p:cNvPr id="5" name="文本框 4"/>
          <p:cNvSpPr txBox="1"/>
          <p:nvPr>
            <p:custDataLst>
              <p:tags r:id="rId2"/>
            </p:custDataLst>
          </p:nvPr>
        </p:nvSpPr>
        <p:spPr>
          <a:xfrm>
            <a:off x="465455" y="768350"/>
            <a:ext cx="4516755" cy="521970"/>
          </a:xfrm>
          <a:prstGeom prst="rect">
            <a:avLst/>
          </a:prstGeom>
          <a:noFill/>
        </p:spPr>
        <p:txBody>
          <a:bodyPr wrap="square" rtlCol="0" anchor="t">
            <a:spAutoFit/>
          </a:bodyPr>
          <a:lstStyle/>
          <a:p>
            <a:pPr lvl="0" algn="l">
              <a:lnSpc>
                <a:spcPct val="100000"/>
              </a:lnSpc>
              <a:buClrTx/>
              <a:buSzTx/>
              <a:buFont typeface="Arial" panose="020B0604020202020204" pitchFamily="34" charset="0"/>
            </a:pPr>
            <a:r>
              <a:rPr lang="en-US" altLang="zh-CN" sz="28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2</a:t>
            </a:r>
            <a:r>
              <a:rPr lang="zh-CN" altLang="en-US" sz="28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t>
            </a:r>
            <a:r>
              <a:rPr lang="en-US" sz="28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父母的权利</a:t>
            </a:r>
            <a:r>
              <a:rPr lang="zh-CN" altLang="en-US" sz="28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t>
            </a:r>
            <a:endParaRPr lang="zh-CN" altLang="en-US" sz="28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endParaRPr>
          </a:p>
        </p:txBody>
      </p:sp>
      <p:sp>
        <p:nvSpPr>
          <p:cNvPr id="6" name="文本框 5"/>
          <p:cNvSpPr txBox="1"/>
          <p:nvPr>
            <p:custDataLst>
              <p:tags r:id="rId3"/>
            </p:custDataLst>
          </p:nvPr>
        </p:nvSpPr>
        <p:spPr>
          <a:xfrm>
            <a:off x="446405" y="3630930"/>
            <a:ext cx="11299190" cy="2158365"/>
          </a:xfrm>
          <a:prstGeom prst="rect">
            <a:avLst/>
          </a:prstGeom>
          <a:solidFill>
            <a:schemeClr val="bg2"/>
          </a:solidFill>
          <a:ln w="25400">
            <a:solidFill>
              <a:srgbClr val="FFC000"/>
            </a:solidFill>
          </a:ln>
        </p:spPr>
        <p:txBody>
          <a:bodyPr wrap="square" rtlCol="0">
            <a:spAutoFit/>
          </a:bodyPr>
          <a:lstStyle/>
          <a:p>
            <a:pPr marL="0" lvl="0" indent="0" eaLnBrk="1" hangingPunct="1">
              <a:lnSpc>
                <a:spcPct val="120000"/>
              </a:lnSpc>
            </a:pPr>
            <a:r>
              <a:rPr lang="zh-CN" altLang="en-US" sz="2800" b="1">
                <a:effectLst/>
                <a:latin typeface="黑体" panose="02010609060101010101" charset="-122"/>
                <a:ea typeface="黑体" panose="02010609060101010101" charset="-122"/>
                <a:cs typeface="黑体" panose="02010609060101010101" charset="-122"/>
                <a:sym typeface="+mn-ea"/>
              </a:rPr>
              <a:t>   法律规定：</a:t>
            </a:r>
            <a:r>
              <a:rPr lang="zh-CN" altLang="en-US" sz="2800" b="1">
                <a:effectLst/>
                <a:latin typeface="仿宋" panose="02010609060101010101" charset="-122"/>
                <a:ea typeface="仿宋" panose="02010609060101010101" charset="-122"/>
                <a:sym typeface="+mn-ea"/>
              </a:rPr>
              <a:t>①</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非婚生子女</a:t>
            </a:r>
            <a:r>
              <a:rPr lang="zh-CN" altLang="en-US" sz="2800" b="1">
                <a:effectLst/>
                <a:latin typeface="仿宋" panose="02010609060101010101" charset="-122"/>
                <a:ea typeface="仿宋" panose="02010609060101010101" charset="-122"/>
                <a:sym typeface="+mn-ea"/>
              </a:rPr>
              <a:t>、</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养子女</a:t>
            </a:r>
            <a:r>
              <a:rPr lang="zh-CN" altLang="en-US" sz="2800" b="1">
                <a:effectLst/>
                <a:latin typeface="仿宋" panose="02010609060101010101" charset="-122"/>
                <a:ea typeface="仿宋" panose="02010609060101010101" charset="-122"/>
                <a:sym typeface="+mn-ea"/>
              </a:rPr>
              <a:t>、</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有抚养关系的继子女</a:t>
            </a:r>
            <a:r>
              <a:rPr lang="zh-CN" altLang="en-US" sz="2800" b="1">
                <a:effectLst/>
                <a:latin typeface="仿宋" panose="02010609060101010101" charset="-122"/>
                <a:ea typeface="仿宋" panose="02010609060101010101" charset="-122"/>
                <a:sym typeface="+mn-ea"/>
              </a:rPr>
              <a:t>在法律上的地位与</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婚生子女</a:t>
            </a:r>
            <a:r>
              <a:rPr lang="zh-CN" altLang="en-US" sz="2800" b="1">
                <a:effectLst/>
                <a:latin typeface="仿宋" panose="02010609060101010101" charset="-122"/>
                <a:ea typeface="仿宋" panose="02010609060101010101" charset="-122"/>
                <a:sym typeface="+mn-ea"/>
              </a:rPr>
              <a:t>是一样的。</a:t>
            </a:r>
            <a:endParaRPr lang="zh-CN" altLang="en-US" sz="2800" b="1">
              <a:effectLst/>
              <a:latin typeface="仿宋" panose="02010609060101010101" charset="-122"/>
              <a:ea typeface="仿宋" panose="02010609060101010101" charset="-122"/>
              <a:sym typeface="+mn-ea"/>
            </a:endParaRPr>
          </a:p>
          <a:p>
            <a:pPr marL="0" lvl="0" indent="0" eaLnBrk="1" hangingPunct="1">
              <a:lnSpc>
                <a:spcPct val="120000"/>
              </a:lnSpc>
            </a:pPr>
            <a:r>
              <a:rPr lang="zh-CN" altLang="en-US" sz="2800" b="1">
                <a:effectLst/>
                <a:latin typeface="仿宋" panose="02010609060101010101" charset="-122"/>
                <a:ea typeface="仿宋" panose="02010609060101010101" charset="-122"/>
                <a:sym typeface="+mn-ea"/>
              </a:rPr>
              <a:t>   </a:t>
            </a:r>
            <a:r>
              <a:rPr lang="zh-CN" altLang="en-US" sz="2800" b="1">
                <a:effectLst/>
                <a:latin typeface="Calibri" panose="020F0502020204030204"/>
                <a:ea typeface="仿宋" panose="02010609060101010101" charset="-122"/>
                <a:sym typeface="+mn-ea"/>
              </a:rPr>
              <a:t>②</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养子女与生父母</a:t>
            </a:r>
            <a:r>
              <a:rPr lang="zh-CN" altLang="en-US" sz="2800" b="1">
                <a:effectLst/>
                <a:latin typeface="Calibri" panose="020F0502020204030204"/>
                <a:ea typeface="仿宋" panose="02010609060101010101" charset="-122"/>
                <a:sym typeface="+mn-ea"/>
              </a:rPr>
              <a:t>以及其他近亲属间的权利义务关系，</a:t>
            </a:r>
            <a:r>
              <a:rPr lang="zh-CN" altLang="en-US" sz="2800" b="1">
                <a:solidFill>
                  <a:srgbClr val="FF0000"/>
                </a:solidFill>
                <a:effectLst/>
                <a:uFill>
                  <a:solidFill>
                    <a:srgbClr val="7030A0"/>
                  </a:solidFill>
                </a:uFill>
                <a:latin typeface="仿宋" panose="02010609060101010101" charset="-122"/>
                <a:ea typeface="仿宋" panose="02010609060101010101" charset="-122"/>
                <a:sym typeface="+mn-ea"/>
              </a:rPr>
              <a:t>因收养关系的成立而消除</a:t>
            </a:r>
            <a:r>
              <a:rPr lang="zh-CN" altLang="en-US" sz="2800" b="1">
                <a:effectLst/>
                <a:latin typeface="Calibri" panose="020F0502020204030204"/>
                <a:ea typeface="仿宋" panose="02010609060101010101" charset="-122"/>
                <a:sym typeface="+mn-ea"/>
              </a:rPr>
              <a:t>。</a:t>
            </a:r>
            <a:r>
              <a:rPr lang="zh-CN" altLang="en-US" sz="2800" b="1">
                <a:effectLst/>
                <a:latin typeface="仿宋" panose="02010609060101010101" charset="-122"/>
                <a:ea typeface="仿宋" panose="02010609060101010101" charset="-122"/>
                <a:sym typeface="+mn-ea"/>
              </a:rPr>
              <a:t>   </a:t>
            </a:r>
            <a:endParaRPr lang="zh-CN" altLang="en-US" sz="2800" b="1">
              <a:effectLst/>
              <a:latin typeface="仿宋" panose="02010609060101010101" charset="-122"/>
              <a:ea typeface="仿宋" panose="02010609060101010101" charset="-122"/>
              <a:sym typeface="+mn-ea"/>
            </a:endParaRPr>
          </a:p>
        </p:txBody>
      </p:sp>
      <p:sp>
        <p:nvSpPr>
          <p:cNvPr id="3" name="Rectangle 5"/>
          <p:cNvSpPr>
            <a:spLocks noChangeArrowheads="1"/>
          </p:cNvSpPr>
          <p:nvPr>
            <p:custDataLst>
              <p:tags r:id="rId4"/>
            </p:custDataLst>
          </p:nvPr>
        </p:nvSpPr>
        <p:spPr bwMode="auto">
          <a:xfrm>
            <a:off x="2389505" y="246380"/>
            <a:ext cx="8745855" cy="52197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重点突破一：父母对子女的权利与义务</a:t>
            </a:r>
            <a:endPar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394970" y="334010"/>
            <a:ext cx="11666855" cy="3969385"/>
          </a:xfrm>
          <a:prstGeom prst="rect">
            <a:avLst/>
          </a:prstGeom>
          <a:noFill/>
          <a:ln w="9525">
            <a:noFill/>
          </a:ln>
        </p:spPr>
        <p:txBody>
          <a:bodyPr wrap="square">
            <a:spAutoFit/>
          </a:bodyPr>
          <a:lstStyle/>
          <a:p>
            <a:pPr indent="0"/>
            <a:r>
              <a:rPr lang="zh-CN" sz="2800" b="1">
                <a:latin typeface="宋体" panose="02010600030101010101" pitchFamily="2" charset="-122"/>
                <a:ea typeface="宋体" panose="02010600030101010101" pitchFamily="2" charset="-122"/>
                <a:cs typeface="宋体" panose="02010600030101010101" pitchFamily="2" charset="-122"/>
              </a:rPr>
              <a:t>　 2018年6月，李某合法收养表妹张某之子谢某。2021年3月21日晚，李某因认为谢某撒谎，在其家中先后使用竹制“抓痒耙”和塑料制“跳绳”对谢某进行抽打，造成谢某体表150处挫伤。经法医鉴定，谢某所受损伤已构成轻伤一级。案发后，谢某的生父母与李某达成和解协议，并对李某的行为表示谅解。本案中，李某的行为(　　)</a:t>
            </a:r>
            <a:endParaRPr lang="zh-CN" sz="2800" b="1">
              <a:latin typeface="宋体" panose="02010600030101010101" pitchFamily="2" charset="-122"/>
              <a:ea typeface="宋体" panose="02010600030101010101" pitchFamily="2" charset="-122"/>
              <a:cs typeface="宋体" panose="02010600030101010101" pitchFamily="2" charset="-122"/>
            </a:endParaRPr>
          </a:p>
          <a:p>
            <a:pPr indent="0"/>
            <a:r>
              <a:rPr lang="zh-CN" sz="2800" b="1">
                <a:latin typeface="宋体" panose="02010600030101010101" pitchFamily="2" charset="-122"/>
                <a:ea typeface="宋体" panose="02010600030101010101" pitchFamily="2" charset="-122"/>
                <a:cs typeface="宋体" panose="02010600030101010101" pitchFamily="2" charset="-122"/>
              </a:rPr>
              <a:t>A．属于虐待家庭成员的行为，应受到道德的谴责</a:t>
            </a:r>
            <a:endParaRPr lang="zh-CN" sz="2800" b="1">
              <a:latin typeface="宋体" panose="02010600030101010101" pitchFamily="2" charset="-122"/>
              <a:ea typeface="宋体" panose="02010600030101010101" pitchFamily="2" charset="-122"/>
              <a:cs typeface="宋体" panose="02010600030101010101" pitchFamily="2" charset="-122"/>
            </a:endParaRPr>
          </a:p>
          <a:p>
            <a:pPr indent="0"/>
            <a:r>
              <a:rPr lang="zh-CN" sz="2800" b="1">
                <a:latin typeface="宋体" panose="02010600030101010101" pitchFamily="2" charset="-122"/>
                <a:ea typeface="宋体" panose="02010600030101010101" pitchFamily="2" charset="-122"/>
                <a:cs typeface="宋体" panose="02010600030101010101" pitchFamily="2" charset="-122"/>
              </a:rPr>
              <a:t>B．属于家庭暴力行为，应受到行政处罚</a:t>
            </a:r>
            <a:endParaRPr lang="zh-CN" sz="2800" b="1">
              <a:latin typeface="宋体" panose="02010600030101010101" pitchFamily="2" charset="-122"/>
              <a:ea typeface="宋体" panose="02010600030101010101" pitchFamily="2" charset="-122"/>
              <a:cs typeface="宋体" panose="02010600030101010101" pitchFamily="2" charset="-122"/>
            </a:endParaRPr>
          </a:p>
          <a:p>
            <a:pPr indent="0"/>
            <a:r>
              <a:rPr lang="zh-CN" sz="2800" b="1">
                <a:latin typeface="宋体" panose="02010600030101010101" pitchFamily="2" charset="-122"/>
                <a:ea typeface="宋体" panose="02010600030101010101" pitchFamily="2" charset="-122"/>
                <a:cs typeface="宋体" panose="02010600030101010101" pitchFamily="2" charset="-122"/>
              </a:rPr>
              <a:t>C．属于家庭暴力行为，应依法追究其法律责任</a:t>
            </a:r>
            <a:endParaRPr lang="zh-CN" sz="2800" b="1">
              <a:latin typeface="宋体" panose="02010600030101010101" pitchFamily="2" charset="-122"/>
              <a:ea typeface="宋体" panose="02010600030101010101" pitchFamily="2" charset="-122"/>
              <a:cs typeface="宋体" panose="02010600030101010101" pitchFamily="2" charset="-122"/>
            </a:endParaRPr>
          </a:p>
          <a:p>
            <a:pPr indent="0"/>
            <a:r>
              <a:rPr lang="zh-CN" sz="2800" b="1">
                <a:latin typeface="宋体" panose="02010600030101010101" pitchFamily="2" charset="-122"/>
                <a:ea typeface="宋体" panose="02010600030101010101" pitchFamily="2" charset="-122"/>
                <a:cs typeface="宋体" panose="02010600030101010101" pitchFamily="2" charset="-122"/>
              </a:rPr>
              <a:t>D．属于正常的教育管理行为，不应受到任何处罚</a:t>
            </a:r>
            <a:endParaRPr lang="zh-CN" sz="2800" b="1">
              <a:latin typeface="宋体" panose="02010600030101010101" pitchFamily="2" charset="-122"/>
              <a:ea typeface="宋体" panose="02010600030101010101" pitchFamily="2" charset="-122"/>
              <a:cs typeface="宋体" panose="02010600030101010101" pitchFamily="2" charset="-122"/>
            </a:endParaRPr>
          </a:p>
        </p:txBody>
      </p:sp>
      <p:sp>
        <p:nvSpPr>
          <p:cNvPr id="7" name="文本框 6"/>
          <p:cNvSpPr txBox="1"/>
          <p:nvPr>
            <p:custDataLst>
              <p:tags r:id="rId2"/>
            </p:custDataLst>
          </p:nvPr>
        </p:nvSpPr>
        <p:spPr>
          <a:xfrm>
            <a:off x="394970" y="4516120"/>
            <a:ext cx="10737215" cy="1198880"/>
          </a:xfrm>
          <a:prstGeom prst="rect">
            <a:avLst/>
          </a:prstGeom>
          <a:noFill/>
          <a:ln w="9525">
            <a:noFill/>
          </a:ln>
        </p:spPr>
        <p:txBody>
          <a:bodyPr wrap="square">
            <a:spAutoFit/>
          </a:bodyPr>
          <a:lstStyle/>
          <a:p>
            <a:pPr lvl="0" algn="l">
              <a:buClrTx/>
              <a:buSzTx/>
              <a:buFontTx/>
            </a:pPr>
            <a:r>
              <a:rPr lang="zh-CN" sz="2400" b="1">
                <a:solidFill>
                  <a:srgbClr val="FF0000"/>
                </a:solidFill>
                <a:latin typeface="仿宋" panose="02010609060101010101" charset="-122"/>
                <a:ea typeface="仿宋" panose="02010609060101010101" charset="-122"/>
                <a:cs typeface="仿宋" panose="02010609060101010101" charset="-122"/>
                <a:sym typeface="+mn-ea"/>
              </a:rPr>
              <a:t>解析　我国法律规定，禁止对未成年人实施家庭暴力，禁止虐待、遗弃未成年人。李某抽打谢某的行为，属于家庭暴力行为，造成轻伤，说明已构成犯罪，应依法追究法律责任，已不适用行政处罚，C正确。A、B、D说法错误。</a:t>
            </a:r>
            <a:endParaRPr lang="zh-CN" sz="2400" b="1">
              <a:solidFill>
                <a:srgbClr val="FF0000"/>
              </a:solidFill>
              <a:latin typeface="仿宋" panose="02010609060101010101" charset="-122"/>
              <a:ea typeface="仿宋" panose="02010609060101010101" charset="-122"/>
              <a:cs typeface="仿宋" panose="02010609060101010101" charset="-122"/>
              <a:sym typeface="+mn-ea"/>
            </a:endParaRPr>
          </a:p>
        </p:txBody>
      </p:sp>
      <p:sp>
        <p:nvSpPr>
          <p:cNvPr id="8" name="文本框 7"/>
          <p:cNvSpPr txBox="1"/>
          <p:nvPr>
            <p:custDataLst>
              <p:tags r:id="rId3"/>
            </p:custDataLst>
          </p:nvPr>
        </p:nvSpPr>
        <p:spPr>
          <a:xfrm>
            <a:off x="9458325" y="2825750"/>
            <a:ext cx="859790" cy="768350"/>
          </a:xfrm>
          <a:prstGeom prst="rect">
            <a:avLst/>
          </a:prstGeom>
          <a:noFill/>
        </p:spPr>
        <p:txBody>
          <a:bodyPr wrap="square" rtlCol="0">
            <a:spAutoFit/>
          </a:bodyPr>
          <a:lstStyle/>
          <a:p>
            <a:r>
              <a:rPr lang="en-US" altLang="zh-CN" sz="4400" b="1">
                <a:solidFill>
                  <a:srgbClr val="C00000"/>
                </a:solidFill>
                <a:latin typeface="微软雅黑" panose="020B0503020204020204" charset="-122"/>
                <a:ea typeface="微软雅黑" panose="020B0503020204020204" charset="-122"/>
              </a:rPr>
              <a:t>C</a:t>
            </a:r>
            <a:endParaRPr lang="en-US" altLang="zh-CN" sz="4400" b="1">
              <a:solidFill>
                <a:srgbClr val="C00000"/>
              </a:solidFill>
              <a:latin typeface="微软雅黑" panose="020B0503020204020204" charset="-122"/>
              <a:ea typeface="微软雅黑" panose="020B0503020204020204"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custDataLst>
              <p:tags r:id="rId1"/>
            </p:custDataLst>
          </p:nvPr>
        </p:nvSpPr>
        <p:spPr bwMode="auto">
          <a:xfrm>
            <a:off x="980440" y="243840"/>
            <a:ext cx="10036175" cy="52197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rPr>
              <a:t>重点突破二：侵犯家庭成员权利、破坏家庭和睦的行为</a:t>
            </a:r>
            <a:endParaRPr lang="zh-CN" altLang="en-US" sz="2800" b="1">
              <a:solidFill>
                <a:srgbClr val="C00000"/>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sym typeface="+mn-lt"/>
            </a:endParaRPr>
          </a:p>
        </p:txBody>
      </p:sp>
      <p:sp>
        <p:nvSpPr>
          <p:cNvPr id="101" name="文本框 100"/>
          <p:cNvSpPr txBox="1"/>
          <p:nvPr>
            <p:custDataLst>
              <p:tags r:id="rId2"/>
            </p:custDataLst>
          </p:nvPr>
        </p:nvSpPr>
        <p:spPr>
          <a:xfrm>
            <a:off x="426085" y="765810"/>
            <a:ext cx="10942955" cy="1568450"/>
          </a:xfrm>
          <a:prstGeom prst="rect">
            <a:avLst/>
          </a:prstGeom>
          <a:noFill/>
          <a:ln w="25400">
            <a:noFill/>
          </a:ln>
        </p:spPr>
        <p:txBody>
          <a:bodyPr wrap="square">
            <a:spAutoFit/>
          </a:bodyPr>
          <a:lstStyle/>
          <a:p>
            <a:pPr indent="0" fontAlgn="auto">
              <a:lnSpc>
                <a:spcPct val="100000"/>
              </a:lnSpc>
              <a:buFont typeface="Arial" panose="020B0604020202020204" pitchFamily="34" charset="0"/>
              <a:buNone/>
            </a:pPr>
            <a:r>
              <a:rPr lang="en-US" sz="2400" b="1">
                <a:effectLst/>
                <a:latin typeface="黑体" panose="02010609060101010101" charset="-122"/>
                <a:ea typeface="黑体" panose="02010609060101010101" charset="-122"/>
                <a:cs typeface="黑体" panose="02010609060101010101" charset="-122"/>
              </a:rPr>
              <a:t>(1)</a:t>
            </a:r>
            <a:r>
              <a:rPr lang="zh-CN" sz="2400" b="1">
                <a:effectLst/>
                <a:latin typeface="黑体" panose="02010609060101010101" charset="-122"/>
                <a:ea typeface="黑体" panose="02010609060101010101" charset="-122"/>
                <a:cs typeface="黑体" panose="02010609060101010101" charset="-122"/>
              </a:rPr>
              <a:t>表现：</a:t>
            </a:r>
            <a:r>
              <a:rPr lang="zh-CN" altLang="en-US" sz="2400" b="1" u="sng">
                <a:solidFill>
                  <a:srgbClr val="FF0000"/>
                </a:solidFill>
                <a:effectLst/>
                <a:latin typeface="仿宋" panose="02010609060101010101" charset="-122"/>
                <a:ea typeface="仿宋" panose="02010609060101010101" charset="-122"/>
                <a:cs typeface="仿宋" panose="02010609060101010101" charset="-122"/>
              </a:rPr>
              <a:t>家庭暴力</a:t>
            </a:r>
            <a:r>
              <a:rPr lang="zh-CN" sz="2400" b="1" u="sng">
                <a:solidFill>
                  <a:srgbClr val="FF0000"/>
                </a:solidFill>
                <a:effectLst/>
                <a:latin typeface="仿宋" panose="02010609060101010101" charset="-122"/>
                <a:ea typeface="仿宋" panose="02010609060101010101" charset="-122"/>
                <a:cs typeface="仿宋" panose="02010609060101010101" charset="-122"/>
              </a:rPr>
              <a:t>、</a:t>
            </a:r>
            <a:r>
              <a:rPr lang="zh-CN" altLang="en-US" sz="2400" b="1" u="sng">
                <a:solidFill>
                  <a:srgbClr val="FF0000"/>
                </a:solidFill>
                <a:effectLst/>
                <a:latin typeface="仿宋" panose="02010609060101010101" charset="-122"/>
                <a:ea typeface="仿宋" panose="02010609060101010101" charset="-122"/>
                <a:cs typeface="仿宋" panose="02010609060101010101" charset="-122"/>
              </a:rPr>
              <a:t>虐待</a:t>
            </a:r>
            <a:r>
              <a:rPr lang="zh-CN" sz="2400" b="1">
                <a:effectLst/>
                <a:latin typeface="仿宋" panose="02010609060101010101" charset="-122"/>
                <a:ea typeface="仿宋" panose="02010609060101010101" charset="-122"/>
                <a:cs typeface="仿宋" panose="02010609060101010101" charset="-122"/>
              </a:rPr>
              <a:t>和</a:t>
            </a:r>
            <a:r>
              <a:rPr lang="zh-CN" altLang="en-US" sz="2400" b="1" u="sng">
                <a:solidFill>
                  <a:srgbClr val="FF0000"/>
                </a:solidFill>
                <a:effectLst/>
                <a:latin typeface="仿宋" panose="02010609060101010101" charset="-122"/>
                <a:ea typeface="仿宋" panose="02010609060101010101" charset="-122"/>
                <a:cs typeface="仿宋" panose="02010609060101010101" charset="-122"/>
              </a:rPr>
              <a:t>遗弃</a:t>
            </a:r>
            <a:r>
              <a:rPr lang="zh-CN" sz="2400" b="1">
                <a:effectLst/>
                <a:latin typeface="仿宋" panose="02010609060101010101" charset="-122"/>
                <a:ea typeface="仿宋" panose="02010609060101010101" charset="-122"/>
                <a:cs typeface="仿宋" panose="02010609060101010101" charset="-122"/>
              </a:rPr>
              <a:t>等。</a:t>
            </a:r>
            <a:endParaRPr lang="en-US" sz="2400" b="1">
              <a:effectLst/>
              <a:latin typeface="仿宋" panose="02010609060101010101" charset="-122"/>
              <a:ea typeface="仿宋" panose="02010609060101010101" charset="-122"/>
              <a:cs typeface="仿宋" panose="02010609060101010101" charset="-122"/>
            </a:endParaRPr>
          </a:p>
          <a:p>
            <a:pPr indent="0" fontAlgn="auto">
              <a:lnSpc>
                <a:spcPct val="100000"/>
              </a:lnSpc>
              <a:buFont typeface="Arial" panose="020B0604020202020204" pitchFamily="34" charset="0"/>
              <a:buNone/>
            </a:pPr>
            <a:r>
              <a:rPr lang="en-US" sz="2400" b="1">
                <a:effectLst/>
                <a:latin typeface="黑体" panose="02010609060101010101" charset="-122"/>
                <a:ea typeface="黑体" panose="02010609060101010101" charset="-122"/>
                <a:cs typeface="黑体" panose="02010609060101010101" charset="-122"/>
              </a:rPr>
              <a:t>(2)处理：</a:t>
            </a:r>
            <a:endParaRPr lang="en-US" sz="2400" b="1">
              <a:effectLst/>
              <a:latin typeface="黑体" panose="02010609060101010101" charset="-122"/>
              <a:ea typeface="黑体" panose="02010609060101010101" charset="-122"/>
              <a:cs typeface="黑体" panose="02010609060101010101" charset="-122"/>
            </a:endParaRPr>
          </a:p>
          <a:p>
            <a:pPr indent="0" fontAlgn="auto">
              <a:lnSpc>
                <a:spcPct val="100000"/>
              </a:lnSpc>
              <a:buFont typeface="Arial" panose="020B0604020202020204" pitchFamily="34" charset="0"/>
              <a:buNone/>
            </a:pPr>
            <a:r>
              <a:rPr lang="en-US" sz="2400" b="1">
                <a:effectLst/>
                <a:latin typeface="黑体" panose="02010609060101010101" charset="-122"/>
                <a:ea typeface="黑体" panose="02010609060101010101" charset="-122"/>
                <a:cs typeface="黑体" panose="02010609060101010101" charset="-122"/>
              </a:rPr>
              <a:t>    </a:t>
            </a:r>
            <a:r>
              <a:rPr lang="zh-CN" sz="2400" b="1">
                <a:effectLst/>
                <a:latin typeface="仿宋" panose="02010609060101010101" charset="-122"/>
                <a:ea typeface="仿宋" panose="02010609060101010101" charset="-122"/>
                <a:cs typeface="仿宋" panose="02010609060101010101" charset="-122"/>
              </a:rPr>
              <a:t>实施家庭暴力、虐待或者遗弃老年人的，应当承担相应的</a:t>
            </a:r>
            <a:r>
              <a:rPr lang="zh-CN" sz="2400" b="1" u="sng">
                <a:solidFill>
                  <a:srgbClr val="FF0000"/>
                </a:solidFill>
                <a:effectLst/>
                <a:latin typeface="仿宋" panose="02010609060101010101" charset="-122"/>
                <a:ea typeface="仿宋" panose="02010609060101010101" charset="-122"/>
                <a:cs typeface="仿宋" panose="02010609060101010101" charset="-122"/>
              </a:rPr>
              <a:t>法律责任</a:t>
            </a:r>
            <a:r>
              <a:rPr lang="zh-CN" sz="2400" b="1">
                <a:effectLst/>
                <a:latin typeface="仿宋" panose="02010609060101010101" charset="-122"/>
                <a:ea typeface="仿宋" panose="02010609060101010101" charset="-122"/>
                <a:cs typeface="仿宋" panose="02010609060101010101" charset="-122"/>
              </a:rPr>
              <a:t>。相关行为构成犯罪的，依法追究</a:t>
            </a:r>
            <a:r>
              <a:rPr lang="zh-CN" sz="2400" b="1" u="sng">
                <a:solidFill>
                  <a:srgbClr val="FF0000"/>
                </a:solidFill>
                <a:effectLst/>
                <a:latin typeface="仿宋" panose="02010609060101010101" charset="-122"/>
                <a:ea typeface="仿宋" panose="02010609060101010101" charset="-122"/>
                <a:cs typeface="仿宋" panose="02010609060101010101" charset="-122"/>
              </a:rPr>
              <a:t>刑事责任</a:t>
            </a:r>
            <a:r>
              <a:rPr lang="zh-CN" sz="2400" b="1">
                <a:effectLst/>
                <a:latin typeface="仿宋" panose="02010609060101010101" charset="-122"/>
                <a:ea typeface="仿宋" panose="02010609060101010101" charset="-122"/>
                <a:cs typeface="仿宋" panose="02010609060101010101" charset="-122"/>
              </a:rPr>
              <a:t>。</a:t>
            </a:r>
            <a:endParaRPr lang="zh-CN" altLang="en-US" sz="2400" b="1">
              <a:effectLst/>
              <a:latin typeface="仿宋" panose="02010609060101010101" charset="-122"/>
              <a:ea typeface="仿宋" panose="02010609060101010101" charset="-122"/>
              <a:cs typeface="仿宋" panose="02010609060101010101" charset="-122"/>
            </a:endParaRPr>
          </a:p>
        </p:txBody>
      </p:sp>
      <p:graphicFrame>
        <p:nvGraphicFramePr>
          <p:cNvPr id="31747" name="表格 4"/>
          <p:cNvGraphicFramePr>
            <a:graphicFrameLocks noGrp="1"/>
          </p:cNvGraphicFramePr>
          <p:nvPr>
            <p:custDataLst>
              <p:tags r:id="rId3"/>
            </p:custDataLst>
          </p:nvPr>
        </p:nvGraphicFramePr>
        <p:xfrm>
          <a:off x="350519" y="2334472"/>
          <a:ext cx="11094085" cy="3945890"/>
        </p:xfrm>
        <a:graphic>
          <a:graphicData uri="http://schemas.openxmlformats.org/drawingml/2006/table">
            <a:tbl>
              <a:tblPr/>
              <a:tblGrid>
                <a:gridCol w="617855"/>
                <a:gridCol w="4803775"/>
                <a:gridCol w="5672455"/>
              </a:tblGrid>
              <a:tr h="459740">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ts val="3300"/>
                        </a:lnSpc>
                      </a:pPr>
                      <a:endParaRPr lang="en-US" altLang="zh-CN" sz="2400" b="1">
                        <a:latin typeface="Times New Roman" panose="02020603050405020304" pitchFamily="18" charset="0"/>
                        <a:ea typeface="Courier New" panose="02070309020205020404" pitchFamily="49" charset="0"/>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ts val="3300"/>
                        </a:lnSpc>
                      </a:pPr>
                      <a:r>
                        <a:rPr sz="2400" b="1">
                          <a:solidFill>
                            <a:schemeClr val="tx1"/>
                          </a:solidFill>
                          <a:latin typeface="黑体" panose="02010609060101010101" charset="-122"/>
                          <a:ea typeface="黑体" panose="02010609060101010101" charset="-122"/>
                        </a:rPr>
                        <a:t>虐待</a:t>
                      </a:r>
                      <a:endParaRPr sz="2400" b="1">
                        <a:solidFill>
                          <a:schemeClr val="tx1"/>
                        </a:solidFill>
                        <a:latin typeface="黑体" panose="02010609060101010101" charset="-122"/>
                        <a:ea typeface="黑体"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ts val="3300"/>
                        </a:lnSpc>
                      </a:pPr>
                      <a:r>
                        <a:rPr sz="2400" b="1">
                          <a:solidFill>
                            <a:schemeClr val="tx1"/>
                          </a:solidFill>
                          <a:latin typeface="黑体" panose="02010609060101010101" charset="-122"/>
                          <a:ea typeface="黑体" panose="02010609060101010101" charset="-122"/>
                        </a:rPr>
                        <a:t>家庭暴力</a:t>
                      </a:r>
                      <a:endParaRPr sz="2400" b="1">
                        <a:solidFill>
                          <a:schemeClr val="tx1"/>
                        </a:solidFill>
                        <a:latin typeface="黑体" panose="02010609060101010101" charset="-122"/>
                        <a:ea typeface="黑体"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r>
              <a:tr h="1009015">
                <a:tc rowSpan="2">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ts val="3300"/>
                        </a:lnSpc>
                      </a:pPr>
                      <a:r>
                        <a:rPr sz="2400" b="1">
                          <a:latin typeface="黑体" panose="02010609060101010101" charset="-122"/>
                          <a:ea typeface="黑体" panose="02010609060101010101" charset="-122"/>
                        </a:rPr>
                        <a:t>区别</a:t>
                      </a:r>
                      <a:endParaRPr sz="2400" b="1">
                        <a:latin typeface="黑体" panose="02010609060101010101" charset="-122"/>
                        <a:ea typeface="黑体"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l" eaLnBrk="1" hangingPunct="1">
                        <a:lnSpc>
                          <a:spcPts val="4000"/>
                        </a:lnSpc>
                      </a:pPr>
                      <a:r>
                        <a:rPr sz="2400" b="1">
                          <a:effectLst/>
                          <a:latin typeface="仿宋" panose="02010609060101010101" charset="-122"/>
                          <a:ea typeface="仿宋" panose="02010609060101010101" charset="-122"/>
                        </a:rPr>
                        <a:t>最基本特征</a:t>
                      </a:r>
                      <a:r>
                        <a:rPr lang="en-US" altLang="zh-CN" sz="2400" b="1">
                          <a:effectLst/>
                          <a:latin typeface="仿宋" panose="02010609060101010101" charset="-122"/>
                          <a:ea typeface="仿宋" panose="02010609060101010101" charset="-122"/>
                        </a:rPr>
                        <a:t>:</a:t>
                      </a:r>
                      <a:r>
                        <a:rPr sz="2400" b="1">
                          <a:solidFill>
                            <a:srgbClr val="FF0000"/>
                          </a:solidFill>
                          <a:effectLst/>
                          <a:latin typeface="仿宋" panose="02010609060101010101" charset="-122"/>
                          <a:ea typeface="仿宋" panose="02010609060101010101" charset="-122"/>
                        </a:rPr>
                        <a:t>持续性和经常性</a:t>
                      </a:r>
                      <a:endParaRPr sz="2400" b="1">
                        <a:solidFill>
                          <a:srgbClr val="FF0000"/>
                        </a:solidFill>
                        <a:effectLst/>
                        <a:latin typeface="仿宋" panose="02010609060101010101" charset="-122"/>
                        <a:ea typeface="仿宋"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l" eaLnBrk="1" hangingPunct="1">
                        <a:lnSpc>
                          <a:spcPts val="4000"/>
                        </a:lnSpc>
                      </a:pPr>
                      <a:r>
                        <a:rPr sz="2400" b="1">
                          <a:solidFill>
                            <a:srgbClr val="FF0000"/>
                          </a:solidFill>
                          <a:effectLst/>
                          <a:latin typeface="仿宋" panose="02010609060101010101" charset="-122"/>
                          <a:ea typeface="仿宋" panose="02010609060101010101" charset="-122"/>
                        </a:rPr>
                        <a:t>一次或短期</a:t>
                      </a:r>
                      <a:r>
                        <a:rPr sz="2400" b="1">
                          <a:effectLst/>
                          <a:latin typeface="仿宋" panose="02010609060101010101" charset="-122"/>
                          <a:ea typeface="仿宋" panose="02010609060101010101" charset="-122"/>
                        </a:rPr>
                        <a:t>的殴打、捆绑等行为可以构成家庭暴力，但不一定构成虐待</a:t>
                      </a:r>
                      <a:endParaRPr sz="2400" b="1">
                        <a:effectLst/>
                        <a:latin typeface="仿宋" panose="02010609060101010101" charset="-122"/>
                        <a:ea typeface="仿宋"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r>
              <a:tr h="1233805">
                <a:tc vMerge="1">
                  <a:tcPr>
                    <a:lnL w="12700">
                      <a:solidFill>
                        <a:prstClr val="black"/>
                      </a:solidFill>
                      <a:miter lim="800000"/>
                    </a:lnL>
                    <a:lnR w="12700">
                      <a:solidFill>
                        <a:prstClr val="black"/>
                      </a:solidFill>
                      <a:miter lim="800000"/>
                    </a:lnR>
                    <a:lnB w="12700">
                      <a:miter lim="800000"/>
                    </a:lnB>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l" eaLnBrk="1" hangingPunct="1">
                        <a:lnSpc>
                          <a:spcPts val="4000"/>
                        </a:lnSpc>
                      </a:pPr>
                      <a:r>
                        <a:rPr sz="2400" b="1">
                          <a:effectLst/>
                          <a:latin typeface="仿宋" panose="02010609060101010101" charset="-122"/>
                          <a:ea typeface="仿宋" panose="02010609060101010101" charset="-122"/>
                        </a:rPr>
                        <a:t>在表现方式上主要是进行</a:t>
                      </a:r>
                      <a:r>
                        <a:rPr sz="2400" b="1">
                          <a:solidFill>
                            <a:srgbClr val="FF0000"/>
                          </a:solidFill>
                          <a:effectLst/>
                          <a:latin typeface="仿宋" panose="02010609060101010101" charset="-122"/>
                          <a:ea typeface="仿宋" panose="02010609060101010101" charset="-122"/>
                        </a:rPr>
                        <a:t>肉体</a:t>
                      </a:r>
                      <a:r>
                        <a:rPr sz="2400" b="1">
                          <a:effectLst/>
                          <a:latin typeface="仿宋" panose="02010609060101010101" charset="-122"/>
                          <a:ea typeface="仿宋" panose="02010609060101010101" charset="-122"/>
                        </a:rPr>
                        <a:t>上</a:t>
                      </a:r>
                      <a:r>
                        <a:rPr sz="2400" b="1">
                          <a:solidFill>
                            <a:schemeClr val="tx1"/>
                          </a:solidFill>
                          <a:effectLst/>
                          <a:latin typeface="仿宋" panose="02010609060101010101" charset="-122"/>
                          <a:ea typeface="仿宋" panose="02010609060101010101" charset="-122"/>
                        </a:rPr>
                        <a:t>的摧残</a:t>
                      </a:r>
                      <a:r>
                        <a:rPr sz="2400" b="1">
                          <a:solidFill>
                            <a:srgbClr val="FF0000"/>
                          </a:solidFill>
                          <a:effectLst/>
                          <a:latin typeface="仿宋" panose="02010609060101010101" charset="-122"/>
                          <a:ea typeface="仿宋" panose="02010609060101010101" charset="-122"/>
                        </a:rPr>
                        <a:t>或精神</a:t>
                      </a:r>
                      <a:r>
                        <a:rPr sz="2400" b="1">
                          <a:effectLst/>
                          <a:latin typeface="仿宋" panose="02010609060101010101" charset="-122"/>
                          <a:ea typeface="仿宋" panose="02010609060101010101" charset="-122"/>
                        </a:rPr>
                        <a:t>上的折磨</a:t>
                      </a:r>
                      <a:endParaRPr sz="2400" b="1">
                        <a:effectLst/>
                        <a:latin typeface="仿宋" panose="02010609060101010101" charset="-122"/>
                        <a:ea typeface="仿宋"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l" eaLnBrk="1" hangingPunct="1">
                        <a:lnSpc>
                          <a:spcPts val="4000"/>
                        </a:lnSpc>
                      </a:pPr>
                      <a:r>
                        <a:rPr sz="2400" b="1">
                          <a:effectLst/>
                          <a:latin typeface="仿宋" panose="02010609060101010101" charset="-122"/>
                          <a:ea typeface="仿宋" panose="02010609060101010101" charset="-122"/>
                        </a:rPr>
                        <a:t>在表现方式上主要是</a:t>
                      </a:r>
                      <a:r>
                        <a:rPr sz="2400" b="1">
                          <a:solidFill>
                            <a:srgbClr val="FF0000"/>
                          </a:solidFill>
                          <a:effectLst/>
                          <a:latin typeface="仿宋" panose="02010609060101010101" charset="-122"/>
                          <a:ea typeface="仿宋" panose="02010609060101010101" charset="-122"/>
                        </a:rPr>
                        <a:t>肉体</a:t>
                      </a:r>
                      <a:r>
                        <a:rPr sz="2400" b="1">
                          <a:solidFill>
                            <a:schemeClr val="tx1"/>
                          </a:solidFill>
                          <a:effectLst/>
                          <a:latin typeface="仿宋" panose="02010609060101010101" charset="-122"/>
                          <a:ea typeface="仿宋" panose="02010609060101010101" charset="-122"/>
                        </a:rPr>
                        <a:t>上的摧残</a:t>
                      </a:r>
                      <a:endParaRPr sz="2400" b="1">
                        <a:solidFill>
                          <a:schemeClr val="tx1"/>
                        </a:solidFill>
                        <a:effectLst/>
                        <a:latin typeface="仿宋" panose="02010609060101010101" charset="-122"/>
                        <a:ea typeface="仿宋"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r>
              <a:tr h="1236345">
                <a:tc>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lnSpc>
                          <a:spcPts val="3300"/>
                        </a:lnSpc>
                      </a:pPr>
                      <a:r>
                        <a:rPr sz="2400" b="1">
                          <a:latin typeface="黑体" panose="02010609060101010101" charset="-122"/>
                          <a:ea typeface="黑体" panose="02010609060101010101" charset="-122"/>
                        </a:rPr>
                        <a:t>联系</a:t>
                      </a:r>
                      <a:endParaRPr sz="2400" b="1">
                        <a:latin typeface="黑体" panose="02010609060101010101" charset="-122"/>
                        <a:ea typeface="黑体"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gridSpan="2">
                  <a:txBody>
                    <a:bodyPr wrap="square"/>
                    <a:lstStyle>
                      <a:defPPr>
                        <a:defRPr lang="zh-CN"/>
                      </a:defPPr>
                      <a:lvl1pPr marL="0" indent="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1pPr>
                      <a:lvl2pPr marL="342900" indent="1143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2pPr>
                      <a:lvl3pPr marL="685800" indent="2286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3pPr>
                      <a:lvl4pPr marL="1028700" indent="3429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4pPr>
                      <a:lvl5pPr marL="1371600" indent="457200" algn="l" defTabSz="6858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lnSpc>
                          <a:spcPts val="4000"/>
                        </a:lnSpc>
                      </a:pPr>
                      <a:r>
                        <a:rPr lang="en-US" altLang="zh-CN" sz="2400" b="1">
                          <a:effectLst/>
                          <a:latin typeface="仿宋" panose="02010609060101010101" charset="-122"/>
                          <a:ea typeface="仿宋" panose="02010609060101010101" charset="-122"/>
                        </a:rPr>
                        <a:t>    </a:t>
                      </a:r>
                      <a:r>
                        <a:rPr sz="2400" b="1">
                          <a:effectLst/>
                          <a:highlight>
                            <a:srgbClr val="FFFF00"/>
                          </a:highlight>
                          <a:latin typeface="仿宋" panose="02010609060101010101" charset="-122"/>
                          <a:ea typeface="仿宋" panose="02010609060101010101" charset="-122"/>
                        </a:rPr>
                        <a:t>持续性、经常性的家暴构成虐待</a:t>
                      </a:r>
                      <a:r>
                        <a:rPr sz="2400" b="1">
                          <a:effectLst/>
                          <a:latin typeface="仿宋" panose="02010609060101010101" charset="-122"/>
                          <a:ea typeface="仿宋" panose="02010609060101010101" charset="-122"/>
                        </a:rPr>
                        <a:t>。两者都是侵犯家庭成员权利、破坏家庭和睦的行为，都给家庭成员造成伤害，都会受到法律的制裁</a:t>
                      </a:r>
                      <a:endParaRPr sz="2400" b="1">
                        <a:effectLst/>
                        <a:latin typeface="仿宋" panose="02010609060101010101" charset="-122"/>
                        <a:ea typeface="仿宋" panose="02010609060101010101" charset="-122"/>
                      </a:endParaRPr>
                    </a:p>
                  </a:txBody>
                  <a:tcPr marT="0" marB="0" vert="horz"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hMerge="1">
                  <a:tcPr>
                    <a:lnR w="12700">
                      <a:miter lim="800000"/>
                    </a:lnR>
                    <a:lnT w="12700">
                      <a:solidFill>
                        <a:prstClr val="black"/>
                      </a:solidFill>
                      <a:miter lim="800000"/>
                    </a:lnT>
                    <a:lnB w="12700">
                      <a:solidFill>
                        <a:prstClr val="black"/>
                      </a:solidFill>
                      <a:miter lim="800000"/>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mc:Choice>
    <mc:Fallback>
      <p:transition spd="med"/>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blinds(horizontal)">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359410" y="297180"/>
            <a:ext cx="11124565" cy="3169285"/>
          </a:xfrm>
          <a:prstGeom prst="rect">
            <a:avLst/>
          </a:prstGeom>
          <a:solidFill>
            <a:schemeClr val="accent5">
              <a:lumMod val="20000"/>
              <a:lumOff val="80000"/>
            </a:schemeClr>
          </a:solidFill>
          <a:ln>
            <a:solidFill>
              <a:srgbClr val="002060"/>
            </a:solidFill>
          </a:ln>
        </p:spPr>
        <p:txBody>
          <a:bodyPr wrap="square" rtlCol="0" anchor="t">
            <a:spAutoFit/>
          </a:bodyPr>
          <a:lstStyle/>
          <a:p>
            <a:pPr algn="just" fontAlgn="auto">
              <a:lnSpc>
                <a:spcPct val="100000"/>
              </a:lnSpc>
              <a:spcAft>
                <a:spcPct val="0"/>
              </a:spcAft>
              <a:tabLst>
                <a:tab pos="2250440" algn="l"/>
              </a:tabLst>
            </a:pPr>
            <a:r>
              <a:rPr lang="zh-CN" altLang="en-US" sz="3200" b="1">
                <a:solidFill>
                  <a:srgbClr val="C00000"/>
                </a:solidFill>
                <a:latin typeface="微软雅黑" panose="020B0503020204020204" charset="-122"/>
                <a:ea typeface="微软雅黑" panose="020B0503020204020204" charset="-122"/>
                <a:sym typeface="+mn-ea"/>
              </a:rPr>
              <a:t>案例解析</a:t>
            </a:r>
            <a:r>
              <a:rPr lang="zh-CN" altLang="zh-CN" sz="3200" b="1" kern="100">
                <a:solidFill>
                  <a:srgbClr val="C00000"/>
                </a:solidFill>
                <a:latin typeface="微软雅黑" panose="020B0503020204020204" charset="-122"/>
                <a:ea typeface="微软雅黑" panose="020B0503020204020204" charset="-122"/>
                <a:cs typeface="微软雅黑" panose="020B0503020204020204" charset="-122"/>
                <a:sym typeface="+mn-ea"/>
              </a:rPr>
              <a:t>：</a:t>
            </a:r>
            <a:r>
              <a:rPr lang="zh-CN" altLang="zh-CN" sz="2800" b="1" kern="100">
                <a:latin typeface="楷体" panose="02010609060101010101" charset="-122"/>
                <a:ea typeface="楷体" panose="02010609060101010101" charset="-122"/>
                <a:cs typeface="楷体" panose="02010609060101010101" charset="-122"/>
                <a:sym typeface="+mn-ea"/>
              </a:rPr>
              <a:t>孙老汉今年</a:t>
            </a:r>
            <a:r>
              <a:rPr lang="en-US" altLang="zh-CN" sz="2800" b="1" kern="100">
                <a:latin typeface="楷体" panose="02010609060101010101" charset="-122"/>
                <a:ea typeface="楷体" panose="02010609060101010101" charset="-122"/>
                <a:cs typeface="楷体" panose="02010609060101010101" charset="-122"/>
                <a:sym typeface="+mn-ea"/>
              </a:rPr>
              <a:t>70</a:t>
            </a:r>
            <a:r>
              <a:rPr lang="zh-CN" altLang="zh-CN" sz="2800" b="1" kern="100">
                <a:latin typeface="楷体" panose="02010609060101010101" charset="-122"/>
                <a:ea typeface="楷体" panose="02010609060101010101" charset="-122"/>
                <a:cs typeface="楷体" panose="02010609060101010101" charset="-122"/>
                <a:sym typeface="+mn-ea"/>
              </a:rPr>
              <a:t>岁，有一儿一女。</a:t>
            </a:r>
            <a:r>
              <a:rPr lang="en-US" altLang="zh-CN" sz="2800" b="1" kern="100">
                <a:latin typeface="楷体" panose="02010609060101010101" charset="-122"/>
                <a:ea typeface="楷体" panose="02010609060101010101" charset="-122"/>
                <a:cs typeface="楷体" panose="02010609060101010101" charset="-122"/>
                <a:sym typeface="+mn-ea"/>
              </a:rPr>
              <a:t>20</a:t>
            </a:r>
            <a:r>
              <a:rPr lang="zh-CN" altLang="zh-CN" sz="2800" b="1" kern="100">
                <a:latin typeface="楷体" panose="02010609060101010101" charset="-122"/>
                <a:ea typeface="楷体" panose="02010609060101010101" charset="-122"/>
                <a:cs typeface="楷体" panose="02010609060101010101" charset="-122"/>
                <a:sym typeface="+mn-ea"/>
              </a:rPr>
              <a:t>年前孙老汉就与子女分家了，与老伴共同生活。去年老伴去世，孙老汉因过度悲伤，终日卧床不起，又无经济来源，生活十分困难。社区干部多次找到孙老汉的子女要求他们履行赡养义务，但孙老汉的子女都强调与孙老汉在</a:t>
            </a:r>
            <a:r>
              <a:rPr lang="en-US" altLang="zh-CN" sz="2800" b="1" kern="100">
                <a:latin typeface="楷体" panose="02010609060101010101" charset="-122"/>
                <a:ea typeface="楷体" panose="02010609060101010101" charset="-122"/>
                <a:cs typeface="楷体" panose="02010609060101010101" charset="-122"/>
                <a:sym typeface="+mn-ea"/>
              </a:rPr>
              <a:t>20</a:t>
            </a:r>
            <a:r>
              <a:rPr lang="zh-CN" altLang="zh-CN" sz="2800" b="1" kern="100">
                <a:latin typeface="楷体" panose="02010609060101010101" charset="-122"/>
                <a:ea typeface="楷体" panose="02010609060101010101" charset="-122"/>
                <a:cs typeface="楷体" panose="02010609060101010101" charset="-122"/>
                <a:sym typeface="+mn-ea"/>
              </a:rPr>
              <a:t>年前就分家了，长年无来往，实际上已脱离了关系，且都表示孙老汉去世后，不再继承其财产，因此拒绝赡养</a:t>
            </a:r>
            <a:r>
              <a:rPr lang="zh-CN" altLang="zh-CN" sz="2800" b="1" kern="100" smtClean="0">
                <a:latin typeface="楷体" panose="02010609060101010101" charset="-122"/>
                <a:ea typeface="楷体" panose="02010609060101010101" charset="-122"/>
                <a:cs typeface="楷体" panose="02010609060101010101" charset="-122"/>
                <a:sym typeface="+mn-ea"/>
              </a:rPr>
              <a:t>孙老汉。</a:t>
            </a:r>
            <a:endParaRPr lang="zh-CN" altLang="zh-CN" sz="2800" b="1" kern="100" smtClean="0">
              <a:latin typeface="楷体" panose="02010609060101010101" charset="-122"/>
              <a:ea typeface="楷体" panose="02010609060101010101" charset="-122"/>
              <a:cs typeface="楷体" panose="02010609060101010101" charset="-122"/>
              <a:sym typeface="+mn-ea"/>
            </a:endParaRPr>
          </a:p>
          <a:p>
            <a:pPr algn="just" fontAlgn="auto">
              <a:lnSpc>
                <a:spcPct val="100000"/>
              </a:lnSpc>
              <a:spcAft>
                <a:spcPct val="0"/>
              </a:spcAft>
              <a:tabLst>
                <a:tab pos="2250440" algn="l"/>
              </a:tabLst>
            </a:pPr>
            <a:r>
              <a:rPr lang="zh-CN" altLang="zh-CN" sz="2800" b="1" kern="100">
                <a:highlight>
                  <a:srgbClr val="FFFF00"/>
                </a:highlight>
                <a:latin typeface="微软雅黑" panose="020B0503020204020204" charset="-122"/>
                <a:ea typeface="微软雅黑" panose="020B0503020204020204" charset="-122"/>
                <a:cs typeface="微软雅黑" panose="020B0503020204020204" charset="-122"/>
                <a:sym typeface="+mn-ea"/>
              </a:rPr>
              <a:t>问：孙老汉子女的行为是否正确？为什么？</a:t>
            </a:r>
            <a:endParaRPr lang="zh-CN" altLang="zh-CN" sz="2800" b="1" kern="100">
              <a:highlight>
                <a:srgbClr val="FFFF00"/>
              </a:highlight>
              <a:latin typeface="微软雅黑" panose="020B0503020204020204" charset="-122"/>
              <a:ea typeface="微软雅黑" panose="020B0503020204020204" charset="-122"/>
              <a:cs typeface="微软雅黑" panose="020B0503020204020204" charset="-122"/>
              <a:sym typeface="+mn-ea"/>
            </a:endParaRPr>
          </a:p>
        </p:txBody>
      </p:sp>
      <p:sp>
        <p:nvSpPr>
          <p:cNvPr id="6" name="文本框 5"/>
          <p:cNvSpPr txBox="1"/>
          <p:nvPr>
            <p:custDataLst>
              <p:tags r:id="rId2"/>
            </p:custDataLst>
          </p:nvPr>
        </p:nvSpPr>
        <p:spPr>
          <a:xfrm>
            <a:off x="359410" y="3622675"/>
            <a:ext cx="11729085" cy="3046095"/>
          </a:xfrm>
          <a:prstGeom prst="rect">
            <a:avLst/>
          </a:prstGeom>
          <a:solidFill>
            <a:schemeClr val="accent6">
              <a:lumMod val="20000"/>
              <a:lumOff val="80000"/>
            </a:schemeClr>
          </a:solidFill>
          <a:ln>
            <a:solidFill>
              <a:srgbClr val="002060"/>
            </a:solidFill>
          </a:ln>
        </p:spPr>
        <p:txBody>
          <a:bodyPr wrap="square" rtlCol="0" anchor="t">
            <a:spAutoFit/>
          </a:bodyPr>
          <a:lstStyle/>
          <a:p>
            <a:pPr algn="just" defTabSz="914400" fontAlgn="auto">
              <a:lnSpc>
                <a:spcPct val="100000"/>
              </a:lnSpc>
              <a:spcAft>
                <a:spcPct val="0"/>
              </a:spcAft>
              <a:tabLst>
                <a:tab pos="2250440" algn="l"/>
              </a:tabLst>
            </a:pPr>
            <a:r>
              <a:rPr lang="en-US" altLang="zh-CN" sz="2400" b="1" kern="100">
                <a:solidFill>
                  <a:srgbClr val="0000FF"/>
                </a:solidFill>
                <a:latin typeface="楷体" panose="02010609060101010101" charset="-122"/>
                <a:ea typeface="楷体" panose="02010609060101010101" charset="-122"/>
                <a:cs typeface="Times New Roman" panose="02020603050405020304" pitchFamily="18" charset="0"/>
                <a:sym typeface="+mn-ea"/>
              </a:rPr>
              <a:t>①</a:t>
            </a:r>
            <a:r>
              <a:rPr lang="zh-CN" altLang="zh-CN" sz="2400" b="1" kern="100">
                <a:solidFill>
                  <a:schemeClr val="tx1"/>
                </a:solidFill>
                <a:latin typeface="楷体" panose="02010609060101010101" charset="-122"/>
                <a:ea typeface="楷体" panose="02010609060101010101" charset="-122"/>
                <a:cs typeface="Times New Roman" panose="02020603050405020304" pitchFamily="18" charset="0"/>
                <a:sym typeface="+mn-ea"/>
              </a:rPr>
              <a:t>孙老汉子女的行为属于拒绝赡养和扶助父母的行为，是一种违法行为。</a:t>
            </a:r>
            <a:r>
              <a:rPr lang="zh-CN" altLang="zh-CN" sz="2400" b="1" kern="100">
                <a:solidFill>
                  <a:srgbClr val="FF0000"/>
                </a:solidFill>
                <a:latin typeface="楷体" panose="02010609060101010101" charset="-122"/>
                <a:ea typeface="楷体" panose="02010609060101010101" charset="-122"/>
                <a:cs typeface="Times New Roman" panose="02020603050405020304" pitchFamily="18" charset="0"/>
                <a:sym typeface="+mn-ea"/>
              </a:rPr>
              <a:t>成年子女对父母有赡养的义务。赡养父母，要求子女在经济上供养父母、生活上照料父母、精神上慰藉父母，照顾父母的特殊需要</a:t>
            </a:r>
            <a:r>
              <a:rPr lang="zh-CN" altLang="zh-CN" sz="2400" b="1" kern="100">
                <a:solidFill>
                  <a:srgbClr val="0000FF"/>
                </a:solidFill>
                <a:latin typeface="楷体" panose="02010609060101010101" charset="-122"/>
                <a:ea typeface="楷体" panose="02010609060101010101" charset="-122"/>
                <a:cs typeface="Times New Roman" panose="02020603050405020304" pitchFamily="18" charset="0"/>
                <a:sym typeface="+mn-ea"/>
              </a:rPr>
              <a:t>。孙老汉的子女都应当赡养孙老汉，定期给付一定的赡养费用；在精神上、生活上给予孙老汉关心和照料；尊重、体贴孙老汉，使孙老汉愉快地安度晚年</a:t>
            </a:r>
            <a:r>
              <a:rPr lang="zh-CN" altLang="zh-CN" sz="2400" b="1" kern="100" smtClean="0">
                <a:solidFill>
                  <a:srgbClr val="0000FF"/>
                </a:solidFill>
                <a:latin typeface="楷体" panose="02010609060101010101" charset="-122"/>
                <a:ea typeface="楷体" panose="02010609060101010101" charset="-122"/>
                <a:cs typeface="Times New Roman" panose="02020603050405020304" pitchFamily="18" charset="0"/>
                <a:sym typeface="+mn-ea"/>
              </a:rPr>
              <a:t>。</a:t>
            </a:r>
            <a:endParaRPr lang="en-US" altLang="zh-CN" sz="2400" b="1" kern="100" smtClean="0">
              <a:solidFill>
                <a:srgbClr val="0000FF"/>
              </a:solidFill>
              <a:latin typeface="楷体" panose="02010609060101010101" charset="-122"/>
              <a:ea typeface="楷体" panose="02010609060101010101" charset="-122"/>
              <a:cs typeface="Times New Roman" panose="02020603050405020304" pitchFamily="18" charset="0"/>
            </a:endParaRPr>
          </a:p>
          <a:p>
            <a:pPr algn="just" defTabSz="914400" fontAlgn="auto">
              <a:lnSpc>
                <a:spcPct val="100000"/>
              </a:lnSpc>
              <a:spcAft>
                <a:spcPct val="0"/>
              </a:spcAft>
              <a:tabLst>
                <a:tab pos="2250440" algn="l"/>
              </a:tabLst>
            </a:pPr>
            <a:r>
              <a:rPr lang="en-US" altLang="zh-CN" sz="2400" b="1" kern="100" smtClean="0">
                <a:solidFill>
                  <a:srgbClr val="0000FF"/>
                </a:solidFill>
                <a:latin typeface="楷体" panose="02010609060101010101" charset="-122"/>
                <a:ea typeface="楷体" panose="02010609060101010101" charset="-122"/>
                <a:cs typeface="Times New Roman" panose="02020603050405020304" pitchFamily="18" charset="0"/>
                <a:sym typeface="+mn-ea"/>
              </a:rPr>
              <a:t>②</a:t>
            </a:r>
            <a:r>
              <a:rPr lang="zh-CN" altLang="zh-CN" sz="2400" b="1" kern="100">
                <a:solidFill>
                  <a:schemeClr val="tx1"/>
                </a:solidFill>
                <a:latin typeface="楷体" panose="02010609060101010101" charset="-122"/>
                <a:ea typeface="楷体" panose="02010609060101010101" charset="-122"/>
                <a:cs typeface="Times New Roman" panose="02020603050405020304" pitchFamily="18" charset="0"/>
                <a:sym typeface="+mn-ea"/>
              </a:rPr>
              <a:t>孙老汉的子女以不再继承孙老汉的财产为由拒绝赡养孙老汉，这也是违法的。</a:t>
            </a:r>
            <a:r>
              <a:rPr lang="zh-CN" altLang="zh-CN" sz="2400" b="1" kern="100">
                <a:solidFill>
                  <a:srgbClr val="FF0000"/>
                </a:solidFill>
                <a:latin typeface="楷体" panose="02010609060101010101" charset="-122"/>
                <a:ea typeface="楷体" panose="02010609060101010101" charset="-122"/>
                <a:cs typeface="Times New Roman" panose="02020603050405020304" pitchFamily="18" charset="0"/>
                <a:sym typeface="+mn-ea"/>
              </a:rPr>
              <a:t>继承遗产是子女的权利，</a:t>
            </a:r>
            <a:r>
              <a:rPr lang="zh-CN" altLang="en-US" sz="2400" b="1">
                <a:solidFill>
                  <a:srgbClr val="FF0000"/>
                </a:solidFill>
                <a:latin typeface="楷体" panose="02010609060101010101" charset="-122"/>
                <a:ea typeface="楷体" panose="02010609060101010101" charset="-122"/>
                <a:sym typeface="+mn-ea"/>
              </a:rPr>
              <a:t>子女对父母赡养是法定义务</a:t>
            </a:r>
            <a:r>
              <a:rPr lang="zh-CN" altLang="en-US" sz="2400" b="1">
                <a:solidFill>
                  <a:srgbClr val="0C06F8"/>
                </a:solidFill>
                <a:latin typeface="楷体" panose="02010609060101010101" charset="-122"/>
                <a:ea typeface="楷体" panose="02010609060101010101" charset="-122"/>
                <a:sym typeface="+mn-ea"/>
              </a:rPr>
              <a:t>，不能因生活困难而免除，不能附件条件或进行赡养选择。</a:t>
            </a:r>
            <a:endParaRPr lang="zh-CN" altLang="en-US" sz="2400" b="1">
              <a:solidFill>
                <a:srgbClr val="0C06F8"/>
              </a:solidFill>
              <a:latin typeface="楷体" panose="02010609060101010101" charset="-122"/>
              <a:ea typeface="楷体" panose="02010609060101010101" charset="-122"/>
              <a:sym typeface="+mn-ea"/>
            </a:endParaRP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tags/tag1.xml><?xml version="1.0" encoding="utf-8"?>
<p:tagLst xmlns:p="http://schemas.openxmlformats.org/presentationml/2006/main">
  <p:tag name="AS_UNIQUEID" val="1343"/>
</p:tagLst>
</file>

<file path=ppt/tags/tag10.xml><?xml version="1.0" encoding="utf-8"?>
<p:tagLst xmlns:p="http://schemas.openxmlformats.org/presentationml/2006/main">
  <p:tag name="AS_UNIQUEID" val="2225"/>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p="http://schemas.openxmlformats.org/presentationml/2006/main">
  <p:tag name="AS_UNIQUEID" val="2327"/>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1.xml><?xml version="1.0" encoding="utf-8"?>
<p:tagLst xmlns:p="http://schemas.openxmlformats.org/presentationml/2006/main">
  <p:tag name="AS_UNIQUEID" val="2328"/>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2.xml><?xml version="1.0" encoding="utf-8"?>
<p:tagLst xmlns:p="http://schemas.openxmlformats.org/presentationml/2006/main">
  <p:tag name="AS_UNIQUEID" val="2329"/>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3.xml><?xml version="1.0" encoding="utf-8"?>
<p:tagLst xmlns:p="http://schemas.openxmlformats.org/presentationml/2006/main">
  <p:tag name="AS_UNIQUEID" val="2330"/>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4.xml><?xml version="1.0" encoding="utf-8"?>
<p:tagLst xmlns:p="http://schemas.openxmlformats.org/presentationml/2006/main">
  <p:tag name="AS_UNIQUEID" val="2331"/>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5.xml><?xml version="1.0" encoding="utf-8"?>
<p:tagLst xmlns:p="http://schemas.openxmlformats.org/presentationml/2006/main">
  <p:tag name="AS_UNIQUEID" val="2333"/>
  <p:tag name="KSO_WM_BEAUTIFY_FLAG" val="#wm#"/>
  <p:tag name="KSO_WM_SLIDE_BACKGROUND_TYPE" val="leftRight"/>
  <p:tag name="KSO_WM_SLIDE_BK_DARK_LIGHT" val="2"/>
  <p:tag name="KSO_WM_TAG_VERSION" val="1.0"/>
  <p:tag name="KSO_WM_UNIT_BK_DARK_LIGHT" val="1"/>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06.xml><?xml version="1.0" encoding="utf-8"?>
<p:tagLst xmlns:p="http://schemas.openxmlformats.org/presentationml/2006/main">
  <p:tag name="AS_UNIQUEID" val="2334"/>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7.xml><?xml version="1.0" encoding="utf-8"?>
<p:tagLst xmlns:p="http://schemas.openxmlformats.org/presentationml/2006/main">
  <p:tag name="AS_UNIQUEID" val="2335"/>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8.xml><?xml version="1.0" encoding="utf-8"?>
<p:tagLst xmlns:p="http://schemas.openxmlformats.org/presentationml/2006/main">
  <p:tag name="AS_UNIQUEID" val="2336"/>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9.xml><?xml version="1.0" encoding="utf-8"?>
<p:tagLst xmlns:p="http://schemas.openxmlformats.org/presentationml/2006/main">
  <p:tag name="AS_UNIQUEID" val="2337"/>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xml><?xml version="1.0" encoding="utf-8"?>
<p:tagLst xmlns:p="http://schemas.openxmlformats.org/presentationml/2006/main">
  <p:tag name="AS_UNIQUEID" val="2226"/>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p="http://schemas.openxmlformats.org/presentationml/2006/main">
  <p:tag name="AS_UNIQUEID" val="2338"/>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1.xml><?xml version="1.0" encoding="utf-8"?>
<p:tagLst xmlns:p="http://schemas.openxmlformats.org/presentationml/2006/main">
  <p:tag name="AS_UNIQUEID" val="2339"/>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2.xml><?xml version="1.0" encoding="utf-8"?>
<p:tagLst xmlns:p="http://schemas.openxmlformats.org/presentationml/2006/main">
  <p:tag name="AS_UNIQUEID" val="2340"/>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3.xml><?xml version="1.0" encoding="utf-8"?>
<p:tagLst xmlns:p="http://schemas.openxmlformats.org/presentationml/2006/main">
  <p:tag name="AS_UNIQUEID" val="2341"/>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4.xml><?xml version="1.0" encoding="utf-8"?>
<p:tagLst xmlns:p="http://schemas.openxmlformats.org/presentationml/2006/main">
  <p:tag name="AS_UNIQUEID" val="2342"/>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5.xml><?xml version="1.0" encoding="utf-8"?>
<p:tagLst xmlns:p="http://schemas.openxmlformats.org/presentationml/2006/main">
  <p:tag name="AS_UNIQUEID" val="2344"/>
  <p:tag name="KSO_WM_BEAUTIFY_FLAG" val="#wm#"/>
  <p:tag name="KSO_WM_SLIDE_BACKGROUND_TYPE" val="topBottom"/>
  <p:tag name="KSO_WM_SLIDE_BK_DARK_LIGHT" val="2"/>
  <p:tag name="KSO_WM_TAG_VERSION" val="1.0"/>
  <p:tag name="KSO_WM_UNIT_BK_DARK_LIGHT" val="1"/>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16.xml><?xml version="1.0" encoding="utf-8"?>
<p:tagLst xmlns:p="http://schemas.openxmlformats.org/presentationml/2006/main">
  <p:tag name="AS_UNIQUEID" val="2345"/>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7.xml><?xml version="1.0" encoding="utf-8"?>
<p:tagLst xmlns:p="http://schemas.openxmlformats.org/presentationml/2006/main">
  <p:tag name="AS_UNIQUEID" val="2346"/>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8.xml><?xml version="1.0" encoding="utf-8"?>
<p:tagLst xmlns:p="http://schemas.openxmlformats.org/presentationml/2006/main">
  <p:tag name="AS_UNIQUEID" val="2347"/>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9.xml><?xml version="1.0" encoding="utf-8"?>
<p:tagLst xmlns:p="http://schemas.openxmlformats.org/presentationml/2006/main">
  <p:tag name="AS_UNIQUEID" val="2348"/>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xml><?xml version="1.0" encoding="utf-8"?>
<p:tagLst xmlns:p="http://schemas.openxmlformats.org/presentationml/2006/main">
  <p:tag name="AS_UNIQUEID" val="2227"/>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p="http://schemas.openxmlformats.org/presentationml/2006/main">
  <p:tag name="AS_UNIQUEID" val="2349"/>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1.xml><?xml version="1.0" encoding="utf-8"?>
<p:tagLst xmlns:p="http://schemas.openxmlformats.org/presentationml/2006/main">
  <p:tag name="AS_UNIQUEID" val="2350"/>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2.xml><?xml version="1.0" encoding="utf-8"?>
<p:tagLst xmlns:p="http://schemas.openxmlformats.org/presentationml/2006/main">
  <p:tag name="AS_UNIQUEID" val="2351"/>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3.xml><?xml version="1.0" encoding="utf-8"?>
<p:tagLst xmlns:p="http://schemas.openxmlformats.org/presentationml/2006/main">
  <p:tag name="AS_UNIQUEID" val="2352"/>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4.xml><?xml version="1.0" encoding="utf-8"?>
<p:tagLst xmlns:p="http://schemas.openxmlformats.org/presentationml/2006/main">
  <p:tag name="AS_UNIQUEID" val="2353"/>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5.xml><?xml version="1.0" encoding="utf-8"?>
<p:tagLst xmlns:p="http://schemas.openxmlformats.org/presentationml/2006/main">
  <p:tag name="AS_UNIQUEID" val="2355"/>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TYPE" val="i"/>
</p:tagLst>
</file>

<file path=ppt/tags/tag126.xml><?xml version="1.0" encoding="utf-8"?>
<p:tagLst xmlns:p="http://schemas.openxmlformats.org/presentationml/2006/main">
  <p:tag name="AS_UNIQUEID" val="2356"/>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i*2"/>
  <p:tag name="KSO_WM_UNIT_INDEX" val="2"/>
  <p:tag name="KSO_WM_UNIT_LAYERLEVEL" val="1"/>
  <p:tag name="KSO_WM_UNIT_TYPE" val="i"/>
</p:tagLst>
</file>

<file path=ppt/tags/tag127.xml><?xml version="1.0" encoding="utf-8"?>
<p:tagLst xmlns:p="http://schemas.openxmlformats.org/presentationml/2006/main">
  <p:tag name="AS_UNIQUEID" val="2357"/>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i*3"/>
  <p:tag name="KSO_WM_UNIT_INDEX" val="3"/>
  <p:tag name="KSO_WM_UNIT_LAYERLEVEL" val="1"/>
  <p:tag name="KSO_WM_UNIT_TYPE" val="i"/>
</p:tagLst>
</file>

<file path=ppt/tags/tag128.xml><?xml version="1.0" encoding="utf-8"?>
<p:tagLst xmlns:p="http://schemas.openxmlformats.org/presentationml/2006/main">
  <p:tag name="AS_UNIQUEID" val="2358"/>
  <p:tag name="KSO_WM_BEAUTIFY_FLAG" val="#wm#"/>
  <p:tag name="KSO_WM_SLIDE_BACKGROUND_TYPE" val="bottomTop"/>
  <p:tag name="KSO_WM_SLIDE_BK_DARK_LIGHT" val="2"/>
  <p:tag name="KSO_WM_TAG_VERSION" val="1.0"/>
  <p:tag name="KSO_WM_UNIT_BK_DARK_LIGHT" val="1"/>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29.xml><?xml version="1.0" encoding="utf-8"?>
<p:tagLst xmlns:p="http://schemas.openxmlformats.org/presentationml/2006/main">
  <p:tag name="AS_UNIQUEID" val="2359"/>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xml><?xml version="1.0" encoding="utf-8"?>
<p:tagLst xmlns:p="http://schemas.openxmlformats.org/presentationml/2006/main">
  <p:tag name="AS_UNIQUEID" val="2228"/>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p="http://schemas.openxmlformats.org/presentationml/2006/main">
  <p:tag name="AS_UNIQUEID" val="2360"/>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1.xml><?xml version="1.0" encoding="utf-8"?>
<p:tagLst xmlns:p="http://schemas.openxmlformats.org/presentationml/2006/main">
  <p:tag name="AS_UNIQUEID" val="2361"/>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2.xml><?xml version="1.0" encoding="utf-8"?>
<p:tagLst xmlns:p="http://schemas.openxmlformats.org/presentationml/2006/main">
  <p:tag name="AS_UNIQUEID" val="2362"/>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3.xml><?xml version="1.0" encoding="utf-8"?>
<p:tagLst xmlns:p="http://schemas.openxmlformats.org/presentationml/2006/main">
  <p:tag name="AS_UNIQUEID" val="2363"/>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4.xml><?xml version="1.0" encoding="utf-8"?>
<p:tagLst xmlns:p="http://schemas.openxmlformats.org/presentationml/2006/main">
  <p:tag name="AS_UNIQUEID" val="2364"/>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5.xml><?xml version="1.0" encoding="utf-8"?>
<p:tagLst xmlns:p="http://schemas.openxmlformats.org/presentationml/2006/main">
  <p:tag name="AS_UNIQUEID" val="2366"/>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TYPE" val="i"/>
</p:tagLst>
</file>

<file path=ppt/tags/tag136.xml><?xml version="1.0" encoding="utf-8"?>
<p:tagLst xmlns:p="http://schemas.openxmlformats.org/presentationml/2006/main">
  <p:tag name="AS_UNIQUEID" val="2367"/>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i*2"/>
  <p:tag name="KSO_WM_UNIT_INDEX" val="2"/>
  <p:tag name="KSO_WM_UNIT_LAYERLEVEL" val="1"/>
  <p:tag name="KSO_WM_UNIT_TYPE" val="i"/>
</p:tagLst>
</file>

<file path=ppt/tags/tag137.xml><?xml version="1.0" encoding="utf-8"?>
<p:tagLst xmlns:p="http://schemas.openxmlformats.org/presentationml/2006/main">
  <p:tag name="AS_UNIQUEID" val="2368"/>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i*3"/>
  <p:tag name="KSO_WM_UNIT_INDEX" val="3"/>
  <p:tag name="KSO_WM_UNIT_LAYERLEVEL" val="1"/>
  <p:tag name="KSO_WM_UNIT_TYPE" val="i"/>
</p:tagLst>
</file>

<file path=ppt/tags/tag138.xml><?xml version="1.0" encoding="utf-8"?>
<p:tagLst xmlns:p="http://schemas.openxmlformats.org/presentationml/2006/main">
  <p:tag name="AS_UNIQUEID" val="2369"/>
  <p:tag name="KSO_WM_BEAUTIFY_FLAG" val="#wm#"/>
  <p:tag name="KSO_WM_SLIDE_BACKGROUND_TYPE" val="navigation"/>
  <p:tag name="KSO_WM_SLIDE_BK_DARK_LIGHT" val="2"/>
  <p:tag name="KSO_WM_TAG_VERSION" val="1.0"/>
  <p:tag name="KSO_WM_UNIT_BK_DARK_LIGHT" val="1"/>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39.xml><?xml version="1.0" encoding="utf-8"?>
<p:tagLst xmlns:p="http://schemas.openxmlformats.org/presentationml/2006/main">
  <p:tag name="AS_UNIQUEID" val="2370"/>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xml><?xml version="1.0" encoding="utf-8"?>
<p:tagLst xmlns:p="http://schemas.openxmlformats.org/presentationml/2006/main">
  <p:tag name="AS_UNIQUEID" val="2229"/>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0.xml><?xml version="1.0" encoding="utf-8"?>
<p:tagLst xmlns:p="http://schemas.openxmlformats.org/presentationml/2006/main">
  <p:tag name="AS_UNIQUEID" val="2371"/>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1.xml><?xml version="1.0" encoding="utf-8"?>
<p:tagLst xmlns:p="http://schemas.openxmlformats.org/presentationml/2006/main">
  <p:tag name="AS_UNIQUEID" val="2372"/>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2.xml><?xml version="1.0" encoding="utf-8"?>
<p:tagLst xmlns:p="http://schemas.openxmlformats.org/presentationml/2006/main">
  <p:tag name="AS_UNIQUEID" val="2373"/>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3.xml><?xml version="1.0" encoding="utf-8"?>
<p:tagLst xmlns:p="http://schemas.openxmlformats.org/presentationml/2006/main">
  <p:tag name="AS_UNIQUEID" val="2374"/>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4.xml><?xml version="1.0" encoding="utf-8"?>
<p:tagLst xmlns:p="http://schemas.openxmlformats.org/presentationml/2006/main">
  <p:tag name="AS_UNIQUEID" val="2375"/>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5.xml><?xml version="1.0" encoding="utf-8"?>
<p:tagLst xmlns:p="http://schemas.openxmlformats.org/presentationml/2006/main">
  <p:tag name="AS_UNIQUEID" val="2376"/>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6.xml><?xml version="1.0" encoding="utf-8"?>
<p:tagLst xmlns:p="http://schemas.openxmlformats.org/presentationml/2006/main">
  <p:tag name="AS_UNIQUEID" val="2377"/>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7.xml><?xml version="1.0" encoding="utf-8"?>
<p:tagLst xmlns:p="http://schemas.openxmlformats.org/presentationml/2006/main">
  <p:tag name="AS_UNIQUEID" val="2379"/>
  <p:tag name="KSO_WM_BEAUTIFY_FLAG" val="#wm#"/>
  <p:tag name="KSO_WM_SLIDE_BACKGROUND_TYPE" val="belt"/>
  <p:tag name="KSO_WM_SLIDE_BK_DARK_LIGHT" val="1"/>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48.xml><?xml version="1.0" encoding="utf-8"?>
<p:tagLst xmlns:p="http://schemas.openxmlformats.org/presentationml/2006/main">
  <p:tag name="AS_UNIQUEID" val="2380"/>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2"/>
  <p:tag name="KSO_WM_UNIT_INDEX" val="2"/>
  <p:tag name="KSO_WM_UNIT_LAYERLEVEL" val="1"/>
  <p:tag name="KSO_WM_UNIT_TYPE" val="i"/>
</p:tagLst>
</file>

<file path=ppt/tags/tag149.xml><?xml version="1.0" encoding="utf-8"?>
<p:tagLst xmlns:p="http://schemas.openxmlformats.org/presentationml/2006/main">
  <p:tag name="AS_UNIQUEID" val="2381"/>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3"/>
  <p:tag name="KSO_WM_UNIT_INDEX" val="3"/>
  <p:tag name="KSO_WM_UNIT_LAYERLEVEL" val="1"/>
  <p:tag name="KSO_WM_UNIT_TYPE" val="i"/>
</p:tagLst>
</file>

<file path=ppt/tags/tag15.xml><?xml version="1.0" encoding="utf-8"?>
<p:tagLst xmlns:p="http://schemas.openxmlformats.org/presentationml/2006/main">
  <p:tag name="AS_UNIQUEID" val="2230"/>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0.xml><?xml version="1.0" encoding="utf-8"?>
<p:tagLst xmlns:p="http://schemas.openxmlformats.org/presentationml/2006/main">
  <p:tag name="AS_UNIQUEID" val="2382"/>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4"/>
  <p:tag name="KSO_WM_UNIT_INDEX" val="4"/>
  <p:tag name="KSO_WM_UNIT_LAYERLEVEL" val="1"/>
  <p:tag name="KSO_WM_UNIT_TYPE" val="i"/>
</p:tagLst>
</file>

<file path=ppt/tags/tag151.xml><?xml version="1.0" encoding="utf-8"?>
<p:tagLst xmlns:p="http://schemas.openxmlformats.org/presentationml/2006/main">
  <p:tag name="AS_UNIQUEID" val="2383"/>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TYPE" val="i"/>
</p:tagLst>
</file>

<file path=ppt/tags/tag152.xml><?xml version="1.0" encoding="utf-8"?>
<p:tagLst xmlns:p="http://schemas.openxmlformats.org/presentationml/2006/main">
  <p:tag name="AS_UNIQUEID" val="2384"/>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6"/>
  <p:tag name="KSO_WM_UNIT_INDEX" val="6"/>
  <p:tag name="KSO_WM_UNIT_LAYERLEVEL" val="1"/>
  <p:tag name="KSO_WM_UNIT_TYPE" val="i"/>
</p:tagLst>
</file>

<file path=ppt/tags/tag153.xml><?xml version="1.0" encoding="utf-8"?>
<p:tagLst xmlns:p="http://schemas.openxmlformats.org/presentationml/2006/main">
  <p:tag name="AS_UNIQUEID" val="2385"/>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5"/>
  <p:tag name="KSO_WM_UNIT_INDEX" val="5"/>
  <p:tag name="KSO_WM_UNIT_LAYERLEVEL" val="1"/>
  <p:tag name="KSO_WM_UNIT_TYPE" val="i"/>
</p:tagLst>
</file>

<file path=ppt/tags/tag154.xml><?xml version="1.0" encoding="utf-8"?>
<p:tagLst xmlns:p="http://schemas.openxmlformats.org/presentationml/2006/main">
  <p:tag name="AS_UNIQUEID" val="2386"/>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5.xml><?xml version="1.0" encoding="utf-8"?>
<p:tagLst xmlns:p="http://schemas.openxmlformats.org/presentationml/2006/main">
  <p:tag name="AS_UNIQUEID" val="2387"/>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6.xml><?xml version="1.0" encoding="utf-8"?>
<p:tagLst xmlns:p="http://schemas.openxmlformats.org/presentationml/2006/main">
  <p:tag name="AS_UNIQUEID" val="2388"/>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7.xml><?xml version="1.0" encoding="utf-8"?>
<p:tagLst xmlns:p="http://schemas.openxmlformats.org/presentationml/2006/main">
  <p:tag name="AS_UNIQUEID" val="2389"/>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8.xml><?xml version="1.0" encoding="utf-8"?>
<p:tagLst xmlns:p="http://schemas.openxmlformats.org/presentationml/2006/main">
  <p:tag name="AS_UNIQUEID" val="2390"/>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9.xml><?xml version="1.0" encoding="utf-8"?>
<p:tagLst xmlns:p="http://schemas.openxmlformats.org/presentationml/2006/main">
  <p:tag name="AS_UNIQUEID" val="2392"/>
  <p:tag name="KSO_WM_BEAUTIFY_FLAG" val="#wm#"/>
  <p:tag name="KSO_WM_TAG_VERSION" val="1.0"/>
  <p:tag name="KSO_WM_TEMPLATE_CATEGORY" val="custom"/>
  <p:tag name="KSO_WM_TEMPLATE_INDEX" val="20202545"/>
  <p:tag name="KSO_WM_UNIT_COMPATIBLE" val="0"/>
  <p:tag name="KSO_WM_UNIT_DIAGRAM_ISNUMVISUAL" val="0"/>
  <p:tag name="KSO_WM_UNIT_DIAGRAM_ISREFERUNIT" val="0"/>
  <p:tag name="KSO_WM_UNIT_HIGHLIGHT" val="0"/>
  <p:tag name="KSO_WM_UNIT_ID" val="_0**"/>
  <p:tag name="KSO_WM_UNIT_LAYERLEVEL" val="1"/>
</p:tagLst>
</file>

<file path=ppt/tags/tag16.xml><?xml version="1.0" encoding="utf-8"?>
<p:tagLst xmlns:p="http://schemas.openxmlformats.org/presentationml/2006/main">
  <p:tag name="AS_UNIQUEID" val="2231"/>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0.xml><?xml version="1.0" encoding="utf-8"?>
<p:tagLst xmlns:p="http://schemas.openxmlformats.org/presentationml/2006/main">
  <p:tag name="AS_UNIQUEID" val="2393"/>
  <p:tag name="KSO_WM_BEAUTIFY_FLAG" val="#wm#"/>
  <p:tag name="KSO_WM_TAG_VERSION" val="1.0"/>
  <p:tag name="KSO_WM_TEMPLATE_CATEGORY" val="custom"/>
  <p:tag name="KSO_WM_TEMPLATE_INDEX" val="20202545"/>
  <p:tag name="KSO_WM_UNIT_COMPATIBLE" val="0"/>
  <p:tag name="KSO_WM_UNIT_DIAGRAM_ISNUMVISUAL" val="0"/>
  <p:tag name="KSO_WM_UNIT_DIAGRAM_ISREFERUNIT" val="0"/>
  <p:tag name="KSO_WM_UNIT_HIGHLIGHT" val="0"/>
  <p:tag name="KSO_WM_UNIT_ID" val="_0**"/>
  <p:tag name="KSO_WM_UNIT_LAYERLEVEL" val="1"/>
</p:tagLst>
</file>

<file path=ppt/tags/tag161.xml><?xml version="1.0" encoding="utf-8"?>
<p:tagLst xmlns:p="http://schemas.openxmlformats.org/presentationml/2006/main">
  <p:tag name="AS_UNIQUEID" val="2394"/>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62.xml><?xml version="1.0" encoding="utf-8"?>
<p:tagLst xmlns:p="http://schemas.openxmlformats.org/presentationml/2006/main">
  <p:tag name="AS_UNIQUEID" val="2395"/>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63.xml><?xml version="1.0" encoding="utf-8"?>
<p:tagLst xmlns:p="http://schemas.openxmlformats.org/presentationml/2006/main">
  <p:tag name="AS_UNIQUEID" val="2396"/>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64.xml><?xml version="1.0" encoding="utf-8"?>
<p:tagLst xmlns:p="http://schemas.openxmlformats.org/presentationml/2006/main">
  <p:tag name="AS_UNIQUEID" val="2397"/>
  <p:tag name="KSO_WM_BEAUTIFY_FLAG" val="#wm#"/>
  <p:tag name="KSO_WM_TAG_VERSION" val="1.0"/>
  <p:tag name="KSO_WM_TEMPLATE_CATEGORY" val="custom"/>
  <p:tag name="KSO_WM_TEMPLATE_COLOR_TYPE" val="1"/>
  <p:tag name="KSO_WM_TEMPLATE_INDEX" val="20202545"/>
  <p:tag name="KSO_WM_TEMPLATE_MASTER_THUMB_INDEX" val="12"/>
  <p:tag name="KSO_WM_TEMPLATE_MASTER_TYPE" val="1"/>
  <p:tag name="KSO_WM_TEMPLATE_SUBCATEGORY" val="0"/>
  <p:tag name="KSO_WM_TEMPLATE_THUMBS_INDEX" val="1、2、3、11、14"/>
  <p:tag name="KSO_WM_UNIT_SHOW_EDIT_AREA_INDICATION" val="0"/>
</p:tagLst>
</file>

<file path=ppt/tags/tag165.xml><?xml version="1.0" encoding="utf-8"?>
<p:tagLst xmlns:p="http://schemas.openxmlformats.org/presentationml/2006/main">
  <p:tag name="AS_UNIQUEID" val="2398"/>
</p:tagLst>
</file>

<file path=ppt/tags/tag166.xml><?xml version="1.0" encoding="utf-8"?>
<p:tagLst xmlns:p="http://schemas.openxmlformats.org/presentationml/2006/main">
  <p:tag name="AS_UNIQUEID" val="2489"/>
  <p:tag name="KSO_WM_UNIT_TEXT_FILL_FORE_SCHEMECOLOR_INDEX" val="13"/>
  <p:tag name="KSO_WM_UNIT_TEXT_FILL_FORE_SCHEMECOLOR_INDEX_BRIGHTNESS" val="0"/>
  <p:tag name="KSO_WM_UNIT_TEXT_FILL_TYPE" val="1"/>
</p:tagLst>
</file>

<file path=ppt/tags/tag167.xml><?xml version="1.0" encoding="utf-8"?>
<p:tagLst xmlns:p="http://schemas.openxmlformats.org/presentationml/2006/main">
  <p:tag name="AS_UNIQUEID" val="2498"/>
  <p:tag name="KSO_WM_UNIT_TEXT_FILL_FORE_SCHEMECOLOR_INDEX" val="13"/>
  <p:tag name="KSO_WM_UNIT_TEXT_FILL_FORE_SCHEMECOLOR_INDEX_BRIGHTNESS" val="0"/>
  <p:tag name="KSO_WM_UNIT_TEXT_FILL_TYPE" val="1"/>
</p:tagLst>
</file>

<file path=ppt/tags/tag168.xml><?xml version="1.0" encoding="utf-8"?>
<p:tagLst xmlns:p="http://schemas.openxmlformats.org/presentationml/2006/main">
  <p:tag name="AS_UNIQUEID" val="2479"/>
</p:tagLst>
</file>

<file path=ppt/tags/tag169.xml><?xml version="1.0" encoding="utf-8"?>
<p:tagLst xmlns:p="http://schemas.openxmlformats.org/presentationml/2006/main">
  <p:tag name="AS_UNIQUEID" val="2424"/>
  <p:tag name="KSO_WM_UNIT_PLACING_PICTURE_USER_VIEWPORT" val="{&quot;height&quot;:2334.1286592735205,&quot;width&quot;:2681.443908611597}"/>
</p:tagLst>
</file>

<file path=ppt/tags/tag17.xml><?xml version="1.0" encoding="utf-8"?>
<p:tagLst xmlns:p="http://schemas.openxmlformats.org/presentationml/2006/main">
  <p:tag name="AS_UNIQUEID" val="2232"/>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0.xml><?xml version="1.0" encoding="utf-8"?>
<p:tagLst xmlns:p="http://schemas.openxmlformats.org/presentationml/2006/main">
  <p:tag name="AS_UNIQUEID" val="2425"/>
  <p:tag name="KSO_WM_UNIT_PLACING_PICTURE_USER_VIEWPORT" val="{&quot;height&quot;:2315.369208470112,&quot;width&quot;:3021.7225626336976}"/>
</p:tagLst>
</file>

<file path=ppt/tags/tag171.xml><?xml version="1.0" encoding="utf-8"?>
<p:tagLst xmlns:p="http://schemas.openxmlformats.org/presentationml/2006/main">
  <p:tag name="AS_UNIQUEID" val="2427"/>
</p:tagLst>
</file>

<file path=ppt/tags/tag172.xml><?xml version="1.0" encoding="utf-8"?>
<p:tagLst xmlns:p="http://schemas.openxmlformats.org/presentationml/2006/main">
  <p:tag name="AS_UNIQUEID" val="2453"/>
  <p:tag name="KSO_WM_UNIT_TEXT_FILL_FORE_SCHEMECOLOR_INDEX" val="13"/>
  <p:tag name="KSO_WM_UNIT_TEXT_FILL_FORE_SCHEMECOLOR_INDEX_BRIGHTNESS" val="0"/>
  <p:tag name="KSO_WM_UNIT_TEXT_FILL_TYPE" val="1"/>
</p:tagLst>
</file>

<file path=ppt/tags/tag173.xml><?xml version="1.0" encoding="utf-8"?>
<p:tagLst xmlns:p="http://schemas.openxmlformats.org/presentationml/2006/main">
  <p:tag name="KSO_WM_BEAUTIFY_FLAG" val="#wm#"/>
  <p:tag name="KSO_WM_SLIDE_ID" val="custom20202545_1"/>
  <p:tag name="KSO_WM_SLIDE_INDEX" val="1"/>
  <p:tag name="KSO_WM_SLIDE_ITEM_CNT" val="0"/>
  <p:tag name="KSO_WM_SLIDE_LAYOUT" val="a_b"/>
  <p:tag name="KSO_WM_SLIDE_LAYOUT_CNT" val="1_3"/>
  <p:tag name="KSO_WM_SLIDE_SUBTYPE" val="pureTxt"/>
  <p:tag name="KSO_WM_SLIDE_TYPE" val="title"/>
  <p:tag name="KSO_WM_TAG_VERSION" val="1.0"/>
  <p:tag name="KSO_WM_TEMPLATE_CATEGORY" val="custom"/>
  <p:tag name="KSO_WM_TEMPLATE_COLOR_TYPE" val="1"/>
  <p:tag name="KSO_WM_TEMPLATE_INDEX" val="20202545"/>
  <p:tag name="KSO_WM_TEMPLATE_MASTER_THUMB_INDEX" val="12"/>
  <p:tag name="KSO_WM_TEMPLATE_MASTER_TYPE" val="1"/>
  <p:tag name="KSO_WM_TEMPLATE_SUBCATEGORY" val="0"/>
  <p:tag name="KSO_WM_TEMPLATE_THUMBS_INDEX" val="1、2、6、7、9、11、14、15"/>
</p:tagLst>
</file>

<file path=ppt/tags/tag174.xml><?xml version="1.0" encoding="utf-8"?>
<p:tagLst xmlns:p="http://schemas.openxmlformats.org/presentationml/2006/main">
  <p:tag name="AS_UNIQUEID" val="2420"/>
</p:tagLst>
</file>

<file path=ppt/tags/tag175.xml><?xml version="1.0" encoding="utf-8"?>
<p:tagLst xmlns:p="http://schemas.openxmlformats.org/presentationml/2006/main">
  <p:tag name="AS_UNIQUEID" val="2421"/>
</p:tagLst>
</file>

<file path=ppt/tags/tag176.xml><?xml version="1.0" encoding="utf-8"?>
<p:tagLst xmlns:p="http://schemas.openxmlformats.org/presentationml/2006/main">
  <p:tag name="AS_UNIQUEID" val="2422"/>
</p:tagLst>
</file>

<file path=ppt/tags/tag177.xml><?xml version="1.0" encoding="utf-8"?>
<p:tagLst xmlns:p="http://schemas.openxmlformats.org/presentationml/2006/main">
  <p:tag name="AS_UNIQUEID" val="1632"/>
</p:tagLst>
</file>

<file path=ppt/tags/tag178.xml><?xml version="1.0" encoding="utf-8"?>
<p:tagLst xmlns:p="http://schemas.openxmlformats.org/presentationml/2006/main">
  <p:tag name="AS_UNIQUEID" val="1633"/>
</p:tagLst>
</file>

<file path=ppt/tags/tag179.xml><?xml version="1.0" encoding="utf-8"?>
<p:tagLst xmlns:p="http://schemas.openxmlformats.org/presentationml/2006/main">
  <p:tag name="AS_UNIQUEID" val="1634"/>
</p:tagLst>
</file>

<file path=ppt/tags/tag18.xml><?xml version="1.0" encoding="utf-8"?>
<p:tagLst xmlns:p="http://schemas.openxmlformats.org/presentationml/2006/main">
  <p:tag name="AS_UNIQUEID" val="2234"/>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0.xml><?xml version="1.0" encoding="utf-8"?>
<p:tagLst xmlns:p="http://schemas.openxmlformats.org/presentationml/2006/main">
  <p:tag name="AS_UNIQUEID" val="1635"/>
</p:tagLst>
</file>

<file path=ppt/tags/tag181.xml><?xml version="1.0" encoding="utf-8"?>
<p:tagLst xmlns:p="http://schemas.openxmlformats.org/presentationml/2006/main">
  <p:tag name="AS_UNIQUEID" val="1636"/>
</p:tagLst>
</file>

<file path=ppt/tags/tag182.xml><?xml version="1.0" encoding="utf-8"?>
<p:tagLst xmlns:p="http://schemas.openxmlformats.org/presentationml/2006/main">
  <p:tag name="AS_UNIQUEID" val="1637"/>
</p:tagLst>
</file>

<file path=ppt/tags/tag183.xml><?xml version="1.0" encoding="utf-8"?>
<p:tagLst xmlns:p="http://schemas.openxmlformats.org/presentationml/2006/main">
  <p:tag name="AS_UNIQUEID" val="1638"/>
</p:tagLst>
</file>

<file path=ppt/tags/tag184.xml><?xml version="1.0" encoding="utf-8"?>
<p:tagLst xmlns:p="http://schemas.openxmlformats.org/presentationml/2006/main">
  <p:tag name="AS_UNIQUEID" val="1639"/>
</p:tagLst>
</file>

<file path=ppt/tags/tag185.xml><?xml version="1.0" encoding="utf-8"?>
<p:tagLst xmlns:p="http://schemas.openxmlformats.org/presentationml/2006/main">
  <p:tag name="AS_UNIQUEID" val="1640"/>
</p:tagLst>
</file>

<file path=ppt/tags/tag186.xml><?xml version="1.0" encoding="utf-8"?>
<p:tagLst xmlns:p="http://schemas.openxmlformats.org/presentationml/2006/main">
  <p:tag name="AS_UNIQUEID" val="1641"/>
</p:tagLst>
</file>

<file path=ppt/tags/tag187.xml><?xml version="1.0" encoding="utf-8"?>
<p:tagLst xmlns:p="http://schemas.openxmlformats.org/presentationml/2006/main">
  <p:tag name="AS_UNIQUEID" val="1642"/>
</p:tagLst>
</file>

<file path=ppt/tags/tag188.xml><?xml version="1.0" encoding="utf-8"?>
<p:tagLst xmlns:p="http://schemas.openxmlformats.org/presentationml/2006/main">
  <p:tag name="AS_UNIQUEID" val="1643"/>
</p:tagLst>
</file>

<file path=ppt/tags/tag189.xml><?xml version="1.0" encoding="utf-8"?>
<p:tagLst xmlns:p="http://schemas.openxmlformats.org/presentationml/2006/main">
  <p:tag name="AS_UNIQUEID" val="1644"/>
</p:tagLst>
</file>

<file path=ppt/tags/tag19.xml><?xml version="1.0" encoding="utf-8"?>
<p:tagLst xmlns:p="http://schemas.openxmlformats.org/presentationml/2006/main">
  <p:tag name="AS_UNIQUEID" val="2235"/>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90.xml><?xml version="1.0" encoding="utf-8"?>
<p:tagLst xmlns:p="http://schemas.openxmlformats.org/presentationml/2006/main">
  <p:tag name="AS_UNIQUEID" val="1174"/>
</p:tagLst>
</file>

<file path=ppt/tags/tag191.xml><?xml version="1.0" encoding="utf-8"?>
<p:tagLst xmlns:p="http://schemas.openxmlformats.org/presentationml/2006/main">
  <p:tag name="AS_UNIQUEID" val="984"/>
</p:tagLst>
</file>

<file path=ppt/tags/tag192.xml><?xml version="1.0" encoding="utf-8"?>
<p:tagLst xmlns:p="http://schemas.openxmlformats.org/presentationml/2006/main">
  <p:tag name="AS_UNIQUEID" val="1520"/>
</p:tagLst>
</file>

<file path=ppt/tags/tag193.xml><?xml version="1.0" encoding="utf-8"?>
<p:tagLst xmlns:p="http://schemas.openxmlformats.org/presentationml/2006/main">
  <p:tag name="AS_UNIQUEID" val="984"/>
</p:tagLst>
</file>

<file path=ppt/tags/tag194.xml><?xml version="1.0" encoding="utf-8"?>
<p:tagLst xmlns:p="http://schemas.openxmlformats.org/presentationml/2006/main">
  <p:tag name="KSO_WM_BEAUTIFY_FLAG" val="#wm#"/>
  <p:tag name="KSO_WM_TEMPLATE_CATEGORY" val="custom"/>
  <p:tag name="KSO_WM_TEMPLATE_INDEX" val="20205081"/>
</p:tagLst>
</file>

<file path=ppt/tags/tag195.xml><?xml version="1.0" encoding="utf-8"?>
<p:tagLst xmlns:p="http://schemas.openxmlformats.org/presentationml/2006/main">
  <p:tag name="AS_UNIQUEID" val="2"/>
</p:tagLst>
</file>

<file path=ppt/tags/tag196.xml><?xml version="1.0" encoding="utf-8"?>
<p:tagLst xmlns:p="http://schemas.openxmlformats.org/presentationml/2006/main">
  <p:tag name="AS_UNIQUEID" val="957"/>
</p:tagLst>
</file>

<file path=ppt/tags/tag197.xml><?xml version="1.0" encoding="utf-8"?>
<p:tagLst xmlns:p="http://schemas.openxmlformats.org/presentationml/2006/main">
  <p:tag name="AS_UNIQUEID" val="958"/>
</p:tagLst>
</file>

<file path=ppt/tags/tag198.xml><?xml version="1.0" encoding="utf-8"?>
<p:tagLst xmlns:p="http://schemas.openxmlformats.org/presentationml/2006/main">
  <p:tag name="AS_UNIQUEID" val="962"/>
</p:tagLst>
</file>

<file path=ppt/tags/tag199.xml><?xml version="1.0" encoding="utf-8"?>
<p:tagLst xmlns:p="http://schemas.openxmlformats.org/presentationml/2006/main">
  <p:tag name="AS_UNIQUEID" val="964"/>
</p:tagLst>
</file>

<file path=ppt/tags/tag2.xml><?xml version="1.0" encoding="utf-8"?>
<p:tagLst xmlns:p="http://schemas.openxmlformats.org/presentationml/2006/main">
  <p:tag name="AS_UNIQUEID" val="1344"/>
</p:tagLst>
</file>

<file path=ppt/tags/tag20.xml><?xml version="1.0" encoding="utf-8"?>
<p:tagLst xmlns:p="http://schemas.openxmlformats.org/presentationml/2006/main">
  <p:tag name="AS_UNIQUEID" val="2236"/>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00.xml><?xml version="1.0" encoding="utf-8"?>
<p:tagLst xmlns:p="http://schemas.openxmlformats.org/presentationml/2006/main">
  <p:tag name="AS_UNIQUEID" val="965"/>
</p:tagLst>
</file>

<file path=ppt/tags/tag201.xml><?xml version="1.0" encoding="utf-8"?>
<p:tagLst xmlns:p="http://schemas.openxmlformats.org/presentationml/2006/main">
  <p:tag name="AS_UNIQUEID" val="470"/>
</p:tagLst>
</file>

<file path=ppt/tags/tag202.xml><?xml version="1.0" encoding="utf-8"?>
<p:tagLst xmlns:p="http://schemas.openxmlformats.org/presentationml/2006/main">
  <p:tag name="AS_UNIQUEID" val="471"/>
</p:tagLst>
</file>

<file path=ppt/tags/tag203.xml><?xml version="1.0" encoding="utf-8"?>
<p:tagLst xmlns:p="http://schemas.openxmlformats.org/presentationml/2006/main">
  <p:tag name="AS_UNIQUEID" val="472"/>
</p:tagLst>
</file>

<file path=ppt/tags/tag204.xml><?xml version="1.0" encoding="utf-8"?>
<p:tagLst xmlns:p="http://schemas.openxmlformats.org/presentationml/2006/main">
  <p:tag name="AS_UNIQUEID" val="971"/>
</p:tagLst>
</file>

<file path=ppt/tags/tag205.xml><?xml version="1.0" encoding="utf-8"?>
<p:tagLst xmlns:p="http://schemas.openxmlformats.org/presentationml/2006/main">
  <p:tag name="AS_UNIQUEID" val="972"/>
</p:tagLst>
</file>

<file path=ppt/tags/tag206.xml><?xml version="1.0" encoding="utf-8"?>
<p:tagLst xmlns:p="http://schemas.openxmlformats.org/presentationml/2006/main">
  <p:tag name="AS_UNIQUEID" val="973"/>
</p:tagLst>
</file>

<file path=ppt/tags/tag207.xml><?xml version="1.0" encoding="utf-8"?>
<p:tagLst xmlns:p="http://schemas.openxmlformats.org/presentationml/2006/main">
  <p:tag name="AS_UNIQUEID" val="2"/>
</p:tagLst>
</file>

<file path=ppt/tags/tag208.xml><?xml version="1.0" encoding="utf-8"?>
<p:tagLst xmlns:p="http://schemas.openxmlformats.org/presentationml/2006/main">
  <p:tag name="AS_UNIQUEID" val="470"/>
</p:tagLst>
</file>

<file path=ppt/tags/tag209.xml><?xml version="1.0" encoding="utf-8"?>
<p:tagLst xmlns:p="http://schemas.openxmlformats.org/presentationml/2006/main">
  <p:tag name="AS_UNIQUEID" val="471"/>
</p:tagLst>
</file>

<file path=ppt/tags/tag21.xml><?xml version="1.0" encoding="utf-8"?>
<p:tagLst xmlns:p="http://schemas.openxmlformats.org/presentationml/2006/main">
  <p:tag name="AS_UNIQUEID" val="2237"/>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10.xml><?xml version="1.0" encoding="utf-8"?>
<p:tagLst xmlns:p="http://schemas.openxmlformats.org/presentationml/2006/main">
  <p:tag name="AS_UNIQUEID" val="472"/>
</p:tagLst>
</file>

<file path=ppt/tags/tag211.xml><?xml version="1.0" encoding="utf-8"?>
<p:tagLst xmlns:p="http://schemas.openxmlformats.org/presentationml/2006/main">
  <p:tag name="AS_UNIQUEID" val="4672"/>
</p:tagLst>
</file>

<file path=ppt/tags/tag212.xml><?xml version="1.0" encoding="utf-8"?>
<p:tagLst xmlns:p="http://schemas.openxmlformats.org/presentationml/2006/main">
  <p:tag name="AS_UNIQUEID" val="4674"/>
</p:tagLst>
</file>

<file path=ppt/tags/tag213.xml><?xml version="1.0" encoding="utf-8"?>
<p:tagLst xmlns:p="http://schemas.openxmlformats.org/presentationml/2006/main">
  <p:tag name="AS_UNIQUEID" val="4675"/>
</p:tagLst>
</file>

<file path=ppt/tags/tag214.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215.xml><?xml version="1.0" encoding="utf-8"?>
<p:tagLst xmlns:p="http://schemas.openxmlformats.org/presentationml/2006/main">
  <p:tag name="AS_UNIQUEID" val="2"/>
</p:tagLst>
</file>

<file path=ppt/tags/tag216.xml><?xml version="1.0" encoding="utf-8"?>
<p:tagLst xmlns:p="http://schemas.openxmlformats.org/presentationml/2006/main">
  <p:tag name="AS_UNIQUEID" val="1022"/>
</p:tagLst>
</file>

<file path=ppt/tags/tag217.xml><?xml version="1.0" encoding="utf-8"?>
<p:tagLst xmlns:p="http://schemas.openxmlformats.org/presentationml/2006/main">
  <p:tag name="AS_UNIQUEID" val="1028"/>
  <p:tag name="KSO_WM_UNIT_TABLE_BEAUTIFY" val="smartTable{63a9501e-ed99-4d3d-a1d0-8d330d302881}"/>
  <p:tag name="TABLE_ENDDRAG_ORIGIN_RECT" val="873*319"/>
  <p:tag name="TABLE_ENDDRAG_RECT" val="53*108*873*319"/>
</p:tagLst>
</file>

<file path=ppt/tags/tag218.xml><?xml version="1.0" encoding="utf-8"?>
<p:tagLst xmlns:p="http://schemas.openxmlformats.org/presentationml/2006/main">
  <p:tag name="AS_UNIQUEID" val="470"/>
</p:tagLst>
</file>

<file path=ppt/tags/tag219.xml><?xml version="1.0" encoding="utf-8"?>
<p:tagLst xmlns:p="http://schemas.openxmlformats.org/presentationml/2006/main">
  <p:tag name="AS_UNIQUEID" val="471"/>
</p:tagLst>
</file>

<file path=ppt/tags/tag22.xml><?xml version="1.0" encoding="utf-8"?>
<p:tagLst xmlns:p="http://schemas.openxmlformats.org/presentationml/2006/main">
  <p:tag name="AS_UNIQUEID" val="2238"/>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20.xml><?xml version="1.0" encoding="utf-8"?>
<p:tagLst xmlns:p="http://schemas.openxmlformats.org/presentationml/2006/main">
  <p:tag name="AS_UNIQUEID" val="472"/>
</p:tagLst>
</file>

<file path=ppt/tags/tag221.xml><?xml version="1.0" encoding="utf-8"?>
<p:tagLst xmlns:p="http://schemas.openxmlformats.org/presentationml/2006/main">
  <p:tag name="AS_UNIQUEID" val="4652"/>
</p:tagLst>
</file>

<file path=ppt/tags/tag222.xml><?xml version="1.0" encoding="utf-8"?>
<p:tagLst xmlns:p="http://schemas.openxmlformats.org/presentationml/2006/main">
  <p:tag name="AS_UNIQUEID" val="4653"/>
</p:tagLst>
</file>

<file path=ppt/tags/tag223.xml><?xml version="1.0" encoding="utf-8"?>
<p:tagLst xmlns:p="http://schemas.openxmlformats.org/presentationml/2006/main">
  <p:tag name="KSO_WM_SPECIAL_SOURCE" val="bdnull"/>
</p:tagLst>
</file>

<file path=ppt/tags/tag224.xml><?xml version="1.0" encoding="utf-8"?>
<p:tagLst xmlns:p="http://schemas.openxmlformats.org/presentationml/2006/main">
  <p:tag name="AS_UNIQUEID" val="2"/>
</p:tagLst>
</file>

<file path=ppt/tags/tag225.xml><?xml version="1.0" encoding="utf-8"?>
<p:tagLst xmlns:p="http://schemas.openxmlformats.org/presentationml/2006/main">
  <p:tag name="AS_UNIQUEID" val="1010"/>
</p:tagLst>
</file>

<file path=ppt/tags/tag226.xml><?xml version="1.0" encoding="utf-8"?>
<p:tagLst xmlns:p="http://schemas.openxmlformats.org/presentationml/2006/main">
  <p:tag name="AS_UNIQUEID" val="1011"/>
</p:tagLst>
</file>

<file path=ppt/tags/tag227.xml><?xml version="1.0" encoding="utf-8"?>
<p:tagLst xmlns:p="http://schemas.openxmlformats.org/presentationml/2006/main">
  <p:tag name="AS_UNIQUEID" val="1016"/>
</p:tagLst>
</file>

<file path=ppt/tags/tag228.xml><?xml version="1.0" encoding="utf-8"?>
<p:tagLst xmlns:p="http://schemas.openxmlformats.org/presentationml/2006/main">
  <p:tag name="AS_UNIQUEID" val="1018"/>
</p:tagLst>
</file>

<file path=ppt/tags/tag229.xml><?xml version="1.0" encoding="utf-8"?>
<p:tagLst xmlns:p="http://schemas.openxmlformats.org/presentationml/2006/main">
  <p:tag name="AS_UNIQUEID" val="1565"/>
  <p:tag name="KSO_WM_UNIT_TABLE_BEAUTIFY" val="smartTable{b08467c3-4eb0-4612-81a6-7cb58176bcfe}"/>
</p:tagLst>
</file>

<file path=ppt/tags/tag23.xml><?xml version="1.0" encoding="utf-8"?>
<p:tagLst xmlns:p="http://schemas.openxmlformats.org/presentationml/2006/main">
  <p:tag name="AS_UNIQUEID" val="2240"/>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0.xml><?xml version="1.0" encoding="utf-8"?>
<p:tagLst xmlns:p="http://schemas.openxmlformats.org/presentationml/2006/main">
  <p:tag name="AS_UNIQUEID" val="470"/>
</p:tagLst>
</file>

<file path=ppt/tags/tag231.xml><?xml version="1.0" encoding="utf-8"?>
<p:tagLst xmlns:p="http://schemas.openxmlformats.org/presentationml/2006/main">
  <p:tag name="AS_UNIQUEID" val="471"/>
</p:tagLst>
</file>

<file path=ppt/tags/tag232.xml><?xml version="1.0" encoding="utf-8"?>
<p:tagLst xmlns:p="http://schemas.openxmlformats.org/presentationml/2006/main">
  <p:tag name="AS_UNIQUEID" val="472"/>
</p:tagLst>
</file>

<file path=ppt/tags/tag233.xml><?xml version="1.0" encoding="utf-8"?>
<p:tagLst xmlns:p="http://schemas.openxmlformats.org/presentationml/2006/main">
  <p:tag name="AS_UNIQUEID" val="1031"/>
  <p:tag name="KSO_WM_UNIT_TABLE_BEAUTIFY" val="smartTable{5dc91c12-2b12-434f-b920-5aa86e00811e}"/>
  <p:tag name="TABLE_ENDDRAG_ORIGIN_RECT" val="890*280"/>
  <p:tag name="TABLE_ENDDRAG_RECT" val="23*75*890*280"/>
</p:tagLst>
</file>

<file path=ppt/tags/tag234.xml><?xml version="1.0" encoding="utf-8"?>
<p:tagLst xmlns:p="http://schemas.openxmlformats.org/presentationml/2006/main">
  <p:tag name="AS_UNIQUEID" val="1032"/>
</p:tagLst>
</file>

<file path=ppt/tags/tag235.xml><?xml version="1.0" encoding="utf-8"?>
<p:tagLst xmlns:p="http://schemas.openxmlformats.org/presentationml/2006/main">
  <p:tag name="AS_UNIQUEID" val="470"/>
</p:tagLst>
</file>

<file path=ppt/tags/tag236.xml><?xml version="1.0" encoding="utf-8"?>
<p:tagLst xmlns:p="http://schemas.openxmlformats.org/presentationml/2006/main">
  <p:tag name="AS_UNIQUEID" val="471"/>
</p:tagLst>
</file>

<file path=ppt/tags/tag237.xml><?xml version="1.0" encoding="utf-8"?>
<p:tagLst xmlns:p="http://schemas.openxmlformats.org/presentationml/2006/main">
  <p:tag name="AS_UNIQUEID" val="472"/>
</p:tagLst>
</file>

<file path=ppt/tags/tag238.xml><?xml version="1.0" encoding="utf-8"?>
<p:tagLst xmlns:p="http://schemas.openxmlformats.org/presentationml/2006/main">
  <p:tag name="AS_UNIQUEID" val="4681"/>
</p:tagLst>
</file>

<file path=ppt/tags/tag239.xml><?xml version="1.0" encoding="utf-8"?>
<p:tagLst xmlns:p="http://schemas.openxmlformats.org/presentationml/2006/main">
  <p:tag name="AS_UNIQUEID" val="4677"/>
</p:tagLst>
</file>

<file path=ppt/tags/tag24.xml><?xml version="1.0" encoding="utf-8"?>
<p:tagLst xmlns:p="http://schemas.openxmlformats.org/presentationml/2006/main">
  <p:tag name="AS_UNIQUEID" val="2241"/>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40.xml><?xml version="1.0" encoding="utf-8"?>
<p:tagLst xmlns:p="http://schemas.openxmlformats.org/presentationml/2006/main">
  <p:tag name="AS_UNIQUEID" val="4678"/>
</p:tagLst>
</file>

<file path=ppt/tags/tag241.xml><?xml version="1.0" encoding="utf-8"?>
<p:tagLst xmlns:p="http://schemas.openxmlformats.org/presentationml/2006/main">
  <p:tag name="AS_UNIQUEID" val="4679"/>
</p:tagLst>
</file>

<file path=ppt/tags/tag242.xml><?xml version="1.0" encoding="utf-8"?>
<p:tagLst xmlns:p="http://schemas.openxmlformats.org/presentationml/2006/main">
  <p:tag name="AS_UNIQUEID" val="4680"/>
</p:tagLst>
</file>

<file path=ppt/tags/tag243.xml><?xml version="1.0" encoding="utf-8"?>
<p:tagLst xmlns:p="http://schemas.openxmlformats.org/presentationml/2006/main">
  <p:tag name="AS_UNIQUEID" val="4681"/>
</p:tagLst>
</file>

<file path=ppt/tags/tag244.xml><?xml version="1.0" encoding="utf-8"?>
<p:tagLst xmlns:p="http://schemas.openxmlformats.org/presentationml/2006/main">
  <p:tag name="AS_UNIQUEID" val="4682"/>
</p:tagLst>
</file>

<file path=ppt/tags/tag245.xml><?xml version="1.0" encoding="utf-8"?>
<p:tagLst xmlns:p="http://schemas.openxmlformats.org/presentationml/2006/main">
  <p:tag name="AS_UNIQUEID" val="4683"/>
</p:tagLst>
</file>

<file path=ppt/tags/tag246.xml><?xml version="1.0" encoding="utf-8"?>
<p:tagLst xmlns:p="http://schemas.openxmlformats.org/presentationml/2006/main">
  <p:tag name="AS_UNIQUEID" val="4684"/>
</p:tagLst>
</file>

<file path=ppt/tags/tag247.xml><?xml version="1.0" encoding="utf-8"?>
<p:tagLst xmlns:p="http://schemas.openxmlformats.org/presentationml/2006/main">
  <p:tag name="AS_UNIQUEID" val="4685"/>
</p:tagLst>
</file>

<file path=ppt/tags/tag248.xml><?xml version="1.0" encoding="utf-8"?>
<p:tagLst xmlns:p="http://schemas.openxmlformats.org/presentationml/2006/main">
  <p:tag name="AS_UNIQUEID" val="4686"/>
</p:tagLst>
</file>

<file path=ppt/tags/tag249.xml><?xml version="1.0" encoding="utf-8"?>
<p:tagLst xmlns:p="http://schemas.openxmlformats.org/presentationml/2006/main">
  <p:tag name="AS_UNIQUEID" val="4687"/>
</p:tagLst>
</file>

<file path=ppt/tags/tag25.xml><?xml version="1.0" encoding="utf-8"?>
<p:tagLst xmlns:p="http://schemas.openxmlformats.org/presentationml/2006/main">
  <p:tag name="AS_UNIQUEID" val="2242"/>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50.xml><?xml version="1.0" encoding="utf-8"?>
<p:tagLst xmlns:p="http://schemas.openxmlformats.org/presentationml/2006/main">
  <p:tag name="AS_UNIQUEID" val="4688"/>
</p:tagLst>
</file>

<file path=ppt/tags/tag251.xml><?xml version="1.0" encoding="utf-8"?>
<p:tagLst xmlns:p="http://schemas.openxmlformats.org/presentationml/2006/main">
  <p:tag name="AS_UNIQUEID" val="4689"/>
</p:tagLst>
</file>

<file path=ppt/tags/tag252.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253.xml><?xml version="1.0" encoding="utf-8"?>
<p:tagLst xmlns:p="http://schemas.openxmlformats.org/presentationml/2006/main">
  <p:tag name="AS_UNIQUEID" val="1323"/>
</p:tagLst>
</file>

<file path=ppt/tags/tag254.xml><?xml version="1.0" encoding="utf-8"?>
<p:tagLst xmlns:p="http://schemas.openxmlformats.org/presentationml/2006/main">
  <p:tag name="AS_UNIQUEID" val="1324"/>
</p:tagLst>
</file>

<file path=ppt/tags/tag255.xml><?xml version="1.0" encoding="utf-8"?>
<p:tagLst xmlns:p="http://schemas.openxmlformats.org/presentationml/2006/main">
  <p:tag name="AS_UNIQUEID" val="1532"/>
</p:tagLst>
</file>

<file path=ppt/tags/tag256.xml><?xml version="1.0" encoding="utf-8"?>
<p:tagLst xmlns:p="http://schemas.openxmlformats.org/presentationml/2006/main">
  <p:tag name="AS_UNIQUEID" val="1577"/>
</p:tagLst>
</file>

<file path=ppt/tags/tag257.xml><?xml version="1.0" encoding="utf-8"?>
<p:tagLst xmlns:p="http://schemas.openxmlformats.org/presentationml/2006/main">
  <p:tag name="AS_UNIQUEID" val="4705"/>
</p:tagLst>
</file>

<file path=ppt/tags/tag258.xml><?xml version="1.0" encoding="utf-8"?>
<p:tagLst xmlns:p="http://schemas.openxmlformats.org/presentationml/2006/main">
  <p:tag name="AS_UNIQUEID" val="1574"/>
</p:tagLst>
</file>

<file path=ppt/tags/tag259.xml><?xml version="1.0" encoding="utf-8"?>
<p:tagLst xmlns:p="http://schemas.openxmlformats.org/presentationml/2006/main">
  <p:tag name="AS_UNIQUEID" val="1573"/>
</p:tagLst>
</file>

<file path=ppt/tags/tag26.xml><?xml version="1.0" encoding="utf-8"?>
<p:tagLst xmlns:p="http://schemas.openxmlformats.org/presentationml/2006/main">
  <p:tag name="AS_UNIQUEID" val="2243"/>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0.xml><?xml version="1.0" encoding="utf-8"?>
<p:tagLst xmlns:p="http://schemas.openxmlformats.org/presentationml/2006/main">
  <p:tag name="AS_UNIQUEID" val="1567"/>
</p:tagLst>
</file>

<file path=ppt/tags/tag261.xml><?xml version="1.0" encoding="utf-8"?>
<p:tagLst xmlns:p="http://schemas.openxmlformats.org/presentationml/2006/main">
  <p:tag name="AS_UNIQUEID" val="1568"/>
</p:tagLst>
</file>

<file path=ppt/tags/tag262.xml><?xml version="1.0" encoding="utf-8"?>
<p:tagLst xmlns:p="http://schemas.openxmlformats.org/presentationml/2006/main">
  <p:tag name="AS_UNIQUEID" val="1569"/>
</p:tagLst>
</file>

<file path=ppt/tags/tag263.xml><?xml version="1.0" encoding="utf-8"?>
<p:tagLst xmlns:p="http://schemas.openxmlformats.org/presentationml/2006/main">
  <p:tag name="AS_UNIQUEID" val="1570"/>
</p:tagLst>
</file>

<file path=ppt/tags/tag264.xml><?xml version="1.0" encoding="utf-8"?>
<p:tagLst xmlns:p="http://schemas.openxmlformats.org/presentationml/2006/main">
  <p:tag name="AS_UNIQUEID" val="1571"/>
</p:tagLst>
</file>

<file path=ppt/tags/tag265.xml><?xml version="1.0" encoding="utf-8"?>
<p:tagLst xmlns:p="http://schemas.openxmlformats.org/presentationml/2006/main">
  <p:tag name="AS_UNIQUEID" val="1572"/>
</p:tagLst>
</file>

<file path=ppt/tags/tag266.xml><?xml version="1.0" encoding="utf-8"?>
<p:tagLst xmlns:p="http://schemas.openxmlformats.org/presentationml/2006/main">
  <p:tag name="AS_UNIQUEID" val="1575"/>
</p:tagLst>
</file>

<file path=ppt/tags/tag267.xml><?xml version="1.0" encoding="utf-8"?>
<p:tagLst xmlns:p="http://schemas.openxmlformats.org/presentationml/2006/main">
  <p:tag name="AS_UNIQUEID" val="1578"/>
</p:tagLst>
</file>

<file path=ppt/tags/tag268.xml><?xml version="1.0" encoding="utf-8"?>
<p:tagLst xmlns:p="http://schemas.openxmlformats.org/presentationml/2006/main">
  <p:tag name="AS_UNIQUEID" val="1579"/>
</p:tagLst>
</file>

<file path=ppt/tags/tag269.xml><?xml version="1.0" encoding="utf-8"?>
<p:tagLst xmlns:p="http://schemas.openxmlformats.org/presentationml/2006/main">
  <p:tag name="AS_UNIQUEID" val="1580"/>
</p:tagLst>
</file>

<file path=ppt/tags/tag27.xml><?xml version="1.0" encoding="utf-8"?>
<p:tagLst xmlns:p="http://schemas.openxmlformats.org/presentationml/2006/main">
  <p:tag name="AS_UNIQUEID" val="2244"/>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0.xml><?xml version="1.0" encoding="utf-8"?>
<p:tagLst xmlns:p="http://schemas.openxmlformats.org/presentationml/2006/main">
  <p:tag name="AS_UNIQUEID" val="1581"/>
</p:tagLst>
</file>

<file path=ppt/tags/tag271.xml><?xml version="1.0" encoding="utf-8"?>
<p:tagLst xmlns:p="http://schemas.openxmlformats.org/presentationml/2006/main">
  <p:tag name="AS_UNIQUEID" val="1582"/>
</p:tagLst>
</file>

<file path=ppt/tags/tag272.xml><?xml version="1.0" encoding="utf-8"?>
<p:tagLst xmlns:p="http://schemas.openxmlformats.org/presentationml/2006/main">
  <p:tag name="AS_UNIQUEID" val="1583"/>
</p:tagLst>
</file>

<file path=ppt/tags/tag273.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274.xml><?xml version="1.0" encoding="utf-8"?>
<p:tagLst xmlns:p="http://schemas.openxmlformats.org/presentationml/2006/main">
  <p:tag name="AS_UNIQUEID" val="974"/>
</p:tagLst>
</file>

<file path=ppt/tags/tag275.xml><?xml version="1.0" encoding="utf-8"?>
<p:tagLst xmlns:p="http://schemas.openxmlformats.org/presentationml/2006/main">
  <p:tag name="AS_UNIQUEID" val="975"/>
</p:tagLst>
</file>

<file path=ppt/tags/tag276.xml><?xml version="1.0" encoding="utf-8"?>
<p:tagLst xmlns:p="http://schemas.openxmlformats.org/presentationml/2006/main">
  <p:tag name="AS_UNIQUEID" val="976"/>
</p:tagLst>
</file>

<file path=ppt/tags/tag277.xml><?xml version="1.0" encoding="utf-8"?>
<p:tagLst xmlns:p="http://schemas.openxmlformats.org/presentationml/2006/main">
  <p:tag name="AS_UNIQUEID" val="981"/>
</p:tagLst>
</file>

<file path=ppt/tags/tag278.xml><?xml version="1.0" encoding="utf-8"?>
<p:tagLst xmlns:p="http://schemas.openxmlformats.org/presentationml/2006/main">
  <p:tag name="AS_UNIQUEID" val="982"/>
</p:tagLst>
</file>

<file path=ppt/tags/tag279.xml><?xml version="1.0" encoding="utf-8"?>
<p:tagLst xmlns:p="http://schemas.openxmlformats.org/presentationml/2006/main">
  <p:tag name="AS_UNIQUEID" val="983"/>
</p:tagLst>
</file>

<file path=ppt/tags/tag28.xml><?xml version="1.0" encoding="utf-8"?>
<p:tagLst xmlns:p="http://schemas.openxmlformats.org/presentationml/2006/main">
  <p:tag name="AS_UNIQUEID" val="2245"/>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p="http://schemas.openxmlformats.org/presentationml/2006/main">
  <p:tag name="AS_UNIQUEID" val="1945"/>
</p:tagLst>
</file>

<file path=ppt/tags/tag281.xml><?xml version="1.0" encoding="utf-8"?>
<p:tagLst xmlns:p="http://schemas.openxmlformats.org/presentationml/2006/main">
  <p:tag name="AS_UNIQUEID" val="977"/>
</p:tagLst>
</file>

<file path=ppt/tags/tag282.xml><?xml version="1.0" encoding="utf-8"?>
<p:tagLst xmlns:p="http://schemas.openxmlformats.org/presentationml/2006/main">
  <p:tag name="AS_UNIQUEID" val="978"/>
</p:tagLst>
</file>

<file path=ppt/tags/tag283.xml><?xml version="1.0" encoding="utf-8"?>
<p:tagLst xmlns:p="http://schemas.openxmlformats.org/presentationml/2006/main">
  <p:tag name="AS_UNIQUEID" val="984"/>
</p:tagLst>
</file>

<file path=ppt/tags/tag284.xml><?xml version="1.0" encoding="utf-8"?>
<p:tagLst xmlns:p="http://schemas.openxmlformats.org/presentationml/2006/main">
  <p:tag name="AS_UNIQUEID" val="985"/>
</p:tagLst>
</file>

<file path=ppt/tags/tag285.xml><?xml version="1.0" encoding="utf-8"?>
<p:tagLst xmlns:p="http://schemas.openxmlformats.org/presentationml/2006/main">
  <p:tag name="AS_UNIQUEID" val="986"/>
</p:tagLst>
</file>

<file path=ppt/tags/tag286.xml><?xml version="1.0" encoding="utf-8"?>
<p:tagLst xmlns:p="http://schemas.openxmlformats.org/presentationml/2006/main">
  <p:tag name="AS_UNIQUEID" val="987"/>
</p:tagLst>
</file>

<file path=ppt/tags/tag287.xml><?xml version="1.0" encoding="utf-8"?>
<p:tagLst xmlns:p="http://schemas.openxmlformats.org/presentationml/2006/main">
  <p:tag name="AS_UNIQUEID" val="988"/>
</p:tagLst>
</file>

<file path=ppt/tags/tag288.xml><?xml version="1.0" encoding="utf-8"?>
<p:tagLst xmlns:p="http://schemas.openxmlformats.org/presentationml/2006/main">
  <p:tag name="AS_UNIQUEID" val="1946"/>
</p:tagLst>
</file>

<file path=ppt/tags/tag289.xml><?xml version="1.0" encoding="utf-8"?>
<p:tagLst xmlns:p="http://schemas.openxmlformats.org/presentationml/2006/main">
  <p:tag name="AS_UNIQUEID" val="979"/>
</p:tagLst>
</file>

<file path=ppt/tags/tag29.xml><?xml version="1.0" encoding="utf-8"?>
<p:tagLst xmlns:p="http://schemas.openxmlformats.org/presentationml/2006/main">
  <p:tag name="AS_UNIQUEID" val="2246"/>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90.xml><?xml version="1.0" encoding="utf-8"?>
<p:tagLst xmlns:p="http://schemas.openxmlformats.org/presentationml/2006/main">
  <p:tag name="AS_UNIQUEID" val="989"/>
</p:tagLst>
</file>

<file path=ppt/tags/tag291.xml><?xml version="1.0" encoding="utf-8"?>
<p:tagLst xmlns:p="http://schemas.openxmlformats.org/presentationml/2006/main">
  <p:tag name="AS_UNIQUEID" val="990"/>
</p:tagLst>
</file>

<file path=ppt/tags/tag292.xml><?xml version="1.0" encoding="utf-8"?>
<p:tagLst xmlns:p="http://schemas.openxmlformats.org/presentationml/2006/main">
  <p:tag name="AS_UNIQUEID" val="991"/>
</p:tagLst>
</file>

<file path=ppt/tags/tag293.xml><?xml version="1.0" encoding="utf-8"?>
<p:tagLst xmlns:p="http://schemas.openxmlformats.org/presentationml/2006/main">
  <p:tag name="AS_UNIQUEID" val="992"/>
</p:tagLst>
</file>

<file path=ppt/tags/tag294.xml><?xml version="1.0" encoding="utf-8"?>
<p:tagLst xmlns:p="http://schemas.openxmlformats.org/presentationml/2006/main">
  <p:tag name="AS_UNIQUEID" val="993"/>
</p:tagLst>
</file>

<file path=ppt/tags/tag295.xml><?xml version="1.0" encoding="utf-8"?>
<p:tagLst xmlns:p="http://schemas.openxmlformats.org/presentationml/2006/main">
  <p:tag name="AS_UNIQUEID" val="994"/>
</p:tagLst>
</file>

<file path=ppt/tags/tag296.xml><?xml version="1.0" encoding="utf-8"?>
<p:tagLst xmlns:p="http://schemas.openxmlformats.org/presentationml/2006/main">
  <p:tag name="AS_UNIQUEID" val="2"/>
</p:tagLst>
</file>

<file path=ppt/tags/tag297.xml><?xml version="1.0" encoding="utf-8"?>
<p:tagLst xmlns:p="http://schemas.openxmlformats.org/presentationml/2006/main">
  <p:tag name="AS_UNIQUEID" val="997"/>
</p:tagLst>
</file>

<file path=ppt/tags/tag298.xml><?xml version="1.0" encoding="utf-8"?>
<p:tagLst xmlns:p="http://schemas.openxmlformats.org/presentationml/2006/main">
  <p:tag name="AS_UNIQUEID" val="999"/>
</p:tagLst>
</file>

<file path=ppt/tags/tag299.xml><?xml version="1.0" encoding="utf-8"?>
<p:tagLst xmlns:p="http://schemas.openxmlformats.org/presentationml/2006/main">
  <p:tag name="AS_UNIQUEID" val="2"/>
</p:tagLst>
</file>

<file path=ppt/tags/tag3.xml><?xml version="1.0" encoding="utf-8"?>
<p:tagLst xmlns:p="http://schemas.openxmlformats.org/presentationml/2006/main">
  <p:tag name="AS_UNIQUEID" val="1345"/>
</p:tagLst>
</file>

<file path=ppt/tags/tag30.xml><?xml version="1.0" encoding="utf-8"?>
<p:tagLst xmlns:p="http://schemas.openxmlformats.org/presentationml/2006/main">
  <p:tag name="AS_UNIQUEID" val="2247"/>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00.xml><?xml version="1.0" encoding="utf-8"?>
<p:tagLst xmlns:p="http://schemas.openxmlformats.org/presentationml/2006/main">
  <p:tag name="AS_UNIQUEID" val="470"/>
</p:tagLst>
</file>

<file path=ppt/tags/tag301.xml><?xml version="1.0" encoding="utf-8"?>
<p:tagLst xmlns:p="http://schemas.openxmlformats.org/presentationml/2006/main">
  <p:tag name="AS_UNIQUEID" val="471"/>
</p:tagLst>
</file>

<file path=ppt/tags/tag302.xml><?xml version="1.0" encoding="utf-8"?>
<p:tagLst xmlns:p="http://schemas.openxmlformats.org/presentationml/2006/main">
  <p:tag name="AS_UNIQUEID" val="472"/>
</p:tagLst>
</file>

<file path=ppt/tags/tag303.xml><?xml version="1.0" encoding="utf-8"?>
<p:tagLst xmlns:p="http://schemas.openxmlformats.org/presentationml/2006/main">
  <p:tag name="AS_UNIQUEID" val="1001"/>
</p:tagLst>
</file>

<file path=ppt/tags/tag304.xml><?xml version="1.0" encoding="utf-8"?>
<p:tagLst xmlns:p="http://schemas.openxmlformats.org/presentationml/2006/main">
  <p:tag name="AS_UNIQUEID" val="1002"/>
</p:tagLst>
</file>

<file path=ppt/tags/tag305.xml><?xml version="1.0" encoding="utf-8"?>
<p:tagLst xmlns:p="http://schemas.openxmlformats.org/presentationml/2006/main">
  <p:tag name="AS_UNIQUEID" val="2"/>
</p:tagLst>
</file>

<file path=ppt/tags/tag306.xml><?xml version="1.0" encoding="utf-8"?>
<p:tagLst xmlns:p="http://schemas.openxmlformats.org/presentationml/2006/main">
  <p:tag name="AS_UNIQUEID" val="2575"/>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 name="WM_BEAUTIFY_SHAPE_IDENTITY" val="{e197b500-f369-4507-b357-78f8e1521b5f}"/>
</p:tagLst>
</file>

<file path=ppt/tags/tag307.xml><?xml version="1.0" encoding="utf-8"?>
<p:tagLst xmlns:p="http://schemas.openxmlformats.org/presentationml/2006/main">
  <p:tag name="AS_UNIQUEID" val="2576"/>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Lst>
</file>

<file path=ppt/tags/tag308.xml><?xml version="1.0" encoding="utf-8"?>
<p:tagLst xmlns:p="http://schemas.openxmlformats.org/presentationml/2006/main">
  <p:tag name="AS_UNIQUEID" val="2577"/>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4"/>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Lst>
</file>

<file path=ppt/tags/tag309.xml><?xml version="1.0" encoding="utf-8"?>
<p:tagLst xmlns:p="http://schemas.openxmlformats.org/presentationml/2006/main">
  <p:tag name="AS_UNIQUEID" val="2578"/>
  <p:tag name="KSO_WM_UNIT_FILL_FORE_SCHEMECOLOR_INDEX" val="7"/>
  <p:tag name="KSO_WM_UNIT_FILL_FORE_SCHEMECOLOR_INDEX_BRIGHTNESS" val="0.4"/>
  <p:tag name="KSO_WM_UNIT_FILL_TYPE" val="1"/>
  <p:tag name="KSO_WM_UNIT_TEXT_FILL_FORE_SCHEMECOLOR_INDEX" val="2"/>
  <p:tag name="KSO_WM_UNIT_TEXT_FILL_FORE_SCHEMECOLOR_INDEX_BRIGHTNESS" val="0"/>
  <p:tag name="KSO_WM_UNIT_TEXT_FILL_TYPE" val="1"/>
</p:tagLst>
</file>

<file path=ppt/tags/tag31.xml><?xml version="1.0" encoding="utf-8"?>
<p:tagLst xmlns:p="http://schemas.openxmlformats.org/presentationml/2006/main">
  <p:tag name="AS_UNIQUEID" val="2248"/>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10.xml><?xml version="1.0" encoding="utf-8"?>
<p:tagLst xmlns:p="http://schemas.openxmlformats.org/presentationml/2006/main">
  <p:tag name="AS_UNIQUEID" val="2579"/>
  <p:tag name="KSO_WM_UNIT_FILL_FORE_SCHEMECOLOR_INDEX" val="5"/>
  <p:tag name="KSO_WM_UNIT_FILL_FORE_SCHEMECOLOR_INDEX_BRIGHTNESS" val="0"/>
  <p:tag name="KSO_WM_UNIT_FILL_TYPE" val="1"/>
  <p:tag name="KSO_WM_UNIT_TEXT_FILL_FORE_SCHEMECOLOR_INDEX" val="2"/>
  <p:tag name="KSO_WM_UNIT_TEXT_FILL_FORE_SCHEMECOLOR_INDEX_BRIGHTNESS" val="0"/>
  <p:tag name="KSO_WM_UNIT_TEXT_FILL_TYPE" val="1"/>
</p:tagLst>
</file>

<file path=ppt/tags/tag311.xml><?xml version="1.0" encoding="utf-8"?>
<p:tagLst xmlns:p="http://schemas.openxmlformats.org/presentationml/2006/main">
  <p:tag name="AS_UNIQUEID" val="2580"/>
  <p:tag name="KSO_WM_UNIT_TEXT_FILL_FORE_SCHEMECOLOR_INDEX" val="13"/>
  <p:tag name="KSO_WM_UNIT_TEXT_FILL_FORE_SCHEMECOLOR_INDEX_BRIGHTNESS" val="0"/>
  <p:tag name="KSO_WM_UNIT_TEXT_FILL_TYPE" val="1"/>
</p:tagLst>
</file>

<file path=ppt/tags/tag312.xml><?xml version="1.0" encoding="utf-8"?>
<p:tagLst xmlns:p="http://schemas.openxmlformats.org/presentationml/2006/main">
  <p:tag name="AS_UNIQUEID" val="1002"/>
</p:tagLst>
</file>

<file path=ppt/tags/tag313.xml><?xml version="1.0" encoding="utf-8"?>
<p:tagLst xmlns:p="http://schemas.openxmlformats.org/presentationml/2006/main">
  <p:tag name="KSO_WM_SLIDE_BACKGROUND_TYPE" val="general"/>
  <p:tag name="KSO_WM_SLIDE_BK_DARK_LIGHT" val="2"/>
</p:tagLst>
</file>

<file path=ppt/tags/tag314.xml><?xml version="1.0" encoding="utf-8"?>
<p:tagLst xmlns:p="http://schemas.openxmlformats.org/presentationml/2006/main">
  <p:tag name="AS_UNIQUEID" val="2571"/>
</p:tagLst>
</file>

<file path=ppt/tags/tag315.xml><?xml version="1.0" encoding="utf-8"?>
<p:tagLst xmlns:p="http://schemas.openxmlformats.org/presentationml/2006/main">
  <p:tag name="AS_UNIQUEID" val="2572"/>
</p:tagLst>
</file>

<file path=ppt/tags/tag316.xml><?xml version="1.0" encoding="utf-8"?>
<p:tagLst xmlns:p="http://schemas.openxmlformats.org/presentationml/2006/main">
  <p:tag name="AS_UNIQUEID" val="2573"/>
</p:tagLst>
</file>

<file path=ppt/tags/tag317.xml><?xml version="1.0" encoding="utf-8"?>
<p:tagLst xmlns:p="http://schemas.openxmlformats.org/presentationml/2006/main">
  <p:tag name="AS_UNIQUEID" val="1323"/>
</p:tagLst>
</file>

<file path=ppt/tags/tag318.xml><?xml version="1.0" encoding="utf-8"?>
<p:tagLst xmlns:p="http://schemas.openxmlformats.org/presentationml/2006/main">
  <p:tag name="AS_UNIQUEID" val="1532"/>
</p:tagLst>
</file>

<file path=ppt/tags/tag319.xml><?xml version="1.0" encoding="utf-8"?>
<p:tagLst xmlns:p="http://schemas.openxmlformats.org/presentationml/2006/main">
  <p:tag name="AS_UNIQUEID" val="1329"/>
</p:tagLst>
</file>

<file path=ppt/tags/tag32.xml><?xml version="1.0" encoding="utf-8"?>
<p:tagLst xmlns:p="http://schemas.openxmlformats.org/presentationml/2006/main">
  <p:tag name="AS_UNIQUEID" val="2249"/>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20.xml><?xml version="1.0" encoding="utf-8"?>
<p:tagLst xmlns:p="http://schemas.openxmlformats.org/presentationml/2006/main">
  <p:tag name="AS_UNIQUEID" val="1038"/>
  <p:tag name="KSO_WM_UNIT_TABLE_BEAUTIFY" val="smartTable{e75dd118-689a-49ee-ae93-bfb37f0178fe}"/>
  <p:tag name="TABLE_ENDDRAG_ORIGIN_RECT" val="841*479"/>
  <p:tag name="TABLE_ENDDRAG_RECT" val="57*119*841*479"/>
</p:tagLst>
</file>

<file path=ppt/tags/tag321.xml><?xml version="1.0" encoding="utf-8"?>
<p:tagLst xmlns:p="http://schemas.openxmlformats.org/presentationml/2006/main">
  <p:tag name="AS_UNIQUEID" val="2125"/>
</p:tagLst>
</file>

<file path=ppt/tags/tag322.xml><?xml version="1.0" encoding="utf-8"?>
<p:tagLst xmlns:p="http://schemas.openxmlformats.org/presentationml/2006/main">
  <p:tag name="AS_UNIQUEID" val="1213"/>
</p:tagLst>
</file>

<file path=ppt/tags/tag323.xml><?xml version="1.0" encoding="utf-8"?>
<p:tagLst xmlns:p="http://schemas.openxmlformats.org/presentationml/2006/main">
  <p:tag name="AS_UNIQUEID" val="1431"/>
</p:tagLst>
</file>

<file path=ppt/tags/tag324.xml><?xml version="1.0" encoding="utf-8"?>
<p:tagLst xmlns:p="http://schemas.openxmlformats.org/presentationml/2006/main">
  <p:tag name="AS_UNIQUEID" val="1432"/>
</p:tagLst>
</file>

<file path=ppt/tags/tag325.xml><?xml version="1.0" encoding="utf-8"?>
<p:tagLst xmlns:p="http://schemas.openxmlformats.org/presentationml/2006/main">
  <p:tag name="AS_UNIQUEID" val="1433"/>
</p:tagLst>
</file>

<file path=ppt/tags/tag326.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27.xml><?xml version="1.0" encoding="utf-8"?>
<p:tagLst xmlns:p="http://schemas.openxmlformats.org/presentationml/2006/main">
  <p:tag name="AS_UNIQUEID" val="3543"/>
  <p:tag name="KSO_WM_UNIT_TABLE_BEAUTIFY" val="smartTable{8d7677ab-9a52-4c2f-a4c4-9a5d88947ef2}"/>
  <p:tag name="TABLE_ENDDRAG_ORIGIN_RECT" val="908*384"/>
  <p:tag name="TABLE_ENDDRAG_RECT" val="27*102*908*384"/>
</p:tagLst>
</file>

<file path=ppt/tags/tag328.xml><?xml version="1.0" encoding="utf-8"?>
<p:tagLst xmlns:p="http://schemas.openxmlformats.org/presentationml/2006/main">
  <p:tag name="AS_UNIQUEID" val="4720"/>
</p:tagLst>
</file>

<file path=ppt/tags/tag329.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3.xml><?xml version="1.0" encoding="utf-8"?>
<p:tagLst xmlns:p="http://schemas.openxmlformats.org/presentationml/2006/main">
  <p:tag name="AS_UNIQUEID" val="2250"/>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30.xml><?xml version="1.0" encoding="utf-8"?>
<p:tagLst xmlns:p="http://schemas.openxmlformats.org/presentationml/2006/main">
  <p:tag name="AS_UNIQUEID" val="1299"/>
  <p:tag name="KSO_WM_UNIT_TABLE_BEAUTIFY" val="smartTable{a5853418-d583-4196-b5b2-0f9425194c00}"/>
</p:tagLst>
</file>

<file path=ppt/tags/tag331.xml><?xml version="1.0" encoding="utf-8"?>
<p:tagLst xmlns:p="http://schemas.openxmlformats.org/presentationml/2006/main">
  <p:tag name="AS_UNIQUEID" val="801"/>
</p:tagLst>
</file>

<file path=ppt/tags/tag332.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33.xml><?xml version="1.0" encoding="utf-8"?>
<p:tagLst xmlns:p="http://schemas.openxmlformats.org/presentationml/2006/main">
  <p:tag name="AS_UNIQUEID" val="3555"/>
  <p:tag name="KSO_WM_UNIT_TABLE_BEAUTIFY" val="smartTable{144a1dab-9176-40fd-8bf9-feaa327e39f8}"/>
  <p:tag name="TABLE_ENDDRAG_ORIGIN_RECT" val="913*566"/>
  <p:tag name="TABLE_ENDDRAG_RECT" val="27*112*913*566"/>
</p:tagLst>
</file>

<file path=ppt/tags/tag334.xml><?xml version="1.0" encoding="utf-8"?>
<p:tagLst xmlns:p="http://schemas.openxmlformats.org/presentationml/2006/main">
  <p:tag name="AS_UNIQUEID" val="4741"/>
</p:tagLst>
</file>

<file path=ppt/tags/tag335.xml><?xml version="1.0" encoding="utf-8"?>
<p:tagLst xmlns:p="http://schemas.openxmlformats.org/presentationml/2006/main">
  <p:tag name="AS_UNIQUEID" val="4742"/>
</p:tagLst>
</file>

<file path=ppt/tags/tag336.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37.xml><?xml version="1.0" encoding="utf-8"?>
<p:tagLst xmlns:p="http://schemas.openxmlformats.org/presentationml/2006/main">
  <p:tag name="AS_UNIQUEID" val="1960"/>
</p:tagLst>
</file>

<file path=ppt/tags/tag338.xml><?xml version="1.0" encoding="utf-8"?>
<p:tagLst xmlns:p="http://schemas.openxmlformats.org/presentationml/2006/main">
  <p:tag name="AS_UNIQUEID" val="1961"/>
</p:tagLst>
</file>

<file path=ppt/tags/tag339.xml><?xml version="1.0" encoding="utf-8"?>
<p:tagLst xmlns:p="http://schemas.openxmlformats.org/presentationml/2006/main">
  <p:tag name="AS_UNIQUEID" val="4760"/>
</p:tagLst>
</file>

<file path=ppt/tags/tag34.xml><?xml version="1.0" encoding="utf-8"?>
<p:tagLst xmlns:p="http://schemas.openxmlformats.org/presentationml/2006/main">
  <p:tag name="AS_UNIQUEID" val="2251"/>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40.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41.xml><?xml version="1.0" encoding="utf-8"?>
<p:tagLst xmlns:p="http://schemas.openxmlformats.org/presentationml/2006/main">
  <p:tag name="AS_UNIQUEID" val="4762"/>
</p:tagLst>
</file>

<file path=ppt/tags/tag342.xml><?xml version="1.0" encoding="utf-8"?>
<p:tagLst xmlns:p="http://schemas.openxmlformats.org/presentationml/2006/main">
  <p:tag name="AS_UNIQUEID" val="4763"/>
</p:tagLst>
</file>

<file path=ppt/tags/tag343.xml><?xml version="1.0" encoding="utf-8"?>
<p:tagLst xmlns:p="http://schemas.openxmlformats.org/presentationml/2006/main">
  <p:tag name="AS_UNIQUEID" val="4764"/>
</p:tagLst>
</file>

<file path=ppt/tags/tag344.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45.xml><?xml version="1.0" encoding="utf-8"?>
<p:tagLst xmlns:p="http://schemas.openxmlformats.org/presentationml/2006/main">
  <p:tag name="AS_UNIQUEID" val="1427"/>
</p:tagLst>
</file>

<file path=ppt/tags/tag346.xml><?xml version="1.0" encoding="utf-8"?>
<p:tagLst xmlns:p="http://schemas.openxmlformats.org/presentationml/2006/main">
  <p:tag name="AS_UNIQUEID" val="1428"/>
</p:tagLst>
</file>

<file path=ppt/tags/tag347.xml><?xml version="1.0" encoding="utf-8"?>
<p:tagLst xmlns:p="http://schemas.openxmlformats.org/presentationml/2006/main">
  <p:tag name="AS_UNIQUEID" val="4766"/>
</p:tagLst>
</file>

<file path=ppt/tags/tag348.xml><?xml version="1.0" encoding="utf-8"?>
<p:tagLst xmlns:p="http://schemas.openxmlformats.org/presentationml/2006/main">
  <p:tag name="KSO_WM_BEAUTIFY_FLAG" val="#wm#"/>
  <p:tag name="KSO_WM_SPECIAL_SOURCE" val="bdnull"/>
  <p:tag name="KSO_WM_TEMPLATE_CATEGORY" val="custom"/>
  <p:tag name="KSO_WM_TEMPLATE_INDEX" val="20191730"/>
</p:tagLst>
</file>

<file path=ppt/tags/tag35.xml><?xml version="1.0" encoding="utf-8"?>
<p:tagLst xmlns:p="http://schemas.openxmlformats.org/presentationml/2006/main">
  <p:tag name="AS_UNIQUEID" val="2252"/>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6.xml><?xml version="1.0" encoding="utf-8"?>
<p:tagLst xmlns:p="http://schemas.openxmlformats.org/presentationml/2006/main">
  <p:tag name="AS_UNIQUEID" val="2253"/>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7.xml><?xml version="1.0" encoding="utf-8"?>
<p:tagLst xmlns:p="http://schemas.openxmlformats.org/presentationml/2006/main">
  <p:tag name="AS_UNIQUEID" val="2255"/>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8.xml><?xml version="1.0" encoding="utf-8"?>
<p:tagLst xmlns:p="http://schemas.openxmlformats.org/presentationml/2006/main">
  <p:tag name="AS_UNIQUEID" val="2256"/>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9.xml><?xml version="1.0" encoding="utf-8"?>
<p:tagLst xmlns:p="http://schemas.openxmlformats.org/presentationml/2006/main">
  <p:tag name="AS_UNIQUEID" val="2257"/>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xml><?xml version="1.0" encoding="utf-8"?>
<p:tagLst xmlns:p="http://schemas.openxmlformats.org/presentationml/2006/main">
  <p:tag name="AS_UNIQUEID" val="1346"/>
</p:tagLst>
</file>

<file path=ppt/tags/tag40.xml><?xml version="1.0" encoding="utf-8"?>
<p:tagLst xmlns:p="http://schemas.openxmlformats.org/presentationml/2006/main">
  <p:tag name="AS_UNIQUEID" val="2258"/>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1.xml><?xml version="1.0" encoding="utf-8"?>
<p:tagLst xmlns:p="http://schemas.openxmlformats.org/presentationml/2006/main">
  <p:tag name="AS_UNIQUEID" val="2259"/>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2.xml><?xml version="1.0" encoding="utf-8"?>
<p:tagLst xmlns:p="http://schemas.openxmlformats.org/presentationml/2006/main">
  <p:tag name="AS_UNIQUEID" val="2260"/>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3.xml><?xml version="1.0" encoding="utf-8"?>
<p:tagLst xmlns:p="http://schemas.openxmlformats.org/presentationml/2006/main">
  <p:tag name="AS_UNIQUEID" val="2262"/>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p="http://schemas.openxmlformats.org/presentationml/2006/main">
  <p:tag name="AS_UNIQUEID" val="2263"/>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p="http://schemas.openxmlformats.org/presentationml/2006/main">
  <p:tag name="AS_UNIQUEID" val="2264"/>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p="http://schemas.openxmlformats.org/presentationml/2006/main">
  <p:tag name="AS_UNIQUEID" val="2265"/>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p="http://schemas.openxmlformats.org/presentationml/2006/main">
  <p:tag name="AS_UNIQUEID" val="2266"/>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8.xml><?xml version="1.0" encoding="utf-8"?>
<p:tagLst xmlns:p="http://schemas.openxmlformats.org/presentationml/2006/main">
  <p:tag name="AS_UNIQUEID" val="2267"/>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9.xml><?xml version="1.0" encoding="utf-8"?>
<p:tagLst xmlns:p="http://schemas.openxmlformats.org/presentationml/2006/main">
  <p:tag name="AS_UNIQUEID" val="2268"/>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xml><?xml version="1.0" encoding="utf-8"?>
<p:tagLst xmlns:p="http://schemas.openxmlformats.org/presentationml/2006/main">
  <p:tag name="AS_UNIQUEID" val="2220"/>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AS_UNIQUEID" val="2269"/>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1.xml><?xml version="1.0" encoding="utf-8"?>
<p:tagLst xmlns:p="http://schemas.openxmlformats.org/presentationml/2006/main">
  <p:tag name="AS_UNIQUEID" val="2271"/>
  <p:tag name="KSO_WM_BEAUTIFY_FLAG" val="#wm#"/>
  <p:tag name="KSO_WM_TAG_VERSION" val="1.0"/>
  <p:tag name="KSO_WM_UNIT_COMPATIBLE" val="0"/>
  <p:tag name="KSO_WM_UNIT_DIAGRAM_ISNUMVISUAL" val="0"/>
  <p:tag name="KSO_WM_UNIT_DIAGRAM_ISREFERUNIT" val="0"/>
  <p:tag name="KSO_WM_UNIT_HIGHLIGHT" val="0"/>
  <p:tag name="KSO_WM_UNIT_ID" val="_6*i*6"/>
  <p:tag name="KSO_WM_UNIT_INDEX" val="6"/>
  <p:tag name="KSO_WM_UNIT_LAYERLEVEL" val="1"/>
  <p:tag name="KSO_WM_UNIT_TYPE" val="i"/>
</p:tagLst>
</file>

<file path=ppt/tags/tag52.xml><?xml version="1.0" encoding="utf-8"?>
<p:tagLst xmlns:p="http://schemas.openxmlformats.org/presentationml/2006/main">
  <p:tag name="AS_UNIQUEID" val="2272"/>
  <p:tag name="KSO_WM_BEAUTIFY_FLAG" val="#wm#"/>
  <p:tag name="KSO_WM_TAG_VERSION" val="1.0"/>
  <p:tag name="KSO_WM_UNIT_COMPATIBLE" val="0"/>
  <p:tag name="KSO_WM_UNIT_DIAGRAM_ISNUMVISUAL" val="0"/>
  <p:tag name="KSO_WM_UNIT_DIAGRAM_ISREFERUNIT" val="0"/>
  <p:tag name="KSO_WM_UNIT_HIGHLIGHT" val="0"/>
  <p:tag name="KSO_WM_UNIT_ID" val="_6*i*7"/>
  <p:tag name="KSO_WM_UNIT_INDEX" val="7"/>
  <p:tag name="KSO_WM_UNIT_LAYERLEVEL" val="1"/>
  <p:tag name="KSO_WM_UNIT_TYPE" val="i"/>
</p:tagLst>
</file>

<file path=ppt/tags/tag53.xml><?xml version="1.0" encoding="utf-8"?>
<p:tagLst xmlns:p="http://schemas.openxmlformats.org/presentationml/2006/main">
  <p:tag name="AS_UNIQUEID" val="2273"/>
  <p:tag name="KSO_WM_BEAUTIFY_FLAG" val="#wm#"/>
  <p:tag name="KSO_WM_TAG_VERSION" val="1.0"/>
  <p:tag name="KSO_WM_UNIT_COMPATIBLE" val="0"/>
  <p:tag name="KSO_WM_UNIT_DIAGRAM_ISNUMVISUAL" val="0"/>
  <p:tag name="KSO_WM_UNIT_DIAGRAM_ISREFERUNIT" val="0"/>
  <p:tag name="KSO_WM_UNIT_HIGHLIGHT" val="0"/>
  <p:tag name="KSO_WM_UNIT_ID" val="_6*i*8"/>
  <p:tag name="KSO_WM_UNIT_INDEX" val="8"/>
  <p:tag name="KSO_WM_UNIT_LAYERLEVEL" val="1"/>
  <p:tag name="KSO_WM_UNIT_TYPE" val="i"/>
</p:tagLst>
</file>

<file path=ppt/tags/tag54.xml><?xml version="1.0" encoding="utf-8"?>
<p:tagLst xmlns:p="http://schemas.openxmlformats.org/presentationml/2006/main">
  <p:tag name="AS_UNIQUEID" val="2274"/>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5.xml><?xml version="1.0" encoding="utf-8"?>
<p:tagLst xmlns:p="http://schemas.openxmlformats.org/presentationml/2006/main">
  <p:tag name="AS_UNIQUEID" val="2275"/>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6.xml><?xml version="1.0" encoding="utf-8"?>
<p:tagLst xmlns:p="http://schemas.openxmlformats.org/presentationml/2006/main">
  <p:tag name="AS_UNIQUEID" val="2276"/>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7.xml><?xml version="1.0" encoding="utf-8"?>
<p:tagLst xmlns:p="http://schemas.openxmlformats.org/presentationml/2006/main">
  <p:tag name="AS_UNIQUEID" val="2277"/>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8.xml><?xml version="1.0" encoding="utf-8"?>
<p:tagLst xmlns:p="http://schemas.openxmlformats.org/presentationml/2006/main">
  <p:tag name="AS_UNIQUEID" val="2279"/>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9.xml><?xml version="1.0" encoding="utf-8"?>
<p:tagLst xmlns:p="http://schemas.openxmlformats.org/presentationml/2006/main">
  <p:tag name="AS_UNIQUEID" val="2280"/>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6.xml><?xml version="1.0" encoding="utf-8"?>
<p:tagLst xmlns:p="http://schemas.openxmlformats.org/presentationml/2006/main">
  <p:tag name="AS_UNIQUEID" val="2221"/>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AS_UNIQUEID" val="2281"/>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61.xml><?xml version="1.0" encoding="utf-8"?>
<p:tagLst xmlns:p="http://schemas.openxmlformats.org/presentationml/2006/main">
  <p:tag name="AS_UNIQUEID" val="2283"/>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p="http://schemas.openxmlformats.org/presentationml/2006/main">
  <p:tag name="AS_UNIQUEID" val="2284"/>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p="http://schemas.openxmlformats.org/presentationml/2006/main">
  <p:tag name="AS_UNIQUEID" val="2285"/>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p="http://schemas.openxmlformats.org/presentationml/2006/main">
  <p:tag name="AS_UNIQUEID" val="2286"/>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AS_UNIQUEID" val="2287"/>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6.xml><?xml version="1.0" encoding="utf-8"?>
<p:tagLst xmlns:p="http://schemas.openxmlformats.org/presentationml/2006/main">
  <p:tag name="AS_UNIQUEID" val="2288"/>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7.xml><?xml version="1.0" encoding="utf-8"?>
<p:tagLst xmlns:p="http://schemas.openxmlformats.org/presentationml/2006/main">
  <p:tag name="AS_UNIQUEID" val="2290"/>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8.xml><?xml version="1.0" encoding="utf-8"?>
<p:tagLst xmlns:p="http://schemas.openxmlformats.org/presentationml/2006/main">
  <p:tag name="AS_UNIQUEID" val="2291"/>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p="http://schemas.openxmlformats.org/presentationml/2006/main">
  <p:tag name="AS_UNIQUEID" val="2292"/>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xml><?xml version="1.0" encoding="utf-8"?>
<p:tagLst xmlns:p="http://schemas.openxmlformats.org/presentationml/2006/main">
  <p:tag name="AS_UNIQUEID" val="2222"/>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AS_UNIQUEID" val="2293"/>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1.xml><?xml version="1.0" encoding="utf-8"?>
<p:tagLst xmlns:p="http://schemas.openxmlformats.org/presentationml/2006/main">
  <p:tag name="AS_UNIQUEID" val="2294"/>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2.xml><?xml version="1.0" encoding="utf-8"?>
<p:tagLst xmlns:p="http://schemas.openxmlformats.org/presentationml/2006/main">
  <p:tag name="AS_UNIQUEID" val="2296"/>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3.xml><?xml version="1.0" encoding="utf-8"?>
<p:tagLst xmlns:p="http://schemas.openxmlformats.org/presentationml/2006/main">
  <p:tag name="AS_UNIQUEID" val="2297"/>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4.xml><?xml version="1.0" encoding="utf-8"?>
<p:tagLst xmlns:p="http://schemas.openxmlformats.org/presentationml/2006/main">
  <p:tag name="AS_UNIQUEID" val="2298"/>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5.xml><?xml version="1.0" encoding="utf-8"?>
<p:tagLst xmlns:p="http://schemas.openxmlformats.org/presentationml/2006/main">
  <p:tag name="AS_UNIQUEID" val="2299"/>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6.xml><?xml version="1.0" encoding="utf-8"?>
<p:tagLst xmlns:p="http://schemas.openxmlformats.org/presentationml/2006/main">
  <p:tag name="AS_UNIQUEID" val="2301"/>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7.xml><?xml version="1.0" encoding="utf-8"?>
<p:tagLst xmlns:p="http://schemas.openxmlformats.org/presentationml/2006/main">
  <p:tag name="AS_UNIQUEID" val="2302"/>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8.xml><?xml version="1.0" encoding="utf-8"?>
<p:tagLst xmlns:p="http://schemas.openxmlformats.org/presentationml/2006/main">
  <p:tag name="AS_UNIQUEID" val="2303"/>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9.xml><?xml version="1.0" encoding="utf-8"?>
<p:tagLst xmlns:p="http://schemas.openxmlformats.org/presentationml/2006/main">
  <p:tag name="AS_UNIQUEID" val="2304"/>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xml><?xml version="1.0" encoding="utf-8"?>
<p:tagLst xmlns:p="http://schemas.openxmlformats.org/presentationml/2006/main">
  <p:tag name="AS_UNIQUEID" val="2223"/>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p="http://schemas.openxmlformats.org/presentationml/2006/main">
  <p:tag name="AS_UNIQUEID" val="2305"/>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1.xml><?xml version="1.0" encoding="utf-8"?>
<p:tagLst xmlns:p="http://schemas.openxmlformats.org/presentationml/2006/main">
  <p:tag name="AS_UNIQUEID" val="2306"/>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2.xml><?xml version="1.0" encoding="utf-8"?>
<p:tagLst xmlns:p="http://schemas.openxmlformats.org/presentationml/2006/main">
  <p:tag name="AS_UNIQUEID" val="2307"/>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3.xml><?xml version="1.0" encoding="utf-8"?>
<p:tagLst xmlns:p="http://schemas.openxmlformats.org/presentationml/2006/main">
  <p:tag name="AS_UNIQUEID" val="2308"/>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p="http://schemas.openxmlformats.org/presentationml/2006/main">
  <p:tag name="AS_UNIQUEID" val="2309"/>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p="http://schemas.openxmlformats.org/presentationml/2006/main">
  <p:tag name="AS_UNIQUEID" val="2310"/>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p="http://schemas.openxmlformats.org/presentationml/2006/main">
  <p:tag name="AS_UNIQUEID" val="2312"/>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WM_BEAUTIFY_SHAPE_IDENTITY" val="{e197b500-f369-4507-b357-78f8e1521b5f}"/>
</p:tagLst>
</file>

<file path=ppt/tags/tag87.xml><?xml version="1.0" encoding="utf-8"?>
<p:tagLst xmlns:p="http://schemas.openxmlformats.org/presentationml/2006/main">
  <p:tag name="AS_UNIQUEID" val="2313"/>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8.xml><?xml version="1.0" encoding="utf-8"?>
<p:tagLst xmlns:p="http://schemas.openxmlformats.org/presentationml/2006/main">
  <p:tag name="AS_UNIQUEID" val="2314"/>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9.xml><?xml version="1.0" encoding="utf-8"?>
<p:tagLst xmlns:p="http://schemas.openxmlformats.org/presentationml/2006/main">
  <p:tag name="AS_UNIQUEID" val="2315"/>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xml><?xml version="1.0" encoding="utf-8"?>
<p:tagLst xmlns:p="http://schemas.openxmlformats.org/presentationml/2006/main">
  <p:tag name="AS_UNIQUEID" val="2224"/>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p="http://schemas.openxmlformats.org/presentationml/2006/main">
  <p:tag name="AS_UNIQUEID" val="2316"/>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1.xml><?xml version="1.0" encoding="utf-8"?>
<p:tagLst xmlns:p="http://schemas.openxmlformats.org/presentationml/2006/main">
  <p:tag name="AS_UNIQUEID" val="2317"/>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2.xml><?xml version="1.0" encoding="utf-8"?>
<p:tagLst xmlns:p="http://schemas.openxmlformats.org/presentationml/2006/main">
  <p:tag name="AS_UNIQUEID" val="2318"/>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3.xml><?xml version="1.0" encoding="utf-8"?>
<p:tagLst xmlns:p="http://schemas.openxmlformats.org/presentationml/2006/main">
  <p:tag name="AS_UNIQUEID" val="2320"/>
  <p:tag name="KSO_WM_BEAUTIFY_FLAG" val="#wm#"/>
  <p:tag name="KSO_WM_SLIDE_BACKGROUND_TYPE" val="frame"/>
  <p:tag name="KSO_WM_SLIDE_BK_DARK_LIGHT" val="1"/>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94.xml><?xml version="1.0" encoding="utf-8"?>
<p:tagLst xmlns:p="http://schemas.openxmlformats.org/presentationml/2006/main">
  <p:tag name="AS_UNIQUEID" val="2321"/>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5.xml><?xml version="1.0" encoding="utf-8"?>
<p:tagLst xmlns:p="http://schemas.openxmlformats.org/presentationml/2006/main">
  <p:tag name="AS_UNIQUEID" val="2322"/>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6.xml><?xml version="1.0" encoding="utf-8"?>
<p:tagLst xmlns:p="http://schemas.openxmlformats.org/presentationml/2006/main">
  <p:tag name="AS_UNIQUEID" val="2323"/>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7.xml><?xml version="1.0" encoding="utf-8"?>
<p:tagLst xmlns:p="http://schemas.openxmlformats.org/presentationml/2006/main">
  <p:tag name="AS_UNIQUEID" val="2324"/>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8.xml><?xml version="1.0" encoding="utf-8"?>
<p:tagLst xmlns:p="http://schemas.openxmlformats.org/presentationml/2006/main">
  <p:tag name="AS_UNIQUEID" val="2325"/>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9.xml><?xml version="1.0" encoding="utf-8"?>
<p:tagLst xmlns:p="http://schemas.openxmlformats.org/presentationml/2006/main">
  <p:tag name="AS_UNIQUEID" val="2326"/>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10036</Words>
  <Application>WPS 演示</Application>
  <PresentationFormat>宽屏</PresentationFormat>
  <Paragraphs>523</Paragraphs>
  <Slides>28</Slides>
  <Notes>0</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28</vt:i4>
      </vt:variant>
    </vt:vector>
  </HeadingPairs>
  <TitlesOfParts>
    <vt:vector size="51" baseType="lpstr">
      <vt:lpstr>Arial</vt:lpstr>
      <vt:lpstr>宋体</vt:lpstr>
      <vt:lpstr>Wingdings</vt:lpstr>
      <vt:lpstr>微软雅黑</vt:lpstr>
      <vt:lpstr>汉仪旗黑-85S</vt:lpstr>
      <vt:lpstr>黑体</vt:lpstr>
      <vt:lpstr>Viner Hand ITC</vt:lpstr>
      <vt:lpstr>字魂35号-经典雅黑</vt:lpstr>
      <vt:lpstr>Calibri</vt:lpstr>
      <vt:lpstr>楷体</vt:lpstr>
      <vt:lpstr>方正粗黑宋简体</vt:lpstr>
      <vt:lpstr>仿宋</vt:lpstr>
      <vt:lpstr>Calibri</vt:lpstr>
      <vt:lpstr>Times New Roman</vt:lpstr>
      <vt:lpstr>Courier New</vt:lpstr>
      <vt:lpstr>Arial Unicode MS</vt:lpstr>
      <vt:lpstr>方正中等线简体</vt:lpstr>
      <vt:lpstr>Arial</vt:lpstr>
      <vt:lpstr>等线</vt:lpstr>
      <vt:lpstr>Wingdings</vt:lpstr>
      <vt:lpstr>隶书</vt:lpstr>
      <vt:lpstr>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51</cp:revision>
  <dcterms:created xsi:type="dcterms:W3CDTF">2022-11-09T02:18:00Z</dcterms:created>
  <dcterms:modified xsi:type="dcterms:W3CDTF">2022-11-20T06:17:17Z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ies>
</file>