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Relationship Id="rId5" Type="http://schemas.openxmlformats.org/officeDocument/2006/relationships/custom-properties" Target="docProps/custom.xml" /></Relationships>
</file>

<file path=ppt/presentation.xml><?xml version="1.0" encoding="utf-8"?>
<!--Generated by Aspose.Slides for Java 20.1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3648" r:id="rId1"/>
  </p:sldMasterIdLst>
  <p:notesMasterIdLst>
    <p:notesMasterId r:id="rId2"/>
  </p:notesMasterIdLst>
  <p:sldIdLst>
    <p:sldId id="256" r:id="rId3"/>
    <p:sldId id="257" r:id="rId4"/>
    <p:sldId id="323" r:id="rId5"/>
    <p:sldId id="431" r:id="rId6"/>
    <p:sldId id="372" r:id="rId7"/>
    <p:sldId id="400" r:id="rId8"/>
    <p:sldId id="401" r:id="rId9"/>
    <p:sldId id="437" r:id="rId10"/>
    <p:sldId id="402" r:id="rId11"/>
    <p:sldId id="438" r:id="rId12"/>
    <p:sldId id="439" r:id="rId13"/>
    <p:sldId id="440" r:id="rId14"/>
    <p:sldId id="429" r:id="rId15"/>
  </p:sldIdLst>
  <p:sldSz cx="12192000" cy="6858000"/>
  <p:notesSz cx="6858000" cy="9144000"/>
  <p:custDataLst>
    <p:tags r:id="rId1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a="http://schemas.openxmlformats.org/drawingml/2006/main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  <p:ext uri="{1BD7E111-0CB8-44D6-8891-C1BB2F81B7CC}">
      <p1710:readonlyRecommended xmlns:p1710="http://schemas.microsoft.com/office/powerpoint/2017/10/main" val="0"/>
    </p:ext>
  </p:extLst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fill>
          <a:solidFill>
            <a:schemeClr val="accent1">
              <a:tint val="40000"/>
            </a:schemeClr>
          </a:solidFill>
        </a:fill>
      </a:tcStyle>
    </a:band1H>
    <a:band1V>
      <a:tcStyle>
        <a:fill>
          <a:solidFill>
            <a:schemeClr val="accent1">
              <a:tint val="40000"/>
            </a:schemeClr>
          </a:solidFill>
        </a:fill>
      </a:tcStyle>
    </a:band1V>
    <a:la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>
        <p:scale>
          <a:sx n="1" d="100"/>
          <a:sy n="1" d="100"/>
        </p:scale>
        <p:origin x="0" y="0"/>
      </p:cViewPr>
    </p:cSldViewPr>
  </p:notesViewPr>
  <p:gridSpacing cx="72008" cy="72008"/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8.xml" /><Relationship Id="rId11" Type="http://schemas.openxmlformats.org/officeDocument/2006/relationships/slide" Target="slides/slide9.xml" /><Relationship Id="rId12" Type="http://schemas.openxmlformats.org/officeDocument/2006/relationships/slide" Target="slides/slide10.xml" /><Relationship Id="rId13" Type="http://schemas.openxmlformats.org/officeDocument/2006/relationships/slide" Target="slides/slide11.xml" /><Relationship Id="rId14" Type="http://schemas.openxmlformats.org/officeDocument/2006/relationships/slide" Target="slides/slide12.xml" /><Relationship Id="rId15" Type="http://schemas.openxmlformats.org/officeDocument/2006/relationships/slide" Target="slides/slide13.xml" /><Relationship Id="rId16" Type="http://schemas.openxmlformats.org/officeDocument/2006/relationships/tags" Target="tags/tag15.xml" /><Relationship Id="rId17" Type="http://schemas.openxmlformats.org/officeDocument/2006/relationships/presProps" Target="presProps.xml" /><Relationship Id="rId18" Type="http://schemas.openxmlformats.org/officeDocument/2006/relationships/viewProps" Target="viewProps.xml" /><Relationship Id="rId19" Type="http://schemas.openxmlformats.org/officeDocument/2006/relationships/theme" Target="theme/theme1.xml" /><Relationship Id="rId2" Type="http://schemas.openxmlformats.org/officeDocument/2006/relationships/notesMaster" Target="notesMasters/notesMaster1.xml" /><Relationship Id="rId20" Type="http://schemas.openxmlformats.org/officeDocument/2006/relationships/tableStyles" Target="tableStyles.xml" /><Relationship Id="rId3" Type="http://schemas.openxmlformats.org/officeDocument/2006/relationships/slide" Target="slides/slide1.xml" /><Relationship Id="rId4" Type="http://schemas.openxmlformats.org/officeDocument/2006/relationships/slide" Target="slides/slide2.xml" /><Relationship Id="rId5" Type="http://schemas.openxmlformats.org/officeDocument/2006/relationships/slide" Target="slides/slide3.xml" /><Relationship Id="rId6" Type="http://schemas.openxmlformats.org/officeDocument/2006/relationships/slide" Target="slides/slide4.xml" /><Relationship Id="rId7" Type="http://schemas.openxmlformats.org/officeDocument/2006/relationships/slide" Target="slides/slide5.xml" /><Relationship Id="rId8" Type="http://schemas.openxmlformats.org/officeDocument/2006/relationships/slide" Target="slides/slide6.xml" /><Relationship Id="rId9" Type="http://schemas.openxmlformats.org/officeDocument/2006/relationships/slide" Target="slides/slide7.xml" /></Relationships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0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11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2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3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4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5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6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7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8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Layouts/slideLayout9.xml><?xml version="1.0" encoding="utf-8"?>
<p:sldLayout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/>
            </a:fld>
            <a:endParaRPr lang="zh-CN" altLang="en-US"/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10" Type="http://schemas.openxmlformats.org/officeDocument/2006/relationships/slideLayout" Target="../slideLayouts/slideLayout10.xml" /><Relationship Id="rId11" Type="http://schemas.openxmlformats.org/officeDocument/2006/relationships/slideLayout" Target="../slideLayouts/slideLayout11.xml" /><Relationship Id="rId12" Type="http://schemas.openxmlformats.org/officeDocument/2006/relationships/image" Target="file:///D:\qq&#25991;&#20214;\712321467\Image\C2C\Image2\%7b75232B38-A165-1FB7-499C-2E1C792CACB5%7d.png" TargetMode="External" /><Relationship Id="rId13" Type="http://schemas.openxmlformats.org/officeDocument/2006/relationships/image" Target="../media/image1.png" /><Relationship Id="rId14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3" Type="http://schemas.openxmlformats.org/officeDocument/2006/relationships/slideLayout" Target="../slideLayouts/slideLayout3.xml" /><Relationship Id="rId4" Type="http://schemas.openxmlformats.org/officeDocument/2006/relationships/slideLayout" Target="../slideLayouts/slideLayout4.xml" /><Relationship Id="rId5" Type="http://schemas.openxmlformats.org/officeDocument/2006/relationships/slideLayout" Target="../slideLayouts/slideLayout5.xml" /><Relationship Id="rId6" Type="http://schemas.openxmlformats.org/officeDocument/2006/relationships/slideLayout" Target="../slideLayouts/slideLayout6.xml" /><Relationship Id="rId7" Type="http://schemas.openxmlformats.org/officeDocument/2006/relationships/slideLayout" Target="../slideLayouts/slideLayout7.xml" /><Relationship Id="rId8" Type="http://schemas.openxmlformats.org/officeDocument/2006/relationships/slideLayout" Target="../slideLayouts/slideLayout8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/>
            </a:fld>
            <a:endParaRPr lang="zh-CN" altLang="en-US"/>
          </a:p>
        </p:txBody>
      </p:sp>
      <p:pic>
        <p:nvPicPr>
          <p:cNvPr id="7" name="图片 1073743875" descr="D:\qq文件\712321467\Image\C2C\Image2\{75232B38-A165-1FB7-499C-2E1C792CACB5}.png"/>
          <p:cNvPicPr>
            <a:picLocks noChangeAspect="1"/>
          </p:cNvPicPr>
          <p:nvPr/>
        </p:nvPicPr>
        <p:blipFill>
          <a:blip r:embed="rId13" r:link="rId12"/>
          <a:stretch>
            <a:fillRect/>
          </a:stretch>
        </p:blipFill>
        <p:spPr>
          <a:xfrm>
            <a:off x="838200" y="365125"/>
            <a:ext cx="9525" cy="952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iming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image" Target="../media/image2.jpeg" /></Relationships>
</file>

<file path=ppt/slides/_rels/slide10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5.png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3.png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image" Target="../media/image4.jpeg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1.xml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2.xml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3.xml" /><Relationship Id="rId3" Type="http://schemas.openxmlformats.org/officeDocument/2006/relationships/tags" Target="../tags/tag4.xml" /><Relationship Id="rId4" Type="http://schemas.openxmlformats.org/officeDocument/2006/relationships/tags" Target="../tags/tag5.xml" /><Relationship Id="rId5" Type="http://schemas.openxmlformats.org/officeDocument/2006/relationships/tags" Target="../tags/tag6.xml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7.xml" /><Relationship Id="rId3" Type="http://schemas.openxmlformats.org/officeDocument/2006/relationships/tags" Target="../tags/tag8.xml" /><Relationship Id="rId4" Type="http://schemas.openxmlformats.org/officeDocument/2006/relationships/tags" Target="../tags/tag9.xml" /><Relationship Id="rId5" Type="http://schemas.openxmlformats.org/officeDocument/2006/relationships/tags" Target="../tags/tag10.xml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tags" Target="../tags/tag11.xml" /><Relationship Id="rId3" Type="http://schemas.openxmlformats.org/officeDocument/2006/relationships/tags" Target="../tags/tag12.xml" /><Relationship Id="rId4" Type="http://schemas.openxmlformats.org/officeDocument/2006/relationships/tags" Target="../tags/tag13.xml" /><Relationship Id="rId5" Type="http://schemas.openxmlformats.org/officeDocument/2006/relationships/tags" Target="../tags/tag14.xml" /></Relationships>
</file>

<file path=ppt/slides/slide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32" name="ï$ľídê"/>
          <p:cNvSpPr/>
          <p:nvPr/>
        </p:nvSpPr>
        <p:spPr>
          <a:xfrm>
            <a:off x="-1" y="-24"/>
            <a:ext cx="4127501" cy="6858024"/>
          </a:xfrm>
          <a:custGeom>
            <a:gdLst>
              <a:gd name="connsiteX0" fmla="*/ 1612667 w 3694176"/>
              <a:gd name="connsiteY0" fmla="*/ 2871216 h 6511925"/>
              <a:gd name="connsiteX1" fmla="*/ 3694176 w 3694176"/>
              <a:gd name="connsiteY1" fmla="*/ 2871216 h 6511925"/>
              <a:gd name="connsiteX2" fmla="*/ 3694176 w 3694176"/>
              <a:gd name="connsiteY2" fmla="*/ 5981574 h 6511925"/>
              <a:gd name="connsiteX3" fmla="*/ 1612667 w 3694176"/>
              <a:gd name="connsiteY3" fmla="*/ 5981574 h 6511925"/>
              <a:gd name="connsiteX4" fmla="*/ 0 w 3694176"/>
              <a:gd name="connsiteY4" fmla="*/ 0 h 6511925"/>
              <a:gd name="connsiteX5" fmla="*/ 2066544 w 3694176"/>
              <a:gd name="connsiteY5" fmla="*/ 0 h 6511925"/>
              <a:gd name="connsiteX6" fmla="*/ 2066544 w 3694176"/>
              <a:gd name="connsiteY6" fmla="*/ 2743201 h 6511925"/>
              <a:gd name="connsiteX7" fmla="*/ 1508760 w 3694176"/>
              <a:gd name="connsiteY7" fmla="*/ 2743201 h 6511925"/>
              <a:gd name="connsiteX8" fmla="*/ 1508760 w 3694176"/>
              <a:gd name="connsiteY8" fmla="*/ 6109589 h 6511925"/>
              <a:gd name="connsiteX9" fmla="*/ 2066544 w 3694176"/>
              <a:gd name="connsiteY9" fmla="*/ 6109589 h 6511925"/>
              <a:gd name="connsiteX10" fmla="*/ 2066544 w 3694176"/>
              <a:gd name="connsiteY10" fmla="*/ 6511925 h 6511925"/>
              <a:gd name="connsiteX11" fmla="*/ 0 w 3694176"/>
              <a:gd name="connsiteY11" fmla="*/ 6511925 h 6511925"/>
            </a:gdLst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694176" h="6511925">
                <a:moveTo>
                  <a:pt x="1612667" y="2871216"/>
                </a:moveTo>
                <a:lnTo>
                  <a:pt x="3694176" y="2871216"/>
                </a:lnTo>
                <a:lnTo>
                  <a:pt x="3694176" y="5981574"/>
                </a:lnTo>
                <a:lnTo>
                  <a:pt x="1612667" y="5981574"/>
                </a:lnTo>
                <a:close/>
                <a:moveTo>
                  <a:pt x="0" y="0"/>
                </a:moveTo>
                <a:lnTo>
                  <a:pt x="2066544" y="0"/>
                </a:lnTo>
                <a:lnTo>
                  <a:pt x="2066544" y="2743201"/>
                </a:lnTo>
                <a:lnTo>
                  <a:pt x="1508760" y="2743201"/>
                </a:lnTo>
                <a:lnTo>
                  <a:pt x="1508760" y="6109589"/>
                </a:lnTo>
                <a:lnTo>
                  <a:pt x="2066544" y="6109589"/>
                </a:lnTo>
                <a:lnTo>
                  <a:pt x="2066544" y="6511925"/>
                </a:lnTo>
                <a:lnTo>
                  <a:pt x="0" y="6511925"/>
                </a:lnTo>
                <a:close/>
              </a:path>
            </a:pathLst>
          </a:custGeom>
          <a:blipFill dpi="0"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 l="-101540" r="-47692"/>
            </a:stretch>
          </a:blipFill>
          <a:ln w="5715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normAutofit/>
          </a:bodyPr>
          <a:lstStyle/>
          <a:p>
            <a:pPr algn="ctr"/>
            <a:endParaRPr lang="zh-CN" altLang="en-US"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10" name="文本框 9"/>
          <p:cNvSpPr txBox="1"/>
          <p:nvPr/>
        </p:nvSpPr>
        <p:spPr>
          <a:xfrm>
            <a:off x="5586730" y="3096260"/>
            <a:ext cx="5784215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3600" smtClean="0">
                <a:solidFill>
                  <a:srgbClr val="008CD2"/>
                </a:solidFill>
                <a:ea typeface="微软雅黑" panose="020b0503020204020204" charset="-122"/>
                <a:cs typeface="+mn-ea"/>
                <a:sym typeface="+mn-lt"/>
              </a:rPr>
              <a:t>第三章  字符串、队列和栈</a:t>
            </a:r>
            <a:endParaRPr lang="zh-CN" altLang="en-US" sz="3600">
              <a:solidFill>
                <a:srgbClr val="008CD2"/>
              </a:solidFill>
              <a:ea typeface="微软雅黑" panose="020b0503020204020204" charset="-122"/>
              <a:cs typeface="+mn-ea"/>
              <a:sym typeface="+mn-lt"/>
            </a:endParaRPr>
          </a:p>
        </p:txBody>
      </p:sp>
      <p:sp>
        <p:nvSpPr>
          <p:cNvPr id="5" name="标题 4"/>
          <p:cNvSpPr>
            <a:spLocks noGrp="1"/>
          </p:cNvSpPr>
          <p:nvPr>
            <p:ph type="title"/>
          </p:nvPr>
        </p:nvSpPr>
        <p:spPr>
          <a:xfrm>
            <a:off x="2313940" y="543560"/>
            <a:ext cx="9878060" cy="807720"/>
          </a:xfrm>
          <a:solidFill>
            <a:srgbClr val="008CD2"/>
          </a:solidFill>
        </p:spPr>
        <p:txBody>
          <a:bodyPr>
            <a:normAutofit fontScale="90000"/>
          </a:bodyPr>
          <a:lstStyle/>
          <a:p>
            <a:r>
              <a:rPr lang="en-US" altLang="zh-CN"/>
              <a:t>         </a:t>
            </a:r>
            <a:endParaRPr lang="en-US" altLang="zh-CN"/>
          </a:p>
        </p:txBody>
      </p:sp>
      <p:sp>
        <p:nvSpPr>
          <p:cNvPr id="6" name="标题 3"/>
          <p:cNvSpPr>
            <a:spLocks noGrp="1"/>
          </p:cNvSpPr>
          <p:nvPr/>
        </p:nvSpPr>
        <p:spPr>
          <a:xfrm>
            <a:off x="2313940" y="6564630"/>
            <a:ext cx="9878060" cy="180340"/>
          </a:xfrm>
          <a:prstGeom prst="rect">
            <a:avLst/>
          </a:prstGeom>
          <a:solidFill>
            <a:srgbClr val="008CD2"/>
          </a:solidFill>
        </p:spPr>
        <p:txBody>
          <a:bodyPr vert="horz" lIns="91440" tIns="45720" rIns="91440" bIns="45720" rtlCol="0" anchor="ctr">
            <a:normAutofit fontScale="25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/>
              <a:t>     </a:t>
            </a:r>
            <a:endParaRPr lang="en-US" altLang="zh-CN"/>
          </a:p>
        </p:txBody>
      </p:sp>
      <p:sp>
        <p:nvSpPr>
          <p:cNvPr id="3" name="文本框 2"/>
          <p:cNvSpPr txBox="1"/>
          <p:nvPr/>
        </p:nvSpPr>
        <p:spPr>
          <a:xfrm>
            <a:off x="5805170" y="1614170"/>
            <a:ext cx="582739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>
                <a:solidFill>
                  <a:srgbClr val="0070A6"/>
                </a:solidFill>
                <a:ea typeface="微软雅黑" panose="020b0503020204020204" charset="-122"/>
                <a:cs typeface="+mn-ea"/>
                <a:sym typeface="+mn-lt"/>
              </a:rPr>
              <a:t>选修</a:t>
            </a:r>
            <a:r>
              <a:rPr lang="en-US" altLang="zh-CN" sz="4000" smtClean="0">
                <a:solidFill>
                  <a:srgbClr val="0070A6"/>
                </a:solidFill>
                <a:ea typeface="微软雅黑" panose="020b0503020204020204" charset="-122"/>
                <a:cs typeface="+mn-ea"/>
                <a:sym typeface="+mn-lt"/>
              </a:rPr>
              <a:t>1《</a:t>
            </a:r>
            <a:r>
              <a:rPr lang="zh-CN" altLang="en-US" sz="4000" smtClean="0">
                <a:solidFill>
                  <a:srgbClr val="0070A6"/>
                </a:solidFill>
                <a:ea typeface="微软雅黑" panose="020b0503020204020204" charset="-122"/>
                <a:cs typeface="+mn-ea"/>
                <a:sym typeface="+mn-lt"/>
              </a:rPr>
              <a:t>数据与数据结构</a:t>
            </a:r>
            <a:r>
              <a:rPr lang="en-US" altLang="zh-CN" sz="4000" smtClean="0">
                <a:solidFill>
                  <a:srgbClr val="0070A6"/>
                </a:solidFill>
                <a:ea typeface="微软雅黑" panose="020b0503020204020204" charset="-122"/>
                <a:cs typeface="+mn-ea"/>
                <a:sym typeface="+mn-lt"/>
              </a:rPr>
              <a:t>》</a:t>
            </a:r>
            <a:endParaRPr lang="zh-CN" altLang="en-US" sz="4000"/>
          </a:p>
        </p:txBody>
      </p:sp>
      <p:sp>
        <p:nvSpPr>
          <p:cNvPr id="57" name="矩形 56"/>
          <p:cNvSpPr/>
          <p:nvPr/>
        </p:nvSpPr>
        <p:spPr>
          <a:xfrm>
            <a:off x="5082290" y="1715705"/>
            <a:ext cx="504000" cy="504000"/>
          </a:xfrm>
          <a:prstGeom prst="rect">
            <a:avLst/>
          </a:prstGeom>
          <a:solidFill>
            <a:srgbClr val="0070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>
              <a:solidFill>
                <a:srgbClr val="00B050"/>
              </a:solidFill>
              <a:ea typeface="微软雅黑" panose="020b0503020204020204" charset="-122"/>
            </a:endParaRPr>
          </a:p>
        </p:txBody>
      </p:sp>
      <p:sp>
        <p:nvSpPr>
          <p:cNvPr id="11" name="文本框 10"/>
          <p:cNvSpPr txBox="1"/>
          <p:nvPr/>
        </p:nvSpPr>
        <p:spPr>
          <a:xfrm>
            <a:off x="4715510" y="4267743"/>
            <a:ext cx="6917159" cy="7683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400" smtClean="0">
                <a:solidFill>
                  <a:schemeClr val="tx1">
                    <a:lumMod val="95000"/>
                    <a:lumOff val="5000"/>
                  </a:schemeClr>
                </a:solidFill>
                <a:ea typeface="微软雅黑" panose="020b0503020204020204" charset="-122"/>
                <a:cs typeface="+mn-ea"/>
                <a:sym typeface="+mn-lt"/>
              </a:rPr>
              <a:t>3.2 </a:t>
            </a:r>
            <a:r>
              <a:rPr lang="zh-CN" altLang="en-US" sz="4400" smtClean="0">
                <a:solidFill>
                  <a:schemeClr val="tx1">
                    <a:lumMod val="95000"/>
                    <a:lumOff val="5000"/>
                  </a:schemeClr>
                </a:solidFill>
                <a:ea typeface="微软雅黑" panose="020b0503020204020204" charset="-122"/>
                <a:cs typeface="+mn-ea"/>
                <a:sym typeface="+mn-lt"/>
              </a:rPr>
              <a:t>队列</a:t>
            </a:r>
            <a:endParaRPr lang="zh-CN" altLang="en-US" sz="4400" smtClean="0">
              <a:solidFill>
                <a:schemeClr val="tx1">
                  <a:lumMod val="95000"/>
                  <a:lumOff val="5000"/>
                </a:schemeClr>
              </a:solidFill>
              <a:ea typeface="微软雅黑" panose="020b0503020204020204" charset="-122"/>
              <a:cs typeface="+mn-ea"/>
              <a:sym typeface="+mn-lt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/>
      <p:bldP spid="10" grpId="0"/>
      <p:bldP spid="57" grpId="0"/>
      <p:bldP spid="11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35" y="6388100"/>
            <a:ext cx="12191365" cy="90170"/>
          </a:xfrm>
          <a:solidFill>
            <a:srgbClr val="008CD2"/>
          </a:solidFill>
        </p:spPr>
        <p:txBody>
          <a:bodyPr>
            <a:normAutofit fontScale="90000"/>
          </a:bodyPr>
          <a:lstStyle/>
          <a:p>
            <a:r>
              <a:rPr lang="en-US" altLang="zh-CN"/>
              <a:t> </a:t>
            </a:r>
            <a:endParaRPr lang="en-US" altLang="zh-CN"/>
          </a:p>
        </p:txBody>
      </p:sp>
      <p:sp>
        <p:nvSpPr>
          <p:cNvPr id="7" name="标题 4"/>
          <p:cNvSpPr>
            <a:spLocks noGrp="1"/>
          </p:cNvSpPr>
          <p:nvPr/>
        </p:nvSpPr>
        <p:spPr>
          <a:xfrm>
            <a:off x="0" y="514350"/>
            <a:ext cx="12192000" cy="807720"/>
          </a:xfrm>
          <a:prstGeom prst="rect">
            <a:avLst/>
          </a:prstGeom>
          <a:solidFill>
            <a:srgbClr val="008CD2"/>
          </a:solidFill>
        </p:spPr>
        <p:txBody>
          <a:bodyPr vert="horz" lIns="91440" tIns="45720" rIns="91440" bIns="45720" rtlCol="0" anchor="b">
            <a:normAutofit fontScale="7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/>
              <a:t>         </a:t>
            </a:r>
            <a:endParaRPr lang="en-US" altLang="zh-CN"/>
          </a:p>
        </p:txBody>
      </p:sp>
      <p:sp>
        <p:nvSpPr>
          <p:cNvPr id="13" name="文本框 12"/>
          <p:cNvSpPr txBox="1"/>
          <p:nvPr/>
        </p:nvSpPr>
        <p:spPr>
          <a:xfrm>
            <a:off x="635" y="1393190"/>
            <a:ext cx="117640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·</a:t>
            </a:r>
            <a:r>
              <a:rPr lang="zh-CN" altLang="en-US" sz="2800"/>
              <a:t>循环队列的入队和出队（</a:t>
            </a:r>
            <a:r>
              <a:rPr lang="zh-CN" altLang="en-US" sz="2800">
                <a:solidFill>
                  <a:srgbClr val="FF0000"/>
                </a:solidFill>
              </a:rPr>
              <a:t>空闲单元法</a:t>
            </a:r>
            <a:r>
              <a:rPr lang="zh-CN" altLang="en-US" sz="2800"/>
              <a:t>）</a:t>
            </a:r>
            <a:endParaRPr lang="en-US" altLang="zh-CN" sz="2800"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35" y="514350"/>
            <a:ext cx="534289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/>
              <a:t>  </a:t>
            </a:r>
            <a:r>
              <a:rPr lang="zh-CN" altLang="en-US" sz="4000">
                <a:sym typeface="+mn-ea"/>
              </a:rPr>
              <a:t>队列的基本操作</a:t>
            </a:r>
            <a:endParaRPr lang="zh-CN" altLang="en-US" sz="4000" b="1">
              <a:sym typeface="+mn-ea"/>
            </a:endParaRPr>
          </a:p>
        </p:txBody>
      </p:sp>
      <p:sp>
        <p:nvSpPr>
          <p:cNvPr id="3" name="标题 3"/>
          <p:cNvSpPr>
            <a:spLocks noGrp="1"/>
          </p:cNvSpPr>
          <p:nvPr/>
        </p:nvSpPr>
        <p:spPr>
          <a:xfrm>
            <a:off x="10968355" y="207645"/>
            <a:ext cx="1222375" cy="76200"/>
          </a:xfrm>
          <a:prstGeom prst="rect">
            <a:avLst/>
          </a:prstGeom>
          <a:gradFill>
            <a:gsLst>
              <a:gs pos="0">
                <a:srgbClr val="14CD68"/>
              </a:gs>
              <a:gs pos="100000">
                <a:srgbClr val="035C7D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 fontScale="75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/>
              <a:t> </a:t>
            </a:r>
            <a:r>
              <a:rPr lang="zh-CN" altLang="en-US" sz="3735"/>
              <a:t>队列</a:t>
            </a:r>
            <a:r>
              <a:rPr lang="en-US" altLang="zh-CN"/>
              <a:t> </a:t>
            </a:r>
            <a:endParaRPr lang="en-US" altLang="zh-CN"/>
          </a:p>
        </p:txBody>
      </p:sp>
      <p:sp>
        <p:nvSpPr>
          <p:cNvPr id="23" name="文本框 22"/>
          <p:cNvSpPr txBox="1"/>
          <p:nvPr/>
        </p:nvSpPr>
        <p:spPr>
          <a:xfrm>
            <a:off x="619760" y="1986280"/>
            <a:ext cx="4723130" cy="347662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import random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q = [0] * 6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head = tail = 0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# 元素依次入队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while head != (tail + 1) % len(q):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q[tail] = random.randint(1, 9)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tail = (tail + 1) % len(q)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# 元素依次出队，直至队列为空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while head != tail: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print(q[head], end=" ")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head = (head + 1) % len(q)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93395" y="5534025"/>
            <a:ext cx="26803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输出结果：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440940" y="5765800"/>
            <a:ext cx="2512695" cy="460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2400">
                <a:latin typeface="+mj-ea"/>
                <a:ea typeface="+mj-ea"/>
              </a:rPr>
              <a:t>7 1 3 9 2  </a:t>
            </a:r>
            <a:endParaRPr lang="en-US" altLang="zh-CN" sz="2400">
              <a:latin typeface="+mj-ea"/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35" y="6388100"/>
            <a:ext cx="12191365" cy="90170"/>
          </a:xfrm>
          <a:solidFill>
            <a:srgbClr val="008CD2"/>
          </a:solidFill>
        </p:spPr>
        <p:txBody>
          <a:bodyPr>
            <a:normAutofit fontScale="90000"/>
          </a:bodyPr>
          <a:lstStyle/>
          <a:p>
            <a:r>
              <a:rPr lang="en-US" altLang="zh-CN"/>
              <a:t> </a:t>
            </a:r>
            <a:endParaRPr lang="en-US" altLang="zh-CN"/>
          </a:p>
        </p:txBody>
      </p:sp>
      <p:sp>
        <p:nvSpPr>
          <p:cNvPr id="7" name="标题 4"/>
          <p:cNvSpPr>
            <a:spLocks noGrp="1"/>
          </p:cNvSpPr>
          <p:nvPr/>
        </p:nvSpPr>
        <p:spPr>
          <a:xfrm>
            <a:off x="0" y="514350"/>
            <a:ext cx="12192000" cy="807720"/>
          </a:xfrm>
          <a:prstGeom prst="rect">
            <a:avLst/>
          </a:prstGeom>
          <a:solidFill>
            <a:srgbClr val="008CD2"/>
          </a:solidFill>
        </p:spPr>
        <p:txBody>
          <a:bodyPr vert="horz" lIns="91440" tIns="45720" rIns="91440" bIns="45720" rtlCol="0" anchor="b">
            <a:normAutofit fontScale="7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/>
              <a:t>         </a:t>
            </a:r>
            <a:endParaRPr lang="en-US" altLang="zh-CN"/>
          </a:p>
        </p:txBody>
      </p:sp>
      <p:sp>
        <p:nvSpPr>
          <p:cNvPr id="13" name="文本框 12"/>
          <p:cNvSpPr txBox="1"/>
          <p:nvPr/>
        </p:nvSpPr>
        <p:spPr>
          <a:xfrm>
            <a:off x="635" y="1393190"/>
            <a:ext cx="117640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·</a:t>
            </a:r>
            <a:r>
              <a:rPr lang="zh-CN" altLang="en-US" sz="2800"/>
              <a:t>循环队列的入队和出队（</a:t>
            </a:r>
            <a:r>
              <a:rPr lang="zh-CN" altLang="en-US" sz="2800">
                <a:solidFill>
                  <a:srgbClr val="FF0000"/>
                </a:solidFill>
              </a:rPr>
              <a:t>标记法</a:t>
            </a:r>
            <a:r>
              <a:rPr lang="en-US" altLang="zh-CN" sz="2800">
                <a:solidFill>
                  <a:srgbClr val="FF0000"/>
                </a:solidFill>
              </a:rPr>
              <a:t> flag</a:t>
            </a:r>
            <a:r>
              <a:rPr lang="zh-CN" altLang="en-US" sz="2800"/>
              <a:t>）</a:t>
            </a:r>
            <a:r>
              <a:rPr lang="en-US" altLang="zh-CN" sz="2800"/>
              <a:t>----</a:t>
            </a:r>
            <a:r>
              <a:rPr lang="zh-CN" altLang="en-US" sz="2800"/>
              <a:t>银行叫号系统</a:t>
            </a:r>
            <a:endParaRPr lang="zh-CN" altLang="en-US" sz="2800"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35" y="514350"/>
            <a:ext cx="534289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/>
              <a:t>  </a:t>
            </a:r>
            <a:r>
              <a:rPr lang="zh-CN" altLang="en-US" sz="4000">
                <a:sym typeface="+mn-ea"/>
              </a:rPr>
              <a:t>队列的基本操作</a:t>
            </a:r>
            <a:endParaRPr lang="zh-CN" altLang="en-US" sz="4000" b="1">
              <a:sym typeface="+mn-ea"/>
            </a:endParaRPr>
          </a:p>
        </p:txBody>
      </p:sp>
      <p:sp>
        <p:nvSpPr>
          <p:cNvPr id="3" name="标题 3"/>
          <p:cNvSpPr>
            <a:spLocks noGrp="1"/>
          </p:cNvSpPr>
          <p:nvPr/>
        </p:nvSpPr>
        <p:spPr>
          <a:xfrm>
            <a:off x="10968355" y="207645"/>
            <a:ext cx="1222375" cy="76200"/>
          </a:xfrm>
          <a:prstGeom prst="rect">
            <a:avLst/>
          </a:prstGeom>
          <a:gradFill>
            <a:gsLst>
              <a:gs pos="0">
                <a:srgbClr val="14CD68"/>
              </a:gs>
              <a:gs pos="100000">
                <a:srgbClr val="035C7D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 fontScale="75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/>
              <a:t> </a:t>
            </a:r>
            <a:r>
              <a:rPr lang="zh-CN" altLang="en-US" sz="3735"/>
              <a:t>队列</a:t>
            </a:r>
            <a:r>
              <a:rPr lang="en-US" altLang="zh-CN"/>
              <a:t> </a:t>
            </a:r>
            <a:endParaRPr lang="en-US" altLang="zh-CN"/>
          </a:p>
        </p:txBody>
      </p:sp>
      <p:sp>
        <p:nvSpPr>
          <p:cNvPr id="23" name="文本框 22"/>
          <p:cNvSpPr txBox="1"/>
          <p:nvPr/>
        </p:nvSpPr>
        <p:spPr>
          <a:xfrm>
            <a:off x="295910" y="1915160"/>
            <a:ext cx="5047615" cy="4399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que = [-1, -1, -1, -1, -1]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head = 0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tail = 0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flag = 0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print("1.新到顾客（取号）")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print("2.下一个顾客（叫号）")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print("3.程序结束")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print("请输入具体的操作编号：")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x = int(input())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while x != 3: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if x == 1: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if tail - head == 0 and flag == 1: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print("该队列已经满员，请到其他队伍排队，谢谢。")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657850" y="1915160"/>
            <a:ext cx="5047615" cy="4399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else: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if que[0] == -1 and tail == 0 and flag == 0: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que[tail] = 1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else: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que[tail] = que[tail - 1] + 1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if tail - head &gt; 0: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print(f"您当前的号码为：A{que[tail]},"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      f"要等待的人数为{tail - head}。")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elif tail - head &lt; 0: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print(f"您当前的号码为：A{que[tail]},"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35" y="6388100"/>
            <a:ext cx="12191365" cy="90170"/>
          </a:xfrm>
          <a:solidFill>
            <a:srgbClr val="008CD2"/>
          </a:solidFill>
        </p:spPr>
        <p:txBody>
          <a:bodyPr>
            <a:normAutofit fontScale="90000"/>
          </a:bodyPr>
          <a:lstStyle/>
          <a:p>
            <a:r>
              <a:rPr lang="en-US" altLang="zh-CN"/>
              <a:t> </a:t>
            </a:r>
            <a:endParaRPr lang="en-US" altLang="zh-CN"/>
          </a:p>
        </p:txBody>
      </p:sp>
      <p:sp>
        <p:nvSpPr>
          <p:cNvPr id="7" name="标题 4"/>
          <p:cNvSpPr>
            <a:spLocks noGrp="1"/>
          </p:cNvSpPr>
          <p:nvPr/>
        </p:nvSpPr>
        <p:spPr>
          <a:xfrm>
            <a:off x="0" y="514350"/>
            <a:ext cx="12192000" cy="807720"/>
          </a:xfrm>
          <a:prstGeom prst="rect">
            <a:avLst/>
          </a:prstGeom>
          <a:solidFill>
            <a:srgbClr val="008CD2"/>
          </a:solidFill>
        </p:spPr>
        <p:txBody>
          <a:bodyPr vert="horz" lIns="91440" tIns="45720" rIns="91440" bIns="45720" rtlCol="0" anchor="b">
            <a:normAutofit fontScale="7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/>
              <a:t>         </a:t>
            </a:r>
            <a:endParaRPr lang="en-US" altLang="zh-CN"/>
          </a:p>
        </p:txBody>
      </p:sp>
      <p:sp>
        <p:nvSpPr>
          <p:cNvPr id="13" name="文本框 12"/>
          <p:cNvSpPr txBox="1"/>
          <p:nvPr/>
        </p:nvSpPr>
        <p:spPr>
          <a:xfrm>
            <a:off x="635" y="1393190"/>
            <a:ext cx="1176401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·</a:t>
            </a:r>
            <a:r>
              <a:rPr lang="zh-CN" altLang="en-US" sz="2800"/>
              <a:t>循环队列的入队和出队（</a:t>
            </a:r>
            <a:r>
              <a:rPr lang="zh-CN" altLang="en-US" sz="2800">
                <a:solidFill>
                  <a:srgbClr val="FF0000"/>
                </a:solidFill>
              </a:rPr>
              <a:t>标记法</a:t>
            </a:r>
            <a:r>
              <a:rPr lang="en-US" altLang="zh-CN" sz="2800">
                <a:solidFill>
                  <a:srgbClr val="FF0000"/>
                </a:solidFill>
              </a:rPr>
              <a:t> flag</a:t>
            </a:r>
            <a:r>
              <a:rPr lang="zh-CN" altLang="en-US" sz="2800"/>
              <a:t>）</a:t>
            </a:r>
            <a:r>
              <a:rPr lang="en-US" altLang="zh-CN" sz="2800">
                <a:sym typeface="+mn-ea"/>
              </a:rPr>
              <a:t>----</a:t>
            </a:r>
            <a:r>
              <a:rPr lang="zh-CN" altLang="en-US" sz="2800">
                <a:sym typeface="+mn-ea"/>
              </a:rPr>
              <a:t>银行叫号系统</a:t>
            </a:r>
            <a:endParaRPr lang="zh-CN" altLang="en-US" sz="2800">
              <a:sym typeface="+mn-ea"/>
            </a:endParaRPr>
          </a:p>
          <a:p>
            <a:endParaRPr lang="en-US" altLang="zh-CN" sz="2800"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35" y="514350"/>
            <a:ext cx="534289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/>
              <a:t>  </a:t>
            </a:r>
            <a:r>
              <a:rPr lang="zh-CN" altLang="en-US" sz="4000">
                <a:sym typeface="+mn-ea"/>
              </a:rPr>
              <a:t>队列的基本操作</a:t>
            </a:r>
            <a:endParaRPr lang="zh-CN" altLang="en-US" sz="4000" b="1">
              <a:sym typeface="+mn-ea"/>
            </a:endParaRPr>
          </a:p>
        </p:txBody>
      </p:sp>
      <p:sp>
        <p:nvSpPr>
          <p:cNvPr id="3" name="标题 3"/>
          <p:cNvSpPr>
            <a:spLocks noGrp="1"/>
          </p:cNvSpPr>
          <p:nvPr/>
        </p:nvSpPr>
        <p:spPr>
          <a:xfrm>
            <a:off x="10968355" y="207645"/>
            <a:ext cx="1222375" cy="76200"/>
          </a:xfrm>
          <a:prstGeom prst="rect">
            <a:avLst/>
          </a:prstGeom>
          <a:gradFill>
            <a:gsLst>
              <a:gs pos="0">
                <a:srgbClr val="14CD68"/>
              </a:gs>
              <a:gs pos="100000">
                <a:srgbClr val="035C7D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 fontScale="75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/>
              <a:t> </a:t>
            </a:r>
            <a:r>
              <a:rPr lang="zh-CN" altLang="en-US" sz="3735"/>
              <a:t>队列</a:t>
            </a:r>
            <a:r>
              <a:rPr lang="en-US" altLang="zh-CN"/>
              <a:t> </a:t>
            </a:r>
            <a:endParaRPr lang="en-US" altLang="zh-CN"/>
          </a:p>
        </p:txBody>
      </p:sp>
      <p:sp>
        <p:nvSpPr>
          <p:cNvPr id="23" name="文本框 22"/>
          <p:cNvSpPr txBox="1"/>
          <p:nvPr/>
        </p:nvSpPr>
        <p:spPr>
          <a:xfrm>
            <a:off x="295910" y="1915160"/>
            <a:ext cx="5047615" cy="4399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      f"要等待的人数为{len(que) - (head - tail)}")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else: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if flag == 1: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    print(f"您当前的号码为：A{que[tail]},"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          f"要等待的人数为{len(que)}")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else: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    print(f"您当前的号码为：A{que[tail]},"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          f"要等待的人数为{0}")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tail += 1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if tail == len(que):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5657850" y="1915160"/>
            <a:ext cx="5047615" cy="409257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tail = 0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flag = 1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if x == 2: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if head == tail and flag == 0: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print("对不起，没有等待的客户。")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else: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print(f"请A{que[head]}号客户准备，马上将为您办理业务。")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head += 1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if head == len(que):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head = 0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         flag = 0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x = int(input("请输入操作编号："))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8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35" y="6388100"/>
            <a:ext cx="12191365" cy="90170"/>
          </a:xfrm>
          <a:solidFill>
            <a:srgbClr val="008CD2"/>
          </a:solidFill>
        </p:spPr>
        <p:txBody>
          <a:bodyPr>
            <a:normAutofit fontScale="90000"/>
          </a:bodyPr>
          <a:lstStyle/>
          <a:p>
            <a:r>
              <a:rPr lang="en-US" altLang="zh-CN"/>
              <a:t> </a:t>
            </a:r>
            <a:endParaRPr lang="en-US" altLang="zh-CN"/>
          </a:p>
        </p:txBody>
      </p:sp>
      <p:sp>
        <p:nvSpPr>
          <p:cNvPr id="7" name="标题 4"/>
          <p:cNvSpPr>
            <a:spLocks noGrp="1"/>
          </p:cNvSpPr>
          <p:nvPr/>
        </p:nvSpPr>
        <p:spPr>
          <a:xfrm>
            <a:off x="0" y="514350"/>
            <a:ext cx="12192000" cy="807720"/>
          </a:xfrm>
          <a:prstGeom prst="rect">
            <a:avLst/>
          </a:prstGeom>
          <a:solidFill>
            <a:srgbClr val="008CD2"/>
          </a:solidFill>
        </p:spPr>
        <p:txBody>
          <a:bodyPr vert="horz" lIns="91440" tIns="45720" rIns="91440" bIns="45720" rtlCol="0" anchor="b">
            <a:normAutofit fontScale="7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/>
              <a:t>         </a:t>
            </a:r>
            <a:endParaRPr lang="en-US" altLang="zh-CN"/>
          </a:p>
        </p:txBody>
      </p:sp>
      <p:sp>
        <p:nvSpPr>
          <p:cNvPr id="13" name="文本框 12"/>
          <p:cNvSpPr txBox="1"/>
          <p:nvPr/>
        </p:nvSpPr>
        <p:spPr>
          <a:xfrm>
            <a:off x="635" y="1322070"/>
            <a:ext cx="28378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·</a:t>
            </a:r>
            <a:r>
              <a:rPr lang="zh-CN" altLang="en-US" sz="2800"/>
              <a:t>队列模块</a:t>
            </a:r>
            <a:endParaRPr lang="en-US" altLang="zh-CN" sz="2800"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35" y="514350"/>
            <a:ext cx="534289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/>
              <a:t>  </a:t>
            </a:r>
            <a:r>
              <a:rPr lang="zh-CN" altLang="en-US" sz="4000">
                <a:sym typeface="+mn-ea"/>
              </a:rPr>
              <a:t>队列的基本操作</a:t>
            </a:r>
            <a:endParaRPr lang="zh-CN" altLang="en-US" sz="4000" b="1">
              <a:sym typeface="+mn-ea"/>
            </a:endParaRPr>
          </a:p>
        </p:txBody>
      </p:sp>
      <p:sp>
        <p:nvSpPr>
          <p:cNvPr id="3" name="标题 3"/>
          <p:cNvSpPr>
            <a:spLocks noGrp="1"/>
          </p:cNvSpPr>
          <p:nvPr/>
        </p:nvSpPr>
        <p:spPr>
          <a:xfrm>
            <a:off x="10968355" y="207645"/>
            <a:ext cx="1222375" cy="76200"/>
          </a:xfrm>
          <a:prstGeom prst="rect">
            <a:avLst/>
          </a:prstGeom>
          <a:gradFill>
            <a:gsLst>
              <a:gs pos="0">
                <a:srgbClr val="14CD68"/>
              </a:gs>
              <a:gs pos="100000">
                <a:srgbClr val="035C7D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 fontScale="75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/>
              <a:t> </a:t>
            </a:r>
            <a:r>
              <a:rPr lang="zh-CN" altLang="en-US" sz="3735"/>
              <a:t>队列</a:t>
            </a:r>
            <a:r>
              <a:rPr lang="en-US" altLang="zh-CN"/>
              <a:t> </a:t>
            </a:r>
            <a:endParaRPr lang="en-US" altLang="zh-CN"/>
          </a:p>
        </p:txBody>
      </p:sp>
      <p:sp>
        <p:nvSpPr>
          <p:cNvPr id="30" name="文本框 29"/>
          <p:cNvSpPr txBox="1"/>
          <p:nvPr/>
        </p:nvSpPr>
        <p:spPr>
          <a:xfrm>
            <a:off x="497205" y="1844040"/>
            <a:ext cx="5257165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·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引用队列模块：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import  queue</a:t>
            </a:r>
            <a:endParaRPr lang="en-US" altLang="zh-CN" sz="24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ja-JP" sz="24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·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创建一个队列：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q=queue.Queue(maxsize = 10)</a:t>
            </a:r>
            <a:endParaRPr lang="en-US" altLang="zh-CN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(maxsize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设置小于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0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或不设置，则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</a:t>
            </a:r>
            <a:endParaRPr lang="en-US" altLang="zh-CN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  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队列长度无限长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)</a:t>
            </a:r>
            <a:endParaRPr lang="en-US" altLang="zh-CN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ja-JP" sz="24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·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入队列：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q.put( item )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ja-JP" sz="24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·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出队列：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result = q.get( )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ja-JP" sz="24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·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计算当前队列中元素个数：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re_q_size = q.qsize( )</a:t>
            </a:r>
            <a:endParaRPr lang="en-US" altLang="zh-CN" sz="24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sp>
        <p:nvSpPr>
          <p:cNvPr id="8" name="文本框 7"/>
          <p:cNvSpPr txBox="1"/>
          <p:nvPr/>
        </p:nvSpPr>
        <p:spPr>
          <a:xfrm>
            <a:off x="6353175" y="1844040"/>
            <a:ext cx="5257165" cy="4523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4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·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计算队列最大长度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：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q.maxsize</a:t>
            </a:r>
            <a:endParaRPr lang="en-US" altLang="zh-CN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ja-JP" sz="24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·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判断队列为空：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result=q.empty()</a:t>
            </a:r>
            <a:endParaRPr lang="en-US" altLang="zh-CN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 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(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结果空队列为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True,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反之为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False)</a:t>
            </a:r>
            <a:endParaRPr lang="en-US" altLang="zh-CN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ja-JP" sz="24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·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判断队列为满：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result=q.full()</a:t>
            </a:r>
            <a:endParaRPr lang="en-US" altLang="zh-CN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 (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结果满员为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True,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反之为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False)</a:t>
            </a:r>
            <a:endParaRPr lang="en-US" altLang="zh-CN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altLang="ja-JP" sz="24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·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提示该任务已完成：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q.task_done()</a:t>
            </a:r>
            <a:endParaRPr lang="en-US" altLang="zh-CN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r>
              <a:rPr lang="en-US" altLang="ja-JP" sz="24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·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等待队列为空，再执行其他操作：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</a:t>
            </a:r>
            <a:r>
              <a:rPr lang="en-US" altLang="zh-CN" sz="2400">
                <a:solidFill>
                  <a:srgbClr val="FF0000"/>
                </a:solidFill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q.join() </a:t>
            </a:r>
            <a:endParaRPr lang="en-US" altLang="zh-CN" sz="2400">
              <a:solidFill>
                <a:srgbClr val="FF0000"/>
              </a:solidFill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  <p:pic>
        <p:nvPicPr>
          <p:cNvPr id="31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10782300" y="11976100"/>
            <a:ext cx="355600" cy="254000"/>
          </a:xfrm>
          <a:prstGeom prst="cube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3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0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0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30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 nodeType="clickPar">
                      <p:stCondLst>
                        <p:cond delay="indefinite"/>
                      </p:stCondLst>
                      <p:childTnLst>
                        <p:par>
                          <p:cTn id="9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 nodeType="clickPar">
                      <p:stCondLst>
                        <p:cond delay="indefinite"/>
                      </p:stCondLst>
                      <p:childTnLst>
                        <p:par>
                          <p:cTn id="1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 nodeType="clickPar">
                      <p:stCondLst>
                        <p:cond delay="indefinite"/>
                      </p:stCondLst>
                      <p:childTnLst>
                        <p:par>
                          <p:cTn id="12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1000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2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1000" fill="hold"/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 nodeType="clickPar">
                      <p:stCondLst>
                        <p:cond delay="indefinite"/>
                      </p:stCondLst>
                      <p:childTnLst>
                        <p:par>
                          <p:cTn id="13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4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1000" fill="hold"/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0" dur="1000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1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1000" fill="hold"/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7" dur="1000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8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1000" fill="hold"/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 nodeType="clickPar">
                      <p:stCondLst>
                        <p:cond delay="indefinite"/>
                      </p:stCondLst>
                      <p:childTnLst>
                        <p:par>
                          <p:cTn id="16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1000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5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1000" fill="hold"/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7" fill="hold" nodeType="clickPar">
                      <p:stCondLst>
                        <p:cond delay="indefinite"/>
                      </p:stCondLst>
                      <p:childTnLst>
                        <p:par>
                          <p:cTn id="16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1" dur="1000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72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3" dur="1000" fill="hold"/>
                                        <p:tgtEl>
                                          <p:spTgt spid="8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35" y="6388100"/>
            <a:ext cx="12191365" cy="90170"/>
          </a:xfrm>
          <a:solidFill>
            <a:srgbClr val="008CD2"/>
          </a:solidFill>
        </p:spPr>
        <p:txBody>
          <a:bodyPr>
            <a:normAutofit fontScale="90000"/>
          </a:bodyPr>
          <a:lstStyle/>
          <a:p>
            <a:r>
              <a:rPr lang="en-US" altLang="zh-CN"/>
              <a:t>  </a:t>
            </a:r>
            <a:endParaRPr lang="en-US" altLang="zh-CN"/>
          </a:p>
        </p:txBody>
      </p:sp>
      <p:sp>
        <p:nvSpPr>
          <p:cNvPr id="7" name="标题 4"/>
          <p:cNvSpPr>
            <a:spLocks noGrp="1"/>
          </p:cNvSpPr>
          <p:nvPr/>
        </p:nvSpPr>
        <p:spPr>
          <a:xfrm>
            <a:off x="0" y="514350"/>
            <a:ext cx="12192000" cy="807720"/>
          </a:xfrm>
          <a:prstGeom prst="rect">
            <a:avLst/>
          </a:prstGeom>
          <a:solidFill>
            <a:srgbClr val="008CD2"/>
          </a:solidFill>
        </p:spPr>
        <p:txBody>
          <a:bodyPr vert="horz" lIns="91440" tIns="45720" rIns="91440" bIns="45720" rtlCol="0" anchor="b">
            <a:normAutofit fontScale="7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/>
              <a:t>         </a:t>
            </a:r>
            <a:endParaRPr lang="en-US" altLang="zh-CN"/>
          </a:p>
        </p:txBody>
      </p:sp>
      <p:sp>
        <p:nvSpPr>
          <p:cNvPr id="12" name="文本框 11"/>
          <p:cNvSpPr txBox="1"/>
          <p:nvPr/>
        </p:nvSpPr>
        <p:spPr>
          <a:xfrm>
            <a:off x="635" y="514350"/>
            <a:ext cx="336677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/>
              <a:t>  </a:t>
            </a:r>
            <a:r>
              <a:rPr lang="zh-CN" altLang="en-US" sz="4000" b="1"/>
              <a:t>学习目标</a:t>
            </a:r>
            <a:endParaRPr lang="zh-CN" altLang="en-US" sz="4000" b="1"/>
          </a:p>
        </p:txBody>
      </p:sp>
      <p:sp>
        <p:nvSpPr>
          <p:cNvPr id="21" name="标题 3"/>
          <p:cNvSpPr>
            <a:spLocks noGrp="1"/>
          </p:cNvSpPr>
          <p:nvPr/>
        </p:nvSpPr>
        <p:spPr>
          <a:xfrm>
            <a:off x="10968355" y="207645"/>
            <a:ext cx="1222375" cy="76200"/>
          </a:xfrm>
          <a:prstGeom prst="rect">
            <a:avLst/>
          </a:prstGeom>
          <a:gradFill>
            <a:gsLst>
              <a:gs pos="0">
                <a:srgbClr val="14CD68"/>
              </a:gs>
              <a:gs pos="100000">
                <a:srgbClr val="035C7D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 fontScale="75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/>
              <a:t> </a:t>
            </a:r>
            <a:r>
              <a:rPr lang="zh-CN" altLang="en-US" sz="3735"/>
              <a:t>队列</a:t>
            </a:r>
            <a:r>
              <a:rPr lang="en-US" altLang="zh-CN"/>
              <a:t> </a:t>
            </a:r>
            <a:endParaRPr lang="en-US" altLang="zh-CN"/>
          </a:p>
        </p:txBody>
      </p:sp>
      <p:sp>
        <p:nvSpPr>
          <p:cNvPr id="2" name="菱形 1"/>
          <p:cNvSpPr/>
          <p:nvPr/>
        </p:nvSpPr>
        <p:spPr>
          <a:xfrm>
            <a:off x="902335" y="1989455"/>
            <a:ext cx="437515" cy="451485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8" name="文本框 7"/>
          <p:cNvSpPr txBox="1"/>
          <p:nvPr/>
        </p:nvSpPr>
        <p:spPr>
          <a:xfrm>
            <a:off x="1622425" y="1861820"/>
            <a:ext cx="5248275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4000"/>
              <a:t>队列的概念与特性</a:t>
            </a:r>
            <a:endParaRPr lang="zh-CN" sz="4000"/>
          </a:p>
        </p:txBody>
      </p:sp>
      <p:grpSp>
        <p:nvGrpSpPr>
          <p:cNvPr id="5" name="组合 4"/>
          <p:cNvGrpSpPr/>
          <p:nvPr/>
        </p:nvGrpSpPr>
        <p:grpSpPr>
          <a:xfrm>
            <a:off x="902335" y="2864485"/>
            <a:ext cx="5742940" cy="706120"/>
            <a:chOff x="1421" y="4511"/>
            <a:chExt cx="9044" cy="1112"/>
          </a:xfrm>
        </p:grpSpPr>
        <p:sp>
          <p:nvSpPr>
            <p:cNvPr id="3" name="菱形 2"/>
            <p:cNvSpPr/>
            <p:nvPr/>
          </p:nvSpPr>
          <p:spPr>
            <a:xfrm>
              <a:off x="1421" y="4712"/>
              <a:ext cx="689" cy="711"/>
            </a:xfrm>
            <a:prstGeom prst="diamond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CN" altLang="en-US"/>
            </a:p>
          </p:txBody>
        </p:sp>
        <p:sp>
          <p:nvSpPr>
            <p:cNvPr id="14" name="文本框 13"/>
            <p:cNvSpPr txBox="1"/>
            <p:nvPr/>
          </p:nvSpPr>
          <p:spPr>
            <a:xfrm>
              <a:off x="2555" y="4511"/>
              <a:ext cx="7911" cy="111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4000"/>
                <a:t>队列的基本操作</a:t>
              </a:r>
              <a:endParaRPr lang="zh-CN" altLang="en-US" sz="4000"/>
            </a:p>
          </p:txBody>
        </p:sp>
      </p:grpSp>
      <p:pic>
        <p:nvPicPr>
          <p:cNvPr id="23" name="图片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45910" y="1918335"/>
            <a:ext cx="5095875" cy="2319655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35" y="6388100"/>
            <a:ext cx="12191365" cy="90170"/>
          </a:xfrm>
          <a:solidFill>
            <a:srgbClr val="008CD2"/>
          </a:solidFill>
        </p:spPr>
        <p:txBody>
          <a:bodyPr>
            <a:normAutofit fontScale="90000"/>
          </a:bodyPr>
          <a:lstStyle/>
          <a:p>
            <a:r>
              <a:rPr lang="en-US" altLang="zh-CN"/>
              <a:t> </a:t>
            </a:r>
            <a:endParaRPr lang="en-US" altLang="zh-CN"/>
          </a:p>
        </p:txBody>
      </p:sp>
      <p:sp>
        <p:nvSpPr>
          <p:cNvPr id="7" name="标题 4"/>
          <p:cNvSpPr>
            <a:spLocks noGrp="1"/>
          </p:cNvSpPr>
          <p:nvPr/>
        </p:nvSpPr>
        <p:spPr>
          <a:xfrm>
            <a:off x="0" y="514350"/>
            <a:ext cx="12192000" cy="807720"/>
          </a:xfrm>
          <a:prstGeom prst="rect">
            <a:avLst/>
          </a:prstGeom>
          <a:solidFill>
            <a:srgbClr val="008CD2"/>
          </a:solidFill>
        </p:spPr>
        <p:txBody>
          <a:bodyPr vert="horz" lIns="91440" tIns="45720" rIns="91440" bIns="45720" rtlCol="0" anchor="b">
            <a:normAutofit fontScale="7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/>
              <a:t>         </a:t>
            </a:r>
            <a:endParaRPr lang="en-US" altLang="zh-CN"/>
          </a:p>
        </p:txBody>
      </p:sp>
      <p:sp>
        <p:nvSpPr>
          <p:cNvPr id="12" name="文本框 11"/>
          <p:cNvSpPr txBox="1"/>
          <p:nvPr/>
        </p:nvSpPr>
        <p:spPr>
          <a:xfrm>
            <a:off x="635" y="514350"/>
            <a:ext cx="534289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/>
              <a:t>  </a:t>
            </a:r>
            <a:r>
              <a:rPr lang="zh-CN" altLang="en-US" sz="4000">
                <a:sym typeface="+mn-ea"/>
              </a:rPr>
              <a:t>队列的概念和特性</a:t>
            </a:r>
            <a:endParaRPr lang="zh-CN" altLang="en-US" sz="4000" b="1">
              <a:sym typeface="+mn-ea"/>
            </a:endParaRPr>
          </a:p>
        </p:txBody>
      </p:sp>
      <p:sp>
        <p:nvSpPr>
          <p:cNvPr id="16" name="文本框 15"/>
          <p:cNvSpPr txBox="1"/>
          <p:nvPr/>
        </p:nvSpPr>
        <p:spPr>
          <a:xfrm>
            <a:off x="690245" y="1989455"/>
            <a:ext cx="10619105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latin typeface="+mj-ea"/>
                <a:ea typeface="+mj-ea"/>
                <a:cs typeface="+mj-ea"/>
                <a:sym typeface="+mn-ea"/>
              </a:rPr>
              <a:t>队列是一种</a:t>
            </a:r>
            <a:r>
              <a:rPr lang="zh-CN" altLang="en-US" sz="2800">
                <a:solidFill>
                  <a:srgbClr val="FF0000"/>
                </a:solidFill>
                <a:latin typeface="+mj-ea"/>
                <a:ea typeface="+mj-ea"/>
                <a:cs typeface="+mj-ea"/>
                <a:sym typeface="+mn-ea"/>
              </a:rPr>
              <a:t>先进先出</a:t>
            </a:r>
            <a:r>
              <a:rPr lang="zh-CN" altLang="en-US" sz="2800">
                <a:latin typeface="+mj-ea"/>
                <a:ea typeface="+mj-ea"/>
                <a:cs typeface="+mj-ea"/>
                <a:sym typeface="+mn-ea"/>
              </a:rPr>
              <a:t>的线性表，允许插入的一端称为队尾，允许删除的一端称为队首。</a:t>
            </a:r>
            <a:endParaRPr lang="zh-CN" sz="2800"/>
          </a:p>
        </p:txBody>
      </p:sp>
      <p:sp>
        <p:nvSpPr>
          <p:cNvPr id="2" name="文本框 1"/>
          <p:cNvSpPr txBox="1"/>
          <p:nvPr/>
        </p:nvSpPr>
        <p:spPr>
          <a:xfrm>
            <a:off x="635" y="1363980"/>
            <a:ext cx="36531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·</a:t>
            </a:r>
            <a:r>
              <a:rPr lang="zh-CN" altLang="en-US" sz="3200"/>
              <a:t>队列的概念</a:t>
            </a:r>
            <a:endParaRPr lang="zh-CN" altLang="en-US" sz="3200"/>
          </a:p>
        </p:txBody>
      </p:sp>
      <p:sp>
        <p:nvSpPr>
          <p:cNvPr id="5" name="文本框 4"/>
          <p:cNvSpPr txBox="1"/>
          <p:nvPr/>
        </p:nvSpPr>
        <p:spPr>
          <a:xfrm>
            <a:off x="0" y="4398010"/>
            <a:ext cx="3653155" cy="5835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32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·</a:t>
            </a:r>
            <a:r>
              <a:rPr lang="zh-CN" altLang="en-US" sz="3200"/>
              <a:t>队列的特性</a:t>
            </a:r>
            <a:endParaRPr lang="zh-CN" altLang="en-US" sz="3200"/>
          </a:p>
        </p:txBody>
      </p:sp>
      <p:sp>
        <p:nvSpPr>
          <p:cNvPr id="6" name="文本框 5"/>
          <p:cNvSpPr txBox="1"/>
          <p:nvPr/>
        </p:nvSpPr>
        <p:spPr>
          <a:xfrm>
            <a:off x="690245" y="4981575"/>
            <a:ext cx="10533380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sz="2800"/>
              <a:t>（</a:t>
            </a:r>
            <a:r>
              <a:rPr lang="en-US" altLang="zh-CN" sz="2800"/>
              <a:t>1</a:t>
            </a:r>
            <a:r>
              <a:rPr lang="zh-CN" sz="2800"/>
              <a:t>）先进先出、后进后出</a:t>
            </a:r>
            <a:r>
              <a:rPr lang="en-US" altLang="zh-CN" sz="2800"/>
              <a:t>     </a:t>
            </a:r>
            <a:endParaRPr lang="zh-CN" sz="2800"/>
          </a:p>
          <a:p>
            <a:r>
              <a:rPr lang="zh-CN" sz="2800"/>
              <a:t>（</a:t>
            </a:r>
            <a:r>
              <a:rPr lang="en-US" altLang="zh-CN" sz="2800"/>
              <a:t>2</a:t>
            </a:r>
            <a:r>
              <a:rPr lang="zh-CN" sz="2800"/>
              <a:t>）</a:t>
            </a:r>
            <a:r>
              <a:rPr lang="zh-CN" sz="2800">
                <a:sym typeface="+mn-ea"/>
              </a:rPr>
              <a:t>有限序列性</a:t>
            </a:r>
            <a:endParaRPr lang="zh-CN" sz="2800">
              <a:sym typeface="+mn-ea"/>
            </a:endParaRPr>
          </a:p>
          <a:p>
            <a:r>
              <a:rPr lang="en-US" altLang="zh-CN" sz="2800"/>
              <a:t>        </a:t>
            </a:r>
            <a:r>
              <a:rPr lang="zh-CN" altLang="en-US" sz="2400"/>
              <a:t>队列是一种线性表结构，元素个数有限。</a:t>
            </a:r>
            <a:r>
              <a:rPr lang="zh-CN" altLang="en-US" sz="2400">
                <a:solidFill>
                  <a:srgbClr val="FF0000"/>
                </a:solidFill>
              </a:rPr>
              <a:t>队列可以为空</a:t>
            </a:r>
            <a:r>
              <a:rPr lang="zh-CN" altLang="en-US" sz="2400"/>
              <a:t>。</a:t>
            </a:r>
            <a:endParaRPr lang="zh-CN" altLang="en-US" sz="2400"/>
          </a:p>
        </p:txBody>
      </p:sp>
      <p:sp>
        <p:nvSpPr>
          <p:cNvPr id="3" name="标题 3"/>
          <p:cNvSpPr>
            <a:spLocks noGrp="1"/>
          </p:cNvSpPr>
          <p:nvPr/>
        </p:nvSpPr>
        <p:spPr>
          <a:xfrm>
            <a:off x="10968355" y="207645"/>
            <a:ext cx="1222375" cy="76200"/>
          </a:xfrm>
          <a:prstGeom prst="rect">
            <a:avLst/>
          </a:prstGeom>
          <a:gradFill>
            <a:gsLst>
              <a:gs pos="0">
                <a:srgbClr val="14CD68"/>
              </a:gs>
              <a:gs pos="100000">
                <a:srgbClr val="035C7D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 fontScale="75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/>
              <a:t> </a:t>
            </a:r>
            <a:r>
              <a:rPr lang="zh-CN" altLang="en-US" sz="3735"/>
              <a:t>队列</a:t>
            </a:r>
            <a:r>
              <a:rPr lang="en-US" altLang="zh-CN"/>
              <a:t> </a:t>
            </a:r>
            <a:endParaRPr lang="en-US" altLang="zh-CN"/>
          </a:p>
        </p:txBody>
      </p:sp>
      <p:pic>
        <p:nvPicPr>
          <p:cNvPr id="11" name="图片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41470" y="3452495"/>
            <a:ext cx="3909695" cy="945515"/>
          </a:xfrm>
          <a:prstGeom prst="rect">
            <a:avLst/>
          </a:prstGeom>
        </p:spPr>
      </p:pic>
      <p:grpSp>
        <p:nvGrpSpPr>
          <p:cNvPr id="21" name="组合 20"/>
          <p:cNvGrpSpPr/>
          <p:nvPr/>
        </p:nvGrpSpPr>
        <p:grpSpPr>
          <a:xfrm>
            <a:off x="3059430" y="3510280"/>
            <a:ext cx="1025525" cy="398780"/>
            <a:chOff x="4818" y="5528"/>
            <a:chExt cx="1615" cy="628"/>
          </a:xfrm>
        </p:grpSpPr>
        <p:cxnSp>
          <p:nvCxnSpPr>
            <p:cNvPr id="13" name="直接箭头连接符 12"/>
            <p:cNvCxnSpPr/>
            <p:nvPr/>
          </p:nvCxnSpPr>
          <p:spPr>
            <a:xfrm flipH="1" flipV="1">
              <a:off x="4818" y="6090"/>
              <a:ext cx="1489" cy="2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文本框 14"/>
            <p:cNvSpPr txBox="1"/>
            <p:nvPr/>
          </p:nvSpPr>
          <p:spPr>
            <a:xfrm>
              <a:off x="5123" y="5528"/>
              <a:ext cx="131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/>
                <a:t>出队</a:t>
              </a:r>
              <a:endParaRPr lang="zh-CN" altLang="en-US" sz="2000"/>
            </a:p>
          </p:txBody>
        </p:sp>
      </p:grpSp>
      <p:grpSp>
        <p:nvGrpSpPr>
          <p:cNvPr id="19" name="组合 18"/>
          <p:cNvGrpSpPr/>
          <p:nvPr/>
        </p:nvGrpSpPr>
        <p:grpSpPr>
          <a:xfrm>
            <a:off x="8647430" y="3519170"/>
            <a:ext cx="1039495" cy="412750"/>
            <a:chOff x="13618" y="5542"/>
            <a:chExt cx="1637" cy="650"/>
          </a:xfrm>
        </p:grpSpPr>
        <p:cxnSp>
          <p:nvCxnSpPr>
            <p:cNvPr id="9" name="直接箭头连接符 8"/>
            <p:cNvCxnSpPr/>
            <p:nvPr/>
          </p:nvCxnSpPr>
          <p:spPr>
            <a:xfrm flipH="1" flipV="1">
              <a:off x="13618" y="6170"/>
              <a:ext cx="1489" cy="23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文本框 9"/>
            <p:cNvSpPr txBox="1"/>
            <p:nvPr/>
          </p:nvSpPr>
          <p:spPr>
            <a:xfrm>
              <a:off x="13945" y="5542"/>
              <a:ext cx="1311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/>
                <a:t>入队</a:t>
              </a:r>
              <a:endParaRPr lang="zh-CN" altLang="en-US" sz="2000"/>
            </a:p>
          </p:txBody>
        </p:sp>
      </p:grpSp>
      <p:grpSp>
        <p:nvGrpSpPr>
          <p:cNvPr id="8" name="组合 7"/>
          <p:cNvGrpSpPr/>
          <p:nvPr/>
        </p:nvGrpSpPr>
        <p:grpSpPr>
          <a:xfrm>
            <a:off x="4339590" y="2733675"/>
            <a:ext cx="1272540" cy="878840"/>
            <a:chOff x="6834" y="4305"/>
            <a:chExt cx="2004" cy="1384"/>
          </a:xfrm>
        </p:grpSpPr>
        <p:sp>
          <p:nvSpPr>
            <p:cNvPr id="17" name="文本框 16"/>
            <p:cNvSpPr txBox="1"/>
            <p:nvPr/>
          </p:nvSpPr>
          <p:spPr>
            <a:xfrm>
              <a:off x="6834" y="4305"/>
              <a:ext cx="2004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/>
                <a:t>队首元素</a:t>
              </a:r>
              <a:endParaRPr lang="zh-CN" altLang="en-US" sz="2000"/>
            </a:p>
          </p:txBody>
        </p:sp>
        <p:cxnSp>
          <p:nvCxnSpPr>
            <p:cNvPr id="20" name="直接箭头连接符 19"/>
            <p:cNvCxnSpPr/>
            <p:nvPr/>
          </p:nvCxnSpPr>
          <p:spPr>
            <a:xfrm flipH="1">
              <a:off x="7152" y="4935"/>
              <a:ext cx="0" cy="75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4" name="组合 13"/>
          <p:cNvGrpSpPr/>
          <p:nvPr/>
        </p:nvGrpSpPr>
        <p:grpSpPr>
          <a:xfrm>
            <a:off x="7119620" y="2747645"/>
            <a:ext cx="1272540" cy="874395"/>
            <a:chOff x="11212" y="4327"/>
            <a:chExt cx="2004" cy="1377"/>
          </a:xfrm>
        </p:grpSpPr>
        <p:sp>
          <p:nvSpPr>
            <p:cNvPr id="18" name="文本框 17"/>
            <p:cNvSpPr txBox="1"/>
            <p:nvPr/>
          </p:nvSpPr>
          <p:spPr>
            <a:xfrm>
              <a:off x="11212" y="4327"/>
              <a:ext cx="2004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CN" altLang="en-US" sz="2000"/>
                <a:t>队尾元素</a:t>
              </a:r>
              <a:endParaRPr lang="zh-CN" altLang="en-US" sz="2000"/>
            </a:p>
          </p:txBody>
        </p:sp>
        <p:cxnSp>
          <p:nvCxnSpPr>
            <p:cNvPr id="22" name="直接箭头连接符 21"/>
            <p:cNvCxnSpPr/>
            <p:nvPr/>
          </p:nvCxnSpPr>
          <p:spPr>
            <a:xfrm flipH="1">
              <a:off x="11708" y="4950"/>
              <a:ext cx="0" cy="755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2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35" y="6388100"/>
            <a:ext cx="12191365" cy="90170"/>
          </a:xfrm>
          <a:solidFill>
            <a:srgbClr val="008CD2"/>
          </a:solidFill>
        </p:spPr>
        <p:txBody>
          <a:bodyPr>
            <a:normAutofit fontScale="90000"/>
          </a:bodyPr>
          <a:lstStyle/>
          <a:p>
            <a:r>
              <a:rPr lang="en-US" altLang="zh-CN"/>
              <a:t> </a:t>
            </a:r>
            <a:endParaRPr lang="en-US" altLang="zh-CN"/>
          </a:p>
        </p:txBody>
      </p:sp>
      <p:sp>
        <p:nvSpPr>
          <p:cNvPr id="7" name="标题 4"/>
          <p:cNvSpPr>
            <a:spLocks noGrp="1"/>
          </p:cNvSpPr>
          <p:nvPr/>
        </p:nvSpPr>
        <p:spPr>
          <a:xfrm>
            <a:off x="0" y="514350"/>
            <a:ext cx="12192000" cy="807720"/>
          </a:xfrm>
          <a:prstGeom prst="rect">
            <a:avLst/>
          </a:prstGeom>
          <a:solidFill>
            <a:srgbClr val="008CD2"/>
          </a:solidFill>
        </p:spPr>
        <p:txBody>
          <a:bodyPr vert="horz" lIns="91440" tIns="45720" rIns="91440" bIns="45720" rtlCol="0" anchor="b">
            <a:normAutofit fontScale="7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/>
              <a:t>         </a:t>
            </a:r>
            <a:endParaRPr lang="en-US" altLang="zh-CN"/>
          </a:p>
        </p:txBody>
      </p:sp>
      <p:sp>
        <p:nvSpPr>
          <p:cNvPr id="13" name="文本框 12"/>
          <p:cNvSpPr txBox="1"/>
          <p:nvPr/>
        </p:nvSpPr>
        <p:spPr>
          <a:xfrm>
            <a:off x="635" y="3553460"/>
            <a:ext cx="117640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·</a:t>
            </a:r>
            <a:r>
              <a:rPr lang="zh-CN" altLang="en-US" sz="2800"/>
              <a:t>队列的链式存储结构</a:t>
            </a:r>
            <a:endParaRPr lang="zh-CN" altLang="en-US" sz="2400"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35" y="514350"/>
            <a:ext cx="534289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/>
              <a:t>  </a:t>
            </a:r>
            <a:r>
              <a:rPr lang="zh-CN" altLang="en-US" sz="4000">
                <a:sym typeface="+mn-ea"/>
              </a:rPr>
              <a:t>队列的基本操作</a:t>
            </a:r>
            <a:endParaRPr lang="zh-CN" altLang="en-US" sz="4000" b="1">
              <a:sym typeface="+mn-ea"/>
            </a:endParaRPr>
          </a:p>
        </p:txBody>
      </p:sp>
      <p:sp>
        <p:nvSpPr>
          <p:cNvPr id="3" name="标题 3"/>
          <p:cNvSpPr>
            <a:spLocks noGrp="1"/>
          </p:cNvSpPr>
          <p:nvPr/>
        </p:nvSpPr>
        <p:spPr>
          <a:xfrm>
            <a:off x="10968355" y="207645"/>
            <a:ext cx="1222375" cy="76200"/>
          </a:xfrm>
          <a:prstGeom prst="rect">
            <a:avLst/>
          </a:prstGeom>
          <a:gradFill>
            <a:gsLst>
              <a:gs pos="0">
                <a:srgbClr val="14CD68"/>
              </a:gs>
              <a:gs pos="100000">
                <a:srgbClr val="035C7D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 fontScale="75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/>
              <a:t> </a:t>
            </a:r>
            <a:r>
              <a:rPr lang="zh-CN" altLang="en-US" sz="3735"/>
              <a:t>队列</a:t>
            </a:r>
            <a:r>
              <a:rPr lang="en-US" altLang="zh-CN"/>
              <a:t> </a:t>
            </a:r>
            <a:endParaRPr lang="en-US" altLang="zh-CN"/>
          </a:p>
        </p:txBody>
      </p:sp>
      <p:sp>
        <p:nvSpPr>
          <p:cNvPr id="5" name="文本框 4"/>
          <p:cNvSpPr txBox="1"/>
          <p:nvPr/>
        </p:nvSpPr>
        <p:spPr>
          <a:xfrm>
            <a:off x="635" y="1322070"/>
            <a:ext cx="11764010" cy="9531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·</a:t>
            </a:r>
            <a:r>
              <a:rPr lang="zh-CN" altLang="en-US" sz="2800"/>
              <a:t>队列一般按顺序结构存储的，可以用数组来实现，而在</a:t>
            </a:r>
            <a:r>
              <a:rPr lang="en-US" altLang="zh-CN" sz="2800"/>
              <a:t>Python</a:t>
            </a:r>
            <a:r>
              <a:rPr lang="zh-CN" altLang="en-US" sz="2800"/>
              <a:t>语言中，可以用列表实现。</a:t>
            </a:r>
            <a:endParaRPr lang="zh-CN" altLang="en-US" sz="2800">
              <a:sym typeface="+mn-ea"/>
            </a:endParaRPr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4410710" y="2611120"/>
          <a:ext cx="3835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080"/>
                <a:gridCol w="767080"/>
                <a:gridCol w="767080"/>
                <a:gridCol w="767080"/>
                <a:gridCol w="767080"/>
              </a:tblGrid>
              <a:tr h="457200"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a1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a2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a3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a4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a5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文本框 7"/>
          <p:cNvSpPr txBox="1"/>
          <p:nvPr/>
        </p:nvSpPr>
        <p:spPr>
          <a:xfrm>
            <a:off x="1876425" y="3078480"/>
            <a:ext cx="25342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数组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que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的下标：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9" name="文本框 8"/>
          <p:cNvSpPr txBox="1"/>
          <p:nvPr/>
        </p:nvSpPr>
        <p:spPr>
          <a:xfrm>
            <a:off x="1876425" y="2601595"/>
            <a:ext cx="25342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数组</a:t>
            </a:r>
            <a:r>
              <a:rPr lang="en-US" altLang="zh-CN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que</a:t>
            </a:r>
            <a:r>
              <a:rPr lang="zh-CN" alt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的元素：</a:t>
            </a:r>
            <a:endParaRPr lang="zh-CN" alt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12" name="表格 11"/>
          <p:cNvGraphicFramePr>
            <a:graphicFrameLocks noGrp="1"/>
          </p:cNvGraphicFramePr>
          <p:nvPr/>
        </p:nvGraphicFramePr>
        <p:xfrm>
          <a:off x="1876425" y="4496435"/>
          <a:ext cx="123952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760"/>
                <a:gridCol w="619760"/>
              </a:tblGrid>
              <a:tr h="457200"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9" name="文本框 18"/>
          <p:cNvSpPr txBox="1"/>
          <p:nvPr/>
        </p:nvSpPr>
        <p:spPr>
          <a:xfrm>
            <a:off x="1876425" y="4131945"/>
            <a:ext cx="209613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头节点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10" name="组合 9"/>
          <p:cNvGrpSpPr/>
          <p:nvPr/>
        </p:nvGrpSpPr>
        <p:grpSpPr>
          <a:xfrm>
            <a:off x="558800" y="4540885"/>
            <a:ext cx="1261110" cy="398780"/>
            <a:chOff x="880" y="7151"/>
            <a:chExt cx="1986" cy="628"/>
          </a:xfrm>
        </p:grpSpPr>
        <p:sp>
          <p:nvSpPr>
            <p:cNvPr id="18" name="文本框 17"/>
            <p:cNvSpPr txBox="1"/>
            <p:nvPr/>
          </p:nvSpPr>
          <p:spPr>
            <a:xfrm>
              <a:off x="880" y="7151"/>
              <a:ext cx="1280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head</a:t>
              </a:r>
              <a:endPara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cxnSp>
          <p:nvCxnSpPr>
            <p:cNvPr id="21" name="直接箭头连接符 20"/>
            <p:cNvCxnSpPr>
              <a:stCxn id="18" idx="3"/>
            </p:cNvCxnSpPr>
            <p:nvPr/>
          </p:nvCxnSpPr>
          <p:spPr>
            <a:xfrm flipV="1">
              <a:off x="2160" y="7464"/>
              <a:ext cx="706" cy="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组合 10"/>
          <p:cNvGrpSpPr/>
          <p:nvPr/>
        </p:nvGrpSpPr>
        <p:grpSpPr>
          <a:xfrm>
            <a:off x="558800" y="4866640"/>
            <a:ext cx="1231900" cy="471805"/>
            <a:chOff x="880" y="7664"/>
            <a:chExt cx="1940" cy="743"/>
          </a:xfrm>
        </p:grpSpPr>
        <p:sp>
          <p:nvSpPr>
            <p:cNvPr id="20" name="文本框 19"/>
            <p:cNvSpPr txBox="1"/>
            <p:nvPr/>
          </p:nvSpPr>
          <p:spPr>
            <a:xfrm>
              <a:off x="880" y="7779"/>
              <a:ext cx="1280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tail</a:t>
              </a:r>
              <a:endPara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cxnSp>
          <p:nvCxnSpPr>
            <p:cNvPr id="22" name="直接箭头连接符 21"/>
            <p:cNvCxnSpPr/>
            <p:nvPr/>
          </p:nvCxnSpPr>
          <p:spPr>
            <a:xfrm flipV="1">
              <a:off x="1866" y="7664"/>
              <a:ext cx="955" cy="422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5" name="表格 24"/>
          <p:cNvGraphicFramePr>
            <a:graphicFrameLocks noGrp="1"/>
          </p:cNvGraphicFramePr>
          <p:nvPr/>
        </p:nvGraphicFramePr>
        <p:xfrm>
          <a:off x="1876425" y="5793105"/>
          <a:ext cx="123952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760"/>
                <a:gridCol w="619760"/>
              </a:tblGrid>
              <a:tr h="457200"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27" name="文本框 26"/>
          <p:cNvSpPr txBox="1"/>
          <p:nvPr/>
        </p:nvSpPr>
        <p:spPr>
          <a:xfrm>
            <a:off x="1876425" y="5428615"/>
            <a:ext cx="2096135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头节点</a:t>
            </a:r>
            <a:endParaRPr lang="zh-CN" alt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pSp>
        <p:nvGrpSpPr>
          <p:cNvPr id="14" name="组合 13"/>
          <p:cNvGrpSpPr/>
          <p:nvPr/>
        </p:nvGrpSpPr>
        <p:grpSpPr>
          <a:xfrm>
            <a:off x="558800" y="5837555"/>
            <a:ext cx="1261110" cy="398780"/>
            <a:chOff x="880" y="9193"/>
            <a:chExt cx="1986" cy="628"/>
          </a:xfrm>
        </p:grpSpPr>
        <p:sp>
          <p:nvSpPr>
            <p:cNvPr id="26" name="文本框 25"/>
            <p:cNvSpPr txBox="1"/>
            <p:nvPr/>
          </p:nvSpPr>
          <p:spPr>
            <a:xfrm>
              <a:off x="880" y="9193"/>
              <a:ext cx="1280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head</a:t>
              </a:r>
              <a:endPara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cxnSp>
          <p:nvCxnSpPr>
            <p:cNvPr id="29" name="直接箭头连接符 28"/>
            <p:cNvCxnSpPr>
              <a:stCxn id="26" idx="3"/>
            </p:cNvCxnSpPr>
            <p:nvPr/>
          </p:nvCxnSpPr>
          <p:spPr>
            <a:xfrm flipV="1">
              <a:off x="2160" y="9506"/>
              <a:ext cx="706" cy="1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31" name="表格 30"/>
          <p:cNvGraphicFramePr>
            <a:graphicFrameLocks noGrp="1"/>
          </p:cNvGraphicFramePr>
          <p:nvPr/>
        </p:nvGraphicFramePr>
        <p:xfrm>
          <a:off x="3721100" y="5793105"/>
          <a:ext cx="123952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760"/>
                <a:gridCol w="619760"/>
              </a:tblGrid>
              <a:tr h="457200"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>
                          <a:highlight>
                            <a:srgbClr val="000000"/>
                          </a:highlight>
                        </a:rPr>
                        <a:t>A</a:t>
                      </a:r>
                      <a:endParaRPr lang="en-US" altLang="zh-CN" sz="2400">
                        <a:highlight>
                          <a:srgbClr val="000000"/>
                        </a:highlight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2" name="表格 31"/>
          <p:cNvGraphicFramePr>
            <a:graphicFrameLocks noGrp="1"/>
          </p:cNvGraphicFramePr>
          <p:nvPr/>
        </p:nvGraphicFramePr>
        <p:xfrm>
          <a:off x="5499100" y="5779135"/>
          <a:ext cx="123952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760"/>
                <a:gridCol w="619760"/>
              </a:tblGrid>
              <a:tr h="457200"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>
                          <a:highlight>
                            <a:srgbClr val="000000"/>
                          </a:highlight>
                        </a:rPr>
                        <a:t>B</a:t>
                      </a:r>
                      <a:endParaRPr lang="en-US" altLang="zh-CN" sz="2400">
                        <a:highlight>
                          <a:srgbClr val="000000"/>
                        </a:highlight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aphicFrame>
        <p:nvGraphicFramePr>
          <p:cNvPr id="33" name="表格 32"/>
          <p:cNvGraphicFramePr>
            <a:graphicFrameLocks noGrp="1"/>
          </p:cNvGraphicFramePr>
          <p:nvPr/>
        </p:nvGraphicFramePr>
        <p:xfrm>
          <a:off x="7323455" y="5807710"/>
          <a:ext cx="123952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760"/>
                <a:gridCol w="619760"/>
              </a:tblGrid>
              <a:tr h="457200"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>
                          <a:highlight>
                            <a:srgbClr val="000000"/>
                          </a:highlight>
                        </a:rPr>
                        <a:t>C</a:t>
                      </a:r>
                      <a:endParaRPr lang="en-US" altLang="zh-CN" sz="2400">
                        <a:highlight>
                          <a:srgbClr val="000000"/>
                        </a:highlight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zh-CN" altLang="en-US" sz="240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cxnSp>
        <p:nvCxnSpPr>
          <p:cNvPr id="34" name="直接箭头连接符 33"/>
          <p:cNvCxnSpPr/>
          <p:nvPr/>
        </p:nvCxnSpPr>
        <p:spPr>
          <a:xfrm>
            <a:off x="2919730" y="6022975"/>
            <a:ext cx="706120" cy="133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接箭头连接符 34"/>
          <p:cNvCxnSpPr/>
          <p:nvPr/>
        </p:nvCxnSpPr>
        <p:spPr>
          <a:xfrm>
            <a:off x="4661535" y="6036945"/>
            <a:ext cx="706120" cy="133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直接箭头连接符 35"/>
          <p:cNvCxnSpPr/>
          <p:nvPr/>
        </p:nvCxnSpPr>
        <p:spPr>
          <a:xfrm>
            <a:off x="6468110" y="6036945"/>
            <a:ext cx="706120" cy="133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7" name="表格 36"/>
          <p:cNvGraphicFramePr>
            <a:graphicFrameLocks noGrp="1"/>
          </p:cNvGraphicFramePr>
          <p:nvPr/>
        </p:nvGraphicFramePr>
        <p:xfrm>
          <a:off x="9121775" y="5827395"/>
          <a:ext cx="1239520" cy="45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19760"/>
                <a:gridCol w="619760"/>
              </a:tblGrid>
              <a:tr h="457200"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>
                          <a:highlight>
                            <a:srgbClr val="000000"/>
                          </a:highlight>
                        </a:rPr>
                        <a:t>D</a:t>
                      </a:r>
                      <a:endParaRPr lang="en-US" altLang="zh-CN" sz="2400">
                        <a:highlight>
                          <a:srgbClr val="000000"/>
                        </a:highlight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/>
                        <a:t>^</a:t>
                      </a:r>
                      <a:endParaRPr lang="en-US" altLang="zh-CN" sz="240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cxnSp>
        <p:nvCxnSpPr>
          <p:cNvPr id="38" name="直接箭头连接符 37"/>
          <p:cNvCxnSpPr/>
          <p:nvPr/>
        </p:nvCxnSpPr>
        <p:spPr>
          <a:xfrm>
            <a:off x="8265160" y="6050280"/>
            <a:ext cx="706120" cy="13335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5" name="组合 14"/>
          <p:cNvGrpSpPr/>
          <p:nvPr/>
        </p:nvGrpSpPr>
        <p:grpSpPr>
          <a:xfrm>
            <a:off x="9121775" y="5107940"/>
            <a:ext cx="812800" cy="716915"/>
            <a:chOff x="14365" y="8044"/>
            <a:chExt cx="1280" cy="1129"/>
          </a:xfrm>
        </p:grpSpPr>
        <p:sp>
          <p:nvSpPr>
            <p:cNvPr id="28" name="文本框 27"/>
            <p:cNvSpPr txBox="1"/>
            <p:nvPr/>
          </p:nvSpPr>
          <p:spPr>
            <a:xfrm>
              <a:off x="14365" y="8044"/>
              <a:ext cx="1280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tail</a:t>
              </a:r>
              <a:endPara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cxnSp>
          <p:nvCxnSpPr>
            <p:cNvPr id="39" name="直接箭头连接符 38"/>
            <p:cNvCxnSpPr/>
            <p:nvPr/>
          </p:nvCxnSpPr>
          <p:spPr>
            <a:xfrm flipH="1">
              <a:off x="14821" y="8639"/>
              <a:ext cx="0" cy="53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5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7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8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9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9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10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8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10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3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11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0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1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6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1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/>
      <p:bldP spid="8" grpId="0"/>
      <p:bldP spid="13" grpId="0"/>
      <p:bldP spid="19" grpId="0"/>
      <p:bldP spid="2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35" y="6388100"/>
            <a:ext cx="12191365" cy="90170"/>
          </a:xfrm>
          <a:solidFill>
            <a:srgbClr val="008CD2"/>
          </a:solidFill>
        </p:spPr>
        <p:txBody>
          <a:bodyPr>
            <a:normAutofit fontScale="90000"/>
          </a:bodyPr>
          <a:lstStyle/>
          <a:p>
            <a:r>
              <a:rPr lang="en-US" altLang="zh-CN"/>
              <a:t> </a:t>
            </a:r>
            <a:endParaRPr lang="en-US" altLang="zh-CN"/>
          </a:p>
        </p:txBody>
      </p:sp>
      <p:sp>
        <p:nvSpPr>
          <p:cNvPr id="7" name="标题 4"/>
          <p:cNvSpPr>
            <a:spLocks noGrp="1"/>
          </p:cNvSpPr>
          <p:nvPr/>
        </p:nvSpPr>
        <p:spPr>
          <a:xfrm>
            <a:off x="0" y="514350"/>
            <a:ext cx="12192000" cy="807720"/>
          </a:xfrm>
          <a:prstGeom prst="rect">
            <a:avLst/>
          </a:prstGeom>
          <a:solidFill>
            <a:srgbClr val="008CD2"/>
          </a:solidFill>
        </p:spPr>
        <p:txBody>
          <a:bodyPr vert="horz" lIns="91440" tIns="45720" rIns="91440" bIns="45720" rtlCol="0" anchor="b">
            <a:normAutofit fontScale="7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/>
              <a:t>         </a:t>
            </a:r>
            <a:endParaRPr lang="en-US" altLang="zh-CN"/>
          </a:p>
        </p:txBody>
      </p:sp>
      <p:sp>
        <p:nvSpPr>
          <p:cNvPr id="13" name="文本框 12"/>
          <p:cNvSpPr txBox="1"/>
          <p:nvPr/>
        </p:nvSpPr>
        <p:spPr>
          <a:xfrm>
            <a:off x="635" y="1393190"/>
            <a:ext cx="117640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·</a:t>
            </a:r>
            <a:r>
              <a:rPr lang="zh-CN" altLang="en-US" sz="2800"/>
              <a:t>创建</a:t>
            </a:r>
            <a:endParaRPr lang="zh-CN" altLang="en-US" sz="2400"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35" y="514350"/>
            <a:ext cx="534289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/>
              <a:t>  </a:t>
            </a:r>
            <a:r>
              <a:rPr lang="zh-CN" altLang="en-US" sz="4000">
                <a:sym typeface="+mn-ea"/>
              </a:rPr>
              <a:t>队列的基本操作</a:t>
            </a:r>
            <a:endParaRPr lang="zh-CN" altLang="en-US" sz="4000" b="1">
              <a:sym typeface="+mn-ea"/>
            </a:endParaRPr>
          </a:p>
        </p:txBody>
      </p:sp>
      <p:sp>
        <p:nvSpPr>
          <p:cNvPr id="3" name="标题 3"/>
          <p:cNvSpPr>
            <a:spLocks noGrp="1"/>
          </p:cNvSpPr>
          <p:nvPr/>
        </p:nvSpPr>
        <p:spPr>
          <a:xfrm>
            <a:off x="10968355" y="207645"/>
            <a:ext cx="1222375" cy="76200"/>
          </a:xfrm>
          <a:prstGeom prst="rect">
            <a:avLst/>
          </a:prstGeom>
          <a:gradFill>
            <a:gsLst>
              <a:gs pos="0">
                <a:srgbClr val="14CD68"/>
              </a:gs>
              <a:gs pos="100000">
                <a:srgbClr val="035C7D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 fontScale="75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/>
              <a:t> </a:t>
            </a:r>
            <a:r>
              <a:rPr lang="zh-CN" altLang="en-US" sz="3735"/>
              <a:t>队列</a:t>
            </a:r>
            <a:r>
              <a:rPr lang="en-US" altLang="zh-CN"/>
              <a:t> </a:t>
            </a:r>
            <a:endParaRPr lang="en-US" altLang="zh-CN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4202430" y="4733925"/>
          <a:ext cx="3835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080"/>
                <a:gridCol w="767080"/>
                <a:gridCol w="767080"/>
                <a:gridCol w="767080"/>
                <a:gridCol w="767080"/>
              </a:tblGrid>
              <a:tr h="457200"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5" name="组合 4"/>
          <p:cNvGrpSpPr/>
          <p:nvPr/>
        </p:nvGrpSpPr>
        <p:grpSpPr>
          <a:xfrm>
            <a:off x="4202430" y="3937000"/>
            <a:ext cx="812800" cy="736600"/>
            <a:chOff x="6618" y="6200"/>
            <a:chExt cx="1280" cy="1160"/>
          </a:xfrm>
        </p:grpSpPr>
        <p:sp>
          <p:nvSpPr>
            <p:cNvPr id="11" name="文本框 10"/>
            <p:cNvSpPr txBox="1"/>
            <p:nvPr/>
          </p:nvSpPr>
          <p:spPr>
            <a:xfrm>
              <a:off x="6618" y="6200"/>
              <a:ext cx="1280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head</a:t>
              </a:r>
              <a:endPara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cxnSp>
          <p:nvCxnSpPr>
            <p:cNvPr id="15" name="直接箭头连接符 14"/>
            <p:cNvCxnSpPr/>
            <p:nvPr/>
          </p:nvCxnSpPr>
          <p:spPr>
            <a:xfrm flipH="1">
              <a:off x="7070" y="6804"/>
              <a:ext cx="0" cy="55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组合 5"/>
          <p:cNvGrpSpPr/>
          <p:nvPr/>
        </p:nvGrpSpPr>
        <p:grpSpPr>
          <a:xfrm>
            <a:off x="4672965" y="3938270"/>
            <a:ext cx="1273810" cy="749300"/>
            <a:chOff x="7359" y="6202"/>
            <a:chExt cx="2006" cy="1180"/>
          </a:xfrm>
        </p:grpSpPr>
        <p:sp>
          <p:nvSpPr>
            <p:cNvPr id="14" name="文本框 13"/>
            <p:cNvSpPr txBox="1"/>
            <p:nvPr/>
          </p:nvSpPr>
          <p:spPr>
            <a:xfrm>
              <a:off x="8085" y="6202"/>
              <a:ext cx="1280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tail</a:t>
              </a:r>
              <a:endPara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cxnSp>
          <p:nvCxnSpPr>
            <p:cNvPr id="16" name="直接箭头连接符 15"/>
            <p:cNvCxnSpPr/>
            <p:nvPr/>
          </p:nvCxnSpPr>
          <p:spPr>
            <a:xfrm flipH="1">
              <a:off x="7359" y="6828"/>
              <a:ext cx="1067" cy="55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3" name="文本框 22"/>
          <p:cNvSpPr txBox="1"/>
          <p:nvPr/>
        </p:nvSpPr>
        <p:spPr>
          <a:xfrm>
            <a:off x="648335" y="2098040"/>
            <a:ext cx="3239135" cy="1383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head = 0</a:t>
            </a:r>
            <a:endParaRPr 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tail = 0</a:t>
            </a:r>
            <a:endParaRPr 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que = [“”] * 5</a:t>
            </a:r>
            <a:endParaRPr lang="en-US" sz="28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991360" y="5242560"/>
            <a:ext cx="2211070" cy="3987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buClrTx/>
              <a:buSzTx/>
              <a:buFontTx/>
            </a:pPr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数组que的下标：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2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35" y="6388100"/>
            <a:ext cx="12191365" cy="90170"/>
          </a:xfrm>
          <a:solidFill>
            <a:srgbClr val="008CD2"/>
          </a:solidFill>
        </p:spPr>
        <p:txBody>
          <a:bodyPr>
            <a:normAutofit fontScale="90000"/>
          </a:bodyPr>
          <a:lstStyle/>
          <a:p>
            <a:r>
              <a:rPr lang="en-US" altLang="zh-CN"/>
              <a:t> </a:t>
            </a:r>
            <a:endParaRPr lang="en-US" altLang="zh-CN"/>
          </a:p>
        </p:txBody>
      </p:sp>
      <p:sp>
        <p:nvSpPr>
          <p:cNvPr id="7" name="标题 4"/>
          <p:cNvSpPr>
            <a:spLocks noGrp="1"/>
          </p:cNvSpPr>
          <p:nvPr/>
        </p:nvSpPr>
        <p:spPr>
          <a:xfrm>
            <a:off x="0" y="514350"/>
            <a:ext cx="12192000" cy="807720"/>
          </a:xfrm>
          <a:prstGeom prst="rect">
            <a:avLst/>
          </a:prstGeom>
          <a:solidFill>
            <a:srgbClr val="008CD2"/>
          </a:solidFill>
        </p:spPr>
        <p:txBody>
          <a:bodyPr vert="horz" lIns="91440" tIns="45720" rIns="91440" bIns="45720" rtlCol="0" anchor="b">
            <a:normAutofit fontScale="7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/>
              <a:t>         </a:t>
            </a:r>
            <a:endParaRPr lang="en-US" altLang="zh-CN"/>
          </a:p>
        </p:txBody>
      </p:sp>
      <p:sp>
        <p:nvSpPr>
          <p:cNvPr id="13" name="文本框 12"/>
          <p:cNvSpPr txBox="1"/>
          <p:nvPr/>
        </p:nvSpPr>
        <p:spPr>
          <a:xfrm>
            <a:off x="635" y="1322070"/>
            <a:ext cx="28378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·</a:t>
            </a:r>
            <a:r>
              <a:rPr lang="zh-CN" altLang="en-US" sz="2800"/>
              <a:t>入队</a:t>
            </a:r>
            <a:endParaRPr lang="en-US" altLang="zh-CN" sz="2800"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35" y="514350"/>
            <a:ext cx="534289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/>
              <a:t>  </a:t>
            </a:r>
            <a:r>
              <a:rPr lang="zh-CN" altLang="en-US" sz="4000">
                <a:sym typeface="+mn-ea"/>
              </a:rPr>
              <a:t>队列的基本操作</a:t>
            </a:r>
            <a:endParaRPr lang="zh-CN" altLang="en-US" sz="4000" b="1">
              <a:sym typeface="+mn-ea"/>
            </a:endParaRPr>
          </a:p>
        </p:txBody>
      </p:sp>
      <p:sp>
        <p:nvSpPr>
          <p:cNvPr id="3" name="标题 3"/>
          <p:cNvSpPr>
            <a:spLocks noGrp="1"/>
          </p:cNvSpPr>
          <p:nvPr/>
        </p:nvSpPr>
        <p:spPr>
          <a:xfrm>
            <a:off x="10968355" y="207645"/>
            <a:ext cx="1222375" cy="76200"/>
          </a:xfrm>
          <a:prstGeom prst="rect">
            <a:avLst/>
          </a:prstGeom>
          <a:gradFill>
            <a:gsLst>
              <a:gs pos="0">
                <a:srgbClr val="14CD68"/>
              </a:gs>
              <a:gs pos="100000">
                <a:srgbClr val="035C7D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 fontScale="75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/>
              <a:t> </a:t>
            </a:r>
            <a:r>
              <a:rPr lang="zh-CN" altLang="en-US" sz="3735"/>
              <a:t>队列</a:t>
            </a:r>
            <a:r>
              <a:rPr lang="en-US" altLang="zh-CN"/>
              <a:t> </a:t>
            </a:r>
            <a:endParaRPr lang="en-US" altLang="zh-CN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167005" y="2720975"/>
          <a:ext cx="3835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080"/>
                <a:gridCol w="767080"/>
                <a:gridCol w="767080"/>
                <a:gridCol w="767080"/>
                <a:gridCol w="767080"/>
              </a:tblGrid>
              <a:tr h="457200"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5" name="组合 4"/>
          <p:cNvGrpSpPr/>
          <p:nvPr/>
        </p:nvGrpSpPr>
        <p:grpSpPr>
          <a:xfrm>
            <a:off x="167005" y="1924050"/>
            <a:ext cx="812800" cy="736600"/>
            <a:chOff x="263" y="3030"/>
            <a:chExt cx="1280" cy="1160"/>
          </a:xfrm>
        </p:grpSpPr>
        <p:sp>
          <p:nvSpPr>
            <p:cNvPr id="11" name="文本框 10"/>
            <p:cNvSpPr txBox="1"/>
            <p:nvPr/>
          </p:nvSpPr>
          <p:spPr>
            <a:xfrm>
              <a:off x="263" y="3030"/>
              <a:ext cx="1280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head</a:t>
              </a:r>
              <a:endPara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cxnSp>
          <p:nvCxnSpPr>
            <p:cNvPr id="15" name="直接箭头连接符 14"/>
            <p:cNvCxnSpPr/>
            <p:nvPr/>
          </p:nvCxnSpPr>
          <p:spPr>
            <a:xfrm flipH="1">
              <a:off x="715" y="3634"/>
              <a:ext cx="0" cy="55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6" name="组合 5"/>
          <p:cNvGrpSpPr/>
          <p:nvPr/>
        </p:nvGrpSpPr>
        <p:grpSpPr>
          <a:xfrm>
            <a:off x="637540" y="1925320"/>
            <a:ext cx="1273810" cy="749300"/>
            <a:chOff x="1004" y="3032"/>
            <a:chExt cx="2006" cy="1180"/>
          </a:xfrm>
        </p:grpSpPr>
        <p:sp>
          <p:nvSpPr>
            <p:cNvPr id="14" name="文本框 13"/>
            <p:cNvSpPr txBox="1"/>
            <p:nvPr/>
          </p:nvSpPr>
          <p:spPr>
            <a:xfrm>
              <a:off x="1730" y="3032"/>
              <a:ext cx="1280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tail</a:t>
              </a:r>
              <a:endPara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cxnSp>
          <p:nvCxnSpPr>
            <p:cNvPr id="16" name="直接箭头连接符 15"/>
            <p:cNvCxnSpPr/>
            <p:nvPr/>
          </p:nvCxnSpPr>
          <p:spPr>
            <a:xfrm flipH="1">
              <a:off x="1004" y="3658"/>
              <a:ext cx="1067" cy="554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12" name="表格 11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5294630" y="2741930"/>
          <a:ext cx="3835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080"/>
                <a:gridCol w="767080"/>
                <a:gridCol w="767080"/>
                <a:gridCol w="767080"/>
                <a:gridCol w="767080"/>
              </a:tblGrid>
              <a:tr h="457200"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8" name="组合 7"/>
          <p:cNvGrpSpPr/>
          <p:nvPr/>
        </p:nvGrpSpPr>
        <p:grpSpPr>
          <a:xfrm>
            <a:off x="5294630" y="1945005"/>
            <a:ext cx="812800" cy="736600"/>
            <a:chOff x="8338" y="3063"/>
            <a:chExt cx="1280" cy="1160"/>
          </a:xfrm>
        </p:grpSpPr>
        <p:sp>
          <p:nvSpPr>
            <p:cNvPr id="17" name="文本框 16"/>
            <p:cNvSpPr txBox="1"/>
            <p:nvPr/>
          </p:nvSpPr>
          <p:spPr>
            <a:xfrm>
              <a:off x="8338" y="3063"/>
              <a:ext cx="1280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head</a:t>
              </a:r>
              <a:endPara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cxnSp>
          <p:nvCxnSpPr>
            <p:cNvPr id="19" name="直接箭头连接符 18"/>
            <p:cNvCxnSpPr/>
            <p:nvPr/>
          </p:nvCxnSpPr>
          <p:spPr>
            <a:xfrm flipH="1">
              <a:off x="8790" y="3667"/>
              <a:ext cx="0" cy="55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9" name="组合 8"/>
          <p:cNvGrpSpPr/>
          <p:nvPr/>
        </p:nvGrpSpPr>
        <p:grpSpPr>
          <a:xfrm>
            <a:off x="6226175" y="1946275"/>
            <a:ext cx="812800" cy="759460"/>
            <a:chOff x="9805" y="3065"/>
            <a:chExt cx="1280" cy="1196"/>
          </a:xfrm>
        </p:grpSpPr>
        <p:sp>
          <p:nvSpPr>
            <p:cNvPr id="18" name="文本框 17"/>
            <p:cNvSpPr txBox="1"/>
            <p:nvPr/>
          </p:nvSpPr>
          <p:spPr>
            <a:xfrm>
              <a:off x="9805" y="3065"/>
              <a:ext cx="1280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tail</a:t>
              </a:r>
              <a:endPara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cxnSp>
          <p:nvCxnSpPr>
            <p:cNvPr id="20" name="直接箭头连接符 19"/>
            <p:cNvCxnSpPr/>
            <p:nvPr/>
          </p:nvCxnSpPr>
          <p:spPr>
            <a:xfrm flipH="1">
              <a:off x="10125" y="3691"/>
              <a:ext cx="21" cy="57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右箭头 20"/>
          <p:cNvSpPr/>
          <p:nvPr/>
        </p:nvSpPr>
        <p:spPr>
          <a:xfrm>
            <a:off x="4070350" y="2973705"/>
            <a:ext cx="988060" cy="4235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2" name="表格 21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5294630" y="5132705"/>
          <a:ext cx="3835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080"/>
                <a:gridCol w="767080"/>
                <a:gridCol w="767080"/>
                <a:gridCol w="767080"/>
                <a:gridCol w="767080"/>
              </a:tblGrid>
              <a:tr h="457200"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37" name="组合 36"/>
          <p:cNvGrpSpPr/>
          <p:nvPr/>
        </p:nvGrpSpPr>
        <p:grpSpPr>
          <a:xfrm>
            <a:off x="5294630" y="4335780"/>
            <a:ext cx="812800" cy="736600"/>
            <a:chOff x="8338" y="6828"/>
            <a:chExt cx="1280" cy="1160"/>
          </a:xfrm>
        </p:grpSpPr>
        <p:sp>
          <p:nvSpPr>
            <p:cNvPr id="25" name="文本框 24"/>
            <p:cNvSpPr txBox="1"/>
            <p:nvPr/>
          </p:nvSpPr>
          <p:spPr>
            <a:xfrm>
              <a:off x="8338" y="6828"/>
              <a:ext cx="1280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head</a:t>
              </a:r>
              <a:endPara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cxnSp>
          <p:nvCxnSpPr>
            <p:cNvPr id="27" name="直接箭头连接符 26"/>
            <p:cNvCxnSpPr/>
            <p:nvPr/>
          </p:nvCxnSpPr>
          <p:spPr>
            <a:xfrm flipH="1">
              <a:off x="8790" y="7432"/>
              <a:ext cx="0" cy="55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8" name="组合 37"/>
          <p:cNvGrpSpPr/>
          <p:nvPr/>
        </p:nvGrpSpPr>
        <p:grpSpPr>
          <a:xfrm>
            <a:off x="7036435" y="4337050"/>
            <a:ext cx="812800" cy="759460"/>
            <a:chOff x="11081" y="6830"/>
            <a:chExt cx="1280" cy="1196"/>
          </a:xfrm>
        </p:grpSpPr>
        <p:sp>
          <p:nvSpPr>
            <p:cNvPr id="26" name="文本框 25"/>
            <p:cNvSpPr txBox="1"/>
            <p:nvPr/>
          </p:nvSpPr>
          <p:spPr>
            <a:xfrm>
              <a:off x="11081" y="6830"/>
              <a:ext cx="1280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tail</a:t>
              </a:r>
              <a:endPara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cxnSp>
          <p:nvCxnSpPr>
            <p:cNvPr id="28" name="直接箭头连接符 27"/>
            <p:cNvCxnSpPr/>
            <p:nvPr/>
          </p:nvCxnSpPr>
          <p:spPr>
            <a:xfrm flipH="1">
              <a:off x="11401" y="7456"/>
              <a:ext cx="21" cy="57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9" name="表格 28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167005" y="5062220"/>
          <a:ext cx="3835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080"/>
                <a:gridCol w="767080"/>
                <a:gridCol w="767080"/>
                <a:gridCol w="767080"/>
                <a:gridCol w="767080"/>
              </a:tblGrid>
              <a:tr h="457200"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23" name="组合 22"/>
          <p:cNvGrpSpPr/>
          <p:nvPr/>
        </p:nvGrpSpPr>
        <p:grpSpPr>
          <a:xfrm>
            <a:off x="167005" y="4265295"/>
            <a:ext cx="812800" cy="736600"/>
            <a:chOff x="263" y="6717"/>
            <a:chExt cx="1280" cy="1160"/>
          </a:xfrm>
        </p:grpSpPr>
        <p:sp>
          <p:nvSpPr>
            <p:cNvPr id="30" name="文本框 29"/>
            <p:cNvSpPr txBox="1"/>
            <p:nvPr/>
          </p:nvSpPr>
          <p:spPr>
            <a:xfrm>
              <a:off x="263" y="6717"/>
              <a:ext cx="1280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head</a:t>
              </a:r>
              <a:endPara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cxnSp>
          <p:nvCxnSpPr>
            <p:cNvPr id="32" name="直接箭头连接符 31"/>
            <p:cNvCxnSpPr/>
            <p:nvPr/>
          </p:nvCxnSpPr>
          <p:spPr>
            <a:xfrm flipH="1">
              <a:off x="715" y="7321"/>
              <a:ext cx="0" cy="55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4" name="组合 23"/>
          <p:cNvGrpSpPr/>
          <p:nvPr/>
        </p:nvGrpSpPr>
        <p:grpSpPr>
          <a:xfrm>
            <a:off x="2635250" y="4266565"/>
            <a:ext cx="812800" cy="759460"/>
            <a:chOff x="4150" y="6719"/>
            <a:chExt cx="1280" cy="1196"/>
          </a:xfrm>
        </p:grpSpPr>
        <p:sp>
          <p:nvSpPr>
            <p:cNvPr id="31" name="文本框 30"/>
            <p:cNvSpPr txBox="1"/>
            <p:nvPr/>
          </p:nvSpPr>
          <p:spPr>
            <a:xfrm>
              <a:off x="4150" y="6719"/>
              <a:ext cx="1280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tail</a:t>
              </a:r>
              <a:endPara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cxnSp>
          <p:nvCxnSpPr>
            <p:cNvPr id="33" name="直接箭头连接符 32"/>
            <p:cNvCxnSpPr/>
            <p:nvPr/>
          </p:nvCxnSpPr>
          <p:spPr>
            <a:xfrm flipH="1">
              <a:off x="4470" y="7345"/>
              <a:ext cx="21" cy="57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右箭头 33"/>
          <p:cNvSpPr/>
          <p:nvPr/>
        </p:nvSpPr>
        <p:spPr>
          <a:xfrm flipH="1">
            <a:off x="4070350" y="5377815"/>
            <a:ext cx="1001395" cy="4235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下箭头 34"/>
          <p:cNvSpPr/>
          <p:nvPr/>
        </p:nvSpPr>
        <p:spPr>
          <a:xfrm>
            <a:off x="6107430" y="3834130"/>
            <a:ext cx="338455" cy="56388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文本框 35"/>
          <p:cNvSpPr txBox="1"/>
          <p:nvPr/>
        </p:nvSpPr>
        <p:spPr>
          <a:xfrm>
            <a:off x="9468485" y="2457450"/>
            <a:ext cx="2420620" cy="37846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head = 0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tail = 0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que = [“”] * 5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que[tail] =“A”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tail +=1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que[tail] =“B”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tail +=1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  <a:sym typeface="+mn-ea"/>
            </a:endParaRPr>
          </a:p>
          <a:p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que[tail] =“C”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tail +=1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9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0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4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1000"/>
                                        <p:tgtEl>
                                          <p:spTgt spid="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8" dur="1000" fill="hold"/>
                                        <p:tgtEl>
                                          <p:spTgt spid="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1000" fill="hold"/>
                                        <p:tgtEl>
                                          <p:spTgt spid="3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1000"/>
                                        <p:tgtEl>
                                          <p:spTgt spid="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1000" fill="hold"/>
                                        <p:tgtEl>
                                          <p:spTgt spid="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1000" fill="hold"/>
                                        <p:tgtEl>
                                          <p:spTgt spid="36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0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7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35" grpId="0"/>
      <p:bldP spid="3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35" y="6388100"/>
            <a:ext cx="12191365" cy="90170"/>
          </a:xfrm>
          <a:solidFill>
            <a:srgbClr val="008CD2"/>
          </a:solidFill>
        </p:spPr>
        <p:txBody>
          <a:bodyPr>
            <a:normAutofit fontScale="90000"/>
          </a:bodyPr>
          <a:lstStyle/>
          <a:p>
            <a:r>
              <a:rPr lang="en-US" altLang="zh-CN"/>
              <a:t> </a:t>
            </a:r>
            <a:endParaRPr lang="en-US" altLang="zh-CN"/>
          </a:p>
        </p:txBody>
      </p:sp>
      <p:sp>
        <p:nvSpPr>
          <p:cNvPr id="7" name="标题 4"/>
          <p:cNvSpPr>
            <a:spLocks noGrp="1"/>
          </p:cNvSpPr>
          <p:nvPr/>
        </p:nvSpPr>
        <p:spPr>
          <a:xfrm>
            <a:off x="0" y="514350"/>
            <a:ext cx="12192000" cy="807720"/>
          </a:xfrm>
          <a:prstGeom prst="rect">
            <a:avLst/>
          </a:prstGeom>
          <a:solidFill>
            <a:srgbClr val="008CD2"/>
          </a:solidFill>
        </p:spPr>
        <p:txBody>
          <a:bodyPr vert="horz" lIns="91440" tIns="45720" rIns="91440" bIns="45720" rtlCol="0" anchor="b">
            <a:normAutofit fontScale="7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/>
              <a:t>         </a:t>
            </a:r>
            <a:endParaRPr lang="en-US" altLang="zh-CN"/>
          </a:p>
        </p:txBody>
      </p:sp>
      <p:sp>
        <p:nvSpPr>
          <p:cNvPr id="13" name="文本框 12"/>
          <p:cNvSpPr txBox="1"/>
          <p:nvPr/>
        </p:nvSpPr>
        <p:spPr>
          <a:xfrm>
            <a:off x="635" y="1322070"/>
            <a:ext cx="28378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·</a:t>
            </a:r>
            <a:r>
              <a:rPr lang="zh-CN" altLang="en-US" sz="2800"/>
              <a:t>出队</a:t>
            </a:r>
            <a:endParaRPr lang="en-US" altLang="zh-CN" sz="2800"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35" y="514350"/>
            <a:ext cx="534289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/>
              <a:t>  </a:t>
            </a:r>
            <a:r>
              <a:rPr lang="zh-CN" altLang="en-US" sz="4000">
                <a:sym typeface="+mn-ea"/>
              </a:rPr>
              <a:t>队列的基本操作</a:t>
            </a:r>
            <a:endParaRPr lang="zh-CN" altLang="en-US" sz="4000" b="1">
              <a:sym typeface="+mn-ea"/>
            </a:endParaRPr>
          </a:p>
        </p:txBody>
      </p:sp>
      <p:sp>
        <p:nvSpPr>
          <p:cNvPr id="3" name="标题 3"/>
          <p:cNvSpPr>
            <a:spLocks noGrp="1"/>
          </p:cNvSpPr>
          <p:nvPr/>
        </p:nvSpPr>
        <p:spPr>
          <a:xfrm>
            <a:off x="10968355" y="207645"/>
            <a:ext cx="1222375" cy="76200"/>
          </a:xfrm>
          <a:prstGeom prst="rect">
            <a:avLst/>
          </a:prstGeom>
          <a:gradFill>
            <a:gsLst>
              <a:gs pos="0">
                <a:srgbClr val="14CD68"/>
              </a:gs>
              <a:gs pos="100000">
                <a:srgbClr val="035C7D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 fontScale="75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/>
              <a:t> </a:t>
            </a:r>
            <a:r>
              <a:rPr lang="zh-CN" altLang="en-US" sz="3735"/>
              <a:t>队列</a:t>
            </a:r>
            <a:r>
              <a:rPr lang="en-US" altLang="zh-CN"/>
              <a:t> </a:t>
            </a:r>
            <a:endParaRPr lang="en-US" altLang="zh-CN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6579870" y="2741930"/>
          <a:ext cx="3835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080"/>
                <a:gridCol w="767080"/>
                <a:gridCol w="767080"/>
                <a:gridCol w="767080"/>
                <a:gridCol w="767080"/>
              </a:tblGrid>
              <a:tr h="457200"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14" name="组合 13"/>
          <p:cNvGrpSpPr/>
          <p:nvPr/>
        </p:nvGrpSpPr>
        <p:grpSpPr>
          <a:xfrm>
            <a:off x="7446010" y="1945005"/>
            <a:ext cx="812800" cy="736600"/>
            <a:chOff x="11726" y="3063"/>
            <a:chExt cx="1280" cy="1160"/>
          </a:xfrm>
        </p:grpSpPr>
        <p:sp>
          <p:nvSpPr>
            <p:cNvPr id="17" name="文本框 16"/>
            <p:cNvSpPr txBox="1"/>
            <p:nvPr/>
          </p:nvSpPr>
          <p:spPr>
            <a:xfrm>
              <a:off x="11726" y="3063"/>
              <a:ext cx="1280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head</a:t>
              </a:r>
              <a:endPara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cxnSp>
          <p:nvCxnSpPr>
            <p:cNvPr id="19" name="直接箭头连接符 18"/>
            <p:cNvCxnSpPr/>
            <p:nvPr/>
          </p:nvCxnSpPr>
          <p:spPr>
            <a:xfrm flipH="1">
              <a:off x="12178" y="3667"/>
              <a:ext cx="0" cy="55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5" name="组合 14"/>
          <p:cNvGrpSpPr/>
          <p:nvPr/>
        </p:nvGrpSpPr>
        <p:grpSpPr>
          <a:xfrm>
            <a:off x="9048115" y="1946275"/>
            <a:ext cx="812800" cy="759460"/>
            <a:chOff x="14249" y="3065"/>
            <a:chExt cx="1280" cy="1196"/>
          </a:xfrm>
        </p:grpSpPr>
        <p:sp>
          <p:nvSpPr>
            <p:cNvPr id="18" name="文本框 17"/>
            <p:cNvSpPr txBox="1"/>
            <p:nvPr/>
          </p:nvSpPr>
          <p:spPr>
            <a:xfrm>
              <a:off x="14249" y="3065"/>
              <a:ext cx="1280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tail</a:t>
              </a:r>
              <a:endPara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cxnSp>
          <p:nvCxnSpPr>
            <p:cNvPr id="20" name="直接箭头连接符 19"/>
            <p:cNvCxnSpPr/>
            <p:nvPr/>
          </p:nvCxnSpPr>
          <p:spPr>
            <a:xfrm flipH="1">
              <a:off x="14569" y="3691"/>
              <a:ext cx="21" cy="57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右箭头 20"/>
          <p:cNvSpPr/>
          <p:nvPr/>
        </p:nvSpPr>
        <p:spPr>
          <a:xfrm>
            <a:off x="5118100" y="2973705"/>
            <a:ext cx="988060" cy="4235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9" name="表格 28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97230" y="2741930"/>
          <a:ext cx="3835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080"/>
                <a:gridCol w="767080"/>
                <a:gridCol w="767080"/>
                <a:gridCol w="767080"/>
                <a:gridCol w="767080"/>
              </a:tblGrid>
              <a:tr h="457200"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A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B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10" name="组合 9"/>
          <p:cNvGrpSpPr/>
          <p:nvPr/>
        </p:nvGrpSpPr>
        <p:grpSpPr>
          <a:xfrm>
            <a:off x="697230" y="1945005"/>
            <a:ext cx="812800" cy="736600"/>
            <a:chOff x="1098" y="3063"/>
            <a:chExt cx="1280" cy="1160"/>
          </a:xfrm>
        </p:grpSpPr>
        <p:sp>
          <p:nvSpPr>
            <p:cNvPr id="30" name="文本框 29"/>
            <p:cNvSpPr txBox="1"/>
            <p:nvPr/>
          </p:nvSpPr>
          <p:spPr>
            <a:xfrm>
              <a:off x="1098" y="3063"/>
              <a:ext cx="1280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head</a:t>
              </a:r>
              <a:endPara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cxnSp>
          <p:nvCxnSpPr>
            <p:cNvPr id="32" name="直接箭头连接符 31"/>
            <p:cNvCxnSpPr/>
            <p:nvPr/>
          </p:nvCxnSpPr>
          <p:spPr>
            <a:xfrm flipH="1">
              <a:off x="1550" y="3667"/>
              <a:ext cx="0" cy="55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1" name="组合 10"/>
          <p:cNvGrpSpPr/>
          <p:nvPr/>
        </p:nvGrpSpPr>
        <p:grpSpPr>
          <a:xfrm>
            <a:off x="3165475" y="1946275"/>
            <a:ext cx="812800" cy="759460"/>
            <a:chOff x="4985" y="3065"/>
            <a:chExt cx="1280" cy="1196"/>
          </a:xfrm>
        </p:grpSpPr>
        <p:sp>
          <p:nvSpPr>
            <p:cNvPr id="31" name="文本框 30"/>
            <p:cNvSpPr txBox="1"/>
            <p:nvPr/>
          </p:nvSpPr>
          <p:spPr>
            <a:xfrm>
              <a:off x="4985" y="3065"/>
              <a:ext cx="1280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tail</a:t>
              </a:r>
              <a:endPara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cxnSp>
          <p:nvCxnSpPr>
            <p:cNvPr id="33" name="直接箭头连接符 32"/>
            <p:cNvCxnSpPr/>
            <p:nvPr/>
          </p:nvCxnSpPr>
          <p:spPr>
            <a:xfrm flipH="1">
              <a:off x="5305" y="3691"/>
              <a:ext cx="21" cy="57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4" name="右箭头 33"/>
          <p:cNvSpPr/>
          <p:nvPr/>
        </p:nvSpPr>
        <p:spPr>
          <a:xfrm flipH="1">
            <a:off x="5118100" y="5377815"/>
            <a:ext cx="1001395" cy="4235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下箭头 34"/>
          <p:cNvSpPr/>
          <p:nvPr/>
        </p:nvSpPr>
        <p:spPr>
          <a:xfrm>
            <a:off x="7392670" y="3834130"/>
            <a:ext cx="338455" cy="70485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6" name="文本框 35"/>
          <p:cNvSpPr txBox="1"/>
          <p:nvPr/>
        </p:nvSpPr>
        <p:spPr>
          <a:xfrm>
            <a:off x="4227830" y="3896360"/>
            <a:ext cx="2773045" cy="1198880"/>
          </a:xfrm>
          <a:prstGeom prst="rect">
            <a:avLst/>
          </a:prstGeom>
          <a:noFill/>
          <a:ln w="28575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if head &lt; tail :</a:t>
            </a:r>
            <a:endParaRPr 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que[head] =“”</a:t>
            </a:r>
            <a:endParaRPr 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4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  <a:sym typeface="+mn-ea"/>
              </a:rPr>
              <a:t>    head +=1</a:t>
            </a:r>
            <a:endParaRPr lang="en-US" sz="24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6579870" y="5334635"/>
          <a:ext cx="3835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080"/>
                <a:gridCol w="767080"/>
                <a:gridCol w="767080"/>
                <a:gridCol w="767080"/>
                <a:gridCol w="767080"/>
              </a:tblGrid>
              <a:tr h="457200"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16" name="组合 15"/>
          <p:cNvGrpSpPr/>
          <p:nvPr/>
        </p:nvGrpSpPr>
        <p:grpSpPr>
          <a:xfrm>
            <a:off x="8186420" y="4537710"/>
            <a:ext cx="812800" cy="736600"/>
            <a:chOff x="12892" y="7146"/>
            <a:chExt cx="1280" cy="1160"/>
          </a:xfrm>
        </p:grpSpPr>
        <p:sp>
          <p:nvSpPr>
            <p:cNvPr id="6" name="文本框 5"/>
            <p:cNvSpPr txBox="1"/>
            <p:nvPr/>
          </p:nvSpPr>
          <p:spPr>
            <a:xfrm>
              <a:off x="12892" y="7146"/>
              <a:ext cx="1280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head</a:t>
              </a:r>
              <a:endPara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cxnSp>
          <p:nvCxnSpPr>
            <p:cNvPr id="9" name="直接箭头连接符 8"/>
            <p:cNvCxnSpPr/>
            <p:nvPr/>
          </p:nvCxnSpPr>
          <p:spPr>
            <a:xfrm flipH="1">
              <a:off x="13344" y="7750"/>
              <a:ext cx="0" cy="55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21"/>
          <p:cNvGrpSpPr/>
          <p:nvPr/>
        </p:nvGrpSpPr>
        <p:grpSpPr>
          <a:xfrm>
            <a:off x="9048115" y="4538980"/>
            <a:ext cx="812800" cy="759460"/>
            <a:chOff x="14249" y="7148"/>
            <a:chExt cx="1280" cy="1196"/>
          </a:xfrm>
        </p:grpSpPr>
        <p:sp>
          <p:nvSpPr>
            <p:cNvPr id="8" name="文本框 7"/>
            <p:cNvSpPr txBox="1"/>
            <p:nvPr/>
          </p:nvSpPr>
          <p:spPr>
            <a:xfrm>
              <a:off x="14249" y="7148"/>
              <a:ext cx="1280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tail</a:t>
              </a:r>
              <a:endPara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cxnSp>
          <p:nvCxnSpPr>
            <p:cNvPr id="23" name="直接箭头连接符 22"/>
            <p:cNvCxnSpPr/>
            <p:nvPr/>
          </p:nvCxnSpPr>
          <p:spPr>
            <a:xfrm flipH="1">
              <a:off x="14569" y="7774"/>
              <a:ext cx="21" cy="57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4" name="表格 23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746125" y="5351145"/>
          <a:ext cx="3835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080"/>
                <a:gridCol w="767080"/>
                <a:gridCol w="767080"/>
                <a:gridCol w="767080"/>
                <a:gridCol w="767080"/>
              </a:tblGrid>
              <a:tr h="457200"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25" name="组合 24"/>
          <p:cNvGrpSpPr/>
          <p:nvPr/>
        </p:nvGrpSpPr>
        <p:grpSpPr>
          <a:xfrm>
            <a:off x="2352675" y="4554220"/>
            <a:ext cx="942340" cy="720090"/>
            <a:chOff x="3705" y="7172"/>
            <a:chExt cx="1484" cy="1134"/>
          </a:xfrm>
        </p:grpSpPr>
        <p:sp>
          <p:nvSpPr>
            <p:cNvPr id="37" name="文本框 36"/>
            <p:cNvSpPr txBox="1"/>
            <p:nvPr/>
          </p:nvSpPr>
          <p:spPr>
            <a:xfrm>
              <a:off x="3705" y="7172"/>
              <a:ext cx="1280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head</a:t>
              </a:r>
              <a:endPara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cxnSp>
          <p:nvCxnSpPr>
            <p:cNvPr id="39" name="直接箭头连接符 38"/>
            <p:cNvCxnSpPr/>
            <p:nvPr/>
          </p:nvCxnSpPr>
          <p:spPr>
            <a:xfrm>
              <a:off x="4157" y="7776"/>
              <a:ext cx="1033" cy="53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6" name="组合 25"/>
          <p:cNvGrpSpPr/>
          <p:nvPr/>
        </p:nvGrpSpPr>
        <p:grpSpPr>
          <a:xfrm>
            <a:off x="3214370" y="4555490"/>
            <a:ext cx="812800" cy="759460"/>
            <a:chOff x="5062" y="7174"/>
            <a:chExt cx="1280" cy="1196"/>
          </a:xfrm>
        </p:grpSpPr>
        <p:sp>
          <p:nvSpPr>
            <p:cNvPr id="38" name="文本框 37"/>
            <p:cNvSpPr txBox="1"/>
            <p:nvPr/>
          </p:nvSpPr>
          <p:spPr>
            <a:xfrm>
              <a:off x="5062" y="7174"/>
              <a:ext cx="1280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tail</a:t>
              </a:r>
              <a:endPara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cxnSp>
          <p:nvCxnSpPr>
            <p:cNvPr id="40" name="直接箭头连接符 39"/>
            <p:cNvCxnSpPr/>
            <p:nvPr/>
          </p:nvCxnSpPr>
          <p:spPr>
            <a:xfrm flipH="1">
              <a:off x="5382" y="7800"/>
              <a:ext cx="21" cy="57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2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8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 nodeType="clickPar">
                      <p:stCondLst>
                        <p:cond delay="indefinite"/>
                      </p:stCondLst>
                      <p:childTnLst>
                        <p:par>
                          <p:cTn id="8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9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/>
      <p:bldP spid="21" grpId="0"/>
      <p:bldP spid="35" grpId="0"/>
      <p:bldP spid="3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35" y="6388100"/>
            <a:ext cx="12191365" cy="90170"/>
          </a:xfrm>
          <a:solidFill>
            <a:srgbClr val="008CD2"/>
          </a:solidFill>
        </p:spPr>
        <p:txBody>
          <a:bodyPr>
            <a:normAutofit fontScale="90000"/>
          </a:bodyPr>
          <a:lstStyle/>
          <a:p>
            <a:r>
              <a:rPr lang="en-US" altLang="zh-CN"/>
              <a:t> </a:t>
            </a:r>
            <a:endParaRPr lang="en-US" altLang="zh-CN"/>
          </a:p>
        </p:txBody>
      </p:sp>
      <p:sp>
        <p:nvSpPr>
          <p:cNvPr id="7" name="标题 4"/>
          <p:cNvSpPr>
            <a:spLocks noGrp="1"/>
          </p:cNvSpPr>
          <p:nvPr/>
        </p:nvSpPr>
        <p:spPr>
          <a:xfrm>
            <a:off x="0" y="514350"/>
            <a:ext cx="12192000" cy="807720"/>
          </a:xfrm>
          <a:prstGeom prst="rect">
            <a:avLst/>
          </a:prstGeom>
          <a:solidFill>
            <a:srgbClr val="008CD2"/>
          </a:solidFill>
        </p:spPr>
        <p:txBody>
          <a:bodyPr vert="horz" lIns="91440" tIns="45720" rIns="91440" bIns="45720" rtlCol="0" anchor="b">
            <a:normAutofit fontScale="7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/>
              <a:t>         </a:t>
            </a:r>
            <a:endParaRPr lang="en-US" altLang="zh-CN"/>
          </a:p>
        </p:txBody>
      </p:sp>
      <p:sp>
        <p:nvSpPr>
          <p:cNvPr id="13" name="文本框 12"/>
          <p:cNvSpPr txBox="1"/>
          <p:nvPr/>
        </p:nvSpPr>
        <p:spPr>
          <a:xfrm>
            <a:off x="635" y="1393190"/>
            <a:ext cx="1176401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·</a:t>
            </a:r>
            <a:r>
              <a:rPr lang="zh-CN" altLang="en-US" sz="2800"/>
              <a:t>队列的入队和出队</a:t>
            </a:r>
            <a:endParaRPr lang="en-US" altLang="zh-CN" sz="2800"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35" y="514350"/>
            <a:ext cx="534289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/>
              <a:t>  </a:t>
            </a:r>
            <a:r>
              <a:rPr lang="zh-CN" altLang="en-US" sz="4000">
                <a:sym typeface="+mn-ea"/>
              </a:rPr>
              <a:t>队列的基本操作</a:t>
            </a:r>
            <a:endParaRPr lang="zh-CN" altLang="en-US" sz="4000" b="1">
              <a:sym typeface="+mn-ea"/>
            </a:endParaRPr>
          </a:p>
        </p:txBody>
      </p:sp>
      <p:sp>
        <p:nvSpPr>
          <p:cNvPr id="3" name="标题 3"/>
          <p:cNvSpPr>
            <a:spLocks noGrp="1"/>
          </p:cNvSpPr>
          <p:nvPr/>
        </p:nvSpPr>
        <p:spPr>
          <a:xfrm>
            <a:off x="10968355" y="207645"/>
            <a:ext cx="1222375" cy="76200"/>
          </a:xfrm>
          <a:prstGeom prst="rect">
            <a:avLst/>
          </a:prstGeom>
          <a:gradFill>
            <a:gsLst>
              <a:gs pos="0">
                <a:srgbClr val="14CD68"/>
              </a:gs>
              <a:gs pos="100000">
                <a:srgbClr val="035C7D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 fontScale="75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/>
              <a:t> </a:t>
            </a:r>
            <a:r>
              <a:rPr lang="zh-CN" altLang="en-US" sz="3735"/>
              <a:t>队列</a:t>
            </a:r>
            <a:r>
              <a:rPr lang="en-US" altLang="zh-CN"/>
              <a:t> </a:t>
            </a:r>
            <a:endParaRPr lang="en-US" altLang="zh-CN"/>
          </a:p>
        </p:txBody>
      </p:sp>
      <p:sp>
        <p:nvSpPr>
          <p:cNvPr id="23" name="文本框 22"/>
          <p:cNvSpPr txBox="1"/>
          <p:nvPr/>
        </p:nvSpPr>
        <p:spPr>
          <a:xfrm>
            <a:off x="619760" y="1986280"/>
            <a:ext cx="4723130" cy="347662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a=["a", "b", "c", "d", "e", "f"]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q = [0] * 5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head = tail = 0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# 元素依次入队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for i in range(5):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q[tail] = a[i]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tail += 1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# 元素依次出队，直至队列为空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while head != tail: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print(q[head], end=" ")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  <a:p>
            <a:r>
              <a: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    head += 1</a:t>
            </a:r>
            <a:endParaRPr lang="en-US" sz="2000">
              <a:latin typeface="微软雅黑" panose="020b0503020204020204" charset="-122"/>
              <a:ea typeface="微软雅黑" panose="020b0503020204020204" charset="-122"/>
              <a:cs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493395" y="5534025"/>
            <a:ext cx="268033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>
                <a:solidFill>
                  <a:srgbClr val="FF0000"/>
                </a:solidFill>
              </a:rPr>
              <a:t>输出结果：</a:t>
            </a:r>
            <a:endParaRPr lang="zh-CN" altLang="en-US" sz="2800">
              <a:solidFill>
                <a:srgbClr val="FF0000"/>
              </a:solidFill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2525395" y="5714365"/>
            <a:ext cx="2512695" cy="46037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altLang="zh-CN" sz="2400">
                <a:latin typeface="+mj-ea"/>
                <a:ea typeface="+mj-ea"/>
              </a:rPr>
              <a:t>a b c d e </a:t>
            </a:r>
            <a:endParaRPr lang="en-US" altLang="zh-CN" sz="2400">
              <a:latin typeface="+mj-ea"/>
              <a:ea typeface="+mj-ea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/>
      <p:bldP spid="5" grpId="0"/>
      <p:bldP spid="6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="http://schemas.openxmlformats.org/officeDocument/2006/math" xmlns:w="http://schemas.openxmlformats.org/wordprocessingml/2006/main" xmlns:wp="http://schemas.openxmlformats.org/drawingml/2006/wordprocessingDrawing" xmlns:a14="http://schemas.microsoft.com/office/drawing/2010/main" xmlns:mc="http://schemas.openxmlformats.org/markup-compatibility/2006" xmlns:p14="http://schemas.microsoft.com/office/powerpoint/2010/main" xmlns:p15="http://schemas.microsoft.com/office/powerpoint/2012/main" xmlns:p159="http://schemas.microsoft.com/office/powerpoint/2015/09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4" name="标题 3"/>
          <p:cNvSpPr>
            <a:spLocks noGrp="1"/>
          </p:cNvSpPr>
          <p:nvPr>
            <p:ph type="title"/>
          </p:nvPr>
        </p:nvSpPr>
        <p:spPr>
          <a:xfrm>
            <a:off x="635" y="6388100"/>
            <a:ext cx="12191365" cy="90170"/>
          </a:xfrm>
          <a:solidFill>
            <a:srgbClr val="008CD2"/>
          </a:solidFill>
        </p:spPr>
        <p:txBody>
          <a:bodyPr>
            <a:normAutofit fontScale="90000"/>
          </a:bodyPr>
          <a:lstStyle/>
          <a:p>
            <a:r>
              <a:rPr lang="en-US" altLang="zh-CN"/>
              <a:t> </a:t>
            </a:r>
            <a:endParaRPr lang="en-US" altLang="zh-CN"/>
          </a:p>
        </p:txBody>
      </p:sp>
      <p:sp>
        <p:nvSpPr>
          <p:cNvPr id="7" name="标题 4"/>
          <p:cNvSpPr>
            <a:spLocks noGrp="1"/>
          </p:cNvSpPr>
          <p:nvPr/>
        </p:nvSpPr>
        <p:spPr>
          <a:xfrm>
            <a:off x="0" y="514350"/>
            <a:ext cx="12192000" cy="807720"/>
          </a:xfrm>
          <a:prstGeom prst="rect">
            <a:avLst/>
          </a:prstGeom>
          <a:solidFill>
            <a:srgbClr val="008CD2"/>
          </a:solidFill>
        </p:spPr>
        <p:txBody>
          <a:bodyPr vert="horz" lIns="91440" tIns="45720" rIns="91440" bIns="45720" rtlCol="0" anchor="b">
            <a:normAutofit fontScale="7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/>
              <a:t>         </a:t>
            </a:r>
            <a:endParaRPr lang="en-US" altLang="zh-CN"/>
          </a:p>
        </p:txBody>
      </p:sp>
      <p:sp>
        <p:nvSpPr>
          <p:cNvPr id="13" name="文本框 12"/>
          <p:cNvSpPr txBox="1"/>
          <p:nvPr/>
        </p:nvSpPr>
        <p:spPr>
          <a:xfrm>
            <a:off x="635" y="1322070"/>
            <a:ext cx="2837815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>
                <a:latin typeface="宋体" panose="02010600030101010101" pitchFamily="2" charset="-122"/>
                <a:ea typeface="宋体" panose="02010600030101010101" pitchFamily="2" charset="-122"/>
                <a:sym typeface="+mn-ea"/>
              </a:rPr>
              <a:t> ·</a:t>
            </a:r>
            <a:r>
              <a:rPr lang="zh-CN" altLang="en-US" sz="2800"/>
              <a:t>循环队列</a:t>
            </a:r>
            <a:endParaRPr lang="en-US" altLang="zh-CN" sz="2800">
              <a:sym typeface="+mn-ea"/>
            </a:endParaRPr>
          </a:p>
        </p:txBody>
      </p:sp>
      <p:sp>
        <p:nvSpPr>
          <p:cNvPr id="2" name="文本框 1"/>
          <p:cNvSpPr txBox="1"/>
          <p:nvPr/>
        </p:nvSpPr>
        <p:spPr>
          <a:xfrm>
            <a:off x="635" y="514350"/>
            <a:ext cx="5342890" cy="7067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4000" b="1"/>
              <a:t>  </a:t>
            </a:r>
            <a:r>
              <a:rPr lang="zh-CN" altLang="en-US" sz="4000">
                <a:sym typeface="+mn-ea"/>
              </a:rPr>
              <a:t>队列的基本操作</a:t>
            </a:r>
            <a:endParaRPr lang="zh-CN" altLang="en-US" sz="4000" b="1">
              <a:sym typeface="+mn-ea"/>
            </a:endParaRPr>
          </a:p>
        </p:txBody>
      </p:sp>
      <p:sp>
        <p:nvSpPr>
          <p:cNvPr id="3" name="标题 3"/>
          <p:cNvSpPr>
            <a:spLocks noGrp="1"/>
          </p:cNvSpPr>
          <p:nvPr/>
        </p:nvSpPr>
        <p:spPr>
          <a:xfrm>
            <a:off x="10968355" y="207645"/>
            <a:ext cx="1222375" cy="76200"/>
          </a:xfrm>
          <a:prstGeom prst="rect">
            <a:avLst/>
          </a:prstGeom>
          <a:gradFill>
            <a:gsLst>
              <a:gs pos="0">
                <a:srgbClr val="14CD68"/>
              </a:gs>
              <a:gs pos="100000">
                <a:srgbClr val="035C7D"/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 fontScale="75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CN"/>
              <a:t> </a:t>
            </a:r>
            <a:r>
              <a:rPr lang="zh-CN" altLang="en-US" sz="3735"/>
              <a:t>队列</a:t>
            </a:r>
            <a:r>
              <a:rPr lang="en-US" altLang="zh-CN"/>
              <a:t> </a:t>
            </a:r>
            <a:endParaRPr lang="en-US" altLang="zh-CN"/>
          </a:p>
        </p:txBody>
      </p:sp>
      <p:graphicFrame>
        <p:nvGraphicFramePr>
          <p:cNvPr id="12" name="表格 11"/>
          <p:cNvGraphicFramePr>
            <a:graphicFrameLocks noGrp="1"/>
          </p:cNvGraphicFramePr>
          <p:nvPr>
            <p:custDataLst>
              <p:tags r:id="rId2"/>
            </p:custDataLst>
          </p:nvPr>
        </p:nvGraphicFramePr>
        <p:xfrm>
          <a:off x="6579870" y="2741930"/>
          <a:ext cx="3835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080"/>
                <a:gridCol w="767080"/>
                <a:gridCol w="767080"/>
                <a:gridCol w="767080"/>
                <a:gridCol w="767080"/>
              </a:tblGrid>
              <a:tr h="457200"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altLang="zh-CN" sz="2400" b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23" name="组合 22"/>
          <p:cNvGrpSpPr/>
          <p:nvPr/>
        </p:nvGrpSpPr>
        <p:grpSpPr>
          <a:xfrm>
            <a:off x="8214360" y="1945005"/>
            <a:ext cx="812800" cy="736600"/>
            <a:chOff x="12936" y="3063"/>
            <a:chExt cx="1280" cy="1160"/>
          </a:xfrm>
        </p:grpSpPr>
        <p:sp>
          <p:nvSpPr>
            <p:cNvPr id="17" name="文本框 16"/>
            <p:cNvSpPr txBox="1"/>
            <p:nvPr/>
          </p:nvSpPr>
          <p:spPr>
            <a:xfrm>
              <a:off x="12936" y="3063"/>
              <a:ext cx="1280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head</a:t>
              </a:r>
              <a:endPara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cxnSp>
          <p:nvCxnSpPr>
            <p:cNvPr id="19" name="直接箭头连接符 18"/>
            <p:cNvCxnSpPr/>
            <p:nvPr/>
          </p:nvCxnSpPr>
          <p:spPr>
            <a:xfrm flipH="1">
              <a:off x="13388" y="3667"/>
              <a:ext cx="0" cy="55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4" name="组合 33"/>
          <p:cNvGrpSpPr/>
          <p:nvPr/>
        </p:nvGrpSpPr>
        <p:grpSpPr>
          <a:xfrm>
            <a:off x="10738485" y="1946275"/>
            <a:ext cx="812800" cy="759460"/>
            <a:chOff x="16911" y="3065"/>
            <a:chExt cx="1280" cy="1196"/>
          </a:xfrm>
        </p:grpSpPr>
        <p:sp>
          <p:nvSpPr>
            <p:cNvPr id="18" name="文本框 17"/>
            <p:cNvSpPr txBox="1"/>
            <p:nvPr/>
          </p:nvSpPr>
          <p:spPr>
            <a:xfrm>
              <a:off x="16911" y="3065"/>
              <a:ext cx="1280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tail</a:t>
              </a:r>
              <a:endPara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cxnSp>
          <p:nvCxnSpPr>
            <p:cNvPr id="20" name="直接箭头连接符 19"/>
            <p:cNvCxnSpPr/>
            <p:nvPr/>
          </p:nvCxnSpPr>
          <p:spPr>
            <a:xfrm flipH="1">
              <a:off x="17231" y="3691"/>
              <a:ext cx="21" cy="57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右箭头 20"/>
          <p:cNvSpPr/>
          <p:nvPr/>
        </p:nvSpPr>
        <p:spPr>
          <a:xfrm>
            <a:off x="5118100" y="2973705"/>
            <a:ext cx="988060" cy="4235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29" name="表格 28"/>
          <p:cNvGraphicFramePr>
            <a:graphicFrameLocks noGrp="1"/>
          </p:cNvGraphicFramePr>
          <p:nvPr>
            <p:custDataLst>
              <p:tags r:id="rId3"/>
            </p:custDataLst>
          </p:nvPr>
        </p:nvGraphicFramePr>
        <p:xfrm>
          <a:off x="697230" y="2741930"/>
          <a:ext cx="3835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080"/>
                <a:gridCol w="767080"/>
                <a:gridCol w="767080"/>
                <a:gridCol w="767080"/>
                <a:gridCol w="767080"/>
              </a:tblGrid>
              <a:tr h="457200"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8" name="组合 7"/>
          <p:cNvGrpSpPr/>
          <p:nvPr/>
        </p:nvGrpSpPr>
        <p:grpSpPr>
          <a:xfrm>
            <a:off x="2331720" y="1945005"/>
            <a:ext cx="812800" cy="736600"/>
            <a:chOff x="3672" y="3063"/>
            <a:chExt cx="1280" cy="1160"/>
          </a:xfrm>
        </p:grpSpPr>
        <p:sp>
          <p:nvSpPr>
            <p:cNvPr id="30" name="文本框 29"/>
            <p:cNvSpPr txBox="1"/>
            <p:nvPr/>
          </p:nvSpPr>
          <p:spPr>
            <a:xfrm>
              <a:off x="3672" y="3063"/>
              <a:ext cx="1280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head</a:t>
              </a:r>
              <a:endPara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cxnSp>
          <p:nvCxnSpPr>
            <p:cNvPr id="32" name="直接箭头连接符 31"/>
            <p:cNvCxnSpPr/>
            <p:nvPr/>
          </p:nvCxnSpPr>
          <p:spPr>
            <a:xfrm flipH="1">
              <a:off x="4124" y="3667"/>
              <a:ext cx="0" cy="55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组合 21"/>
          <p:cNvGrpSpPr/>
          <p:nvPr/>
        </p:nvGrpSpPr>
        <p:grpSpPr>
          <a:xfrm>
            <a:off x="3989705" y="1946275"/>
            <a:ext cx="812800" cy="759460"/>
            <a:chOff x="6283" y="3065"/>
            <a:chExt cx="1280" cy="1196"/>
          </a:xfrm>
        </p:grpSpPr>
        <p:sp>
          <p:nvSpPr>
            <p:cNvPr id="31" name="文本框 30"/>
            <p:cNvSpPr txBox="1"/>
            <p:nvPr/>
          </p:nvSpPr>
          <p:spPr>
            <a:xfrm>
              <a:off x="6283" y="3065"/>
              <a:ext cx="1280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tail</a:t>
              </a:r>
              <a:endPara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cxnSp>
          <p:nvCxnSpPr>
            <p:cNvPr id="33" name="直接箭头连接符 32"/>
            <p:cNvCxnSpPr/>
            <p:nvPr/>
          </p:nvCxnSpPr>
          <p:spPr>
            <a:xfrm flipH="1">
              <a:off x="6603" y="3691"/>
              <a:ext cx="21" cy="57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5" name="下箭头 34"/>
          <p:cNvSpPr/>
          <p:nvPr/>
        </p:nvSpPr>
        <p:spPr>
          <a:xfrm>
            <a:off x="1536700" y="3834130"/>
            <a:ext cx="408305" cy="97218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custDataLst>
              <p:tags r:id="rId4"/>
            </p:custDataLst>
          </p:nvPr>
        </p:nvGraphicFramePr>
        <p:xfrm>
          <a:off x="6579870" y="5334635"/>
          <a:ext cx="3835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080"/>
                <a:gridCol w="767080"/>
                <a:gridCol w="767080"/>
                <a:gridCol w="767080"/>
                <a:gridCol w="767080"/>
              </a:tblGrid>
              <a:tr h="457200"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rgbClr val="FF0000"/>
                          </a:solidFill>
                        </a:rPr>
                        <a:t>F</a:t>
                      </a:r>
                      <a:endParaRPr lang="en-US" altLang="zh-CN" sz="2400" b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E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grpSp>
        <p:nvGrpSpPr>
          <p:cNvPr id="37" name="组合 36"/>
          <p:cNvGrpSpPr/>
          <p:nvPr/>
        </p:nvGrpSpPr>
        <p:grpSpPr>
          <a:xfrm>
            <a:off x="9010650" y="4537710"/>
            <a:ext cx="812800" cy="736600"/>
            <a:chOff x="14190" y="7146"/>
            <a:chExt cx="1280" cy="1160"/>
          </a:xfrm>
        </p:grpSpPr>
        <p:sp>
          <p:nvSpPr>
            <p:cNvPr id="6" name="文本框 5"/>
            <p:cNvSpPr txBox="1"/>
            <p:nvPr/>
          </p:nvSpPr>
          <p:spPr>
            <a:xfrm>
              <a:off x="14190" y="7146"/>
              <a:ext cx="1280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head</a:t>
              </a:r>
              <a:endPara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cxnSp>
          <p:nvCxnSpPr>
            <p:cNvPr id="9" name="直接箭头连接符 8"/>
            <p:cNvCxnSpPr/>
            <p:nvPr/>
          </p:nvCxnSpPr>
          <p:spPr>
            <a:xfrm flipH="1">
              <a:off x="14642" y="7750"/>
              <a:ext cx="0" cy="55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aphicFrame>
        <p:nvGraphicFramePr>
          <p:cNvPr id="24" name="表格 23"/>
          <p:cNvGraphicFramePr>
            <a:graphicFrameLocks noGrp="1"/>
          </p:cNvGraphicFramePr>
          <p:nvPr>
            <p:custDataLst>
              <p:tags r:id="rId5"/>
            </p:custDataLst>
          </p:nvPr>
        </p:nvGraphicFramePr>
        <p:xfrm>
          <a:off x="746125" y="5351145"/>
          <a:ext cx="3835400" cy="914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7080"/>
                <a:gridCol w="767080"/>
                <a:gridCol w="767080"/>
                <a:gridCol w="767080"/>
                <a:gridCol w="767080"/>
              </a:tblGrid>
              <a:tr h="457200"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C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D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rgbClr val="FF0000"/>
                          </a:solidFill>
                        </a:rPr>
                        <a:t>E</a:t>
                      </a:r>
                      <a:endParaRPr lang="en-US" altLang="zh-CN" sz="2400" b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  <a:tr h="457200"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 vert="horz" wrap="square"/>
                    <a:lstStyle/>
                    <a:p>
                      <a:pPr algn="ctr">
                        <a:buNone/>
                      </a:pPr>
                      <a:r>
                        <a:rPr lang="en-US" altLang="zh-CN" sz="2400" b="0">
                          <a:solidFill>
                            <a:schemeClr val="tx1"/>
                          </a:solidFill>
                        </a:rPr>
                        <a:t>4</a:t>
                      </a:r>
                      <a:endParaRPr lang="en-US" altLang="zh-CN" sz="2400" b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0" name="文本框 9"/>
          <p:cNvSpPr txBox="1"/>
          <p:nvPr/>
        </p:nvSpPr>
        <p:spPr>
          <a:xfrm>
            <a:off x="4939665" y="2521585"/>
            <a:ext cx="14719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/>
              <a:t>普通队列</a:t>
            </a:r>
            <a:endParaRPr lang="zh-CN" altLang="en-US" sz="2400"/>
          </a:p>
        </p:txBody>
      </p:sp>
      <p:grpSp>
        <p:nvGrpSpPr>
          <p:cNvPr id="38" name="组合 37"/>
          <p:cNvGrpSpPr/>
          <p:nvPr/>
        </p:nvGrpSpPr>
        <p:grpSpPr>
          <a:xfrm>
            <a:off x="2331720" y="4554220"/>
            <a:ext cx="812800" cy="736600"/>
            <a:chOff x="3672" y="7172"/>
            <a:chExt cx="1280" cy="1160"/>
          </a:xfrm>
        </p:grpSpPr>
        <p:sp>
          <p:nvSpPr>
            <p:cNvPr id="11" name="文本框 10"/>
            <p:cNvSpPr txBox="1"/>
            <p:nvPr/>
          </p:nvSpPr>
          <p:spPr>
            <a:xfrm>
              <a:off x="3672" y="7172"/>
              <a:ext cx="1280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head</a:t>
              </a:r>
              <a:endPara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cxnSp>
          <p:nvCxnSpPr>
            <p:cNvPr id="15" name="直接箭头连接符 14"/>
            <p:cNvCxnSpPr/>
            <p:nvPr/>
          </p:nvCxnSpPr>
          <p:spPr>
            <a:xfrm flipH="1">
              <a:off x="4124" y="7776"/>
              <a:ext cx="0" cy="556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9" name="组合 38"/>
          <p:cNvGrpSpPr/>
          <p:nvPr/>
        </p:nvGrpSpPr>
        <p:grpSpPr>
          <a:xfrm>
            <a:off x="913765" y="4554220"/>
            <a:ext cx="812800" cy="759460"/>
            <a:chOff x="1439" y="7172"/>
            <a:chExt cx="1280" cy="1196"/>
          </a:xfrm>
        </p:grpSpPr>
        <p:sp>
          <p:nvSpPr>
            <p:cNvPr id="14" name="文本框 13"/>
            <p:cNvSpPr txBox="1"/>
            <p:nvPr/>
          </p:nvSpPr>
          <p:spPr>
            <a:xfrm>
              <a:off x="1439" y="7172"/>
              <a:ext cx="1280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tail</a:t>
              </a:r>
              <a:endPara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cxnSp>
          <p:nvCxnSpPr>
            <p:cNvPr id="16" name="直接箭头连接符 15"/>
            <p:cNvCxnSpPr/>
            <p:nvPr/>
          </p:nvCxnSpPr>
          <p:spPr>
            <a:xfrm flipH="1">
              <a:off x="1759" y="7798"/>
              <a:ext cx="21" cy="57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5" name="文本框 24"/>
          <p:cNvSpPr txBox="1"/>
          <p:nvPr/>
        </p:nvSpPr>
        <p:spPr>
          <a:xfrm>
            <a:off x="1882775" y="4053205"/>
            <a:ext cx="14719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</a:rPr>
              <a:t>循环队列</a:t>
            </a:r>
            <a:endParaRPr lang="zh-CN" altLang="en-US" sz="2400">
              <a:solidFill>
                <a:srgbClr val="FF0000"/>
              </a:solidFill>
            </a:endParaRPr>
          </a:p>
        </p:txBody>
      </p:sp>
      <p:sp>
        <p:nvSpPr>
          <p:cNvPr id="26" name="右箭头 25"/>
          <p:cNvSpPr/>
          <p:nvPr/>
        </p:nvSpPr>
        <p:spPr>
          <a:xfrm>
            <a:off x="5181600" y="5596890"/>
            <a:ext cx="988060" cy="42354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pSp>
        <p:nvGrpSpPr>
          <p:cNvPr id="36" name="组合 35"/>
          <p:cNvGrpSpPr/>
          <p:nvPr/>
        </p:nvGrpSpPr>
        <p:grpSpPr>
          <a:xfrm>
            <a:off x="7485380" y="4554220"/>
            <a:ext cx="812800" cy="759460"/>
            <a:chOff x="11788" y="7172"/>
            <a:chExt cx="1280" cy="1196"/>
          </a:xfrm>
        </p:grpSpPr>
        <p:sp>
          <p:nvSpPr>
            <p:cNvPr id="27" name="文本框 26"/>
            <p:cNvSpPr txBox="1"/>
            <p:nvPr/>
          </p:nvSpPr>
          <p:spPr>
            <a:xfrm>
              <a:off x="11788" y="7172"/>
              <a:ext cx="1280" cy="62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>
                  <a:latin typeface="微软雅黑" panose="020b0503020204020204" charset="-122"/>
                  <a:ea typeface="微软雅黑" panose="020b0503020204020204" charset="-122"/>
                  <a:cs typeface="微软雅黑" panose="020b0503020204020204" charset="-122"/>
                </a:rPr>
                <a:t>tail</a:t>
              </a:r>
              <a:endParaRPr lang="en-US" sz="20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endParaRPr>
            </a:p>
          </p:txBody>
        </p:sp>
        <p:cxnSp>
          <p:nvCxnSpPr>
            <p:cNvPr id="28" name="直接箭头连接符 27"/>
            <p:cNvCxnSpPr/>
            <p:nvPr/>
          </p:nvCxnSpPr>
          <p:spPr>
            <a:xfrm flipH="1">
              <a:off x="12108" y="7798"/>
              <a:ext cx="21" cy="57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1" name="文本框 40"/>
          <p:cNvSpPr txBox="1"/>
          <p:nvPr/>
        </p:nvSpPr>
        <p:spPr>
          <a:xfrm>
            <a:off x="4939665" y="5160645"/>
            <a:ext cx="14719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400">
                <a:solidFill>
                  <a:srgbClr val="FF0000"/>
                </a:solidFill>
              </a:rPr>
              <a:t>循环队列</a:t>
            </a:r>
            <a:endParaRPr lang="zh-CN" altLang="en-US" sz="24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74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0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 nodeType="clickPar">
                      <p:stCondLst>
                        <p:cond delay="indefinite"/>
                      </p:stCondLst>
                      <p:childTnLst>
                        <p:par>
                          <p:cTn id="86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4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5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0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7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10" grpId="0"/>
      <p:bldP spid="35" grpId="0"/>
      <p:bldP spid="25" grpId="0"/>
      <p:bldP spid="26" grpId="0"/>
      <p:bldP spid="41" grpId="0"/>
    </p:bldLst>
  </p:timing>
</p:sld>
</file>

<file path=ppt/tags/tag1.xml><?xml version="1.0" encoding="utf-8"?>
<p:tagLst xmlns:p="http://schemas.openxmlformats.org/presentationml/2006/main">
  <p:tag name="KSO_WM_UNIT_TABLE_BEAUTIFY" val="smartTable{f018af5a-bdad-4ef1-9fc7-a8ace2426d84}"/>
  <p:tag name="TABLE_ENDDRAG_ORIGIN_RECT" val="133*30"/>
  <p:tag name="TABLE_ENDDRAG_RECT" val="144*387*133*30"/>
</p:tagLst>
</file>

<file path=ppt/tags/tag10.xml><?xml version="1.0" encoding="utf-8"?>
<p:tagLst xmlns:p="http://schemas.openxmlformats.org/presentationml/2006/main">
  <p:tag name="KSO_WM_UNIT_TABLE_BEAUTIFY" val="smartTable{0ea794e7-9981-4077-b8db-353b3034ded1}"/>
  <p:tag name="TABLE_ENDDRAG_ORIGIN_RECT" val="398*60"/>
  <p:tag name="TABLE_ENDDRAG_RECT" val="144*240*398*60"/>
</p:tagLst>
</file>

<file path=ppt/tags/tag11.xml><?xml version="1.0" encoding="utf-8"?>
<p:tagLst xmlns:p="http://schemas.openxmlformats.org/presentationml/2006/main">
  <p:tag name="KSO_WM_UNIT_TABLE_BEAUTIFY" val="smartTable{0ea794e7-9981-4077-b8db-353b3034ded1}"/>
  <p:tag name="TABLE_ENDDRAG_ORIGIN_RECT" val="398*60"/>
  <p:tag name="TABLE_ENDDRAG_RECT" val="144*240*398*60"/>
</p:tagLst>
</file>

<file path=ppt/tags/tag12.xml><?xml version="1.0" encoding="utf-8"?>
<p:tagLst xmlns:p="http://schemas.openxmlformats.org/presentationml/2006/main">
  <p:tag name="KSO_WM_UNIT_TABLE_BEAUTIFY" val="smartTable{0ea794e7-9981-4077-b8db-353b3034ded1}"/>
  <p:tag name="TABLE_ENDDRAG_ORIGIN_RECT" val="398*60"/>
  <p:tag name="TABLE_ENDDRAG_RECT" val="144*240*398*60"/>
</p:tagLst>
</file>

<file path=ppt/tags/tag13.xml><?xml version="1.0" encoding="utf-8"?>
<p:tagLst xmlns:p="http://schemas.openxmlformats.org/presentationml/2006/main">
  <p:tag name="KSO_WM_UNIT_TABLE_BEAUTIFY" val="smartTable{0ea794e7-9981-4077-b8db-353b3034ded1}"/>
  <p:tag name="TABLE_ENDDRAG_ORIGIN_RECT" val="398*60"/>
  <p:tag name="TABLE_ENDDRAG_RECT" val="144*240*398*60"/>
</p:tagLst>
</file>

<file path=ppt/tags/tag14.xml><?xml version="1.0" encoding="utf-8"?>
<p:tagLst xmlns:p="http://schemas.openxmlformats.org/presentationml/2006/main">
  <p:tag name="KSO_WM_UNIT_TABLE_BEAUTIFY" val="smartTable{0ea794e7-9981-4077-b8db-353b3034ded1}"/>
  <p:tag name="TABLE_ENDDRAG_ORIGIN_RECT" val="398*60"/>
  <p:tag name="TABLE_ENDDRAG_RECT" val="144*240*398*60"/>
</p:tagLst>
</file>

<file path=ppt/tags/tag15.xml><?xml version="1.0" encoding="utf-8"?>
<p:tagLst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2.xml><?xml version="1.0" encoding="utf-8"?>
<p:tagLst xmlns:p="http://schemas.openxmlformats.org/presentationml/2006/main">
  <p:tag name="KSO_WM_UNIT_TABLE_BEAUTIFY" val="smartTable{0ea794e7-9981-4077-b8db-353b3034ded1}"/>
  <p:tag name="TABLE_ENDDRAG_ORIGIN_RECT" val="398*60"/>
  <p:tag name="TABLE_ENDDRAG_RECT" val="144*240*398*60"/>
</p:tagLst>
</file>

<file path=ppt/tags/tag3.xml><?xml version="1.0" encoding="utf-8"?>
<p:tagLst xmlns:p="http://schemas.openxmlformats.org/presentationml/2006/main">
  <p:tag name="KSO_WM_UNIT_TABLE_BEAUTIFY" val="smartTable{0ea794e7-9981-4077-b8db-353b3034ded1}"/>
  <p:tag name="TABLE_ENDDRAG_ORIGIN_RECT" val="398*60"/>
  <p:tag name="TABLE_ENDDRAG_RECT" val="144*240*398*60"/>
</p:tagLst>
</file>

<file path=ppt/tags/tag4.xml><?xml version="1.0" encoding="utf-8"?>
<p:tagLst xmlns:p="http://schemas.openxmlformats.org/presentationml/2006/main">
  <p:tag name="KSO_WM_UNIT_TABLE_BEAUTIFY" val="smartTable{0ea794e7-9981-4077-b8db-353b3034ded1}"/>
  <p:tag name="TABLE_ENDDRAG_ORIGIN_RECT" val="398*60"/>
  <p:tag name="TABLE_ENDDRAG_RECT" val="144*240*398*60"/>
</p:tagLst>
</file>

<file path=ppt/tags/tag5.xml><?xml version="1.0" encoding="utf-8"?>
<p:tagLst xmlns:p="http://schemas.openxmlformats.org/presentationml/2006/main">
  <p:tag name="KSO_WM_UNIT_TABLE_BEAUTIFY" val="smartTable{0ea794e7-9981-4077-b8db-353b3034ded1}"/>
  <p:tag name="TABLE_ENDDRAG_ORIGIN_RECT" val="398*60"/>
  <p:tag name="TABLE_ENDDRAG_RECT" val="144*240*398*60"/>
</p:tagLst>
</file>

<file path=ppt/tags/tag6.xml><?xml version="1.0" encoding="utf-8"?>
<p:tagLst xmlns:p="http://schemas.openxmlformats.org/presentationml/2006/main">
  <p:tag name="KSO_WM_UNIT_TABLE_BEAUTIFY" val="smartTable{0ea794e7-9981-4077-b8db-353b3034ded1}"/>
  <p:tag name="TABLE_ENDDRAG_ORIGIN_RECT" val="398*60"/>
  <p:tag name="TABLE_ENDDRAG_RECT" val="144*240*398*60"/>
</p:tagLst>
</file>

<file path=ppt/tags/tag7.xml><?xml version="1.0" encoding="utf-8"?>
<p:tagLst xmlns:p="http://schemas.openxmlformats.org/presentationml/2006/main">
  <p:tag name="KSO_WM_UNIT_TABLE_BEAUTIFY" val="smartTable{0ea794e7-9981-4077-b8db-353b3034ded1}"/>
  <p:tag name="TABLE_ENDDRAG_ORIGIN_RECT" val="398*60"/>
  <p:tag name="TABLE_ENDDRAG_RECT" val="144*240*398*60"/>
</p:tagLst>
</file>

<file path=ppt/tags/tag8.xml><?xml version="1.0" encoding="utf-8"?>
<p:tagLst xmlns:p="http://schemas.openxmlformats.org/presentationml/2006/main">
  <p:tag name="KSO_WM_UNIT_TABLE_BEAUTIFY" val="smartTable{0ea794e7-9981-4077-b8db-353b3034ded1}"/>
  <p:tag name="TABLE_ENDDRAG_ORIGIN_RECT" val="398*60"/>
  <p:tag name="TABLE_ENDDRAG_RECT" val="144*240*398*60"/>
</p:tagLst>
</file>

<file path=ppt/tags/tag9.xml><?xml version="1.0" encoding="utf-8"?>
<p:tagLst xmlns:p="http://schemas.openxmlformats.org/presentationml/2006/main">
  <p:tag name="KSO_WM_UNIT_TABLE_BEAUTIFY" val="smartTable{0ea794e7-9981-4077-b8db-353b3034ded1}"/>
  <p:tag name="TABLE_ENDDRAG_ORIGIN_RECT" val="398*60"/>
  <p:tag name="TABLE_ENDDRAG_RECT" val="144*240*398*60"/>
</p:tagLst>
</file>

<file path=ppt/theme/theme1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>学科网</Company>
  <Paragraphs>224</Paragraphs>
  <Slides>13</Slides>
  <Notes>0</Notes>
  <TotalTime>0</TotalTime>
  <HiddenSlides>0</HiddenSlides>
  <MMClips>0</MMClips>
  <ScaleCrop>0</ScaleCrop>
  <HeadingPairs>
    <vt:vector baseType="variant" size="6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baseType="lpstr" size="19">
      <vt:lpstr>Arial</vt:lpstr>
      <vt:lpstr>Calibri</vt:lpstr>
      <vt:lpstr>Calibri Light</vt:lpstr>
      <vt:lpstr>微软雅黑</vt:lpstr>
      <vt:lpstr>宋体</vt:lpstr>
      <vt:lpstr>Office 主题</vt:lpstr>
      <vt:lpstr>         </vt:lpstr>
      <vt:lpstr> 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  <vt:lpstr> </vt:lpstr>
    </vt:vector>
  </TitlesOfParts>
  <LinksUpToDate>0</LinksUpToDate>
  <SharedDoc>0</SharedDoc>
  <HyperlinksChanged>0</HyperlinksChanged>
  <Application>Aspose.Slides for Java</Application>
  <AppVersion>20.1100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creator>rbm.xkw.com</dc:creator>
  <cp:revision>1</cp:revision>
  <cp:lastPrinted>2022-03-14T11:41:00.521</cp:lastPrinted>
  <dcterms:created xsi:type="dcterms:W3CDTF">2022-03-14T11:41:00Z</dcterms:created>
  <dcterms:modified xsi:type="dcterms:W3CDTF">2022-03-14T03:41:00Z</dcterms:modified>
</cp:coreProperties>
</file>

<file path=docProps/custom.xml><?xml version="1.0" encoding="utf-8"?>
<Properties xmlns:vt="http://schemas.openxmlformats.org/officeDocument/2006/docPropsVTypes" xmlns="http://schemas.openxmlformats.org/officeDocument/2006/custom-properti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</Properties>
</file>