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323" r:id="rId5"/>
    <p:sldId id="372" r:id="rId6"/>
    <p:sldId id="373" r:id="rId7"/>
    <p:sldId id="374" r:id="rId8"/>
    <p:sldId id="375" r:id="rId9"/>
    <p:sldId id="377" r:id="rId10"/>
    <p:sldId id="378" r:id="rId11"/>
    <p:sldId id="387" r:id="rId12"/>
    <p:sldId id="379" r:id="rId13"/>
    <p:sldId id="388" r:id="rId14"/>
    <p:sldId id="380" r:id="rId15"/>
    <p:sldId id="381" r:id="rId16"/>
    <p:sldId id="382" r:id="rId17"/>
    <p:sldId id="383" r:id="rId18"/>
    <p:sldId id="384" r:id="rId19"/>
    <p:sldId id="389" r:id="rId20"/>
    <p:sldId id="390" r:id="rId21"/>
    <p:sldId id="391" r:id="rId22"/>
    <p:sldId id="385" r:id="rId23"/>
    <p:sldId id="392" r:id="rId24"/>
    <p:sldId id="393" r:id="rId25"/>
    <p:sldId id="376" r:id="rId26"/>
    <p:sldId id="395" r:id="rId27"/>
    <p:sldId id="396" r:id="rId28"/>
    <p:sldId id="397" r:id="rId29"/>
    <p:sldId id="398" r:id="rId30"/>
    <p:sldId id="394" r:id="rId31"/>
    <p:sldId id="399" r:id="rId32"/>
  </p:sldIdLst>
  <p:sldSz cx="12192000" cy="6858000"/>
  <p:notesSz cx="6858000" cy="9144000"/>
  <p:custDataLst>
    <p:tags r:id="rId3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slide" Target="slides/slide28.xml" /><Relationship Id="rId31" Type="http://schemas.openxmlformats.org/officeDocument/2006/relationships/slide" Target="slides/slide29.xml" /><Relationship Id="rId32" Type="http://schemas.openxmlformats.org/officeDocument/2006/relationships/slide" Target="slides/slide30.xml" /><Relationship Id="rId33" Type="http://schemas.openxmlformats.org/officeDocument/2006/relationships/tags" Target="tags/tag2.xml" /><Relationship Id="rId34" Type="http://schemas.openxmlformats.org/officeDocument/2006/relationships/presProps" Target="presProps.xml" /><Relationship Id="rId35" Type="http://schemas.openxmlformats.org/officeDocument/2006/relationships/viewProps" Target="viewProps.xml" /><Relationship Id="rId36" Type="http://schemas.openxmlformats.org/officeDocument/2006/relationships/theme" Target="theme/theme1.xml" /><Relationship Id="rId37" Type="http://schemas.openxmlformats.org/officeDocument/2006/relationships/tableStyles" Target="tableStyles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/>
            </a:fld>
            <a:endParaRPr lang="zh-CN" altLang="en-US"/>
          </a:p>
        </p:txBody>
      </p:sp>
      <p:pic>
        <p:nvPicPr>
          <p:cNvPr id="7" name="图片 1073743875" descr="D:\qq文件\712321467\Image\C2C\Image2\{75232B38-A165-1FB7-499C-2E1C792CACB5}.png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tags" Target="../tags/tag1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pn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2" name="ï$ľídê"/>
          <p:cNvSpPr/>
          <p:nvPr/>
        </p:nvSpPr>
        <p:spPr>
          <a:xfrm>
            <a:off x="-1" y="-24"/>
            <a:ext cx="4127501" cy="6858024"/>
          </a:xfrm>
          <a:custGeom>
            <a:gdLst>
              <a:gd name="connsiteX0" fmla="*/ 1612667 w 3694176"/>
              <a:gd name="connsiteY0" fmla="*/ 2871216 h 6511925"/>
              <a:gd name="connsiteX1" fmla="*/ 3694176 w 3694176"/>
              <a:gd name="connsiteY1" fmla="*/ 2871216 h 6511925"/>
              <a:gd name="connsiteX2" fmla="*/ 3694176 w 3694176"/>
              <a:gd name="connsiteY2" fmla="*/ 5981574 h 6511925"/>
              <a:gd name="connsiteX3" fmla="*/ 1612667 w 3694176"/>
              <a:gd name="connsiteY3" fmla="*/ 5981574 h 6511925"/>
              <a:gd name="connsiteX4" fmla="*/ 0 w 3694176"/>
              <a:gd name="connsiteY4" fmla="*/ 0 h 6511925"/>
              <a:gd name="connsiteX5" fmla="*/ 2066544 w 3694176"/>
              <a:gd name="connsiteY5" fmla="*/ 0 h 6511925"/>
              <a:gd name="connsiteX6" fmla="*/ 2066544 w 3694176"/>
              <a:gd name="connsiteY6" fmla="*/ 2743201 h 6511925"/>
              <a:gd name="connsiteX7" fmla="*/ 1508760 w 3694176"/>
              <a:gd name="connsiteY7" fmla="*/ 2743201 h 6511925"/>
              <a:gd name="connsiteX8" fmla="*/ 1508760 w 3694176"/>
              <a:gd name="connsiteY8" fmla="*/ 6109589 h 6511925"/>
              <a:gd name="connsiteX9" fmla="*/ 2066544 w 3694176"/>
              <a:gd name="connsiteY9" fmla="*/ 6109589 h 6511925"/>
              <a:gd name="connsiteX10" fmla="*/ 2066544 w 3694176"/>
              <a:gd name="connsiteY10" fmla="*/ 6511925 h 6511925"/>
              <a:gd name="connsiteX11" fmla="*/ 0 w 3694176"/>
              <a:gd name="connsiteY11" fmla="*/ 6511925 h 651192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94176" h="6511925">
                <a:moveTo>
                  <a:pt x="1612667" y="2871216"/>
                </a:moveTo>
                <a:lnTo>
                  <a:pt x="3694176" y="2871216"/>
                </a:lnTo>
                <a:lnTo>
                  <a:pt x="3694176" y="5981574"/>
                </a:lnTo>
                <a:lnTo>
                  <a:pt x="1612667" y="5981574"/>
                </a:lnTo>
                <a:close/>
                <a:moveTo>
                  <a:pt x="0" y="0"/>
                </a:moveTo>
                <a:lnTo>
                  <a:pt x="2066544" y="0"/>
                </a:lnTo>
                <a:lnTo>
                  <a:pt x="2066544" y="2743201"/>
                </a:lnTo>
                <a:lnTo>
                  <a:pt x="1508760" y="2743201"/>
                </a:lnTo>
                <a:lnTo>
                  <a:pt x="1508760" y="6109589"/>
                </a:lnTo>
                <a:lnTo>
                  <a:pt x="2066544" y="6109589"/>
                </a:lnTo>
                <a:lnTo>
                  <a:pt x="2066544" y="6511925"/>
                </a:lnTo>
                <a:lnTo>
                  <a:pt x="0" y="6511925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 l="-101540" r="-47692"/>
            </a:stretch>
          </a:blipFill>
          <a:ln w="571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rmAutofit/>
          </a:bodyPr>
          <a:lstStyle/>
          <a:p>
            <a:pPr algn="ctr"/>
            <a:endParaRPr lang="zh-CN" altLang="en-US"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586730" y="3096260"/>
            <a:ext cx="578421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3600" smtClean="0">
                <a:solidFill>
                  <a:srgbClr val="008CD2"/>
                </a:solidFill>
                <a:ea typeface="微软雅黑" panose="020b0503020204020204" charset="-122"/>
                <a:cs typeface="+mn-ea"/>
                <a:sym typeface="+mn-lt"/>
              </a:rPr>
              <a:t>第三章  字符串、队列和栈</a:t>
            </a:r>
            <a:endParaRPr lang="zh-CN" altLang="en-US" sz="3600">
              <a:solidFill>
                <a:srgbClr val="008CD2"/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2313940" y="543560"/>
            <a:ext cx="9878060" cy="80772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6" name="标题 3"/>
          <p:cNvSpPr>
            <a:spLocks noGrp="1"/>
          </p:cNvSpPr>
          <p:nvPr/>
        </p:nvSpPr>
        <p:spPr>
          <a:xfrm>
            <a:off x="2313940" y="6564630"/>
            <a:ext cx="9878060" cy="18034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ctr">
            <a:normAutofit fontScale="2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5805170" y="1614170"/>
            <a:ext cx="5827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选修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1《</a:t>
            </a:r>
            <a:r>
              <a:rPr lang="zh-CN" altLang="en-US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数据与数据结构</a:t>
            </a:r>
            <a:r>
              <a:rPr lang="en-US" altLang="zh-CN" sz="4000" smtClean="0">
                <a:solidFill>
                  <a:srgbClr val="0070A6"/>
                </a:solidFill>
                <a:ea typeface="微软雅黑" panose="020b0503020204020204" charset="-122"/>
                <a:cs typeface="+mn-ea"/>
                <a:sym typeface="+mn-lt"/>
              </a:rPr>
              <a:t>》</a:t>
            </a:r>
            <a:endParaRPr lang="zh-CN" altLang="en-US" sz="4000"/>
          </a:p>
        </p:txBody>
      </p:sp>
      <p:sp>
        <p:nvSpPr>
          <p:cNvPr id="57" name="矩形 56"/>
          <p:cNvSpPr/>
          <p:nvPr/>
        </p:nvSpPr>
        <p:spPr>
          <a:xfrm>
            <a:off x="5082290" y="1715705"/>
            <a:ext cx="504000" cy="504000"/>
          </a:xfrm>
          <a:prstGeom prst="rect">
            <a:avLst/>
          </a:prstGeom>
          <a:solidFill>
            <a:srgbClr val="007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00B050"/>
              </a:solidFill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715510" y="4267743"/>
            <a:ext cx="6917159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3.1 </a:t>
            </a:r>
            <a:r>
              <a:rPr lang="zh-CN" altLang="en-US" sz="4400" smtClean="0">
                <a:solidFill>
                  <a:schemeClr val="tx1">
                    <a:lumMod val="95000"/>
                    <a:lumOff val="5000"/>
                  </a:schemeClr>
                </a:solidFill>
                <a:ea typeface="微软雅黑" panose="020b0503020204020204" charset="-122"/>
                <a:cs typeface="+mn-ea"/>
                <a:sym typeface="+mn-lt"/>
              </a:rPr>
              <a:t>字符串</a:t>
            </a:r>
            <a:endParaRPr lang="zh-CN" altLang="en-US" sz="4400" smtClean="0">
              <a:solidFill>
                <a:schemeClr val="tx1">
                  <a:lumMod val="95000"/>
                  <a:lumOff val="5000"/>
                </a:schemeClr>
              </a:solidFill>
              <a:ea typeface="微软雅黑" panose="020b0503020204020204" charset="-122"/>
              <a:cs typeface="+mn-ea"/>
              <a:sym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10" grpId="0"/>
      <p:bldP spid="57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3882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字符串的常用方法</a:t>
            </a:r>
            <a:endParaRPr lang="en-US" altLang="zh-CN" sz="4000" b="1"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9560560" cy="5236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count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 )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函数</a:t>
            </a:r>
            <a:endParaRPr lang="zh-CN" altLang="en-US" sz="3200"/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用于检索指定字符串在另一字符串中出现的次数，如果检索的字符串不存在，则返回 0，否则返回出现的次数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 = S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tr.count( sub [, start [, end ] ] 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tr：表示原字符串；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sub：表示要检索的字符串；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start：指定检索的起始位置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。若缺省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，默认从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0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开始检索；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end：指定检索的终止位置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。若缺省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则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表示一直检索到结尾。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 = "ab.cd.ef"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n_1 = Str.count('.',3,6)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n_2 = Str.count('.',3,-2)</a:t>
            </a:r>
            <a:r>
              <a:rPr lang="zh-CN" altLang="en-US" sz="2400">
                <a:sym typeface="+mn-ea"/>
              </a:rPr>
              <a:t>          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276850" y="590105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941820" y="567055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n_1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1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5276850" y="626808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941820" y="603758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n_2 = 1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19365" y="3202305"/>
            <a:ext cx="36468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注意：</a:t>
            </a:r>
            <a:endParaRPr lang="zh-CN" altLang="en-US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检索一定是从左到右，否则返回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</a:t>
            </a:r>
            <a:endParaRPr lang="en-US" altLang="zh-CN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9560560" cy="5236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find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 )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函数</a:t>
            </a:r>
            <a:endParaRPr lang="zh-CN" altLang="en-US" sz="3200"/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用于检索字符串中是否包含目标字符串，如果包含，则返回第一次出现该字符串的索引；反之，则返回 -1。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 = S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tr.find( sub [, start [, end ] ] 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tr：表示原字符串；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sub：表示要检索的字符串；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start：指定检索的起始位置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。若缺省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，默认从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0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开始检索；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end：指定检索的终止位置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。若缺省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则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表示一直检索到结尾。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 = "ab.cd.ef"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n_1 = Str.find('.',3,4)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n_2 = Str.find('.',3,-2)</a:t>
            </a:r>
            <a:r>
              <a:rPr lang="zh-CN" altLang="en-US" sz="2400">
                <a:sym typeface="+mn-ea"/>
              </a:rPr>
              <a:t>          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276850" y="590105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941820" y="567055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n_1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-1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5276850" y="626808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941820" y="603758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n_2 = 5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19365" y="3202305"/>
            <a:ext cx="36468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注意：</a:t>
            </a:r>
            <a:endParaRPr lang="zh-CN" altLang="en-US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find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检索是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从左到右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  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rfind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检索是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从右到左</a:t>
            </a:r>
            <a:endParaRPr lang="zh-CN" altLang="en-US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10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3882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字符串的常用方法</a:t>
            </a:r>
            <a:endParaRPr lang="en-US" altLang="zh-CN" sz="4000" b="1"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9560560" cy="5236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index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 )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函数</a:t>
            </a:r>
            <a:endParaRPr lang="zh-CN" altLang="en-US" sz="3200"/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用于检索字符串中是否包含目标字符串，如果包含，则返回第一次出现该字符串的索引；反之，则会抛出异常。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 = S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tr.index( sub [, start [, end ] ] 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tr：表示原字符串；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sub：表示要检索的字符串；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start：指定检索的起始位置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。若缺省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，默认从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0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开始检索；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end：指定检索的终止位置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。若缺省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则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表示一直检索到结尾。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 = "ab.cd.ef"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n_1 = Str.index('.',3,4)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n_2 = Str.index('.',3,-2)</a:t>
            </a:r>
            <a:r>
              <a:rPr lang="zh-CN" altLang="en-US" sz="2400">
                <a:sym typeface="+mn-ea"/>
              </a:rPr>
              <a:t>          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276850" y="590105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941820" y="567055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ValueError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5276850" y="626808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941820" y="603758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n_2 = 5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19365" y="3202305"/>
            <a:ext cx="39846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注意：</a:t>
            </a:r>
            <a:endParaRPr lang="zh-CN" altLang="en-US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index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检索是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从左到右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  </a:t>
            </a:r>
            <a:endParaRPr lang="zh-CN" altLang="en-US" sz="24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index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检索是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从右到左</a:t>
            </a:r>
            <a:endParaRPr lang="zh-CN" altLang="en-US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0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9560560" cy="4990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字符串大小写转换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的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函数及用法</a:t>
            </a:r>
            <a:endParaRPr lang="en-US" altLang="ja-JP" sz="32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en-US" altLang="ja-JP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en-US" altLang="ja-JP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lower()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函数</a:t>
            </a:r>
            <a:endParaRPr lang="en-US" altLang="ja-JP" sz="32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用于将字符串中的所有大写字母转换为小写字母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返回转换得到的字符串。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string_1= S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tr.lower()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例如：str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= "ab.c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d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.e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"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str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= "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 Love Python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"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string_1 = str1.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lower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string_2 = str2.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lower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)</a:t>
            </a:r>
            <a:r>
              <a:rPr lang="zh-CN" altLang="en-US" sz="2400">
                <a:sym typeface="+mn-ea"/>
              </a:rPr>
              <a:t>          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276850" y="567055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941820" y="544068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string_1=”ab.cd.ef”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5276850" y="613092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941820" y="5900420"/>
            <a:ext cx="46412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string_2 =“i love python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。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10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9560560" cy="4990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字符串大小写转换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的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函数及用法</a:t>
            </a:r>
            <a:endParaRPr lang="en-US" altLang="ja-JP" sz="32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 </a:t>
            </a:r>
            <a:r>
              <a:rPr lang="en-US" altLang="ja-JP" sz="2800">
                <a:latin typeface="微软雅黑" panose="020b0503020204020204" charset="-122"/>
                <a:ea typeface="微软雅黑" panose="020b0503020204020204" charset="-122"/>
                <a:sym typeface="+mn-ea"/>
              </a:rPr>
              <a:t>2.</a:t>
            </a:r>
            <a:r>
              <a:rPr lang="en-US" altLang="ja-JP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upper()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函数</a:t>
            </a:r>
            <a:endParaRPr lang="en-US" altLang="ja-JP" sz="3200">
              <a:latin typeface="宋体" panose="02010600030101010101" pitchFamily="2" charset="-122"/>
              <a:ea typeface="宋体" panose="02010600030101010101" pitchFamily="2" charset="-122"/>
              <a:sym typeface="+mn-ea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用于将字符串中的所有小写字母转换为大写字母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返回转换得到的字符串。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string_1= S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tr.upper()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例如：str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= "ab.c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d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.e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"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str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= "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 Love Python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"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string_1 = str1.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upper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string_2 = str2.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upper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)</a:t>
            </a:r>
            <a:r>
              <a:rPr lang="zh-CN" altLang="en-US" sz="2400">
                <a:sym typeface="+mn-ea"/>
              </a:rPr>
              <a:t>          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276850" y="567055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941820" y="544068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string_1=”AB.CD.EF”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5276850" y="613092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941820" y="5900420"/>
            <a:ext cx="46412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string_2 =“I LOVE PYTHON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。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10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11378565" cy="5236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split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 )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函数</a:t>
            </a:r>
            <a:endParaRPr lang="zh-CN" altLang="en-US" sz="3200"/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于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拆分字符串。通过指定分隔符对字符串进行切片，并返回分割后的字符串列表（list）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 = S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tr.split(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sub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,num)[n]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tr：表示原字符串；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sub：表示为分隔符，默认</a:t>
            </a:r>
            <a:r>
              <a:rPr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为空格，但是不能为空('')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；若字符串中没有分隔符，则把整个字符串作为列表的一个元素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num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：表示</a:t>
            </a:r>
            <a:r>
              <a:rPr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分割次数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；如果存在参数num，则仅分隔成 num+1 个子字符串，并且每一个子字符串可以赋给新的变量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[n]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：表示选取第n个分片；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sym typeface="+mn-ea"/>
              </a:rPr>
              <a:t>          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注意：当使用空格作为分隔符时，对于中间为空的项会自动忽略 </a:t>
            </a:r>
            <a:r>
              <a:rPr lang="zh-CN" altLang="en-US" sz="2400">
                <a:sym typeface="+mn-ea"/>
              </a:rPr>
              <a:t>         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10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5638165" cy="3907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split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 )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函数</a:t>
            </a:r>
            <a:endParaRPr lang="zh-CN" altLang="en-US" sz="3200"/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例如：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Str = “I LOVE PYTHON !”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list1 = Str.split( )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list2 = Str.split( '.')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list3 = Str.split( ' ',0 )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list4 = Str.split( ' ',2 )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list5 = Str.split( ' ',-1 )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list6 = Str.split( ' ',2 )[ 1 ]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list7,list8,list9 = Str.split( ' ',2 )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638800" y="282003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303770" y="2590165"/>
            <a:ext cx="46837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list1= ['I','LOVE','PYTHON','!']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5638800" y="500761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303770" y="4777740"/>
            <a:ext cx="392239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list7 = 'I'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list8 = 'LOVE'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list9 = 'PYTHON !'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5638800" y="318706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303770" y="2957195"/>
            <a:ext cx="45142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list2 = ['I LOVE PYTHON !']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>
            <a:off x="5638800" y="352679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7303770" y="3296920"/>
            <a:ext cx="45142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list3 = ['I LOVE PYTHON !']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5638800" y="386905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7303770" y="3625215"/>
            <a:ext cx="46837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list4 = [['I'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'LOVE'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'PYTHON !']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5638800" y="423227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7303770" y="3988435"/>
            <a:ext cx="4684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list5 = ['I'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'LOVE'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'PYTHON'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,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'!']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9" name="直接箭头连接符 18"/>
          <p:cNvCxnSpPr/>
          <p:nvPr/>
        </p:nvCxnSpPr>
        <p:spPr>
          <a:xfrm>
            <a:off x="5638800" y="460375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7303770" y="4373880"/>
            <a:ext cx="45142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list6 = 'LOVE'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2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8883015" cy="479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os.path.split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 )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函数</a:t>
            </a:r>
            <a:endParaRPr lang="zh-CN" altLang="en-US" sz="3200"/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于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按照路径将文件名和路径分割开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tup=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os.path.split('PATH')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PATH：指一个文件的全路径作为参数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如果给出的是一个目录和文件名，则输出路径和文件名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如果给出的是一个目录名，则输出路径和为空文件名         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import os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tup1 = os.path.split('/dodo/soft/python/')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tup2 = os.path.split('/dodo/soft/python')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4453255" y="545846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118225" y="5228590"/>
            <a:ext cx="4880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tup1= (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'/dodo/soft/python', ''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4453255" y="625221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118225" y="6025515"/>
            <a:ext cx="4880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tup2= (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'/dodo/soft', 'python'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10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3882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字符串的常用方法</a:t>
            </a:r>
            <a:endParaRPr lang="en-US" altLang="zh-CN" sz="4000" b="1"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11620500" cy="5161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删除字符串中多余的空格和特殊字符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strip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()：删除字符串前后（左右两侧）的空格或特殊字符。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lstrip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()：删除字符串前面（左边）的空格或特殊字符。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rstrip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()：删除字符串后面（右边）的空格或特殊字符。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str1 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tr.strip([chars])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str2 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lstrip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([chars])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str3 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rstrip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([chars])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原字符串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2.[chars]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要删除的字符，可以同时指定多个，如果不手动指定，则默认会</a:t>
            </a:r>
            <a:r>
              <a:rPr 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删除空格以及制表符、回车符、换行符等特殊字符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 = 'I LOVE PYTHON!\n\t\r'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str1 = Str.strip()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str2 = Str.strip(" \r\t")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4917440" y="592391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329680" y="5693410"/>
            <a:ext cx="4880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str1= '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ILOVEPYTHON!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4917440" y="625919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329680" y="6029325"/>
            <a:ext cx="4880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str2= '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 LOVE PYTHON!\n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2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3882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字符串的常用方法</a:t>
            </a:r>
            <a:endParaRPr lang="en-US" altLang="zh-CN" sz="4000" b="1"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11620500" cy="5161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字符串对齐方法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ljust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()：向指定字符串的右侧填充指定字符，从而达到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左对齐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rjust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()：向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指定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字符串的左侧填充指定字符，从而达到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右对齐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center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()：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向指定字符串的左右两侧填充指定字符，从而达到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文本居中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str1 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tr.ljust(width[, fillchar])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str2 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rjust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(width[, fillchar])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str3 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tr.ljust(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center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[, fillchar])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原字符串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width：表示包括str本身长度在内，字符串要占的</a:t>
            </a:r>
            <a:r>
              <a:rPr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总长度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3.fillchar：用来指定填充字符串时所用的字符，</a:t>
            </a:r>
            <a:r>
              <a:rPr 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默认情况使用空格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 = 'I LOVE PYTHON!'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str1 = Str.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ljust(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18,'-'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str2 = Str.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center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18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4864735" y="592328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6329680" y="5693410"/>
            <a:ext cx="4880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str1= '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 LOVE PYTHON!----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4864735" y="625919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329680" y="6029325"/>
            <a:ext cx="48806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str2= '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 LOVE PYTHON!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2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33667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 b="1"/>
              <a:t>学习目标</a:t>
            </a:r>
            <a:endParaRPr lang="zh-CN" altLang="en-US" sz="4000" b="1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grpSp>
        <p:nvGrpSpPr>
          <p:cNvPr id="9" name="组合 8"/>
          <p:cNvGrpSpPr/>
          <p:nvPr/>
        </p:nvGrpSpPr>
        <p:grpSpPr>
          <a:xfrm>
            <a:off x="902335" y="1861820"/>
            <a:ext cx="5967730" cy="706120"/>
            <a:chOff x="1421" y="2932"/>
            <a:chExt cx="9398" cy="1112"/>
          </a:xfrm>
        </p:grpSpPr>
        <p:sp>
          <p:nvSpPr>
            <p:cNvPr id="2" name="菱形 1"/>
            <p:cNvSpPr/>
            <p:nvPr/>
          </p:nvSpPr>
          <p:spPr>
            <a:xfrm>
              <a:off x="1421" y="3133"/>
              <a:ext cx="689" cy="711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555" y="2932"/>
              <a:ext cx="8265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sz="4000"/>
                <a:t>字符串的概念与特性</a:t>
              </a:r>
              <a:endParaRPr lang="zh-CN" sz="4000"/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902335" y="2864485"/>
            <a:ext cx="5742940" cy="706120"/>
            <a:chOff x="1421" y="4511"/>
            <a:chExt cx="9044" cy="1112"/>
          </a:xfrm>
        </p:grpSpPr>
        <p:sp>
          <p:nvSpPr>
            <p:cNvPr id="3" name="菱形 2"/>
            <p:cNvSpPr/>
            <p:nvPr/>
          </p:nvSpPr>
          <p:spPr>
            <a:xfrm>
              <a:off x="1421" y="4712"/>
              <a:ext cx="689" cy="711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2555" y="4511"/>
              <a:ext cx="791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/>
                <a:t>字符串的基本操作</a:t>
              </a:r>
              <a:endParaRPr lang="zh-CN" altLang="en-US" sz="4000"/>
            </a:p>
          </p:txBody>
        </p:sp>
      </p:grpSp>
      <p:pic>
        <p:nvPicPr>
          <p:cNvPr id="23" name="图片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910" y="1918335"/>
            <a:ext cx="5095875" cy="2319655"/>
          </a:xfrm>
          <a:prstGeom prst="rect">
            <a:avLst/>
          </a:prstGeom>
        </p:spPr>
      </p:pic>
      <p:grpSp>
        <p:nvGrpSpPr>
          <p:cNvPr id="11" name="组合 10"/>
          <p:cNvGrpSpPr/>
          <p:nvPr/>
        </p:nvGrpSpPr>
        <p:grpSpPr>
          <a:xfrm>
            <a:off x="902335" y="3867150"/>
            <a:ext cx="5742940" cy="706120"/>
            <a:chOff x="1421" y="6090"/>
            <a:chExt cx="9044" cy="1112"/>
          </a:xfrm>
        </p:grpSpPr>
        <p:sp>
          <p:nvSpPr>
            <p:cNvPr id="5" name="菱形 4"/>
            <p:cNvSpPr/>
            <p:nvPr/>
          </p:nvSpPr>
          <p:spPr>
            <a:xfrm>
              <a:off x="1421" y="6291"/>
              <a:ext cx="689" cy="711"/>
            </a:xfrm>
            <a:prstGeom prst="diamon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2555" y="6090"/>
              <a:ext cx="791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/>
                <a:t>正则表达式</a:t>
              </a:r>
              <a:endParaRPr lang="zh-CN" altLang="en-US" sz="400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3882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字符串的常用方法</a:t>
            </a:r>
            <a:endParaRPr lang="en-US" altLang="zh-CN" sz="4000" b="1"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5" y="1294130"/>
            <a:ext cx="11934825" cy="5346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startswith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 )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函数</a:t>
            </a:r>
            <a:endParaRPr lang="zh-CN" altLang="en-US" sz="3200"/>
          </a:p>
          <a:p>
            <a:pPr>
              <a:lnSpc>
                <a:spcPct val="11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1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于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检索字符串是否以指定字符串开头，如果是返回 True；反之返回 False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Bool_1=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tr.startswith(sub [,start[,end]])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tr：表示原字符串；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sub：表示要检索的子串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start：表示指定检索开始的起始位置索引，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若缺省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，则默认从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0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开始检索；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end：表示指定检索的结束位置索引，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若缺省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，则默认一直检索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到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结束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lang="zh-CN" altLang="en-US" sz="2400">
                <a:sym typeface="+mn-ea"/>
              </a:rPr>
              <a:t>          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例如：</a:t>
            </a:r>
            <a:r>
              <a:rPr lang="en-US" altLang="zh-CN" sz="2400">
                <a:solidFill>
                  <a:schemeClr val="tx1"/>
                </a:solidFill>
                <a:sym typeface="+mn-ea"/>
              </a:rPr>
              <a:t>S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 = 'I LOVE PYTHON!'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Bool_1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tr.startswith(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'O',4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r>
              <a:rPr lang="zh-CN" altLang="en-US" sz="2400">
                <a:sym typeface="+mn-ea"/>
              </a:rPr>
              <a:t> </a:t>
            </a:r>
            <a:endParaRPr lang="zh-CN" altLang="en-US" sz="2400">
              <a:sym typeface="+mn-ea"/>
            </a:endParaRPr>
          </a:p>
          <a:p>
            <a:pPr>
              <a:lnSpc>
                <a:spcPct val="90000"/>
              </a:lnSpc>
            </a:pPr>
            <a:r>
              <a:rPr lang="zh-CN" altLang="en-US" sz="2400">
                <a:sym typeface="+mn-ea"/>
              </a:rPr>
              <a:t>  </a:t>
            </a:r>
            <a:r>
              <a:rPr lang="en-US" altLang="ja-JP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endswith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 )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函数</a:t>
            </a:r>
            <a:r>
              <a:rPr lang="zh-CN" altLang="en-US" sz="2400">
                <a:sym typeface="+mn-ea"/>
              </a:rPr>
              <a:t> </a:t>
            </a:r>
            <a:endParaRPr lang="zh-CN" altLang="en-US" sz="2400">
              <a:sym typeface="+mn-ea"/>
            </a:endParaRPr>
          </a:p>
          <a:p>
            <a:pPr>
              <a:lnSpc>
                <a:spcPct val="90000"/>
              </a:lnSpc>
            </a:pPr>
            <a:r>
              <a:rPr lang="zh-CN" altLang="en-US" sz="2400">
                <a:sym typeface="+mn-ea"/>
              </a:rPr>
              <a:t>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用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于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检索字符串是否以指定字符串结尾，如果是返回 True；反之返回 False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其用法和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startswith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一样。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6302375" y="545147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960360" y="5220970"/>
            <a:ext cx="37979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Bool_1 = True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2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11378565" cy="52368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ja-JP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replace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 )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函数</a:t>
            </a:r>
            <a:endParaRPr lang="zh-CN" altLang="en-US" sz="3200"/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把字符串中的 old（旧字符串） 替换成 new(新字符串)，如果指定第三个参数max，则替换不超过 max 次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tr.replace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(old, new[, max])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tr：表示原字符串；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old：将被替换的子字符串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new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：新字符串，用于替换old子字符串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max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：可选字符串, 替换不超过 max 次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 </a:t>
            </a:r>
            <a:r>
              <a:rPr lang="zh-CN" altLang="en-US" sz="2400">
                <a:sym typeface="+mn-ea"/>
              </a:rPr>
              <a:t> 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x = “is is is is”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print( x.replace(“is”, “was”) )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print( x.replace(“is”, “was”,3) )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400">
                <a:sym typeface="+mn-ea"/>
              </a:rPr>
              <a:t>          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10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7195820" y="5422265"/>
            <a:ext cx="1453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输出结果：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854315" y="5812790"/>
            <a:ext cx="3118485" cy="681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was was was was 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80000"/>
              </a:lnSpc>
            </a:pP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was was was 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is</a:t>
            </a:r>
            <a:endParaRPr lang="en-US" altLang="zh-CN" sz="240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3882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字符串的常用方法</a:t>
            </a:r>
            <a:endParaRPr lang="en-US" altLang="zh-CN" sz="4000" b="1"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11620500" cy="5124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字符串编码转换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encode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()：将 str 类型转换成 bytes 类型，这个过程也称为“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编码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decode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()：将 bytes 类型的二进制数据转换为 str 类型，这个过程也称为“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解码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bytes 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tr.encode([encoding="utf-8"][,errors="strict"])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str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= 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tr.</a:t>
            </a:r>
            <a:r>
              <a:rPr lang="zh-CN" altLang="en-US"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decode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([encoding="utf-8"][,errors="strict"])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1.S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原字符串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encoding：表示采用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编码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格式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，默认</a:t>
            </a:r>
            <a:r>
              <a:rPr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采用 utf-8 编码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errors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：指定错误处理方式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默认值为 strict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tr = 'Python语言'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bytes = Str.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encode()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str1= Str.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encode()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decode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75885" y="5595620"/>
            <a:ext cx="66249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bytes= '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b'Python\xe8\xaf\xad\xe8\xa8\x80'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3594735" y="582612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632700" y="6017895"/>
            <a:ext cx="32219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str1= '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Python语言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'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5918200" y="622173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738822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字符串的常用方法</a:t>
            </a:r>
            <a:endParaRPr lang="en-US" altLang="zh-CN" sz="4000" b="1"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116205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其他函数（例：</a:t>
            </a:r>
            <a:r>
              <a:rPr lang="en-US" altLang="zh-CN" sz="32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str1.isspace( )</a:t>
            </a:r>
            <a:r>
              <a:rPr lang="zh-CN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94640" y="1833880"/>
          <a:ext cx="11833225" cy="4599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0560"/>
                <a:gridCol w="9892665"/>
              </a:tblGrid>
              <a:tr h="33274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函数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描述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4"/>
                    </a:solidFill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capitalize()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将字符串的第一个字符转换为大写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swapcase()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将字符串中大写转换为小写，小写转换为大写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88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replace(old, new [, max])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将字符串中的 old 替换成 new,如果 max 指定，则替换不超过 max 次。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215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isalnum()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至少有一个字符，并且所有字符都是字母或数字则返 回 True，否则返回 False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isalpha()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至少有一个字符，并且所有字符都是字母或中文字则返回 True, 否则返回 False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islower()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至少有一个字符，并且所有字符都是小写，则返回 True，否则返回 False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isupper()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至少有一个字符，并且所有字符都是大写，则返回 True，否则返回 False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isspace()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只包含空白，则返回 True，否则返回 False.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isdigit()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只包含数字则返回 True 否则返回 False..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isnumeric()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只包含数字字符，则返回 True，否则返回 False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isdecimal()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只包含十进制字符，如果是返回 true，否则返回 false。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en-US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istitle()</a:t>
                      </a:r>
                      <a:endParaRPr lang="en-US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buNone/>
                      </a:pPr>
                      <a:r>
                        <a:rPr lang="zh-CN" sz="1800" b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字符串是标题化的，则返回 True，否则返回 False</a:t>
                      </a:r>
                      <a:endParaRPr lang="zh-CN" altLang="en-US" sz="1800" b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正则表达式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11877675" cy="3169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>
                <a:sym typeface="+mn-ea"/>
              </a:rPr>
              <a:t>概念</a:t>
            </a:r>
            <a:endParaRPr lang="zh-CN" altLang="en-US" sz="3200">
              <a:sym typeface="+mn-ea"/>
            </a:endParaRPr>
          </a:p>
          <a:p>
            <a:r>
              <a:rPr lang="zh-CN" altLang="en-US" sz="2800">
                <a:sym typeface="+mn-ea"/>
              </a:rPr>
              <a:t>      正则表达式是一个特殊的字符序列，它能帮助你方便的检查一个字符串是否与某种模式匹配。</a:t>
            </a:r>
            <a:endParaRPr lang="zh-CN" altLang="en-US" sz="2800">
              <a:sym typeface="+mn-ea"/>
            </a:endParaRPr>
          </a:p>
          <a:p>
            <a:r>
              <a:rPr lang="zh-CN" altLang="en-US" sz="2800">
                <a:sym typeface="+mn-ea"/>
              </a:rPr>
              <a:t>      re 模块使 Python 语言拥有全部的正则表达式功能</a:t>
            </a:r>
            <a:endParaRPr lang="zh-CN" altLang="en-US" sz="2800">
              <a:sym typeface="+mn-ea"/>
            </a:endParaRPr>
          </a:p>
          <a:p>
            <a:endParaRPr lang="zh-CN" altLang="en-US" sz="2800">
              <a:sym typeface="+mn-ea"/>
            </a:endParaRPr>
          </a:p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导入模块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import    re</a:t>
            </a:r>
            <a:endParaRPr lang="en-US" alt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正则表达式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11877675" cy="14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3200">
                <a:sym typeface="+mn-ea"/>
              </a:rPr>
              <a:t>常用的字符含义</a:t>
            </a:r>
            <a:endParaRPr lang="zh-CN" altLang="en-US" sz="3200">
              <a:sym typeface="+mn-ea"/>
            </a:endParaRPr>
          </a:p>
          <a:p>
            <a:endParaRPr lang="zh-CN" altLang="en-US" sz="2800">
              <a:sym typeface="+mn-ea"/>
            </a:endParaRPr>
          </a:p>
          <a:p>
            <a:r>
              <a:rPr lang="zh-CN" altLang="en-US" sz="2400">
                <a:sym typeface="+mn-ea"/>
              </a:rPr>
              <a:t>      </a:t>
            </a:r>
            <a:r>
              <a:rPr lang="en-US" altLang="zh-CN" sz="2800">
                <a:sym typeface="+mn-ea"/>
              </a:rPr>
              <a:t>1</a:t>
            </a:r>
            <a:r>
              <a:rPr lang="zh-CN" altLang="en-US" sz="2800">
                <a:sym typeface="+mn-ea"/>
              </a:rPr>
              <a:t>、普通字符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6210" y="1346835"/>
            <a:ext cx="7774305" cy="535114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正则表达式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1187767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</a:t>
            </a:r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3200">
                <a:sym typeface="+mn-ea"/>
              </a:rPr>
              <a:t>常用的字符含义</a:t>
            </a:r>
            <a:endParaRPr lang="zh-CN" altLang="en-US" sz="2800">
              <a:sym typeface="+mn-ea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、预定义字符集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2020" y="2336800"/>
            <a:ext cx="10369550" cy="411670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正则表达式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11877675" cy="48914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re.compile 函数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功能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compile 函数用于编译正则表达式，生成一个正则表达式（ Pattern ）对象，供 match() 和 search() 这两个函数使用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r_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pat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=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re.compile(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pattern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[, flags]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pattern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一个字符串形式的正则表达式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flags ：可选，表示匹配模式，比如忽略大小写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(re.I)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，多行模式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(re.M)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等；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3.r_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pat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返回值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tt = "Tina is a good girl, she is cool, clever, and so on..."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rr = re.compile(r'\w*oo\w*')</a:t>
            </a:r>
            <a:endParaRPr lang="en-US"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print(rr.findall(tt))   </a:t>
            </a: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  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#查找所有包含'oo'的单词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53970" y="6190615"/>
            <a:ext cx="1608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输出结果：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4295140" y="6242685"/>
            <a:ext cx="3288030" cy="4083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</a:rPr>
              <a:t>['good', 'cool']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正则表达式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11877675" cy="4651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re.match函数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功能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re.match 尝试从字符串的起始位置匹配一个模式，如果不是起始位置匹配成功的话，match(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 就返回 none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re.match(pattern, string, flags=0)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pattern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一个字符串形式的正则表达式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2.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string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要匹配的字符串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flags：可选，表示匹配模式，比如忽略大小写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(re.I)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，多行模式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(re.M)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等；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print(re.match('www', 'www.</a:t>
            </a: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www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.com').span())  # 在起始位置匹配</a:t>
            </a:r>
            <a:endParaRPr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print(re.match('com', 'www.</a:t>
            </a: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www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.com'))         # 不在起始位置匹配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52575" y="5927725"/>
            <a:ext cx="1608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输出结果：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161030" y="5972810"/>
            <a:ext cx="3288030" cy="7067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</a:rPr>
              <a:t>(0, 3)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</a:rPr>
              <a:t>None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正则表达式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11877675" cy="4208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re.search函数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功能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re.search 扫描整个字符串并返回第一个成功的匹配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re.search(pattern, string, flags=0)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pattern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一个字符串形式的正则表达式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2.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string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要匹配的字符串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flags：可选，表示匹配模式，比如忽略大小写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(re.I)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，多行模式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(re.M)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等；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print(re.search('www', 'www.wwwcom').span())</a:t>
            </a:r>
            <a:endParaRPr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print(re.search('com', 'www.comcom').group())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52575" y="5564505"/>
            <a:ext cx="1608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输出结果：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161030" y="5609590"/>
            <a:ext cx="3288030" cy="7067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</a:rPr>
              <a:t>(0, 3)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</a:rPr>
              <a:t>com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字符串的概念和特性</a:t>
            </a:r>
            <a:endParaRPr lang="zh-CN" altLang="en-US" sz="4000" b="1"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0245" y="1989455"/>
            <a:ext cx="1061910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/>
              <a:t>字符串是由零个或多个字符组成的有限序列。</a:t>
            </a:r>
            <a:endParaRPr lang="zh-CN" sz="2800"/>
          </a:p>
        </p:txBody>
      </p:sp>
      <p:sp>
        <p:nvSpPr>
          <p:cNvPr id="2" name="文本框 1"/>
          <p:cNvSpPr txBox="1"/>
          <p:nvPr/>
        </p:nvSpPr>
        <p:spPr>
          <a:xfrm>
            <a:off x="635" y="136398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字符串的概念</a:t>
            </a:r>
            <a:endParaRPr lang="zh-CN" altLang="en-US" sz="3200"/>
          </a:p>
        </p:txBody>
      </p:sp>
      <p:sp>
        <p:nvSpPr>
          <p:cNvPr id="14" name="文本框 13"/>
          <p:cNvSpPr txBox="1"/>
          <p:nvPr/>
        </p:nvSpPr>
        <p:spPr>
          <a:xfrm>
            <a:off x="690245" y="2533650"/>
            <a:ext cx="7927975" cy="1691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·</a:t>
            </a:r>
            <a:r>
              <a:rPr lang="zh-CN" altLang="en-US" sz="2800">
                <a:sym typeface="+mn-ea"/>
              </a:rPr>
              <a:t>特殊的字符串</a:t>
            </a:r>
            <a:endParaRPr lang="zh-CN" altLang="en-US" sz="2800">
              <a:sym typeface="+mn-ea"/>
            </a:endParaRPr>
          </a:p>
          <a:p>
            <a:r>
              <a:rPr lang="en-US" altLang="zh-CN" sz="2800"/>
              <a:t>    </a:t>
            </a:r>
            <a:r>
              <a:rPr lang="zh-CN" sz="2400">
                <a:solidFill>
                  <a:srgbClr val="FF0000"/>
                </a:solidFill>
                <a:sym typeface="+mn-ea"/>
              </a:rPr>
              <a:t>空串</a:t>
            </a:r>
            <a:r>
              <a:rPr lang="zh-CN" altLang="en-US" sz="2400">
                <a:sym typeface="+mn-ea"/>
              </a:rPr>
              <a:t>：空串是不包括任何字符的串，长度为零。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</a:t>
            </a:r>
            <a:r>
              <a:rPr lang="en-US" altLang="zh-CN" sz="2400">
                <a:sym typeface="+mn-ea"/>
              </a:rPr>
              <a:t>   </a:t>
            </a:r>
            <a:r>
              <a:rPr lang="zh-CN" sz="2400">
                <a:solidFill>
                  <a:srgbClr val="FF0000"/>
                </a:solidFill>
                <a:sym typeface="+mn-ea"/>
              </a:rPr>
              <a:t>空格串</a:t>
            </a:r>
            <a:r>
              <a:rPr lang="zh-CN" altLang="en-US" sz="2400">
                <a:sym typeface="+mn-ea"/>
              </a:rPr>
              <a:t>：空格串是由空格组成的字符串，其长度为空格字符的个数。</a:t>
            </a:r>
            <a:endParaRPr lang="en-US" altLang="zh-CN" sz="2400"/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0" y="4398010"/>
            <a:ext cx="36531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字符串的特性</a:t>
            </a:r>
            <a:endParaRPr lang="zh-CN" altLang="en-US" sz="3200"/>
          </a:p>
        </p:txBody>
      </p:sp>
      <p:sp>
        <p:nvSpPr>
          <p:cNvPr id="6" name="文本框 5"/>
          <p:cNvSpPr txBox="1"/>
          <p:nvPr/>
        </p:nvSpPr>
        <p:spPr>
          <a:xfrm>
            <a:off x="690245" y="4981575"/>
            <a:ext cx="394462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/>
              <a:t>（</a:t>
            </a:r>
            <a:r>
              <a:rPr lang="en-US" altLang="zh-CN" sz="2800"/>
              <a:t>1</a:t>
            </a:r>
            <a:r>
              <a:rPr lang="zh-CN" sz="2800"/>
              <a:t>）有限序列性</a:t>
            </a:r>
            <a:r>
              <a:rPr lang="en-US" altLang="zh-CN" sz="2800"/>
              <a:t>       </a:t>
            </a:r>
            <a:endParaRPr lang="zh-CN" sz="2800"/>
          </a:p>
          <a:p>
            <a:r>
              <a:rPr lang="zh-CN" sz="2800"/>
              <a:t>（</a:t>
            </a:r>
            <a:r>
              <a:rPr lang="en-US" altLang="zh-CN" sz="2800"/>
              <a:t>2</a:t>
            </a:r>
            <a:r>
              <a:rPr lang="zh-CN" sz="2800"/>
              <a:t>）字符串的可比性</a:t>
            </a:r>
            <a:endParaRPr lang="zh-CN" sz="2800"/>
          </a:p>
        </p:txBody>
      </p:sp>
      <p:sp>
        <p:nvSpPr>
          <p:cNvPr id="8" name="文本框 7"/>
          <p:cNvSpPr txBox="1"/>
          <p:nvPr/>
        </p:nvSpPr>
        <p:spPr>
          <a:xfrm>
            <a:off x="4514215" y="4981575"/>
            <a:ext cx="733107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/>
              <a:t>---</a:t>
            </a:r>
            <a:r>
              <a:rPr lang="zh-CN" altLang="en-US" sz="2800"/>
              <a:t>可使用序列切片操作</a:t>
            </a:r>
            <a:r>
              <a:rPr lang="en-US" altLang="zh-CN" sz="2800"/>
              <a:t>    </a:t>
            </a:r>
            <a:endParaRPr lang="zh-CN" sz="2800"/>
          </a:p>
          <a:p>
            <a:r>
              <a:rPr lang="en-US" altLang="zh-CN" sz="2800"/>
              <a:t>---</a:t>
            </a:r>
            <a:r>
              <a:rPr lang="zh-CN" sz="2800"/>
              <a:t>按</a:t>
            </a:r>
            <a:r>
              <a:rPr lang="en-US" altLang="zh-CN" sz="2800"/>
              <a:t>ASCII</a:t>
            </a:r>
            <a:r>
              <a:rPr lang="zh-CN" altLang="en-US" sz="2800"/>
              <a:t>值比较，先比较第一个字符，相同时再比较第二个字符，依次类推。</a:t>
            </a:r>
            <a:endParaRPr lang="zh-CN" alt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正则表达式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11877675" cy="4596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findall函数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功能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在字符串中找到正则表达式所匹配的所有子串，并返回一个列表，如果有多个匹配模式，则返回元组列表，如果没有找到匹配的，则返回空列表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。</a:t>
            </a:r>
            <a:endParaRPr sz="32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findall(string[,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start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[,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end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]])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string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待匹配的字符串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2. start：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可选参数，指定字符串的起始位置，默认为 0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 end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：可选参数，指定字符串的结束位置，默认为字符串的长度</a:t>
            </a:r>
            <a:endParaRPr 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zh-CN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例如：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pattern = re.compile(r'\d+')  # 查找数字</a:t>
            </a:r>
            <a:endParaRPr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print(pattern.findall('abc123def456'))</a:t>
            </a:r>
            <a:endParaRPr sz="20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90000"/>
              </a:lnSpc>
            </a:pPr>
            <a:r>
              <a:rPr lang="en-US"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    </a:t>
            </a:r>
            <a:r>
              <a:rPr sz="20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print(pattern.findall('abc123def456', 0, 10))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26210" y="5918200"/>
            <a:ext cx="1608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输出结果：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34665" y="6019165"/>
            <a:ext cx="3288030" cy="7067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</a:rPr>
              <a:t>['123', '456']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r>
              <a:rPr lang="en-US" altLang="zh-CN" sz="2000">
                <a:latin typeface="微软雅黑" panose="020b0503020204020204" charset="-122"/>
                <a:ea typeface="微软雅黑" panose="020b0503020204020204" charset="-122"/>
              </a:rPr>
              <a:t>['123', '4']</a:t>
            </a:r>
            <a:endParaRPr lang="en-US" altLang="zh-CN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2395200" y="12306300"/>
            <a:ext cx="355600" cy="266700"/>
          </a:xfrm>
          <a:prstGeom prst="cube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11764010" cy="5015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创建</a:t>
            </a:r>
            <a:endParaRPr lang="zh-CN" altLang="en-US" sz="3200"/>
          </a:p>
          <a:p>
            <a:r>
              <a:rPr lang="zh-CN" altLang="en-US" sz="2400"/>
              <a:t>        常用单引号（</a:t>
            </a:r>
            <a:r>
              <a:rPr lang="en-US" altLang="zh-CN" sz="2400"/>
              <a:t>‘</a:t>
            </a:r>
            <a:r>
              <a:rPr lang="zh-CN" altLang="en-US" sz="2400"/>
              <a:t>）和双引号（</a:t>
            </a:r>
            <a:r>
              <a:rPr lang="en-US" altLang="zh-CN" sz="2400"/>
              <a:t>“</a:t>
            </a:r>
            <a:r>
              <a:rPr lang="zh-CN" altLang="en-US" sz="2400"/>
              <a:t>）来创建。</a:t>
            </a:r>
            <a:endParaRPr lang="zh-CN" altLang="en-US" sz="2400"/>
          </a:p>
          <a:p>
            <a:r>
              <a:rPr lang="zh-CN" altLang="en-US" sz="2400"/>
              <a:t>     例如：</a:t>
            </a:r>
            <a:endParaRPr lang="zh-CN" altLang="en-US" sz="2400"/>
          </a:p>
          <a:p>
            <a:r>
              <a:rPr lang="zh-CN" altLang="en-US" sz="2400"/>
              <a:t>             var1 = 'Hello World!'</a:t>
            </a:r>
            <a:endParaRPr lang="zh-CN" altLang="en-US" sz="2400"/>
          </a:p>
          <a:p>
            <a:r>
              <a:rPr lang="zh-CN" altLang="en-US" sz="2400"/>
              <a:t>             var2 = "</a:t>
            </a:r>
            <a:r>
              <a:rPr lang="en-US" altLang="zh-CN" sz="2400"/>
              <a:t>Python</a:t>
            </a:r>
            <a:r>
              <a:rPr lang="zh-CN" altLang="en-US" sz="2400"/>
              <a:t>"</a:t>
            </a:r>
            <a:endParaRPr lang="zh-CN" altLang="en-US" sz="2400"/>
          </a:p>
          <a:p>
            <a:endParaRPr lang="zh-CN" altLang="en-US" sz="2400"/>
          </a:p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>
                <a:sym typeface="+mn-ea"/>
              </a:rPr>
              <a:t>访问字符串中的值</a:t>
            </a:r>
            <a:endParaRPr lang="zh-CN" altLang="en-US" sz="3200">
              <a:sym typeface="+mn-ea"/>
            </a:endParaRPr>
          </a:p>
          <a:p>
            <a:r>
              <a:rPr lang="zh-CN" altLang="en-US" sz="3200">
                <a:sym typeface="+mn-ea"/>
              </a:rPr>
              <a:t>      </a:t>
            </a:r>
            <a:r>
              <a:rPr lang="zh-CN" altLang="en-US" sz="2400">
                <a:sym typeface="+mn-ea"/>
              </a:rPr>
              <a:t>使用</a:t>
            </a:r>
            <a:r>
              <a:rPr lang="en-US" altLang="zh-CN" sz="2400">
                <a:sym typeface="+mn-ea"/>
              </a:rPr>
              <a:t>[ ]</a:t>
            </a:r>
            <a:r>
              <a:rPr lang="zh-CN" altLang="en-US" sz="2400">
                <a:sym typeface="+mn-ea"/>
              </a:rPr>
              <a:t>来截取字符串。即：序列的索引和切片操作。</a:t>
            </a:r>
            <a:endParaRPr lang="zh-CN" altLang="en-US" sz="2400">
              <a:sym typeface="+mn-ea"/>
            </a:endParaRPr>
          </a:p>
          <a:p>
            <a:endParaRPr lang="zh-CN" altLang="en-US" sz="2400">
              <a:sym typeface="+mn-ea"/>
            </a:endParaRPr>
          </a:p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>
                <a:sym typeface="+mn-ea"/>
              </a:rPr>
              <a:t>字符串更新</a:t>
            </a:r>
            <a:endParaRPr lang="zh-CN" altLang="en-US" sz="3200">
              <a:sym typeface="+mn-ea"/>
            </a:endParaRPr>
          </a:p>
          <a:p>
            <a:r>
              <a:rPr lang="zh-CN" altLang="en-US" sz="2400">
                <a:sym typeface="+mn-ea"/>
              </a:rPr>
              <a:t>       </a:t>
            </a:r>
            <a:r>
              <a:rPr lang="en-US" altLang="zh-CN" sz="2400">
                <a:sym typeface="+mn-ea"/>
              </a:rPr>
              <a:t>Python</a:t>
            </a:r>
            <a:r>
              <a:rPr lang="zh-CN" altLang="en-US" sz="2400">
                <a:sym typeface="+mn-ea"/>
              </a:rPr>
              <a:t>中，</a:t>
            </a:r>
            <a:r>
              <a:rPr lang="zh-CN" altLang="en-US" sz="2400">
                <a:solidFill>
                  <a:srgbClr val="FF0000"/>
                </a:solidFill>
                <a:sym typeface="+mn-ea"/>
              </a:rPr>
              <a:t>不允许直接对字符串修改元素</a:t>
            </a:r>
            <a:r>
              <a:rPr lang="zh-CN" altLang="en-US" sz="2400">
                <a:sym typeface="+mn-ea"/>
              </a:rPr>
              <a:t>。需先放入容器（如列表）中再对容器内元素修改，最后用</a:t>
            </a:r>
            <a:r>
              <a:rPr lang="en-US" altLang="zh-CN" sz="2400">
                <a:sym typeface="+mn-ea"/>
              </a:rPr>
              <a:t>join()</a:t>
            </a:r>
            <a:r>
              <a:rPr lang="zh-CN" altLang="en-US" sz="2400">
                <a:sym typeface="+mn-ea"/>
              </a:rPr>
              <a:t>函数连接，完成对字符串元素的修改。</a:t>
            </a:r>
            <a:endParaRPr lang="zh-CN" altLang="en-US" sz="2400"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2" name="文本框 1"/>
          <p:cNvSpPr txBox="1"/>
          <p:nvPr/>
        </p:nvSpPr>
        <p:spPr>
          <a:xfrm>
            <a:off x="635" y="1322070"/>
            <a:ext cx="11877675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>
                <a:sym typeface="+mn-ea"/>
              </a:rPr>
              <a:t>字符串运算符</a:t>
            </a:r>
            <a:endParaRPr lang="zh-CN" altLang="en-US" sz="3200">
              <a:sym typeface="+mn-ea"/>
            </a:endParaRPr>
          </a:p>
          <a:p>
            <a:r>
              <a:rPr lang="zh-CN" altLang="en-US" sz="2800">
                <a:sym typeface="+mn-ea"/>
              </a:rPr>
              <a:t>      </a:t>
            </a:r>
            <a:r>
              <a:rPr lang="en-US" altLang="zh-CN" sz="2800">
                <a:sym typeface="+mn-ea"/>
              </a:rPr>
              <a:t>  </a:t>
            </a:r>
            <a:r>
              <a:rPr lang="en-US" sz="2800">
                <a:sym typeface="+mn-ea"/>
              </a:rPr>
              <a:t>+  </a:t>
            </a:r>
            <a:r>
              <a:rPr lang="zh-CN" altLang="en-US" sz="2800">
                <a:sym typeface="+mn-ea"/>
              </a:rPr>
              <a:t>：字符串连接</a:t>
            </a:r>
            <a:endParaRPr lang="zh-CN" altLang="en-US" sz="2800">
              <a:sym typeface="+mn-ea"/>
            </a:endParaRPr>
          </a:p>
          <a:p>
            <a:r>
              <a:rPr lang="zh-CN" altLang="en-US" sz="2800">
                <a:sym typeface="+mn-ea"/>
              </a:rPr>
              <a:t>        </a:t>
            </a:r>
            <a:r>
              <a:rPr lang="en-US" sz="2800">
                <a:sym typeface="+mn-ea"/>
              </a:rPr>
              <a:t>*   </a:t>
            </a:r>
            <a:r>
              <a:rPr lang="zh-CN" altLang="en-US" sz="2800">
                <a:sym typeface="+mn-ea"/>
              </a:rPr>
              <a:t>：重复输出字符串</a:t>
            </a:r>
            <a:endParaRPr lang="zh-CN" altLang="en-US" sz="2800">
              <a:sym typeface="+mn-ea"/>
            </a:endParaRPr>
          </a:p>
          <a:p>
            <a:r>
              <a:rPr lang="zh-CN" altLang="en-US" sz="2800">
                <a:sym typeface="+mn-ea"/>
              </a:rPr>
              <a:t>        %</a:t>
            </a:r>
            <a:r>
              <a:rPr lang="en-US" sz="2800">
                <a:sym typeface="+mn-ea"/>
              </a:rPr>
              <a:t>  </a:t>
            </a:r>
            <a:r>
              <a:rPr lang="zh-CN" altLang="en-US" sz="2800">
                <a:sym typeface="+mn-ea"/>
              </a:rPr>
              <a:t>：格式字符串</a:t>
            </a:r>
            <a:endParaRPr lang="zh-CN" altLang="en-US" sz="2800">
              <a:sym typeface="+mn-ea"/>
            </a:endParaRPr>
          </a:p>
          <a:p>
            <a:r>
              <a:rPr lang="zh-CN" altLang="en-US" sz="2800">
                <a:sym typeface="+mn-ea"/>
              </a:rPr>
              <a:t>        [ ]、[ : ] ：获取字符串中的字符</a:t>
            </a:r>
            <a:endParaRPr lang="zh-CN" altLang="en-US" sz="2800">
              <a:sym typeface="+mn-ea"/>
            </a:endParaRPr>
          </a:p>
          <a:p>
            <a:r>
              <a:rPr lang="zh-CN" altLang="en-US" sz="2800">
                <a:sym typeface="+mn-ea"/>
              </a:rPr>
              <a:t>        </a:t>
            </a:r>
            <a:r>
              <a:rPr lang="en-US" altLang="zh-CN" sz="2800">
                <a:sym typeface="+mn-ea"/>
              </a:rPr>
              <a:t>in</a:t>
            </a:r>
            <a:r>
              <a:rPr lang="zh-CN" altLang="en-US" sz="2800">
                <a:sym typeface="+mn-ea"/>
              </a:rPr>
              <a:t>、</a:t>
            </a:r>
            <a:r>
              <a:rPr lang="en-US" altLang="zh-CN" sz="2800">
                <a:sym typeface="+mn-ea"/>
              </a:rPr>
              <a:t>not in</a:t>
            </a:r>
            <a:r>
              <a:rPr lang="zh-CN" altLang="en-US" sz="2800">
                <a:sym typeface="+mn-ea"/>
              </a:rPr>
              <a:t> ：成员运算符</a:t>
            </a:r>
            <a:endParaRPr lang="zh-CN" altLang="en-US" sz="2800">
              <a:sym typeface="+mn-ea"/>
            </a:endParaRPr>
          </a:p>
          <a:p>
            <a:r>
              <a:rPr lang="zh-CN" altLang="en-US" sz="2800">
                <a:sym typeface="+mn-ea"/>
              </a:rPr>
              <a:t>        r/R ：原始字符串 - 抑制转义字符的实际含义。例如：print(r'\n') 或者 print(R'\n') 将打印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 \n</a:t>
            </a:r>
            <a:r>
              <a:rPr lang="zh-CN" altLang="en-US" sz="2800">
                <a:sym typeface="+mn-ea"/>
              </a:rPr>
              <a:t>，要注意的是如果不加 r 或 R 作为前缀，打印的结果就是一个</a:t>
            </a:r>
            <a:r>
              <a:rPr lang="zh-CN" altLang="en-US" sz="2800">
                <a:solidFill>
                  <a:srgbClr val="FF0000"/>
                </a:solidFill>
                <a:sym typeface="+mn-ea"/>
              </a:rPr>
              <a:t>换行</a:t>
            </a:r>
            <a:r>
              <a:rPr lang="zh-CN" altLang="en-US" sz="2800">
                <a:sym typeface="+mn-ea"/>
              </a:rPr>
              <a:t>。</a:t>
            </a:r>
            <a:endParaRPr lang="zh-CN" altLang="en-US" sz="2800"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8728710" cy="4092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字符串拼接</a:t>
            </a:r>
            <a:endParaRPr lang="zh-CN" altLang="en-US" sz="3200"/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直接拼接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直接将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两个字符串常量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紧挨着写在一起就可以了。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例如：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strname = "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abc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" "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hig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"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2.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若有变量，则需【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+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】运算符拼接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/>
              <a:t>  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【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+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】运算符也能拼接</a:t>
            </a:r>
            <a:r>
              <a:rPr lang="zh-CN" altLang="en-US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字符串常量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altLang="en-US" sz="2400">
                <a:sym typeface="+mn-ea"/>
              </a:rPr>
              <a:t>            例如：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str1 = “Python”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      strname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= str1 + “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语言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911850" y="320738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388860" y="297688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strname = “abchig”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5911850" y="520700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388860" y="495427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strname = “Python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语言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21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11297285" cy="5139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zh-CN" altLang="en-US" sz="3200"/>
              <a:t>字符串拼接</a:t>
            </a:r>
            <a:endParaRPr lang="zh-CN" altLang="en-US" sz="3200"/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3.字符串和数字的拼接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sym typeface="+mn-ea"/>
              </a:rPr>
              <a:t>          在 Python 中，不允许直接拼接数字和字符串，所以需通过函数 </a:t>
            </a:r>
            <a:r>
              <a:rPr lang="en-US" altLang="zh-CN" sz="2400">
                <a:sym typeface="+mn-ea"/>
              </a:rPr>
              <a:t>str() </a:t>
            </a:r>
            <a:r>
              <a:rPr lang="zh-CN" altLang="en-US" sz="2400">
                <a:sym typeface="+mn-ea"/>
              </a:rPr>
              <a:t>把数字转化成字符串，再拼接。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         例如：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    </a:t>
            </a:r>
            <a:r>
              <a:rPr lang="en-US" altLang="zh-CN" sz="2400">
                <a:sym typeface="+mn-ea"/>
              </a:rPr>
              <a:t>str1 = “Python”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strname = str1 + str( 3 )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4.使用 join() 方法合并字符串</a:t>
            </a:r>
            <a:endParaRPr lang="zh-CN" altLang="en-US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sym typeface="+mn-ea"/>
              </a:rPr>
              <a:t>         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join()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会将列表（或元组）中多个字符串采用固定的分隔符连接在一起。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         例如：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    </a:t>
            </a:r>
            <a:r>
              <a:rPr lang="en-US" altLang="zh-CN" sz="2400">
                <a:sym typeface="+mn-ea"/>
              </a:rPr>
              <a:t>List1 = [“Python”,”</a:t>
            </a:r>
            <a:r>
              <a:rPr lang="zh-CN" altLang="en-US" sz="2400">
                <a:sym typeface="+mn-ea"/>
              </a:rPr>
              <a:t>语言</a:t>
            </a:r>
            <a:r>
              <a:rPr lang="en-US" altLang="zh-CN" sz="2400">
                <a:sym typeface="+mn-ea"/>
              </a:rPr>
              <a:t>”,”</a:t>
            </a:r>
            <a:r>
              <a:rPr lang="zh-CN" altLang="en-US" sz="2400">
                <a:sym typeface="+mn-ea"/>
              </a:rPr>
              <a:t>课件</a:t>
            </a:r>
            <a:r>
              <a:rPr lang="en-US" altLang="zh-CN" sz="2400">
                <a:sym typeface="+mn-ea"/>
              </a:rPr>
              <a:t>” ]</a:t>
            </a:r>
            <a:endParaRPr lang="en-US" altLang="zh-CN" sz="2400">
              <a:sym typeface="+mn-ea"/>
            </a:endParaRPr>
          </a:p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              strname = '_'</a:t>
            </a:r>
            <a:r>
              <a:rPr lang="en-US" alt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.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join( List1 )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333365" y="394779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7076440" y="3717925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strname = “Python3”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5333365" y="619315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076440" y="5920740"/>
            <a:ext cx="4628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strname = “Python_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语言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_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</a:rPr>
              <a:t>课件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”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10296525" cy="5163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zh-CN" sz="3200"/>
              <a:t>len( )</a:t>
            </a:r>
            <a:r>
              <a:rPr lang="zh-CN" altLang="en-US" sz="3200"/>
              <a:t>函数</a:t>
            </a:r>
            <a:endParaRPr lang="zh-CN" altLang="en-US" sz="3200"/>
          </a:p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功能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获得字符串长度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，或者获取一个字符串占用的字节数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微软雅黑" panose="020b0503020204020204" charset="-122"/>
                <a:sym typeface="+mn-ea"/>
              </a:rPr>
              <a:t>·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语法格式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len（string）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r>
              <a:rPr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获得字符串长度</a:t>
            </a:r>
            <a:endParaRPr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例如：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count_n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= 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len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"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Python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"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)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endParaRPr lang="zh-CN" altLang="en-US" sz="24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获取一个字符串占用的字节数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在 Python 中，不同的字符所占的字节数不同</a:t>
            </a:r>
            <a:endParaRPr lang="zh-CN" altLang="en-US" sz="2400">
              <a:sym typeface="+mn-ea"/>
            </a:endParaRPr>
          </a:p>
          <a:p>
            <a:r>
              <a:rPr lang="zh-CN" altLang="en-US" sz="2400">
                <a:sym typeface="+mn-ea"/>
              </a:rPr>
              <a:t>            </a:t>
            </a:r>
            <a:r>
              <a:rPr lang="en-US" altLang="zh-CN" sz="2400">
                <a:sym typeface="+mn-ea"/>
              </a:rPr>
              <a:t>1.数字、英文字母、小数点、下划线以及空格</a:t>
            </a:r>
            <a:r>
              <a:rPr lang="zh-CN" altLang="en-US" sz="2400">
                <a:sym typeface="+mn-ea"/>
              </a:rPr>
              <a:t>：一个字节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一个汉字： 2~4 个字节，具体字节数，取决于采用的编码方式</a:t>
            </a:r>
            <a:endParaRPr lang="zh-CN" altLang="en-US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5418455" y="4447540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237730" y="4217670"/>
            <a:ext cx="39223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count_n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6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5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35" y="6388100"/>
            <a:ext cx="12191365" cy="90170"/>
          </a:xfrm>
          <a:solidFill>
            <a:srgbClr val="008CD2"/>
          </a:solidFill>
        </p:spPr>
        <p:txBody>
          <a:bodyPr>
            <a:normAutofit fontScale="90000"/>
          </a:bodyPr>
          <a:lstStyle/>
          <a:p>
            <a:r>
              <a:rPr lang="en-US" altLang="zh-CN"/>
              <a:t>  </a:t>
            </a:r>
            <a:endParaRPr lang="en-US" altLang="zh-CN"/>
          </a:p>
        </p:txBody>
      </p:sp>
      <p:sp>
        <p:nvSpPr>
          <p:cNvPr id="7" name="标题 4"/>
          <p:cNvSpPr>
            <a:spLocks noGrp="1"/>
          </p:cNvSpPr>
          <p:nvPr/>
        </p:nvSpPr>
        <p:spPr>
          <a:xfrm>
            <a:off x="0" y="514350"/>
            <a:ext cx="12192000" cy="807720"/>
          </a:xfrm>
          <a:prstGeom prst="rect">
            <a:avLst/>
          </a:prstGeom>
          <a:solidFill>
            <a:srgbClr val="008CD2"/>
          </a:solidFill>
        </p:spPr>
        <p:txBody>
          <a:bodyPr vert="horz" lIns="91440" tIns="45720" rIns="91440" bIns="45720" rtlCol="0" anchor="b">
            <a:normAutofit fontScale="7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        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635" y="1322070"/>
            <a:ext cx="8548370" cy="4954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 ·</a:t>
            </a:r>
            <a:r>
              <a:rPr lang="en-US" altLang="zh-CN" sz="3200"/>
              <a:t>len( )</a:t>
            </a:r>
            <a:r>
              <a:rPr lang="zh-CN" altLang="en-US" sz="3200"/>
              <a:t>函数</a:t>
            </a:r>
            <a:endParaRPr lang="zh-CN" altLang="en-US" sz="3200"/>
          </a:p>
          <a:p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</a:t>
            </a:r>
            <a:r>
              <a:rPr lang="zh-CN" altLang="en-US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获取一个字符串占用的字节数</a:t>
            </a:r>
            <a:endParaRPr lang="zh-CN" altLang="en-US" sz="2800"/>
          </a:p>
          <a:p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 GBK/GB2312 编码中一个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汉字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占用 2 个字节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例如：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str1 = "人生苦短，我用Python"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count_n = len(str1.encode('gbk'))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en-US" alt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2.</a:t>
            </a:r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在 UTF-8 编码中一个汉字一般占用 3 个字节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sz="28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      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</a:t>
            </a:r>
            <a:r>
              <a:rPr lang="zh-CN" sz="24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Python 3.x 默认采用 UTF-8 编码格式</a:t>
            </a:r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）</a:t>
            </a:r>
            <a:endParaRPr lang="zh-CN" sz="28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例如：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str1 = "人生苦短，我用Python"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    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count_n = len(str1.encode())</a:t>
            </a:r>
            <a:endParaRPr lang="zh-CN" sz="24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>
            <a:off x="6584315" y="374332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8267700" y="3512820"/>
            <a:ext cx="3075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count_n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20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3" name="直接箭头连接符 2"/>
          <p:cNvCxnSpPr/>
          <p:nvPr/>
        </p:nvCxnSpPr>
        <p:spPr>
          <a:xfrm>
            <a:off x="6584315" y="6011545"/>
            <a:ext cx="1354455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8267700" y="5781040"/>
            <a:ext cx="30759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sym typeface="+mn-ea"/>
              </a:rPr>
              <a:t>count_n</a:t>
            </a: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</a:rPr>
              <a:t> = 27</a:t>
            </a:r>
            <a:endParaRPr lang="en-US" altLang="zh-CN" sz="24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35" y="514350"/>
            <a:ext cx="53428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/>
              <a:t>  </a:t>
            </a:r>
            <a:r>
              <a:rPr lang="zh-CN" altLang="en-US" sz="4000">
                <a:sym typeface="+mn-ea"/>
              </a:rPr>
              <a:t>字符串的基本操作</a:t>
            </a:r>
            <a:endParaRPr lang="zh-CN" altLang="en-US" sz="4000" b="1">
              <a:sym typeface="+mn-ea"/>
            </a:endParaRPr>
          </a:p>
        </p:txBody>
      </p:sp>
      <p:sp>
        <p:nvSpPr>
          <p:cNvPr id="9" name="标题 3"/>
          <p:cNvSpPr>
            <a:spLocks noGrp="1"/>
          </p:cNvSpPr>
          <p:nvPr/>
        </p:nvSpPr>
        <p:spPr>
          <a:xfrm>
            <a:off x="10672445" y="193675"/>
            <a:ext cx="1518285" cy="90170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 fontScale="75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/>
              <a:t> </a:t>
            </a:r>
            <a:r>
              <a:rPr lang="zh-CN" altLang="en-US" sz="3735"/>
              <a:t>字符串</a:t>
            </a:r>
            <a:r>
              <a:rPr lang="en-US" altLang="zh-CN"/>
              <a:t> </a:t>
            </a:r>
            <a:endParaRPr lang="en-US" altLang="zh-C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/>
      <p:bldP spid="5" grpId="0"/>
    </p:bldLst>
  </p:timing>
</p:sld>
</file>

<file path=ppt/tags/tag1.xml><?xml version="1.0" encoding="utf-8"?>
<p:tagLst xmlns:p="http://schemas.openxmlformats.org/presentationml/2006/main">
  <p:tag name="KSO_WM_UNIT_TABLE_BEAUTIFY" val="smartTable{3e9f9ce7-eec5-42e6-a635-7213a5cf783c}"/>
  <p:tag name="TABLE_ENDDRAG_ORIGIN_RECT" val="931*350"/>
  <p:tag name="TABLE_ENDDRAG_RECT" val="23*147*931*350"/>
</p:tagLst>
</file>

<file path=ppt/tags/tag2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aragraphs>458</Paragraphs>
  <Slides>30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baseType="lpstr" size="36">
      <vt:lpstr>Arial</vt:lpstr>
      <vt:lpstr>Calibri</vt:lpstr>
      <vt:lpstr>Calibri Light</vt:lpstr>
      <vt:lpstr>微软雅黑</vt:lpstr>
      <vt:lpstr>宋体</vt:lpstr>
      <vt:lpstr>Office 主题</vt:lpstr>
      <vt:lpstr>         </vt:lpstr>
      <vt:lpstr>  </vt:lpstr>
      <vt:lpstr> </vt:lpstr>
      <vt:lpstr> </vt:lpstr>
      <vt:lpstr> </vt:lpstr>
      <vt:lpstr> </vt:lpstr>
      <vt:lpstr>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</vt:lpstr>
      <vt:lpstr> </vt:lpstr>
      <vt:lpstr> </vt:lpstr>
      <vt:lpstr> </vt:lpstr>
      <vt:lpstr> </vt:lpstr>
      <vt:lpstr> </vt:lpstr>
      <vt:lpstr> 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2022-03-11T18:34:07.464</cp:lastPrinted>
  <dcterms:created xsi:type="dcterms:W3CDTF">2022-03-11T18:34:07Z</dcterms:created>
  <dcterms:modified xsi:type="dcterms:W3CDTF">2022-03-11T10:34:08Z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