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60" r:id="rId5"/>
    <p:sldId id="323" r:id="rId6"/>
    <p:sldId id="324" r:id="rId7"/>
    <p:sldId id="325" r:id="rId8"/>
    <p:sldId id="326" r:id="rId9"/>
    <p:sldId id="327" r:id="rId10"/>
    <p:sldId id="346" r:id="rId11"/>
    <p:sldId id="347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6" r:id="rId20"/>
    <p:sldId id="357" r:id="rId21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tags" Target="tags/tag3.xml" /><Relationship Id="rId23" Type="http://schemas.openxmlformats.org/officeDocument/2006/relationships/presProps" Target="presProps.xml" /><Relationship Id="rId24" Type="http://schemas.openxmlformats.org/officeDocument/2006/relationships/viewProps" Target="viewProps.xml" /><Relationship Id="rId25" Type="http://schemas.openxmlformats.org/officeDocument/2006/relationships/theme" Target="theme/theme1.xml" /><Relationship Id="rId26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  <p:pic>
        <p:nvPicPr>
          <p:cNvPr id="7" name="图片 1073743875" descr="D:\qq文件\712321467\Image\C2C\Image2\{75232B38-A165-1FB7-499C-2E1C792CACB5}.png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ï$ľídê"/>
          <p:cNvSpPr/>
          <p:nvPr/>
        </p:nvSpPr>
        <p:spPr>
          <a:xfrm>
            <a:off x="-1" y="-24"/>
            <a:ext cx="4127501" cy="6858024"/>
          </a:xfrm>
          <a:custGeom>
            <a:gdLst>
              <a:gd name="connsiteX0" fmla="*/ 1612667 w 3694176"/>
              <a:gd name="connsiteY0" fmla="*/ 2871216 h 6511925"/>
              <a:gd name="connsiteX1" fmla="*/ 3694176 w 3694176"/>
              <a:gd name="connsiteY1" fmla="*/ 2871216 h 6511925"/>
              <a:gd name="connsiteX2" fmla="*/ 3694176 w 3694176"/>
              <a:gd name="connsiteY2" fmla="*/ 5981574 h 6511925"/>
              <a:gd name="connsiteX3" fmla="*/ 1612667 w 3694176"/>
              <a:gd name="connsiteY3" fmla="*/ 5981574 h 6511925"/>
              <a:gd name="connsiteX4" fmla="*/ 0 w 3694176"/>
              <a:gd name="connsiteY4" fmla="*/ 0 h 6511925"/>
              <a:gd name="connsiteX5" fmla="*/ 2066544 w 3694176"/>
              <a:gd name="connsiteY5" fmla="*/ 0 h 6511925"/>
              <a:gd name="connsiteX6" fmla="*/ 2066544 w 3694176"/>
              <a:gd name="connsiteY6" fmla="*/ 2743201 h 6511925"/>
              <a:gd name="connsiteX7" fmla="*/ 1508760 w 3694176"/>
              <a:gd name="connsiteY7" fmla="*/ 2743201 h 6511925"/>
              <a:gd name="connsiteX8" fmla="*/ 1508760 w 3694176"/>
              <a:gd name="connsiteY8" fmla="*/ 6109589 h 6511925"/>
              <a:gd name="connsiteX9" fmla="*/ 2066544 w 3694176"/>
              <a:gd name="connsiteY9" fmla="*/ 6109589 h 6511925"/>
              <a:gd name="connsiteX10" fmla="*/ 2066544 w 3694176"/>
              <a:gd name="connsiteY10" fmla="*/ 6511925 h 6511925"/>
              <a:gd name="connsiteX11" fmla="*/ 0 w 3694176"/>
              <a:gd name="connsiteY11" fmla="*/ 6511925 h 651192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4176" h="6511925">
                <a:moveTo>
                  <a:pt x="1612667" y="2871216"/>
                </a:moveTo>
                <a:lnTo>
                  <a:pt x="3694176" y="2871216"/>
                </a:lnTo>
                <a:lnTo>
                  <a:pt x="3694176" y="5981574"/>
                </a:lnTo>
                <a:lnTo>
                  <a:pt x="1612667" y="5981574"/>
                </a:lnTo>
                <a:close/>
                <a:moveTo>
                  <a:pt x="0" y="0"/>
                </a:moveTo>
                <a:lnTo>
                  <a:pt x="2066544" y="0"/>
                </a:lnTo>
                <a:lnTo>
                  <a:pt x="2066544" y="2743201"/>
                </a:lnTo>
                <a:lnTo>
                  <a:pt x="1508760" y="2743201"/>
                </a:lnTo>
                <a:lnTo>
                  <a:pt x="1508760" y="6109589"/>
                </a:lnTo>
                <a:lnTo>
                  <a:pt x="2066544" y="6109589"/>
                </a:lnTo>
                <a:lnTo>
                  <a:pt x="2066544" y="6511925"/>
                </a:lnTo>
                <a:lnTo>
                  <a:pt x="0" y="6511925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 l="-101540" r="-47692"/>
            </a:stretch>
          </a:blipFill>
          <a:ln w="571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/>
          <a:p>
            <a:pPr algn="ctr"/>
            <a:endParaRPr lang="zh-CN" altLang="en-US"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86730" y="3096260"/>
            <a:ext cx="5784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第二章  数组与链表</a:t>
            </a:r>
            <a:endParaRPr lang="zh-CN" altLang="en-US" sz="3600">
              <a:solidFill>
                <a:srgbClr val="008CD2"/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313940" y="543560"/>
            <a:ext cx="9878060" cy="80772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6" name="标题 3"/>
          <p:cNvSpPr>
            <a:spLocks noGrp="1"/>
          </p:cNvSpPr>
          <p:nvPr/>
        </p:nvSpPr>
        <p:spPr>
          <a:xfrm>
            <a:off x="2313940" y="6564630"/>
            <a:ext cx="9878060" cy="18034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ctr">
            <a:normAutofit fontScale="2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805170" y="1614170"/>
            <a:ext cx="5827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选修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1《</a:t>
            </a:r>
            <a:r>
              <a:rPr lang="zh-CN" altLang="en-US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数据与数据结构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》</a:t>
            </a:r>
            <a:endParaRPr lang="zh-CN" altLang="en-US" sz="4000"/>
          </a:p>
        </p:txBody>
      </p:sp>
      <p:sp>
        <p:nvSpPr>
          <p:cNvPr id="57" name="矩形 56"/>
          <p:cNvSpPr/>
          <p:nvPr/>
        </p:nvSpPr>
        <p:spPr>
          <a:xfrm>
            <a:off x="5082290" y="1715705"/>
            <a:ext cx="504000" cy="504000"/>
          </a:xfrm>
          <a:prstGeom prst="rect">
            <a:avLst/>
          </a:prstGeom>
          <a:solidFill>
            <a:srgbClr val="007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15510" y="4267743"/>
            <a:ext cx="6917159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2.1 </a:t>
            </a:r>
            <a:r>
              <a:rPr lang="zh-CN" altLang="en-US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数组</a:t>
            </a:r>
            <a:endParaRPr lang="zh-CN" altLang="en-US" sz="4400" smtClean="0">
              <a:solidFill>
                <a:schemeClr val="tx1">
                  <a:lumMod val="95000"/>
                  <a:lumOff val="5000"/>
                </a:schemeClr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/>
      <p:bldP spid="5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47390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</a:t>
            </a:r>
            <a:r>
              <a:rPr lang="zh-CN" sz="3200"/>
              <a:t>元素的访问</a:t>
            </a:r>
            <a:endParaRPr lang="zh-CN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48970" y="4138930"/>
            <a:ext cx="44881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800"/>
              <a:t>二维数组</a:t>
            </a:r>
            <a:endParaRPr lang="zh-CN" altLang="en-US" sz="2800"/>
          </a:p>
        </p:txBody>
      </p:sp>
      <p:sp>
        <p:nvSpPr>
          <p:cNvPr id="8" name="文本框 7"/>
          <p:cNvSpPr txBox="1"/>
          <p:nvPr/>
        </p:nvSpPr>
        <p:spPr>
          <a:xfrm>
            <a:off x="1110615" y="2496185"/>
            <a:ext cx="572897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= [ 1, 2, 3, 4, 5, 6]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a[ 0 ] = 1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a[ 3 ] = 4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48970" y="1989455"/>
            <a:ext cx="44881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800"/>
              <a:t>一维数组</a:t>
            </a:r>
            <a:endParaRPr lang="zh-CN" altLang="en-US" sz="2800"/>
          </a:p>
        </p:txBody>
      </p:sp>
      <p:sp>
        <p:nvSpPr>
          <p:cNvPr id="14" name="文本框 13"/>
          <p:cNvSpPr txBox="1"/>
          <p:nvPr/>
        </p:nvSpPr>
        <p:spPr>
          <a:xfrm>
            <a:off x="1168400" y="4704080"/>
            <a:ext cx="572897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= [ [1, 2, 3], [4, 5, 6] 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a[ 0 ][ 1 ] = 2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a[ 1 ][ 2 ] = 6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数组的基本操作</a:t>
            </a:r>
            <a:endParaRPr lang="zh-CN" altLang="en-US" sz="4000" b="1"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列表添加元素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2026920"/>
            <a:ext cx="12221845" cy="427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  1</a:t>
            </a:r>
            <a:r>
              <a:rPr lang="zh-CN" altLang="en-US" sz="2800"/>
              <a:t>）使用【</a:t>
            </a:r>
            <a:r>
              <a:rPr lang="en-US" altLang="zh-CN" sz="2800"/>
              <a:t>+</a:t>
            </a:r>
            <a:r>
              <a:rPr lang="zh-CN" altLang="en-US" sz="2800"/>
              <a:t>】运算符</a:t>
            </a:r>
            <a:endParaRPr lang="zh-CN" altLang="en-US" sz="2800"/>
          </a:p>
          <a:p>
            <a:r>
              <a:rPr lang="zh-CN" altLang="en-US" sz="2400"/>
              <a:t>           </a:t>
            </a:r>
            <a:r>
              <a:rPr lang="zh-CN" sz="2400"/>
              <a:t>例如：</a:t>
            </a:r>
            <a:endParaRPr lang="zh-CN" sz="2400"/>
          </a:p>
          <a:p>
            <a:r>
              <a:rPr lang="zh-CN" sz="2400"/>
              <a:t>                    </a:t>
            </a:r>
            <a:r>
              <a:rPr lang="en-US" altLang="zh-CN" sz="2400"/>
              <a:t>listname = [1,2,3]</a:t>
            </a:r>
            <a:endParaRPr lang="en-US" altLang="zh-CN" sz="2400"/>
          </a:p>
          <a:p>
            <a:r>
              <a:rPr lang="en-US" altLang="zh-CN" sz="2400"/>
              <a:t>                    listname = listname + [7]</a:t>
            </a:r>
            <a:endParaRPr lang="zh-CN" sz="2400"/>
          </a:p>
          <a:p>
            <a:endParaRPr lang="en-US" altLang="zh-CN" sz="28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实际上，使用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“+”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运算符，并不是真的添加列表中的元素，而是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创建一个新的列表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，把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原列表中的元素和新元素依次复制到新列表的内存空间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里。因为有大量元素的复制，所以该操作的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速度较慢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。在涉及到大量数据的操作时，不建议使用该方法。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 相当于以下操作</a:t>
            </a:r>
            <a:r>
              <a:rPr lang="zh-CN" sz="2400">
                <a:sym typeface="+mn-ea"/>
              </a:rPr>
              <a:t>：</a:t>
            </a:r>
            <a:endParaRPr lang="zh-CN" sz="2400"/>
          </a:p>
          <a:p>
            <a:r>
              <a:rPr lang="zh-CN" sz="2400">
                <a:sym typeface="+mn-ea"/>
              </a:rPr>
              <a:t>                    </a:t>
            </a:r>
            <a:r>
              <a:rPr lang="en-US" altLang="zh-CN" sz="2400">
                <a:sym typeface="+mn-ea"/>
              </a:rPr>
              <a:t>listname = [1,2,3]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                    listname = [1,2,3,7]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754370" y="342900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799705" y="3199130"/>
            <a:ext cx="307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[1,2,3,7]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754370" y="603948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799705" y="5809615"/>
            <a:ext cx="307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[1,2,3,7]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列表添加元素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2026920"/>
            <a:ext cx="1222184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  2</a:t>
            </a:r>
            <a:r>
              <a:rPr lang="zh-CN" altLang="en-US" sz="2800"/>
              <a:t>）使用</a:t>
            </a:r>
            <a:r>
              <a:rPr lang="zh-CN" sz="2800"/>
              <a:t>切片操作添加</a:t>
            </a:r>
            <a:endParaRPr lang="zh-CN" sz="2800"/>
          </a:p>
          <a:p>
            <a:r>
              <a:rPr lang="zh-CN" sz="2800"/>
              <a:t>           </a:t>
            </a:r>
            <a:r>
              <a:rPr lang="en-US" altLang="zh-CN" sz="2800"/>
              <a:t>1.</a:t>
            </a:r>
            <a:r>
              <a:rPr lang="zh-CN" sz="2800"/>
              <a:t>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在某个位置插入元素</a:t>
            </a:r>
            <a:endParaRPr lang="zh-CN" altLang="en-US" sz="2800"/>
          </a:p>
          <a:p>
            <a:r>
              <a:rPr lang="zh-CN" altLang="en-US" sz="2400"/>
              <a:t>              例如：</a:t>
            </a:r>
            <a:endParaRPr lang="zh-CN" altLang="en-US" sz="2400"/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listname = [ 'a','b','c','d','e','f','g','h']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listname [ 3 : 3 ] = “MN”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en-US" altLang="zh-CN" sz="2800">
                <a:sym typeface="+mn-ea"/>
              </a:rPr>
              <a:t>.</a:t>
            </a:r>
            <a:r>
              <a:rPr lang="zh-CN" sz="2800">
                <a:sym typeface="+mn-ea"/>
              </a:rPr>
              <a:t>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替换一部分元素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例如：</a:t>
            </a:r>
            <a:endParaRPr lang="zh-CN" altLang="en-US" sz="2400"/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listname = [ 'a','b','c','d','e','f','g','h']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listname [ 3 : 6 ] = “MN”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4050665" y="421068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901055" y="3980815"/>
            <a:ext cx="60902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['a','b','c',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'MN','d'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,'e','f','g','h']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682105" y="1325880"/>
          <a:ext cx="5505450" cy="1089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545"/>
                <a:gridCol w="550545"/>
                <a:gridCol w="550545"/>
                <a:gridCol w="550545"/>
                <a:gridCol w="550545"/>
                <a:gridCol w="550545"/>
                <a:gridCol w="550545"/>
                <a:gridCol w="550545"/>
                <a:gridCol w="550545"/>
                <a:gridCol w="550545"/>
              </a:tblGrid>
              <a:tr h="363220">
                <a:tc>
                  <a:txBody>
                    <a:bodyPr vert="horz" wrap="square"/>
                    <a:lstStyle/>
                    <a:p>
                      <a:pPr indent="0" algn="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'a'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'b'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'c'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'd'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'e'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'f'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'g'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'h'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]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</a:tr>
              <a:tr h="36322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22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-8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-7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-5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-4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-3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-1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" name="直接箭头连接符 10"/>
          <p:cNvCxnSpPr/>
          <p:nvPr/>
        </p:nvCxnSpPr>
        <p:spPr>
          <a:xfrm>
            <a:off x="4050665" y="599630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901055" y="5766435"/>
            <a:ext cx="60902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['a','b','c',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'MN',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'g','h']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29413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列表添加元素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761490"/>
            <a:ext cx="12221845" cy="476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  3</a:t>
            </a:r>
            <a:r>
              <a:rPr lang="zh-CN" altLang="en-US" sz="2800"/>
              <a:t>）使用【</a:t>
            </a:r>
            <a:r>
              <a:rPr lang="en-US" altLang="zh-CN" sz="2800"/>
              <a:t>append</a:t>
            </a:r>
            <a:r>
              <a:rPr lang="zh-CN" altLang="en-US" sz="2800"/>
              <a:t>】方法</a:t>
            </a:r>
            <a:endParaRPr lang="zh-CN" altLang="en-US" sz="2800"/>
          </a:p>
          <a:p>
            <a:r>
              <a:rPr lang="zh-CN" altLang="en-US" sz="2400"/>
              <a:t>            在当前列表尾部追加元素。它会把添加的元素</a:t>
            </a:r>
            <a:r>
              <a:rPr lang="zh-CN" altLang="en-US" sz="2400">
                <a:solidFill>
                  <a:srgbClr val="FF0000"/>
                </a:solidFill>
              </a:rPr>
              <a:t>作为一个整体来</a:t>
            </a:r>
            <a:r>
              <a:rPr lang="zh-CN" altLang="en-US" sz="2400"/>
              <a:t>操作。</a:t>
            </a:r>
            <a:endParaRPr lang="zh-CN" altLang="en-US" sz="2400"/>
          </a:p>
          <a:p>
            <a:r>
              <a:rPr lang="zh-CN" altLang="en-US" sz="2800"/>
              <a:t>           格式：</a:t>
            </a:r>
            <a:endParaRPr lang="zh-CN" altLang="en-US" sz="2800"/>
          </a:p>
          <a:p>
            <a:r>
              <a:rPr lang="zh-CN" altLang="en-US" sz="2800"/>
              <a:t>                   listname.append(obj)</a:t>
            </a:r>
            <a:endParaRPr lang="zh-CN" altLang="en-US" sz="2800"/>
          </a:p>
          <a:p>
            <a:r>
              <a:rPr lang="zh-CN" altLang="en-US" sz="2400"/>
              <a:t>                      </a:t>
            </a:r>
            <a:r>
              <a:rPr lang="en-US" altLang="zh-CN" sz="2400"/>
              <a:t>1. </a:t>
            </a:r>
            <a:r>
              <a:rPr lang="zh-CN" altLang="en-US" sz="2400"/>
              <a:t>listname：要添加元素的列表</a:t>
            </a:r>
            <a:endParaRPr lang="zh-CN" altLang="en-US" sz="2400"/>
          </a:p>
          <a:p>
            <a:r>
              <a:rPr lang="zh-CN" altLang="en-US" sz="2400"/>
              <a:t>                      </a:t>
            </a:r>
            <a:r>
              <a:rPr lang="en-US" altLang="zh-CN" sz="2400"/>
              <a:t>2. </a:t>
            </a:r>
            <a:r>
              <a:rPr lang="zh-CN" altLang="en-US" sz="2400"/>
              <a:t>obj ：要添加的数据，它可以是单个元素，也可以是列表、元组等</a:t>
            </a:r>
            <a:endParaRPr lang="zh-CN" altLang="en-US" sz="2400"/>
          </a:p>
          <a:p>
            <a:r>
              <a:rPr lang="zh-CN" altLang="en-US" sz="2400"/>
              <a:t>              </a:t>
            </a:r>
            <a:r>
              <a:rPr lang="zh-CN" sz="2400"/>
              <a:t>例如：</a:t>
            </a:r>
            <a:endParaRPr lang="zh-CN" sz="2400"/>
          </a:p>
          <a:p>
            <a:r>
              <a:rPr lang="zh-CN" sz="2400"/>
              <a:t>                    </a:t>
            </a:r>
            <a:r>
              <a:rPr lang="en-US" altLang="zh-CN" sz="2400"/>
              <a:t>listname = [1,2,3]</a:t>
            </a:r>
            <a:endParaRPr lang="en-US" altLang="zh-CN" sz="2400"/>
          </a:p>
          <a:p>
            <a:r>
              <a:rPr lang="en-US" altLang="zh-CN" sz="2400"/>
              <a:t>                    listname.append( 7 )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                    listname.append(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[7,8]</a:t>
            </a:r>
            <a:r>
              <a:rPr lang="en-US" altLang="zh-CN" sz="2400">
                <a:sym typeface="+mn-ea"/>
              </a:rPr>
              <a:t> )</a:t>
            </a:r>
            <a:endParaRPr lang="en-US" altLang="zh-CN" sz="24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注意：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该方法是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在原列表中修改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，即不改变原列表在内存中的首地址。所以使用该方法添加元素的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操作速度较快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450205" y="543623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090410" y="4853940"/>
            <a:ext cx="307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[1,2,3,7]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450205" y="508381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090410" y="5205730"/>
            <a:ext cx="3795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,[7,8]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列表添加元素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985010"/>
            <a:ext cx="1222184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  4</a:t>
            </a:r>
            <a:r>
              <a:rPr lang="zh-CN" altLang="en-US" sz="2800"/>
              <a:t>）使用【</a:t>
            </a:r>
            <a:r>
              <a:rPr lang="en-US" altLang="zh-CN" sz="2800"/>
              <a:t>extend</a:t>
            </a:r>
            <a:r>
              <a:rPr lang="zh-CN" altLang="en-US" sz="2800"/>
              <a:t>】方法</a:t>
            </a:r>
            <a:endParaRPr lang="zh-CN" altLang="en-US" sz="28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在当前列表尾部追加元素，但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不会把列表或者元祖视为一个整体，而是把它们包含的元素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逐个添加到列表中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。该方法也不改变原列表的内存地址。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/>
              <a:t>           格式：</a:t>
            </a:r>
            <a:endParaRPr lang="zh-CN" altLang="en-US" sz="2800"/>
          </a:p>
          <a:p>
            <a:r>
              <a:rPr lang="zh-CN" altLang="en-US" sz="2800"/>
              <a:t>                   listname.</a:t>
            </a:r>
            <a:r>
              <a:rPr lang="en-US" altLang="zh-CN" sz="2800">
                <a:sym typeface="+mn-ea"/>
              </a:rPr>
              <a:t>extend</a:t>
            </a:r>
            <a:r>
              <a:rPr lang="zh-CN" altLang="en-US" sz="2800"/>
              <a:t>(obj)</a:t>
            </a:r>
            <a:endParaRPr lang="zh-CN" altLang="en-US" sz="2800"/>
          </a:p>
          <a:p>
            <a:r>
              <a:rPr lang="zh-CN" altLang="en-US" sz="2400"/>
              <a:t>                      </a:t>
            </a:r>
            <a:r>
              <a:rPr lang="en-US" altLang="zh-CN" sz="2400"/>
              <a:t>1. </a:t>
            </a:r>
            <a:r>
              <a:rPr lang="zh-CN" altLang="en-US" sz="2400"/>
              <a:t>listname：要添加元素的列表</a:t>
            </a:r>
            <a:endParaRPr lang="zh-CN" altLang="en-US" sz="2400"/>
          </a:p>
          <a:p>
            <a:r>
              <a:rPr lang="zh-CN" altLang="en-US" sz="2400"/>
              <a:t>                      </a:t>
            </a:r>
            <a:r>
              <a:rPr lang="en-US" altLang="zh-CN" sz="2400"/>
              <a:t>2. </a:t>
            </a:r>
            <a:r>
              <a:rPr lang="zh-CN" altLang="en-US" sz="2400"/>
              <a:t>obj ：要添加的数据，它可以是单个元素，也可以是列表、元组等</a:t>
            </a:r>
            <a:endParaRPr lang="zh-CN" altLang="en-US" sz="2400"/>
          </a:p>
          <a:p>
            <a:r>
              <a:rPr lang="zh-CN" altLang="en-US" sz="2400"/>
              <a:t>              </a:t>
            </a:r>
            <a:r>
              <a:rPr lang="zh-CN" sz="2400"/>
              <a:t>例如：</a:t>
            </a:r>
            <a:endParaRPr lang="zh-CN" sz="2400"/>
          </a:p>
          <a:p>
            <a:r>
              <a:rPr lang="zh-CN" sz="2400"/>
              <a:t>                    </a:t>
            </a:r>
            <a:r>
              <a:rPr lang="en-US" altLang="zh-CN" sz="2400"/>
              <a:t>listname = [1,2,3]</a:t>
            </a:r>
            <a:endParaRPr lang="en-US" altLang="zh-CN" sz="2400"/>
          </a:p>
          <a:p>
            <a:r>
              <a:rPr lang="en-US" altLang="zh-CN" sz="2400"/>
              <a:t>                    listname.</a:t>
            </a:r>
            <a:r>
              <a:rPr lang="en-US" altLang="zh-CN" sz="2400">
                <a:sym typeface="+mn-ea"/>
              </a:rPr>
              <a:t>extend</a:t>
            </a:r>
            <a:r>
              <a:rPr lang="en-US" altLang="zh-CN" sz="2400"/>
              <a:t>( 7 )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                    listname.extend( [7,8] )</a:t>
            </a:r>
            <a:endParaRPr lang="en-US" altLang="zh-CN" sz="2400"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299075" y="567753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061835" y="5447665"/>
            <a:ext cx="307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[1,2,3,7]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>
            <a:off x="5285105" y="60864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047865" y="5855970"/>
            <a:ext cx="3542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[1,2,3,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7,8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列表添加元素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985010"/>
            <a:ext cx="1222184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  5</a:t>
            </a:r>
            <a:r>
              <a:rPr lang="zh-CN" altLang="en-US" sz="2800"/>
              <a:t>）使用【</a:t>
            </a:r>
            <a:r>
              <a:rPr lang="en-US" altLang="zh-CN" sz="2800"/>
              <a:t>insert</a:t>
            </a:r>
            <a:r>
              <a:rPr lang="zh-CN" altLang="en-US" sz="2800"/>
              <a:t>】方法</a:t>
            </a:r>
            <a:endParaRPr lang="zh-CN" altLang="en-US" sz="28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在当前列表的指定位置插入元素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。它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会把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添加的元素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为一个整体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插入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到列表中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。该方法也不改变原列表的内存地址。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/>
              <a:t>           格式：</a:t>
            </a:r>
            <a:endParaRPr lang="zh-CN" altLang="en-US" sz="2800"/>
          </a:p>
          <a:p>
            <a:r>
              <a:rPr lang="zh-CN" altLang="en-US" sz="2800"/>
              <a:t>                   listname.</a:t>
            </a:r>
            <a:r>
              <a:rPr lang="en-US" altLang="zh-CN" sz="2800">
                <a:sym typeface="+mn-ea"/>
              </a:rPr>
              <a:t>insert</a:t>
            </a:r>
            <a:r>
              <a:rPr lang="zh-CN" altLang="en-US" sz="2800"/>
              <a:t>(index</a:t>
            </a:r>
            <a:r>
              <a:rPr lang="en-US" altLang="zh-CN" sz="2800"/>
              <a:t>, </a:t>
            </a:r>
            <a:r>
              <a:rPr lang="zh-CN" altLang="en-US" sz="2800"/>
              <a:t>obj)</a:t>
            </a:r>
            <a:endParaRPr lang="zh-CN" altLang="en-US" sz="2800"/>
          </a:p>
          <a:p>
            <a:r>
              <a:rPr lang="zh-CN" altLang="en-US" sz="2400"/>
              <a:t>                      </a:t>
            </a:r>
            <a:r>
              <a:rPr lang="en-US" altLang="zh-CN" sz="2400"/>
              <a:t>1. </a:t>
            </a:r>
            <a:r>
              <a:rPr lang="zh-CN" altLang="en-US" sz="2400"/>
              <a:t>listname：要添加元素的列表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                      </a:t>
            </a:r>
            <a:r>
              <a:rPr lang="en-US" altLang="zh-CN" sz="2400">
                <a:sym typeface="+mn-ea"/>
              </a:rPr>
              <a:t>2. </a:t>
            </a:r>
            <a:r>
              <a:rPr lang="zh-CN" altLang="en-US" sz="2400">
                <a:sym typeface="+mn-ea"/>
              </a:rPr>
              <a:t>index：指定位置的索引值</a:t>
            </a:r>
            <a:endParaRPr lang="zh-CN" altLang="en-US" sz="2400">
              <a:sym typeface="+mn-ea"/>
            </a:endParaRPr>
          </a:p>
          <a:p>
            <a:r>
              <a:rPr lang="zh-CN" altLang="en-US" sz="2400"/>
              <a:t>                      </a:t>
            </a:r>
            <a:r>
              <a:rPr lang="en-US" altLang="zh-CN" sz="2400"/>
              <a:t>3. </a:t>
            </a:r>
            <a:r>
              <a:rPr lang="zh-CN" altLang="en-US" sz="2400"/>
              <a:t>obj ：要添加的数据，它可以是单个元素，也可以是列表、元组等</a:t>
            </a:r>
            <a:endParaRPr lang="zh-CN" altLang="en-US" sz="2400"/>
          </a:p>
          <a:p>
            <a:r>
              <a:rPr lang="zh-CN" altLang="en-US" sz="2400"/>
              <a:t>              </a:t>
            </a:r>
            <a:r>
              <a:rPr lang="zh-CN" sz="2400"/>
              <a:t>例如：</a:t>
            </a:r>
            <a:r>
              <a:rPr lang="en-US" altLang="zh-CN" sz="2400"/>
              <a:t>listname = [1,2,3]</a:t>
            </a:r>
            <a:endParaRPr lang="en-US" altLang="zh-CN" sz="2400"/>
          </a:p>
          <a:p>
            <a:r>
              <a:rPr lang="en-US" altLang="zh-CN" sz="2400"/>
              <a:t>                         listname.</a:t>
            </a:r>
            <a:r>
              <a:rPr lang="en-US" altLang="zh-CN" sz="2400">
                <a:sym typeface="+mn-ea"/>
              </a:rPr>
              <a:t>insert</a:t>
            </a:r>
            <a:r>
              <a:rPr lang="en-US" altLang="zh-CN" sz="2400"/>
              <a:t>( 1, 7 )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                         listname.insert( 1,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[7,8]</a:t>
            </a:r>
            <a:r>
              <a:rPr lang="en-US" altLang="zh-CN" sz="2400">
                <a:sym typeface="+mn-ea"/>
              </a:rPr>
              <a:t> )</a:t>
            </a:r>
            <a:endParaRPr lang="en-US" altLang="zh-CN" sz="2400"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536565" y="567753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047865" y="5447665"/>
            <a:ext cx="4203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7,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2,3]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>
            <a:off x="5536565" y="60864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047865" y="5855970"/>
            <a:ext cx="4445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[7,8],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2,3]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47180" y="3012440"/>
            <a:ext cx="471297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因为列表的</a:t>
            </a:r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自动内存管理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功能，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insert( )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方法会引起插入位置之后</a:t>
            </a:r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所有元素的移动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，所以</a:t>
            </a:r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处理速度受到影响。</a:t>
            </a:r>
            <a:endParaRPr lang="zh-CN" altLang="en-US" sz="20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列表添加元素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915160"/>
            <a:ext cx="12221845" cy="4584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  6</a:t>
            </a:r>
            <a:r>
              <a:rPr lang="zh-CN" altLang="en-US" sz="2800"/>
              <a:t>）使用【</a:t>
            </a:r>
            <a:r>
              <a:rPr lang="en-US" altLang="zh-CN" sz="2800"/>
              <a:t>*</a:t>
            </a:r>
            <a:r>
              <a:rPr lang="zh-CN" altLang="en-US" sz="2800"/>
              <a:t>】运算符</a:t>
            </a:r>
            <a:endParaRPr lang="zh-CN" altLang="en-US" sz="28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用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”* 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运算符扩展列表对象，将列表与整数相乘，生成一个新列表，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新列表是原列表中元素的重复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/>
              <a:t>              </a:t>
            </a:r>
            <a:r>
              <a:rPr lang="zh-CN" sz="2400"/>
              <a:t>例如：</a:t>
            </a:r>
            <a:r>
              <a:rPr lang="en-US" altLang="zh-CN" sz="2400"/>
              <a:t>listname = [1,2,3]</a:t>
            </a:r>
            <a:endParaRPr lang="en-US" altLang="zh-CN" sz="2400"/>
          </a:p>
          <a:p>
            <a:r>
              <a:rPr lang="en-US" altLang="zh-CN" sz="2400"/>
              <a:t>                         listname = </a:t>
            </a:r>
            <a:r>
              <a:rPr lang="en-US" altLang="zh-CN" sz="2400">
                <a:sym typeface="+mn-ea"/>
              </a:rPr>
              <a:t>listname * 3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              </a:t>
            </a:r>
            <a:r>
              <a:rPr lang="zh-CN" altLang="en-US" sz="2400">
                <a:sym typeface="+mn-ea"/>
              </a:rPr>
              <a:t>注意：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         当使用</a:t>
            </a:r>
            <a:r>
              <a:rPr lang="en-US" altLang="zh-CN" sz="2400">
                <a:sym typeface="+mn-ea"/>
              </a:rPr>
              <a:t>“ * ”</a:t>
            </a:r>
            <a:r>
              <a:rPr lang="zh-CN" altLang="en-US" sz="2400">
                <a:sym typeface="+mn-ea"/>
              </a:rPr>
              <a:t>运算符将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包含列表的列表重复并创建新列表</a:t>
            </a:r>
            <a:r>
              <a:rPr lang="zh-CN" altLang="en-US" sz="2400">
                <a:sym typeface="+mn-ea"/>
              </a:rPr>
              <a:t>时，并不是复制子列表值，而是复制已有元素的引用。所以，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改变其中一个元素时，相应的引用也被改变</a:t>
            </a:r>
            <a:r>
              <a:rPr lang="zh-CN" altLang="en-US" sz="2400">
                <a:sym typeface="+mn-ea"/>
              </a:rPr>
              <a:t>了。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 </a:t>
            </a:r>
            <a:r>
              <a:rPr lang="zh-CN" sz="2400">
                <a:sym typeface="+mn-ea"/>
              </a:rPr>
              <a:t>例如：    </a:t>
            </a:r>
            <a:r>
              <a:rPr lang="en-US" altLang="zh-CN" sz="2400">
                <a:sym typeface="+mn-ea"/>
              </a:rPr>
              <a:t>listname =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[[None] * 2] * 3</a:t>
            </a:r>
            <a:endParaRPr lang="en-US" altLang="zh-CN" sz="2400">
              <a:sym typeface="+mn-ea"/>
            </a:endParaRPr>
          </a:p>
          <a:p>
            <a:endParaRPr lang="en-US" altLang="zh-CN" sz="2400"/>
          </a:p>
          <a:p>
            <a:r>
              <a:rPr lang="en-US" altLang="zh-CN" sz="2400">
                <a:sym typeface="+mn-ea"/>
              </a:rPr>
              <a:t>                             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listname[ 0 ][ 0 ] = 5</a:t>
            </a:r>
            <a:endParaRPr lang="en-US" altLang="zh-CN" sz="2400">
              <a:sym typeface="+mn-ea"/>
            </a:endParaRPr>
          </a:p>
          <a:p>
            <a:endParaRPr lang="en-US" altLang="zh-CN" sz="2400"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792470" y="364172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259320" y="3411855"/>
            <a:ext cx="44297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[1,2,3,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1,2,3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,1,2,3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20590" y="5248275"/>
            <a:ext cx="74701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</a:t>
            </a:r>
            <a:r>
              <a:rPr lang="en-US" altLang="zh-CN" sz="2400">
                <a:sym typeface="+mn-ea"/>
              </a:rPr>
              <a:t>[None,None],[None,None],[None,None]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3206115" y="547814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3206115" y="629666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751705" y="6017895"/>
            <a:ext cx="74701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[</a:t>
            </a:r>
            <a:r>
              <a:rPr lang="en-US" altLang="zh-CN" sz="2400">
                <a:sym typeface="+mn-ea"/>
              </a:rPr>
              <a:t>[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5</a:t>
            </a:r>
            <a:r>
              <a:rPr lang="en-US" altLang="zh-CN" sz="2400">
                <a:sym typeface="+mn-ea"/>
              </a:rPr>
              <a:t>,None],[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5</a:t>
            </a:r>
            <a:r>
              <a:rPr lang="en-US" altLang="zh-CN" sz="2400">
                <a:sym typeface="+mn-ea"/>
              </a:rPr>
              <a:t>,None],[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5,</a:t>
            </a:r>
            <a:r>
              <a:rPr lang="en-US" altLang="zh-CN" sz="2400">
                <a:sym typeface="+mn-ea"/>
              </a:rPr>
              <a:t>None]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列表删除元素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929130"/>
            <a:ext cx="1222184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   ·</a:t>
            </a:r>
            <a:r>
              <a:rPr lang="zh-CN" sz="2800"/>
              <a:t>根据场景分类</a:t>
            </a:r>
            <a:endParaRPr lang="zh-CN" altLang="en-US" sz="2800"/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根据目标元素所在位置的</a:t>
            </a:r>
            <a:r>
              <a:rPr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索引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进行删除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使用 del 关键字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格式：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del listname[ index ]             #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单个元素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del listname[ start : end ]     #中间一段连续的元素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 = [ 1, 2, 3, 4, 5, 6 ]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del listname[ 2 ]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del listname[ -1: -4 ]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241540" y="5436870"/>
            <a:ext cx="46056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[ 1, 2, 4, 5, 6 ]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5793105" y="565340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5793105" y="60483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241540" y="5818505"/>
            <a:ext cx="45116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[ 1, 2, 3 ]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列表删除元素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929130"/>
            <a:ext cx="1222184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   ·</a:t>
            </a:r>
            <a:r>
              <a:rPr lang="zh-CN" sz="2800"/>
              <a:t>根据场景分类</a:t>
            </a:r>
            <a:endParaRPr lang="zh-CN" altLang="en-US" sz="2800"/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根据目标元素所在位置的</a:t>
            </a:r>
            <a:r>
              <a:rPr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索引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进行删除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使用 pop( )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方法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格式：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listname.pop( index 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index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索引值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；如果不写 index 参数，默认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会删除列表中的最后一个元素</a:t>
            </a:r>
            <a:endParaRPr lang="zh-CN" altLang="en-US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 = [ 1, 2, 3, 4, 5, 6 ]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listname.pop( 3 )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listname.pop(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241540" y="5436870"/>
            <a:ext cx="46056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[ 1, 2, 3, 5, 6 ]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5793105" y="56673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5793105" y="60483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241540" y="5818505"/>
            <a:ext cx="45116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[ 1, 2, 3, 4, 5 ]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044815" y="2075815"/>
            <a:ext cx="395795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注意：</a:t>
            </a:r>
            <a:endParaRPr lang="zh-CN" altLang="en-US" sz="2400">
              <a:solidFill>
                <a:srgbClr val="FF0000"/>
              </a:solidFill>
            </a:endParaRPr>
          </a:p>
          <a:p>
            <a:r>
              <a:rPr lang="zh-CN" altLang="en-US" sz="2400">
                <a:solidFill>
                  <a:srgbClr val="FF0000"/>
                </a:solidFill>
              </a:rPr>
              <a:t>        列表的</a:t>
            </a:r>
            <a:r>
              <a:rPr lang="en-US" altLang="zh-CN" sz="2400">
                <a:solidFill>
                  <a:srgbClr val="FF0000"/>
                </a:solidFill>
              </a:rPr>
              <a:t>append( )</a:t>
            </a:r>
            <a:r>
              <a:rPr lang="zh-CN" altLang="en-US" sz="2400">
                <a:solidFill>
                  <a:srgbClr val="FF0000"/>
                </a:solidFill>
              </a:rPr>
              <a:t>方法和</a:t>
            </a:r>
            <a:r>
              <a:rPr lang="en-US" altLang="zh-CN" sz="2400">
                <a:solidFill>
                  <a:srgbClr val="FF0000"/>
                </a:solidFill>
              </a:rPr>
              <a:t>pop( )</a:t>
            </a:r>
            <a:r>
              <a:rPr lang="zh-CN" altLang="en-US" sz="2400">
                <a:solidFill>
                  <a:srgbClr val="FF0000"/>
                </a:solidFill>
              </a:rPr>
              <a:t>方法实现了堆栈中</a:t>
            </a:r>
            <a:r>
              <a:rPr lang="en-US" altLang="zh-CN" sz="2400">
                <a:solidFill>
                  <a:srgbClr val="FF0000"/>
                </a:solidFill>
              </a:rPr>
              <a:t>“</a:t>
            </a:r>
            <a:r>
              <a:rPr lang="zh-CN" altLang="en-US" sz="2400">
                <a:solidFill>
                  <a:srgbClr val="FF0000"/>
                </a:solidFill>
              </a:rPr>
              <a:t>进栈</a:t>
            </a:r>
            <a:r>
              <a:rPr lang="en-US" altLang="zh-CN" sz="2400">
                <a:solidFill>
                  <a:srgbClr val="FF0000"/>
                </a:solidFill>
              </a:rPr>
              <a:t>“</a:t>
            </a:r>
            <a:r>
              <a:rPr lang="zh-CN" altLang="en-US" sz="2400">
                <a:solidFill>
                  <a:srgbClr val="FF0000"/>
                </a:solidFill>
              </a:rPr>
              <a:t>、</a:t>
            </a:r>
            <a:r>
              <a:rPr lang="en-US" altLang="zh-CN" sz="2400">
                <a:solidFill>
                  <a:srgbClr val="FF0000"/>
                </a:solidFill>
              </a:rPr>
              <a:t>”</a:t>
            </a:r>
            <a:r>
              <a:rPr lang="zh-CN" altLang="en-US" sz="2400">
                <a:solidFill>
                  <a:srgbClr val="FF0000"/>
                </a:solidFill>
              </a:rPr>
              <a:t>出栈</a:t>
            </a:r>
            <a:r>
              <a:rPr lang="en-US" altLang="zh-CN" sz="2400">
                <a:solidFill>
                  <a:srgbClr val="FF0000"/>
                </a:solidFill>
              </a:rPr>
              <a:t>”</a:t>
            </a:r>
            <a:r>
              <a:rPr lang="zh-CN" altLang="en-US" sz="2400">
                <a:solidFill>
                  <a:srgbClr val="FF0000"/>
                </a:solidFill>
              </a:rPr>
              <a:t>功能。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63980"/>
            <a:ext cx="5900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列表删除元素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1929130"/>
            <a:ext cx="12221845" cy="433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   ·</a:t>
            </a:r>
            <a:r>
              <a:rPr lang="zh-CN" sz="2800"/>
              <a:t>根据场景分类</a:t>
            </a:r>
            <a:endParaRPr lang="zh-CN" altLang="en-US" sz="2800"/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</a:t>
            </a:r>
            <a:r>
              <a:rPr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元素本身的值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进行删除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使用 remove( )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方法</a:t>
            </a:r>
            <a:endParaRPr lang="zh-CN" altLang="en-US" sz="28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该方法只会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删除第一个和指定值相同的元素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，而且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必须保证该元素是存在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的，否则会引发 ValueError 错误。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格式：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listname.remove( index 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 = [ 1, 2, 1, 2, 1, 2 ]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listname.remove( 1 )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listname.remove( 3 )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241540" y="5436870"/>
            <a:ext cx="46056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ym typeface="+mn-ea"/>
              </a:rPr>
              <a:t>listname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[ 2, 1, 2, 1, 2 ]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5793105" y="56673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5793105" y="60483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241540" y="5818505"/>
            <a:ext cx="45116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ValueError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圆角矩形标注 1"/>
          <p:cNvSpPr/>
          <p:nvPr/>
        </p:nvSpPr>
        <p:spPr>
          <a:xfrm>
            <a:off x="7465060" y="4289425"/>
            <a:ext cx="3669030" cy="846455"/>
          </a:xfrm>
          <a:prstGeom prst="wedgeRoundRectCallout">
            <a:avLst>
              <a:gd name="adj1" fmla="val -30062"/>
              <a:gd name="adj2" fmla="val 8210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000">
                <a:solidFill>
                  <a:schemeClr val="tx1"/>
                </a:solidFill>
              </a:rPr>
              <a:t>在使用 remove() 删除元素时</a:t>
            </a:r>
            <a:r>
              <a:rPr lang="zh-CN" altLang="en-US" sz="2000">
                <a:solidFill>
                  <a:srgbClr val="FF0000"/>
                </a:solidFill>
              </a:rPr>
              <a:t>需提前判断</a:t>
            </a:r>
            <a:r>
              <a:rPr lang="zh-CN" altLang="en-US" sz="2000">
                <a:solidFill>
                  <a:schemeClr val="tx1"/>
                </a:solidFill>
              </a:rPr>
              <a:t>该元素是否存在。</a:t>
            </a:r>
            <a:endParaRPr lang="zh-CN" altLang="en-US" sz="2000">
              <a:solidFill>
                <a:schemeClr val="tx1"/>
              </a:solidFill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35" y="514350"/>
            <a:ext cx="84556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</a:t>
            </a:r>
            <a:r>
              <a:rPr lang="zh-CN" sz="4000">
                <a:sym typeface="+mn-ea"/>
              </a:rPr>
              <a:t>元素的插入与删除</a:t>
            </a:r>
            <a:endParaRPr lang="zh-CN" altLang="en-US" sz="4000" b="1"/>
          </a:p>
        </p:txBody>
      </p:sp>
      <p:pic>
        <p:nvPicPr>
          <p:cNvPr id="18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696700" y="11518900"/>
            <a:ext cx="304800" cy="2286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3366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 b="1"/>
              <a:t>学习目标</a:t>
            </a:r>
            <a:endParaRPr lang="zh-CN" altLang="en-US" sz="4000" b="1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菱形 1"/>
          <p:cNvSpPr/>
          <p:nvPr/>
        </p:nvSpPr>
        <p:spPr>
          <a:xfrm>
            <a:off x="902335" y="1989455"/>
            <a:ext cx="437515" cy="45148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菱形 2"/>
          <p:cNvSpPr/>
          <p:nvPr/>
        </p:nvSpPr>
        <p:spPr>
          <a:xfrm>
            <a:off x="902335" y="2992120"/>
            <a:ext cx="437515" cy="45148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22425" y="1861820"/>
            <a:ext cx="52482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4000"/>
              <a:t>数组的概念与特性</a:t>
            </a:r>
            <a:endParaRPr lang="zh-CN" sz="4000"/>
          </a:p>
        </p:txBody>
      </p:sp>
      <p:sp>
        <p:nvSpPr>
          <p:cNvPr id="14" name="文本框 13"/>
          <p:cNvSpPr txBox="1"/>
          <p:nvPr/>
        </p:nvSpPr>
        <p:spPr>
          <a:xfrm>
            <a:off x="1622425" y="2864485"/>
            <a:ext cx="50234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/>
              <a:t>数组的基本操作</a:t>
            </a:r>
            <a:endParaRPr lang="zh-CN" altLang="en-US" sz="4000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910" y="1918335"/>
            <a:ext cx="5095875" cy="23196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989455"/>
            <a:ext cx="1061910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1</a:t>
            </a:r>
            <a:r>
              <a:rPr lang="zh-CN" altLang="en-US" sz="2800"/>
              <a:t>、顺序存储结构</a:t>
            </a:r>
            <a:r>
              <a:rPr lang="en-US" altLang="zh-CN" sz="2800"/>
              <a:t>        </a:t>
            </a:r>
            <a:r>
              <a:rPr lang="zh-CN" altLang="en-US" sz="2800"/>
              <a:t>（典型：</a:t>
            </a:r>
            <a:r>
              <a:rPr lang="zh-CN" altLang="en-US" sz="2800">
                <a:solidFill>
                  <a:srgbClr val="FF0000"/>
                </a:solidFill>
              </a:rPr>
              <a:t>数组</a:t>
            </a:r>
            <a:r>
              <a:rPr lang="zh-CN" altLang="en-US" sz="2800"/>
              <a:t>）</a:t>
            </a:r>
            <a:endParaRPr lang="zh-CN" altLang="en-US" sz="2800"/>
          </a:p>
          <a:p>
            <a:r>
              <a:rPr lang="en-US" altLang="zh-CN" sz="2800"/>
              <a:t>      </a:t>
            </a:r>
            <a:r>
              <a:rPr lang="zh-CN" altLang="en-US" sz="2800"/>
              <a:t>将逻辑上相邻的数据节点存储在</a:t>
            </a:r>
            <a:r>
              <a:rPr lang="zh-CN" altLang="en-US" sz="2800">
                <a:solidFill>
                  <a:srgbClr val="FF0000"/>
                </a:solidFill>
              </a:rPr>
              <a:t>物理位置相邻</a:t>
            </a:r>
            <a:r>
              <a:rPr lang="zh-CN" altLang="en-US" sz="2800"/>
              <a:t>的存储单元中。</a:t>
            </a:r>
            <a:endParaRPr lang="zh-CN" altLang="en-US" sz="2800"/>
          </a:p>
          <a:p>
            <a:endParaRPr lang="zh-CN" altLang="en-US" sz="2800"/>
          </a:p>
          <a:p>
            <a:r>
              <a:rPr lang="en-US" altLang="zh-CN" sz="2800"/>
              <a:t>2</a:t>
            </a:r>
            <a:r>
              <a:rPr lang="zh-CN" altLang="en-US" sz="2800"/>
              <a:t>、非顺序存储结构</a:t>
            </a:r>
            <a:r>
              <a:rPr lang="en-US" altLang="zh-CN" sz="2800">
                <a:sym typeface="+mn-ea"/>
              </a:rPr>
              <a:t>     </a:t>
            </a:r>
            <a:r>
              <a:rPr lang="zh-CN" altLang="en-US" sz="2800">
                <a:sym typeface="+mn-ea"/>
              </a:rPr>
              <a:t>（典型：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链表</a:t>
            </a:r>
            <a:r>
              <a:rPr lang="zh-CN" altLang="en-US" sz="2800">
                <a:sym typeface="+mn-ea"/>
              </a:rPr>
              <a:t>）</a:t>
            </a:r>
            <a:endParaRPr lang="zh-CN" altLang="en-US" sz="2800"/>
          </a:p>
          <a:p>
            <a:r>
              <a:rPr lang="en-US" altLang="zh-CN" sz="2800"/>
              <a:t>      </a:t>
            </a:r>
            <a:r>
              <a:rPr lang="zh-CN" altLang="en-US" sz="2800"/>
              <a:t>非顺序存储结构的形式是</a:t>
            </a:r>
            <a:r>
              <a:rPr lang="zh-CN" altLang="en-US" sz="2800">
                <a:solidFill>
                  <a:srgbClr val="FF0000"/>
                </a:solidFill>
              </a:rPr>
              <a:t>链式存储结构</a:t>
            </a:r>
            <a:r>
              <a:rPr lang="zh-CN" altLang="en-US" sz="2800"/>
              <a:t>，在链式存储结构中可以将逻辑上相邻的数据节点在内存中分开存储，在节点之间的前后关系由每个节点中的指针确定。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存储结构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989455"/>
            <a:ext cx="106191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/>
              <a:t>数组是由</a:t>
            </a:r>
            <a:r>
              <a:rPr lang="zh-CN" sz="2800">
                <a:solidFill>
                  <a:srgbClr val="FF0000"/>
                </a:solidFill>
              </a:rPr>
              <a:t>相同类型</a:t>
            </a:r>
            <a:r>
              <a:rPr lang="zh-CN" sz="2800"/>
              <a:t>的变量构成一个序列。</a:t>
            </a:r>
            <a:endParaRPr lang="zh-CN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数组的概念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945" y="3706495"/>
            <a:ext cx="1968500" cy="25685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885305" y="3706495"/>
            <a:ext cx="1510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数组名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243820" y="3400425"/>
            <a:ext cx="1510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下标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右箭头 9"/>
          <p:cNvSpPr/>
          <p:nvPr/>
        </p:nvSpPr>
        <p:spPr>
          <a:xfrm>
            <a:off x="8252460" y="3800475"/>
            <a:ext cx="705485" cy="324485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6885305" y="4551680"/>
            <a:ext cx="1510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数组元素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8254365" y="4476750"/>
            <a:ext cx="916940" cy="2495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02310" y="2773045"/>
            <a:ext cx="619760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/>
              <a:t>数组在内存中存储的结构简单，创建数组时系统会</a:t>
            </a:r>
            <a:r>
              <a:rPr lang="zh-CN" sz="2800">
                <a:solidFill>
                  <a:srgbClr val="FF0000"/>
                </a:solidFill>
              </a:rPr>
              <a:t>分配一块连续的存储空间</a:t>
            </a:r>
            <a:r>
              <a:rPr lang="zh-CN" sz="2800"/>
              <a:t>，每个数组元素按照下标顺序依次存储。</a:t>
            </a:r>
            <a:endParaRPr lang="zh-CN" sz="2800"/>
          </a:p>
          <a:p>
            <a:endParaRPr lang="zh-CN" sz="2800"/>
          </a:p>
          <a:p>
            <a:r>
              <a:rPr lang="zh-CN" sz="2800"/>
              <a:t>数组的分类：</a:t>
            </a:r>
            <a:endParaRPr lang="zh-CN" sz="2800"/>
          </a:p>
          <a:p>
            <a:r>
              <a:rPr lang="zh-CN" sz="2800"/>
              <a:t> </a:t>
            </a:r>
            <a:r>
              <a:rPr lang="en-US" altLang="zh-CN" sz="2800"/>
              <a:t>                    </a:t>
            </a:r>
            <a:r>
              <a:rPr lang="zh-CN" sz="2800"/>
              <a:t>一维数组</a:t>
            </a:r>
            <a:r>
              <a:rPr lang="zh-CN" altLang="en-US" sz="2800"/>
              <a:t>：</a:t>
            </a:r>
            <a:r>
              <a:rPr lang="en-US" altLang="zh-CN" sz="2800"/>
              <a:t>a[i]</a:t>
            </a:r>
            <a:endParaRPr lang="zh-CN" sz="2800"/>
          </a:p>
          <a:p>
            <a:r>
              <a:rPr lang="en-US" altLang="zh-CN" sz="2800"/>
              <a:t>                     </a:t>
            </a:r>
            <a:r>
              <a:rPr lang="zh-CN" altLang="en-US" sz="2800"/>
              <a:t>二维数组：</a:t>
            </a:r>
            <a:r>
              <a:rPr lang="en-US" altLang="zh-CN" sz="2800"/>
              <a:t>a[i][j]</a:t>
            </a:r>
            <a:endParaRPr lang="en-US" altLang="zh-CN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6" grpId="0"/>
      <p:bldP spid="11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数组的概念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graphicFrame>
        <p:nvGraphicFramePr>
          <p:cNvPr id="15" name="表格 1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828800" y="2666365"/>
          <a:ext cx="48387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50"/>
                <a:gridCol w="806450"/>
                <a:gridCol w="806450"/>
                <a:gridCol w="806450"/>
                <a:gridCol w="806450"/>
                <a:gridCol w="806450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sz="20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3</a:t>
                      </a:r>
                      <a:endParaRPr lang="en-US" altLang="zh-CN" sz="2000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4</a:t>
                      </a:r>
                      <a:endParaRPr lang="en-US" altLang="zh-CN" sz="2000"/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3</a:t>
                      </a:r>
                      <a:endParaRPr lang="en-US" altLang="zh-CN" sz="2000"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4</a:t>
                      </a:r>
                      <a:endParaRPr lang="en-US" altLang="zh-CN" sz="2000"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文本框 16"/>
          <p:cNvSpPr txBox="1"/>
          <p:nvPr/>
        </p:nvSpPr>
        <p:spPr>
          <a:xfrm>
            <a:off x="685800" y="1989455"/>
            <a:ext cx="1143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633345" y="1989455"/>
            <a:ext cx="1805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列下标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j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H="1">
            <a:off x="2990850" y="2411730"/>
            <a:ext cx="13970" cy="2120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207010" y="3057525"/>
            <a:ext cx="1340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行下标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i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21" name="直接箭头连接符 20"/>
          <p:cNvCxnSpPr>
            <a:stCxn id="20" idx="3"/>
          </p:cNvCxnSpPr>
          <p:nvPr/>
        </p:nvCxnSpPr>
        <p:spPr>
          <a:xfrm flipV="1">
            <a:off x="1547495" y="3286760"/>
            <a:ext cx="286385" cy="12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785495" y="5353685"/>
            <a:ext cx="58820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数组元素：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a[0][1]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a[0][1]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...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a[4][4]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259320" y="1426845"/>
            <a:ext cx="39065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二维数组的存储方式：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优先存储方式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列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优先存储方式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24" name="表格 23"/>
          <p:cNvGraphicFramePr>
            <a:graphicFrameLocks noGrp="1"/>
          </p:cNvGraphicFramePr>
          <p:nvPr/>
        </p:nvGraphicFramePr>
        <p:xfrm>
          <a:off x="8868410" y="2786380"/>
          <a:ext cx="68834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340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0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/>
                        <a:t>...</a:t>
                      </a:r>
                      <a:endParaRPr lang="en-US" altLang="zh-CN" sz="20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9856470" y="2786380"/>
          <a:ext cx="85725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0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[0][0]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[0][1]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[0][2]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[0][3]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[0][4]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[1][0]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[1][1]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[1][2]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...</a:t>
                      </a:r>
                      <a:endParaRPr lang="en-US" altLang="zh-CN" sz="2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" name="文本框 25"/>
          <p:cNvSpPr txBox="1"/>
          <p:nvPr/>
        </p:nvSpPr>
        <p:spPr>
          <a:xfrm>
            <a:off x="7196455" y="2786380"/>
            <a:ext cx="1078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右箭头 26"/>
          <p:cNvSpPr/>
          <p:nvPr/>
        </p:nvSpPr>
        <p:spPr>
          <a:xfrm>
            <a:off x="8170545" y="2990850"/>
            <a:ext cx="619760" cy="8890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11165840" y="2751455"/>
            <a:ext cx="8813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下标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左箭头 28"/>
          <p:cNvSpPr/>
          <p:nvPr/>
        </p:nvSpPr>
        <p:spPr>
          <a:xfrm>
            <a:off x="10822940" y="2948940"/>
            <a:ext cx="423545" cy="75565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/>
        </p:nvSpPr>
        <p:spPr>
          <a:xfrm>
            <a:off x="7014845" y="5814060"/>
            <a:ext cx="18535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优先存储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18" grpId="0"/>
      <p:bldP spid="22" grpId="0"/>
      <p:bldP spid="27" grpId="0"/>
      <p:bldP spid="26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947545"/>
            <a:ext cx="10619105" cy="427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(1)</a:t>
            </a:r>
            <a:r>
              <a:rPr lang="zh-CN" sz="2800"/>
              <a:t>数组元素的数据类型相同</a:t>
            </a:r>
            <a:endParaRPr lang="zh-CN" sz="2800"/>
          </a:p>
          <a:p>
            <a:r>
              <a:rPr lang="zh-CN" sz="2800"/>
              <a:t> </a:t>
            </a:r>
            <a:r>
              <a:rPr lang="en-US" altLang="zh-CN" sz="2800"/>
              <a:t>   </a:t>
            </a:r>
            <a:r>
              <a:rPr lang="zh-CN" altLang="en-US" sz="2400"/>
              <a:t>因为系统会根据数据类型和总元素个数，在内存中开辟一批</a:t>
            </a:r>
            <a:r>
              <a:rPr lang="zh-CN" altLang="en-US" sz="2400">
                <a:solidFill>
                  <a:srgbClr val="FF0000"/>
                </a:solidFill>
              </a:rPr>
              <a:t>地址连续且空间固定</a:t>
            </a:r>
            <a:r>
              <a:rPr lang="zh-CN" altLang="en-US" sz="2400"/>
              <a:t>的存储空间。一旦数据类型不一致，访问时会出现混乱。</a:t>
            </a:r>
            <a:endParaRPr lang="zh-CN" altLang="en-US" sz="2400"/>
          </a:p>
          <a:p>
            <a:endParaRPr lang="zh-CN" sz="2800"/>
          </a:p>
          <a:p>
            <a:r>
              <a:rPr lang="en-US" altLang="zh-CN" sz="2800"/>
              <a:t>(2)</a:t>
            </a:r>
            <a:r>
              <a:rPr lang="zh-CN" altLang="en-US" sz="2800"/>
              <a:t>通过数组名和下标对数组元素进行访问</a:t>
            </a:r>
            <a:endParaRPr lang="zh-CN" altLang="en-US" sz="2800"/>
          </a:p>
          <a:p>
            <a:r>
              <a:rPr lang="zh-CN" altLang="en-US" sz="2800"/>
              <a:t> </a:t>
            </a:r>
            <a:r>
              <a:rPr lang="en-US" altLang="zh-CN" sz="2800"/>
              <a:t>   </a:t>
            </a:r>
            <a:r>
              <a:rPr lang="zh-CN" altLang="en-US" sz="2400"/>
              <a:t>例如</a:t>
            </a:r>
            <a:r>
              <a:rPr lang="en-US" altLang="zh-CN" sz="2400"/>
              <a:t>a[i]</a:t>
            </a:r>
            <a:r>
              <a:rPr lang="zh-CN" altLang="en-US" sz="2400"/>
              <a:t>，可以通过这种形式可以快速访问任意位置的数组元素。</a:t>
            </a:r>
            <a:endParaRPr lang="zh-CN" altLang="en-US" sz="2400"/>
          </a:p>
          <a:p>
            <a:endParaRPr lang="zh-CN" altLang="en-US" sz="2800"/>
          </a:p>
          <a:p>
            <a:r>
              <a:rPr lang="en-US" altLang="zh-CN" sz="2800"/>
              <a:t>(3)</a:t>
            </a:r>
            <a:r>
              <a:rPr lang="zh-CN" altLang="en-US" sz="2800"/>
              <a:t>存储空间固定不变</a:t>
            </a:r>
            <a:endParaRPr lang="zh-CN" altLang="en-US" sz="2800"/>
          </a:p>
          <a:p>
            <a:r>
              <a:rPr lang="en-US" altLang="zh-CN" sz="2800"/>
              <a:t>    </a:t>
            </a:r>
            <a:r>
              <a:rPr lang="zh-CN" altLang="en-US" sz="2400"/>
              <a:t>数组创建后，存储空间不变。即数组中的某些元素删除后，但其占用的空间继续保留。</a:t>
            </a:r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数组的特性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919605"/>
            <a:ext cx="10619105" cy="4584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(1)</a:t>
            </a:r>
            <a:r>
              <a:rPr lang="zh-CN" altLang="en-US" sz="2800"/>
              <a:t>静态数组</a:t>
            </a:r>
            <a:endParaRPr lang="zh-CN" altLang="en-US" sz="2800"/>
          </a:p>
          <a:p>
            <a:r>
              <a:rPr lang="en-US" altLang="zh-CN" sz="2800"/>
              <a:t>    </a:t>
            </a:r>
            <a:r>
              <a:rPr lang="zh-CN" altLang="en-US" sz="2400"/>
              <a:t>静态数组的大小是在编译期间就确定，并且分配的，其内存在使用结束后由计算机自动释放，效率高。</a:t>
            </a:r>
            <a:endParaRPr lang="zh-CN" altLang="en-US" sz="2400"/>
          </a:p>
          <a:p>
            <a:endParaRPr lang="zh-CN" altLang="en-US" sz="2800"/>
          </a:p>
          <a:p>
            <a:r>
              <a:rPr lang="en-US" altLang="zh-CN" sz="2800"/>
              <a:t>(2)</a:t>
            </a:r>
            <a:r>
              <a:rPr lang="zh-CN" altLang="en-US" sz="2800"/>
              <a:t>动态数组</a:t>
            </a:r>
            <a:endParaRPr lang="zh-CN" altLang="en-US" sz="2800"/>
          </a:p>
          <a:p>
            <a:r>
              <a:rPr lang="en-US" altLang="zh-CN" sz="2800"/>
              <a:t>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动态数组是在程序运行时，由程序员根据实际需要从堆内存中动态申请的，使用结束后由程序员进行释放，效率低。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动态数组允许数组的元素数量可以根据处理的需要进行增加或减少。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/>
              <a:t>(3)</a:t>
            </a:r>
            <a:r>
              <a:rPr lang="zh-CN" altLang="en-US" sz="2800"/>
              <a:t>在</a:t>
            </a:r>
            <a:r>
              <a:rPr lang="en-US" altLang="zh-CN" sz="2800"/>
              <a:t>Python</a:t>
            </a:r>
            <a:r>
              <a:rPr lang="zh-CN" altLang="en-US" sz="2800"/>
              <a:t>语言中</a:t>
            </a:r>
            <a:r>
              <a:rPr lang="zh-CN" altLang="en-US" sz="2800">
                <a:solidFill>
                  <a:srgbClr val="FF0000"/>
                </a:solidFill>
              </a:rPr>
              <a:t>没有数组</a:t>
            </a:r>
            <a:r>
              <a:rPr lang="zh-CN" altLang="en-US" sz="2800"/>
              <a:t>这种结构，但是有更灵活的数据结构</a:t>
            </a:r>
            <a:r>
              <a:rPr lang="en-US" altLang="zh-CN" sz="2800"/>
              <a:t>-----</a:t>
            </a:r>
            <a:r>
              <a:rPr lang="zh-CN" altLang="en-US" sz="2800">
                <a:solidFill>
                  <a:srgbClr val="FF0000"/>
                </a:solidFill>
              </a:rPr>
              <a:t>列表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数组的特性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47390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数组的创建</a:t>
            </a:r>
            <a:r>
              <a:rPr lang="en-US" altLang="zh-CN" sz="3200"/>
              <a:t>--</a:t>
            </a:r>
            <a:r>
              <a:rPr lang="zh-CN" altLang="en-US" sz="3200"/>
              <a:t>列表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20395" y="1960880"/>
            <a:ext cx="44881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800"/>
              <a:t>创建列表实现一维数组</a:t>
            </a:r>
            <a:endParaRPr lang="zh-CN" altLang="en-US" sz="2800"/>
          </a:p>
        </p:txBody>
      </p:sp>
      <p:sp>
        <p:nvSpPr>
          <p:cNvPr id="8" name="文本框 7"/>
          <p:cNvSpPr txBox="1"/>
          <p:nvPr/>
        </p:nvSpPr>
        <p:spPr>
          <a:xfrm>
            <a:off x="620395" y="2496185"/>
            <a:ext cx="532511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[ ]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直接创建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[1, 2, 3]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list( )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函数创建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list( ‘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Key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’ )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*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[ 0 ] * 4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for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循环创建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[ 0 for i in range( 4 )]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5157470" y="3193415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019290" y="2962275"/>
            <a:ext cx="29298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[ 1, 2, 3 ]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5157470" y="4058920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004685" y="3827780"/>
            <a:ext cx="40551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[ “K”,”e”,”y”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5157470" y="4829810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019290" y="4606925"/>
            <a:ext cx="40551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[ 0, 0, 0, 0 ]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 flipV="1">
            <a:off x="6066790" y="5793740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7928610" y="5562600"/>
            <a:ext cx="28143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[ 0, 0, 0, 0 ]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4" grpId="0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8778240" y="4950460"/>
            <a:ext cx="3413125" cy="6121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47390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数组的创建</a:t>
            </a:r>
            <a:r>
              <a:rPr lang="en-US" altLang="zh-CN" sz="3200"/>
              <a:t>--</a:t>
            </a:r>
            <a:r>
              <a:rPr lang="zh-CN" altLang="en-US" sz="3200"/>
              <a:t>列表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0926445" y="193675"/>
            <a:ext cx="1264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数组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620395" y="1960880"/>
            <a:ext cx="44881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800"/>
              <a:t>创建列表实现二维数组</a:t>
            </a:r>
            <a:endParaRPr lang="zh-CN" altLang="en-US" sz="2800"/>
          </a:p>
        </p:txBody>
      </p:sp>
      <p:sp>
        <p:nvSpPr>
          <p:cNvPr id="8" name="文本框 7"/>
          <p:cNvSpPr txBox="1"/>
          <p:nvPr/>
        </p:nvSpPr>
        <p:spPr>
          <a:xfrm>
            <a:off x="620395" y="2496185"/>
            <a:ext cx="572897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[ ]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直接创建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[[1, 2, 3],[4, 5, 6]]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*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创建（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浅拷贝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[[ 0 ] * 3] * 2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）使用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for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循环创建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a = [[ 0 for i in range( 3 )]\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for i in range( 2 )]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5436870" y="3193415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019290" y="2962275"/>
            <a:ext cx="29298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[[ 1, 2, 3 ]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[ 4, 5, 6]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5436870" y="4493260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019290" y="4270375"/>
            <a:ext cx="40551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[[0 , 0, 0]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[ 0, 0, 0]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 flipV="1">
            <a:off x="6409690" y="5793105"/>
            <a:ext cx="1457960" cy="14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927975" y="5558155"/>
            <a:ext cx="34499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a =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[[ 0, 0, 0]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[ 0, 0, 0] 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数组的基本操作</a:t>
            </a:r>
            <a:endParaRPr lang="zh-CN" altLang="en-US" sz="4000" b="1"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6" grpId="0"/>
      <p:bldP spid="5" grpId="0"/>
    </p:bldLst>
  </p:timing>
</p:sld>
</file>

<file path=ppt/tags/tag1.xml><?xml version="1.0" encoding="utf-8"?>
<p:tagLst xmlns:p="http://schemas.openxmlformats.org/presentationml/2006/main">
  <p:tag name="KSO_WM_UNIT_TABLE_BEAUTIFY" val="smartTable{8db68b09-7fd3-43ad-8161-e7b018e1b874}"/>
  <p:tag name="TABLE_ENDDRAG_ORIGIN_RECT" val="54*210"/>
  <p:tag name="TABLE_ENDDRAG_RECT" val="144*165*54*210"/>
</p:tagLst>
</file>

<file path=ppt/tags/tag2.xml><?xml version="1.0" encoding="utf-8"?>
<p:tagLst xmlns:p="http://schemas.openxmlformats.org/presentationml/2006/main">
  <p:tag name="KSO_WM_UNIT_TABLE_BEAUTIFY" val="smartTable{6aa455d2-1781-4588-8eae-4f060a4f6daa}"/>
  <p:tag name="TABLE_ENDDRAG_ORIGIN_RECT" val="433*75"/>
  <p:tag name="TABLE_ENDDRAG_RECT" val="345*243*433*75"/>
</p:tagLst>
</file>

<file path=ppt/tags/tag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282</Paragraphs>
  <Slides>19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5">
      <vt:lpstr>Arial</vt:lpstr>
      <vt:lpstr>Calibri</vt:lpstr>
      <vt:lpstr>Calibri Light</vt:lpstr>
      <vt:lpstr>微软雅黑</vt:lpstr>
      <vt:lpstr>宋体</vt:lpstr>
      <vt:lpstr>Office 主题</vt:lpstr>
      <vt:lpstr>         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2022-03-11T18:33:41.536</cp:lastPrinted>
  <dcterms:created xsi:type="dcterms:W3CDTF">2022-03-11T18:33:41Z</dcterms:created>
  <dcterms:modified xsi:type="dcterms:W3CDTF">2022-03-11T10:33:41Z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