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57" r:id="rId4"/>
    <p:sldId id="260" r:id="rId5"/>
    <p:sldId id="291" r:id="rId6"/>
    <p:sldId id="292" r:id="rId7"/>
    <p:sldId id="293" r:id="rId8"/>
    <p:sldId id="294" r:id="rId9"/>
    <p:sldId id="295" r:id="rId10"/>
    <p:sldId id="296" r:id="rId11"/>
    <p:sldId id="297" r:id="rId12"/>
    <p:sldId id="311" r:id="rId13"/>
    <p:sldId id="312" r:id="rId14"/>
    <p:sldId id="313" r:id="rId15"/>
    <p:sldId id="314" r:id="rId16"/>
    <p:sldId id="316" r:id="rId17"/>
    <p:sldId id="317" r:id="rId18"/>
    <p:sldId id="318" r:id="rId19"/>
    <p:sldId id="319" r:id="rId20"/>
    <p:sldId id="320" r:id="rId21"/>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tags" Target="tags/tag33.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1.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
            </a:fld>
            <a:endParaRPr lang="zh-CN" altLang="en-US"/>
          </a:p>
        </p:txBody>
      </p:sp>
      <p:pic>
        <p:nvPicPr>
          <p:cNvPr id="7" name="图片 1073743875" descr="D:\qq文件\712321467\Image\C2C\Image2\{75232B38-A165-1FB7-499C-2E1C792CACB5}.png"/>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4.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5.jpeg" /><Relationship Id="rId4" Type="http://schemas.openxmlformats.org/officeDocument/2006/relationships/image" Target="../media/image6.jpeg" /><Relationship Id="rId5" Type="http://schemas.openxmlformats.org/officeDocument/2006/relationships/image" Target="../media/image7.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8.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9.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0.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tags" Target="../tags/tag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tags" Target="../tags/tag5.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tags" Target="../tags/tag6.xml" /><Relationship Id="rId4" Type="http://schemas.openxmlformats.org/officeDocument/2006/relationships/tags" Target="../tags/tag7.xml" /><Relationship Id="rId5" Type="http://schemas.openxmlformats.org/officeDocument/2006/relationships/tags" Target="../tags/tag8.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6.xml" /><Relationship Id="rId11" Type="http://schemas.openxmlformats.org/officeDocument/2006/relationships/tags" Target="../tags/tag17.xml" /><Relationship Id="rId12" Type="http://schemas.openxmlformats.org/officeDocument/2006/relationships/tags" Target="../tags/tag18.xml" /><Relationship Id="rId13" Type="http://schemas.openxmlformats.org/officeDocument/2006/relationships/tags" Target="../tags/tag19.xml" /><Relationship Id="rId14" Type="http://schemas.openxmlformats.org/officeDocument/2006/relationships/tags" Target="../tags/tag20.xml" /><Relationship Id="rId15" Type="http://schemas.openxmlformats.org/officeDocument/2006/relationships/tags" Target="../tags/tag21.xml" /><Relationship Id="rId16" Type="http://schemas.openxmlformats.org/officeDocument/2006/relationships/tags" Target="../tags/tag22.xml" /><Relationship Id="rId17" Type="http://schemas.openxmlformats.org/officeDocument/2006/relationships/tags" Target="../tags/tag23.xml" /><Relationship Id="rId18" Type="http://schemas.openxmlformats.org/officeDocument/2006/relationships/tags" Target="../tags/tag24.xml" /><Relationship Id="rId19" Type="http://schemas.openxmlformats.org/officeDocument/2006/relationships/tags" Target="../tags/tag25.xml" /><Relationship Id="rId2" Type="http://schemas.openxmlformats.org/officeDocument/2006/relationships/notesSlide" Target="../notesSlides/notesSlide13.xml" /><Relationship Id="rId20" Type="http://schemas.openxmlformats.org/officeDocument/2006/relationships/tags" Target="../tags/tag26.xml" /><Relationship Id="rId21" Type="http://schemas.openxmlformats.org/officeDocument/2006/relationships/tags" Target="../tags/tag27.xml" /><Relationship Id="rId22" Type="http://schemas.openxmlformats.org/officeDocument/2006/relationships/tags" Target="../tags/tag28.xml" /><Relationship Id="rId23" Type="http://schemas.openxmlformats.org/officeDocument/2006/relationships/tags" Target="../tags/tag29.xml" /><Relationship Id="rId24" Type="http://schemas.openxmlformats.org/officeDocument/2006/relationships/tags" Target="../tags/tag30.xml" /><Relationship Id="rId25" Type="http://schemas.openxmlformats.org/officeDocument/2006/relationships/tags" Target="../tags/tag31.xml" /><Relationship Id="rId26" Type="http://schemas.openxmlformats.org/officeDocument/2006/relationships/tags" Target="../tags/tag32.xml" /><Relationship Id="rId3" Type="http://schemas.openxmlformats.org/officeDocument/2006/relationships/tags" Target="../tags/tag9.xml" /><Relationship Id="rId4" Type="http://schemas.openxmlformats.org/officeDocument/2006/relationships/tags" Target="../tags/tag10.xml" /><Relationship Id="rId5" Type="http://schemas.openxmlformats.org/officeDocument/2006/relationships/tags" Target="../tags/tag11.xml" /><Relationship Id="rId6" Type="http://schemas.openxmlformats.org/officeDocument/2006/relationships/tags" Target="../tags/tag12.xml" /><Relationship Id="rId7" Type="http://schemas.openxmlformats.org/officeDocument/2006/relationships/tags" Target="../tags/tag13.xml" /><Relationship Id="rId8" Type="http://schemas.openxmlformats.org/officeDocument/2006/relationships/tags" Target="../tags/tag14.xml" /><Relationship Id="rId9" Type="http://schemas.openxmlformats.org/officeDocument/2006/relationships/tags" Target="../tags/tag15.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image" Target="../media/image1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tags" Target="../tags/tag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tags" Target="../tags/tag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tags" Target="../tags/tag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2" name="ï$ľídê"/>
          <p:cNvSpPr/>
          <p:nvPr/>
        </p:nvSpPr>
        <p:spPr>
          <a:xfrm>
            <a:off x="-1" y="-24"/>
            <a:ext cx="4127501" cy="6858024"/>
          </a:xfrm>
          <a:custGeom>
            <a:gdLst>
              <a:gd name="connsiteX0" fmla="*/ 1612667 w 3694176"/>
              <a:gd name="connsiteY0" fmla="*/ 2871216 h 6511925"/>
              <a:gd name="connsiteX1" fmla="*/ 3694176 w 3694176"/>
              <a:gd name="connsiteY1" fmla="*/ 2871216 h 6511925"/>
              <a:gd name="connsiteX2" fmla="*/ 3694176 w 3694176"/>
              <a:gd name="connsiteY2" fmla="*/ 5981574 h 6511925"/>
              <a:gd name="connsiteX3" fmla="*/ 1612667 w 3694176"/>
              <a:gd name="connsiteY3" fmla="*/ 5981574 h 6511925"/>
              <a:gd name="connsiteX4" fmla="*/ 0 w 3694176"/>
              <a:gd name="connsiteY4" fmla="*/ 0 h 6511925"/>
              <a:gd name="connsiteX5" fmla="*/ 2066544 w 3694176"/>
              <a:gd name="connsiteY5" fmla="*/ 0 h 6511925"/>
              <a:gd name="connsiteX6" fmla="*/ 2066544 w 3694176"/>
              <a:gd name="connsiteY6" fmla="*/ 2743201 h 6511925"/>
              <a:gd name="connsiteX7" fmla="*/ 1508760 w 3694176"/>
              <a:gd name="connsiteY7" fmla="*/ 2743201 h 6511925"/>
              <a:gd name="connsiteX8" fmla="*/ 1508760 w 3694176"/>
              <a:gd name="connsiteY8" fmla="*/ 6109589 h 6511925"/>
              <a:gd name="connsiteX9" fmla="*/ 2066544 w 3694176"/>
              <a:gd name="connsiteY9" fmla="*/ 6109589 h 6511925"/>
              <a:gd name="connsiteX10" fmla="*/ 2066544 w 3694176"/>
              <a:gd name="connsiteY10" fmla="*/ 6511925 h 6511925"/>
              <a:gd name="connsiteX11" fmla="*/ 0 w 3694176"/>
              <a:gd name="connsiteY11" fmla="*/ 6511925 h 65119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94176" h="6511925">
                <a:moveTo>
                  <a:pt x="1612667" y="2871216"/>
                </a:moveTo>
                <a:lnTo>
                  <a:pt x="3694176" y="2871216"/>
                </a:lnTo>
                <a:lnTo>
                  <a:pt x="3694176" y="5981574"/>
                </a:lnTo>
                <a:lnTo>
                  <a:pt x="1612667" y="5981574"/>
                </a:lnTo>
                <a:close/>
                <a:moveTo>
                  <a:pt x="0" y="0"/>
                </a:moveTo>
                <a:lnTo>
                  <a:pt x="2066544" y="0"/>
                </a:lnTo>
                <a:lnTo>
                  <a:pt x="2066544" y="2743201"/>
                </a:lnTo>
                <a:lnTo>
                  <a:pt x="1508760" y="2743201"/>
                </a:lnTo>
                <a:lnTo>
                  <a:pt x="1508760" y="6109589"/>
                </a:lnTo>
                <a:lnTo>
                  <a:pt x="2066544" y="6109589"/>
                </a:lnTo>
                <a:lnTo>
                  <a:pt x="2066544" y="6511925"/>
                </a:lnTo>
                <a:lnTo>
                  <a:pt x="0" y="6511925"/>
                </a:lnTo>
                <a:close/>
              </a:path>
            </a:pathLst>
          </a:custGeom>
          <a:blipFill dpi="0" rotWithShape="1">
            <a:blip r:embed="rId2">
              <a:extLst>
                <a:ext uri="{28A0092B-C50C-407E-A947-70E740481C1C}">
                  <a14:useLocalDpi xmlns:a14="http://schemas.microsoft.com/office/drawing/2010/main" val="0"/>
                </a:ext>
              </a:extLst>
            </a:blip>
            <a:stretch>
              <a:fillRect l="-101540" r="-47692"/>
            </a:stretch>
          </a:blipFill>
          <a:ln w="571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endParaRPr lang="zh-CN" altLang="en-US">
              <a:ea typeface="微软雅黑" panose="020b0503020204020204" charset="-122"/>
              <a:cs typeface="+mn-ea"/>
              <a:sym typeface="+mn-lt"/>
            </a:endParaRPr>
          </a:p>
        </p:txBody>
      </p:sp>
      <p:sp>
        <p:nvSpPr>
          <p:cNvPr id="10" name="文本框 9"/>
          <p:cNvSpPr txBox="1"/>
          <p:nvPr/>
        </p:nvSpPr>
        <p:spPr>
          <a:xfrm>
            <a:off x="5586730" y="3096260"/>
            <a:ext cx="5784215" cy="645160"/>
          </a:xfrm>
          <a:prstGeom prst="rect">
            <a:avLst/>
          </a:prstGeom>
          <a:noFill/>
        </p:spPr>
        <p:txBody>
          <a:bodyPr wrap="square" rtlCol="0">
            <a:spAutoFit/>
          </a:bodyPr>
          <a:lstStyle/>
          <a:p>
            <a:pPr algn="r"/>
            <a:r>
              <a:rPr lang="zh-CN" altLang="en-US" sz="3600" smtClean="0">
                <a:solidFill>
                  <a:srgbClr val="008CD2"/>
                </a:solidFill>
                <a:ea typeface="微软雅黑" panose="020b0503020204020204" charset="-122"/>
                <a:cs typeface="+mn-ea"/>
                <a:sym typeface="+mn-lt"/>
              </a:rPr>
              <a:t>第一章  数据与数据的组织</a:t>
            </a:r>
            <a:endParaRPr lang="zh-CN" altLang="en-US" sz="3600">
              <a:solidFill>
                <a:srgbClr val="008CD2"/>
              </a:solidFill>
              <a:ea typeface="微软雅黑" panose="020b0503020204020204" charset="-122"/>
              <a:cs typeface="+mn-ea"/>
              <a:sym typeface="+mn-lt"/>
            </a:endParaRPr>
          </a:p>
        </p:txBody>
      </p:sp>
      <p:sp>
        <p:nvSpPr>
          <p:cNvPr id="5" name="标题 4"/>
          <p:cNvSpPr>
            <a:spLocks noGrp="1"/>
          </p:cNvSpPr>
          <p:nvPr>
            <p:ph type="title"/>
          </p:nvPr>
        </p:nvSpPr>
        <p:spPr>
          <a:xfrm>
            <a:off x="2313940" y="543560"/>
            <a:ext cx="9878060" cy="807720"/>
          </a:xfrm>
          <a:solidFill>
            <a:srgbClr val="008CD2"/>
          </a:solidFill>
        </p:spPr>
        <p:txBody>
          <a:bodyPr>
            <a:normAutofit fontScale="90000"/>
          </a:bodyPr>
          <a:lstStyle/>
          <a:p>
            <a:r>
              <a:rPr lang="en-US" altLang="zh-CN"/>
              <a:t>         </a:t>
            </a:r>
            <a:endParaRPr lang="en-US" altLang="zh-CN"/>
          </a:p>
        </p:txBody>
      </p:sp>
      <p:sp>
        <p:nvSpPr>
          <p:cNvPr id="6" name="标题 3"/>
          <p:cNvSpPr>
            <a:spLocks noGrp="1"/>
          </p:cNvSpPr>
          <p:nvPr/>
        </p:nvSpPr>
        <p:spPr>
          <a:xfrm>
            <a:off x="2313940" y="6564630"/>
            <a:ext cx="9878060" cy="180340"/>
          </a:xfrm>
          <a:prstGeom prst="rect">
            <a:avLst/>
          </a:prstGeom>
          <a:solidFill>
            <a:srgbClr val="008CD2"/>
          </a:solidFill>
        </p:spPr>
        <p:txBody>
          <a:bodyPr vert="horz" lIns="91440" tIns="45720" rIns="91440" bIns="45720" rtlCol="0" anchor="ctr">
            <a:normAutofit fontScale="2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3" name="文本框 2"/>
          <p:cNvSpPr txBox="1"/>
          <p:nvPr/>
        </p:nvSpPr>
        <p:spPr>
          <a:xfrm>
            <a:off x="5805170" y="1614170"/>
            <a:ext cx="5827395" cy="706755"/>
          </a:xfrm>
          <a:prstGeom prst="rect">
            <a:avLst/>
          </a:prstGeom>
          <a:noFill/>
        </p:spPr>
        <p:txBody>
          <a:bodyPr wrap="square" rtlCol="0">
            <a:spAutoFit/>
          </a:bodyPr>
          <a:lstStyle/>
          <a:p>
            <a:r>
              <a:rPr lang="zh-CN" altLang="en-US" sz="4000">
                <a:solidFill>
                  <a:srgbClr val="0070A6"/>
                </a:solidFill>
                <a:ea typeface="微软雅黑" panose="020b0503020204020204" charset="-122"/>
                <a:cs typeface="+mn-ea"/>
                <a:sym typeface="+mn-lt"/>
              </a:rPr>
              <a:t>选修</a:t>
            </a:r>
            <a:r>
              <a:rPr lang="en-US" altLang="zh-CN" sz="4000" smtClean="0">
                <a:solidFill>
                  <a:srgbClr val="0070A6"/>
                </a:solidFill>
                <a:ea typeface="微软雅黑" panose="020b0503020204020204" charset="-122"/>
                <a:cs typeface="+mn-ea"/>
                <a:sym typeface="+mn-lt"/>
              </a:rPr>
              <a:t>1《</a:t>
            </a:r>
            <a:r>
              <a:rPr lang="zh-CN" altLang="en-US" sz="4000" smtClean="0">
                <a:solidFill>
                  <a:srgbClr val="0070A6"/>
                </a:solidFill>
                <a:ea typeface="微软雅黑" panose="020b0503020204020204" charset="-122"/>
                <a:cs typeface="+mn-ea"/>
                <a:sym typeface="+mn-lt"/>
              </a:rPr>
              <a:t>数据与数据结构</a:t>
            </a:r>
            <a:r>
              <a:rPr lang="en-US" altLang="zh-CN" sz="4000" smtClean="0">
                <a:solidFill>
                  <a:srgbClr val="0070A6"/>
                </a:solidFill>
                <a:ea typeface="微软雅黑" panose="020b0503020204020204" charset="-122"/>
                <a:cs typeface="+mn-ea"/>
                <a:sym typeface="+mn-lt"/>
              </a:rPr>
              <a:t>》</a:t>
            </a:r>
            <a:endParaRPr lang="zh-CN" altLang="en-US" sz="4000"/>
          </a:p>
        </p:txBody>
      </p:sp>
      <p:sp>
        <p:nvSpPr>
          <p:cNvPr id="57" name="矩形 56"/>
          <p:cNvSpPr/>
          <p:nvPr/>
        </p:nvSpPr>
        <p:spPr>
          <a:xfrm>
            <a:off x="5082290" y="1715705"/>
            <a:ext cx="504000" cy="504000"/>
          </a:xfrm>
          <a:prstGeom prst="rect">
            <a:avLst/>
          </a:prstGeom>
          <a:solidFill>
            <a:srgbClr val="0070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50"/>
              </a:solidFill>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par>
                                <p:cTn id="14" presetID="22" presetClass="entr" presetSubtype="2"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right)">
                                      <p:cBhvr>
                                        <p:cTn id="1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0" grpId="0"/>
      <p:bldP spid="57"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521970"/>
          </a:xfrm>
          <a:prstGeom prst="rect">
            <a:avLst/>
          </a:prstGeom>
          <a:noFill/>
        </p:spPr>
        <p:txBody>
          <a:bodyPr wrap="square" rtlCol="0">
            <a:spAutoFit/>
          </a:bodyPr>
          <a:lstStyle/>
          <a:p>
            <a:r>
              <a:rPr lang="en-US" altLang="zh-CN" sz="2800">
                <a:solidFill>
                  <a:schemeClr val="tx1"/>
                </a:solidFill>
              </a:rPr>
              <a:t>2</a:t>
            </a:r>
            <a:r>
              <a:rPr lang="zh-CN" altLang="en-US" sz="2800">
                <a:solidFill>
                  <a:schemeClr val="tx1"/>
                </a:solidFill>
              </a:rPr>
              <a:t>、链表</a:t>
            </a:r>
            <a:endParaRPr lang="zh-CN" altLang="en-US" sz="24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sp>
        <p:nvSpPr>
          <p:cNvPr id="3" name="文本框 2"/>
          <p:cNvSpPr txBox="1"/>
          <p:nvPr/>
        </p:nvSpPr>
        <p:spPr>
          <a:xfrm>
            <a:off x="1330325" y="2451100"/>
            <a:ext cx="4839970" cy="460375"/>
          </a:xfrm>
          <a:prstGeom prst="rect">
            <a:avLst/>
          </a:prstGeom>
          <a:noFill/>
        </p:spPr>
        <p:txBody>
          <a:bodyPr wrap="square" rtlCol="0">
            <a:spAutoFit/>
          </a:bodyPr>
          <a:lstStyle/>
          <a:p>
            <a:r>
              <a:rPr lang="zh-CN" altLang="en-US" sz="2400">
                <a:sym typeface="+mn-ea"/>
              </a:rPr>
              <a:t>链表内存存放方式：</a:t>
            </a:r>
            <a:endParaRPr lang="zh-CN" altLang="en-US" sz="2400"/>
          </a:p>
        </p:txBody>
      </p:sp>
      <p:pic>
        <p:nvPicPr>
          <p:cNvPr id="15" name="图片 14"/>
          <p:cNvPicPr>
            <a:picLocks noChangeAspect="1"/>
          </p:cNvPicPr>
          <p:nvPr/>
        </p:nvPicPr>
        <p:blipFill>
          <a:blip r:embed="rId3"/>
          <a:stretch>
            <a:fillRect/>
          </a:stretch>
        </p:blipFill>
        <p:spPr>
          <a:xfrm>
            <a:off x="3731260" y="3615055"/>
            <a:ext cx="6905625" cy="571500"/>
          </a:xfrm>
          <a:prstGeom prst="rect">
            <a:avLst/>
          </a:prstGeom>
        </p:spPr>
      </p:pic>
      <p:sp>
        <p:nvSpPr>
          <p:cNvPr id="16" name="圆角矩形标注 15"/>
          <p:cNvSpPr/>
          <p:nvPr/>
        </p:nvSpPr>
        <p:spPr>
          <a:xfrm>
            <a:off x="1781810" y="3540760"/>
            <a:ext cx="1453515" cy="645795"/>
          </a:xfrm>
          <a:prstGeom prst="wedgeRoundRectCallout">
            <a:avLst>
              <a:gd name="adj1" fmla="val 99584"/>
              <a:gd name="adj2" fmla="val 42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tx1"/>
                </a:solidFill>
                <a:latin typeface="+mj-ea"/>
                <a:ea typeface="+mj-ea"/>
                <a:cs typeface="+mj-ea"/>
              </a:rPr>
              <a:t>head</a:t>
            </a:r>
            <a:endParaRPr lang="en-US" altLang="zh-CN" sz="2000">
              <a:solidFill>
                <a:schemeClr val="tx1"/>
              </a:solidFill>
              <a:latin typeface="+mj-ea"/>
              <a:ea typeface="+mj-ea"/>
              <a:cs typeface="+mj-ea"/>
            </a:endParaRPr>
          </a:p>
          <a:p>
            <a:pPr algn="ctr"/>
            <a:r>
              <a:rPr lang="en-US" altLang="zh-CN" sz="2000">
                <a:solidFill>
                  <a:schemeClr val="tx1"/>
                </a:solidFill>
                <a:latin typeface="+mj-ea"/>
                <a:ea typeface="+mj-ea"/>
                <a:cs typeface="+mj-ea"/>
              </a:rPr>
              <a:t>(</a:t>
            </a:r>
            <a:r>
              <a:rPr lang="zh-CN" altLang="en-US" sz="2000">
                <a:solidFill>
                  <a:schemeClr val="tx1"/>
                </a:solidFill>
                <a:latin typeface="+mj-ea"/>
                <a:ea typeface="+mj-ea"/>
                <a:cs typeface="+mj-ea"/>
              </a:rPr>
              <a:t>头节点</a:t>
            </a:r>
            <a:r>
              <a:rPr lang="en-US" altLang="zh-CN" sz="2000">
                <a:solidFill>
                  <a:schemeClr val="tx1"/>
                </a:solidFill>
                <a:latin typeface="+mj-ea"/>
                <a:ea typeface="+mj-ea"/>
                <a:cs typeface="+mj-ea"/>
              </a:rPr>
              <a:t>)</a:t>
            </a:r>
            <a:endParaRPr lang="en-US" altLang="zh-CN" sz="2000">
              <a:solidFill>
                <a:schemeClr val="tx1"/>
              </a:solidFill>
              <a:latin typeface="+mj-ea"/>
              <a:ea typeface="+mj-ea"/>
              <a:cs typeface="+mj-ea"/>
            </a:endParaRPr>
          </a:p>
        </p:txBody>
      </p:sp>
      <p:sp>
        <p:nvSpPr>
          <p:cNvPr id="17" name="圆角矩形标注 16"/>
          <p:cNvSpPr/>
          <p:nvPr/>
        </p:nvSpPr>
        <p:spPr>
          <a:xfrm>
            <a:off x="8413750" y="3027680"/>
            <a:ext cx="931545" cy="488950"/>
          </a:xfrm>
          <a:prstGeom prst="wedgeRoundRectCallout">
            <a:avLst>
              <a:gd name="adj1" fmla="val -27588"/>
              <a:gd name="adj2" fmla="val 960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tx1"/>
                </a:solidFill>
                <a:latin typeface="+mj-ea"/>
                <a:ea typeface="+mj-ea"/>
                <a:cs typeface="+mj-ea"/>
              </a:rPr>
              <a:t>tail</a:t>
            </a:r>
            <a:endParaRPr lang="en-US" altLang="zh-CN" sz="2000">
              <a:solidFill>
                <a:schemeClr val="tx1"/>
              </a:solidFill>
              <a:latin typeface="+mj-ea"/>
              <a:ea typeface="+mj-ea"/>
              <a:cs typeface="+mj-ea"/>
            </a:endParaRPr>
          </a:p>
        </p:txBody>
      </p:sp>
      <p:sp>
        <p:nvSpPr>
          <p:cNvPr id="18" name="圆角矩形标注 17"/>
          <p:cNvSpPr/>
          <p:nvPr/>
        </p:nvSpPr>
        <p:spPr>
          <a:xfrm>
            <a:off x="10022205" y="3038475"/>
            <a:ext cx="1198880" cy="474345"/>
          </a:xfrm>
          <a:prstGeom prst="wedgeRoundRectCallout">
            <a:avLst>
              <a:gd name="adj1" fmla="val -32203"/>
              <a:gd name="adj2" fmla="val 1004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F0000"/>
                </a:solidFill>
                <a:latin typeface="+mj-ea"/>
                <a:ea typeface="+mj-ea"/>
                <a:cs typeface="+mj-ea"/>
              </a:rPr>
              <a:t>None</a:t>
            </a:r>
            <a:endParaRPr lang="en-US" altLang="zh-CN" sz="2000">
              <a:solidFill>
                <a:srgbClr val="FF0000"/>
              </a:solidFill>
              <a:latin typeface="+mj-ea"/>
              <a:ea typeface="+mj-ea"/>
              <a:cs typeface="+mj-ea"/>
            </a:endParaRPr>
          </a:p>
        </p:txBody>
      </p:sp>
      <p:sp>
        <p:nvSpPr>
          <p:cNvPr id="20" name="文本框 19"/>
          <p:cNvSpPr txBox="1"/>
          <p:nvPr/>
        </p:nvSpPr>
        <p:spPr>
          <a:xfrm>
            <a:off x="5182235" y="2995295"/>
            <a:ext cx="1086485" cy="398780"/>
          </a:xfrm>
          <a:prstGeom prst="rect">
            <a:avLst/>
          </a:prstGeom>
          <a:noFill/>
        </p:spPr>
        <p:txBody>
          <a:bodyPr wrap="square" rtlCol="0">
            <a:spAutoFit/>
          </a:bodyPr>
          <a:lstStyle/>
          <a:p>
            <a:r>
              <a:rPr lang="zh-CN" altLang="en-US" sz="2000"/>
              <a:t>数据域</a:t>
            </a:r>
            <a:endParaRPr lang="zh-CN" altLang="en-US" sz="2000"/>
          </a:p>
        </p:txBody>
      </p:sp>
      <p:sp>
        <p:nvSpPr>
          <p:cNvPr id="22" name="文本框 21"/>
          <p:cNvSpPr txBox="1"/>
          <p:nvPr/>
        </p:nvSpPr>
        <p:spPr>
          <a:xfrm>
            <a:off x="6368415" y="2995295"/>
            <a:ext cx="1086485" cy="398780"/>
          </a:xfrm>
          <a:prstGeom prst="rect">
            <a:avLst/>
          </a:prstGeom>
          <a:noFill/>
        </p:spPr>
        <p:txBody>
          <a:bodyPr wrap="square" rtlCol="0">
            <a:spAutoFit/>
          </a:bodyPr>
          <a:lstStyle/>
          <a:p>
            <a:r>
              <a:rPr lang="zh-CN" altLang="en-US" sz="2000"/>
              <a:t>指针域</a:t>
            </a:r>
            <a:endParaRPr lang="zh-CN" altLang="en-US" sz="2000"/>
          </a:p>
        </p:txBody>
      </p:sp>
      <p:cxnSp>
        <p:nvCxnSpPr>
          <p:cNvPr id="24" name="直接箭头连接符 23"/>
          <p:cNvCxnSpPr/>
          <p:nvPr/>
        </p:nvCxnSpPr>
        <p:spPr>
          <a:xfrm>
            <a:off x="5461635" y="3419475"/>
            <a:ext cx="225425" cy="3524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H="1">
            <a:off x="6294120" y="3439795"/>
            <a:ext cx="289560" cy="3041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695325" y="2882265"/>
            <a:ext cx="1086485" cy="398780"/>
          </a:xfrm>
          <a:prstGeom prst="rect">
            <a:avLst/>
          </a:prstGeom>
          <a:noFill/>
        </p:spPr>
        <p:txBody>
          <a:bodyPr wrap="square" rtlCol="0">
            <a:spAutoFit/>
          </a:bodyPr>
          <a:lstStyle/>
          <a:p>
            <a:r>
              <a:rPr lang="en-US" altLang="zh-CN" sz="2000">
                <a:solidFill>
                  <a:srgbClr val="FF0000"/>
                </a:solidFill>
                <a:latin typeface="+mj-ea"/>
                <a:ea typeface="+mj-ea"/>
              </a:rPr>
              <a:t>My_list</a:t>
            </a:r>
            <a:endParaRPr lang="en-US" altLang="zh-CN" sz="2000">
              <a:solidFill>
                <a:srgbClr val="FF0000"/>
              </a:solidFill>
              <a:latin typeface="+mj-ea"/>
              <a:ea typeface="+mj-ea"/>
            </a:endParaRPr>
          </a:p>
        </p:txBody>
      </p:sp>
      <p:cxnSp>
        <p:nvCxnSpPr>
          <p:cNvPr id="27" name="曲线连接符 26"/>
          <p:cNvCxnSpPr>
            <a:stCxn id="26" idx="2"/>
            <a:endCxn id="16" idx="1"/>
          </p:cNvCxnSpPr>
          <p:nvPr/>
        </p:nvCxnSpPr>
        <p:spPr>
          <a:xfrm rot="5400000" flipV="1">
            <a:off x="1218883" y="3301048"/>
            <a:ext cx="582930" cy="542925"/>
          </a:xfrm>
          <a:prstGeom prst="curved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687070" y="4233545"/>
            <a:ext cx="10462260" cy="2306955"/>
          </a:xfrm>
          <a:prstGeom prst="rect">
            <a:avLst/>
          </a:prstGeom>
          <a:noFill/>
        </p:spPr>
        <p:txBody>
          <a:bodyPr wrap="square" rtlCol="0">
            <a:spAutoFit/>
          </a:bodyPr>
          <a:lstStyle/>
          <a:p>
            <a:r>
              <a:rPr lang="zh-CN" altLang="en-US" sz="2400">
                <a:sym typeface="+mn-ea"/>
              </a:rPr>
              <a:t>基本元素：</a:t>
            </a:r>
            <a:endParaRPr lang="zh-CN" altLang="en-US" sz="2400">
              <a:sym typeface="+mn-ea"/>
            </a:endParaRPr>
          </a:p>
          <a:p>
            <a:r>
              <a:rPr lang="zh-CN" altLang="en-US" sz="2400">
                <a:latin typeface="+mj-ea"/>
                <a:ea typeface="+mj-ea"/>
                <a:cs typeface="+mj-ea"/>
              </a:rPr>
              <a:t>（</a:t>
            </a:r>
            <a:r>
              <a:rPr lang="en-US" altLang="zh-CN" sz="2400">
                <a:latin typeface="+mj-ea"/>
                <a:ea typeface="+mj-ea"/>
                <a:cs typeface="+mj-ea"/>
              </a:rPr>
              <a:t>1</a:t>
            </a:r>
            <a:r>
              <a:rPr lang="zh-CN" altLang="en-US" sz="2400">
                <a:latin typeface="+mj-ea"/>
                <a:ea typeface="+mj-ea"/>
                <a:cs typeface="+mj-ea"/>
              </a:rPr>
              <a:t>）</a:t>
            </a:r>
            <a:r>
              <a:rPr lang="zh-CN" altLang="en-US" sz="2400">
                <a:solidFill>
                  <a:srgbClr val="FF0000"/>
                </a:solidFill>
                <a:latin typeface="+mj-ea"/>
                <a:ea typeface="+mj-ea"/>
                <a:cs typeface="+mj-ea"/>
              </a:rPr>
              <a:t>节点</a:t>
            </a:r>
            <a:r>
              <a:rPr lang="zh-CN" altLang="en-US" sz="2400">
                <a:latin typeface="+mj-ea"/>
                <a:ea typeface="+mj-ea"/>
                <a:cs typeface="+mj-ea"/>
              </a:rPr>
              <a:t>：每个节点有</a:t>
            </a:r>
            <a:r>
              <a:rPr lang="zh-CN" altLang="en-US" sz="2400">
                <a:solidFill>
                  <a:srgbClr val="FF0000"/>
                </a:solidFill>
                <a:latin typeface="+mj-ea"/>
                <a:ea typeface="+mj-ea"/>
                <a:cs typeface="+mj-ea"/>
              </a:rPr>
              <a:t>两个部分</a:t>
            </a:r>
            <a:r>
              <a:rPr lang="zh-CN" altLang="en-US" sz="2400">
                <a:latin typeface="+mj-ea"/>
                <a:ea typeface="+mj-ea"/>
                <a:cs typeface="+mj-ea"/>
              </a:rPr>
              <a:t>，左边称为</a:t>
            </a:r>
            <a:r>
              <a:rPr lang="zh-CN" altLang="en-US" sz="2400">
                <a:solidFill>
                  <a:srgbClr val="FF0000"/>
                </a:solidFill>
                <a:latin typeface="+mj-ea"/>
                <a:ea typeface="+mj-ea"/>
                <a:cs typeface="+mj-ea"/>
              </a:rPr>
              <a:t>数值域</a:t>
            </a:r>
            <a:r>
              <a:rPr lang="zh-CN" altLang="en-US" sz="2400">
                <a:latin typeface="+mj-ea"/>
                <a:ea typeface="+mj-ea"/>
                <a:cs typeface="+mj-ea"/>
              </a:rPr>
              <a:t>，存放用户数据；右边部分称为</a:t>
            </a:r>
            <a:r>
              <a:rPr lang="zh-CN" altLang="en-US" sz="2400">
                <a:solidFill>
                  <a:srgbClr val="FF0000"/>
                </a:solidFill>
                <a:latin typeface="+mj-ea"/>
                <a:ea typeface="+mj-ea"/>
                <a:cs typeface="+mj-ea"/>
              </a:rPr>
              <a:t>指针域</a:t>
            </a:r>
            <a:r>
              <a:rPr lang="zh-CN" altLang="en-US" sz="2400">
                <a:latin typeface="+mj-ea"/>
                <a:ea typeface="+mj-ea"/>
                <a:cs typeface="+mj-ea"/>
              </a:rPr>
              <a:t>，用来存放指向下一个元素的指针（地址）。</a:t>
            </a:r>
            <a:endParaRPr lang="zh-CN" altLang="en-US" sz="2400">
              <a:latin typeface="+mj-ea"/>
              <a:ea typeface="+mj-ea"/>
              <a:cs typeface="+mj-ea"/>
            </a:endParaRPr>
          </a:p>
          <a:p>
            <a:r>
              <a:rPr lang="zh-CN" altLang="en-US" sz="2400">
                <a:latin typeface="+mj-ea"/>
                <a:ea typeface="+mj-ea"/>
                <a:cs typeface="+mj-ea"/>
              </a:rPr>
              <a:t>（</a:t>
            </a:r>
            <a:r>
              <a:rPr lang="en-US" altLang="zh-CN" sz="2400">
                <a:latin typeface="+mj-ea"/>
                <a:ea typeface="+mj-ea"/>
                <a:cs typeface="+mj-ea"/>
              </a:rPr>
              <a:t>2</a:t>
            </a:r>
            <a:r>
              <a:rPr lang="zh-CN" altLang="en-US" sz="2400">
                <a:latin typeface="+mj-ea"/>
                <a:ea typeface="+mj-ea"/>
                <a:cs typeface="+mj-ea"/>
              </a:rPr>
              <a:t>）</a:t>
            </a:r>
            <a:r>
              <a:rPr lang="zh-CN" altLang="en-US" sz="2400">
                <a:solidFill>
                  <a:srgbClr val="FF0000"/>
                </a:solidFill>
                <a:latin typeface="+mj-ea"/>
                <a:ea typeface="+mj-ea"/>
                <a:cs typeface="+mj-ea"/>
              </a:rPr>
              <a:t>head</a:t>
            </a:r>
            <a:r>
              <a:rPr lang="zh-CN" altLang="en-US" sz="2400">
                <a:latin typeface="+mj-ea"/>
                <a:ea typeface="+mj-ea"/>
                <a:cs typeface="+mj-ea"/>
              </a:rPr>
              <a:t>：head节点永远指向第一个节点</a:t>
            </a:r>
            <a:endParaRPr lang="zh-CN" altLang="en-US" sz="2400">
              <a:latin typeface="+mj-ea"/>
              <a:ea typeface="+mj-ea"/>
              <a:cs typeface="+mj-ea"/>
            </a:endParaRPr>
          </a:p>
          <a:p>
            <a:r>
              <a:rPr lang="zh-CN" altLang="en-US" sz="2400">
                <a:latin typeface="+mj-ea"/>
                <a:ea typeface="+mj-ea"/>
                <a:cs typeface="+mj-ea"/>
              </a:rPr>
              <a:t>（</a:t>
            </a:r>
            <a:r>
              <a:rPr lang="en-US" altLang="zh-CN" sz="2400">
                <a:latin typeface="+mj-ea"/>
                <a:ea typeface="+mj-ea"/>
                <a:cs typeface="+mj-ea"/>
              </a:rPr>
              <a:t>3</a:t>
            </a:r>
            <a:r>
              <a:rPr lang="zh-CN" altLang="en-US" sz="2400">
                <a:latin typeface="+mj-ea"/>
                <a:ea typeface="+mj-ea"/>
                <a:cs typeface="+mj-ea"/>
              </a:rPr>
              <a:t>）</a:t>
            </a:r>
            <a:r>
              <a:rPr lang="zh-CN" altLang="en-US" sz="2400">
                <a:solidFill>
                  <a:srgbClr val="FF0000"/>
                </a:solidFill>
                <a:latin typeface="+mj-ea"/>
                <a:ea typeface="+mj-ea"/>
                <a:cs typeface="+mj-ea"/>
              </a:rPr>
              <a:t>tail</a:t>
            </a:r>
            <a:r>
              <a:rPr lang="zh-CN" altLang="en-US" sz="2400">
                <a:latin typeface="+mj-ea"/>
                <a:ea typeface="+mj-ea"/>
                <a:cs typeface="+mj-ea"/>
              </a:rPr>
              <a:t>：tail永远指向最后一个节点</a:t>
            </a:r>
            <a:endParaRPr lang="zh-CN" altLang="en-US" sz="2400">
              <a:latin typeface="+mj-ea"/>
              <a:ea typeface="+mj-ea"/>
              <a:cs typeface="+mj-ea"/>
            </a:endParaRPr>
          </a:p>
          <a:p>
            <a:r>
              <a:rPr lang="zh-CN" altLang="en-US" sz="2400">
                <a:latin typeface="+mj-ea"/>
                <a:ea typeface="+mj-ea"/>
                <a:cs typeface="+mj-ea"/>
              </a:rPr>
              <a:t>（</a:t>
            </a:r>
            <a:r>
              <a:rPr lang="en-US" altLang="zh-CN" sz="2400">
                <a:latin typeface="+mj-ea"/>
                <a:ea typeface="+mj-ea"/>
                <a:cs typeface="+mj-ea"/>
              </a:rPr>
              <a:t>4</a:t>
            </a:r>
            <a:r>
              <a:rPr lang="zh-CN" altLang="en-US" sz="2400">
                <a:latin typeface="+mj-ea"/>
                <a:ea typeface="+mj-ea"/>
                <a:cs typeface="+mj-ea"/>
              </a:rPr>
              <a:t>）</a:t>
            </a:r>
            <a:r>
              <a:rPr lang="zh-CN" altLang="en-US" sz="2400">
                <a:solidFill>
                  <a:srgbClr val="FF0000"/>
                </a:solidFill>
                <a:latin typeface="+mj-ea"/>
                <a:ea typeface="+mj-ea"/>
                <a:cs typeface="+mj-ea"/>
              </a:rPr>
              <a:t>None</a:t>
            </a:r>
            <a:r>
              <a:rPr lang="zh-CN" altLang="en-US" sz="2400">
                <a:latin typeface="+mj-ea"/>
                <a:ea typeface="+mj-ea"/>
                <a:cs typeface="+mj-ea"/>
              </a:rPr>
              <a:t>：链表中最后一个节点的指针域为None值</a:t>
            </a:r>
            <a:endParaRPr lang="zh-CN" altLang="en-US" sz="2400">
              <a:latin typeface="+mj-ea"/>
              <a:ea typeface="+mj-ea"/>
              <a:cs typeface="+mj-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linds(horizontal)">
                                      <p:cBhvr>
                                        <p:cTn id="14" dur="500"/>
                                        <p:tgtEl>
                                          <p:spTgt spid="1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1000"/>
                            </p:stCondLst>
                            <p:childTnLst>
                              <p:par>
                                <p:cTn id="42" presetID="42"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1000"/>
                                        <p:tgtEl>
                                          <p:spTgt spid="22"/>
                                        </p:tgtEl>
                                      </p:cBhvr>
                                    </p:animEffect>
                                    <p:anim calcmode="lin" valueType="num">
                                      <p:cBhvr>
                                        <p:cTn id="45" dur="1000" fill="hold"/>
                                        <p:tgtEl>
                                          <p:spTgt spid="22"/>
                                        </p:tgtEl>
                                        <p:attrNameLst>
                                          <p:attrName>ppt_x</p:attrName>
                                        </p:attrNameLst>
                                      </p:cBhvr>
                                      <p:tavLst>
                                        <p:tav tm="0">
                                          <p:val>
                                            <p:strVal val="#ppt_x"/>
                                          </p:val>
                                        </p:tav>
                                        <p:tav tm="100000">
                                          <p:val>
                                            <p:strVal val="#ppt_x"/>
                                          </p:val>
                                        </p:tav>
                                      </p:tavLst>
                                    </p:anim>
                                    <p:anim calcmode="lin" valueType="num">
                                      <p:cBhvr>
                                        <p:cTn id="46" dur="1000" fill="hold"/>
                                        <p:tgtEl>
                                          <p:spTgt spid="22"/>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2000"/>
                            </p:stCondLst>
                            <p:childTnLst>
                              <p:par>
                                <p:cTn id="48" presetID="42" presetClass="entr" presetSubtype="0" fill="hold"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after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fade">
                                      <p:cBhvr>
                                        <p:cTn id="57" dur="1000"/>
                                        <p:tgtEl>
                                          <p:spTgt spid="5">
                                            <p:txEl>
                                              <p:pRg st="2" end="2"/>
                                            </p:txEl>
                                          </p:spTgt>
                                        </p:tgtEl>
                                      </p:cBhvr>
                                    </p:animEffect>
                                    <p:anim calcmode="lin" valueType="num">
                                      <p:cBhvr>
                                        <p:cTn id="5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afterGroup">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afterGroup">
                            <p:stCondLst>
                              <p:cond delay="0"/>
                            </p:stCondLst>
                            <p:childTnLst>
                              <p:par>
                                <p:cTn id="69" presetID="42" presetClass="entr" presetSubtype="0" fill="hold" nodeType="clickEffect">
                                  <p:stCondLst>
                                    <p:cond delay="0"/>
                                  </p:stCondLst>
                                  <p:childTnLst>
                                    <p:set>
                                      <p:cBhvr>
                                        <p:cTn id="70" dur="1" fill="hold">
                                          <p:stCondLst>
                                            <p:cond delay="0"/>
                                          </p:stCondLst>
                                        </p:cTn>
                                        <p:tgtEl>
                                          <p:spTgt spid="5">
                                            <p:txEl>
                                              <p:pRg st="3" end="3"/>
                                            </p:txEl>
                                          </p:spTgt>
                                        </p:tgtEl>
                                        <p:attrNameLst>
                                          <p:attrName>style.visibility</p:attrName>
                                        </p:attrNameLst>
                                      </p:cBhvr>
                                      <p:to>
                                        <p:strVal val="visible"/>
                                      </p:to>
                                    </p:set>
                                    <p:animEffect transition="in" filter="fade">
                                      <p:cBhvr>
                                        <p:cTn id="71" dur="1000"/>
                                        <p:tgtEl>
                                          <p:spTgt spid="5">
                                            <p:txEl>
                                              <p:pRg st="3" end="3"/>
                                            </p:txEl>
                                          </p:spTgt>
                                        </p:tgtEl>
                                      </p:cBhvr>
                                    </p:animEffect>
                                    <p:anim calcmode="lin" valueType="num">
                                      <p:cBhvr>
                                        <p:cTn id="7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7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4" fill="hold" nodeType="clickPar">
                      <p:stCondLst>
                        <p:cond delay="indefinite"/>
                      </p:stCondLst>
                      <p:childTnLst>
                        <p:par>
                          <p:cTn id="75" fill="hold" nodeType="afterGroup">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1000"/>
                                        <p:tgtEl>
                                          <p:spTgt spid="17"/>
                                        </p:tgtEl>
                                      </p:cBhvr>
                                    </p:animEffect>
                                    <p:anim calcmode="lin" valueType="num">
                                      <p:cBhvr>
                                        <p:cTn id="79" dur="1000" fill="hold"/>
                                        <p:tgtEl>
                                          <p:spTgt spid="17"/>
                                        </p:tgtEl>
                                        <p:attrNameLst>
                                          <p:attrName>ppt_x</p:attrName>
                                        </p:attrNameLst>
                                      </p:cBhvr>
                                      <p:tavLst>
                                        <p:tav tm="0">
                                          <p:val>
                                            <p:strVal val="#ppt_x"/>
                                          </p:val>
                                        </p:tav>
                                        <p:tav tm="100000">
                                          <p:val>
                                            <p:strVal val="#ppt_x"/>
                                          </p:val>
                                        </p:tav>
                                      </p:tavLst>
                                    </p:anim>
                                    <p:anim calcmode="lin" valueType="num">
                                      <p:cBhvr>
                                        <p:cTn id="8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1" fill="hold" nodeType="clickPar">
                      <p:stCondLst>
                        <p:cond delay="indefinite"/>
                      </p:stCondLst>
                      <p:childTnLst>
                        <p:par>
                          <p:cTn id="82" fill="hold" nodeType="afterGroup">
                            <p:stCondLst>
                              <p:cond delay="0"/>
                            </p:stCondLst>
                            <p:childTnLst>
                              <p:par>
                                <p:cTn id="83" presetID="42" presetClass="entr" presetSubtype="0" fill="hold" nodeType="clickEffect">
                                  <p:stCondLst>
                                    <p:cond delay="0"/>
                                  </p:stCondLst>
                                  <p:childTnLst>
                                    <p:set>
                                      <p:cBhvr>
                                        <p:cTn id="84" dur="1" fill="hold">
                                          <p:stCondLst>
                                            <p:cond delay="0"/>
                                          </p:stCondLst>
                                        </p:cTn>
                                        <p:tgtEl>
                                          <p:spTgt spid="5">
                                            <p:txEl>
                                              <p:pRg st="4" end="4"/>
                                            </p:txEl>
                                          </p:spTgt>
                                        </p:tgtEl>
                                        <p:attrNameLst>
                                          <p:attrName>style.visibility</p:attrName>
                                        </p:attrNameLst>
                                      </p:cBhvr>
                                      <p:to>
                                        <p:strVal val="visible"/>
                                      </p:to>
                                    </p:set>
                                    <p:animEffect transition="in" filter="fade">
                                      <p:cBhvr>
                                        <p:cTn id="85" dur="1000"/>
                                        <p:tgtEl>
                                          <p:spTgt spid="5">
                                            <p:txEl>
                                              <p:pRg st="4" end="4"/>
                                            </p:txEl>
                                          </p:spTgt>
                                        </p:tgtEl>
                                      </p:cBhvr>
                                    </p:animEffect>
                                    <p:anim calcmode="lin" valueType="num">
                                      <p:cBhvr>
                                        <p:cTn id="8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8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8" fill="hold" nodeType="clickPar">
                      <p:stCondLst>
                        <p:cond delay="indefinite"/>
                      </p:stCondLst>
                      <p:childTnLst>
                        <p:par>
                          <p:cTn id="89" fill="hold" nodeType="afterGroup">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childTnLst>
                          </p:cTn>
                        </p:par>
                        <p:par>
                          <p:cTn id="95" fill="hold" nodeType="afterGroup">
                            <p:stCondLst>
                              <p:cond delay="1000"/>
                            </p:stCondLst>
                            <p:childTnLst>
                              <p:par>
                                <p:cTn id="96" presetID="42" presetClass="entr" presetSubtype="0" fill="hold" grpId="0" nodeType="after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1000"/>
                                        <p:tgtEl>
                                          <p:spTgt spid="26"/>
                                        </p:tgtEl>
                                      </p:cBhvr>
                                    </p:animEffect>
                                    <p:anim calcmode="lin" valueType="num">
                                      <p:cBhvr>
                                        <p:cTn id="99" dur="1000" fill="hold"/>
                                        <p:tgtEl>
                                          <p:spTgt spid="26"/>
                                        </p:tgtEl>
                                        <p:attrNameLst>
                                          <p:attrName>ppt_x</p:attrName>
                                        </p:attrNameLst>
                                      </p:cBhvr>
                                      <p:tavLst>
                                        <p:tav tm="0">
                                          <p:val>
                                            <p:strVal val="#ppt_x"/>
                                          </p:val>
                                        </p:tav>
                                        <p:tav tm="100000">
                                          <p:val>
                                            <p:strVal val="#ppt_x"/>
                                          </p:val>
                                        </p:tav>
                                      </p:tavLst>
                                    </p:anim>
                                    <p:anim calcmode="lin" valueType="num">
                                      <p:cBhvr>
                                        <p:cTn id="100" dur="1000" fill="hold"/>
                                        <p:tgtEl>
                                          <p:spTgt spid="26"/>
                                        </p:tgtEl>
                                        <p:attrNameLst>
                                          <p:attrName>ppt_y</p:attrName>
                                        </p:attrNameLst>
                                      </p:cBhvr>
                                      <p:tavLst>
                                        <p:tav tm="0">
                                          <p:val>
                                            <p:strVal val="#ppt_y+.1"/>
                                          </p:val>
                                        </p:tav>
                                        <p:tav tm="100000">
                                          <p:val>
                                            <p:strVal val="#ppt_y"/>
                                          </p:val>
                                        </p:tav>
                                      </p:tavLst>
                                    </p:anim>
                                  </p:childTnLst>
                                </p:cTn>
                              </p:par>
                            </p:childTnLst>
                          </p:cTn>
                        </p:par>
                        <p:par>
                          <p:cTn id="101" fill="hold" nodeType="afterGroup">
                            <p:stCondLst>
                              <p:cond delay="2000"/>
                            </p:stCondLst>
                            <p:childTnLst>
                              <p:par>
                                <p:cTn id="102" presetID="42" presetClass="entr" presetSubtype="0" fill="hold" nodeType="after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fade">
                                      <p:cBhvr>
                                        <p:cTn id="104" dur="1000"/>
                                        <p:tgtEl>
                                          <p:spTgt spid="27"/>
                                        </p:tgtEl>
                                      </p:cBhvr>
                                    </p:animEffect>
                                    <p:anim calcmode="lin" valueType="num">
                                      <p:cBhvr>
                                        <p:cTn id="105" dur="1000" fill="hold"/>
                                        <p:tgtEl>
                                          <p:spTgt spid="27"/>
                                        </p:tgtEl>
                                        <p:attrNameLst>
                                          <p:attrName>ppt_x</p:attrName>
                                        </p:attrNameLst>
                                      </p:cBhvr>
                                      <p:tavLst>
                                        <p:tav tm="0">
                                          <p:val>
                                            <p:strVal val="#ppt_x"/>
                                          </p:val>
                                        </p:tav>
                                        <p:tav tm="100000">
                                          <p:val>
                                            <p:strVal val="#ppt_x"/>
                                          </p:val>
                                        </p:tav>
                                      </p:tavLst>
                                    </p:anim>
                                    <p:anim calcmode="lin" valueType="num">
                                      <p:cBhvr>
                                        <p:cTn id="10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P spid="22" grpId="0"/>
      <p:bldP spid="16" grpId="0"/>
      <p:bldP spid="17" grpId="0"/>
      <p:bldP spid="18" grpId="0"/>
      <p:bldP spid="26"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953135"/>
          </a:xfrm>
          <a:prstGeom prst="rect">
            <a:avLst/>
          </a:prstGeom>
          <a:noFill/>
        </p:spPr>
        <p:txBody>
          <a:bodyPr wrap="square" rtlCol="0">
            <a:spAutoFit/>
          </a:bodyPr>
          <a:lstStyle/>
          <a:p>
            <a:r>
              <a:rPr lang="en-US" altLang="zh-CN" sz="2800">
                <a:solidFill>
                  <a:schemeClr val="tx1"/>
                </a:solidFill>
              </a:rPr>
              <a:t>2</a:t>
            </a:r>
            <a:r>
              <a:rPr lang="zh-CN" altLang="en-US" sz="2800">
                <a:solidFill>
                  <a:schemeClr val="tx1"/>
                </a:solidFill>
              </a:rPr>
              <a:t>、链表</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链表种类：</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sp>
        <p:nvSpPr>
          <p:cNvPr id="3" name="文本框 2"/>
          <p:cNvSpPr txBox="1"/>
          <p:nvPr/>
        </p:nvSpPr>
        <p:spPr>
          <a:xfrm>
            <a:off x="1499870" y="2861945"/>
            <a:ext cx="4839970" cy="398780"/>
          </a:xfrm>
          <a:prstGeom prst="rect">
            <a:avLst/>
          </a:prstGeom>
          <a:noFill/>
        </p:spPr>
        <p:txBody>
          <a:bodyPr wrap="square" rtlCol="0">
            <a:spAutoFit/>
          </a:bodyPr>
          <a:lstStyle/>
          <a:p>
            <a:r>
              <a:rPr lang="zh-CN" altLang="en-US" sz="2000">
                <a:latin typeface="+mj-ea"/>
                <a:ea typeface="+mj-ea"/>
                <a:cs typeface="+mj-ea"/>
                <a:sym typeface="+mn-ea"/>
              </a:rPr>
              <a:t>（</a:t>
            </a:r>
            <a:r>
              <a:rPr lang="en-US" altLang="zh-CN" sz="2000">
                <a:latin typeface="+mj-ea"/>
                <a:ea typeface="+mj-ea"/>
                <a:cs typeface="+mj-ea"/>
                <a:sym typeface="+mn-ea"/>
              </a:rPr>
              <a:t>1</a:t>
            </a:r>
            <a:r>
              <a:rPr lang="zh-CN" altLang="en-US" sz="2000">
                <a:latin typeface="+mj-ea"/>
                <a:ea typeface="+mj-ea"/>
                <a:cs typeface="+mj-ea"/>
                <a:sym typeface="+mn-ea"/>
              </a:rPr>
              <a:t>）单向链表：</a:t>
            </a:r>
            <a:endParaRPr lang="zh-CN" altLang="en-US" sz="2000">
              <a:latin typeface="+mj-ea"/>
              <a:ea typeface="+mj-ea"/>
              <a:cs typeface="+mj-ea"/>
            </a:endParaRPr>
          </a:p>
        </p:txBody>
      </p:sp>
      <p:sp>
        <p:nvSpPr>
          <p:cNvPr id="5" name="文本框 4"/>
          <p:cNvSpPr txBox="1"/>
          <p:nvPr/>
        </p:nvSpPr>
        <p:spPr>
          <a:xfrm>
            <a:off x="1499870" y="4001135"/>
            <a:ext cx="4839970" cy="398780"/>
          </a:xfrm>
          <a:prstGeom prst="rect">
            <a:avLst/>
          </a:prstGeom>
          <a:noFill/>
        </p:spPr>
        <p:txBody>
          <a:bodyPr wrap="square" rtlCol="0">
            <a:spAutoFit/>
          </a:bodyPr>
          <a:lstStyle/>
          <a:p>
            <a:r>
              <a:rPr lang="zh-CN" altLang="en-US" sz="2000">
                <a:latin typeface="+mj-ea"/>
                <a:ea typeface="+mj-ea"/>
                <a:cs typeface="+mj-ea"/>
                <a:sym typeface="+mn-ea"/>
              </a:rPr>
              <a:t>（</a:t>
            </a:r>
            <a:r>
              <a:rPr lang="en-US" altLang="zh-CN" sz="2000">
                <a:latin typeface="+mj-ea"/>
                <a:ea typeface="+mj-ea"/>
                <a:cs typeface="+mj-ea"/>
                <a:sym typeface="+mn-ea"/>
              </a:rPr>
              <a:t>2</a:t>
            </a:r>
            <a:r>
              <a:rPr lang="zh-CN" altLang="en-US" sz="2000">
                <a:latin typeface="+mj-ea"/>
                <a:ea typeface="+mj-ea"/>
                <a:cs typeface="+mj-ea"/>
                <a:sym typeface="+mn-ea"/>
              </a:rPr>
              <a:t>）双向链表：</a:t>
            </a:r>
            <a:endParaRPr lang="zh-CN" altLang="en-US" sz="2000">
              <a:latin typeface="+mj-ea"/>
              <a:ea typeface="+mj-ea"/>
              <a:cs typeface="+mj-ea"/>
            </a:endParaRPr>
          </a:p>
        </p:txBody>
      </p:sp>
      <p:sp>
        <p:nvSpPr>
          <p:cNvPr id="6" name="文本框 5"/>
          <p:cNvSpPr txBox="1"/>
          <p:nvPr/>
        </p:nvSpPr>
        <p:spPr>
          <a:xfrm>
            <a:off x="1499870" y="5140325"/>
            <a:ext cx="2572385" cy="398780"/>
          </a:xfrm>
          <a:prstGeom prst="rect">
            <a:avLst/>
          </a:prstGeom>
          <a:noFill/>
        </p:spPr>
        <p:txBody>
          <a:bodyPr wrap="square" rtlCol="0">
            <a:spAutoFit/>
          </a:bodyPr>
          <a:lstStyle/>
          <a:p>
            <a:r>
              <a:rPr lang="zh-CN" altLang="en-US" sz="2000">
                <a:latin typeface="+mj-ea"/>
                <a:ea typeface="+mj-ea"/>
                <a:cs typeface="+mj-ea"/>
                <a:sym typeface="+mn-ea"/>
              </a:rPr>
              <a:t>（</a:t>
            </a:r>
            <a:r>
              <a:rPr lang="en-US" altLang="zh-CN" sz="2000">
                <a:latin typeface="+mj-ea"/>
                <a:ea typeface="+mj-ea"/>
                <a:cs typeface="+mj-ea"/>
                <a:sym typeface="+mn-ea"/>
              </a:rPr>
              <a:t>3</a:t>
            </a:r>
            <a:r>
              <a:rPr lang="zh-CN" altLang="en-US" sz="2000">
                <a:latin typeface="+mj-ea"/>
                <a:ea typeface="+mj-ea"/>
                <a:cs typeface="+mj-ea"/>
                <a:sym typeface="+mn-ea"/>
              </a:rPr>
              <a:t>）循环链表：</a:t>
            </a:r>
            <a:endParaRPr lang="zh-CN" altLang="en-US" sz="2000">
              <a:latin typeface="+mj-ea"/>
              <a:ea typeface="+mj-ea"/>
              <a:cs typeface="+mj-ea"/>
            </a:endParaRPr>
          </a:p>
        </p:txBody>
      </p:sp>
      <p:pic>
        <p:nvPicPr>
          <p:cNvPr id="8" name="图片 7"/>
          <p:cNvPicPr>
            <a:picLocks noChangeAspect="1"/>
          </p:cNvPicPr>
          <p:nvPr/>
        </p:nvPicPr>
        <p:blipFill>
          <a:blip r:embed="rId3"/>
          <a:stretch>
            <a:fillRect/>
          </a:stretch>
        </p:blipFill>
        <p:spPr>
          <a:xfrm>
            <a:off x="3944620" y="2952115"/>
            <a:ext cx="7263765" cy="1000760"/>
          </a:xfrm>
          <a:prstGeom prst="rect">
            <a:avLst/>
          </a:prstGeom>
        </p:spPr>
      </p:pic>
      <p:pic>
        <p:nvPicPr>
          <p:cNvPr id="9" name="图片 8"/>
          <p:cNvPicPr>
            <a:picLocks noChangeAspect="1"/>
          </p:cNvPicPr>
          <p:nvPr/>
        </p:nvPicPr>
        <p:blipFill>
          <a:blip r:embed="rId4"/>
          <a:stretch>
            <a:fillRect/>
          </a:stretch>
        </p:blipFill>
        <p:spPr>
          <a:xfrm>
            <a:off x="4072255" y="4030345"/>
            <a:ext cx="7635240" cy="1209675"/>
          </a:xfrm>
          <a:prstGeom prst="rect">
            <a:avLst/>
          </a:prstGeom>
        </p:spPr>
      </p:pic>
      <p:pic>
        <p:nvPicPr>
          <p:cNvPr id="10" name="图片 9"/>
          <p:cNvPicPr>
            <a:picLocks noChangeAspect="1"/>
          </p:cNvPicPr>
          <p:nvPr/>
        </p:nvPicPr>
        <p:blipFill>
          <a:blip r:embed="rId5"/>
          <a:stretch>
            <a:fillRect/>
          </a:stretch>
        </p:blipFill>
        <p:spPr>
          <a:xfrm>
            <a:off x="4072255" y="5240020"/>
            <a:ext cx="5454650" cy="114808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1000"/>
                                        <p:tgtEl>
                                          <p:spTgt spid="19">
                                            <p:txEl>
                                              <p:pRg st="1" end="1"/>
                                            </p:txEl>
                                          </p:spTgt>
                                        </p:tgtEl>
                                      </p:cBhvr>
                                    </p:animEffect>
                                    <p:anim calcmode="lin" valueType="num">
                                      <p:cBhvr>
                                        <p:cTn id="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1000"/>
                            </p:stCondLst>
                            <p:childTnLst>
                              <p:par>
                                <p:cTn id="31" presetID="42"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1000"/>
                            </p:stCondLst>
                            <p:childTnLst>
                              <p:par>
                                <p:cTn id="44" presetID="42"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2786380"/>
          </a:xfrm>
          <a:prstGeom prst="rect">
            <a:avLst/>
          </a:prstGeom>
          <a:noFill/>
        </p:spPr>
        <p:txBody>
          <a:bodyPr wrap="square" rtlCol="0">
            <a:spAutoFit/>
          </a:bodyPr>
          <a:lstStyle/>
          <a:p>
            <a:r>
              <a:rPr lang="en-US" altLang="zh-CN" sz="2800">
                <a:solidFill>
                  <a:schemeClr val="tx1"/>
                </a:solidFill>
              </a:rPr>
              <a:t>3</a:t>
            </a:r>
            <a:r>
              <a:rPr lang="zh-CN" altLang="en-US" sz="2800">
                <a:solidFill>
                  <a:schemeClr val="tx1"/>
                </a:solidFill>
              </a:rPr>
              <a:t>、队列</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概念：</a:t>
            </a:r>
            <a:endParaRPr lang="zh-CN" altLang="en-US" sz="2400">
              <a:solidFill>
                <a:schemeClr val="tx1"/>
              </a:solidFill>
            </a:endParaRPr>
          </a:p>
          <a:p>
            <a:r>
              <a:rPr lang="en-US" altLang="zh-CN" sz="2000">
                <a:solidFill>
                  <a:schemeClr val="tx1"/>
                </a:solidFill>
                <a:latin typeface="+mj-ea"/>
                <a:ea typeface="+mj-ea"/>
                <a:cs typeface="+mj-ea"/>
              </a:rPr>
              <a:t>            </a:t>
            </a:r>
            <a:r>
              <a:rPr lang="zh-CN" altLang="en-US" sz="2000">
                <a:solidFill>
                  <a:schemeClr val="tx1"/>
                </a:solidFill>
                <a:latin typeface="+mj-ea"/>
                <a:ea typeface="+mj-ea"/>
                <a:cs typeface="+mj-ea"/>
              </a:rPr>
              <a:t>队列是一种</a:t>
            </a:r>
            <a:r>
              <a:rPr lang="zh-CN" altLang="en-US" sz="2000">
                <a:solidFill>
                  <a:srgbClr val="FF0000"/>
                </a:solidFill>
                <a:latin typeface="+mj-ea"/>
                <a:ea typeface="+mj-ea"/>
                <a:cs typeface="+mj-ea"/>
              </a:rPr>
              <a:t>先进先出</a:t>
            </a:r>
            <a:r>
              <a:rPr lang="zh-CN" altLang="en-US" sz="2000">
                <a:solidFill>
                  <a:schemeClr val="tx1"/>
                </a:solidFill>
                <a:latin typeface="+mj-ea"/>
                <a:ea typeface="+mj-ea"/>
                <a:cs typeface="+mj-ea"/>
              </a:rPr>
              <a:t>的线性表，允许插入的一端称为队尾，允许删除的一端称为队首。</a:t>
            </a:r>
            <a:endParaRPr lang="zh-CN" altLang="en-US" sz="2000">
              <a:solidFill>
                <a:schemeClr val="tx1"/>
              </a:solidFill>
              <a:latin typeface="+mj-ea"/>
              <a:ea typeface="+mj-ea"/>
              <a:cs typeface="+mj-ea"/>
            </a:endParaRPr>
          </a:p>
          <a:p>
            <a:endParaRPr lang="zh-CN" altLang="en-US" sz="2000">
              <a:solidFill>
                <a:schemeClr val="tx1"/>
              </a:solidFill>
              <a:latin typeface="+mj-ea"/>
              <a:ea typeface="+mj-ea"/>
              <a:cs typeface="+mj-ea"/>
            </a:endParaRPr>
          </a:p>
          <a:p>
            <a:pPr>
              <a:lnSpc>
                <a:spcPct val="11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队列元素</a:t>
            </a:r>
            <a:r>
              <a:rPr lang="zh-CN" altLang="en-US" sz="2000">
                <a:solidFill>
                  <a:schemeClr val="tx1"/>
                </a:solidFill>
                <a:latin typeface="+mj-ea"/>
                <a:ea typeface="+mj-ea"/>
                <a:cs typeface="+mj-ea"/>
              </a:rPr>
              <a:t>：队列中的数据元素。</a:t>
            </a:r>
            <a:endParaRPr lang="zh-CN" altLang="en-US" sz="2000">
              <a:solidFill>
                <a:schemeClr val="tx1"/>
              </a:solidFill>
              <a:latin typeface="+mj-ea"/>
              <a:ea typeface="+mj-ea"/>
              <a:cs typeface="+mj-ea"/>
            </a:endParaRPr>
          </a:p>
          <a:p>
            <a:pPr>
              <a:lnSpc>
                <a:spcPct val="11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入队</a:t>
            </a:r>
            <a:r>
              <a:rPr lang="zh-CN" altLang="en-US" sz="2000">
                <a:solidFill>
                  <a:schemeClr val="tx1"/>
                </a:solidFill>
                <a:latin typeface="+mj-ea"/>
                <a:ea typeface="+mj-ea"/>
                <a:cs typeface="+mj-ea"/>
              </a:rPr>
              <a:t>：在队列中插入一个元素的过程。</a:t>
            </a:r>
            <a:endParaRPr lang="zh-CN" altLang="en-US" sz="2000">
              <a:solidFill>
                <a:schemeClr val="tx1"/>
              </a:solidFill>
              <a:latin typeface="+mj-ea"/>
              <a:ea typeface="+mj-ea"/>
              <a:cs typeface="+mj-ea"/>
            </a:endParaRPr>
          </a:p>
          <a:p>
            <a:pPr>
              <a:lnSpc>
                <a:spcPct val="11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出队</a:t>
            </a:r>
            <a:r>
              <a:rPr lang="zh-CN" altLang="en-US" sz="2000">
                <a:solidFill>
                  <a:schemeClr val="tx1"/>
                </a:solidFill>
                <a:latin typeface="+mj-ea"/>
                <a:ea typeface="+mj-ea"/>
                <a:cs typeface="+mj-ea"/>
              </a:rPr>
              <a:t>：从队列中删除一个元素的过程。</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pic>
        <p:nvPicPr>
          <p:cNvPr id="11" name="图片 10"/>
          <p:cNvPicPr>
            <a:picLocks noChangeAspect="1"/>
          </p:cNvPicPr>
          <p:nvPr/>
        </p:nvPicPr>
        <p:blipFill>
          <a:blip r:embed="rId3"/>
          <a:stretch>
            <a:fillRect/>
          </a:stretch>
        </p:blipFill>
        <p:spPr>
          <a:xfrm>
            <a:off x="3014345" y="5436235"/>
            <a:ext cx="3909695" cy="945515"/>
          </a:xfrm>
          <a:prstGeom prst="rect">
            <a:avLst/>
          </a:prstGeom>
        </p:spPr>
      </p:pic>
      <p:cxnSp>
        <p:nvCxnSpPr>
          <p:cNvPr id="13" name="直接箭头连接符 12"/>
          <p:cNvCxnSpPr/>
          <p:nvPr/>
        </p:nvCxnSpPr>
        <p:spPr>
          <a:xfrm flipH="1" flipV="1">
            <a:off x="1932305" y="5850890"/>
            <a:ext cx="945515" cy="146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flipV="1">
            <a:off x="7520305" y="5901690"/>
            <a:ext cx="945515" cy="146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125980" y="5494020"/>
            <a:ext cx="832485" cy="398780"/>
          </a:xfrm>
          <a:prstGeom prst="rect">
            <a:avLst/>
          </a:prstGeom>
          <a:noFill/>
        </p:spPr>
        <p:txBody>
          <a:bodyPr wrap="square" rtlCol="0">
            <a:spAutoFit/>
          </a:bodyPr>
          <a:lstStyle/>
          <a:p>
            <a:r>
              <a:rPr lang="zh-CN" altLang="en-US" sz="2000"/>
              <a:t>出队</a:t>
            </a:r>
            <a:endParaRPr lang="zh-CN" altLang="en-US" sz="2000"/>
          </a:p>
        </p:txBody>
      </p:sp>
      <p:sp>
        <p:nvSpPr>
          <p:cNvPr id="16" name="文本框 15"/>
          <p:cNvSpPr txBox="1"/>
          <p:nvPr/>
        </p:nvSpPr>
        <p:spPr>
          <a:xfrm>
            <a:off x="7727950" y="5502910"/>
            <a:ext cx="832485" cy="398780"/>
          </a:xfrm>
          <a:prstGeom prst="rect">
            <a:avLst/>
          </a:prstGeom>
          <a:noFill/>
        </p:spPr>
        <p:txBody>
          <a:bodyPr wrap="square" rtlCol="0">
            <a:spAutoFit/>
          </a:bodyPr>
          <a:lstStyle/>
          <a:p>
            <a:r>
              <a:rPr lang="zh-CN" altLang="en-US" sz="2000"/>
              <a:t>入队</a:t>
            </a:r>
            <a:endParaRPr lang="zh-CN" altLang="en-US" sz="2000"/>
          </a:p>
        </p:txBody>
      </p:sp>
      <p:sp>
        <p:nvSpPr>
          <p:cNvPr id="17" name="文本框 16"/>
          <p:cNvSpPr txBox="1"/>
          <p:nvPr/>
        </p:nvSpPr>
        <p:spPr>
          <a:xfrm>
            <a:off x="3212465" y="4717415"/>
            <a:ext cx="1272540" cy="398780"/>
          </a:xfrm>
          <a:prstGeom prst="rect">
            <a:avLst/>
          </a:prstGeom>
          <a:noFill/>
        </p:spPr>
        <p:txBody>
          <a:bodyPr wrap="square" rtlCol="0">
            <a:spAutoFit/>
          </a:bodyPr>
          <a:lstStyle/>
          <a:p>
            <a:r>
              <a:rPr lang="zh-CN" altLang="en-US" sz="2000"/>
              <a:t>队首元素</a:t>
            </a:r>
            <a:endParaRPr lang="zh-CN" altLang="en-US" sz="2000"/>
          </a:p>
        </p:txBody>
      </p:sp>
      <p:sp>
        <p:nvSpPr>
          <p:cNvPr id="18" name="文本框 17"/>
          <p:cNvSpPr txBox="1"/>
          <p:nvPr/>
        </p:nvSpPr>
        <p:spPr>
          <a:xfrm>
            <a:off x="6006465" y="4731385"/>
            <a:ext cx="1272540" cy="398780"/>
          </a:xfrm>
          <a:prstGeom prst="rect">
            <a:avLst/>
          </a:prstGeom>
          <a:noFill/>
        </p:spPr>
        <p:txBody>
          <a:bodyPr wrap="square" rtlCol="0">
            <a:spAutoFit/>
          </a:bodyPr>
          <a:lstStyle/>
          <a:p>
            <a:r>
              <a:rPr lang="zh-CN" altLang="en-US" sz="2000"/>
              <a:t>队尾元素</a:t>
            </a:r>
            <a:endParaRPr lang="zh-CN" altLang="en-US" sz="2000"/>
          </a:p>
        </p:txBody>
      </p:sp>
      <p:cxnSp>
        <p:nvCxnSpPr>
          <p:cNvPr id="20" name="直接箭头连接符 19"/>
          <p:cNvCxnSpPr/>
          <p:nvPr/>
        </p:nvCxnSpPr>
        <p:spPr>
          <a:xfrm flipH="1">
            <a:off x="3414395" y="5117465"/>
            <a:ext cx="0" cy="4794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H="1">
            <a:off x="6321425" y="5126990"/>
            <a:ext cx="0" cy="4794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xEl>
                                              <p:pRg st="1" end="1"/>
                                            </p:txEl>
                                          </p:spTgt>
                                        </p:tgtEl>
                                        <p:attrNameLst>
                                          <p:attrName>style.visibility</p:attrName>
                                        </p:attrNameLst>
                                      </p:cBhvr>
                                      <p:to>
                                        <p:strVal val="visible"/>
                                      </p:to>
                                    </p:set>
                                    <p:animEffect transition="in" filter="fade">
                                      <p:cBhvr>
                                        <p:cTn id="14" dur="1000"/>
                                        <p:tgtEl>
                                          <p:spTgt spid="19">
                                            <p:txEl>
                                              <p:pRg st="1" end="1"/>
                                            </p:txEl>
                                          </p:spTgt>
                                        </p:tgtEl>
                                      </p:cBhvr>
                                    </p:animEffect>
                                    <p:anim calcmode="lin" valueType="num">
                                      <p:cBhvr>
                                        <p:cTn id="1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9">
                                            <p:txEl>
                                              <p:pRg st="2" end="2"/>
                                            </p:txEl>
                                          </p:spTgt>
                                        </p:tgtEl>
                                        <p:attrNameLst>
                                          <p:attrName>style.visibility</p:attrName>
                                        </p:attrNameLst>
                                      </p:cBhvr>
                                      <p:to>
                                        <p:strVal val="visible"/>
                                      </p:to>
                                    </p:set>
                                    <p:animEffect transition="in" filter="blinds(horizontal)">
                                      <p:cBhvr>
                                        <p:cTn id="21" dur="500"/>
                                        <p:tgtEl>
                                          <p:spTgt spid="19">
                                            <p:txEl>
                                              <p:pRg st="2" end="2"/>
                                            </p:txEl>
                                          </p:spTgt>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1000"/>
                            </p:stCondLst>
                            <p:childTnLst>
                              <p:par>
                                <p:cTn id="40" presetID="42"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par>
                          <p:cTn id="45" fill="hold" nodeType="afterGroup">
                            <p:stCondLst>
                              <p:cond delay="2000"/>
                            </p:stCondLst>
                            <p:childTnLst>
                              <p:par>
                                <p:cTn id="46" presetID="42" presetClass="entr" presetSubtype="0"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19">
                                            <p:txEl>
                                              <p:pRg st="4" end="4"/>
                                            </p:txEl>
                                          </p:spTgt>
                                        </p:tgtEl>
                                        <p:attrNameLst>
                                          <p:attrName>style.visibility</p:attrName>
                                        </p:attrNameLst>
                                      </p:cBhvr>
                                      <p:to>
                                        <p:strVal val="visible"/>
                                      </p:to>
                                    </p:set>
                                    <p:animEffect transition="in" filter="fade">
                                      <p:cBhvr>
                                        <p:cTn id="55" dur="1000"/>
                                        <p:tgtEl>
                                          <p:spTgt spid="19">
                                            <p:txEl>
                                              <p:pRg st="4" end="4"/>
                                            </p:txEl>
                                          </p:spTgt>
                                        </p:tgtEl>
                                      </p:cBhvr>
                                    </p:animEffect>
                                    <p:anim calcmode="lin" valueType="num">
                                      <p:cBhvr>
                                        <p:cTn id="56"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afterGroup">
                            <p:stCondLst>
                              <p:cond delay="0"/>
                            </p:stCondLst>
                            <p:childTnLst>
                              <p:par>
                                <p:cTn id="60" presetID="42" presetClass="entr" presetSubtype="0" fill="hold" nodeType="clickEffect">
                                  <p:stCondLst>
                                    <p:cond delay="0"/>
                                  </p:stCondLst>
                                  <p:childTnLst>
                                    <p:set>
                                      <p:cBhvr>
                                        <p:cTn id="61" dur="1" fill="hold">
                                          <p:stCondLst>
                                            <p:cond delay="0"/>
                                          </p:stCondLst>
                                        </p:cTn>
                                        <p:tgtEl>
                                          <p:spTgt spid="19">
                                            <p:txEl>
                                              <p:pRg st="5" end="5"/>
                                            </p:txEl>
                                          </p:spTgt>
                                        </p:tgtEl>
                                        <p:attrNameLst>
                                          <p:attrName>style.visibility</p:attrName>
                                        </p:attrNameLst>
                                      </p:cBhvr>
                                      <p:to>
                                        <p:strVal val="visible"/>
                                      </p:to>
                                    </p:set>
                                    <p:animEffect transition="in" filter="fade">
                                      <p:cBhvr>
                                        <p:cTn id="62" dur="1000"/>
                                        <p:tgtEl>
                                          <p:spTgt spid="19">
                                            <p:txEl>
                                              <p:pRg st="5" end="5"/>
                                            </p:txEl>
                                          </p:spTgt>
                                        </p:tgtEl>
                                      </p:cBhvr>
                                    </p:animEffect>
                                    <p:anim calcmode="lin" valueType="num">
                                      <p:cBhvr>
                                        <p:cTn id="63"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after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afterGroup">
                            <p:stCondLst>
                              <p:cond delay="0"/>
                            </p:stCondLst>
                            <p:childTnLst>
                              <p:par>
                                <p:cTn id="79" presetID="22" presetClass="entr" presetSubtype="4" fill="hold" nodeType="clickEffect">
                                  <p:stCondLst>
                                    <p:cond delay="0"/>
                                  </p:stCondLst>
                                  <p:childTnLst>
                                    <p:set>
                                      <p:cBhvr>
                                        <p:cTn id="80" dur="1" fill="hold">
                                          <p:stCondLst>
                                            <p:cond delay="0"/>
                                          </p:stCondLst>
                                        </p:cTn>
                                        <p:tgtEl>
                                          <p:spTgt spid="19">
                                            <p:txEl>
                                              <p:pRg st="6" end="6"/>
                                            </p:txEl>
                                          </p:spTgt>
                                        </p:tgtEl>
                                        <p:attrNameLst>
                                          <p:attrName>style.visibility</p:attrName>
                                        </p:attrNameLst>
                                      </p:cBhvr>
                                      <p:to>
                                        <p:strVal val="visible"/>
                                      </p:to>
                                    </p:set>
                                    <p:animEffect transition="in" filter="wipe(down)">
                                      <p:cBhvr>
                                        <p:cTn id="81" dur="500"/>
                                        <p:tgtEl>
                                          <p:spTgt spid="19">
                                            <p:txEl>
                                              <p:pRg st="6" end="6"/>
                                            </p:txEl>
                                          </p:spTgt>
                                        </p:tgtEl>
                                      </p:cBhvr>
                                    </p:animEffect>
                                  </p:childTnLst>
                                </p:cTn>
                              </p:par>
                            </p:childTnLst>
                          </p:cTn>
                        </p:par>
                        <p:par>
                          <p:cTn id="82" fill="hold" nodeType="afterGroup">
                            <p:stCondLst>
                              <p:cond delay="500"/>
                            </p:stCondLst>
                            <p:childTnLst>
                              <p:par>
                                <p:cTn id="83" presetID="22" presetClass="entr" presetSubtype="4"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down)">
                                      <p:cBhvr>
                                        <p:cTn id="85" dur="500"/>
                                        <p:tgtEl>
                                          <p:spTgt spid="15"/>
                                        </p:tgtEl>
                                      </p:cBhvr>
                                    </p:animEffect>
                                  </p:childTnLst>
                                </p:cTn>
                              </p:par>
                            </p:childTnLst>
                          </p:cTn>
                        </p:par>
                        <p:par>
                          <p:cTn id="86" fill="hold" nodeType="afterGroup">
                            <p:stCondLst>
                              <p:cond delay="1000"/>
                            </p:stCondLst>
                            <p:childTnLst>
                              <p:par>
                                <p:cTn id="87" presetID="22" presetClass="entr" presetSubtype="4" fill="hold" nodeType="after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wipe(down)">
                                      <p:cBhvr>
                                        <p:cTn id="8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6" grpId="0"/>
      <p:bldP spid="15"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3340735"/>
          </a:xfrm>
          <a:prstGeom prst="rect">
            <a:avLst/>
          </a:prstGeom>
          <a:noFill/>
        </p:spPr>
        <p:txBody>
          <a:bodyPr wrap="square" rtlCol="0">
            <a:spAutoFit/>
          </a:bodyPr>
          <a:lstStyle/>
          <a:p>
            <a:r>
              <a:rPr lang="en-US" altLang="zh-CN" sz="2800">
                <a:solidFill>
                  <a:schemeClr val="tx1"/>
                </a:solidFill>
              </a:rPr>
              <a:t>4</a:t>
            </a:r>
            <a:r>
              <a:rPr lang="zh-CN" altLang="en-US" sz="2800">
                <a:solidFill>
                  <a:schemeClr val="tx1"/>
                </a:solidFill>
              </a:rPr>
              <a:t>、栈</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概念：</a:t>
            </a:r>
            <a:endParaRPr lang="zh-CN" altLang="en-US" sz="2400">
              <a:solidFill>
                <a:schemeClr val="tx1"/>
              </a:solidFill>
            </a:endParaRPr>
          </a:p>
          <a:p>
            <a:r>
              <a:rPr lang="en-US" altLang="zh-CN" sz="2000">
                <a:solidFill>
                  <a:schemeClr val="tx1"/>
                </a:solidFill>
                <a:latin typeface="+mj-ea"/>
                <a:ea typeface="+mj-ea"/>
                <a:cs typeface="+mj-ea"/>
              </a:rPr>
              <a:t>            </a:t>
            </a:r>
            <a:r>
              <a:rPr lang="zh-CN" altLang="en-US" sz="2000">
                <a:solidFill>
                  <a:schemeClr val="tx1"/>
                </a:solidFill>
                <a:latin typeface="+mj-ea"/>
                <a:ea typeface="+mj-ea"/>
                <a:cs typeface="+mj-ea"/>
              </a:rPr>
              <a:t>栈是一种</a:t>
            </a:r>
            <a:r>
              <a:rPr lang="zh-CN" altLang="en-US" sz="2000">
                <a:solidFill>
                  <a:srgbClr val="FF0000"/>
                </a:solidFill>
                <a:latin typeface="+mj-ea"/>
                <a:ea typeface="+mj-ea"/>
                <a:cs typeface="+mj-ea"/>
              </a:rPr>
              <a:t>先进后出</a:t>
            </a:r>
            <a:r>
              <a:rPr lang="zh-CN" altLang="en-US" sz="2000">
                <a:solidFill>
                  <a:schemeClr val="tx1"/>
                </a:solidFill>
                <a:latin typeface="+mj-ea"/>
                <a:ea typeface="+mj-ea"/>
                <a:cs typeface="+mj-ea"/>
              </a:rPr>
              <a:t>的操作受限的线性表，仅允许在表的一端进行插入或删除。</a:t>
            </a:r>
            <a:endParaRPr lang="zh-CN" altLang="en-US" sz="2000">
              <a:solidFill>
                <a:schemeClr val="tx1"/>
              </a:solidFill>
              <a:latin typeface="+mj-ea"/>
              <a:ea typeface="+mj-ea"/>
              <a:cs typeface="+mj-ea"/>
            </a:endParaRPr>
          </a:p>
          <a:p>
            <a:endParaRPr lang="zh-CN" altLang="en-US" sz="2000">
              <a:solidFill>
                <a:schemeClr val="tx1"/>
              </a:solidFill>
              <a:latin typeface="+mj-ea"/>
              <a:ea typeface="+mj-ea"/>
              <a:cs typeface="+mj-ea"/>
            </a:endParaRPr>
          </a:p>
          <a:p>
            <a:pPr>
              <a:lnSpc>
                <a:spcPct val="12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栈顶</a:t>
            </a:r>
            <a:r>
              <a:rPr lang="zh-CN" altLang="en-US" sz="2000">
                <a:solidFill>
                  <a:schemeClr val="tx1"/>
                </a:solidFill>
                <a:latin typeface="+mj-ea"/>
                <a:ea typeface="+mj-ea"/>
                <a:cs typeface="+mj-ea"/>
              </a:rPr>
              <a:t>：进行插入或删除操作的一端。</a:t>
            </a:r>
            <a:endParaRPr lang="zh-CN" altLang="en-US" sz="2000">
              <a:solidFill>
                <a:schemeClr val="tx1"/>
              </a:solidFill>
              <a:latin typeface="+mj-ea"/>
              <a:ea typeface="+mj-ea"/>
              <a:cs typeface="+mj-ea"/>
            </a:endParaRPr>
          </a:p>
          <a:p>
            <a:pPr>
              <a:lnSpc>
                <a:spcPct val="120000"/>
              </a:lnSpc>
            </a:pPr>
            <a:r>
              <a:rPr lang="zh-CN" altLang="en-US" sz="2000">
                <a:solidFill>
                  <a:schemeClr val="tx1"/>
                </a:solidFill>
                <a:latin typeface="+mj-ea"/>
                <a:ea typeface="+mj-ea"/>
                <a:cs typeface="+mj-ea"/>
              </a:rPr>
              <a:t> </a:t>
            </a: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栈顶元素</a:t>
            </a:r>
            <a:r>
              <a:rPr lang="zh-CN" altLang="en-US" sz="2000">
                <a:solidFill>
                  <a:schemeClr val="tx1"/>
                </a:solidFill>
                <a:latin typeface="+mj-ea"/>
                <a:ea typeface="+mj-ea"/>
                <a:cs typeface="+mj-ea"/>
              </a:rPr>
              <a:t>：位于栈顶位置的元素。</a:t>
            </a:r>
            <a:endParaRPr lang="zh-CN" altLang="en-US" sz="2000">
              <a:solidFill>
                <a:schemeClr val="tx1"/>
              </a:solidFill>
              <a:latin typeface="+mj-ea"/>
              <a:ea typeface="+mj-ea"/>
              <a:cs typeface="+mj-ea"/>
            </a:endParaRPr>
          </a:p>
          <a:p>
            <a:pPr>
              <a:lnSpc>
                <a:spcPct val="12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栈底</a:t>
            </a:r>
            <a:r>
              <a:rPr lang="zh-CN" altLang="en-US" sz="2000">
                <a:solidFill>
                  <a:schemeClr val="tx1"/>
                </a:solidFill>
                <a:latin typeface="+mj-ea"/>
                <a:ea typeface="+mj-ea"/>
                <a:cs typeface="+mj-ea"/>
              </a:rPr>
              <a:t>：不</a:t>
            </a:r>
            <a:r>
              <a:rPr lang="zh-CN" altLang="en-US" sz="2000">
                <a:latin typeface="+mj-ea"/>
                <a:ea typeface="+mj-ea"/>
                <a:cs typeface="+mj-ea"/>
                <a:sym typeface="+mn-ea"/>
              </a:rPr>
              <a:t>进行操作的一端</a:t>
            </a:r>
            <a:r>
              <a:rPr lang="zh-CN" altLang="en-US" sz="2000">
                <a:solidFill>
                  <a:schemeClr val="tx1"/>
                </a:solidFill>
                <a:latin typeface="+mj-ea"/>
                <a:ea typeface="+mj-ea"/>
                <a:cs typeface="+mj-ea"/>
              </a:rPr>
              <a:t>。</a:t>
            </a:r>
            <a:endParaRPr lang="zh-CN" altLang="en-US" sz="2000">
              <a:solidFill>
                <a:schemeClr val="tx1"/>
              </a:solidFill>
              <a:latin typeface="+mj-ea"/>
              <a:ea typeface="+mj-ea"/>
              <a:cs typeface="+mj-ea"/>
            </a:endParaRPr>
          </a:p>
          <a:p>
            <a:pPr>
              <a:lnSpc>
                <a:spcPct val="12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栈底元素</a:t>
            </a:r>
            <a:r>
              <a:rPr lang="zh-CN" altLang="en-US" sz="2000">
                <a:solidFill>
                  <a:schemeClr val="tx1"/>
                </a:solidFill>
                <a:latin typeface="+mj-ea"/>
                <a:ea typeface="+mj-ea"/>
                <a:cs typeface="+mj-ea"/>
              </a:rPr>
              <a:t>：位于栈底位置的元素。</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cxnSp>
        <p:nvCxnSpPr>
          <p:cNvPr id="13" name="直接箭头连接符 12"/>
          <p:cNvCxnSpPr/>
          <p:nvPr/>
        </p:nvCxnSpPr>
        <p:spPr>
          <a:xfrm flipH="1">
            <a:off x="8466455" y="6092825"/>
            <a:ext cx="606425" cy="120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9166225" y="5840730"/>
            <a:ext cx="1438275" cy="398780"/>
          </a:xfrm>
          <a:prstGeom prst="rect">
            <a:avLst/>
          </a:prstGeom>
          <a:noFill/>
        </p:spPr>
        <p:txBody>
          <a:bodyPr wrap="square" rtlCol="0">
            <a:spAutoFit/>
          </a:bodyPr>
          <a:lstStyle/>
          <a:p>
            <a:r>
              <a:rPr lang="zh-CN" altLang="en-US" sz="2000"/>
              <a:t>栈底元素</a:t>
            </a:r>
            <a:endParaRPr lang="zh-CN" altLang="en-US" sz="2000"/>
          </a:p>
        </p:txBody>
      </p:sp>
      <p:pic>
        <p:nvPicPr>
          <p:cNvPr id="3" name="图片 2"/>
          <p:cNvPicPr>
            <a:picLocks noChangeAspect="1"/>
          </p:cNvPicPr>
          <p:nvPr/>
        </p:nvPicPr>
        <p:blipFill>
          <a:blip r:embed="rId3"/>
          <a:stretch>
            <a:fillRect/>
          </a:stretch>
        </p:blipFill>
        <p:spPr>
          <a:xfrm>
            <a:off x="6483985" y="3771900"/>
            <a:ext cx="1889125" cy="2616200"/>
          </a:xfrm>
          <a:prstGeom prst="rect">
            <a:avLst/>
          </a:prstGeom>
        </p:spPr>
      </p:pic>
      <p:cxnSp>
        <p:nvCxnSpPr>
          <p:cNvPr id="5" name="直接箭头连接符 4"/>
          <p:cNvCxnSpPr/>
          <p:nvPr/>
        </p:nvCxnSpPr>
        <p:spPr>
          <a:xfrm flipH="1">
            <a:off x="8395970" y="4794250"/>
            <a:ext cx="606425" cy="120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9095740" y="4542155"/>
            <a:ext cx="1438275" cy="398780"/>
          </a:xfrm>
          <a:prstGeom prst="rect">
            <a:avLst/>
          </a:prstGeom>
          <a:noFill/>
        </p:spPr>
        <p:txBody>
          <a:bodyPr wrap="square" rtlCol="0">
            <a:spAutoFit/>
          </a:bodyPr>
          <a:lstStyle/>
          <a:p>
            <a:r>
              <a:rPr lang="zh-CN" altLang="en-US" sz="2000"/>
              <a:t>栈顶元素</a:t>
            </a:r>
            <a:endParaRPr lang="zh-CN" alt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down)">
                                      <p:cBhvr>
                                        <p:cTn id="7" dur="580">
                                          <p:stCondLst>
                                            <p:cond delay="0"/>
                                          </p:stCondLst>
                                        </p:cTn>
                                        <p:tgtEl>
                                          <p:spTgt spid="19">
                                            <p:txEl>
                                              <p:pRg st="0" end="0"/>
                                            </p:txEl>
                                          </p:spTgt>
                                        </p:tgtEl>
                                      </p:cBhvr>
                                    </p:animEffect>
                                    <p:anim calcmode="lin" valueType="num">
                                      <p:cBhvr>
                                        <p:cTn id="8" dur="1822" tmFilter="0,0; 0.14,0.36; 0.43,0.73; 0.71,0.91; 1.0,1.0">
                                          <p:stCondLst>
                                            <p:cond delay="0"/>
                                          </p:stCondLst>
                                        </p:cTn>
                                        <p:tgtEl>
                                          <p:spTgt spid="1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xEl>
                                              <p:pRg st="0" end="0"/>
                                            </p:txEl>
                                          </p:spTgt>
                                        </p:tgtEl>
                                      </p:cBhvr>
                                      <p:to x="100000" y="60000"/>
                                    </p:animScale>
                                    <p:animScale>
                                      <p:cBhvr>
                                        <p:cTn id="14" dur="166" decel="50000">
                                          <p:stCondLst>
                                            <p:cond delay="676"/>
                                          </p:stCondLst>
                                        </p:cTn>
                                        <p:tgtEl>
                                          <p:spTgt spid="19">
                                            <p:txEl>
                                              <p:pRg st="0" end="0"/>
                                            </p:txEl>
                                          </p:spTgt>
                                        </p:tgtEl>
                                      </p:cBhvr>
                                      <p:to x="100000" y="100000"/>
                                    </p:animScale>
                                    <p:animScale>
                                      <p:cBhvr>
                                        <p:cTn id="15" dur="26">
                                          <p:stCondLst>
                                            <p:cond delay="1312"/>
                                          </p:stCondLst>
                                        </p:cTn>
                                        <p:tgtEl>
                                          <p:spTgt spid="19">
                                            <p:txEl>
                                              <p:pRg st="0" end="0"/>
                                            </p:txEl>
                                          </p:spTgt>
                                        </p:tgtEl>
                                      </p:cBhvr>
                                      <p:to x="100000" y="80000"/>
                                    </p:animScale>
                                    <p:animScale>
                                      <p:cBhvr>
                                        <p:cTn id="16" dur="166" decel="50000">
                                          <p:stCondLst>
                                            <p:cond delay="1338"/>
                                          </p:stCondLst>
                                        </p:cTn>
                                        <p:tgtEl>
                                          <p:spTgt spid="19">
                                            <p:txEl>
                                              <p:pRg st="0" end="0"/>
                                            </p:txEl>
                                          </p:spTgt>
                                        </p:tgtEl>
                                      </p:cBhvr>
                                      <p:to x="100000" y="100000"/>
                                    </p:animScale>
                                    <p:animScale>
                                      <p:cBhvr>
                                        <p:cTn id="17" dur="26">
                                          <p:stCondLst>
                                            <p:cond delay="1642"/>
                                          </p:stCondLst>
                                        </p:cTn>
                                        <p:tgtEl>
                                          <p:spTgt spid="19">
                                            <p:txEl>
                                              <p:pRg st="0" end="0"/>
                                            </p:txEl>
                                          </p:spTgt>
                                        </p:tgtEl>
                                      </p:cBhvr>
                                      <p:to x="100000" y="90000"/>
                                    </p:animScale>
                                    <p:animScale>
                                      <p:cBhvr>
                                        <p:cTn id="18" dur="166" decel="50000">
                                          <p:stCondLst>
                                            <p:cond delay="1668"/>
                                          </p:stCondLst>
                                        </p:cTn>
                                        <p:tgtEl>
                                          <p:spTgt spid="19">
                                            <p:txEl>
                                              <p:pRg st="0" end="0"/>
                                            </p:txEl>
                                          </p:spTgt>
                                        </p:tgtEl>
                                      </p:cBhvr>
                                      <p:to x="100000" y="100000"/>
                                    </p:animScale>
                                    <p:animScale>
                                      <p:cBhvr>
                                        <p:cTn id="19" dur="26">
                                          <p:stCondLst>
                                            <p:cond delay="1808"/>
                                          </p:stCondLst>
                                        </p:cTn>
                                        <p:tgtEl>
                                          <p:spTgt spid="19">
                                            <p:txEl>
                                              <p:pRg st="0" end="0"/>
                                            </p:txEl>
                                          </p:spTgt>
                                        </p:tgtEl>
                                      </p:cBhvr>
                                      <p:to x="100000" y="95000"/>
                                    </p:animScale>
                                    <p:animScale>
                                      <p:cBhvr>
                                        <p:cTn id="20" dur="166" decel="50000">
                                          <p:stCondLst>
                                            <p:cond delay="1834"/>
                                          </p:stCondLst>
                                        </p:cTn>
                                        <p:tgtEl>
                                          <p:spTgt spid="19">
                                            <p:txEl>
                                              <p:pRg st="0" end="0"/>
                                            </p:txEl>
                                          </p:spTgt>
                                        </p:tgtEl>
                                      </p:cBhvr>
                                      <p:to x="100000" y="100000"/>
                                    </p:animScale>
                                  </p:childTnLst>
                                </p:cTn>
                              </p:par>
                            </p:childTnLst>
                          </p:cTn>
                        </p:par>
                      </p:childTnLst>
                    </p:cTn>
                  </p:par>
                  <p:par>
                    <p:cTn id="21" fill="hold" nodeType="clickPar">
                      <p:stCondLst>
                        <p:cond delay="indefinite"/>
                      </p:stCondLst>
                      <p:childTnLst>
                        <p:par>
                          <p:cTn id="22" fill="hold" nodeType="after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19">
                                            <p:txEl>
                                              <p:pRg st="1" end="1"/>
                                            </p:txEl>
                                          </p:spTgt>
                                        </p:tgtEl>
                                        <p:attrNameLst>
                                          <p:attrName>style.visibility</p:attrName>
                                        </p:attrNameLst>
                                      </p:cBhvr>
                                      <p:to>
                                        <p:strVal val="visible"/>
                                      </p:to>
                                    </p:set>
                                    <p:animEffect transition="in" filter="fade">
                                      <p:cBhvr>
                                        <p:cTn id="25" dur="1000"/>
                                        <p:tgtEl>
                                          <p:spTgt spid="19">
                                            <p:txEl>
                                              <p:pRg st="1" end="1"/>
                                            </p:txEl>
                                          </p:spTgt>
                                        </p:tgtEl>
                                      </p:cBhvr>
                                    </p:animEffect>
                                    <p:anim calcmode="lin" valueType="num">
                                      <p:cBhvr>
                                        <p:cTn id="26"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19">
                                            <p:txEl>
                                              <p:pRg st="2" end="2"/>
                                            </p:txEl>
                                          </p:spTgt>
                                        </p:tgtEl>
                                        <p:attrNameLst>
                                          <p:attrName>style.visibility</p:attrName>
                                        </p:attrNameLst>
                                      </p:cBhvr>
                                      <p:to>
                                        <p:strVal val="visible"/>
                                      </p:to>
                                    </p:set>
                                    <p:animEffect transition="in" filter="fade">
                                      <p:cBhvr>
                                        <p:cTn id="32" dur="1000"/>
                                        <p:tgtEl>
                                          <p:spTgt spid="19">
                                            <p:txEl>
                                              <p:pRg st="2" end="2"/>
                                            </p:txEl>
                                          </p:spTgt>
                                        </p:tgtEl>
                                      </p:cBhvr>
                                    </p:animEffect>
                                    <p:anim calcmode="lin" valueType="num">
                                      <p:cBhvr>
                                        <p:cTn id="33"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1000"/>
                            </p:stCondLst>
                            <p:childTnLst>
                              <p:par>
                                <p:cTn id="36" presetID="42"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afterGroup">
                            <p:stCondLst>
                              <p:cond delay="0"/>
                            </p:stCondLst>
                            <p:childTnLst>
                              <p:par>
                                <p:cTn id="43" presetID="42" presetClass="entr" presetSubtype="0" fill="hold" nodeType="clickEffect">
                                  <p:stCondLst>
                                    <p:cond delay="0"/>
                                  </p:stCondLst>
                                  <p:childTnLst>
                                    <p:set>
                                      <p:cBhvr>
                                        <p:cTn id="44" dur="1" fill="hold">
                                          <p:stCondLst>
                                            <p:cond delay="0"/>
                                          </p:stCondLst>
                                        </p:cTn>
                                        <p:tgtEl>
                                          <p:spTgt spid="19">
                                            <p:txEl>
                                              <p:pRg st="4" end="4"/>
                                            </p:txEl>
                                          </p:spTgt>
                                        </p:tgtEl>
                                        <p:attrNameLst>
                                          <p:attrName>style.visibility</p:attrName>
                                        </p:attrNameLst>
                                      </p:cBhvr>
                                      <p:to>
                                        <p:strVal val="visible"/>
                                      </p:to>
                                    </p:set>
                                    <p:animEffect transition="in" filter="fade">
                                      <p:cBhvr>
                                        <p:cTn id="45" dur="1000"/>
                                        <p:tgtEl>
                                          <p:spTgt spid="19">
                                            <p:txEl>
                                              <p:pRg st="4" end="4"/>
                                            </p:txEl>
                                          </p:spTgt>
                                        </p:tgtEl>
                                      </p:cBhvr>
                                    </p:animEffect>
                                    <p:anim calcmode="lin" valueType="num">
                                      <p:cBhvr>
                                        <p:cTn id="46"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afterGroup">
                            <p:stCondLst>
                              <p:cond delay="0"/>
                            </p:stCondLst>
                            <p:childTnLst>
                              <p:par>
                                <p:cTn id="50" presetID="42" presetClass="entr" presetSubtype="0" fill="hold" nodeType="clickEffect">
                                  <p:stCondLst>
                                    <p:cond delay="0"/>
                                  </p:stCondLst>
                                  <p:childTnLst>
                                    <p:set>
                                      <p:cBhvr>
                                        <p:cTn id="51" dur="1" fill="hold">
                                          <p:stCondLst>
                                            <p:cond delay="0"/>
                                          </p:stCondLst>
                                        </p:cTn>
                                        <p:tgtEl>
                                          <p:spTgt spid="19">
                                            <p:txEl>
                                              <p:pRg st="5" end="5"/>
                                            </p:txEl>
                                          </p:spTgt>
                                        </p:tgtEl>
                                        <p:attrNameLst>
                                          <p:attrName>style.visibility</p:attrName>
                                        </p:attrNameLst>
                                      </p:cBhvr>
                                      <p:to>
                                        <p:strVal val="visible"/>
                                      </p:to>
                                    </p:set>
                                    <p:animEffect transition="in" filter="fade">
                                      <p:cBhvr>
                                        <p:cTn id="52" dur="1000"/>
                                        <p:tgtEl>
                                          <p:spTgt spid="19">
                                            <p:txEl>
                                              <p:pRg st="5" end="5"/>
                                            </p:txEl>
                                          </p:spTgt>
                                        </p:tgtEl>
                                      </p:cBhvr>
                                    </p:animEffect>
                                    <p:anim calcmode="lin" valueType="num">
                                      <p:cBhvr>
                                        <p:cTn id="53"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after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anim calcmode="lin" valueType="num">
                                      <p:cBhvr>
                                        <p:cTn id="60" dur="1000" fill="hold"/>
                                        <p:tgtEl>
                                          <p:spTgt spid="6"/>
                                        </p:tgtEl>
                                        <p:attrNameLst>
                                          <p:attrName>ppt_x</p:attrName>
                                        </p:attrNameLst>
                                      </p:cBhvr>
                                      <p:tavLst>
                                        <p:tav tm="0">
                                          <p:val>
                                            <p:strVal val="#ppt_x"/>
                                          </p:val>
                                        </p:tav>
                                        <p:tav tm="100000">
                                          <p:val>
                                            <p:strVal val="#ppt_x"/>
                                          </p:val>
                                        </p:tav>
                                      </p:tavLst>
                                    </p:anim>
                                    <p:anim calcmode="lin" valueType="num">
                                      <p:cBhvr>
                                        <p:cTn id="61" dur="1000" fill="hold"/>
                                        <p:tgtEl>
                                          <p:spTgt spid="6"/>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1000"/>
                                        <p:tgtEl>
                                          <p:spTgt spid="5"/>
                                        </p:tgtEl>
                                      </p:cBhvr>
                                    </p:animEffect>
                                    <p:anim calcmode="lin" valueType="num">
                                      <p:cBhvr>
                                        <p:cTn id="65" dur="1000" fill="hold"/>
                                        <p:tgtEl>
                                          <p:spTgt spid="5"/>
                                        </p:tgtEl>
                                        <p:attrNameLst>
                                          <p:attrName>ppt_x</p:attrName>
                                        </p:attrNameLst>
                                      </p:cBhvr>
                                      <p:tavLst>
                                        <p:tav tm="0">
                                          <p:val>
                                            <p:strVal val="#ppt_x"/>
                                          </p:val>
                                        </p:tav>
                                        <p:tav tm="100000">
                                          <p:val>
                                            <p:strVal val="#ppt_x"/>
                                          </p:val>
                                        </p:tav>
                                      </p:tavLst>
                                    </p:anim>
                                    <p:anim calcmode="lin" valueType="num">
                                      <p:cBhvr>
                                        <p:cTn id="6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afterGroup">
                            <p:stCondLst>
                              <p:cond delay="0"/>
                            </p:stCondLst>
                            <p:childTnLst>
                              <p:par>
                                <p:cTn id="69" presetID="42" presetClass="entr" presetSubtype="0" fill="hold" nodeType="clickEffect">
                                  <p:stCondLst>
                                    <p:cond delay="0"/>
                                  </p:stCondLst>
                                  <p:childTnLst>
                                    <p:set>
                                      <p:cBhvr>
                                        <p:cTn id="70" dur="1" fill="hold">
                                          <p:stCondLst>
                                            <p:cond delay="0"/>
                                          </p:stCondLst>
                                        </p:cTn>
                                        <p:tgtEl>
                                          <p:spTgt spid="19">
                                            <p:txEl>
                                              <p:pRg st="6" end="6"/>
                                            </p:txEl>
                                          </p:spTgt>
                                        </p:tgtEl>
                                        <p:attrNameLst>
                                          <p:attrName>style.visibility</p:attrName>
                                        </p:attrNameLst>
                                      </p:cBhvr>
                                      <p:to>
                                        <p:strVal val="visible"/>
                                      </p:to>
                                    </p:set>
                                    <p:animEffect transition="in" filter="fade">
                                      <p:cBhvr>
                                        <p:cTn id="71" dur="1000"/>
                                        <p:tgtEl>
                                          <p:spTgt spid="19">
                                            <p:txEl>
                                              <p:pRg st="6" end="6"/>
                                            </p:txEl>
                                          </p:spTgt>
                                        </p:tgtEl>
                                      </p:cBhvr>
                                    </p:animEffect>
                                    <p:anim calcmode="lin" valueType="num">
                                      <p:cBhvr>
                                        <p:cTn id="72"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73"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4" fill="hold" nodeType="clickPar">
                      <p:stCondLst>
                        <p:cond delay="indefinite"/>
                      </p:stCondLst>
                      <p:childTnLst>
                        <p:par>
                          <p:cTn id="75" fill="hold" nodeType="afterGroup">
                            <p:stCondLst>
                              <p:cond delay="0"/>
                            </p:stCondLst>
                            <p:childTnLst>
                              <p:par>
                                <p:cTn id="76" presetID="42" presetClass="entr" presetSubtype="0" fill="hold" nodeType="clickEffect">
                                  <p:stCondLst>
                                    <p:cond delay="0"/>
                                  </p:stCondLst>
                                  <p:childTnLst>
                                    <p:set>
                                      <p:cBhvr>
                                        <p:cTn id="77" dur="1" fill="hold">
                                          <p:stCondLst>
                                            <p:cond delay="0"/>
                                          </p:stCondLst>
                                        </p:cTn>
                                        <p:tgtEl>
                                          <p:spTgt spid="19">
                                            <p:txEl>
                                              <p:pRg st="7" end="7"/>
                                            </p:txEl>
                                          </p:spTgt>
                                        </p:tgtEl>
                                        <p:attrNameLst>
                                          <p:attrName>style.visibility</p:attrName>
                                        </p:attrNameLst>
                                      </p:cBhvr>
                                      <p:to>
                                        <p:strVal val="visible"/>
                                      </p:to>
                                    </p:set>
                                    <p:animEffect transition="in" filter="fade">
                                      <p:cBhvr>
                                        <p:cTn id="78" dur="1000"/>
                                        <p:tgtEl>
                                          <p:spTgt spid="19">
                                            <p:txEl>
                                              <p:pRg st="7" end="7"/>
                                            </p:txEl>
                                          </p:spTgt>
                                        </p:tgtEl>
                                      </p:cBhvr>
                                    </p:animEffect>
                                    <p:anim calcmode="lin" valueType="num">
                                      <p:cBhvr>
                                        <p:cTn id="79"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80"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1" fill="hold" nodeType="clickPar">
                      <p:stCondLst>
                        <p:cond delay="indefinite"/>
                      </p:stCondLst>
                      <p:childTnLst>
                        <p:par>
                          <p:cTn id="82" fill="hold" nodeType="afterGroup">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1000"/>
                                        <p:tgtEl>
                                          <p:spTgt spid="15"/>
                                        </p:tgtEl>
                                      </p:cBhvr>
                                    </p:animEffect>
                                    <p:anim calcmode="lin" valueType="num">
                                      <p:cBhvr>
                                        <p:cTn id="86" dur="1000" fill="hold"/>
                                        <p:tgtEl>
                                          <p:spTgt spid="15"/>
                                        </p:tgtEl>
                                        <p:attrNameLst>
                                          <p:attrName>ppt_x</p:attrName>
                                        </p:attrNameLst>
                                      </p:cBhvr>
                                      <p:tavLst>
                                        <p:tav tm="0">
                                          <p:val>
                                            <p:strVal val="#ppt_x"/>
                                          </p:val>
                                        </p:tav>
                                        <p:tav tm="100000">
                                          <p:val>
                                            <p:strVal val="#ppt_x"/>
                                          </p:val>
                                        </p:tav>
                                      </p:tavLst>
                                    </p:anim>
                                    <p:anim calcmode="lin" valueType="num">
                                      <p:cBhvr>
                                        <p:cTn id="87" dur="1000" fill="hold"/>
                                        <p:tgtEl>
                                          <p:spTgt spid="15"/>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fade">
                                      <p:cBhvr>
                                        <p:cTn id="90" dur="1000"/>
                                        <p:tgtEl>
                                          <p:spTgt spid="13"/>
                                        </p:tgtEl>
                                      </p:cBhvr>
                                    </p:animEffect>
                                    <p:anim calcmode="lin" valueType="num">
                                      <p:cBhvr>
                                        <p:cTn id="91" dur="1000" fill="hold"/>
                                        <p:tgtEl>
                                          <p:spTgt spid="13"/>
                                        </p:tgtEl>
                                        <p:attrNameLst>
                                          <p:attrName>ppt_x</p:attrName>
                                        </p:attrNameLst>
                                      </p:cBhvr>
                                      <p:tavLst>
                                        <p:tav tm="0">
                                          <p:val>
                                            <p:strVal val="#ppt_x"/>
                                          </p:val>
                                        </p:tav>
                                        <p:tav tm="100000">
                                          <p:val>
                                            <p:strVal val="#ppt_x"/>
                                          </p:val>
                                        </p:tav>
                                      </p:tavLst>
                                    </p:anim>
                                    <p:anim calcmode="lin" valueType="num">
                                      <p:cBhvr>
                                        <p:cTn id="9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3267075"/>
          </a:xfrm>
          <a:prstGeom prst="rect">
            <a:avLst/>
          </a:prstGeom>
          <a:noFill/>
        </p:spPr>
        <p:txBody>
          <a:bodyPr wrap="square" rtlCol="0">
            <a:spAutoFit/>
          </a:bodyPr>
          <a:lstStyle/>
          <a:p>
            <a:r>
              <a:rPr lang="en-US" altLang="zh-CN" sz="2800">
                <a:solidFill>
                  <a:schemeClr val="tx1"/>
                </a:solidFill>
              </a:rPr>
              <a:t>5</a:t>
            </a:r>
            <a:r>
              <a:rPr lang="zh-CN" altLang="en-US" sz="2800">
                <a:solidFill>
                  <a:schemeClr val="tx1"/>
                </a:solidFill>
              </a:rPr>
              <a:t>、树</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概念：</a:t>
            </a:r>
            <a:endParaRPr lang="zh-CN" altLang="en-US" sz="2400">
              <a:solidFill>
                <a:schemeClr val="tx1"/>
              </a:solidFill>
            </a:endParaRPr>
          </a:p>
          <a:p>
            <a:r>
              <a:rPr lang="en-US" altLang="zh-CN" sz="2000">
                <a:solidFill>
                  <a:schemeClr val="tx1"/>
                </a:solidFill>
                <a:latin typeface="+mj-ea"/>
                <a:ea typeface="+mj-ea"/>
                <a:cs typeface="+mj-ea"/>
              </a:rPr>
              <a:t>            </a:t>
            </a:r>
            <a:r>
              <a:rPr lang="zh-CN" altLang="en-US" sz="2000">
                <a:solidFill>
                  <a:schemeClr val="tx1"/>
                </a:solidFill>
                <a:latin typeface="+mj-ea"/>
                <a:ea typeface="+mj-ea"/>
                <a:cs typeface="+mj-ea"/>
              </a:rPr>
              <a:t>树是由</a:t>
            </a:r>
            <a:r>
              <a:rPr lang="en-US" altLang="zh-CN" sz="2000">
                <a:solidFill>
                  <a:schemeClr val="tx1"/>
                </a:solidFill>
                <a:latin typeface="+mj-ea"/>
                <a:ea typeface="+mj-ea"/>
                <a:cs typeface="+mj-ea"/>
              </a:rPr>
              <a:t>n</a:t>
            </a:r>
            <a:r>
              <a:rPr lang="zh-CN" altLang="en-US" sz="2000">
                <a:solidFill>
                  <a:schemeClr val="tx1"/>
                </a:solidFill>
                <a:latin typeface="+mj-ea"/>
                <a:ea typeface="+mj-ea"/>
                <a:cs typeface="+mj-ea"/>
              </a:rPr>
              <a:t>（</a:t>
            </a:r>
            <a:r>
              <a:rPr lang="en-US" altLang="zh-CN" sz="2000">
                <a:solidFill>
                  <a:schemeClr val="tx1"/>
                </a:solidFill>
                <a:latin typeface="+mj-ea"/>
                <a:ea typeface="+mj-ea"/>
                <a:cs typeface="+mj-ea"/>
              </a:rPr>
              <a:t>n</a:t>
            </a:r>
            <a:r>
              <a:rPr lang="en-US" altLang="zh-CN" sz="2000">
                <a:solidFill>
                  <a:schemeClr val="tx1"/>
                </a:solidFill>
                <a:latin typeface="宋体" panose="02010600030101010101" pitchFamily="2" charset="-122"/>
                <a:ea typeface="宋体" panose="02010600030101010101" pitchFamily="2" charset="-122"/>
                <a:cs typeface="+mj-ea"/>
              </a:rPr>
              <a:t>≧0</a:t>
            </a:r>
            <a:r>
              <a:rPr lang="zh-CN" altLang="en-US" sz="2000">
                <a:solidFill>
                  <a:schemeClr val="tx1"/>
                </a:solidFill>
                <a:latin typeface="+mj-ea"/>
                <a:ea typeface="+mj-ea"/>
                <a:cs typeface="+mj-ea"/>
              </a:rPr>
              <a:t>）个节点构成的一个有限集合以及在该集合上定义的一种节点关系。</a:t>
            </a:r>
            <a:endParaRPr lang="zh-CN" altLang="en-US" sz="2000">
              <a:solidFill>
                <a:schemeClr val="tx1"/>
              </a:solidFill>
              <a:latin typeface="+mj-ea"/>
              <a:ea typeface="+mj-ea"/>
              <a:cs typeface="+mj-ea"/>
            </a:endParaRPr>
          </a:p>
          <a:p>
            <a:endParaRPr lang="zh-CN" altLang="en-US" sz="2000">
              <a:solidFill>
                <a:schemeClr val="tx1"/>
              </a:solidFill>
              <a:latin typeface="+mj-ea"/>
              <a:ea typeface="+mj-ea"/>
              <a:cs typeface="+mj-ea"/>
            </a:endParaRPr>
          </a:p>
          <a:p>
            <a:pPr>
              <a:lnSpc>
                <a:spcPct val="12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节点</a:t>
            </a:r>
            <a:r>
              <a:rPr lang="zh-CN" altLang="en-US" sz="2000">
                <a:solidFill>
                  <a:schemeClr val="tx1"/>
                </a:solidFill>
                <a:latin typeface="+mj-ea"/>
                <a:ea typeface="+mj-ea"/>
                <a:cs typeface="+mj-ea"/>
              </a:rPr>
              <a:t>：集合中的元素。</a:t>
            </a:r>
            <a:endParaRPr lang="zh-CN" altLang="en-US" sz="2000">
              <a:solidFill>
                <a:schemeClr val="tx1"/>
              </a:solidFill>
              <a:latin typeface="+mj-ea"/>
              <a:ea typeface="+mj-ea"/>
              <a:cs typeface="+mj-ea"/>
            </a:endParaRPr>
          </a:p>
          <a:p>
            <a:pPr>
              <a:lnSpc>
                <a:spcPct val="120000"/>
              </a:lnSpc>
            </a:pPr>
            <a:r>
              <a:rPr lang="zh-CN" altLang="en-US" sz="2000">
                <a:solidFill>
                  <a:schemeClr val="tx1"/>
                </a:solidFill>
                <a:latin typeface="+mj-ea"/>
                <a:ea typeface="+mj-ea"/>
                <a:cs typeface="+mj-ea"/>
              </a:rPr>
              <a:t> </a:t>
            </a: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空树</a:t>
            </a:r>
            <a:r>
              <a:rPr lang="zh-CN" altLang="en-US" sz="2000">
                <a:solidFill>
                  <a:schemeClr val="tx1"/>
                </a:solidFill>
                <a:latin typeface="+mj-ea"/>
                <a:ea typeface="+mj-ea"/>
                <a:cs typeface="+mj-ea"/>
              </a:rPr>
              <a:t>：</a:t>
            </a:r>
            <a:r>
              <a:rPr lang="en-US" altLang="zh-CN" sz="2000">
                <a:solidFill>
                  <a:schemeClr val="tx1"/>
                </a:solidFill>
                <a:latin typeface="+mj-ea"/>
                <a:ea typeface="+mj-ea"/>
                <a:cs typeface="+mj-ea"/>
              </a:rPr>
              <a:t>n=0</a:t>
            </a:r>
            <a:r>
              <a:rPr lang="zh-CN" altLang="en-US" sz="2000">
                <a:solidFill>
                  <a:schemeClr val="tx1"/>
                </a:solidFill>
                <a:latin typeface="+mj-ea"/>
                <a:ea typeface="+mj-ea"/>
                <a:cs typeface="+mj-ea"/>
              </a:rPr>
              <a:t>的树。</a:t>
            </a:r>
            <a:endParaRPr lang="zh-CN" altLang="en-US" sz="2000">
              <a:solidFill>
                <a:schemeClr val="tx1"/>
              </a:solidFill>
              <a:latin typeface="+mj-ea"/>
              <a:ea typeface="+mj-ea"/>
              <a:cs typeface="+mj-ea"/>
            </a:endParaRPr>
          </a:p>
          <a:p>
            <a:pPr>
              <a:lnSpc>
                <a:spcPct val="120000"/>
              </a:lnSpc>
            </a:pPr>
            <a:r>
              <a:rPr lang="en-US" altLang="zh-CN" sz="2000">
                <a:solidFill>
                  <a:schemeClr val="tx1"/>
                </a:solidFill>
                <a:latin typeface="+mj-ea"/>
                <a:ea typeface="+mj-ea"/>
                <a:cs typeface="+mj-ea"/>
              </a:rPr>
              <a:t>            </a:t>
            </a:r>
            <a:r>
              <a:rPr lang="zh-CN" altLang="en-US" sz="2400">
                <a:solidFill>
                  <a:schemeClr val="tx1"/>
                </a:solidFill>
                <a:latin typeface="+mj-ea"/>
                <a:ea typeface="+mj-ea"/>
                <a:cs typeface="+mj-ea"/>
              </a:rPr>
              <a:t>子树</a:t>
            </a:r>
            <a:r>
              <a:rPr lang="zh-CN" altLang="en-US" sz="2000">
                <a:solidFill>
                  <a:schemeClr val="tx1"/>
                </a:solidFill>
                <a:latin typeface="+mj-ea"/>
                <a:ea typeface="+mj-ea"/>
                <a:cs typeface="+mj-ea"/>
              </a:rPr>
              <a:t>：树中某个节点下面的所有节点</a:t>
            </a:r>
            <a:endParaRPr lang="zh-CN" altLang="en-US" sz="2000">
              <a:solidFill>
                <a:schemeClr val="tx1"/>
              </a:solidFill>
              <a:latin typeface="+mj-ea"/>
              <a:ea typeface="+mj-ea"/>
              <a:cs typeface="+mj-ea"/>
            </a:endParaRPr>
          </a:p>
          <a:p>
            <a:pPr>
              <a:lnSpc>
                <a:spcPct val="120000"/>
              </a:lnSpc>
            </a:pPr>
            <a:r>
              <a:rPr lang="zh-CN" altLang="en-US" sz="2000">
                <a:solidFill>
                  <a:schemeClr val="tx1"/>
                </a:solidFill>
                <a:latin typeface="+mj-ea"/>
                <a:ea typeface="+mj-ea"/>
                <a:cs typeface="+mj-ea"/>
              </a:rPr>
              <a:t> </a:t>
            </a:r>
            <a:r>
              <a:rPr lang="en-US" altLang="zh-CN" sz="2000">
                <a:solidFill>
                  <a:schemeClr val="tx1"/>
                </a:solidFill>
                <a:latin typeface="+mj-ea"/>
                <a:ea typeface="+mj-ea"/>
                <a:cs typeface="+mj-ea"/>
              </a:rPr>
              <a:t>                      </a:t>
            </a:r>
            <a:r>
              <a:rPr lang="zh-CN" altLang="en-US" sz="2000">
                <a:solidFill>
                  <a:schemeClr val="tx1"/>
                </a:solidFill>
                <a:latin typeface="+mj-ea"/>
                <a:ea typeface="+mj-ea"/>
                <a:cs typeface="+mj-ea"/>
              </a:rPr>
              <a:t>所构成的树。</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pic>
        <p:nvPicPr>
          <p:cNvPr id="8" name="图片 7"/>
          <p:cNvPicPr>
            <a:picLocks noChangeAspect="1"/>
          </p:cNvPicPr>
          <p:nvPr/>
        </p:nvPicPr>
        <p:blipFill>
          <a:blip r:embed="rId3"/>
          <a:stretch>
            <a:fillRect/>
          </a:stretch>
        </p:blipFill>
        <p:spPr>
          <a:xfrm>
            <a:off x="6449695" y="3545205"/>
            <a:ext cx="3351530" cy="2842895"/>
          </a:xfrm>
          <a:prstGeom prst="rect">
            <a:avLst/>
          </a:prstGeom>
        </p:spPr>
      </p:pic>
      <p:cxnSp>
        <p:nvCxnSpPr>
          <p:cNvPr id="9" name="直接连接符 8"/>
          <p:cNvCxnSpPr/>
          <p:nvPr/>
        </p:nvCxnSpPr>
        <p:spPr>
          <a:xfrm flipV="1">
            <a:off x="6292850" y="4102735"/>
            <a:ext cx="5080000" cy="146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6226175" y="4808220"/>
            <a:ext cx="5080000" cy="146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6226175" y="5626735"/>
            <a:ext cx="5080000" cy="146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6226175" y="6373495"/>
            <a:ext cx="5080000" cy="146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0135235" y="3655695"/>
            <a:ext cx="1170940"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第</a:t>
            </a:r>
            <a:r>
              <a:rPr lang="en-US" altLang="zh-CN" sz="2000">
                <a:latin typeface="微软雅黑" panose="020b0503020204020204" charset="-122"/>
                <a:ea typeface="微软雅黑" panose="020b0503020204020204" charset="-122"/>
                <a:cs typeface="微软雅黑" panose="020b0503020204020204" charset="-122"/>
              </a:rPr>
              <a:t>1</a:t>
            </a:r>
            <a:r>
              <a:rPr lang="zh-CN" altLang="en-US" sz="2000">
                <a:latin typeface="微软雅黑" panose="020b0503020204020204" charset="-122"/>
                <a:ea typeface="微软雅黑" panose="020b0503020204020204" charset="-122"/>
                <a:cs typeface="微软雅黑" panose="020b0503020204020204" charset="-122"/>
              </a:rPr>
              <a:t>层</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17" name="文本框 16"/>
          <p:cNvSpPr txBox="1"/>
          <p:nvPr/>
        </p:nvSpPr>
        <p:spPr>
          <a:xfrm>
            <a:off x="10135235" y="4409440"/>
            <a:ext cx="1170940"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第</a:t>
            </a:r>
            <a:r>
              <a:rPr lang="en-US" altLang="zh-CN" sz="2000">
                <a:latin typeface="微软雅黑" panose="020b0503020204020204" charset="-122"/>
                <a:ea typeface="微软雅黑" panose="020b0503020204020204" charset="-122"/>
                <a:cs typeface="微软雅黑" panose="020b0503020204020204" charset="-122"/>
              </a:rPr>
              <a:t>2</a:t>
            </a:r>
            <a:r>
              <a:rPr lang="zh-CN" altLang="en-US" sz="2000">
                <a:latin typeface="微软雅黑" panose="020b0503020204020204" charset="-122"/>
                <a:ea typeface="微软雅黑" panose="020b0503020204020204" charset="-122"/>
                <a:cs typeface="微软雅黑" panose="020b0503020204020204" charset="-122"/>
              </a:rPr>
              <a:t>层</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18" name="文本框 17"/>
          <p:cNvSpPr txBox="1"/>
          <p:nvPr/>
        </p:nvSpPr>
        <p:spPr>
          <a:xfrm>
            <a:off x="10135235" y="5175885"/>
            <a:ext cx="1170940"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第</a:t>
            </a:r>
            <a:r>
              <a:rPr lang="en-US" altLang="zh-CN" sz="2000">
                <a:latin typeface="微软雅黑" panose="020b0503020204020204" charset="-122"/>
                <a:ea typeface="微软雅黑" panose="020b0503020204020204" charset="-122"/>
                <a:cs typeface="微软雅黑" panose="020b0503020204020204" charset="-122"/>
              </a:rPr>
              <a:t>3</a:t>
            </a:r>
            <a:r>
              <a:rPr lang="zh-CN" altLang="en-US" sz="2000">
                <a:latin typeface="微软雅黑" panose="020b0503020204020204" charset="-122"/>
                <a:ea typeface="微软雅黑" panose="020b0503020204020204" charset="-122"/>
                <a:cs typeface="微软雅黑" panose="020b0503020204020204" charset="-122"/>
              </a:rPr>
              <a:t>层</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20" name="文本框 19"/>
          <p:cNvSpPr txBox="1"/>
          <p:nvPr/>
        </p:nvSpPr>
        <p:spPr>
          <a:xfrm>
            <a:off x="10135235" y="5974715"/>
            <a:ext cx="1170940"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第</a:t>
            </a:r>
            <a:r>
              <a:rPr lang="en-US" altLang="zh-CN" sz="2000">
                <a:latin typeface="微软雅黑" panose="020b0503020204020204" charset="-122"/>
                <a:ea typeface="微软雅黑" panose="020b0503020204020204" charset="-122"/>
                <a:cs typeface="微软雅黑" panose="020b0503020204020204" charset="-122"/>
              </a:rPr>
              <a:t>4</a:t>
            </a:r>
            <a:r>
              <a:rPr lang="zh-CN" altLang="en-US" sz="2000">
                <a:latin typeface="微软雅黑" panose="020b0503020204020204" charset="-122"/>
                <a:ea typeface="微软雅黑" panose="020b0503020204020204" charset="-122"/>
                <a:cs typeface="微软雅黑" panose="020b0503020204020204" charset="-122"/>
              </a:rPr>
              <a:t>层</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6" presetClass="entr" presetSubtype="0"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down)">
                                      <p:cBhvr>
                                        <p:cTn id="7" dur="580">
                                          <p:stCondLst>
                                            <p:cond delay="0"/>
                                          </p:stCondLst>
                                        </p:cTn>
                                        <p:tgtEl>
                                          <p:spTgt spid="19">
                                            <p:txEl>
                                              <p:pRg st="0" end="0"/>
                                            </p:txEl>
                                          </p:spTgt>
                                        </p:tgtEl>
                                      </p:cBhvr>
                                    </p:animEffect>
                                    <p:anim calcmode="lin" valueType="num">
                                      <p:cBhvr>
                                        <p:cTn id="8" dur="1822" tmFilter="0,0; 0.14,0.36; 0.43,0.73; 0.71,0.91; 1.0,1.0">
                                          <p:stCondLst>
                                            <p:cond delay="0"/>
                                          </p:stCondLst>
                                        </p:cTn>
                                        <p:tgtEl>
                                          <p:spTgt spid="1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xEl>
                                              <p:pRg st="0" end="0"/>
                                            </p:txEl>
                                          </p:spTgt>
                                        </p:tgtEl>
                                      </p:cBhvr>
                                      <p:to x="100000" y="60000"/>
                                    </p:animScale>
                                    <p:animScale>
                                      <p:cBhvr>
                                        <p:cTn id="14" dur="166" decel="50000">
                                          <p:stCondLst>
                                            <p:cond delay="676"/>
                                          </p:stCondLst>
                                        </p:cTn>
                                        <p:tgtEl>
                                          <p:spTgt spid="19">
                                            <p:txEl>
                                              <p:pRg st="0" end="0"/>
                                            </p:txEl>
                                          </p:spTgt>
                                        </p:tgtEl>
                                      </p:cBhvr>
                                      <p:to x="100000" y="100000"/>
                                    </p:animScale>
                                    <p:animScale>
                                      <p:cBhvr>
                                        <p:cTn id="15" dur="26">
                                          <p:stCondLst>
                                            <p:cond delay="1312"/>
                                          </p:stCondLst>
                                        </p:cTn>
                                        <p:tgtEl>
                                          <p:spTgt spid="19">
                                            <p:txEl>
                                              <p:pRg st="0" end="0"/>
                                            </p:txEl>
                                          </p:spTgt>
                                        </p:tgtEl>
                                      </p:cBhvr>
                                      <p:to x="100000" y="80000"/>
                                    </p:animScale>
                                    <p:animScale>
                                      <p:cBhvr>
                                        <p:cTn id="16" dur="166" decel="50000">
                                          <p:stCondLst>
                                            <p:cond delay="1338"/>
                                          </p:stCondLst>
                                        </p:cTn>
                                        <p:tgtEl>
                                          <p:spTgt spid="19">
                                            <p:txEl>
                                              <p:pRg st="0" end="0"/>
                                            </p:txEl>
                                          </p:spTgt>
                                        </p:tgtEl>
                                      </p:cBhvr>
                                      <p:to x="100000" y="100000"/>
                                    </p:animScale>
                                    <p:animScale>
                                      <p:cBhvr>
                                        <p:cTn id="17" dur="26">
                                          <p:stCondLst>
                                            <p:cond delay="1642"/>
                                          </p:stCondLst>
                                        </p:cTn>
                                        <p:tgtEl>
                                          <p:spTgt spid="19">
                                            <p:txEl>
                                              <p:pRg st="0" end="0"/>
                                            </p:txEl>
                                          </p:spTgt>
                                        </p:tgtEl>
                                      </p:cBhvr>
                                      <p:to x="100000" y="90000"/>
                                    </p:animScale>
                                    <p:animScale>
                                      <p:cBhvr>
                                        <p:cTn id="18" dur="166" decel="50000">
                                          <p:stCondLst>
                                            <p:cond delay="1668"/>
                                          </p:stCondLst>
                                        </p:cTn>
                                        <p:tgtEl>
                                          <p:spTgt spid="19">
                                            <p:txEl>
                                              <p:pRg st="0" end="0"/>
                                            </p:txEl>
                                          </p:spTgt>
                                        </p:tgtEl>
                                      </p:cBhvr>
                                      <p:to x="100000" y="100000"/>
                                    </p:animScale>
                                    <p:animScale>
                                      <p:cBhvr>
                                        <p:cTn id="19" dur="26">
                                          <p:stCondLst>
                                            <p:cond delay="1808"/>
                                          </p:stCondLst>
                                        </p:cTn>
                                        <p:tgtEl>
                                          <p:spTgt spid="19">
                                            <p:txEl>
                                              <p:pRg st="0" end="0"/>
                                            </p:txEl>
                                          </p:spTgt>
                                        </p:tgtEl>
                                      </p:cBhvr>
                                      <p:to x="100000" y="95000"/>
                                    </p:animScale>
                                    <p:animScale>
                                      <p:cBhvr>
                                        <p:cTn id="20" dur="166" decel="50000">
                                          <p:stCondLst>
                                            <p:cond delay="1834"/>
                                          </p:stCondLst>
                                        </p:cTn>
                                        <p:tgtEl>
                                          <p:spTgt spid="19">
                                            <p:txEl>
                                              <p:pRg st="0" end="0"/>
                                            </p:txEl>
                                          </p:spTgt>
                                        </p:tgtEl>
                                      </p:cBhvr>
                                      <p:to x="100000" y="100000"/>
                                    </p:animScale>
                                  </p:childTnLst>
                                </p:cTn>
                              </p:par>
                            </p:childTnLst>
                          </p:cTn>
                        </p:par>
                        <p:par>
                          <p:cTn id="21" fill="hold" nodeType="afterGroup">
                            <p:stCondLst>
                              <p:cond delay="2000"/>
                            </p:stCondLst>
                            <p:childTnLst>
                              <p:par>
                                <p:cTn id="22" presetID="42" presetClass="entr" presetSubtype="0" fill="hold" nodeType="afterEffect">
                                  <p:stCondLst>
                                    <p:cond delay="0"/>
                                  </p:stCondLst>
                                  <p:childTnLst>
                                    <p:set>
                                      <p:cBhvr>
                                        <p:cTn id="23" dur="1" fill="hold">
                                          <p:stCondLst>
                                            <p:cond delay="0"/>
                                          </p:stCondLst>
                                        </p:cTn>
                                        <p:tgtEl>
                                          <p:spTgt spid="19">
                                            <p:txEl>
                                              <p:pRg st="1" end="1"/>
                                            </p:txEl>
                                          </p:spTgt>
                                        </p:tgtEl>
                                        <p:attrNameLst>
                                          <p:attrName>style.visibility</p:attrName>
                                        </p:attrNameLst>
                                      </p:cBhvr>
                                      <p:to>
                                        <p:strVal val="visible"/>
                                      </p:to>
                                    </p:set>
                                    <p:animEffect transition="in" filter="fade">
                                      <p:cBhvr>
                                        <p:cTn id="24" dur="1000"/>
                                        <p:tgtEl>
                                          <p:spTgt spid="19">
                                            <p:txEl>
                                              <p:pRg st="1" end="1"/>
                                            </p:txEl>
                                          </p:spTgt>
                                        </p:tgtEl>
                                      </p:cBhvr>
                                    </p:animEffect>
                                    <p:anim calcmode="lin" valueType="num">
                                      <p:cBhvr>
                                        <p:cTn id="2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2" presetClass="entr" presetSubtype="0" fill="hold" nodeType="after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1000"/>
                                        <p:tgtEl>
                                          <p:spTgt spid="19">
                                            <p:txEl>
                                              <p:pRg st="2" end="2"/>
                                            </p:txEl>
                                          </p:spTgt>
                                        </p:tgtEl>
                                      </p:cBhvr>
                                    </p:animEffect>
                                    <p:anim calcmode="lin" valueType="num">
                                      <p:cBhvr>
                                        <p:cTn id="3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000"/>
                            </p:stCondLst>
                            <p:childTnLst>
                              <p:par>
                                <p:cTn id="41" presetID="42" presetClass="entr" presetSubtype="0" fill="hold" nodeType="afterEffect">
                                  <p:stCondLst>
                                    <p:cond delay="0"/>
                                  </p:stCondLst>
                                  <p:childTnLst>
                                    <p:set>
                                      <p:cBhvr>
                                        <p:cTn id="42" dur="1" fill="hold">
                                          <p:stCondLst>
                                            <p:cond delay="0"/>
                                          </p:stCondLst>
                                        </p:cTn>
                                        <p:tgtEl>
                                          <p:spTgt spid="19">
                                            <p:txEl>
                                              <p:pRg st="4" end="4"/>
                                            </p:txEl>
                                          </p:spTgt>
                                        </p:tgtEl>
                                        <p:attrNameLst>
                                          <p:attrName>style.visibility</p:attrName>
                                        </p:attrNameLst>
                                      </p:cBhvr>
                                      <p:to>
                                        <p:strVal val="visible"/>
                                      </p:to>
                                    </p:set>
                                    <p:animEffect transition="in" filter="fade">
                                      <p:cBhvr>
                                        <p:cTn id="43" dur="1000"/>
                                        <p:tgtEl>
                                          <p:spTgt spid="19">
                                            <p:txEl>
                                              <p:pRg st="4" end="4"/>
                                            </p:txEl>
                                          </p:spTgt>
                                        </p:tgtEl>
                                      </p:cBhvr>
                                    </p:animEffect>
                                    <p:anim calcmode="lin" valueType="num">
                                      <p:cBhvr>
                                        <p:cTn id="4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cond evt="onBegin" delay="0">
                          <p:tn val="45"/>
                        </p:cond>
                      </p:stCondLst>
                      <p:childTnLst>
                        <p:par>
                          <p:cTn id="47" fill="hold" nodeType="after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xEl>
                                              <p:pRg st="5" end="5"/>
                                            </p:txEl>
                                          </p:spTgt>
                                        </p:tgtEl>
                                        <p:attrNameLst>
                                          <p:attrName>style.visibility</p:attrName>
                                        </p:attrNameLst>
                                      </p:cBhvr>
                                      <p:to>
                                        <p:strVal val="visible"/>
                                      </p:to>
                                    </p:set>
                                    <p:animEffect transition="in" filter="fade">
                                      <p:cBhvr>
                                        <p:cTn id="50" dur="1000"/>
                                        <p:tgtEl>
                                          <p:spTgt spid="19">
                                            <p:txEl>
                                              <p:pRg st="5" end="5"/>
                                            </p:txEl>
                                          </p:spTgt>
                                        </p:tgtEl>
                                      </p:cBhvr>
                                    </p:animEffect>
                                    <p:anim calcmode="lin" valueType="num">
                                      <p:cBhvr>
                                        <p:cTn id="51"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cond evt="onBegin" delay="0">
                          <p:tn val="52"/>
                        </p:cond>
                      </p:stCondLst>
                      <p:childTnLst>
                        <p:par>
                          <p:cTn id="54" fill="hold" nodeType="after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19">
                                            <p:txEl>
                                              <p:pRg st="6" end="6"/>
                                            </p:txEl>
                                          </p:spTgt>
                                        </p:tgtEl>
                                        <p:attrNameLst>
                                          <p:attrName>style.visibility</p:attrName>
                                        </p:attrNameLst>
                                      </p:cBhvr>
                                      <p:to>
                                        <p:strVal val="visible"/>
                                      </p:to>
                                    </p:set>
                                    <p:animEffect transition="in" filter="fade">
                                      <p:cBhvr>
                                        <p:cTn id="57" dur="1000"/>
                                        <p:tgtEl>
                                          <p:spTgt spid="19">
                                            <p:txEl>
                                              <p:pRg st="6" end="6"/>
                                            </p:txEl>
                                          </p:spTgt>
                                        </p:tgtEl>
                                      </p:cBhvr>
                                    </p:animEffect>
                                    <p:anim calcmode="lin" valueType="num">
                                      <p:cBhvr>
                                        <p:cTn id="58"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19">
                                            <p:txEl>
                                              <p:pRg st="6" end="6"/>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9">
                                            <p:txEl>
                                              <p:pRg st="7" end="7"/>
                                            </p:txEl>
                                          </p:spTgt>
                                        </p:tgtEl>
                                        <p:attrNameLst>
                                          <p:attrName>style.visibility</p:attrName>
                                        </p:attrNameLst>
                                      </p:cBhvr>
                                      <p:to>
                                        <p:strVal val="visible"/>
                                      </p:to>
                                    </p:set>
                                    <p:animEffect transition="in" filter="fade">
                                      <p:cBhvr>
                                        <p:cTn id="62" dur="1000"/>
                                        <p:tgtEl>
                                          <p:spTgt spid="19">
                                            <p:txEl>
                                              <p:pRg st="7" end="7"/>
                                            </p:txEl>
                                          </p:spTgt>
                                        </p:tgtEl>
                                      </p:cBhvr>
                                    </p:animEffect>
                                    <p:anim calcmode="lin" valueType="num">
                                      <p:cBhvr>
                                        <p:cTn id="63"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cond evt="onBegin" delay="0">
                          <p:tn val="64"/>
                        </p:cond>
                      </p:stCondLst>
                      <p:childTnLst>
                        <p:par>
                          <p:cTn id="66" fill="hold" nodeType="afterGroup">
                            <p:stCondLst>
                              <p:cond delay="0"/>
                            </p:stCondLst>
                            <p:childTnLst>
                              <p:par>
                                <p:cTn id="67" presetID="1"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par>
                          <p:cTn id="75" fill="hold" nodeType="afterGroup">
                            <p:stCondLst>
                              <p:cond delay="1"/>
                            </p:stCondLst>
                            <p:childTnLst>
                              <p:par>
                                <p:cTn id="76" presetID="42" presetClass="entr" presetSubtype="0"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par>
                          <p:cTn id="81" fill="hold" nodeType="afterGroup">
                            <p:stCondLst>
                              <p:cond delay="1001"/>
                            </p:stCondLst>
                            <p:childTnLst>
                              <p:par>
                                <p:cTn id="82" presetID="42"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childTnLst>
                          </p:cTn>
                        </p:par>
                        <p:par>
                          <p:cTn id="87" fill="hold" nodeType="afterGroup">
                            <p:stCondLst>
                              <p:cond delay="2001"/>
                            </p:stCondLst>
                            <p:childTnLst>
                              <p:par>
                                <p:cTn id="88" presetID="42" presetClass="entr" presetSubtype="0" fill="hold" grpId="0" nodeType="after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anim calcmode="lin" valueType="num">
                                      <p:cBhvr>
                                        <p:cTn id="91" dur="1000" fill="hold"/>
                                        <p:tgtEl>
                                          <p:spTgt spid="18"/>
                                        </p:tgtEl>
                                        <p:attrNameLst>
                                          <p:attrName>ppt_x</p:attrName>
                                        </p:attrNameLst>
                                      </p:cBhvr>
                                      <p:tavLst>
                                        <p:tav tm="0">
                                          <p:val>
                                            <p:strVal val="#ppt_x"/>
                                          </p:val>
                                        </p:tav>
                                        <p:tav tm="100000">
                                          <p:val>
                                            <p:strVal val="#ppt_x"/>
                                          </p:val>
                                        </p:tav>
                                      </p:tavLst>
                                    </p:anim>
                                    <p:anim calcmode="lin" valueType="num">
                                      <p:cBhvr>
                                        <p:cTn id="92" dur="1000" fill="hold"/>
                                        <p:tgtEl>
                                          <p:spTgt spid="18"/>
                                        </p:tgtEl>
                                        <p:attrNameLst>
                                          <p:attrName>ppt_y</p:attrName>
                                        </p:attrNameLst>
                                      </p:cBhvr>
                                      <p:tavLst>
                                        <p:tav tm="0">
                                          <p:val>
                                            <p:strVal val="#ppt_y+.1"/>
                                          </p:val>
                                        </p:tav>
                                        <p:tav tm="100000">
                                          <p:val>
                                            <p:strVal val="#ppt_y"/>
                                          </p:val>
                                        </p:tav>
                                      </p:tavLst>
                                    </p:anim>
                                  </p:childTnLst>
                                </p:cTn>
                              </p:par>
                            </p:childTnLst>
                          </p:cTn>
                        </p:par>
                        <p:par>
                          <p:cTn id="93" fill="hold" nodeType="afterGroup">
                            <p:stCondLst>
                              <p:cond delay="3001"/>
                            </p:stCondLst>
                            <p:childTnLst>
                              <p:par>
                                <p:cTn id="94" presetID="42" presetClass="entr" presetSubtype="0" fill="hold" grpId="0" nodeType="after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1000"/>
                                        <p:tgtEl>
                                          <p:spTgt spid="20"/>
                                        </p:tgtEl>
                                      </p:cBhvr>
                                    </p:animEffect>
                                    <p:anim calcmode="lin" valueType="num">
                                      <p:cBhvr>
                                        <p:cTn id="97" dur="1000" fill="hold"/>
                                        <p:tgtEl>
                                          <p:spTgt spid="20"/>
                                        </p:tgtEl>
                                        <p:attrNameLst>
                                          <p:attrName>ppt_x</p:attrName>
                                        </p:attrNameLst>
                                      </p:cBhvr>
                                      <p:tavLst>
                                        <p:tav tm="0">
                                          <p:val>
                                            <p:strVal val="#ppt_x"/>
                                          </p:val>
                                        </p:tav>
                                        <p:tav tm="100000">
                                          <p:val>
                                            <p:strVal val="#ppt_x"/>
                                          </p:val>
                                        </p:tav>
                                      </p:tavLst>
                                    </p:anim>
                                    <p:anim calcmode="lin" valueType="num">
                                      <p:cBhvr>
                                        <p:cTn id="9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1383665"/>
          </a:xfrm>
          <a:prstGeom prst="rect">
            <a:avLst/>
          </a:prstGeom>
          <a:noFill/>
        </p:spPr>
        <p:txBody>
          <a:bodyPr wrap="square" rtlCol="0">
            <a:spAutoFit/>
          </a:bodyPr>
          <a:lstStyle/>
          <a:p>
            <a:r>
              <a:rPr lang="en-US" altLang="zh-CN" sz="2800">
                <a:solidFill>
                  <a:schemeClr val="tx1"/>
                </a:solidFill>
              </a:rPr>
              <a:t>1</a:t>
            </a:r>
            <a:r>
              <a:rPr lang="zh-CN" altLang="en-US" sz="2800">
                <a:solidFill>
                  <a:schemeClr val="tx1"/>
                </a:solidFill>
              </a:rPr>
              <a:t>、设计算法解决问题离不开数据结构</a:t>
            </a:r>
            <a:endParaRPr lang="zh-CN" altLang="en-US" sz="2800">
              <a:solidFill>
                <a:schemeClr val="tx1"/>
              </a:solidFill>
            </a:endParaRPr>
          </a:p>
          <a:p>
            <a:r>
              <a:rPr lang="en-US" altLang="zh-CN" sz="2800">
                <a:sym typeface="+mn-ea"/>
              </a:rPr>
              <a:t>2</a:t>
            </a:r>
            <a:r>
              <a:rPr lang="zh-CN" altLang="en-US" sz="2800">
                <a:sym typeface="+mn-ea"/>
              </a:rPr>
              <a:t>、不同数据结构会导致处理效率的不同</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用一维数组组织数据：</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数据结构的作用</a:t>
            </a:r>
            <a:endParaRPr lang="zh-CN" altLang="en-US" sz="3200"/>
          </a:p>
        </p:txBody>
      </p:sp>
      <p:graphicFrame>
        <p:nvGraphicFramePr>
          <p:cNvPr id="8" name="表格 7"/>
          <p:cNvGraphicFramePr>
            <a:graphicFrameLocks noGrp="1"/>
          </p:cNvGraphicFramePr>
          <p:nvPr>
            <p:custDataLst>
              <p:tags r:id="rId3"/>
            </p:custDataLst>
          </p:nvPr>
        </p:nvGraphicFramePr>
        <p:xfrm>
          <a:off x="2745740" y="3597910"/>
          <a:ext cx="5673725" cy="914400"/>
        </p:xfrm>
        <a:graphic>
          <a:graphicData uri="http://schemas.openxmlformats.org/drawingml/2006/table">
            <a:tbl>
              <a:tblPr firstRow="1" bandRow="1">
                <a:tableStyleId>{5C22544A-7EE6-4342-B048-85BDC9FD1C3A}</a:tableStyleId>
              </a:tblPr>
              <a:tblGrid>
                <a:gridCol w="1134745"/>
                <a:gridCol w="1134745"/>
                <a:gridCol w="1134745"/>
                <a:gridCol w="1134745"/>
                <a:gridCol w="1134745"/>
              </a:tblGrid>
              <a:tr h="457200">
                <a:tc>
                  <a:txBody>
                    <a:bodyPr vert="horz" wrap="square"/>
                    <a:lstStyle/>
                    <a:p>
                      <a:pPr algn="ctr">
                        <a:buNone/>
                      </a:pPr>
                      <a:r>
                        <a:rPr lang="en-US" altLang="zh-CN" sz="2400">
                          <a:latin typeface="+mj-ea"/>
                          <a:ea typeface="+mj-ea"/>
                        </a:rPr>
                        <a:t>a[0]</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a[1]</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a[2]</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a[n-1]</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457200">
                <a:tc>
                  <a:txBody>
                    <a:bodyPr vert="horz" wrap="square"/>
                    <a:lstStyle/>
                    <a:p>
                      <a:pPr algn="ctr">
                        <a:buNone/>
                      </a:pPr>
                      <a:r>
                        <a:rPr lang="en-US" altLang="zh-CN" sz="2400">
                          <a:latin typeface="+mj-ea"/>
                          <a:ea typeface="+mj-ea"/>
                        </a:rPr>
                        <a:t>1</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2</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3</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latin typeface="+mj-ea"/>
                          <a:ea typeface="+mj-ea"/>
                        </a:rPr>
                        <a:t>n</a:t>
                      </a:r>
                      <a:endParaRPr lang="en-US" altLang="zh-CN" sz="24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9" name="文本框 8"/>
          <p:cNvSpPr txBox="1"/>
          <p:nvPr/>
        </p:nvSpPr>
        <p:spPr>
          <a:xfrm>
            <a:off x="1407160" y="4033520"/>
            <a:ext cx="1355090"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数组</a:t>
            </a:r>
            <a:r>
              <a:rPr lang="en-US" altLang="zh-CN" sz="2400">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10" name="文本框 9"/>
          <p:cNvSpPr txBox="1"/>
          <p:nvPr/>
        </p:nvSpPr>
        <p:spPr>
          <a:xfrm>
            <a:off x="9083675" y="3573145"/>
            <a:ext cx="2948940" cy="460375"/>
          </a:xfrm>
          <a:prstGeom prst="rect">
            <a:avLst/>
          </a:prstGeom>
          <a:noFill/>
        </p:spPr>
        <p:txBody>
          <a:bodyPr wrap="square" rtlCol="0">
            <a:spAutoFit/>
          </a:bodyPr>
          <a:lstStyle/>
          <a:p>
            <a:r>
              <a:rPr lang="zh-CN" sz="2400">
                <a:latin typeface="微软雅黑" panose="020b0503020204020204" charset="-122"/>
                <a:ea typeface="微软雅黑" panose="020b0503020204020204" charset="-122"/>
                <a:cs typeface="微软雅黑" panose="020b0503020204020204" charset="-122"/>
              </a:rPr>
              <a:t>各个元素表示的形式</a:t>
            </a:r>
            <a:endParaRPr lang="zh-CN" sz="2400">
              <a:latin typeface="微软雅黑" panose="020b0503020204020204" charset="-122"/>
              <a:ea typeface="微软雅黑" panose="020b0503020204020204" charset="-122"/>
              <a:cs typeface="微软雅黑" panose="020b0503020204020204" charset="-122"/>
            </a:endParaRPr>
          </a:p>
        </p:txBody>
      </p:sp>
      <p:sp>
        <p:nvSpPr>
          <p:cNvPr id="11" name="文本框 10"/>
          <p:cNvSpPr txBox="1"/>
          <p:nvPr/>
        </p:nvSpPr>
        <p:spPr>
          <a:xfrm>
            <a:off x="9083675" y="4051935"/>
            <a:ext cx="2948940" cy="460375"/>
          </a:xfrm>
          <a:prstGeom prst="rect">
            <a:avLst/>
          </a:prstGeom>
          <a:noFill/>
        </p:spPr>
        <p:txBody>
          <a:bodyPr wrap="square" rtlCol="0">
            <a:spAutoFit/>
          </a:bodyPr>
          <a:lstStyle/>
          <a:p>
            <a:r>
              <a:rPr lang="zh-CN" sz="2400">
                <a:latin typeface="微软雅黑" panose="020b0503020204020204" charset="-122"/>
                <a:ea typeface="微软雅黑" panose="020b0503020204020204" charset="-122"/>
                <a:cs typeface="微软雅黑" panose="020b0503020204020204" charset="-122"/>
              </a:rPr>
              <a:t>各个元素值</a:t>
            </a:r>
            <a:endParaRPr lang="zh-CN" sz="2400">
              <a:latin typeface="微软雅黑" panose="020b0503020204020204" charset="-122"/>
              <a:ea typeface="微软雅黑" panose="020b0503020204020204" charset="-122"/>
              <a:cs typeface="微软雅黑" panose="020b0503020204020204" charset="-122"/>
            </a:endParaRPr>
          </a:p>
        </p:txBody>
      </p:sp>
      <p:cxnSp>
        <p:nvCxnSpPr>
          <p:cNvPr id="14" name="直接箭头连接符 13"/>
          <p:cNvCxnSpPr>
            <a:stCxn id="10" idx="1"/>
          </p:cNvCxnSpPr>
          <p:nvPr/>
        </p:nvCxnSpPr>
        <p:spPr>
          <a:xfrm flipH="1" flipV="1">
            <a:off x="8550910" y="3792855"/>
            <a:ext cx="532765"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H="1" flipV="1">
            <a:off x="8550910" y="4258310"/>
            <a:ext cx="532765"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1650365" y="4836795"/>
            <a:ext cx="8014335" cy="1568450"/>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在</a:t>
            </a:r>
            <a:r>
              <a:rPr lang="en-US" altLang="zh-CN" sz="2400">
                <a:latin typeface="微软雅黑" panose="020b0503020204020204" charset="-122"/>
                <a:ea typeface="微软雅黑" panose="020b0503020204020204" charset="-122"/>
                <a:cs typeface="微软雅黑" panose="020b0503020204020204" charset="-122"/>
              </a:rPr>
              <a:t>Python</a:t>
            </a:r>
            <a:r>
              <a:rPr lang="zh-CN" altLang="en-US" sz="2400">
                <a:latin typeface="微软雅黑" panose="020b0503020204020204" charset="-122"/>
                <a:ea typeface="微软雅黑" panose="020b0503020204020204" charset="-122"/>
                <a:cs typeface="微软雅黑" panose="020b0503020204020204" charset="-122"/>
              </a:rPr>
              <a:t>语言中，列表可以实现数组的功能。</a:t>
            </a: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例如：</a:t>
            </a:r>
            <a:r>
              <a:rPr lang="en-US" altLang="zh-CN" sz="2400">
                <a:latin typeface="微软雅黑" panose="020b0503020204020204" charset="-122"/>
                <a:ea typeface="微软雅黑" panose="020b0503020204020204" charset="-122"/>
                <a:cs typeface="微软雅黑" panose="020b0503020204020204" charset="-122"/>
              </a:rPr>
              <a:t>a=[1, 2, 3, 4, 5]</a:t>
            </a:r>
            <a:endParaRPr lang="en-US" altLang="zh-CN"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访问列表元素也和数组一致。</a:t>
            </a:r>
            <a:endParaRPr lang="en-US" altLang="zh-CN"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Effect transition="in" filter="fade">
                                      <p:cBhvr>
                                        <p:cTn id="13" dur="1000"/>
                                        <p:tgtEl>
                                          <p:spTgt spid="19">
                                            <p:txEl>
                                              <p:pRg st="0" end="0"/>
                                            </p:txEl>
                                          </p:spTgt>
                                        </p:tgtEl>
                                      </p:cBhvr>
                                    </p:animEffect>
                                    <p:anim calcmode="lin" valueType="num">
                                      <p:cBhvr>
                                        <p:cTn id="14"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19">
                                            <p:txEl>
                                              <p:pRg st="1" end="1"/>
                                            </p:txEl>
                                          </p:spTgt>
                                        </p:tgtEl>
                                        <p:attrNameLst>
                                          <p:attrName>style.visibility</p:attrName>
                                        </p:attrNameLst>
                                      </p:cBhvr>
                                      <p:to>
                                        <p:strVal val="visible"/>
                                      </p:to>
                                    </p:set>
                                    <p:animEffect transition="in" filter="fade">
                                      <p:cBhvr>
                                        <p:cTn id="19" dur="1000"/>
                                        <p:tgtEl>
                                          <p:spTgt spid="19">
                                            <p:txEl>
                                              <p:pRg st="1" end="1"/>
                                            </p:txEl>
                                          </p:spTgt>
                                        </p:tgtEl>
                                      </p:cBhvr>
                                    </p:animEffect>
                                    <p:anim calcmode="lin" valueType="num">
                                      <p:cBhvr>
                                        <p:cTn id="20"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nodeType="after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Effect transition="in" filter="fade">
                                      <p:cBhvr>
                                        <p:cTn id="25" dur="1000"/>
                                        <p:tgtEl>
                                          <p:spTgt spid="19">
                                            <p:txEl>
                                              <p:pRg st="2" end="2"/>
                                            </p:txEl>
                                          </p:spTgt>
                                        </p:tgtEl>
                                      </p:cBhvr>
                                    </p:animEffect>
                                    <p:anim calcmode="lin" valueType="num">
                                      <p:cBhvr>
                                        <p:cTn id="26"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1000"/>
                            </p:stCondLst>
                            <p:childTnLst>
                              <p:par>
                                <p:cTn id="36" presetID="42"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cond evt="onBegin" delay="0">
                          <p:tn val="40"/>
                        </p:cond>
                      </p:stCondLst>
                      <p:childTnLst>
                        <p:par>
                          <p:cTn id="42" fill="hold" nodeType="after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cond evt="onBegin" delay="0">
                          <p:tn val="52"/>
                        </p:cond>
                      </p:stCondLst>
                      <p:childTnLst>
                        <p:par>
                          <p:cTn id="54" fill="hold" nodeType="after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1000"/>
                            </p:stCondLst>
                            <p:childTnLst>
                              <p:par>
                                <p:cTn id="66" presetID="42" presetClass="entr" presetSubtype="0" fill="hold" nodeType="afterEffect">
                                  <p:stCondLst>
                                    <p:cond delay="0"/>
                                  </p:stCondLst>
                                  <p:childTnLst>
                                    <p:set>
                                      <p:cBhvr>
                                        <p:cTn id="67" dur="1" fill="hold">
                                          <p:stCondLst>
                                            <p:cond delay="0"/>
                                          </p:stCondLst>
                                        </p:cTn>
                                        <p:tgtEl>
                                          <p:spTgt spid="17">
                                            <p:txEl>
                                              <p:pRg st="0" end="0"/>
                                            </p:txEl>
                                          </p:spTgt>
                                        </p:tgtEl>
                                        <p:attrNameLst>
                                          <p:attrName>style.visibility</p:attrName>
                                        </p:attrNameLst>
                                      </p:cBhvr>
                                      <p:to>
                                        <p:strVal val="visible"/>
                                      </p:to>
                                    </p:set>
                                    <p:animEffect transition="in" filter="fade">
                                      <p:cBhvr>
                                        <p:cTn id="68" dur="1000"/>
                                        <p:tgtEl>
                                          <p:spTgt spid="17">
                                            <p:txEl>
                                              <p:pRg st="0" end="0"/>
                                            </p:txEl>
                                          </p:spTgt>
                                        </p:tgtEl>
                                      </p:cBhvr>
                                    </p:animEffect>
                                    <p:anim calcmode="lin" valueType="num">
                                      <p:cBhvr>
                                        <p:cTn id="6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71" fill="hold" nodeType="afterGroup">
                            <p:stCondLst>
                              <p:cond delay="2000"/>
                            </p:stCondLst>
                            <p:childTnLst>
                              <p:par>
                                <p:cTn id="72" presetID="42" presetClass="entr" presetSubtype="0" fill="hold" nodeType="afterEffect">
                                  <p:stCondLst>
                                    <p:cond delay="0"/>
                                  </p:stCondLst>
                                  <p:childTnLst>
                                    <p:set>
                                      <p:cBhvr>
                                        <p:cTn id="73" dur="1" fill="hold">
                                          <p:stCondLst>
                                            <p:cond delay="0"/>
                                          </p:stCondLst>
                                        </p:cTn>
                                        <p:tgtEl>
                                          <p:spTgt spid="17">
                                            <p:txEl>
                                              <p:pRg st="2" end="2"/>
                                            </p:txEl>
                                          </p:spTgt>
                                        </p:tgtEl>
                                        <p:attrNameLst>
                                          <p:attrName>style.visibility</p:attrName>
                                        </p:attrNameLst>
                                      </p:cBhvr>
                                      <p:to>
                                        <p:strVal val="visible"/>
                                      </p:to>
                                    </p:set>
                                    <p:animEffect transition="in" filter="fade">
                                      <p:cBhvr>
                                        <p:cTn id="74" dur="1000"/>
                                        <p:tgtEl>
                                          <p:spTgt spid="17">
                                            <p:txEl>
                                              <p:pRg st="2" end="2"/>
                                            </p:txEl>
                                          </p:spTgt>
                                        </p:tgtEl>
                                      </p:cBhvr>
                                    </p:animEffect>
                                    <p:anim calcmode="lin" valueType="num">
                                      <p:cBhvr>
                                        <p:cTn id="75"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76"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77" fill="hold" nodeType="afterGroup">
                            <p:stCondLst>
                              <p:cond delay="3000"/>
                            </p:stCondLst>
                            <p:childTnLst>
                              <p:par>
                                <p:cTn id="78" presetID="42" presetClass="entr" presetSubtype="0" fill="hold" nodeType="afterEffect">
                                  <p:stCondLst>
                                    <p:cond delay="0"/>
                                  </p:stCondLst>
                                  <p:childTnLst>
                                    <p:set>
                                      <p:cBhvr>
                                        <p:cTn id="79" dur="1" fill="hold">
                                          <p:stCondLst>
                                            <p:cond delay="0"/>
                                          </p:stCondLst>
                                        </p:cTn>
                                        <p:tgtEl>
                                          <p:spTgt spid="17">
                                            <p:txEl>
                                              <p:pRg st="3" end="3"/>
                                            </p:txEl>
                                          </p:spTgt>
                                        </p:tgtEl>
                                        <p:attrNameLst>
                                          <p:attrName>style.visibility</p:attrName>
                                        </p:attrNameLst>
                                      </p:cBhvr>
                                      <p:to>
                                        <p:strVal val="visible"/>
                                      </p:to>
                                    </p:set>
                                    <p:animEffect transition="in" filter="fade">
                                      <p:cBhvr>
                                        <p:cTn id="80" dur="1000"/>
                                        <p:tgtEl>
                                          <p:spTgt spid="17">
                                            <p:txEl>
                                              <p:pRg st="3" end="3"/>
                                            </p:txEl>
                                          </p:spTgt>
                                        </p:tgtEl>
                                      </p:cBhvr>
                                    </p:animEffect>
                                    <p:anim calcmode="lin" valueType="num">
                                      <p:cBhvr>
                                        <p:cTn id="81"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82"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9" grpId="0"/>
      <p:bldP spid="10" grpId="0"/>
      <p:bldP spid="11"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953135"/>
          </a:xfrm>
          <a:prstGeom prst="rect">
            <a:avLst/>
          </a:prstGeom>
          <a:noFill/>
        </p:spPr>
        <p:txBody>
          <a:bodyPr wrap="square" rtlCol="0">
            <a:spAutoFit/>
          </a:bodyPr>
          <a:lstStyle/>
          <a:p>
            <a:r>
              <a:rPr lang="en-US" altLang="zh-CN" sz="2800">
                <a:sym typeface="+mn-ea"/>
              </a:rPr>
              <a:t>2</a:t>
            </a:r>
            <a:r>
              <a:rPr lang="zh-CN" altLang="en-US" sz="2800">
                <a:sym typeface="+mn-ea"/>
              </a:rPr>
              <a:t>、不同数据结构会导致处理效率的不同</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用二维数组组织数据：</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数据结构的作用</a:t>
            </a:r>
            <a:endParaRPr lang="zh-CN" altLang="en-US" sz="3200"/>
          </a:p>
        </p:txBody>
      </p:sp>
      <p:sp>
        <p:nvSpPr>
          <p:cNvPr id="9" name="文本框 8"/>
          <p:cNvSpPr txBox="1"/>
          <p:nvPr/>
        </p:nvSpPr>
        <p:spPr>
          <a:xfrm>
            <a:off x="687070" y="3143885"/>
            <a:ext cx="1355090"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数组</a:t>
            </a:r>
            <a:r>
              <a:rPr lang="en-US" altLang="zh-CN" sz="2400">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10" name="文本框 9"/>
          <p:cNvSpPr txBox="1"/>
          <p:nvPr/>
        </p:nvSpPr>
        <p:spPr>
          <a:xfrm>
            <a:off x="7305675" y="3105785"/>
            <a:ext cx="4388485"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元素访问：</a:t>
            </a:r>
            <a:r>
              <a:rPr lang="en-US" altLang="zh-CN" sz="2400">
                <a:latin typeface="微软雅黑" panose="020b0503020204020204" charset="-122"/>
                <a:ea typeface="微软雅黑" panose="020b0503020204020204" charset="-122"/>
                <a:cs typeface="微软雅黑" panose="020b0503020204020204" charset="-122"/>
              </a:rPr>
              <a:t>a[n-1, 2] = x2</a:t>
            </a:r>
            <a:endParaRPr lang="en-US" altLang="zh-CN" sz="2400">
              <a:latin typeface="微软雅黑" panose="020b0503020204020204" charset="-122"/>
              <a:ea typeface="微软雅黑" panose="020b0503020204020204" charset="-122"/>
              <a:cs typeface="微软雅黑" panose="020b0503020204020204" charset="-122"/>
            </a:endParaRPr>
          </a:p>
        </p:txBody>
      </p:sp>
      <p:graphicFrame>
        <p:nvGraphicFramePr>
          <p:cNvPr id="3" name="表格 2"/>
          <p:cNvGraphicFramePr>
            <a:graphicFrameLocks noGrp="1"/>
          </p:cNvGraphicFramePr>
          <p:nvPr>
            <p:custDataLst>
              <p:tags r:id="rId3"/>
            </p:custDataLst>
          </p:nvPr>
        </p:nvGraphicFramePr>
        <p:xfrm>
          <a:off x="1900555" y="3679825"/>
          <a:ext cx="4853940" cy="2590800"/>
        </p:xfrm>
        <a:graphic>
          <a:graphicData uri="http://schemas.openxmlformats.org/drawingml/2006/table">
            <a:tbl>
              <a:tblPr firstRow="1" bandRow="1">
                <a:tableStyleId>{5C22544A-7EE6-4342-B048-85BDC9FD1C3A}</a:tableStyleId>
              </a:tblPr>
              <a:tblGrid>
                <a:gridCol w="808990"/>
                <a:gridCol w="808990"/>
                <a:gridCol w="808990"/>
                <a:gridCol w="808990"/>
                <a:gridCol w="808990"/>
                <a:gridCol w="808990"/>
              </a:tblGrid>
              <a:tr h="396240">
                <a:tc>
                  <a:txBody>
                    <a:bodyPr vert="horz" wrap="square"/>
                    <a:lstStyle/>
                    <a:p>
                      <a:pPr algn="ctr">
                        <a:buNone/>
                      </a:pP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n</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000">
                          <a:latin typeface="微软雅黑" panose="020b0503020204020204" charset="-122"/>
                          <a:ea typeface="微软雅黑" panose="020b0503020204020204" charset="-122"/>
                        </a:rPr>
                        <a:t>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latin typeface="微软雅黑" panose="020b0503020204020204" charset="-122"/>
                          <a:ea typeface="微软雅黑" panose="020b0503020204020204" charset="-122"/>
                        </a:rPr>
                        <a:t>a0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an</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000">
                          <a:latin typeface="微软雅黑" panose="020b0503020204020204" charset="-122"/>
                          <a:ea typeface="微软雅黑" panose="020b0503020204020204" charset="-122"/>
                        </a:rPr>
                        <a:t>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latin typeface="微软雅黑" panose="020b0503020204020204" charset="-122"/>
                          <a:ea typeface="微软雅黑" panose="020b0503020204020204" charset="-122"/>
                        </a:rPr>
                        <a:t>b0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bn</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914400">
                <a:tc>
                  <a:txBody>
                    <a:bodyPr vert="horz" wrap="square"/>
                    <a:lstStyle/>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en-US" altLang="zh-CN" sz="2000">
                        <a:latin typeface="微软雅黑" panose="020b0503020204020204" charset="-122"/>
                        <a:ea typeface="微软雅黑" panose="020b0503020204020204" charset="-122"/>
                      </a:endParaRPr>
                    </a:p>
                    <a:p>
                      <a:pPr algn="ctr">
                        <a:buNone/>
                      </a:pPr>
                      <a:r>
                        <a:rPr lang="en-US" altLang="zh-CN" sz="2000">
                          <a:latin typeface="微软雅黑" panose="020b0503020204020204" charset="-122"/>
                          <a:ea typeface="微软雅黑" panose="020b0503020204020204" charset="-122"/>
                          <a:sym typeface="+mn-ea"/>
                        </a:rPr>
                        <a:t>.</a:t>
                      </a: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000">
                          <a:latin typeface="微软雅黑" panose="020b0503020204020204" charset="-122"/>
                          <a:ea typeface="微软雅黑" panose="020b0503020204020204" charset="-122"/>
                        </a:rPr>
                        <a:t>n-1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latin typeface="微软雅黑" panose="020b0503020204020204" charset="-122"/>
                          <a:ea typeface="微软雅黑" panose="020b0503020204020204" charset="-122"/>
                        </a:rPr>
                        <a:t>x0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x1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x2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xn</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5" name="文本框 4"/>
          <p:cNvSpPr txBox="1"/>
          <p:nvPr/>
        </p:nvSpPr>
        <p:spPr>
          <a:xfrm>
            <a:off x="940435" y="4033520"/>
            <a:ext cx="494665" cy="460375"/>
          </a:xfrm>
          <a:prstGeom prst="rect">
            <a:avLst/>
          </a:prstGeom>
          <a:noFill/>
        </p:spPr>
        <p:txBody>
          <a:bodyPr wrap="square" rtlCol="0">
            <a:spAutoFit/>
          </a:bodyPr>
          <a:lstStyle/>
          <a:p>
            <a:r>
              <a:rPr lang="en-US" sz="2400">
                <a:latin typeface="微软雅黑" panose="020b0503020204020204" charset="-122"/>
                <a:ea typeface="微软雅黑" panose="020b0503020204020204" charset="-122"/>
                <a:cs typeface="微软雅黑" panose="020b0503020204020204" charset="-122"/>
              </a:rPr>
              <a:t>i</a:t>
            </a:r>
            <a:endParaRPr lang="en-US" sz="2400">
              <a:latin typeface="微软雅黑" panose="020b0503020204020204" charset="-122"/>
              <a:ea typeface="微软雅黑" panose="020b0503020204020204" charset="-122"/>
              <a:cs typeface="微软雅黑" panose="020b0503020204020204" charset="-122"/>
            </a:endParaRPr>
          </a:p>
        </p:txBody>
      </p:sp>
      <p:cxnSp>
        <p:nvCxnSpPr>
          <p:cNvPr id="6" name="直接箭头连接符 5"/>
          <p:cNvCxnSpPr/>
          <p:nvPr/>
        </p:nvCxnSpPr>
        <p:spPr>
          <a:xfrm>
            <a:off x="1340485" y="4270375"/>
            <a:ext cx="45148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2929890" y="2861945"/>
            <a:ext cx="494665" cy="460375"/>
          </a:xfrm>
          <a:prstGeom prst="rect">
            <a:avLst/>
          </a:prstGeom>
          <a:noFill/>
        </p:spPr>
        <p:txBody>
          <a:bodyPr wrap="square" rtlCol="0">
            <a:spAutoFit/>
          </a:bodyPr>
          <a:lstStyle/>
          <a:p>
            <a:r>
              <a:rPr lang="en-US" sz="2400">
                <a:latin typeface="微软雅黑" panose="020b0503020204020204" charset="-122"/>
                <a:ea typeface="微软雅黑" panose="020b0503020204020204" charset="-122"/>
                <a:cs typeface="微软雅黑" panose="020b0503020204020204" charset="-122"/>
              </a:rPr>
              <a:t>j</a:t>
            </a:r>
            <a:endParaRPr lang="en-US" sz="2400">
              <a:latin typeface="微软雅黑" panose="020b0503020204020204" charset="-122"/>
              <a:ea typeface="微软雅黑" panose="020b0503020204020204" charset="-122"/>
              <a:cs typeface="微软雅黑" panose="020b0503020204020204" charset="-122"/>
            </a:endParaRPr>
          </a:p>
        </p:txBody>
      </p:sp>
      <p:cxnSp>
        <p:nvCxnSpPr>
          <p:cNvPr id="15" name="直接箭头连接符 14"/>
          <p:cNvCxnSpPr/>
          <p:nvPr/>
        </p:nvCxnSpPr>
        <p:spPr>
          <a:xfrm flipH="1">
            <a:off x="3047365" y="3340735"/>
            <a:ext cx="0" cy="2825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771130" y="3810000"/>
            <a:ext cx="1524635" cy="460375"/>
          </a:xfrm>
          <a:prstGeom prst="rect">
            <a:avLst/>
          </a:prstGeom>
          <a:noFill/>
        </p:spPr>
        <p:txBody>
          <a:bodyPr wrap="square" rtlCol="0">
            <a:spAutoFit/>
          </a:bodyPr>
          <a:lstStyle/>
          <a:p>
            <a:r>
              <a:rPr lang="en-US" sz="2400">
                <a:latin typeface="微软雅黑" panose="020b0503020204020204" charset="-122"/>
                <a:ea typeface="微软雅黑" panose="020b0503020204020204" charset="-122"/>
                <a:cs typeface="微软雅黑" panose="020b0503020204020204" charset="-122"/>
              </a:rPr>
              <a:t>i</a:t>
            </a:r>
            <a:r>
              <a:rPr lang="zh-CN" altLang="en-US" sz="2400">
                <a:latin typeface="微软雅黑" panose="020b0503020204020204" charset="-122"/>
                <a:ea typeface="微软雅黑" panose="020b0503020204020204" charset="-122"/>
                <a:cs typeface="微软雅黑" panose="020b0503020204020204" charset="-122"/>
              </a:rPr>
              <a:t>：行坐标</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20" name="文本框 19"/>
          <p:cNvSpPr txBox="1"/>
          <p:nvPr/>
        </p:nvSpPr>
        <p:spPr>
          <a:xfrm>
            <a:off x="9944100" y="3810000"/>
            <a:ext cx="1553210" cy="460375"/>
          </a:xfrm>
          <a:prstGeom prst="rect">
            <a:avLst/>
          </a:prstGeom>
          <a:noFill/>
        </p:spPr>
        <p:txBody>
          <a:bodyPr wrap="square" rtlCol="0">
            <a:spAutoFit/>
          </a:bodyPr>
          <a:lstStyle/>
          <a:p>
            <a:r>
              <a:rPr lang="en-US" altLang="zh-CN" sz="2400">
                <a:latin typeface="微软雅黑" panose="020b0503020204020204" charset="-122"/>
                <a:ea typeface="微软雅黑" panose="020b0503020204020204" charset="-122"/>
                <a:cs typeface="微软雅黑" panose="020b0503020204020204" charset="-122"/>
              </a:rPr>
              <a:t>j</a:t>
            </a:r>
            <a:r>
              <a:rPr lang="zh-CN" altLang="en-US" sz="2400">
                <a:latin typeface="微软雅黑" panose="020b0503020204020204" charset="-122"/>
                <a:ea typeface="微软雅黑" panose="020b0503020204020204" charset="-122"/>
                <a:cs typeface="微软雅黑" panose="020b0503020204020204" charset="-122"/>
              </a:rPr>
              <a:t>：列坐标</a:t>
            </a:r>
            <a:endParaRPr lang="zh-CN" altLang="en-US" sz="2400">
              <a:latin typeface="微软雅黑" panose="020b0503020204020204" charset="-122"/>
              <a:ea typeface="微软雅黑" panose="020b0503020204020204" charset="-122"/>
              <a:cs typeface="微软雅黑" panose="020b0503020204020204" charset="-122"/>
            </a:endParaRPr>
          </a:p>
        </p:txBody>
      </p:sp>
      <p:cxnSp>
        <p:nvCxnSpPr>
          <p:cNvPr id="22" name="直接箭头连接符 21"/>
          <p:cNvCxnSpPr>
            <a:endCxn id="18" idx="0"/>
          </p:cNvCxnSpPr>
          <p:nvPr/>
        </p:nvCxnSpPr>
        <p:spPr>
          <a:xfrm flipH="1">
            <a:off x="8533765" y="3524250"/>
            <a:ext cx="821055" cy="2857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endCxn id="20" idx="0"/>
          </p:cNvCxnSpPr>
          <p:nvPr/>
        </p:nvCxnSpPr>
        <p:spPr>
          <a:xfrm>
            <a:off x="9919335" y="3566795"/>
            <a:ext cx="801370" cy="2432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7294880" y="4482465"/>
            <a:ext cx="4580255" cy="1938020"/>
          </a:xfrm>
          <a:prstGeom prst="rect">
            <a:avLst/>
          </a:prstGeom>
          <a:noFill/>
        </p:spPr>
        <p:txBody>
          <a:bodyPr wrap="square" rtlCol="0">
            <a:spAutoFit/>
          </a:bodyPr>
          <a:lstStyle/>
          <a:p>
            <a:r>
              <a:rPr lang="zh-CN" altLang="en-US" sz="2400">
                <a:latin typeface="+mj-ea"/>
                <a:ea typeface="+mj-ea"/>
                <a:cs typeface="+mj-ea"/>
              </a:rPr>
              <a:t>在</a:t>
            </a:r>
            <a:r>
              <a:rPr lang="en-US" altLang="zh-CN" sz="2400">
                <a:latin typeface="+mj-ea"/>
                <a:ea typeface="+mj-ea"/>
                <a:cs typeface="+mj-ea"/>
              </a:rPr>
              <a:t>Python</a:t>
            </a:r>
            <a:r>
              <a:rPr lang="zh-CN" altLang="en-US" sz="2400">
                <a:latin typeface="+mj-ea"/>
                <a:ea typeface="+mj-ea"/>
                <a:cs typeface="+mj-ea"/>
              </a:rPr>
              <a:t>中，用列表的形式表示。</a:t>
            </a:r>
            <a:endParaRPr lang="zh-CN" altLang="en-US" sz="2400">
              <a:latin typeface="+mj-ea"/>
              <a:ea typeface="+mj-ea"/>
              <a:cs typeface="+mj-ea"/>
            </a:endParaRPr>
          </a:p>
          <a:p>
            <a:endParaRPr lang="zh-CN" altLang="en-US" sz="2400">
              <a:latin typeface="+mj-ea"/>
              <a:ea typeface="+mj-ea"/>
              <a:cs typeface="+mj-ea"/>
            </a:endParaRPr>
          </a:p>
          <a:p>
            <a:r>
              <a:rPr lang="zh-CN" altLang="en-US" sz="2400">
                <a:latin typeface="+mj-ea"/>
                <a:ea typeface="+mj-ea"/>
                <a:cs typeface="+mj-ea"/>
              </a:rPr>
              <a:t>例如：</a:t>
            </a:r>
            <a:r>
              <a:rPr lang="en-US" altLang="zh-CN" sz="2400">
                <a:latin typeface="+mj-ea"/>
                <a:ea typeface="+mj-ea"/>
                <a:cs typeface="+mj-ea"/>
              </a:rPr>
              <a:t>a=[[1,2,3],[2,4,6],[3,6,9]]</a:t>
            </a:r>
            <a:endParaRPr lang="en-US" altLang="zh-CN" sz="2400">
              <a:latin typeface="+mj-ea"/>
              <a:ea typeface="+mj-ea"/>
              <a:cs typeface="+mj-ea"/>
            </a:endParaRPr>
          </a:p>
          <a:p>
            <a:r>
              <a:rPr lang="zh-CN" altLang="en-US" sz="2400">
                <a:latin typeface="+mj-ea"/>
                <a:ea typeface="+mj-ea"/>
                <a:cs typeface="+mj-ea"/>
              </a:rPr>
              <a:t>访问元素：</a:t>
            </a:r>
            <a:endParaRPr lang="zh-CN" altLang="en-US" sz="2400">
              <a:latin typeface="+mj-ea"/>
              <a:ea typeface="+mj-ea"/>
              <a:cs typeface="+mj-ea"/>
            </a:endParaRPr>
          </a:p>
          <a:p>
            <a:r>
              <a:rPr lang="zh-CN" altLang="en-US" sz="2400">
                <a:latin typeface="+mj-ea"/>
                <a:ea typeface="+mj-ea"/>
                <a:cs typeface="+mj-ea"/>
              </a:rPr>
              <a:t> </a:t>
            </a:r>
            <a:r>
              <a:rPr lang="en-US" altLang="zh-CN" sz="2400">
                <a:latin typeface="+mj-ea"/>
                <a:ea typeface="+mj-ea"/>
                <a:cs typeface="+mj-ea"/>
              </a:rPr>
              <a:t>    a[2][2]=9     a[0][2]=3</a:t>
            </a:r>
            <a:endParaRPr lang="en-US" altLang="zh-CN" sz="2400">
              <a:latin typeface="+mj-ea"/>
              <a:ea typeface="+mj-ea"/>
              <a:cs typeface="+mj-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animEffect transition="in" filter="fade">
                                      <p:cBhvr>
                                        <p:cTn id="13" dur="1000"/>
                                        <p:tgtEl>
                                          <p:spTgt spid="19">
                                            <p:txEl>
                                              <p:pRg st="1" end="1"/>
                                            </p:txEl>
                                          </p:spTgt>
                                        </p:tgtEl>
                                      </p:cBhvr>
                                    </p:animEffect>
                                    <p:anim calcmode="lin" valueType="num">
                                      <p:cBhvr>
                                        <p:cTn id="1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10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1000"/>
                            </p:stCondLst>
                            <p:childTnLst>
                              <p:par>
                                <p:cTn id="42" presetID="42" presetClass="entr" presetSubtype="0" fill="hold"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2000"/>
                            </p:stCondLst>
                            <p:childTnLst>
                              <p:par>
                                <p:cTn id="48" presetID="42"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cond evt="onBegin" delay="0">
                          <p:tn val="52"/>
                        </p:cond>
                      </p:stCondLst>
                      <p:childTnLst>
                        <p:par>
                          <p:cTn id="54" fill="hold" nodeType="afterGroup">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cond evt="onBegin" delay="0">
                          <p:tn val="59"/>
                        </p:cond>
                      </p:stCondLst>
                      <p:childTnLst>
                        <p:par>
                          <p:cTn id="61" fill="hold" nodeType="afterGroup">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1000"/>
                                        <p:tgtEl>
                                          <p:spTgt spid="18"/>
                                        </p:tgtEl>
                                      </p:cBhvr>
                                    </p:animEffect>
                                    <p:anim calcmode="lin" valueType="num">
                                      <p:cBhvr>
                                        <p:cTn id="65" dur="1000" fill="hold"/>
                                        <p:tgtEl>
                                          <p:spTgt spid="18"/>
                                        </p:tgtEl>
                                        <p:attrNameLst>
                                          <p:attrName>ppt_x</p:attrName>
                                        </p:attrNameLst>
                                      </p:cBhvr>
                                      <p:tavLst>
                                        <p:tav tm="0">
                                          <p:val>
                                            <p:strVal val="#ppt_x"/>
                                          </p:val>
                                        </p:tav>
                                        <p:tav tm="100000">
                                          <p:val>
                                            <p:strVal val="#ppt_x"/>
                                          </p:val>
                                        </p:tav>
                                      </p:tavLst>
                                    </p:anim>
                                    <p:anim calcmode="lin" valueType="num">
                                      <p:cBhvr>
                                        <p:cTn id="66" dur="1000" fill="hold"/>
                                        <p:tgtEl>
                                          <p:spTgt spid="18"/>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1000"/>
                                        <p:tgtEl>
                                          <p:spTgt spid="22"/>
                                        </p:tgtEl>
                                      </p:cBhvr>
                                    </p:animEffect>
                                    <p:anim calcmode="lin" valueType="num">
                                      <p:cBhvr>
                                        <p:cTn id="70" dur="1000" fill="hold"/>
                                        <p:tgtEl>
                                          <p:spTgt spid="22"/>
                                        </p:tgtEl>
                                        <p:attrNameLst>
                                          <p:attrName>ppt_x</p:attrName>
                                        </p:attrNameLst>
                                      </p:cBhvr>
                                      <p:tavLst>
                                        <p:tav tm="0">
                                          <p:val>
                                            <p:strVal val="#ppt_x"/>
                                          </p:val>
                                        </p:tav>
                                        <p:tav tm="100000">
                                          <p:val>
                                            <p:strVal val="#ppt_x"/>
                                          </p:val>
                                        </p:tav>
                                      </p:tavLst>
                                    </p:anim>
                                    <p:anim calcmode="lin" valueType="num">
                                      <p:cBhvr>
                                        <p:cTn id="71" dur="1000" fill="hold"/>
                                        <p:tgtEl>
                                          <p:spTgt spid="22"/>
                                        </p:tgtEl>
                                        <p:attrNameLst>
                                          <p:attrName>ppt_y</p:attrName>
                                        </p:attrNameLst>
                                      </p:cBhvr>
                                      <p:tavLst>
                                        <p:tav tm="0">
                                          <p:val>
                                            <p:strVal val="#ppt_y+.1"/>
                                          </p:val>
                                        </p:tav>
                                        <p:tav tm="100000">
                                          <p:val>
                                            <p:strVal val="#ppt_y"/>
                                          </p:val>
                                        </p:tav>
                                      </p:tavLst>
                                    </p:anim>
                                  </p:childTnLst>
                                </p:cTn>
                              </p:par>
                            </p:childTnLst>
                          </p:cTn>
                        </p:par>
                        <p:par>
                          <p:cTn id="72" fill="hold" nodeType="afterGroup">
                            <p:stCondLst>
                              <p:cond delay="1000"/>
                            </p:stCondLst>
                            <p:childTnLst>
                              <p:par>
                                <p:cTn id="73" presetID="42" presetClass="entr" presetSubtype="0"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childTnLst>
                          </p:cTn>
                        </p:par>
                        <p:par>
                          <p:cTn id="78" fill="hold" nodeType="afterGroup">
                            <p:stCondLst>
                              <p:cond delay="2000"/>
                            </p:stCondLst>
                            <p:childTnLst>
                              <p:par>
                                <p:cTn id="79" presetID="42" presetClass="entr" presetSubtype="0"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1000"/>
                                        <p:tgtEl>
                                          <p:spTgt spid="20"/>
                                        </p:tgtEl>
                                      </p:cBhvr>
                                    </p:animEffect>
                                    <p:anim calcmode="lin" valueType="num">
                                      <p:cBhvr>
                                        <p:cTn id="82" dur="1000" fill="hold"/>
                                        <p:tgtEl>
                                          <p:spTgt spid="20"/>
                                        </p:tgtEl>
                                        <p:attrNameLst>
                                          <p:attrName>ppt_x</p:attrName>
                                        </p:attrNameLst>
                                      </p:cBhvr>
                                      <p:tavLst>
                                        <p:tav tm="0">
                                          <p:val>
                                            <p:strVal val="#ppt_x"/>
                                          </p:val>
                                        </p:tav>
                                        <p:tav tm="100000">
                                          <p:val>
                                            <p:strVal val="#ppt_x"/>
                                          </p:val>
                                        </p:tav>
                                      </p:tavLst>
                                    </p:anim>
                                    <p:anim calcmode="lin" valueType="num">
                                      <p:cBhvr>
                                        <p:cTn id="83" dur="1000" fill="hold"/>
                                        <p:tgtEl>
                                          <p:spTgt spid="20"/>
                                        </p:tgtEl>
                                        <p:attrNameLst>
                                          <p:attrName>ppt_y</p:attrName>
                                        </p:attrNameLst>
                                      </p:cBhvr>
                                      <p:tavLst>
                                        <p:tav tm="0">
                                          <p:val>
                                            <p:strVal val="#ppt_y+.1"/>
                                          </p:val>
                                        </p:tav>
                                        <p:tav tm="100000">
                                          <p:val>
                                            <p:strVal val="#ppt_y"/>
                                          </p:val>
                                        </p:tav>
                                      </p:tavLst>
                                    </p:anim>
                                  </p:childTnLst>
                                </p:cTn>
                              </p:par>
                            </p:childTnLst>
                          </p:cTn>
                        </p:par>
                        <p:par>
                          <p:cTn id="84" fill="hold" nodeType="afterGroup">
                            <p:stCondLst>
                              <p:cond delay="3000"/>
                            </p:stCondLst>
                            <p:childTnLst>
                              <p:par>
                                <p:cTn id="85" presetID="42" presetClass="entr" presetSubtype="0" fill="hold" nodeType="afterEffect">
                                  <p:stCondLst>
                                    <p:cond delay="0"/>
                                  </p:stCondLst>
                                  <p:childTnLst>
                                    <p:set>
                                      <p:cBhvr>
                                        <p:cTn id="86" dur="1" fill="hold">
                                          <p:stCondLst>
                                            <p:cond delay="0"/>
                                          </p:stCondLst>
                                        </p:cTn>
                                        <p:tgtEl>
                                          <p:spTgt spid="24">
                                            <p:txEl>
                                              <p:pRg st="0" end="0"/>
                                            </p:txEl>
                                          </p:spTgt>
                                        </p:tgtEl>
                                        <p:attrNameLst>
                                          <p:attrName>style.visibility</p:attrName>
                                        </p:attrNameLst>
                                      </p:cBhvr>
                                      <p:to>
                                        <p:strVal val="visible"/>
                                      </p:to>
                                    </p:set>
                                    <p:animEffect transition="in" filter="fade">
                                      <p:cBhvr>
                                        <p:cTn id="87" dur="1000"/>
                                        <p:tgtEl>
                                          <p:spTgt spid="24">
                                            <p:txEl>
                                              <p:pRg st="0" end="0"/>
                                            </p:txEl>
                                          </p:spTgt>
                                        </p:tgtEl>
                                      </p:cBhvr>
                                    </p:animEffect>
                                    <p:anim calcmode="lin" valueType="num">
                                      <p:cBhvr>
                                        <p:cTn id="8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90" fill="hold" nodeType="afterGroup">
                            <p:stCondLst>
                              <p:cond delay="4000"/>
                            </p:stCondLst>
                            <p:childTnLst>
                              <p:par>
                                <p:cTn id="91" presetID="42" presetClass="entr" presetSubtype="0" fill="hold" nodeType="afterEffect">
                                  <p:stCondLst>
                                    <p:cond delay="0"/>
                                  </p:stCondLst>
                                  <p:childTnLst>
                                    <p:set>
                                      <p:cBhvr>
                                        <p:cTn id="92" dur="1" fill="hold">
                                          <p:stCondLst>
                                            <p:cond delay="0"/>
                                          </p:stCondLst>
                                        </p:cTn>
                                        <p:tgtEl>
                                          <p:spTgt spid="24">
                                            <p:txEl>
                                              <p:pRg st="2" end="2"/>
                                            </p:txEl>
                                          </p:spTgt>
                                        </p:tgtEl>
                                        <p:attrNameLst>
                                          <p:attrName>style.visibility</p:attrName>
                                        </p:attrNameLst>
                                      </p:cBhvr>
                                      <p:to>
                                        <p:strVal val="visible"/>
                                      </p:to>
                                    </p:set>
                                    <p:animEffect transition="in" filter="fade">
                                      <p:cBhvr>
                                        <p:cTn id="93" dur="1000"/>
                                        <p:tgtEl>
                                          <p:spTgt spid="24">
                                            <p:txEl>
                                              <p:pRg st="2" end="2"/>
                                            </p:txEl>
                                          </p:spTgt>
                                        </p:tgtEl>
                                      </p:cBhvr>
                                    </p:animEffect>
                                    <p:anim calcmode="lin" valueType="num">
                                      <p:cBhvr>
                                        <p:cTn id="94"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5"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6" fill="hold" nodeType="afterGroup">
                            <p:stCondLst>
                              <p:cond delay="5000"/>
                            </p:stCondLst>
                            <p:childTnLst>
                              <p:par>
                                <p:cTn id="97" presetID="42" presetClass="entr" presetSubtype="0" fill="hold" nodeType="afterEffect">
                                  <p:stCondLst>
                                    <p:cond delay="0"/>
                                  </p:stCondLst>
                                  <p:childTnLst>
                                    <p:set>
                                      <p:cBhvr>
                                        <p:cTn id="98" dur="1" fill="hold">
                                          <p:stCondLst>
                                            <p:cond delay="0"/>
                                          </p:stCondLst>
                                        </p:cTn>
                                        <p:tgtEl>
                                          <p:spTgt spid="24">
                                            <p:txEl>
                                              <p:pRg st="3" end="3"/>
                                            </p:txEl>
                                          </p:spTgt>
                                        </p:tgtEl>
                                        <p:attrNameLst>
                                          <p:attrName>style.visibility</p:attrName>
                                        </p:attrNameLst>
                                      </p:cBhvr>
                                      <p:to>
                                        <p:strVal val="visible"/>
                                      </p:to>
                                    </p:set>
                                    <p:animEffect transition="in" filter="fade">
                                      <p:cBhvr>
                                        <p:cTn id="99" dur="1000"/>
                                        <p:tgtEl>
                                          <p:spTgt spid="24">
                                            <p:txEl>
                                              <p:pRg st="3" end="3"/>
                                            </p:txEl>
                                          </p:spTgt>
                                        </p:tgtEl>
                                      </p:cBhvr>
                                    </p:animEffect>
                                    <p:anim calcmode="lin" valueType="num">
                                      <p:cBhvr>
                                        <p:cTn id="100"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101"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2" fill="hold" nodeType="afterGroup">
                            <p:stCondLst>
                              <p:cond delay="6000"/>
                            </p:stCondLst>
                            <p:childTnLst>
                              <p:par>
                                <p:cTn id="103" presetID="42" presetClass="entr" presetSubtype="0" fill="hold" nodeType="afterEffect">
                                  <p:stCondLst>
                                    <p:cond delay="0"/>
                                  </p:stCondLst>
                                  <p:childTnLst>
                                    <p:set>
                                      <p:cBhvr>
                                        <p:cTn id="104" dur="1" fill="hold">
                                          <p:stCondLst>
                                            <p:cond delay="0"/>
                                          </p:stCondLst>
                                        </p:cTn>
                                        <p:tgtEl>
                                          <p:spTgt spid="24">
                                            <p:txEl>
                                              <p:pRg st="4" end="4"/>
                                            </p:txEl>
                                          </p:spTgt>
                                        </p:tgtEl>
                                        <p:attrNameLst>
                                          <p:attrName>style.visibility</p:attrName>
                                        </p:attrNameLst>
                                      </p:cBhvr>
                                      <p:to>
                                        <p:strVal val="visible"/>
                                      </p:to>
                                    </p:set>
                                    <p:animEffect transition="in" filter="fade">
                                      <p:cBhvr>
                                        <p:cTn id="105" dur="1000"/>
                                        <p:tgtEl>
                                          <p:spTgt spid="24">
                                            <p:txEl>
                                              <p:pRg st="4" end="4"/>
                                            </p:txEl>
                                          </p:spTgt>
                                        </p:tgtEl>
                                      </p:cBhvr>
                                    </p:animEffect>
                                    <p:anim calcmode="lin" valueType="num">
                                      <p:cBhvr>
                                        <p:cTn id="10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13" grpId="0"/>
      <p:bldP spid="10" grpId="0"/>
      <p:bldP spid="18" grpId="0"/>
      <p:bldP spid="20"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953135"/>
          </a:xfrm>
          <a:prstGeom prst="rect">
            <a:avLst/>
          </a:prstGeom>
          <a:noFill/>
        </p:spPr>
        <p:txBody>
          <a:bodyPr wrap="square" rtlCol="0">
            <a:spAutoFit/>
          </a:bodyPr>
          <a:lstStyle/>
          <a:p>
            <a:r>
              <a:rPr lang="en-US" altLang="zh-CN" sz="2800">
                <a:sym typeface="+mn-ea"/>
              </a:rPr>
              <a:t>2</a:t>
            </a:r>
            <a:r>
              <a:rPr lang="zh-CN" altLang="en-US" sz="2800">
                <a:sym typeface="+mn-ea"/>
              </a:rPr>
              <a:t>、不同数据结构会导致处理效率的不同</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用数组合并两个数组元素：</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数据结构的作用</a:t>
            </a:r>
            <a:endParaRPr lang="zh-CN" altLang="en-US" sz="3200"/>
          </a:p>
        </p:txBody>
      </p:sp>
      <p:graphicFrame>
        <p:nvGraphicFramePr>
          <p:cNvPr id="3" name="表格 2"/>
          <p:cNvGraphicFramePr>
            <a:graphicFrameLocks noGrp="1"/>
          </p:cNvGraphicFramePr>
          <p:nvPr>
            <p:custDataLst>
              <p:tags r:id="rId3"/>
            </p:custDataLst>
          </p:nvPr>
        </p:nvGraphicFramePr>
        <p:xfrm>
          <a:off x="1546225" y="2955925"/>
          <a:ext cx="3514725" cy="792480"/>
        </p:xfrm>
        <a:graphic>
          <a:graphicData uri="http://schemas.openxmlformats.org/drawingml/2006/table">
            <a:tbl>
              <a:tblPr firstRow="1" bandRow="1">
                <a:tableStyleId>{5C22544A-7EE6-4342-B048-85BDC9FD1C3A}</a:tableStyleId>
              </a:tblPr>
              <a:tblGrid>
                <a:gridCol w="702945"/>
                <a:gridCol w="702945"/>
                <a:gridCol w="702945"/>
                <a:gridCol w="702945"/>
                <a:gridCol w="702945"/>
              </a:tblGrid>
              <a:tr h="381000">
                <a:tc>
                  <a:txBody>
                    <a:bodyPr vert="horz" wrap="square"/>
                    <a:lstStyle/>
                    <a:p>
                      <a:pPr algn="ctr">
                        <a:buNone/>
                      </a:pPr>
                      <a:r>
                        <a:rPr lang="en-US" altLang="zh-CN" sz="2000">
                          <a:latin typeface="+mj-ea"/>
                          <a:ea typeface="+mj-ea"/>
                        </a:rPr>
                        <a:t>a[1]</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a[2]</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a[3]</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a[4]</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a[5]</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000">
                          <a:latin typeface="+mj-ea"/>
                          <a:ea typeface="+mj-ea"/>
                        </a:rPr>
                        <a:t>19</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16</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12</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8</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mj-ea"/>
                          <a:ea typeface="+mj-ea"/>
                        </a:rPr>
                        <a:t>5</a:t>
                      </a:r>
                      <a:endParaRPr lang="en-US" altLang="zh-CN" sz="2000">
                        <a:latin typeface="+mj-ea"/>
                        <a:ea typeface="+mj-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5" name="表格 4"/>
          <p:cNvGraphicFramePr>
            <a:graphicFrameLocks noGrp="1"/>
          </p:cNvGraphicFramePr>
          <p:nvPr>
            <p:custDataLst>
              <p:tags r:id="rId4"/>
            </p:custDataLst>
          </p:nvPr>
        </p:nvGraphicFramePr>
        <p:xfrm>
          <a:off x="7496175" y="2955925"/>
          <a:ext cx="3514725" cy="1097280"/>
        </p:xfrm>
        <a:graphic>
          <a:graphicData uri="http://schemas.openxmlformats.org/drawingml/2006/table">
            <a:tbl>
              <a:tblPr firstRow="1" bandRow="1">
                <a:tableStyleId>{5C22544A-7EE6-4342-B048-85BDC9FD1C3A}</a:tableStyleId>
              </a:tblPr>
              <a:tblGrid>
                <a:gridCol w="702945"/>
                <a:gridCol w="702945"/>
                <a:gridCol w="702945"/>
                <a:gridCol w="702945"/>
                <a:gridCol w="702945"/>
              </a:tblGrid>
              <a:tr h="381000">
                <a:tc>
                  <a:txBody>
                    <a:bodyPr vert="horz" wrap="square"/>
                    <a:lstStyle/>
                    <a:p>
                      <a:pPr algn="ctr">
                        <a:buNone/>
                      </a:pPr>
                      <a:r>
                        <a:rPr lang="en-US" altLang="zh-CN" sz="2000">
                          <a:latin typeface="微软雅黑" panose="020b0503020204020204" charset="-122"/>
                          <a:ea typeface="微软雅黑" panose="020b0503020204020204" charset="-122"/>
                        </a:rPr>
                        <a:t>b[1]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b[3]</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b[5]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000">
                          <a:latin typeface="微软雅黑" panose="020b0503020204020204" charset="-122"/>
                          <a:ea typeface="微软雅黑" panose="020b0503020204020204" charset="-122"/>
                        </a:rPr>
                        <a:t>20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15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14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10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表格 5"/>
          <p:cNvGraphicFramePr>
            <a:graphicFrameLocks noGrp="1"/>
          </p:cNvGraphicFramePr>
          <p:nvPr>
            <p:custDataLst>
              <p:tags r:id="rId5"/>
            </p:custDataLst>
          </p:nvPr>
        </p:nvGraphicFramePr>
        <p:xfrm>
          <a:off x="1546225" y="3993515"/>
          <a:ext cx="8528050" cy="2697480"/>
        </p:xfrm>
        <a:graphic>
          <a:graphicData uri="http://schemas.openxmlformats.org/drawingml/2006/table">
            <a:tbl>
              <a:tblPr firstRow="1" bandRow="1">
                <a:tableStyleId>{5C22544A-7EE6-4342-B048-85BDC9FD1C3A}</a:tableStyleId>
              </a:tblPr>
              <a:tblGrid>
                <a:gridCol w="852805"/>
                <a:gridCol w="852805"/>
                <a:gridCol w="852805"/>
                <a:gridCol w="852805"/>
                <a:gridCol w="852805"/>
                <a:gridCol w="852805"/>
                <a:gridCol w="852805"/>
                <a:gridCol w="852805"/>
                <a:gridCol w="852805"/>
                <a:gridCol w="852805"/>
              </a:tblGrid>
              <a:tr h="381000">
                <a:tc>
                  <a:txBody>
                    <a:bodyPr vert="horz" wrap="square"/>
                    <a:lstStyle/>
                    <a:p>
                      <a:pPr algn="ctr">
                        <a:buNone/>
                      </a:pPr>
                      <a:r>
                        <a:rPr lang="en-US" altLang="zh-CN" sz="2000">
                          <a:latin typeface="微软雅黑" panose="020b0503020204020204" charset="-122"/>
                          <a:ea typeface="微软雅黑" panose="020b0503020204020204" charset="-122"/>
                        </a:rPr>
                        <a:t>c[1]</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c[3]</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c[6]</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c[7]</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c[8]</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c[9]</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000">
                          <a:latin typeface="微软雅黑" panose="020b0503020204020204" charset="-122"/>
                          <a:ea typeface="微软雅黑" panose="020b0503020204020204" charset="-122"/>
                        </a:rPr>
                        <a:t>c[10]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1800">
                          <a:latin typeface="微软雅黑" panose="020b0503020204020204" charset="-122"/>
                          <a:ea typeface="微软雅黑" panose="020b0503020204020204" charset="-122"/>
                        </a:rPr>
                        <a:t>19</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16</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12</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8</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1800">
                          <a:solidFill>
                            <a:srgbClr val="FF0000"/>
                          </a:solidFill>
                          <a:latin typeface="微软雅黑" panose="020b0503020204020204" charset="-122"/>
                          <a:ea typeface="微软雅黑" panose="020b0503020204020204" charset="-122"/>
                        </a:rPr>
                        <a:t>20</a:t>
                      </a:r>
                      <a:endParaRPr lang="en-US" altLang="zh-CN" sz="1800">
                        <a:solidFill>
                          <a:srgbClr val="FF0000"/>
                        </a:solidFill>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19</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16</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12</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8</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lnT w="12700" cmpd="sng">
                      <a:solidFill>
                        <a:schemeClr val="tx1"/>
                      </a:solidFill>
                      <a:prstDash val="solid"/>
                    </a:lnT>
                  </a:tcPr>
                </a:tc>
              </a:tr>
              <a:tr h="396240">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20</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19</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16</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rgbClr val="FF0000"/>
                          </a:solidFill>
                          <a:latin typeface="微软雅黑" panose="020b0503020204020204" charset="-122"/>
                          <a:ea typeface="微软雅黑" panose="020b0503020204020204" charset="-122"/>
                        </a:rPr>
                        <a:t>15</a:t>
                      </a:r>
                      <a:endParaRPr lang="en-US" altLang="zh-CN" sz="1800">
                        <a:solidFill>
                          <a:srgbClr val="FF0000"/>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12</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8</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r>
              <a:tr h="381000">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20</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19</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16</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15</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rgbClr val="FF0000"/>
                          </a:solidFill>
                          <a:latin typeface="微软雅黑" panose="020b0503020204020204" charset="-122"/>
                          <a:ea typeface="微软雅黑" panose="020b0503020204020204" charset="-122"/>
                        </a:rPr>
                        <a:t>14</a:t>
                      </a:r>
                      <a:endParaRPr lang="en-US" altLang="zh-CN" sz="1800">
                        <a:solidFill>
                          <a:srgbClr val="FF0000"/>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12</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8</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r>
              <a:tr h="381000">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20</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19</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16</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15</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14</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12</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rgbClr val="FF0000"/>
                          </a:solidFill>
                          <a:latin typeface="微软雅黑" panose="020b0503020204020204" charset="-122"/>
                          <a:ea typeface="微软雅黑" panose="020b0503020204020204" charset="-122"/>
                        </a:rPr>
                        <a:t>10</a:t>
                      </a:r>
                      <a:endParaRPr lang="en-US" altLang="zh-CN" sz="1800">
                        <a:solidFill>
                          <a:srgbClr val="FF0000"/>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8</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-1</a:t>
                      </a:r>
                      <a:endParaRPr lang="en-US" altLang="zh-CN" sz="1800">
                        <a:latin typeface="微软雅黑" panose="020b0503020204020204" charset="-122"/>
                        <a:ea typeface="微软雅黑" panose="020b0503020204020204" charset="-122"/>
                      </a:endParaRPr>
                    </a:p>
                  </a:txBody>
                  <a:tcPr/>
                </a:tc>
              </a:tr>
              <a:tr h="381000">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20</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19</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16</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15</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14</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12</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10</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chemeClr val="tx1"/>
                          </a:solidFill>
                          <a:latin typeface="微软雅黑" panose="020b0503020204020204" charset="-122"/>
                          <a:ea typeface="微软雅黑" panose="020b0503020204020204" charset="-122"/>
                        </a:rPr>
                        <a:t>8</a:t>
                      </a:r>
                      <a:endParaRPr lang="en-US" altLang="zh-CN" sz="1800">
                        <a:solidFill>
                          <a:schemeClr val="tx1"/>
                        </a:solidFill>
                        <a:latin typeface="微软雅黑" panose="020b0503020204020204" charset="-122"/>
                        <a:ea typeface="微软雅黑" panose="020b0503020204020204" charset="-122"/>
                      </a:endParaRPr>
                    </a:p>
                  </a:txBody>
                  <a:tcPr/>
                </a:tc>
                <a:tc>
                  <a:txBody>
                    <a:bodyPr vert="horz" wrap="square"/>
                    <a:lstStyle/>
                    <a:p>
                      <a:pPr algn="ctr">
                        <a:buNone/>
                      </a:pPr>
                      <a:r>
                        <a:rPr lang="en-US" altLang="zh-CN" sz="1800">
                          <a:latin typeface="微软雅黑" panose="020b0503020204020204" charset="-122"/>
                          <a:ea typeface="微软雅黑" panose="020b0503020204020204" charset="-122"/>
                        </a:rPr>
                        <a:t>5</a:t>
                      </a:r>
                      <a:endParaRPr lang="en-US" altLang="zh-CN" sz="1800">
                        <a:latin typeface="微软雅黑" panose="020b0503020204020204" charset="-122"/>
                        <a:ea typeface="微软雅黑" panose="020b0503020204020204" charset="-122"/>
                      </a:endParaRPr>
                    </a:p>
                  </a:txBody>
                  <a:tcPr/>
                </a:tc>
                <a:tc>
                  <a:txBody>
                    <a:bodyPr vert="horz" wrap="square"/>
                    <a:lstStyle/>
                    <a:p>
                      <a:pPr algn="ctr">
                        <a:buNone/>
                      </a:pPr>
                      <a:r>
                        <a:rPr lang="en-US" altLang="zh-CN" sz="1800">
                          <a:solidFill>
                            <a:srgbClr val="FF0000"/>
                          </a:solidFill>
                          <a:latin typeface="微软雅黑" panose="020b0503020204020204" charset="-122"/>
                          <a:ea typeface="微软雅黑" panose="020b0503020204020204" charset="-122"/>
                        </a:rPr>
                        <a:t>4</a:t>
                      </a:r>
                      <a:endParaRPr lang="en-US" altLang="zh-CN" sz="1800">
                        <a:solidFill>
                          <a:srgbClr val="FF0000"/>
                        </a:solidFill>
                        <a:latin typeface="微软雅黑" panose="020b0503020204020204" charset="-122"/>
                        <a:ea typeface="微软雅黑" panose="020b0503020204020204" charset="-122"/>
                      </a:endParaRPr>
                    </a:p>
                  </a:txBody>
                  <a:tcPr/>
                </a:tc>
              </a:tr>
            </a:tbl>
          </a:graphicData>
        </a:graphic>
      </p:graphicFrame>
      <p:cxnSp>
        <p:nvCxnSpPr>
          <p:cNvPr id="28" name="曲线连接符 27"/>
          <p:cNvCxnSpPr/>
          <p:nvPr/>
        </p:nvCxnSpPr>
        <p:spPr>
          <a:xfrm>
            <a:off x="2196465" y="4582795"/>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曲线连接符 28"/>
          <p:cNvCxnSpPr/>
          <p:nvPr/>
        </p:nvCxnSpPr>
        <p:spPr>
          <a:xfrm>
            <a:off x="3042920" y="4582795"/>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曲线连接符 29"/>
          <p:cNvCxnSpPr/>
          <p:nvPr/>
        </p:nvCxnSpPr>
        <p:spPr>
          <a:xfrm>
            <a:off x="3889375" y="4582795"/>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曲线连接符 30"/>
          <p:cNvCxnSpPr/>
          <p:nvPr/>
        </p:nvCxnSpPr>
        <p:spPr>
          <a:xfrm>
            <a:off x="4735830" y="4582795"/>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曲线连接符 31"/>
          <p:cNvCxnSpPr/>
          <p:nvPr/>
        </p:nvCxnSpPr>
        <p:spPr>
          <a:xfrm>
            <a:off x="5525770" y="4582795"/>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曲线连接符 34"/>
          <p:cNvCxnSpPr/>
          <p:nvPr/>
        </p:nvCxnSpPr>
        <p:spPr>
          <a:xfrm>
            <a:off x="4721860" y="5005705"/>
            <a:ext cx="493395" cy="338455"/>
          </a:xfrm>
          <a:prstGeom prst="curvedConnector3">
            <a:avLst>
              <a:gd name="adj1" fmla="val 32947"/>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6" name="曲线连接符 35"/>
          <p:cNvCxnSpPr/>
          <p:nvPr/>
        </p:nvCxnSpPr>
        <p:spPr>
          <a:xfrm>
            <a:off x="5525770" y="5005705"/>
            <a:ext cx="493395" cy="338455"/>
          </a:xfrm>
          <a:prstGeom prst="curvedConnector3">
            <a:avLst>
              <a:gd name="adj1" fmla="val 32947"/>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7" name="曲线连接符 36"/>
          <p:cNvCxnSpPr/>
          <p:nvPr/>
        </p:nvCxnSpPr>
        <p:spPr>
          <a:xfrm>
            <a:off x="6480810" y="5005705"/>
            <a:ext cx="493395" cy="338455"/>
          </a:xfrm>
          <a:prstGeom prst="curvedConnector3">
            <a:avLst>
              <a:gd name="adj1" fmla="val 32947"/>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8" name="曲线连接符 37"/>
          <p:cNvCxnSpPr/>
          <p:nvPr/>
        </p:nvCxnSpPr>
        <p:spPr>
          <a:xfrm>
            <a:off x="5499735" y="5382260"/>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曲线连接符 38"/>
          <p:cNvCxnSpPr/>
          <p:nvPr/>
        </p:nvCxnSpPr>
        <p:spPr>
          <a:xfrm>
            <a:off x="6406515" y="5382260"/>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曲线连接符 39"/>
          <p:cNvCxnSpPr/>
          <p:nvPr/>
        </p:nvCxnSpPr>
        <p:spPr>
          <a:xfrm>
            <a:off x="7313295" y="5382260"/>
            <a:ext cx="493395" cy="338455"/>
          </a:xfrm>
          <a:prstGeom prst="curvedConnector3">
            <a:avLst>
              <a:gd name="adj1" fmla="val 32947"/>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曲线连接符 40"/>
          <p:cNvCxnSpPr/>
          <p:nvPr/>
        </p:nvCxnSpPr>
        <p:spPr>
          <a:xfrm>
            <a:off x="7313295" y="5805170"/>
            <a:ext cx="493395" cy="338455"/>
          </a:xfrm>
          <a:prstGeom prst="curvedConnector3">
            <a:avLst>
              <a:gd name="adj1" fmla="val 32947"/>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2" name="曲线连接符 41"/>
          <p:cNvCxnSpPr/>
          <p:nvPr/>
        </p:nvCxnSpPr>
        <p:spPr>
          <a:xfrm>
            <a:off x="8145780" y="5805170"/>
            <a:ext cx="493395" cy="338455"/>
          </a:xfrm>
          <a:prstGeom prst="curvedConnector3">
            <a:avLst>
              <a:gd name="adj1" fmla="val 32947"/>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334645" y="4358640"/>
            <a:ext cx="1118235" cy="230695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第</a:t>
            </a:r>
            <a:r>
              <a:rPr lang="en-US" altLang="zh-CN" sz="2400">
                <a:latin typeface="微软雅黑" panose="020b0503020204020204" charset="-122"/>
                <a:ea typeface="微软雅黑" panose="020b0503020204020204" charset="-122"/>
                <a:cs typeface="微软雅黑" panose="020b0503020204020204" charset="-122"/>
              </a:rPr>
              <a:t>1</a:t>
            </a:r>
            <a:r>
              <a:rPr lang="zh-CN" altLang="en-US" sz="2400">
                <a:latin typeface="微软雅黑" panose="020b0503020204020204" charset="-122"/>
                <a:ea typeface="微软雅黑" panose="020b0503020204020204" charset="-122"/>
                <a:cs typeface="微软雅黑" panose="020b0503020204020204" charset="-122"/>
              </a:rPr>
              <a:t>步：</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sym typeface="+mn-ea"/>
              </a:rPr>
              <a:t>第</a:t>
            </a:r>
            <a:r>
              <a:rPr lang="en-US" altLang="zh-CN" sz="2400">
                <a:latin typeface="微软雅黑" panose="020b0503020204020204" charset="-122"/>
                <a:ea typeface="微软雅黑" panose="020b0503020204020204" charset="-122"/>
                <a:cs typeface="微软雅黑" panose="020b0503020204020204" charset="-122"/>
                <a:sym typeface="+mn-ea"/>
              </a:rPr>
              <a:t>2</a:t>
            </a:r>
            <a:r>
              <a:rPr lang="zh-CN" altLang="en-US" sz="2400">
                <a:latin typeface="微软雅黑" panose="020b0503020204020204" charset="-122"/>
                <a:ea typeface="微软雅黑" panose="020b0503020204020204" charset="-122"/>
                <a:cs typeface="微软雅黑" panose="020b0503020204020204" charset="-122"/>
                <a:sym typeface="+mn-ea"/>
              </a:rPr>
              <a:t>步：</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sym typeface="+mn-ea"/>
              </a:rPr>
              <a:t>第</a:t>
            </a:r>
            <a:r>
              <a:rPr lang="en-US" altLang="zh-CN" sz="2400">
                <a:latin typeface="微软雅黑" panose="020b0503020204020204" charset="-122"/>
                <a:ea typeface="微软雅黑" panose="020b0503020204020204" charset="-122"/>
                <a:cs typeface="微软雅黑" panose="020b0503020204020204" charset="-122"/>
                <a:sym typeface="+mn-ea"/>
              </a:rPr>
              <a:t>3</a:t>
            </a:r>
            <a:r>
              <a:rPr lang="zh-CN" altLang="en-US" sz="2400">
                <a:latin typeface="微软雅黑" panose="020b0503020204020204" charset="-122"/>
                <a:ea typeface="微软雅黑" panose="020b0503020204020204" charset="-122"/>
                <a:cs typeface="微软雅黑" panose="020b0503020204020204" charset="-122"/>
                <a:sym typeface="+mn-ea"/>
              </a:rPr>
              <a:t>步：</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sym typeface="+mn-ea"/>
              </a:rPr>
              <a:t>第</a:t>
            </a:r>
            <a:r>
              <a:rPr lang="en-US" altLang="zh-CN" sz="2400">
                <a:latin typeface="微软雅黑" panose="020b0503020204020204" charset="-122"/>
                <a:ea typeface="微软雅黑" panose="020b0503020204020204" charset="-122"/>
                <a:cs typeface="微软雅黑" panose="020b0503020204020204" charset="-122"/>
                <a:sym typeface="+mn-ea"/>
              </a:rPr>
              <a:t>4</a:t>
            </a:r>
            <a:r>
              <a:rPr lang="zh-CN" altLang="en-US" sz="2400">
                <a:latin typeface="微软雅黑" panose="020b0503020204020204" charset="-122"/>
                <a:ea typeface="微软雅黑" panose="020b0503020204020204" charset="-122"/>
                <a:cs typeface="微软雅黑" panose="020b0503020204020204" charset="-122"/>
                <a:sym typeface="+mn-ea"/>
              </a:rPr>
              <a:t>步：</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sym typeface="+mn-ea"/>
              </a:rPr>
              <a:t>第</a:t>
            </a:r>
            <a:r>
              <a:rPr lang="en-US" altLang="zh-CN" sz="2400">
                <a:latin typeface="微软雅黑" panose="020b0503020204020204" charset="-122"/>
                <a:ea typeface="微软雅黑" panose="020b0503020204020204" charset="-122"/>
                <a:cs typeface="微软雅黑" panose="020b0503020204020204" charset="-122"/>
                <a:sym typeface="+mn-ea"/>
              </a:rPr>
              <a:t>5</a:t>
            </a:r>
            <a:r>
              <a:rPr lang="zh-CN" altLang="en-US" sz="2400">
                <a:latin typeface="微软雅黑" panose="020b0503020204020204" charset="-122"/>
                <a:ea typeface="微软雅黑" panose="020b0503020204020204" charset="-122"/>
                <a:cs typeface="微软雅黑" panose="020b0503020204020204" charset="-122"/>
                <a:sym typeface="+mn-ea"/>
              </a:rPr>
              <a:t>步：</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sym typeface="+mn-ea"/>
              </a:rPr>
              <a:t>第</a:t>
            </a:r>
            <a:r>
              <a:rPr lang="en-US" altLang="zh-CN" sz="2400">
                <a:latin typeface="微软雅黑" panose="020b0503020204020204" charset="-122"/>
                <a:ea typeface="微软雅黑" panose="020b0503020204020204" charset="-122"/>
                <a:cs typeface="微软雅黑" panose="020b0503020204020204" charset="-122"/>
                <a:sym typeface="+mn-ea"/>
              </a:rPr>
              <a:t>6</a:t>
            </a:r>
            <a:r>
              <a:rPr lang="zh-CN" altLang="en-US" sz="2400">
                <a:latin typeface="微软雅黑" panose="020b0503020204020204" charset="-122"/>
                <a:ea typeface="微软雅黑" panose="020b0503020204020204" charset="-122"/>
                <a:cs typeface="微软雅黑" panose="020b0503020204020204" charset="-122"/>
                <a:sym typeface="+mn-ea"/>
              </a:rPr>
              <a:t>步：</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44" name="文本框 43"/>
          <p:cNvSpPr txBox="1"/>
          <p:nvPr/>
        </p:nvSpPr>
        <p:spPr>
          <a:xfrm>
            <a:off x="334645" y="2955925"/>
            <a:ext cx="1355090"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数组</a:t>
            </a:r>
            <a:r>
              <a:rPr lang="en-US" altLang="zh-CN" sz="2400">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45" name="文本框 44"/>
          <p:cNvSpPr txBox="1"/>
          <p:nvPr/>
        </p:nvSpPr>
        <p:spPr>
          <a:xfrm>
            <a:off x="5824220" y="2955925"/>
            <a:ext cx="1355090"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数组</a:t>
            </a:r>
            <a:r>
              <a:rPr lang="en-US" altLang="zh-CN" sz="2400">
                <a:latin typeface="微软雅黑" panose="020b0503020204020204" charset="-122"/>
                <a:ea typeface="微软雅黑" panose="020b0503020204020204" charset="-122"/>
                <a:cs typeface="微软雅黑" panose="020b0503020204020204" charset="-122"/>
              </a:rPr>
              <a:t>b</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46" name="文本框 45"/>
          <p:cNvSpPr txBox="1"/>
          <p:nvPr/>
        </p:nvSpPr>
        <p:spPr>
          <a:xfrm>
            <a:off x="202565" y="3549650"/>
            <a:ext cx="1343660" cy="82994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cs typeface="微软雅黑" panose="020b0503020204020204" charset="-122"/>
              </a:rPr>
              <a:t>合并</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数组</a:t>
            </a:r>
            <a:r>
              <a:rPr lang="en-US" altLang="zh-CN" sz="2400">
                <a:latin typeface="微软雅黑" panose="020b0503020204020204" charset="-122"/>
                <a:ea typeface="微软雅黑" panose="020b0503020204020204" charset="-122"/>
                <a:cs typeface="微软雅黑" panose="020b0503020204020204" charset="-122"/>
              </a:rPr>
              <a:t>c</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1000"/>
                                        <p:tgtEl>
                                          <p:spTgt spid="19">
                                            <p:txEl>
                                              <p:pRg st="1" end="1"/>
                                            </p:txEl>
                                          </p:spTgt>
                                        </p:tgtEl>
                                      </p:cBhvr>
                                    </p:animEffect>
                                    <p:anim calcmode="lin" valueType="num">
                                      <p:cBhvr>
                                        <p:cTn id="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1000"/>
                                        <p:tgtEl>
                                          <p:spTgt spid="44"/>
                                        </p:tgtEl>
                                      </p:cBhvr>
                                    </p:animEffect>
                                    <p:anim calcmode="lin" valueType="num">
                                      <p:cBhvr>
                                        <p:cTn id="15" dur="1000" fill="hold"/>
                                        <p:tgtEl>
                                          <p:spTgt spid="44"/>
                                        </p:tgtEl>
                                        <p:attrNameLst>
                                          <p:attrName>ppt_x</p:attrName>
                                        </p:attrNameLst>
                                      </p:cBhvr>
                                      <p:tavLst>
                                        <p:tav tm="0">
                                          <p:val>
                                            <p:strVal val="#ppt_x"/>
                                          </p:val>
                                        </p:tav>
                                        <p:tav tm="100000">
                                          <p:val>
                                            <p:strVal val="#ppt_x"/>
                                          </p:val>
                                        </p:tav>
                                      </p:tavLst>
                                    </p:anim>
                                    <p:anim calcmode="lin" valueType="num">
                                      <p:cBhvr>
                                        <p:cTn id="16" dur="1000" fill="hold"/>
                                        <p:tgtEl>
                                          <p:spTgt spid="44"/>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1000"/>
                            </p:stCondLst>
                            <p:childTnLst>
                              <p:par>
                                <p:cTn id="31" presetID="42" presetClass="entr" presetSubtype="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1000"/>
                                        <p:tgtEl>
                                          <p:spTgt spid="46"/>
                                        </p:tgtEl>
                                      </p:cBhvr>
                                    </p:animEffect>
                                    <p:anim calcmode="lin" valueType="num">
                                      <p:cBhvr>
                                        <p:cTn id="41" dur="1000" fill="hold"/>
                                        <p:tgtEl>
                                          <p:spTgt spid="46"/>
                                        </p:tgtEl>
                                        <p:attrNameLst>
                                          <p:attrName>ppt_x</p:attrName>
                                        </p:attrNameLst>
                                      </p:cBhvr>
                                      <p:tavLst>
                                        <p:tav tm="0">
                                          <p:val>
                                            <p:strVal val="#ppt_x"/>
                                          </p:val>
                                        </p:tav>
                                        <p:tav tm="100000">
                                          <p:val>
                                            <p:strVal val="#ppt_x"/>
                                          </p:val>
                                        </p:tav>
                                      </p:tavLst>
                                    </p:anim>
                                    <p:anim calcmode="lin" valueType="num">
                                      <p:cBhvr>
                                        <p:cTn id="42" dur="1000" fill="hold"/>
                                        <p:tgtEl>
                                          <p:spTgt spid="46"/>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1000"/>
                            </p:stCondLst>
                            <p:childTnLst>
                              <p:par>
                                <p:cTn id="44" presetID="42" presetClass="entr" presetSubtype="0"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par>
                          <p:cTn id="49" fill="hold" nodeType="afterGroup">
                            <p:stCondLst>
                              <p:cond delay="2000"/>
                            </p:stCondLst>
                            <p:childTnLst>
                              <p:par>
                                <p:cTn id="50" presetID="1" presetClass="entr" presetSubtype="0"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par>
                          <p:cTn id="52" fill="hold" nodeType="afterGroup">
                            <p:stCondLst>
                              <p:cond delay="2001"/>
                            </p:stCondLst>
                            <p:childTnLst>
                              <p:par>
                                <p:cTn id="53" presetID="1" presetClass="entr" presetSubtype="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par>
                          <p:cTn id="55" fill="hold" nodeType="afterGroup">
                            <p:stCondLst>
                              <p:cond delay="2002"/>
                            </p:stCondLst>
                            <p:childTnLst>
                              <p:par>
                                <p:cTn id="56" presetID="1" presetClass="entr" presetSubtype="0" fill="hold" nodeType="afterEffect">
                                  <p:stCondLst>
                                    <p:cond delay="0"/>
                                  </p:stCondLst>
                                  <p:childTnLst>
                                    <p:set>
                                      <p:cBhvr>
                                        <p:cTn id="57" dur="1" fill="hold">
                                          <p:stCondLst>
                                            <p:cond delay="0"/>
                                          </p:stCondLst>
                                        </p:cTn>
                                        <p:tgtEl>
                                          <p:spTgt spid="6"/>
                                        </p:tgtEl>
                                        <p:attrNameLst>
                                          <p:attrName>style.visibility</p:attrName>
                                        </p:attrNameLst>
                                      </p:cBhvr>
                                      <p:to>
                                        <p:strVal val="visible"/>
                                      </p:to>
                                    </p:set>
                                  </p:childTnLst>
                                </p:cTn>
                              </p:par>
                            </p:childTnLst>
                          </p:cTn>
                        </p:par>
                        <p:par>
                          <p:cTn id="58" fill="hold" nodeType="afterGroup">
                            <p:stCondLst>
                              <p:cond delay="2003"/>
                            </p:stCondLst>
                            <p:childTnLst>
                              <p:par>
                                <p:cTn id="59" presetID="1" presetClass="entr" presetSubtype="0" fill="hold" nodeType="afterEffect">
                                  <p:stCondLst>
                                    <p:cond delay="0"/>
                                  </p:stCondLst>
                                  <p:childTnLst>
                                    <p:set>
                                      <p:cBhvr>
                                        <p:cTn id="60" dur="1" fill="hold">
                                          <p:stCondLst>
                                            <p:cond delay="0"/>
                                          </p:stCondLst>
                                        </p:cTn>
                                        <p:tgtEl>
                                          <p:spTgt spid="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afterGroup">
                            <p:stCondLst>
                              <p:cond delay="0"/>
                            </p:stCondLst>
                            <p:childTnLst>
                              <p:par>
                                <p:cTn id="63" presetID="1" presetClass="entr" presetSubtype="0" fill="hold" nodeType="clickEffect">
                                  <p:stCondLst>
                                    <p:cond delay="0"/>
                                  </p:stCondLst>
                                  <p:childTnLst>
                                    <p:set>
                                      <p:cBhvr>
                                        <p:cTn id="64"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afterGroup">
                            <p:stCondLst>
                              <p:cond delay="0"/>
                            </p:stCondLst>
                            <p:childTnLst>
                              <p:par>
                                <p:cTn id="67" presetID="1" presetClass="entr" presetSubtype="0" fill="hold" nodeType="clickEffect">
                                  <p:stCondLst>
                                    <p:cond delay="0"/>
                                  </p:stCondLst>
                                  <p:childTnLst>
                                    <p:set>
                                      <p:cBhvr>
                                        <p:cTn id="68"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afterGroup">
                            <p:stCondLst>
                              <p:cond delay="0"/>
                            </p:stCondLst>
                            <p:childTnLst>
                              <p:par>
                                <p:cTn id="71" presetID="42" presetClass="entr" presetSubtype="0" fill="hold" nodeType="click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stCondLst>
                      <p:childTnLst>
                        <p:par>
                          <p:cTn id="77" fill="hold" nodeType="afterGroup">
                            <p:stCondLst>
                              <p:cond delay="0"/>
                            </p:stCondLst>
                            <p:childTnLst>
                              <p:par>
                                <p:cTn id="78" presetID="42" presetClass="entr" presetSubtype="0" fill="hold" nodeType="click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1000"/>
                                        <p:tgtEl>
                                          <p:spTgt spid="31"/>
                                        </p:tgtEl>
                                      </p:cBhvr>
                                    </p:animEffect>
                                    <p:anim calcmode="lin" valueType="num">
                                      <p:cBhvr>
                                        <p:cTn id="81" dur="1000" fill="hold"/>
                                        <p:tgtEl>
                                          <p:spTgt spid="31"/>
                                        </p:tgtEl>
                                        <p:attrNameLst>
                                          <p:attrName>ppt_x</p:attrName>
                                        </p:attrNameLst>
                                      </p:cBhvr>
                                      <p:tavLst>
                                        <p:tav tm="0">
                                          <p:val>
                                            <p:strVal val="#ppt_x"/>
                                          </p:val>
                                        </p:tav>
                                        <p:tav tm="100000">
                                          <p:val>
                                            <p:strVal val="#ppt_x"/>
                                          </p:val>
                                        </p:tav>
                                      </p:tavLst>
                                    </p:anim>
                                    <p:anim calcmode="lin" valueType="num">
                                      <p:cBhvr>
                                        <p:cTn id="8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afterGroup">
                            <p:stCondLst>
                              <p:cond delay="0"/>
                            </p:stCondLst>
                            <p:childTnLst>
                              <p:par>
                                <p:cTn id="85" presetID="42" presetClass="entr" presetSubtype="0"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1000"/>
                                        <p:tgtEl>
                                          <p:spTgt spid="30"/>
                                        </p:tgtEl>
                                      </p:cBhvr>
                                    </p:animEffect>
                                    <p:anim calcmode="lin" valueType="num">
                                      <p:cBhvr>
                                        <p:cTn id="88" dur="1000" fill="hold"/>
                                        <p:tgtEl>
                                          <p:spTgt spid="30"/>
                                        </p:tgtEl>
                                        <p:attrNameLst>
                                          <p:attrName>ppt_x</p:attrName>
                                        </p:attrNameLst>
                                      </p:cBhvr>
                                      <p:tavLst>
                                        <p:tav tm="0">
                                          <p:val>
                                            <p:strVal val="#ppt_x"/>
                                          </p:val>
                                        </p:tav>
                                        <p:tav tm="100000">
                                          <p:val>
                                            <p:strVal val="#ppt_x"/>
                                          </p:val>
                                        </p:tav>
                                      </p:tavLst>
                                    </p:anim>
                                    <p:anim calcmode="lin" valueType="num">
                                      <p:cBhvr>
                                        <p:cTn id="8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0" fill="hold" nodeType="clickPar">
                      <p:stCondLst>
                        <p:cond delay="indefinite"/>
                      </p:stCondLst>
                      <p:childTnLst>
                        <p:par>
                          <p:cTn id="91" fill="hold" nodeType="afterGroup">
                            <p:stCondLst>
                              <p:cond delay="0"/>
                            </p:stCondLst>
                            <p:childTnLst>
                              <p:par>
                                <p:cTn id="92" presetID="42" presetClass="entr" presetSubtype="0" fill="hold"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afterGroup">
                            <p:stCondLst>
                              <p:cond delay="0"/>
                            </p:stCondLst>
                            <p:childTnLst>
                              <p:par>
                                <p:cTn id="99" presetID="42" presetClass="entr" presetSubtype="0" fill="hold" nodeType="click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4" fill="hold" nodeType="clickPar">
                      <p:stCondLst>
                        <p:cond delay="indefinite"/>
                      </p:stCondLst>
                      <p:childTnLst>
                        <p:par>
                          <p:cTn id="105" fill="hold" nodeType="afterGroup">
                            <p:stCondLst>
                              <p:cond delay="0"/>
                            </p:stCondLst>
                            <p:childTnLst>
                              <p:par>
                                <p:cTn id="106" presetID="42" presetClass="entr" presetSubtype="0" fill="hold" nodeType="clickEffect">
                                  <p:stCondLst>
                                    <p:cond delay="0"/>
                                  </p:stCondLst>
                                  <p:childTnLst>
                                    <p:set>
                                      <p:cBhvr>
                                        <p:cTn id="107" dur="1" fill="hold">
                                          <p:stCondLst>
                                            <p:cond delay="0"/>
                                          </p:stCondLst>
                                        </p:cTn>
                                        <p:tgtEl>
                                          <p:spTgt spid="43">
                                            <p:txEl>
                                              <p:pRg st="2" end="2"/>
                                            </p:txEl>
                                          </p:spTgt>
                                        </p:tgtEl>
                                        <p:attrNameLst>
                                          <p:attrName>style.visibility</p:attrName>
                                        </p:attrNameLst>
                                      </p:cBhvr>
                                      <p:to>
                                        <p:strVal val="visible"/>
                                      </p:to>
                                    </p:set>
                                    <p:animEffect transition="in" filter="fade">
                                      <p:cBhvr>
                                        <p:cTn id="108" dur="1000"/>
                                        <p:tgtEl>
                                          <p:spTgt spid="43">
                                            <p:txEl>
                                              <p:pRg st="2" end="2"/>
                                            </p:txEl>
                                          </p:spTgt>
                                        </p:tgtEl>
                                      </p:cBhvr>
                                    </p:animEffect>
                                    <p:anim calcmode="lin" valueType="num">
                                      <p:cBhvr>
                                        <p:cTn id="109"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10"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1" fill="hold" nodeType="clickPar">
                      <p:stCondLst>
                        <p:cond delay="indefinite"/>
                      </p:stCondLst>
                      <p:childTnLst>
                        <p:par>
                          <p:cTn id="112" fill="hold" nodeType="afterGroup">
                            <p:stCondLst>
                              <p:cond delay="0"/>
                            </p:stCondLst>
                            <p:childTnLst>
                              <p:par>
                                <p:cTn id="113" presetID="42" presetClass="entr" presetSubtype="0" fill="hold" nodeType="click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fade">
                                      <p:cBhvr>
                                        <p:cTn id="115" dur="1000"/>
                                        <p:tgtEl>
                                          <p:spTgt spid="37"/>
                                        </p:tgtEl>
                                      </p:cBhvr>
                                    </p:animEffect>
                                    <p:anim calcmode="lin" valueType="num">
                                      <p:cBhvr>
                                        <p:cTn id="116" dur="1000" fill="hold"/>
                                        <p:tgtEl>
                                          <p:spTgt spid="37"/>
                                        </p:tgtEl>
                                        <p:attrNameLst>
                                          <p:attrName>ppt_x</p:attrName>
                                        </p:attrNameLst>
                                      </p:cBhvr>
                                      <p:tavLst>
                                        <p:tav tm="0">
                                          <p:val>
                                            <p:strVal val="#ppt_x"/>
                                          </p:val>
                                        </p:tav>
                                        <p:tav tm="100000">
                                          <p:val>
                                            <p:strVal val="#ppt_x"/>
                                          </p:val>
                                        </p:tav>
                                      </p:tavLst>
                                    </p:anim>
                                    <p:anim calcmode="lin" valueType="num">
                                      <p:cBhvr>
                                        <p:cTn id="11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18" fill="hold" nodeType="clickPar">
                      <p:stCondLst>
                        <p:cond delay="indefinite"/>
                      </p:stCondLst>
                      <p:childTnLst>
                        <p:par>
                          <p:cTn id="119" fill="hold" nodeType="afterGroup">
                            <p:stCondLst>
                              <p:cond delay="0"/>
                            </p:stCondLst>
                            <p:childTnLst>
                              <p:par>
                                <p:cTn id="120" presetID="42" presetClass="entr" presetSubtype="0" fill="hold" nodeType="clickEffect">
                                  <p:stCondLst>
                                    <p:cond delay="0"/>
                                  </p:stCondLst>
                                  <p:childTnLst>
                                    <p:set>
                                      <p:cBhvr>
                                        <p:cTn id="121" dur="1" fill="hold">
                                          <p:stCondLst>
                                            <p:cond delay="0"/>
                                          </p:stCondLst>
                                        </p:cTn>
                                        <p:tgtEl>
                                          <p:spTgt spid="36"/>
                                        </p:tgtEl>
                                        <p:attrNameLst>
                                          <p:attrName>style.visibility</p:attrName>
                                        </p:attrNameLst>
                                      </p:cBhvr>
                                      <p:to>
                                        <p:strVal val="visible"/>
                                      </p:to>
                                    </p:set>
                                    <p:animEffect transition="in" filter="fade">
                                      <p:cBhvr>
                                        <p:cTn id="122" dur="1000"/>
                                        <p:tgtEl>
                                          <p:spTgt spid="36"/>
                                        </p:tgtEl>
                                      </p:cBhvr>
                                    </p:animEffect>
                                    <p:anim calcmode="lin" valueType="num">
                                      <p:cBhvr>
                                        <p:cTn id="123" dur="1000" fill="hold"/>
                                        <p:tgtEl>
                                          <p:spTgt spid="36"/>
                                        </p:tgtEl>
                                        <p:attrNameLst>
                                          <p:attrName>ppt_x</p:attrName>
                                        </p:attrNameLst>
                                      </p:cBhvr>
                                      <p:tavLst>
                                        <p:tav tm="0">
                                          <p:val>
                                            <p:strVal val="#ppt_x"/>
                                          </p:val>
                                        </p:tav>
                                        <p:tav tm="100000">
                                          <p:val>
                                            <p:strVal val="#ppt_x"/>
                                          </p:val>
                                        </p:tav>
                                      </p:tavLst>
                                    </p:anim>
                                    <p:anim calcmode="lin" valueType="num">
                                      <p:cBhvr>
                                        <p:cTn id="12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5" fill="hold" nodeType="clickPar">
                      <p:stCondLst>
                        <p:cond delay="indefinite"/>
                      </p:stCondLst>
                      <p:childTnLst>
                        <p:par>
                          <p:cTn id="126" fill="hold" nodeType="afterGroup">
                            <p:stCondLst>
                              <p:cond delay="0"/>
                            </p:stCondLst>
                            <p:childTnLst>
                              <p:par>
                                <p:cTn id="127" presetID="42" presetClass="entr" presetSubtype="0" fill="hold" nodeType="click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1000"/>
                                        <p:tgtEl>
                                          <p:spTgt spid="35"/>
                                        </p:tgtEl>
                                      </p:cBhvr>
                                    </p:animEffect>
                                    <p:anim calcmode="lin" valueType="num">
                                      <p:cBhvr>
                                        <p:cTn id="130" dur="1000" fill="hold"/>
                                        <p:tgtEl>
                                          <p:spTgt spid="35"/>
                                        </p:tgtEl>
                                        <p:attrNameLst>
                                          <p:attrName>ppt_x</p:attrName>
                                        </p:attrNameLst>
                                      </p:cBhvr>
                                      <p:tavLst>
                                        <p:tav tm="0">
                                          <p:val>
                                            <p:strVal val="#ppt_x"/>
                                          </p:val>
                                        </p:tav>
                                        <p:tav tm="100000">
                                          <p:val>
                                            <p:strVal val="#ppt_x"/>
                                          </p:val>
                                        </p:tav>
                                      </p:tavLst>
                                    </p:anim>
                                    <p:anim calcmode="lin" valueType="num">
                                      <p:cBhvr>
                                        <p:cTn id="13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32" fill="hold" nodeType="clickPar">
                      <p:stCondLst>
                        <p:cond delay="indefinite"/>
                      </p:stCondLst>
                      <p:childTnLst>
                        <p:par>
                          <p:cTn id="133" fill="hold" nodeType="afterGroup">
                            <p:stCondLst>
                              <p:cond delay="0"/>
                            </p:stCondLst>
                            <p:childTnLst>
                              <p:par>
                                <p:cTn id="134" presetID="42" presetClass="entr" presetSubtype="0" fill="hold" nodeType="clickEffect">
                                  <p:stCondLst>
                                    <p:cond delay="0"/>
                                  </p:stCondLst>
                                  <p:childTnLst>
                                    <p:set>
                                      <p:cBhvr>
                                        <p:cTn id="135" dur="1" fill="hold">
                                          <p:stCondLst>
                                            <p:cond delay="0"/>
                                          </p:stCondLst>
                                        </p:cTn>
                                        <p:tgtEl>
                                          <p:spTgt spid="43">
                                            <p:txEl>
                                              <p:pRg st="3" end="3"/>
                                            </p:txEl>
                                          </p:spTgt>
                                        </p:tgtEl>
                                        <p:attrNameLst>
                                          <p:attrName>style.visibility</p:attrName>
                                        </p:attrNameLst>
                                      </p:cBhvr>
                                      <p:to>
                                        <p:strVal val="visible"/>
                                      </p:to>
                                    </p:set>
                                    <p:animEffect transition="in" filter="fade">
                                      <p:cBhvr>
                                        <p:cTn id="136" dur="1000"/>
                                        <p:tgtEl>
                                          <p:spTgt spid="43">
                                            <p:txEl>
                                              <p:pRg st="3" end="3"/>
                                            </p:txEl>
                                          </p:spTgt>
                                        </p:tgtEl>
                                      </p:cBhvr>
                                    </p:animEffect>
                                    <p:anim calcmode="lin" valueType="num">
                                      <p:cBhvr>
                                        <p:cTn id="137"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38"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39" fill="hold" nodeType="clickPar">
                      <p:stCondLst>
                        <p:cond delay="indefinite"/>
                      </p:stCondLst>
                      <p:childTnLst>
                        <p:par>
                          <p:cTn id="140" fill="hold" nodeType="afterGroup">
                            <p:stCondLst>
                              <p:cond delay="0"/>
                            </p:stCondLst>
                            <p:childTnLst>
                              <p:par>
                                <p:cTn id="141" presetID="42" presetClass="entr" presetSubtype="0" fill="hold" nodeType="click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fade">
                                      <p:cBhvr>
                                        <p:cTn id="143" dur="1000"/>
                                        <p:tgtEl>
                                          <p:spTgt spid="40"/>
                                        </p:tgtEl>
                                      </p:cBhvr>
                                    </p:animEffect>
                                    <p:anim calcmode="lin" valueType="num">
                                      <p:cBhvr>
                                        <p:cTn id="144" dur="1000" fill="hold"/>
                                        <p:tgtEl>
                                          <p:spTgt spid="40"/>
                                        </p:tgtEl>
                                        <p:attrNameLst>
                                          <p:attrName>ppt_x</p:attrName>
                                        </p:attrNameLst>
                                      </p:cBhvr>
                                      <p:tavLst>
                                        <p:tav tm="0">
                                          <p:val>
                                            <p:strVal val="#ppt_x"/>
                                          </p:val>
                                        </p:tav>
                                        <p:tav tm="100000">
                                          <p:val>
                                            <p:strVal val="#ppt_x"/>
                                          </p:val>
                                        </p:tav>
                                      </p:tavLst>
                                    </p:anim>
                                    <p:anim calcmode="lin" valueType="num">
                                      <p:cBhvr>
                                        <p:cTn id="14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46" fill="hold" nodeType="clickPar">
                      <p:stCondLst>
                        <p:cond delay="indefinite"/>
                      </p:stCondLst>
                      <p:childTnLst>
                        <p:par>
                          <p:cTn id="147" fill="hold" nodeType="afterGroup">
                            <p:stCondLst>
                              <p:cond delay="0"/>
                            </p:stCondLst>
                            <p:childTnLst>
                              <p:par>
                                <p:cTn id="148" presetID="42" presetClass="entr" presetSubtype="0" fill="hold" nodeType="clickEffect">
                                  <p:stCondLst>
                                    <p:cond delay="0"/>
                                  </p:stCondLst>
                                  <p:childTnLst>
                                    <p:set>
                                      <p:cBhvr>
                                        <p:cTn id="149" dur="1" fill="hold">
                                          <p:stCondLst>
                                            <p:cond delay="0"/>
                                          </p:stCondLst>
                                        </p:cTn>
                                        <p:tgtEl>
                                          <p:spTgt spid="39"/>
                                        </p:tgtEl>
                                        <p:attrNameLst>
                                          <p:attrName>style.visibility</p:attrName>
                                        </p:attrNameLst>
                                      </p:cBhvr>
                                      <p:to>
                                        <p:strVal val="visible"/>
                                      </p:to>
                                    </p:set>
                                    <p:animEffect transition="in" filter="fade">
                                      <p:cBhvr>
                                        <p:cTn id="150" dur="1000"/>
                                        <p:tgtEl>
                                          <p:spTgt spid="39"/>
                                        </p:tgtEl>
                                      </p:cBhvr>
                                    </p:animEffect>
                                    <p:anim calcmode="lin" valueType="num">
                                      <p:cBhvr>
                                        <p:cTn id="151" dur="1000" fill="hold"/>
                                        <p:tgtEl>
                                          <p:spTgt spid="39"/>
                                        </p:tgtEl>
                                        <p:attrNameLst>
                                          <p:attrName>ppt_x</p:attrName>
                                        </p:attrNameLst>
                                      </p:cBhvr>
                                      <p:tavLst>
                                        <p:tav tm="0">
                                          <p:val>
                                            <p:strVal val="#ppt_x"/>
                                          </p:val>
                                        </p:tav>
                                        <p:tav tm="100000">
                                          <p:val>
                                            <p:strVal val="#ppt_x"/>
                                          </p:val>
                                        </p:tav>
                                      </p:tavLst>
                                    </p:anim>
                                    <p:anim calcmode="lin" valueType="num">
                                      <p:cBhvr>
                                        <p:cTn id="15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53" fill="hold" nodeType="clickPar">
                      <p:stCondLst>
                        <p:cond delay="indefinite"/>
                      </p:stCondLst>
                      <p:childTnLst>
                        <p:par>
                          <p:cTn id="154" fill="hold" nodeType="afterGroup">
                            <p:stCondLst>
                              <p:cond delay="0"/>
                            </p:stCondLst>
                            <p:childTnLst>
                              <p:par>
                                <p:cTn id="155" presetID="42" presetClass="entr" presetSubtype="0" fill="hold" nodeType="click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fade">
                                      <p:cBhvr>
                                        <p:cTn id="157" dur="1000"/>
                                        <p:tgtEl>
                                          <p:spTgt spid="38"/>
                                        </p:tgtEl>
                                      </p:cBhvr>
                                    </p:animEffect>
                                    <p:anim calcmode="lin" valueType="num">
                                      <p:cBhvr>
                                        <p:cTn id="158" dur="1000" fill="hold"/>
                                        <p:tgtEl>
                                          <p:spTgt spid="38"/>
                                        </p:tgtEl>
                                        <p:attrNameLst>
                                          <p:attrName>ppt_x</p:attrName>
                                        </p:attrNameLst>
                                      </p:cBhvr>
                                      <p:tavLst>
                                        <p:tav tm="0">
                                          <p:val>
                                            <p:strVal val="#ppt_x"/>
                                          </p:val>
                                        </p:tav>
                                        <p:tav tm="100000">
                                          <p:val>
                                            <p:strVal val="#ppt_x"/>
                                          </p:val>
                                        </p:tav>
                                      </p:tavLst>
                                    </p:anim>
                                    <p:anim calcmode="lin" valueType="num">
                                      <p:cBhvr>
                                        <p:cTn id="15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60" fill="hold" nodeType="clickPar">
                      <p:stCondLst>
                        <p:cond delay="indefinite"/>
                      </p:stCondLst>
                      <p:childTnLst>
                        <p:par>
                          <p:cTn id="161" fill="hold" nodeType="afterGroup">
                            <p:stCondLst>
                              <p:cond delay="0"/>
                            </p:stCondLst>
                            <p:childTnLst>
                              <p:par>
                                <p:cTn id="162" presetID="42" presetClass="entr" presetSubtype="0" fill="hold" nodeType="clickEffect">
                                  <p:stCondLst>
                                    <p:cond delay="0"/>
                                  </p:stCondLst>
                                  <p:childTnLst>
                                    <p:set>
                                      <p:cBhvr>
                                        <p:cTn id="163" dur="1" fill="hold">
                                          <p:stCondLst>
                                            <p:cond delay="0"/>
                                          </p:stCondLst>
                                        </p:cTn>
                                        <p:tgtEl>
                                          <p:spTgt spid="43">
                                            <p:txEl>
                                              <p:pRg st="4" end="4"/>
                                            </p:txEl>
                                          </p:spTgt>
                                        </p:tgtEl>
                                        <p:attrNameLst>
                                          <p:attrName>style.visibility</p:attrName>
                                        </p:attrNameLst>
                                      </p:cBhvr>
                                      <p:to>
                                        <p:strVal val="visible"/>
                                      </p:to>
                                    </p:set>
                                    <p:animEffect transition="in" filter="fade">
                                      <p:cBhvr>
                                        <p:cTn id="164" dur="1000"/>
                                        <p:tgtEl>
                                          <p:spTgt spid="43">
                                            <p:txEl>
                                              <p:pRg st="4" end="4"/>
                                            </p:txEl>
                                          </p:spTgt>
                                        </p:tgtEl>
                                      </p:cBhvr>
                                    </p:animEffect>
                                    <p:anim calcmode="lin" valueType="num">
                                      <p:cBhvr>
                                        <p:cTn id="165" dur="1000" fill="hold"/>
                                        <p:tgtEl>
                                          <p:spTgt spid="43">
                                            <p:txEl>
                                              <p:pRg st="4" end="4"/>
                                            </p:txEl>
                                          </p:spTgt>
                                        </p:tgtEl>
                                        <p:attrNameLst>
                                          <p:attrName>ppt_x</p:attrName>
                                        </p:attrNameLst>
                                      </p:cBhvr>
                                      <p:tavLst>
                                        <p:tav tm="0">
                                          <p:val>
                                            <p:strVal val="#ppt_x"/>
                                          </p:val>
                                        </p:tav>
                                        <p:tav tm="100000">
                                          <p:val>
                                            <p:strVal val="#ppt_x"/>
                                          </p:val>
                                        </p:tav>
                                      </p:tavLst>
                                    </p:anim>
                                    <p:anim calcmode="lin" valueType="num">
                                      <p:cBhvr>
                                        <p:cTn id="166" dur="1000" fill="hold"/>
                                        <p:tgtEl>
                                          <p:spTgt spid="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67" fill="hold" nodeType="clickPar">
                      <p:stCondLst>
                        <p:cond delay="indefinite"/>
                      </p:stCondLst>
                      <p:childTnLst>
                        <p:par>
                          <p:cTn id="168" fill="hold" nodeType="afterGroup">
                            <p:stCondLst>
                              <p:cond delay="0"/>
                            </p:stCondLst>
                            <p:childTnLst>
                              <p:par>
                                <p:cTn id="169" presetID="42" presetClass="entr" presetSubtype="0" fill="hold" nodeType="clickEffect">
                                  <p:stCondLst>
                                    <p:cond delay="0"/>
                                  </p:stCondLst>
                                  <p:childTnLst>
                                    <p:set>
                                      <p:cBhvr>
                                        <p:cTn id="170" dur="1" fill="hold">
                                          <p:stCondLst>
                                            <p:cond delay="0"/>
                                          </p:stCondLst>
                                        </p:cTn>
                                        <p:tgtEl>
                                          <p:spTgt spid="42"/>
                                        </p:tgtEl>
                                        <p:attrNameLst>
                                          <p:attrName>style.visibility</p:attrName>
                                        </p:attrNameLst>
                                      </p:cBhvr>
                                      <p:to>
                                        <p:strVal val="visible"/>
                                      </p:to>
                                    </p:set>
                                    <p:animEffect transition="in" filter="fade">
                                      <p:cBhvr>
                                        <p:cTn id="171" dur="1000"/>
                                        <p:tgtEl>
                                          <p:spTgt spid="42"/>
                                        </p:tgtEl>
                                      </p:cBhvr>
                                    </p:animEffect>
                                    <p:anim calcmode="lin" valueType="num">
                                      <p:cBhvr>
                                        <p:cTn id="172" dur="1000" fill="hold"/>
                                        <p:tgtEl>
                                          <p:spTgt spid="42"/>
                                        </p:tgtEl>
                                        <p:attrNameLst>
                                          <p:attrName>ppt_x</p:attrName>
                                        </p:attrNameLst>
                                      </p:cBhvr>
                                      <p:tavLst>
                                        <p:tav tm="0">
                                          <p:val>
                                            <p:strVal val="#ppt_x"/>
                                          </p:val>
                                        </p:tav>
                                        <p:tav tm="100000">
                                          <p:val>
                                            <p:strVal val="#ppt_x"/>
                                          </p:val>
                                        </p:tav>
                                      </p:tavLst>
                                    </p:anim>
                                    <p:anim calcmode="lin" valueType="num">
                                      <p:cBhvr>
                                        <p:cTn id="17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74" fill="hold" nodeType="clickPar">
                      <p:stCondLst>
                        <p:cond delay="indefinite"/>
                      </p:stCondLst>
                      <p:childTnLst>
                        <p:par>
                          <p:cTn id="175" fill="hold" nodeType="afterGroup">
                            <p:stCondLst>
                              <p:cond delay="0"/>
                            </p:stCondLst>
                            <p:childTnLst>
                              <p:par>
                                <p:cTn id="176" presetID="42" presetClass="entr" presetSubtype="0" fill="hold" nodeType="clickEffect">
                                  <p:stCondLst>
                                    <p:cond delay="0"/>
                                  </p:stCondLst>
                                  <p:childTnLst>
                                    <p:set>
                                      <p:cBhvr>
                                        <p:cTn id="177" dur="1" fill="hold">
                                          <p:stCondLst>
                                            <p:cond delay="0"/>
                                          </p:stCondLst>
                                        </p:cTn>
                                        <p:tgtEl>
                                          <p:spTgt spid="41"/>
                                        </p:tgtEl>
                                        <p:attrNameLst>
                                          <p:attrName>style.visibility</p:attrName>
                                        </p:attrNameLst>
                                      </p:cBhvr>
                                      <p:to>
                                        <p:strVal val="visible"/>
                                      </p:to>
                                    </p:set>
                                    <p:animEffect transition="in" filter="fade">
                                      <p:cBhvr>
                                        <p:cTn id="178" dur="1000"/>
                                        <p:tgtEl>
                                          <p:spTgt spid="41"/>
                                        </p:tgtEl>
                                      </p:cBhvr>
                                    </p:animEffect>
                                    <p:anim calcmode="lin" valueType="num">
                                      <p:cBhvr>
                                        <p:cTn id="179" dur="1000" fill="hold"/>
                                        <p:tgtEl>
                                          <p:spTgt spid="41"/>
                                        </p:tgtEl>
                                        <p:attrNameLst>
                                          <p:attrName>ppt_x</p:attrName>
                                        </p:attrNameLst>
                                      </p:cBhvr>
                                      <p:tavLst>
                                        <p:tav tm="0">
                                          <p:val>
                                            <p:strVal val="#ppt_x"/>
                                          </p:val>
                                        </p:tav>
                                        <p:tav tm="100000">
                                          <p:val>
                                            <p:strVal val="#ppt_x"/>
                                          </p:val>
                                        </p:tav>
                                      </p:tavLst>
                                    </p:anim>
                                    <p:anim calcmode="lin" valueType="num">
                                      <p:cBhvr>
                                        <p:cTn id="18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81" fill="hold" nodeType="clickPar">
                      <p:stCondLst>
                        <p:cond delay="indefinite"/>
                      </p:stCondLst>
                      <p:childTnLst>
                        <p:par>
                          <p:cTn id="182" fill="hold" nodeType="afterGroup">
                            <p:stCondLst>
                              <p:cond delay="0"/>
                            </p:stCondLst>
                            <p:childTnLst>
                              <p:par>
                                <p:cTn id="183" presetID="42" presetClass="entr" presetSubtype="0" fill="hold" nodeType="clickEffect">
                                  <p:stCondLst>
                                    <p:cond delay="0"/>
                                  </p:stCondLst>
                                  <p:childTnLst>
                                    <p:set>
                                      <p:cBhvr>
                                        <p:cTn id="184" dur="1" fill="hold">
                                          <p:stCondLst>
                                            <p:cond delay="0"/>
                                          </p:stCondLst>
                                        </p:cTn>
                                        <p:tgtEl>
                                          <p:spTgt spid="43">
                                            <p:txEl>
                                              <p:pRg st="5" end="5"/>
                                            </p:txEl>
                                          </p:spTgt>
                                        </p:tgtEl>
                                        <p:attrNameLst>
                                          <p:attrName>style.visibility</p:attrName>
                                        </p:attrNameLst>
                                      </p:cBhvr>
                                      <p:to>
                                        <p:strVal val="visible"/>
                                      </p:to>
                                    </p:set>
                                    <p:animEffect transition="in" filter="fade">
                                      <p:cBhvr>
                                        <p:cTn id="185" dur="1000"/>
                                        <p:tgtEl>
                                          <p:spTgt spid="43">
                                            <p:txEl>
                                              <p:pRg st="5" end="5"/>
                                            </p:txEl>
                                          </p:spTgt>
                                        </p:tgtEl>
                                      </p:cBhvr>
                                    </p:animEffect>
                                    <p:anim calcmode="lin" valueType="num">
                                      <p:cBhvr>
                                        <p:cTn id="186"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953135"/>
          </a:xfrm>
          <a:prstGeom prst="rect">
            <a:avLst/>
          </a:prstGeom>
          <a:noFill/>
        </p:spPr>
        <p:txBody>
          <a:bodyPr wrap="square" rtlCol="0">
            <a:spAutoFit/>
          </a:bodyPr>
          <a:lstStyle/>
          <a:p>
            <a:r>
              <a:rPr lang="en-US" altLang="zh-CN" sz="2800">
                <a:sym typeface="+mn-ea"/>
              </a:rPr>
              <a:t>2</a:t>
            </a:r>
            <a:r>
              <a:rPr lang="zh-CN" altLang="en-US" sz="2800">
                <a:sym typeface="+mn-ea"/>
              </a:rPr>
              <a:t>、不同数据结构会导致处理效率的不同</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用链表</a:t>
            </a:r>
            <a:r>
              <a:rPr lang="zh-CN" altLang="en-US" sz="2400">
                <a:sym typeface="+mn-ea"/>
              </a:rPr>
              <a:t>合并两个链表元素</a:t>
            </a:r>
            <a:r>
              <a:rPr lang="zh-CN" altLang="en-US" sz="2400">
                <a:solidFill>
                  <a:schemeClr val="tx1"/>
                </a:solidFill>
              </a:rPr>
              <a:t>：</a:t>
            </a:r>
            <a:endParaRPr lang="zh-CN" altLang="en-US" sz="20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数据结构的作用</a:t>
            </a:r>
            <a:endParaRPr lang="zh-CN" altLang="en-US" sz="3200"/>
          </a:p>
        </p:txBody>
      </p:sp>
      <p:graphicFrame>
        <p:nvGraphicFramePr>
          <p:cNvPr id="8" name="表格 7"/>
          <p:cNvGraphicFramePr>
            <a:graphicFrameLocks noGrp="1"/>
          </p:cNvGraphicFramePr>
          <p:nvPr>
            <p:custDataLst>
              <p:tags r:id="rId3"/>
            </p:custDataLst>
          </p:nvPr>
        </p:nvGraphicFramePr>
        <p:xfrm>
          <a:off x="1377315" y="3097530"/>
          <a:ext cx="1154430" cy="396240"/>
        </p:xfrm>
        <a:graphic>
          <a:graphicData uri="http://schemas.openxmlformats.org/drawingml/2006/table">
            <a:tbl>
              <a:tblPr firstRow="1" bandRow="1">
                <a:tableStyleId>{5C22544A-7EE6-4342-B048-85BDC9FD1C3A}</a:tableStyleId>
              </a:tblPr>
              <a:tblGrid>
                <a:gridCol w="577215"/>
                <a:gridCol w="577215"/>
              </a:tblGrid>
              <a:tr h="396240">
                <a:tc>
                  <a:txBody>
                    <a:bodyPr vert="horz" wrap="square"/>
                    <a:lstStyle/>
                    <a:p>
                      <a:pPr algn="ctr">
                        <a:buNone/>
                      </a:pP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表格 10"/>
          <p:cNvGraphicFramePr>
            <a:graphicFrameLocks noGrp="1"/>
          </p:cNvGraphicFramePr>
          <p:nvPr>
            <p:custDataLst>
              <p:tags r:id="rId4"/>
            </p:custDataLst>
          </p:nvPr>
        </p:nvGraphicFramePr>
        <p:xfrm>
          <a:off x="3000375" y="30975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19</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6" name="表格 25"/>
          <p:cNvGraphicFramePr>
            <a:graphicFrameLocks noGrp="1"/>
          </p:cNvGraphicFramePr>
          <p:nvPr>
            <p:custDataLst>
              <p:tags r:id="rId5"/>
            </p:custDataLst>
          </p:nvPr>
        </p:nvGraphicFramePr>
        <p:xfrm>
          <a:off x="4485640" y="31115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16</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7" name="表格 26"/>
          <p:cNvGraphicFramePr>
            <a:graphicFrameLocks noGrp="1"/>
          </p:cNvGraphicFramePr>
          <p:nvPr>
            <p:custDataLst>
              <p:tags r:id="rId6"/>
            </p:custDataLst>
          </p:nvPr>
        </p:nvGraphicFramePr>
        <p:xfrm>
          <a:off x="6066155" y="31115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8" name="表格 27"/>
          <p:cNvGraphicFramePr>
            <a:graphicFrameLocks noGrp="1"/>
          </p:cNvGraphicFramePr>
          <p:nvPr>
            <p:custDataLst>
              <p:tags r:id="rId7"/>
            </p:custDataLst>
          </p:nvPr>
        </p:nvGraphicFramePr>
        <p:xfrm>
          <a:off x="7593965" y="31115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8</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9" name="表格 28"/>
          <p:cNvGraphicFramePr>
            <a:graphicFrameLocks noGrp="1"/>
          </p:cNvGraphicFramePr>
          <p:nvPr>
            <p:custDataLst>
              <p:tags r:id="rId8"/>
            </p:custDataLst>
          </p:nvPr>
        </p:nvGraphicFramePr>
        <p:xfrm>
          <a:off x="9131935" y="3111500"/>
          <a:ext cx="1154430" cy="396240"/>
        </p:xfrm>
        <a:graphic>
          <a:graphicData uri="http://schemas.openxmlformats.org/drawingml/2006/table">
            <a:tbl>
              <a:tblPr firstRow="1" bandRow="1">
                <a:tableStyleId>{5C22544A-7EE6-4342-B048-85BDC9FD1C3A}</a:tableStyleId>
              </a:tblPr>
              <a:tblGrid>
                <a:gridCol w="577215"/>
                <a:gridCol w="577215"/>
              </a:tblGrid>
              <a:tr h="396240">
                <a:tc>
                  <a:txBody>
                    <a:bodyPr vert="horz" wrap="square"/>
                    <a:lstStyle/>
                    <a:p>
                      <a:pPr algn="ctr">
                        <a:buNone/>
                      </a:pPr>
                      <a:r>
                        <a:rPr lang="en-US" altLang="zh-CN" sz="2000">
                          <a:latin typeface="微软雅黑" panose="020b0503020204020204" charset="-122"/>
                          <a:ea typeface="微软雅黑" panose="020b0503020204020204" charset="-122"/>
                        </a:rPr>
                        <a:t>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solidFill>
                            <a:schemeClr val="tx1"/>
                          </a:solidFill>
                          <a:highlight>
                            <a:srgbClr val="FFFF00"/>
                          </a:highlight>
                          <a:latin typeface="微软雅黑" panose="020b0503020204020204" charset="-122"/>
                          <a:ea typeface="微软雅黑" panose="020b0503020204020204" charset="-122"/>
                        </a:rPr>
                        <a:t>^</a:t>
                      </a:r>
                      <a:endParaRPr lang="en-US" altLang="zh-CN" sz="2000">
                        <a:solidFill>
                          <a:schemeClr val="tx1"/>
                        </a:solidFill>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30" name="文本框 29"/>
          <p:cNvSpPr txBox="1"/>
          <p:nvPr/>
        </p:nvSpPr>
        <p:spPr>
          <a:xfrm>
            <a:off x="351790" y="3143250"/>
            <a:ext cx="1025525"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链表</a:t>
            </a:r>
            <a:r>
              <a:rPr lang="en-US" altLang="zh-CN" sz="2000">
                <a:latin typeface="微软雅黑" panose="020b0503020204020204" charset="-122"/>
                <a:ea typeface="微软雅黑" panose="020b0503020204020204" charset="-122"/>
                <a:cs typeface="微软雅黑" panose="020b0503020204020204" charset="-122"/>
              </a:rPr>
              <a:t>a:</a:t>
            </a:r>
            <a:endParaRPr lang="en-US" altLang="zh-CN" sz="2000">
              <a:latin typeface="微软雅黑" panose="020b0503020204020204" charset="-122"/>
              <a:ea typeface="微软雅黑" panose="020b0503020204020204" charset="-122"/>
              <a:cs typeface="微软雅黑" panose="020b0503020204020204" charset="-122"/>
            </a:endParaRPr>
          </a:p>
        </p:txBody>
      </p:sp>
      <p:cxnSp>
        <p:nvCxnSpPr>
          <p:cNvPr id="31" name="直接箭头连接符 30"/>
          <p:cNvCxnSpPr>
            <a:endCxn id="11" idx="1"/>
          </p:cNvCxnSpPr>
          <p:nvPr/>
        </p:nvCxnSpPr>
        <p:spPr>
          <a:xfrm>
            <a:off x="2313305" y="3284855"/>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3798570" y="330454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5379085" y="32905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a:off x="6906895" y="330454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8444865" y="32905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601345" y="3605530"/>
            <a:ext cx="1162685" cy="398780"/>
          </a:xfrm>
          <a:prstGeom prst="rect">
            <a:avLst/>
          </a:prstGeom>
          <a:noFill/>
        </p:spPr>
        <p:txBody>
          <a:bodyPr wrap="square" rtlCol="0">
            <a:spAutoFit/>
          </a:bodyPr>
          <a:lstStyle/>
          <a:p>
            <a:r>
              <a:rPr lang="en-US" sz="2000">
                <a:latin typeface="微软雅黑" panose="020b0503020204020204" charset="-122"/>
                <a:ea typeface="微软雅黑" panose="020b0503020204020204" charset="-122"/>
                <a:cs typeface="微软雅黑" panose="020b0503020204020204" charset="-122"/>
              </a:rPr>
              <a:t>head_a</a:t>
            </a:r>
            <a:endParaRPr lang="en-US" sz="2000">
              <a:latin typeface="微软雅黑" panose="020b0503020204020204" charset="-122"/>
              <a:ea typeface="微软雅黑" panose="020b0503020204020204" charset="-122"/>
              <a:cs typeface="微软雅黑" panose="020b0503020204020204" charset="-122"/>
            </a:endParaRPr>
          </a:p>
        </p:txBody>
      </p:sp>
      <p:cxnSp>
        <p:nvCxnSpPr>
          <p:cNvPr id="37" name="直接箭头连接符 36"/>
          <p:cNvCxnSpPr>
            <a:stCxn id="36" idx="0"/>
          </p:cNvCxnSpPr>
          <p:nvPr/>
        </p:nvCxnSpPr>
        <p:spPr>
          <a:xfrm flipV="1">
            <a:off x="1183005" y="3298825"/>
            <a:ext cx="495300" cy="3067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表格 37"/>
          <p:cNvGraphicFramePr>
            <a:graphicFrameLocks noGrp="1"/>
          </p:cNvGraphicFramePr>
          <p:nvPr>
            <p:custDataLst>
              <p:tags r:id="rId9"/>
            </p:custDataLst>
          </p:nvPr>
        </p:nvGraphicFramePr>
        <p:xfrm>
          <a:off x="1404620" y="4100830"/>
          <a:ext cx="1154430" cy="396240"/>
        </p:xfrm>
        <a:graphic>
          <a:graphicData uri="http://schemas.openxmlformats.org/drawingml/2006/table">
            <a:tbl>
              <a:tblPr firstRow="1" bandRow="1">
                <a:tableStyleId>{5C22544A-7EE6-4342-B048-85BDC9FD1C3A}</a:tableStyleId>
              </a:tblPr>
              <a:tblGrid>
                <a:gridCol w="577215"/>
                <a:gridCol w="577215"/>
              </a:tblGrid>
              <a:tr h="396240">
                <a:tc>
                  <a:txBody>
                    <a:bodyPr vert="horz" wrap="square"/>
                    <a:lstStyle/>
                    <a:p>
                      <a:pPr algn="ctr">
                        <a:buNone/>
                      </a:pP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39" name="表格 38"/>
          <p:cNvGraphicFramePr>
            <a:graphicFrameLocks noGrp="1"/>
          </p:cNvGraphicFramePr>
          <p:nvPr>
            <p:custDataLst>
              <p:tags r:id="rId10"/>
            </p:custDataLst>
          </p:nvPr>
        </p:nvGraphicFramePr>
        <p:xfrm>
          <a:off x="3027680" y="41008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20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0" name="表格 39"/>
          <p:cNvGraphicFramePr>
            <a:graphicFrameLocks noGrp="1"/>
          </p:cNvGraphicFramePr>
          <p:nvPr>
            <p:custDataLst>
              <p:tags r:id="rId11"/>
            </p:custDataLst>
          </p:nvPr>
        </p:nvGraphicFramePr>
        <p:xfrm>
          <a:off x="4512945" y="41148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 name="表格 40"/>
          <p:cNvGraphicFramePr>
            <a:graphicFrameLocks noGrp="1"/>
          </p:cNvGraphicFramePr>
          <p:nvPr>
            <p:custDataLst>
              <p:tags r:id="rId12"/>
            </p:custDataLst>
          </p:nvPr>
        </p:nvGraphicFramePr>
        <p:xfrm>
          <a:off x="6093460" y="41148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2" name="表格 41"/>
          <p:cNvGraphicFramePr>
            <a:graphicFrameLocks noGrp="1"/>
          </p:cNvGraphicFramePr>
          <p:nvPr>
            <p:custDataLst>
              <p:tags r:id="rId13"/>
            </p:custDataLst>
          </p:nvPr>
        </p:nvGraphicFramePr>
        <p:xfrm>
          <a:off x="7621270" y="41148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3" name="表格 42"/>
          <p:cNvGraphicFramePr>
            <a:graphicFrameLocks noGrp="1"/>
          </p:cNvGraphicFramePr>
          <p:nvPr>
            <p:custDataLst>
              <p:tags r:id="rId14"/>
            </p:custDataLst>
          </p:nvPr>
        </p:nvGraphicFramePr>
        <p:xfrm>
          <a:off x="9159240" y="411480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solidFill>
                            <a:schemeClr val="tx1"/>
                          </a:solidFill>
                          <a:highlight>
                            <a:srgbClr val="FFFF00"/>
                          </a:highlight>
                          <a:latin typeface="微软雅黑" panose="020b0503020204020204" charset="-122"/>
                          <a:ea typeface="微软雅黑" panose="020b0503020204020204" charset="-122"/>
                        </a:rPr>
                        <a:t>^</a:t>
                      </a:r>
                      <a:endParaRPr lang="en-US" altLang="zh-CN" sz="2000">
                        <a:solidFill>
                          <a:schemeClr val="tx1"/>
                        </a:solidFill>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44" name="文本框 43"/>
          <p:cNvSpPr txBox="1"/>
          <p:nvPr/>
        </p:nvSpPr>
        <p:spPr>
          <a:xfrm>
            <a:off x="379095" y="4146550"/>
            <a:ext cx="1025525"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链表</a:t>
            </a:r>
            <a:r>
              <a:rPr lang="en-US" altLang="zh-CN" sz="2000">
                <a:latin typeface="微软雅黑" panose="020b0503020204020204" charset="-122"/>
                <a:ea typeface="微软雅黑" panose="020b0503020204020204" charset="-122"/>
                <a:cs typeface="微软雅黑" panose="020b0503020204020204" charset="-122"/>
              </a:rPr>
              <a:t>b:</a:t>
            </a:r>
            <a:endParaRPr lang="en-US" altLang="zh-CN" sz="2000">
              <a:latin typeface="微软雅黑" panose="020b0503020204020204" charset="-122"/>
              <a:ea typeface="微软雅黑" panose="020b0503020204020204" charset="-122"/>
              <a:cs typeface="微软雅黑" panose="020b0503020204020204" charset="-122"/>
            </a:endParaRPr>
          </a:p>
        </p:txBody>
      </p:sp>
      <p:cxnSp>
        <p:nvCxnSpPr>
          <p:cNvPr id="45" name="直接箭头连接符 44"/>
          <p:cNvCxnSpPr>
            <a:endCxn id="39" idx="1"/>
          </p:cNvCxnSpPr>
          <p:nvPr/>
        </p:nvCxnSpPr>
        <p:spPr>
          <a:xfrm>
            <a:off x="2340610" y="4288155"/>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a:off x="3825875" y="430784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5406390" y="42938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6934200" y="430784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a:off x="8472170" y="42938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1878330" y="3597910"/>
            <a:ext cx="1347470" cy="398780"/>
          </a:xfrm>
          <a:prstGeom prst="rect">
            <a:avLst/>
          </a:prstGeom>
          <a:noFill/>
        </p:spPr>
        <p:txBody>
          <a:bodyPr wrap="square" rtlCol="0">
            <a:spAutoFit/>
          </a:bodyPr>
          <a:lstStyle/>
          <a:p>
            <a:r>
              <a:rPr lang="en-US" sz="2000">
                <a:latin typeface="微软雅黑" panose="020b0503020204020204" charset="-122"/>
                <a:ea typeface="微软雅黑" panose="020b0503020204020204" charset="-122"/>
                <a:cs typeface="微软雅黑" panose="020b0503020204020204" charset="-122"/>
              </a:rPr>
              <a:t>head_b</a:t>
            </a:r>
            <a:endParaRPr lang="en-US" sz="2000">
              <a:latin typeface="微软雅黑" panose="020b0503020204020204" charset="-122"/>
              <a:ea typeface="微软雅黑" panose="020b0503020204020204" charset="-122"/>
              <a:cs typeface="微软雅黑" panose="020b0503020204020204" charset="-122"/>
            </a:endParaRPr>
          </a:p>
        </p:txBody>
      </p:sp>
      <p:cxnSp>
        <p:nvCxnSpPr>
          <p:cNvPr id="51" name="直接箭头连接符 50"/>
          <p:cNvCxnSpPr/>
          <p:nvPr/>
        </p:nvCxnSpPr>
        <p:spPr>
          <a:xfrm flipH="1">
            <a:off x="1650365" y="3990340"/>
            <a:ext cx="662940" cy="33845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0" name="表格 79"/>
          <p:cNvGraphicFramePr>
            <a:graphicFrameLocks noGrp="1"/>
          </p:cNvGraphicFramePr>
          <p:nvPr>
            <p:custDataLst>
              <p:tags r:id="rId15"/>
            </p:custDataLst>
          </p:nvPr>
        </p:nvGraphicFramePr>
        <p:xfrm>
          <a:off x="1461770" y="4861560"/>
          <a:ext cx="1154430" cy="396240"/>
        </p:xfrm>
        <a:graphic>
          <a:graphicData uri="http://schemas.openxmlformats.org/drawingml/2006/table">
            <a:tbl>
              <a:tblPr firstRow="1" bandRow="1">
                <a:tableStyleId>{5C22544A-7EE6-4342-B048-85BDC9FD1C3A}</a:tableStyleId>
              </a:tblPr>
              <a:tblGrid>
                <a:gridCol w="577215"/>
                <a:gridCol w="577215"/>
              </a:tblGrid>
              <a:tr h="396240">
                <a:tc>
                  <a:txBody>
                    <a:bodyPr vert="horz" wrap="square"/>
                    <a:lstStyle/>
                    <a:p>
                      <a:pPr algn="ctr">
                        <a:buNone/>
                      </a:pP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1" name="表格 80"/>
          <p:cNvGraphicFramePr>
            <a:graphicFrameLocks noGrp="1"/>
          </p:cNvGraphicFramePr>
          <p:nvPr>
            <p:custDataLst>
              <p:tags r:id="rId16"/>
            </p:custDataLst>
          </p:nvPr>
        </p:nvGraphicFramePr>
        <p:xfrm>
          <a:off x="3084830" y="486156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19</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2" name="表格 81"/>
          <p:cNvGraphicFramePr>
            <a:graphicFrameLocks noGrp="1"/>
          </p:cNvGraphicFramePr>
          <p:nvPr>
            <p:custDataLst>
              <p:tags r:id="rId17"/>
            </p:custDataLst>
          </p:nvPr>
        </p:nvGraphicFramePr>
        <p:xfrm>
          <a:off x="4570095" y="48755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16</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3" name="表格 82"/>
          <p:cNvGraphicFramePr>
            <a:graphicFrameLocks noGrp="1"/>
          </p:cNvGraphicFramePr>
          <p:nvPr>
            <p:custDataLst>
              <p:tags r:id="rId18"/>
            </p:custDataLst>
          </p:nvPr>
        </p:nvGraphicFramePr>
        <p:xfrm>
          <a:off x="6150610" y="48755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12</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4" name="表格 83"/>
          <p:cNvGraphicFramePr>
            <a:graphicFrameLocks noGrp="1"/>
          </p:cNvGraphicFramePr>
          <p:nvPr>
            <p:custDataLst>
              <p:tags r:id="rId19"/>
            </p:custDataLst>
          </p:nvPr>
        </p:nvGraphicFramePr>
        <p:xfrm>
          <a:off x="7678420" y="48755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8</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5" name="表格 84"/>
          <p:cNvGraphicFramePr>
            <a:graphicFrameLocks noGrp="1"/>
          </p:cNvGraphicFramePr>
          <p:nvPr>
            <p:custDataLst>
              <p:tags r:id="rId20"/>
            </p:custDataLst>
          </p:nvPr>
        </p:nvGraphicFramePr>
        <p:xfrm>
          <a:off x="9216390" y="48755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solidFill>
                            <a:schemeClr val="tx1"/>
                          </a:solidFill>
                          <a:highlight>
                            <a:srgbClr val="FFFF00"/>
                          </a:highlight>
                          <a:latin typeface="微软雅黑" panose="020b0503020204020204" charset="-122"/>
                          <a:ea typeface="微软雅黑" panose="020b0503020204020204" charset="-122"/>
                        </a:rPr>
                        <a:t>^</a:t>
                      </a:r>
                      <a:endParaRPr lang="en-US" altLang="zh-CN" sz="2000">
                        <a:solidFill>
                          <a:schemeClr val="tx1"/>
                        </a:solidFill>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86" name="文本框 85"/>
          <p:cNvSpPr txBox="1"/>
          <p:nvPr/>
        </p:nvSpPr>
        <p:spPr>
          <a:xfrm>
            <a:off x="436245" y="4907280"/>
            <a:ext cx="1025525"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链表</a:t>
            </a:r>
            <a:r>
              <a:rPr lang="en-US" altLang="zh-CN" sz="2000">
                <a:latin typeface="微软雅黑" panose="020b0503020204020204" charset="-122"/>
                <a:ea typeface="微软雅黑" panose="020b0503020204020204" charset="-122"/>
                <a:cs typeface="微软雅黑" panose="020b0503020204020204" charset="-122"/>
              </a:rPr>
              <a:t>a:</a:t>
            </a:r>
            <a:endParaRPr lang="en-US" altLang="zh-CN" sz="2000">
              <a:latin typeface="微软雅黑" panose="020b0503020204020204" charset="-122"/>
              <a:ea typeface="微软雅黑" panose="020b0503020204020204" charset="-122"/>
              <a:cs typeface="微软雅黑" panose="020b0503020204020204" charset="-122"/>
            </a:endParaRPr>
          </a:p>
        </p:txBody>
      </p:sp>
      <p:cxnSp>
        <p:nvCxnSpPr>
          <p:cNvPr id="88" name="直接箭头连接符 87"/>
          <p:cNvCxnSpPr/>
          <p:nvPr/>
        </p:nvCxnSpPr>
        <p:spPr>
          <a:xfrm>
            <a:off x="3883025" y="50685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a:off x="5463540" y="505460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a:off x="6991350" y="50685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a:off x="8529320" y="505460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文本框 91"/>
          <p:cNvSpPr txBox="1"/>
          <p:nvPr/>
        </p:nvSpPr>
        <p:spPr>
          <a:xfrm>
            <a:off x="685800" y="5369560"/>
            <a:ext cx="1162685" cy="398780"/>
          </a:xfrm>
          <a:prstGeom prst="rect">
            <a:avLst/>
          </a:prstGeom>
          <a:noFill/>
        </p:spPr>
        <p:txBody>
          <a:bodyPr wrap="square" rtlCol="0">
            <a:spAutoFit/>
          </a:bodyPr>
          <a:lstStyle/>
          <a:p>
            <a:r>
              <a:rPr lang="en-US" sz="2000">
                <a:latin typeface="微软雅黑" panose="020b0503020204020204" charset="-122"/>
                <a:ea typeface="微软雅黑" panose="020b0503020204020204" charset="-122"/>
                <a:cs typeface="微软雅黑" panose="020b0503020204020204" charset="-122"/>
              </a:rPr>
              <a:t>head_a</a:t>
            </a:r>
            <a:endParaRPr lang="en-US" sz="2000">
              <a:latin typeface="微软雅黑" panose="020b0503020204020204" charset="-122"/>
              <a:ea typeface="微软雅黑" panose="020b0503020204020204" charset="-122"/>
              <a:cs typeface="微软雅黑" panose="020b0503020204020204" charset="-122"/>
            </a:endParaRPr>
          </a:p>
        </p:txBody>
      </p:sp>
      <p:cxnSp>
        <p:nvCxnSpPr>
          <p:cNvPr id="93" name="直接箭头连接符 92"/>
          <p:cNvCxnSpPr>
            <a:stCxn id="92" idx="0"/>
          </p:cNvCxnSpPr>
          <p:nvPr/>
        </p:nvCxnSpPr>
        <p:spPr>
          <a:xfrm flipV="1">
            <a:off x="1267460" y="5062855"/>
            <a:ext cx="495300" cy="30670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4" name="表格 93"/>
          <p:cNvGraphicFramePr>
            <a:graphicFrameLocks noGrp="1"/>
          </p:cNvGraphicFramePr>
          <p:nvPr>
            <p:custDataLst>
              <p:tags r:id="rId21"/>
            </p:custDataLst>
          </p:nvPr>
        </p:nvGraphicFramePr>
        <p:xfrm>
          <a:off x="1489075" y="5864860"/>
          <a:ext cx="1154430" cy="396240"/>
        </p:xfrm>
        <a:graphic>
          <a:graphicData uri="http://schemas.openxmlformats.org/drawingml/2006/table">
            <a:tbl>
              <a:tblPr firstRow="1" bandRow="1">
                <a:tableStyleId>{5C22544A-7EE6-4342-B048-85BDC9FD1C3A}</a:tableStyleId>
              </a:tblPr>
              <a:tblGrid>
                <a:gridCol w="577215"/>
                <a:gridCol w="577215"/>
              </a:tblGrid>
              <a:tr h="396240">
                <a:tc>
                  <a:txBody>
                    <a:bodyPr vert="horz" wrap="square"/>
                    <a:lstStyle/>
                    <a:p>
                      <a:pPr algn="ctr">
                        <a:buNone/>
                      </a:pPr>
                      <a:endParaRPr lang="zh-CN" altLang="en-US"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5" name="表格 94"/>
          <p:cNvGraphicFramePr>
            <a:graphicFrameLocks noGrp="1"/>
          </p:cNvGraphicFramePr>
          <p:nvPr>
            <p:custDataLst>
              <p:tags r:id="rId22"/>
            </p:custDataLst>
          </p:nvPr>
        </p:nvGraphicFramePr>
        <p:xfrm>
          <a:off x="3112135" y="586486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20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6" name="表格 95"/>
          <p:cNvGraphicFramePr>
            <a:graphicFrameLocks noGrp="1"/>
          </p:cNvGraphicFramePr>
          <p:nvPr>
            <p:custDataLst>
              <p:tags r:id="rId23"/>
            </p:custDataLst>
          </p:nvPr>
        </p:nvGraphicFramePr>
        <p:xfrm>
          <a:off x="4597400" y="58788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15</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7" name="表格 96"/>
          <p:cNvGraphicFramePr>
            <a:graphicFrameLocks noGrp="1"/>
          </p:cNvGraphicFramePr>
          <p:nvPr>
            <p:custDataLst>
              <p:tags r:id="rId24"/>
            </p:custDataLst>
          </p:nvPr>
        </p:nvGraphicFramePr>
        <p:xfrm>
          <a:off x="6177915" y="58788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8" name="表格 97"/>
          <p:cNvGraphicFramePr>
            <a:graphicFrameLocks noGrp="1"/>
          </p:cNvGraphicFramePr>
          <p:nvPr>
            <p:custDataLst>
              <p:tags r:id="rId25"/>
            </p:custDataLst>
          </p:nvPr>
        </p:nvGraphicFramePr>
        <p:xfrm>
          <a:off x="7705725" y="58788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10</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endParaRPr lang="zh-CN" altLang="en-US" sz="2000">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99" name="表格 98"/>
          <p:cNvGraphicFramePr>
            <a:graphicFrameLocks noGrp="1"/>
          </p:cNvGraphicFramePr>
          <p:nvPr>
            <p:custDataLst>
              <p:tags r:id="rId26"/>
            </p:custDataLst>
          </p:nvPr>
        </p:nvGraphicFramePr>
        <p:xfrm>
          <a:off x="9243695" y="5878830"/>
          <a:ext cx="1154430" cy="396240"/>
        </p:xfrm>
        <a:graphic>
          <a:graphicData uri="http://schemas.openxmlformats.org/drawingml/2006/table">
            <a:tbl>
              <a:tblPr firstRow="1" bandRow="1">
                <a:tableStyleId>{5C22544A-7EE6-4342-B048-85BDC9FD1C3A}</a:tableStyleId>
              </a:tblPr>
              <a:tblGrid>
                <a:gridCol w="577215"/>
                <a:gridCol w="577215"/>
              </a:tblGrid>
              <a:tr h="381000">
                <a:tc>
                  <a:txBody>
                    <a:bodyPr vert="horz" wrap="square"/>
                    <a:lstStyle/>
                    <a:p>
                      <a:pPr algn="ctr">
                        <a:buNone/>
                      </a:pPr>
                      <a:r>
                        <a:rPr lang="en-US" altLang="zh-CN" sz="2000">
                          <a:latin typeface="微软雅黑" panose="020b0503020204020204" charset="-122"/>
                          <a:ea typeface="微软雅黑" panose="020b0503020204020204" charset="-122"/>
                        </a:rPr>
                        <a:t>4</a:t>
                      </a:r>
                      <a:endParaRPr lang="en-US" altLang="zh-CN" sz="2000">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92D050"/>
                    </a:solidFill>
                  </a:tcPr>
                </a:tc>
                <a:tc>
                  <a:txBody>
                    <a:bodyPr vert="horz" wrap="square"/>
                    <a:lstStyle/>
                    <a:p>
                      <a:pPr algn="ctr">
                        <a:buNone/>
                      </a:pPr>
                      <a:r>
                        <a:rPr lang="en-US" altLang="zh-CN" sz="2000">
                          <a:solidFill>
                            <a:schemeClr val="tx1"/>
                          </a:solidFill>
                          <a:highlight>
                            <a:srgbClr val="FFFF00"/>
                          </a:highlight>
                          <a:latin typeface="微软雅黑" panose="020b0503020204020204" charset="-122"/>
                          <a:ea typeface="微软雅黑" panose="020b0503020204020204" charset="-122"/>
                        </a:rPr>
                        <a:t>^</a:t>
                      </a:r>
                      <a:endParaRPr lang="en-US" altLang="zh-CN" sz="2000">
                        <a:solidFill>
                          <a:schemeClr val="tx1"/>
                        </a:solidFill>
                        <a:highlight>
                          <a:srgbClr val="FFFF00"/>
                        </a:highlight>
                        <a:latin typeface="微软雅黑" panose="020b0503020204020204" charset="-122"/>
                        <a:ea typeface="微软雅黑" panose="020b0503020204020204" charset="-122"/>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00" name="文本框 99"/>
          <p:cNvSpPr txBox="1"/>
          <p:nvPr/>
        </p:nvSpPr>
        <p:spPr>
          <a:xfrm>
            <a:off x="463550" y="5910580"/>
            <a:ext cx="1025525" cy="398780"/>
          </a:xfrm>
          <a:prstGeom prst="rect">
            <a:avLst/>
          </a:prstGeom>
          <a:noFill/>
        </p:spPr>
        <p:txBody>
          <a:bodyPr wrap="square" rtlCol="0">
            <a:spAutoFit/>
          </a:bodyPr>
          <a:lstStyle/>
          <a:p>
            <a:r>
              <a:rPr lang="zh-CN" altLang="en-US" sz="2000">
                <a:latin typeface="微软雅黑" panose="020b0503020204020204" charset="-122"/>
                <a:ea typeface="微软雅黑" panose="020b0503020204020204" charset="-122"/>
                <a:cs typeface="微软雅黑" panose="020b0503020204020204" charset="-122"/>
              </a:rPr>
              <a:t>链表</a:t>
            </a:r>
            <a:r>
              <a:rPr lang="en-US" altLang="zh-CN" sz="2000">
                <a:latin typeface="微软雅黑" panose="020b0503020204020204" charset="-122"/>
                <a:ea typeface="微软雅黑" panose="020b0503020204020204" charset="-122"/>
                <a:cs typeface="微软雅黑" panose="020b0503020204020204" charset="-122"/>
              </a:rPr>
              <a:t>b:</a:t>
            </a:r>
            <a:endParaRPr lang="en-US" altLang="zh-CN" sz="2000">
              <a:latin typeface="微软雅黑" panose="020b0503020204020204" charset="-122"/>
              <a:ea typeface="微软雅黑" panose="020b0503020204020204" charset="-122"/>
              <a:cs typeface="微软雅黑" panose="020b0503020204020204" charset="-122"/>
            </a:endParaRPr>
          </a:p>
        </p:txBody>
      </p:sp>
      <p:cxnSp>
        <p:nvCxnSpPr>
          <p:cNvPr id="103" name="直接箭头连接符 102"/>
          <p:cNvCxnSpPr/>
          <p:nvPr/>
        </p:nvCxnSpPr>
        <p:spPr>
          <a:xfrm>
            <a:off x="5490845" y="605790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p:nvPr/>
        </p:nvCxnSpPr>
        <p:spPr>
          <a:xfrm>
            <a:off x="7018655" y="607187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nvCxnSpPr>
        <p:spPr>
          <a:xfrm>
            <a:off x="8556625" y="6057900"/>
            <a:ext cx="687070" cy="107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文本框 105"/>
          <p:cNvSpPr txBox="1"/>
          <p:nvPr/>
        </p:nvSpPr>
        <p:spPr>
          <a:xfrm>
            <a:off x="1050290" y="6478270"/>
            <a:ext cx="1347470" cy="398780"/>
          </a:xfrm>
          <a:prstGeom prst="rect">
            <a:avLst/>
          </a:prstGeom>
          <a:noFill/>
        </p:spPr>
        <p:txBody>
          <a:bodyPr wrap="square" rtlCol="0">
            <a:spAutoFit/>
          </a:bodyPr>
          <a:lstStyle/>
          <a:p>
            <a:r>
              <a:rPr lang="en-US" sz="2000">
                <a:latin typeface="微软雅黑" panose="020b0503020204020204" charset="-122"/>
                <a:ea typeface="微软雅黑" panose="020b0503020204020204" charset="-122"/>
                <a:cs typeface="微软雅黑" panose="020b0503020204020204" charset="-122"/>
              </a:rPr>
              <a:t>head_b</a:t>
            </a:r>
            <a:endParaRPr lang="en-US" sz="2000">
              <a:latin typeface="微软雅黑" panose="020b0503020204020204" charset="-122"/>
              <a:ea typeface="微软雅黑" panose="020b0503020204020204" charset="-122"/>
              <a:cs typeface="微软雅黑" panose="020b0503020204020204" charset="-122"/>
            </a:endParaRPr>
          </a:p>
        </p:txBody>
      </p:sp>
      <p:cxnSp>
        <p:nvCxnSpPr>
          <p:cNvPr id="107" name="直接箭头连接符 106"/>
          <p:cNvCxnSpPr>
            <a:stCxn id="106" idx="0"/>
          </p:cNvCxnSpPr>
          <p:nvPr/>
        </p:nvCxnSpPr>
        <p:spPr>
          <a:xfrm flipV="1">
            <a:off x="1724025" y="6092825"/>
            <a:ext cx="10795" cy="38544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肘形连接符 110"/>
          <p:cNvCxnSpPr/>
          <p:nvPr/>
        </p:nvCxnSpPr>
        <p:spPr>
          <a:xfrm rot="16200000" flipV="1">
            <a:off x="3314065" y="5329555"/>
            <a:ext cx="806450" cy="663575"/>
          </a:xfrm>
          <a:prstGeom prst="bentConnector3">
            <a:avLst>
              <a:gd name="adj1" fmla="val 4996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2" name="肘形连接符 111"/>
          <p:cNvCxnSpPr/>
          <p:nvPr/>
        </p:nvCxnSpPr>
        <p:spPr>
          <a:xfrm>
            <a:off x="2517140" y="6129020"/>
            <a:ext cx="1137285" cy="622300"/>
          </a:xfrm>
          <a:prstGeom prst="bentConnector3">
            <a:avLst>
              <a:gd name="adj1" fmla="val 30150"/>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肘形连接符 112"/>
          <p:cNvCxnSpPr/>
          <p:nvPr/>
        </p:nvCxnSpPr>
        <p:spPr>
          <a:xfrm flipV="1">
            <a:off x="3091815" y="6142990"/>
            <a:ext cx="1477010" cy="608330"/>
          </a:xfrm>
          <a:prstGeom prst="bentConnector3">
            <a:avLst>
              <a:gd name="adj1" fmla="val 8637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4" name="肘形连接符 113"/>
          <p:cNvCxnSpPr/>
          <p:nvPr/>
        </p:nvCxnSpPr>
        <p:spPr>
          <a:xfrm>
            <a:off x="2364105" y="5055870"/>
            <a:ext cx="761365" cy="1003300"/>
          </a:xfrm>
          <a:prstGeom prst="bentConnector3">
            <a:avLst>
              <a:gd name="adj1" fmla="val 75979"/>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68910" y="4667250"/>
            <a:ext cx="1179639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1000"/>
                                        <p:tgtEl>
                                          <p:spTgt spid="19">
                                            <p:txEl>
                                              <p:pRg st="1" end="1"/>
                                            </p:txEl>
                                          </p:spTgt>
                                        </p:tgtEl>
                                      </p:cBhvr>
                                    </p:animEffect>
                                    <p:anim calcmode="lin" valueType="num">
                                      <p:cBhvr>
                                        <p:cTn id="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000"/>
                            </p:stCondLst>
                            <p:childTnLst>
                              <p:par>
                                <p:cTn id="24" presetID="42"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0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4000"/>
                            </p:stCondLst>
                            <p:childTnLst>
                              <p:par>
                                <p:cTn id="36" presetID="42" presetClass="entr" presetSubtype="0" fill="hold"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anim calcmode="lin" valueType="num">
                                      <p:cBhvr>
                                        <p:cTn id="39" dur="1000" fill="hold"/>
                                        <p:tgtEl>
                                          <p:spTgt spid="27"/>
                                        </p:tgtEl>
                                        <p:attrNameLst>
                                          <p:attrName>ppt_x</p:attrName>
                                        </p:attrNameLst>
                                      </p:cBhvr>
                                      <p:tavLst>
                                        <p:tav tm="0">
                                          <p:val>
                                            <p:strVal val="#ppt_x"/>
                                          </p:val>
                                        </p:tav>
                                        <p:tav tm="100000">
                                          <p:val>
                                            <p:strVal val="#ppt_x"/>
                                          </p:val>
                                        </p:tav>
                                      </p:tavLst>
                                    </p:anim>
                                    <p:anim calcmode="lin" valueType="num">
                                      <p:cBhvr>
                                        <p:cTn id="40" dur="1000" fill="hold"/>
                                        <p:tgtEl>
                                          <p:spTgt spid="27"/>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5000"/>
                            </p:stCondLst>
                            <p:childTnLst>
                              <p:par>
                                <p:cTn id="42" presetID="42" presetClass="entr" presetSubtype="0" fill="hold"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anim calcmode="lin" valueType="num">
                                      <p:cBhvr>
                                        <p:cTn id="45" dur="1000" fill="hold"/>
                                        <p:tgtEl>
                                          <p:spTgt spid="28"/>
                                        </p:tgtEl>
                                        <p:attrNameLst>
                                          <p:attrName>ppt_x</p:attrName>
                                        </p:attrNameLst>
                                      </p:cBhvr>
                                      <p:tavLst>
                                        <p:tav tm="0">
                                          <p:val>
                                            <p:strVal val="#ppt_x"/>
                                          </p:val>
                                        </p:tav>
                                        <p:tav tm="100000">
                                          <p:val>
                                            <p:strVal val="#ppt_x"/>
                                          </p:val>
                                        </p:tav>
                                      </p:tavLst>
                                    </p:anim>
                                    <p:anim calcmode="lin" valueType="num">
                                      <p:cBhvr>
                                        <p:cTn id="46" dur="1000" fill="hold"/>
                                        <p:tgtEl>
                                          <p:spTgt spid="28"/>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6000"/>
                            </p:stCondLst>
                            <p:childTnLst>
                              <p:par>
                                <p:cTn id="48" presetID="42" presetClass="entr" presetSubtype="0"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1000"/>
                                        <p:tgtEl>
                                          <p:spTgt spid="29"/>
                                        </p:tgtEl>
                                      </p:cBhvr>
                                    </p:animEffect>
                                    <p:anim calcmode="lin" valueType="num">
                                      <p:cBhvr>
                                        <p:cTn id="51" dur="1000" fill="hold"/>
                                        <p:tgtEl>
                                          <p:spTgt spid="29"/>
                                        </p:tgtEl>
                                        <p:attrNameLst>
                                          <p:attrName>ppt_x</p:attrName>
                                        </p:attrNameLst>
                                      </p:cBhvr>
                                      <p:tavLst>
                                        <p:tav tm="0">
                                          <p:val>
                                            <p:strVal val="#ppt_x"/>
                                          </p:val>
                                        </p:tav>
                                        <p:tav tm="100000">
                                          <p:val>
                                            <p:strVal val="#ppt_x"/>
                                          </p:val>
                                        </p:tav>
                                      </p:tavLst>
                                    </p:anim>
                                    <p:anim calcmode="lin" valueType="num">
                                      <p:cBhvr>
                                        <p:cTn id="52" dur="1000" fill="hold"/>
                                        <p:tgtEl>
                                          <p:spTgt spid="29"/>
                                        </p:tgtEl>
                                        <p:attrNameLst>
                                          <p:attrName>ppt_y</p:attrName>
                                        </p:attrNameLst>
                                      </p:cBhvr>
                                      <p:tavLst>
                                        <p:tav tm="0">
                                          <p:val>
                                            <p:strVal val="#ppt_y+.1"/>
                                          </p:val>
                                        </p:tav>
                                        <p:tav tm="100000">
                                          <p:val>
                                            <p:strVal val="#ppt_y"/>
                                          </p:val>
                                        </p:tav>
                                      </p:tavLst>
                                    </p:anim>
                                  </p:childTnLst>
                                </p:cTn>
                              </p:par>
                            </p:childTnLst>
                          </p:cTn>
                        </p:par>
                        <p:par>
                          <p:cTn id="53" fill="hold" nodeType="afterGroup">
                            <p:stCondLst>
                              <p:cond delay="7000"/>
                            </p:stCondLst>
                            <p:childTnLst>
                              <p:par>
                                <p:cTn id="54" presetID="42" presetClass="entr" presetSubtype="0"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par>
                          <p:cTn id="59" fill="hold" nodeType="afterGroup">
                            <p:stCondLst>
                              <p:cond delay="8000"/>
                            </p:stCondLst>
                            <p:childTnLst>
                              <p:par>
                                <p:cTn id="60" presetID="42" presetClass="entr" presetSubtype="0" fill="hold" nodeType="after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9000"/>
                            </p:stCondLst>
                            <p:childTnLst>
                              <p:par>
                                <p:cTn id="66" presetID="42" presetClass="entr" presetSubtype="0" fill="hold"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fade">
                                      <p:cBhvr>
                                        <p:cTn id="68" dur="1000"/>
                                        <p:tgtEl>
                                          <p:spTgt spid="33"/>
                                        </p:tgtEl>
                                      </p:cBhvr>
                                    </p:animEffect>
                                    <p:anim calcmode="lin" valueType="num">
                                      <p:cBhvr>
                                        <p:cTn id="69" dur="1000" fill="hold"/>
                                        <p:tgtEl>
                                          <p:spTgt spid="33"/>
                                        </p:tgtEl>
                                        <p:attrNameLst>
                                          <p:attrName>ppt_x</p:attrName>
                                        </p:attrNameLst>
                                      </p:cBhvr>
                                      <p:tavLst>
                                        <p:tav tm="0">
                                          <p:val>
                                            <p:strVal val="#ppt_x"/>
                                          </p:val>
                                        </p:tav>
                                        <p:tav tm="100000">
                                          <p:val>
                                            <p:strVal val="#ppt_x"/>
                                          </p:val>
                                        </p:tav>
                                      </p:tavLst>
                                    </p:anim>
                                    <p:anim calcmode="lin" valueType="num">
                                      <p:cBhvr>
                                        <p:cTn id="70" dur="1000" fill="hold"/>
                                        <p:tgtEl>
                                          <p:spTgt spid="33"/>
                                        </p:tgtEl>
                                        <p:attrNameLst>
                                          <p:attrName>ppt_y</p:attrName>
                                        </p:attrNameLst>
                                      </p:cBhvr>
                                      <p:tavLst>
                                        <p:tav tm="0">
                                          <p:val>
                                            <p:strVal val="#ppt_y+.1"/>
                                          </p:val>
                                        </p:tav>
                                        <p:tav tm="100000">
                                          <p:val>
                                            <p:strVal val="#ppt_y"/>
                                          </p:val>
                                        </p:tav>
                                      </p:tavLst>
                                    </p:anim>
                                  </p:childTnLst>
                                </p:cTn>
                              </p:par>
                            </p:childTnLst>
                          </p:cTn>
                        </p:par>
                        <p:par>
                          <p:cTn id="71" fill="hold" nodeType="afterGroup">
                            <p:stCondLst>
                              <p:cond delay="10000"/>
                            </p:stCondLst>
                            <p:childTnLst>
                              <p:par>
                                <p:cTn id="72" presetID="42" presetClass="entr" presetSubtype="0" fill="hold" nodeType="after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childTnLst>
                          </p:cTn>
                        </p:par>
                        <p:par>
                          <p:cTn id="77" fill="hold" nodeType="afterGroup">
                            <p:stCondLst>
                              <p:cond delay="11000"/>
                            </p:stCondLst>
                            <p:childTnLst>
                              <p:par>
                                <p:cTn id="78" presetID="42" presetClass="entr" presetSubtype="0"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nodeType="afterGroup">
                            <p:stCondLst>
                              <p:cond delay="12000"/>
                            </p:stCondLst>
                            <p:childTnLst>
                              <p:par>
                                <p:cTn id="84" presetID="42" presetClass="entr" presetSubtype="0"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nodeType="afterGroup">
                            <p:stCondLst>
                              <p:cond delay="13000"/>
                            </p:stCondLst>
                            <p:childTnLst>
                              <p:par>
                                <p:cTn id="90" presetID="42" presetClass="entr" presetSubtype="0" fill="hold" grpId="0" nodeType="after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fade">
                                      <p:cBhvr>
                                        <p:cTn id="92" dur="1000"/>
                                        <p:tgtEl>
                                          <p:spTgt spid="36"/>
                                        </p:tgtEl>
                                      </p:cBhvr>
                                    </p:animEffect>
                                    <p:anim calcmode="lin" valueType="num">
                                      <p:cBhvr>
                                        <p:cTn id="93" dur="1000" fill="hold"/>
                                        <p:tgtEl>
                                          <p:spTgt spid="36"/>
                                        </p:tgtEl>
                                        <p:attrNameLst>
                                          <p:attrName>ppt_x</p:attrName>
                                        </p:attrNameLst>
                                      </p:cBhvr>
                                      <p:tavLst>
                                        <p:tav tm="0">
                                          <p:val>
                                            <p:strVal val="#ppt_x"/>
                                          </p:val>
                                        </p:tav>
                                        <p:tav tm="100000">
                                          <p:val>
                                            <p:strVal val="#ppt_x"/>
                                          </p:val>
                                        </p:tav>
                                      </p:tavLst>
                                    </p:anim>
                                    <p:anim calcmode="lin" valueType="num">
                                      <p:cBhvr>
                                        <p:cTn id="9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95" fill="hold" nodeType="clickPar">
                      <p:stCondLst>
                        <p:cond delay="indefinite"/>
                      </p:stCondLst>
                      <p:childTnLst>
                        <p:par>
                          <p:cTn id="96" fill="hold" nodeType="afterGroup">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1000" fill="hold"/>
                                        <p:tgtEl>
                                          <p:spTgt spid="44"/>
                                        </p:tgtEl>
                                        <p:attrNameLst>
                                          <p:attrName>ppt_y</p:attrName>
                                        </p:attrNameLst>
                                      </p:cBhvr>
                                      <p:tavLst>
                                        <p:tav tm="0">
                                          <p:val>
                                            <p:strVal val="#ppt_y+.1"/>
                                          </p:val>
                                        </p:tav>
                                        <p:tav tm="100000">
                                          <p:val>
                                            <p:strVal val="#ppt_y"/>
                                          </p:val>
                                        </p:tav>
                                      </p:tavLst>
                                    </p:anim>
                                  </p:childTnLst>
                                </p:cTn>
                              </p:par>
                            </p:childTnLst>
                          </p:cTn>
                        </p:par>
                        <p:par>
                          <p:cTn id="102" fill="hold" nodeType="afterGroup">
                            <p:stCondLst>
                              <p:cond delay="1000"/>
                            </p:stCondLst>
                            <p:childTnLst>
                              <p:par>
                                <p:cTn id="103" presetID="42" presetClass="entr" presetSubtype="0" fill="hold" nodeType="after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fade">
                                      <p:cBhvr>
                                        <p:cTn id="105" dur="1000"/>
                                        <p:tgtEl>
                                          <p:spTgt spid="38"/>
                                        </p:tgtEl>
                                      </p:cBhvr>
                                    </p:animEffect>
                                    <p:anim calcmode="lin" valueType="num">
                                      <p:cBhvr>
                                        <p:cTn id="106" dur="1000" fill="hold"/>
                                        <p:tgtEl>
                                          <p:spTgt spid="38"/>
                                        </p:tgtEl>
                                        <p:attrNameLst>
                                          <p:attrName>ppt_x</p:attrName>
                                        </p:attrNameLst>
                                      </p:cBhvr>
                                      <p:tavLst>
                                        <p:tav tm="0">
                                          <p:val>
                                            <p:strVal val="#ppt_x"/>
                                          </p:val>
                                        </p:tav>
                                        <p:tav tm="100000">
                                          <p:val>
                                            <p:strVal val="#ppt_x"/>
                                          </p:val>
                                        </p:tav>
                                      </p:tavLst>
                                    </p:anim>
                                    <p:anim calcmode="lin" valueType="num">
                                      <p:cBhvr>
                                        <p:cTn id="107" dur="1000" fill="hold"/>
                                        <p:tgtEl>
                                          <p:spTgt spid="38"/>
                                        </p:tgtEl>
                                        <p:attrNameLst>
                                          <p:attrName>ppt_y</p:attrName>
                                        </p:attrNameLst>
                                      </p:cBhvr>
                                      <p:tavLst>
                                        <p:tav tm="0">
                                          <p:val>
                                            <p:strVal val="#ppt_y+.1"/>
                                          </p:val>
                                        </p:tav>
                                        <p:tav tm="100000">
                                          <p:val>
                                            <p:strVal val="#ppt_y"/>
                                          </p:val>
                                        </p:tav>
                                      </p:tavLst>
                                    </p:anim>
                                  </p:childTnLst>
                                </p:cTn>
                              </p:par>
                            </p:childTnLst>
                          </p:cTn>
                        </p:par>
                        <p:par>
                          <p:cTn id="108" fill="hold" nodeType="afterGroup">
                            <p:stCondLst>
                              <p:cond delay="2000"/>
                            </p:stCondLst>
                            <p:childTnLst>
                              <p:par>
                                <p:cTn id="109" presetID="42" presetClass="entr" presetSubtype="0" fill="hold" nodeType="after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1000"/>
                                        <p:tgtEl>
                                          <p:spTgt spid="39"/>
                                        </p:tgtEl>
                                      </p:cBhvr>
                                    </p:animEffect>
                                    <p:anim calcmode="lin" valueType="num">
                                      <p:cBhvr>
                                        <p:cTn id="112" dur="1000" fill="hold"/>
                                        <p:tgtEl>
                                          <p:spTgt spid="39"/>
                                        </p:tgtEl>
                                        <p:attrNameLst>
                                          <p:attrName>ppt_x</p:attrName>
                                        </p:attrNameLst>
                                      </p:cBhvr>
                                      <p:tavLst>
                                        <p:tav tm="0">
                                          <p:val>
                                            <p:strVal val="#ppt_x"/>
                                          </p:val>
                                        </p:tav>
                                        <p:tav tm="100000">
                                          <p:val>
                                            <p:strVal val="#ppt_x"/>
                                          </p:val>
                                        </p:tav>
                                      </p:tavLst>
                                    </p:anim>
                                    <p:anim calcmode="lin" valueType="num">
                                      <p:cBhvr>
                                        <p:cTn id="113" dur="1000" fill="hold"/>
                                        <p:tgtEl>
                                          <p:spTgt spid="39"/>
                                        </p:tgtEl>
                                        <p:attrNameLst>
                                          <p:attrName>ppt_y</p:attrName>
                                        </p:attrNameLst>
                                      </p:cBhvr>
                                      <p:tavLst>
                                        <p:tav tm="0">
                                          <p:val>
                                            <p:strVal val="#ppt_y+.1"/>
                                          </p:val>
                                        </p:tav>
                                        <p:tav tm="100000">
                                          <p:val>
                                            <p:strVal val="#ppt_y"/>
                                          </p:val>
                                        </p:tav>
                                      </p:tavLst>
                                    </p:anim>
                                  </p:childTnLst>
                                </p:cTn>
                              </p:par>
                            </p:childTnLst>
                          </p:cTn>
                        </p:par>
                        <p:par>
                          <p:cTn id="114" fill="hold" nodeType="afterGroup">
                            <p:stCondLst>
                              <p:cond delay="3000"/>
                            </p:stCondLst>
                            <p:childTnLst>
                              <p:par>
                                <p:cTn id="115" presetID="42" presetClass="entr" presetSubtype="0" fill="hold"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childTnLst>
                          </p:cTn>
                        </p:par>
                        <p:par>
                          <p:cTn id="120" fill="hold" nodeType="afterGroup">
                            <p:stCondLst>
                              <p:cond delay="4000"/>
                            </p:stCondLst>
                            <p:childTnLst>
                              <p:par>
                                <p:cTn id="121" presetID="42" presetClass="entr" presetSubtype="0" fill="hold" nodeType="after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fade">
                                      <p:cBhvr>
                                        <p:cTn id="123" dur="1000"/>
                                        <p:tgtEl>
                                          <p:spTgt spid="41"/>
                                        </p:tgtEl>
                                      </p:cBhvr>
                                    </p:animEffect>
                                    <p:anim calcmode="lin" valueType="num">
                                      <p:cBhvr>
                                        <p:cTn id="124" dur="1000" fill="hold"/>
                                        <p:tgtEl>
                                          <p:spTgt spid="41"/>
                                        </p:tgtEl>
                                        <p:attrNameLst>
                                          <p:attrName>ppt_x</p:attrName>
                                        </p:attrNameLst>
                                      </p:cBhvr>
                                      <p:tavLst>
                                        <p:tav tm="0">
                                          <p:val>
                                            <p:strVal val="#ppt_x"/>
                                          </p:val>
                                        </p:tav>
                                        <p:tav tm="100000">
                                          <p:val>
                                            <p:strVal val="#ppt_x"/>
                                          </p:val>
                                        </p:tav>
                                      </p:tavLst>
                                    </p:anim>
                                    <p:anim calcmode="lin" valueType="num">
                                      <p:cBhvr>
                                        <p:cTn id="125" dur="1000" fill="hold"/>
                                        <p:tgtEl>
                                          <p:spTgt spid="41"/>
                                        </p:tgtEl>
                                        <p:attrNameLst>
                                          <p:attrName>ppt_y</p:attrName>
                                        </p:attrNameLst>
                                      </p:cBhvr>
                                      <p:tavLst>
                                        <p:tav tm="0">
                                          <p:val>
                                            <p:strVal val="#ppt_y+.1"/>
                                          </p:val>
                                        </p:tav>
                                        <p:tav tm="100000">
                                          <p:val>
                                            <p:strVal val="#ppt_y"/>
                                          </p:val>
                                        </p:tav>
                                      </p:tavLst>
                                    </p:anim>
                                  </p:childTnLst>
                                </p:cTn>
                              </p:par>
                            </p:childTnLst>
                          </p:cTn>
                        </p:par>
                        <p:par>
                          <p:cTn id="126" fill="hold" nodeType="afterGroup">
                            <p:stCondLst>
                              <p:cond delay="5000"/>
                            </p:stCondLst>
                            <p:childTnLst>
                              <p:par>
                                <p:cTn id="127" presetID="42" presetClass="entr" presetSubtype="0" fill="hold" nodeType="afterEffect">
                                  <p:stCondLst>
                                    <p:cond delay="0"/>
                                  </p:stCondLst>
                                  <p:childTnLst>
                                    <p:set>
                                      <p:cBhvr>
                                        <p:cTn id="128" dur="1" fill="hold">
                                          <p:stCondLst>
                                            <p:cond delay="0"/>
                                          </p:stCondLst>
                                        </p:cTn>
                                        <p:tgtEl>
                                          <p:spTgt spid="42"/>
                                        </p:tgtEl>
                                        <p:attrNameLst>
                                          <p:attrName>style.visibility</p:attrName>
                                        </p:attrNameLst>
                                      </p:cBhvr>
                                      <p:to>
                                        <p:strVal val="visible"/>
                                      </p:to>
                                    </p:set>
                                    <p:animEffect transition="in" filter="fade">
                                      <p:cBhvr>
                                        <p:cTn id="129" dur="1000"/>
                                        <p:tgtEl>
                                          <p:spTgt spid="42"/>
                                        </p:tgtEl>
                                      </p:cBhvr>
                                    </p:animEffect>
                                    <p:anim calcmode="lin" valueType="num">
                                      <p:cBhvr>
                                        <p:cTn id="130" dur="1000" fill="hold"/>
                                        <p:tgtEl>
                                          <p:spTgt spid="42"/>
                                        </p:tgtEl>
                                        <p:attrNameLst>
                                          <p:attrName>ppt_x</p:attrName>
                                        </p:attrNameLst>
                                      </p:cBhvr>
                                      <p:tavLst>
                                        <p:tav tm="0">
                                          <p:val>
                                            <p:strVal val="#ppt_x"/>
                                          </p:val>
                                        </p:tav>
                                        <p:tav tm="100000">
                                          <p:val>
                                            <p:strVal val="#ppt_x"/>
                                          </p:val>
                                        </p:tav>
                                      </p:tavLst>
                                    </p:anim>
                                    <p:anim calcmode="lin" valueType="num">
                                      <p:cBhvr>
                                        <p:cTn id="131" dur="1000" fill="hold"/>
                                        <p:tgtEl>
                                          <p:spTgt spid="42"/>
                                        </p:tgtEl>
                                        <p:attrNameLst>
                                          <p:attrName>ppt_y</p:attrName>
                                        </p:attrNameLst>
                                      </p:cBhvr>
                                      <p:tavLst>
                                        <p:tav tm="0">
                                          <p:val>
                                            <p:strVal val="#ppt_y+.1"/>
                                          </p:val>
                                        </p:tav>
                                        <p:tav tm="100000">
                                          <p:val>
                                            <p:strVal val="#ppt_y"/>
                                          </p:val>
                                        </p:tav>
                                      </p:tavLst>
                                    </p:anim>
                                  </p:childTnLst>
                                </p:cTn>
                              </p:par>
                            </p:childTnLst>
                          </p:cTn>
                        </p:par>
                        <p:par>
                          <p:cTn id="132" fill="hold" nodeType="afterGroup">
                            <p:stCondLst>
                              <p:cond delay="6000"/>
                            </p:stCondLst>
                            <p:childTnLst>
                              <p:par>
                                <p:cTn id="133" presetID="42" presetClass="entr" presetSubtype="0" fill="hold" nodeType="after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fade">
                                      <p:cBhvr>
                                        <p:cTn id="135" dur="1000"/>
                                        <p:tgtEl>
                                          <p:spTgt spid="43"/>
                                        </p:tgtEl>
                                      </p:cBhvr>
                                    </p:animEffect>
                                    <p:anim calcmode="lin" valueType="num">
                                      <p:cBhvr>
                                        <p:cTn id="136" dur="1000" fill="hold"/>
                                        <p:tgtEl>
                                          <p:spTgt spid="43"/>
                                        </p:tgtEl>
                                        <p:attrNameLst>
                                          <p:attrName>ppt_x</p:attrName>
                                        </p:attrNameLst>
                                      </p:cBhvr>
                                      <p:tavLst>
                                        <p:tav tm="0">
                                          <p:val>
                                            <p:strVal val="#ppt_x"/>
                                          </p:val>
                                        </p:tav>
                                        <p:tav tm="100000">
                                          <p:val>
                                            <p:strVal val="#ppt_x"/>
                                          </p:val>
                                        </p:tav>
                                      </p:tavLst>
                                    </p:anim>
                                    <p:anim calcmode="lin" valueType="num">
                                      <p:cBhvr>
                                        <p:cTn id="137" dur="1000" fill="hold"/>
                                        <p:tgtEl>
                                          <p:spTgt spid="43"/>
                                        </p:tgtEl>
                                        <p:attrNameLst>
                                          <p:attrName>ppt_y</p:attrName>
                                        </p:attrNameLst>
                                      </p:cBhvr>
                                      <p:tavLst>
                                        <p:tav tm="0">
                                          <p:val>
                                            <p:strVal val="#ppt_y+.1"/>
                                          </p:val>
                                        </p:tav>
                                        <p:tav tm="100000">
                                          <p:val>
                                            <p:strVal val="#ppt_y"/>
                                          </p:val>
                                        </p:tav>
                                      </p:tavLst>
                                    </p:anim>
                                  </p:childTnLst>
                                </p:cTn>
                              </p:par>
                            </p:childTnLst>
                          </p:cTn>
                        </p:par>
                        <p:par>
                          <p:cTn id="138" fill="hold" nodeType="afterGroup">
                            <p:stCondLst>
                              <p:cond delay="7000"/>
                            </p:stCondLst>
                            <p:childTnLst>
                              <p:par>
                                <p:cTn id="139" presetID="42" presetClass="entr" presetSubtype="0" fill="hold" nodeType="after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fade">
                                      <p:cBhvr>
                                        <p:cTn id="141" dur="1000"/>
                                        <p:tgtEl>
                                          <p:spTgt spid="45"/>
                                        </p:tgtEl>
                                      </p:cBhvr>
                                    </p:animEffect>
                                    <p:anim calcmode="lin" valueType="num">
                                      <p:cBhvr>
                                        <p:cTn id="142" dur="1000" fill="hold"/>
                                        <p:tgtEl>
                                          <p:spTgt spid="45"/>
                                        </p:tgtEl>
                                        <p:attrNameLst>
                                          <p:attrName>ppt_x</p:attrName>
                                        </p:attrNameLst>
                                      </p:cBhvr>
                                      <p:tavLst>
                                        <p:tav tm="0">
                                          <p:val>
                                            <p:strVal val="#ppt_x"/>
                                          </p:val>
                                        </p:tav>
                                        <p:tav tm="100000">
                                          <p:val>
                                            <p:strVal val="#ppt_x"/>
                                          </p:val>
                                        </p:tav>
                                      </p:tavLst>
                                    </p:anim>
                                    <p:anim calcmode="lin" valueType="num">
                                      <p:cBhvr>
                                        <p:cTn id="143" dur="1000" fill="hold"/>
                                        <p:tgtEl>
                                          <p:spTgt spid="45"/>
                                        </p:tgtEl>
                                        <p:attrNameLst>
                                          <p:attrName>ppt_y</p:attrName>
                                        </p:attrNameLst>
                                      </p:cBhvr>
                                      <p:tavLst>
                                        <p:tav tm="0">
                                          <p:val>
                                            <p:strVal val="#ppt_y+.1"/>
                                          </p:val>
                                        </p:tav>
                                        <p:tav tm="100000">
                                          <p:val>
                                            <p:strVal val="#ppt_y"/>
                                          </p:val>
                                        </p:tav>
                                      </p:tavLst>
                                    </p:anim>
                                  </p:childTnLst>
                                </p:cTn>
                              </p:par>
                            </p:childTnLst>
                          </p:cTn>
                        </p:par>
                        <p:par>
                          <p:cTn id="144" fill="hold" nodeType="afterGroup">
                            <p:stCondLst>
                              <p:cond delay="8000"/>
                            </p:stCondLst>
                            <p:childTnLst>
                              <p:par>
                                <p:cTn id="145" presetID="42" presetClass="entr" presetSubtype="0"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fade">
                                      <p:cBhvr>
                                        <p:cTn id="147" dur="1000"/>
                                        <p:tgtEl>
                                          <p:spTgt spid="46"/>
                                        </p:tgtEl>
                                      </p:cBhvr>
                                    </p:animEffect>
                                    <p:anim calcmode="lin" valueType="num">
                                      <p:cBhvr>
                                        <p:cTn id="148" dur="1000" fill="hold"/>
                                        <p:tgtEl>
                                          <p:spTgt spid="46"/>
                                        </p:tgtEl>
                                        <p:attrNameLst>
                                          <p:attrName>ppt_x</p:attrName>
                                        </p:attrNameLst>
                                      </p:cBhvr>
                                      <p:tavLst>
                                        <p:tav tm="0">
                                          <p:val>
                                            <p:strVal val="#ppt_x"/>
                                          </p:val>
                                        </p:tav>
                                        <p:tav tm="100000">
                                          <p:val>
                                            <p:strVal val="#ppt_x"/>
                                          </p:val>
                                        </p:tav>
                                      </p:tavLst>
                                    </p:anim>
                                    <p:anim calcmode="lin" valueType="num">
                                      <p:cBhvr>
                                        <p:cTn id="149" dur="1000" fill="hold"/>
                                        <p:tgtEl>
                                          <p:spTgt spid="46"/>
                                        </p:tgtEl>
                                        <p:attrNameLst>
                                          <p:attrName>ppt_y</p:attrName>
                                        </p:attrNameLst>
                                      </p:cBhvr>
                                      <p:tavLst>
                                        <p:tav tm="0">
                                          <p:val>
                                            <p:strVal val="#ppt_y+.1"/>
                                          </p:val>
                                        </p:tav>
                                        <p:tav tm="100000">
                                          <p:val>
                                            <p:strVal val="#ppt_y"/>
                                          </p:val>
                                        </p:tav>
                                      </p:tavLst>
                                    </p:anim>
                                  </p:childTnLst>
                                </p:cTn>
                              </p:par>
                            </p:childTnLst>
                          </p:cTn>
                        </p:par>
                        <p:par>
                          <p:cTn id="150" fill="hold" nodeType="afterGroup">
                            <p:stCondLst>
                              <p:cond delay="9000"/>
                            </p:stCondLst>
                            <p:childTnLst>
                              <p:par>
                                <p:cTn id="151" presetID="42" presetClass="entr" presetSubtype="0" fill="hold" nodeType="afterEffect">
                                  <p:stCondLst>
                                    <p:cond delay="0"/>
                                  </p:stCondLst>
                                  <p:childTnLst>
                                    <p:set>
                                      <p:cBhvr>
                                        <p:cTn id="152" dur="1" fill="hold">
                                          <p:stCondLst>
                                            <p:cond delay="0"/>
                                          </p:stCondLst>
                                        </p:cTn>
                                        <p:tgtEl>
                                          <p:spTgt spid="47"/>
                                        </p:tgtEl>
                                        <p:attrNameLst>
                                          <p:attrName>style.visibility</p:attrName>
                                        </p:attrNameLst>
                                      </p:cBhvr>
                                      <p:to>
                                        <p:strVal val="visible"/>
                                      </p:to>
                                    </p:set>
                                    <p:animEffect transition="in" filter="fade">
                                      <p:cBhvr>
                                        <p:cTn id="153" dur="1000"/>
                                        <p:tgtEl>
                                          <p:spTgt spid="47"/>
                                        </p:tgtEl>
                                      </p:cBhvr>
                                    </p:animEffect>
                                    <p:anim calcmode="lin" valueType="num">
                                      <p:cBhvr>
                                        <p:cTn id="154" dur="1000" fill="hold"/>
                                        <p:tgtEl>
                                          <p:spTgt spid="47"/>
                                        </p:tgtEl>
                                        <p:attrNameLst>
                                          <p:attrName>ppt_x</p:attrName>
                                        </p:attrNameLst>
                                      </p:cBhvr>
                                      <p:tavLst>
                                        <p:tav tm="0">
                                          <p:val>
                                            <p:strVal val="#ppt_x"/>
                                          </p:val>
                                        </p:tav>
                                        <p:tav tm="100000">
                                          <p:val>
                                            <p:strVal val="#ppt_x"/>
                                          </p:val>
                                        </p:tav>
                                      </p:tavLst>
                                    </p:anim>
                                    <p:anim calcmode="lin" valueType="num">
                                      <p:cBhvr>
                                        <p:cTn id="155" dur="1000" fill="hold"/>
                                        <p:tgtEl>
                                          <p:spTgt spid="47"/>
                                        </p:tgtEl>
                                        <p:attrNameLst>
                                          <p:attrName>ppt_y</p:attrName>
                                        </p:attrNameLst>
                                      </p:cBhvr>
                                      <p:tavLst>
                                        <p:tav tm="0">
                                          <p:val>
                                            <p:strVal val="#ppt_y+.1"/>
                                          </p:val>
                                        </p:tav>
                                        <p:tav tm="100000">
                                          <p:val>
                                            <p:strVal val="#ppt_y"/>
                                          </p:val>
                                        </p:tav>
                                      </p:tavLst>
                                    </p:anim>
                                  </p:childTnLst>
                                </p:cTn>
                              </p:par>
                            </p:childTnLst>
                          </p:cTn>
                        </p:par>
                        <p:par>
                          <p:cTn id="156" fill="hold" nodeType="afterGroup">
                            <p:stCondLst>
                              <p:cond delay="10000"/>
                            </p:stCondLst>
                            <p:childTnLst>
                              <p:par>
                                <p:cTn id="157" presetID="42" presetClass="entr" presetSubtype="0" fill="hold" nodeType="afterEffect">
                                  <p:stCondLst>
                                    <p:cond delay="0"/>
                                  </p:stCondLst>
                                  <p:childTnLst>
                                    <p:set>
                                      <p:cBhvr>
                                        <p:cTn id="158" dur="1" fill="hold">
                                          <p:stCondLst>
                                            <p:cond delay="0"/>
                                          </p:stCondLst>
                                        </p:cTn>
                                        <p:tgtEl>
                                          <p:spTgt spid="48"/>
                                        </p:tgtEl>
                                        <p:attrNameLst>
                                          <p:attrName>style.visibility</p:attrName>
                                        </p:attrNameLst>
                                      </p:cBhvr>
                                      <p:to>
                                        <p:strVal val="visible"/>
                                      </p:to>
                                    </p:set>
                                    <p:animEffect transition="in" filter="fade">
                                      <p:cBhvr>
                                        <p:cTn id="159" dur="1000"/>
                                        <p:tgtEl>
                                          <p:spTgt spid="48"/>
                                        </p:tgtEl>
                                      </p:cBhvr>
                                    </p:animEffect>
                                    <p:anim calcmode="lin" valueType="num">
                                      <p:cBhvr>
                                        <p:cTn id="160" dur="1000" fill="hold"/>
                                        <p:tgtEl>
                                          <p:spTgt spid="48"/>
                                        </p:tgtEl>
                                        <p:attrNameLst>
                                          <p:attrName>ppt_x</p:attrName>
                                        </p:attrNameLst>
                                      </p:cBhvr>
                                      <p:tavLst>
                                        <p:tav tm="0">
                                          <p:val>
                                            <p:strVal val="#ppt_x"/>
                                          </p:val>
                                        </p:tav>
                                        <p:tav tm="100000">
                                          <p:val>
                                            <p:strVal val="#ppt_x"/>
                                          </p:val>
                                        </p:tav>
                                      </p:tavLst>
                                    </p:anim>
                                    <p:anim calcmode="lin" valueType="num">
                                      <p:cBhvr>
                                        <p:cTn id="161" dur="1000" fill="hold"/>
                                        <p:tgtEl>
                                          <p:spTgt spid="48"/>
                                        </p:tgtEl>
                                        <p:attrNameLst>
                                          <p:attrName>ppt_y</p:attrName>
                                        </p:attrNameLst>
                                      </p:cBhvr>
                                      <p:tavLst>
                                        <p:tav tm="0">
                                          <p:val>
                                            <p:strVal val="#ppt_y+.1"/>
                                          </p:val>
                                        </p:tav>
                                        <p:tav tm="100000">
                                          <p:val>
                                            <p:strVal val="#ppt_y"/>
                                          </p:val>
                                        </p:tav>
                                      </p:tavLst>
                                    </p:anim>
                                  </p:childTnLst>
                                </p:cTn>
                              </p:par>
                            </p:childTnLst>
                          </p:cTn>
                        </p:par>
                        <p:par>
                          <p:cTn id="162" fill="hold" nodeType="afterGroup">
                            <p:stCondLst>
                              <p:cond delay="11000"/>
                            </p:stCondLst>
                            <p:childTnLst>
                              <p:par>
                                <p:cTn id="163" presetID="42" presetClass="entr" presetSubtype="0" fill="hold" nodeType="afterEffect">
                                  <p:stCondLst>
                                    <p:cond delay="0"/>
                                  </p:stCondLst>
                                  <p:childTnLst>
                                    <p:set>
                                      <p:cBhvr>
                                        <p:cTn id="164" dur="1" fill="hold">
                                          <p:stCondLst>
                                            <p:cond delay="0"/>
                                          </p:stCondLst>
                                        </p:cTn>
                                        <p:tgtEl>
                                          <p:spTgt spid="49"/>
                                        </p:tgtEl>
                                        <p:attrNameLst>
                                          <p:attrName>style.visibility</p:attrName>
                                        </p:attrNameLst>
                                      </p:cBhvr>
                                      <p:to>
                                        <p:strVal val="visible"/>
                                      </p:to>
                                    </p:set>
                                    <p:animEffect transition="in" filter="fade">
                                      <p:cBhvr>
                                        <p:cTn id="165" dur="1000"/>
                                        <p:tgtEl>
                                          <p:spTgt spid="49"/>
                                        </p:tgtEl>
                                      </p:cBhvr>
                                    </p:animEffect>
                                    <p:anim calcmode="lin" valueType="num">
                                      <p:cBhvr>
                                        <p:cTn id="166" dur="1000" fill="hold"/>
                                        <p:tgtEl>
                                          <p:spTgt spid="49"/>
                                        </p:tgtEl>
                                        <p:attrNameLst>
                                          <p:attrName>ppt_x</p:attrName>
                                        </p:attrNameLst>
                                      </p:cBhvr>
                                      <p:tavLst>
                                        <p:tav tm="0">
                                          <p:val>
                                            <p:strVal val="#ppt_x"/>
                                          </p:val>
                                        </p:tav>
                                        <p:tav tm="100000">
                                          <p:val>
                                            <p:strVal val="#ppt_x"/>
                                          </p:val>
                                        </p:tav>
                                      </p:tavLst>
                                    </p:anim>
                                    <p:anim calcmode="lin" valueType="num">
                                      <p:cBhvr>
                                        <p:cTn id="167" dur="1000" fill="hold"/>
                                        <p:tgtEl>
                                          <p:spTgt spid="49"/>
                                        </p:tgtEl>
                                        <p:attrNameLst>
                                          <p:attrName>ppt_y</p:attrName>
                                        </p:attrNameLst>
                                      </p:cBhvr>
                                      <p:tavLst>
                                        <p:tav tm="0">
                                          <p:val>
                                            <p:strVal val="#ppt_y+.1"/>
                                          </p:val>
                                        </p:tav>
                                        <p:tav tm="100000">
                                          <p:val>
                                            <p:strVal val="#ppt_y"/>
                                          </p:val>
                                        </p:tav>
                                      </p:tavLst>
                                    </p:anim>
                                  </p:childTnLst>
                                </p:cTn>
                              </p:par>
                            </p:childTnLst>
                          </p:cTn>
                        </p:par>
                        <p:par>
                          <p:cTn id="168" fill="hold" nodeType="afterGroup">
                            <p:stCondLst>
                              <p:cond delay="12000"/>
                            </p:stCondLst>
                            <p:childTnLst>
                              <p:par>
                                <p:cTn id="169" presetID="42" presetClass="entr" presetSubtype="0" fill="hold" grpId="0" nodeType="afterEffect">
                                  <p:stCondLst>
                                    <p:cond delay="0"/>
                                  </p:stCondLst>
                                  <p:childTnLst>
                                    <p:set>
                                      <p:cBhvr>
                                        <p:cTn id="170" dur="1" fill="hold">
                                          <p:stCondLst>
                                            <p:cond delay="0"/>
                                          </p:stCondLst>
                                        </p:cTn>
                                        <p:tgtEl>
                                          <p:spTgt spid="50"/>
                                        </p:tgtEl>
                                        <p:attrNameLst>
                                          <p:attrName>style.visibility</p:attrName>
                                        </p:attrNameLst>
                                      </p:cBhvr>
                                      <p:to>
                                        <p:strVal val="visible"/>
                                      </p:to>
                                    </p:set>
                                    <p:animEffect transition="in" filter="fade">
                                      <p:cBhvr>
                                        <p:cTn id="171" dur="1000"/>
                                        <p:tgtEl>
                                          <p:spTgt spid="50"/>
                                        </p:tgtEl>
                                      </p:cBhvr>
                                    </p:animEffect>
                                    <p:anim calcmode="lin" valueType="num">
                                      <p:cBhvr>
                                        <p:cTn id="172" dur="1000" fill="hold"/>
                                        <p:tgtEl>
                                          <p:spTgt spid="50"/>
                                        </p:tgtEl>
                                        <p:attrNameLst>
                                          <p:attrName>ppt_x</p:attrName>
                                        </p:attrNameLst>
                                      </p:cBhvr>
                                      <p:tavLst>
                                        <p:tav tm="0">
                                          <p:val>
                                            <p:strVal val="#ppt_x"/>
                                          </p:val>
                                        </p:tav>
                                        <p:tav tm="100000">
                                          <p:val>
                                            <p:strVal val="#ppt_x"/>
                                          </p:val>
                                        </p:tav>
                                      </p:tavLst>
                                    </p:anim>
                                    <p:anim calcmode="lin" valueType="num">
                                      <p:cBhvr>
                                        <p:cTn id="173" dur="1000" fill="hold"/>
                                        <p:tgtEl>
                                          <p:spTgt spid="50"/>
                                        </p:tgtEl>
                                        <p:attrNameLst>
                                          <p:attrName>ppt_y</p:attrName>
                                        </p:attrNameLst>
                                      </p:cBhvr>
                                      <p:tavLst>
                                        <p:tav tm="0">
                                          <p:val>
                                            <p:strVal val="#ppt_y+.1"/>
                                          </p:val>
                                        </p:tav>
                                        <p:tav tm="100000">
                                          <p:val>
                                            <p:strVal val="#ppt_y"/>
                                          </p:val>
                                        </p:tav>
                                      </p:tavLst>
                                    </p:anim>
                                  </p:childTnLst>
                                </p:cTn>
                              </p:par>
                            </p:childTnLst>
                          </p:cTn>
                        </p:par>
                        <p:par>
                          <p:cTn id="174" fill="hold" nodeType="afterGroup">
                            <p:stCondLst>
                              <p:cond delay="13000"/>
                            </p:stCondLst>
                            <p:childTnLst>
                              <p:par>
                                <p:cTn id="175" presetID="42" presetClass="entr" presetSubtype="0" fill="hold" nodeType="afterEffect">
                                  <p:stCondLst>
                                    <p:cond delay="0"/>
                                  </p:stCondLst>
                                  <p:childTnLst>
                                    <p:set>
                                      <p:cBhvr>
                                        <p:cTn id="176" dur="1" fill="hold">
                                          <p:stCondLst>
                                            <p:cond delay="0"/>
                                          </p:stCondLst>
                                        </p:cTn>
                                        <p:tgtEl>
                                          <p:spTgt spid="51"/>
                                        </p:tgtEl>
                                        <p:attrNameLst>
                                          <p:attrName>style.visibility</p:attrName>
                                        </p:attrNameLst>
                                      </p:cBhvr>
                                      <p:to>
                                        <p:strVal val="visible"/>
                                      </p:to>
                                    </p:set>
                                    <p:animEffect transition="in" filter="fade">
                                      <p:cBhvr>
                                        <p:cTn id="177" dur="1000"/>
                                        <p:tgtEl>
                                          <p:spTgt spid="51"/>
                                        </p:tgtEl>
                                      </p:cBhvr>
                                    </p:animEffect>
                                    <p:anim calcmode="lin" valueType="num">
                                      <p:cBhvr>
                                        <p:cTn id="178" dur="1000" fill="hold"/>
                                        <p:tgtEl>
                                          <p:spTgt spid="51"/>
                                        </p:tgtEl>
                                        <p:attrNameLst>
                                          <p:attrName>ppt_x</p:attrName>
                                        </p:attrNameLst>
                                      </p:cBhvr>
                                      <p:tavLst>
                                        <p:tav tm="0">
                                          <p:val>
                                            <p:strVal val="#ppt_x"/>
                                          </p:val>
                                        </p:tav>
                                        <p:tav tm="100000">
                                          <p:val>
                                            <p:strVal val="#ppt_x"/>
                                          </p:val>
                                        </p:tav>
                                      </p:tavLst>
                                    </p:anim>
                                    <p:anim calcmode="lin" valueType="num">
                                      <p:cBhvr>
                                        <p:cTn id="179" dur="1000" fill="hold"/>
                                        <p:tgtEl>
                                          <p:spTgt spid="51"/>
                                        </p:tgtEl>
                                        <p:attrNameLst>
                                          <p:attrName>ppt_y</p:attrName>
                                        </p:attrNameLst>
                                      </p:cBhvr>
                                      <p:tavLst>
                                        <p:tav tm="0">
                                          <p:val>
                                            <p:strVal val="#ppt_y+.1"/>
                                          </p:val>
                                        </p:tav>
                                        <p:tav tm="100000">
                                          <p:val>
                                            <p:strVal val="#ppt_y"/>
                                          </p:val>
                                        </p:tav>
                                      </p:tavLst>
                                    </p:anim>
                                  </p:childTnLst>
                                </p:cTn>
                              </p:par>
                            </p:childTnLst>
                          </p:cTn>
                        </p:par>
                        <p:par>
                          <p:cTn id="180" fill="hold" nodeType="afterGroup">
                            <p:stCondLst>
                              <p:cond delay="14000"/>
                            </p:stCondLst>
                            <p:childTnLst>
                              <p:par>
                                <p:cTn id="181" presetID="42" presetClass="entr" presetSubtype="0" fill="hold" nodeType="afterEffect">
                                  <p:stCondLst>
                                    <p:cond delay="0"/>
                                  </p:stCondLst>
                                  <p:childTnLst>
                                    <p:set>
                                      <p:cBhvr>
                                        <p:cTn id="182" dur="1" fill="hold">
                                          <p:stCondLst>
                                            <p:cond delay="0"/>
                                          </p:stCondLst>
                                        </p:cTn>
                                        <p:tgtEl>
                                          <p:spTgt spid="115"/>
                                        </p:tgtEl>
                                        <p:attrNameLst>
                                          <p:attrName>style.visibility</p:attrName>
                                        </p:attrNameLst>
                                      </p:cBhvr>
                                      <p:to>
                                        <p:strVal val="visible"/>
                                      </p:to>
                                    </p:set>
                                    <p:animEffect transition="in" filter="fade">
                                      <p:cBhvr>
                                        <p:cTn id="183" dur="1000"/>
                                        <p:tgtEl>
                                          <p:spTgt spid="115"/>
                                        </p:tgtEl>
                                      </p:cBhvr>
                                    </p:animEffect>
                                    <p:anim calcmode="lin" valueType="num">
                                      <p:cBhvr>
                                        <p:cTn id="184" dur="1000" fill="hold"/>
                                        <p:tgtEl>
                                          <p:spTgt spid="115"/>
                                        </p:tgtEl>
                                        <p:attrNameLst>
                                          <p:attrName>ppt_x</p:attrName>
                                        </p:attrNameLst>
                                      </p:cBhvr>
                                      <p:tavLst>
                                        <p:tav tm="0">
                                          <p:val>
                                            <p:strVal val="#ppt_x"/>
                                          </p:val>
                                        </p:tav>
                                        <p:tav tm="100000">
                                          <p:val>
                                            <p:strVal val="#ppt_x"/>
                                          </p:val>
                                        </p:tav>
                                      </p:tavLst>
                                    </p:anim>
                                    <p:anim calcmode="lin" valueType="num">
                                      <p:cBhvr>
                                        <p:cTn id="185" dur="1000" fill="hold"/>
                                        <p:tgtEl>
                                          <p:spTgt spid="115"/>
                                        </p:tgtEl>
                                        <p:attrNameLst>
                                          <p:attrName>ppt_y</p:attrName>
                                        </p:attrNameLst>
                                      </p:cBhvr>
                                      <p:tavLst>
                                        <p:tav tm="0">
                                          <p:val>
                                            <p:strVal val="#ppt_y+.1"/>
                                          </p:val>
                                        </p:tav>
                                        <p:tav tm="100000">
                                          <p:val>
                                            <p:strVal val="#ppt_y"/>
                                          </p:val>
                                        </p:tav>
                                      </p:tavLst>
                                    </p:anim>
                                  </p:childTnLst>
                                </p:cTn>
                              </p:par>
                            </p:childTnLst>
                          </p:cTn>
                        </p:par>
                      </p:childTnLst>
                    </p:cTn>
                  </p:par>
                  <p:par>
                    <p:cTn id="186" fill="hold" nodeType="clickPar">
                      <p:stCondLst>
                        <p:cond delay="indefinite"/>
                      </p:stCondLst>
                      <p:childTnLst>
                        <p:par>
                          <p:cTn id="187" fill="hold" nodeType="afterGroup">
                            <p:stCondLst>
                              <p:cond delay="0"/>
                            </p:stCondLst>
                            <p:childTnLst>
                              <p:par>
                                <p:cTn id="188" presetID="42" presetClass="entr" presetSubtype="0" fill="hold" nodeType="clickEffect">
                                  <p:stCondLst>
                                    <p:cond delay="0"/>
                                  </p:stCondLst>
                                  <p:childTnLst>
                                    <p:set>
                                      <p:cBhvr>
                                        <p:cTn id="189" dur="1" fill="hold">
                                          <p:stCondLst>
                                            <p:cond delay="0"/>
                                          </p:stCondLst>
                                        </p:cTn>
                                        <p:tgtEl>
                                          <p:spTgt spid="80"/>
                                        </p:tgtEl>
                                        <p:attrNameLst>
                                          <p:attrName>style.visibility</p:attrName>
                                        </p:attrNameLst>
                                      </p:cBhvr>
                                      <p:to>
                                        <p:strVal val="visible"/>
                                      </p:to>
                                    </p:set>
                                    <p:animEffect transition="in" filter="fade">
                                      <p:cBhvr>
                                        <p:cTn id="190" dur="1000"/>
                                        <p:tgtEl>
                                          <p:spTgt spid="80"/>
                                        </p:tgtEl>
                                      </p:cBhvr>
                                    </p:animEffect>
                                    <p:anim calcmode="lin" valueType="num">
                                      <p:cBhvr>
                                        <p:cTn id="191" dur="1000" fill="hold"/>
                                        <p:tgtEl>
                                          <p:spTgt spid="80"/>
                                        </p:tgtEl>
                                        <p:attrNameLst>
                                          <p:attrName>ppt_x</p:attrName>
                                        </p:attrNameLst>
                                      </p:cBhvr>
                                      <p:tavLst>
                                        <p:tav tm="0">
                                          <p:val>
                                            <p:strVal val="#ppt_x"/>
                                          </p:val>
                                        </p:tav>
                                        <p:tav tm="100000">
                                          <p:val>
                                            <p:strVal val="#ppt_x"/>
                                          </p:val>
                                        </p:tav>
                                      </p:tavLst>
                                    </p:anim>
                                    <p:anim calcmode="lin" valueType="num">
                                      <p:cBhvr>
                                        <p:cTn id="192" dur="1000" fill="hold"/>
                                        <p:tgtEl>
                                          <p:spTgt spid="80"/>
                                        </p:tgtEl>
                                        <p:attrNameLst>
                                          <p:attrName>ppt_y</p:attrName>
                                        </p:attrNameLst>
                                      </p:cBhvr>
                                      <p:tavLst>
                                        <p:tav tm="0">
                                          <p:val>
                                            <p:strVal val="#ppt_y+.1"/>
                                          </p:val>
                                        </p:tav>
                                        <p:tav tm="100000">
                                          <p:val>
                                            <p:strVal val="#ppt_y"/>
                                          </p:val>
                                        </p:tav>
                                      </p:tavLst>
                                    </p:anim>
                                  </p:childTnLst>
                                </p:cTn>
                              </p:par>
                              <p:par>
                                <p:cTn id="193" presetID="42" presetClass="entr" presetSubtype="0" fill="hold" nodeType="withEffect">
                                  <p:stCondLst>
                                    <p:cond delay="0"/>
                                  </p:stCondLst>
                                  <p:childTnLst>
                                    <p:set>
                                      <p:cBhvr>
                                        <p:cTn id="194" dur="1" fill="hold">
                                          <p:stCondLst>
                                            <p:cond delay="0"/>
                                          </p:stCondLst>
                                        </p:cTn>
                                        <p:tgtEl>
                                          <p:spTgt spid="81"/>
                                        </p:tgtEl>
                                        <p:attrNameLst>
                                          <p:attrName>style.visibility</p:attrName>
                                        </p:attrNameLst>
                                      </p:cBhvr>
                                      <p:to>
                                        <p:strVal val="visible"/>
                                      </p:to>
                                    </p:set>
                                    <p:animEffect transition="in" filter="fade">
                                      <p:cBhvr>
                                        <p:cTn id="195" dur="1000"/>
                                        <p:tgtEl>
                                          <p:spTgt spid="81"/>
                                        </p:tgtEl>
                                      </p:cBhvr>
                                    </p:animEffect>
                                    <p:anim calcmode="lin" valueType="num">
                                      <p:cBhvr>
                                        <p:cTn id="196" dur="1000" fill="hold"/>
                                        <p:tgtEl>
                                          <p:spTgt spid="81"/>
                                        </p:tgtEl>
                                        <p:attrNameLst>
                                          <p:attrName>ppt_x</p:attrName>
                                        </p:attrNameLst>
                                      </p:cBhvr>
                                      <p:tavLst>
                                        <p:tav tm="0">
                                          <p:val>
                                            <p:strVal val="#ppt_x"/>
                                          </p:val>
                                        </p:tav>
                                        <p:tav tm="100000">
                                          <p:val>
                                            <p:strVal val="#ppt_x"/>
                                          </p:val>
                                        </p:tav>
                                      </p:tavLst>
                                    </p:anim>
                                    <p:anim calcmode="lin" valueType="num">
                                      <p:cBhvr>
                                        <p:cTn id="197" dur="1000" fill="hold"/>
                                        <p:tgtEl>
                                          <p:spTgt spid="81"/>
                                        </p:tgtEl>
                                        <p:attrNameLst>
                                          <p:attrName>ppt_y</p:attrName>
                                        </p:attrNameLst>
                                      </p:cBhvr>
                                      <p:tavLst>
                                        <p:tav tm="0">
                                          <p:val>
                                            <p:strVal val="#ppt_y+.1"/>
                                          </p:val>
                                        </p:tav>
                                        <p:tav tm="100000">
                                          <p:val>
                                            <p:strVal val="#ppt_y"/>
                                          </p:val>
                                        </p:tav>
                                      </p:tavLst>
                                    </p:anim>
                                  </p:childTnLst>
                                </p:cTn>
                              </p:par>
                              <p:par>
                                <p:cTn id="198" presetID="42" presetClass="entr" presetSubtype="0" fill="hold" nodeType="withEffect">
                                  <p:stCondLst>
                                    <p:cond delay="0"/>
                                  </p:stCondLst>
                                  <p:childTnLst>
                                    <p:set>
                                      <p:cBhvr>
                                        <p:cTn id="199" dur="1" fill="hold">
                                          <p:stCondLst>
                                            <p:cond delay="0"/>
                                          </p:stCondLst>
                                        </p:cTn>
                                        <p:tgtEl>
                                          <p:spTgt spid="82"/>
                                        </p:tgtEl>
                                        <p:attrNameLst>
                                          <p:attrName>style.visibility</p:attrName>
                                        </p:attrNameLst>
                                      </p:cBhvr>
                                      <p:to>
                                        <p:strVal val="visible"/>
                                      </p:to>
                                    </p:set>
                                    <p:animEffect transition="in" filter="fade">
                                      <p:cBhvr>
                                        <p:cTn id="200" dur="1000"/>
                                        <p:tgtEl>
                                          <p:spTgt spid="82"/>
                                        </p:tgtEl>
                                      </p:cBhvr>
                                    </p:animEffect>
                                    <p:anim calcmode="lin" valueType="num">
                                      <p:cBhvr>
                                        <p:cTn id="201" dur="1000" fill="hold"/>
                                        <p:tgtEl>
                                          <p:spTgt spid="82"/>
                                        </p:tgtEl>
                                        <p:attrNameLst>
                                          <p:attrName>ppt_x</p:attrName>
                                        </p:attrNameLst>
                                      </p:cBhvr>
                                      <p:tavLst>
                                        <p:tav tm="0">
                                          <p:val>
                                            <p:strVal val="#ppt_x"/>
                                          </p:val>
                                        </p:tav>
                                        <p:tav tm="100000">
                                          <p:val>
                                            <p:strVal val="#ppt_x"/>
                                          </p:val>
                                        </p:tav>
                                      </p:tavLst>
                                    </p:anim>
                                    <p:anim calcmode="lin" valueType="num">
                                      <p:cBhvr>
                                        <p:cTn id="202" dur="1000" fill="hold"/>
                                        <p:tgtEl>
                                          <p:spTgt spid="82"/>
                                        </p:tgtEl>
                                        <p:attrNameLst>
                                          <p:attrName>ppt_y</p:attrName>
                                        </p:attrNameLst>
                                      </p:cBhvr>
                                      <p:tavLst>
                                        <p:tav tm="0">
                                          <p:val>
                                            <p:strVal val="#ppt_y+.1"/>
                                          </p:val>
                                        </p:tav>
                                        <p:tav tm="100000">
                                          <p:val>
                                            <p:strVal val="#ppt_y"/>
                                          </p:val>
                                        </p:tav>
                                      </p:tavLst>
                                    </p:anim>
                                  </p:childTnLst>
                                </p:cTn>
                              </p:par>
                              <p:par>
                                <p:cTn id="203" presetID="42" presetClass="entr" presetSubtype="0" fill="hold" nodeType="withEffect">
                                  <p:stCondLst>
                                    <p:cond delay="0"/>
                                  </p:stCondLst>
                                  <p:childTnLst>
                                    <p:set>
                                      <p:cBhvr>
                                        <p:cTn id="204" dur="1" fill="hold">
                                          <p:stCondLst>
                                            <p:cond delay="0"/>
                                          </p:stCondLst>
                                        </p:cTn>
                                        <p:tgtEl>
                                          <p:spTgt spid="83"/>
                                        </p:tgtEl>
                                        <p:attrNameLst>
                                          <p:attrName>style.visibility</p:attrName>
                                        </p:attrNameLst>
                                      </p:cBhvr>
                                      <p:to>
                                        <p:strVal val="visible"/>
                                      </p:to>
                                    </p:set>
                                    <p:animEffect transition="in" filter="fade">
                                      <p:cBhvr>
                                        <p:cTn id="205" dur="1000"/>
                                        <p:tgtEl>
                                          <p:spTgt spid="83"/>
                                        </p:tgtEl>
                                      </p:cBhvr>
                                    </p:animEffect>
                                    <p:anim calcmode="lin" valueType="num">
                                      <p:cBhvr>
                                        <p:cTn id="206" dur="1000" fill="hold"/>
                                        <p:tgtEl>
                                          <p:spTgt spid="83"/>
                                        </p:tgtEl>
                                        <p:attrNameLst>
                                          <p:attrName>ppt_x</p:attrName>
                                        </p:attrNameLst>
                                      </p:cBhvr>
                                      <p:tavLst>
                                        <p:tav tm="0">
                                          <p:val>
                                            <p:strVal val="#ppt_x"/>
                                          </p:val>
                                        </p:tav>
                                        <p:tav tm="100000">
                                          <p:val>
                                            <p:strVal val="#ppt_x"/>
                                          </p:val>
                                        </p:tav>
                                      </p:tavLst>
                                    </p:anim>
                                    <p:anim calcmode="lin" valueType="num">
                                      <p:cBhvr>
                                        <p:cTn id="207" dur="1000" fill="hold"/>
                                        <p:tgtEl>
                                          <p:spTgt spid="83"/>
                                        </p:tgtEl>
                                        <p:attrNameLst>
                                          <p:attrName>ppt_y</p:attrName>
                                        </p:attrNameLst>
                                      </p:cBhvr>
                                      <p:tavLst>
                                        <p:tav tm="0">
                                          <p:val>
                                            <p:strVal val="#ppt_y+.1"/>
                                          </p:val>
                                        </p:tav>
                                        <p:tav tm="100000">
                                          <p:val>
                                            <p:strVal val="#ppt_y"/>
                                          </p:val>
                                        </p:tav>
                                      </p:tavLst>
                                    </p:anim>
                                  </p:childTnLst>
                                </p:cTn>
                              </p:par>
                              <p:par>
                                <p:cTn id="208" presetID="42" presetClass="entr" presetSubtype="0" fill="hold" nodeType="withEffect">
                                  <p:stCondLst>
                                    <p:cond delay="0"/>
                                  </p:stCondLst>
                                  <p:childTnLst>
                                    <p:set>
                                      <p:cBhvr>
                                        <p:cTn id="209" dur="1" fill="hold">
                                          <p:stCondLst>
                                            <p:cond delay="0"/>
                                          </p:stCondLst>
                                        </p:cTn>
                                        <p:tgtEl>
                                          <p:spTgt spid="84"/>
                                        </p:tgtEl>
                                        <p:attrNameLst>
                                          <p:attrName>style.visibility</p:attrName>
                                        </p:attrNameLst>
                                      </p:cBhvr>
                                      <p:to>
                                        <p:strVal val="visible"/>
                                      </p:to>
                                    </p:set>
                                    <p:animEffect transition="in" filter="fade">
                                      <p:cBhvr>
                                        <p:cTn id="210" dur="1000"/>
                                        <p:tgtEl>
                                          <p:spTgt spid="84"/>
                                        </p:tgtEl>
                                      </p:cBhvr>
                                    </p:animEffect>
                                    <p:anim calcmode="lin" valueType="num">
                                      <p:cBhvr>
                                        <p:cTn id="211" dur="1000" fill="hold"/>
                                        <p:tgtEl>
                                          <p:spTgt spid="84"/>
                                        </p:tgtEl>
                                        <p:attrNameLst>
                                          <p:attrName>ppt_x</p:attrName>
                                        </p:attrNameLst>
                                      </p:cBhvr>
                                      <p:tavLst>
                                        <p:tav tm="0">
                                          <p:val>
                                            <p:strVal val="#ppt_x"/>
                                          </p:val>
                                        </p:tav>
                                        <p:tav tm="100000">
                                          <p:val>
                                            <p:strVal val="#ppt_x"/>
                                          </p:val>
                                        </p:tav>
                                      </p:tavLst>
                                    </p:anim>
                                    <p:anim calcmode="lin" valueType="num">
                                      <p:cBhvr>
                                        <p:cTn id="212" dur="1000" fill="hold"/>
                                        <p:tgtEl>
                                          <p:spTgt spid="84"/>
                                        </p:tgtEl>
                                        <p:attrNameLst>
                                          <p:attrName>ppt_y</p:attrName>
                                        </p:attrNameLst>
                                      </p:cBhvr>
                                      <p:tavLst>
                                        <p:tav tm="0">
                                          <p:val>
                                            <p:strVal val="#ppt_y+.1"/>
                                          </p:val>
                                        </p:tav>
                                        <p:tav tm="100000">
                                          <p:val>
                                            <p:strVal val="#ppt_y"/>
                                          </p:val>
                                        </p:tav>
                                      </p:tavLst>
                                    </p:anim>
                                  </p:childTnLst>
                                </p:cTn>
                              </p:par>
                              <p:par>
                                <p:cTn id="213" presetID="42" presetClass="entr" presetSubtype="0" fill="hold" nodeType="withEffect">
                                  <p:stCondLst>
                                    <p:cond delay="0"/>
                                  </p:stCondLst>
                                  <p:childTnLst>
                                    <p:set>
                                      <p:cBhvr>
                                        <p:cTn id="214" dur="1" fill="hold">
                                          <p:stCondLst>
                                            <p:cond delay="0"/>
                                          </p:stCondLst>
                                        </p:cTn>
                                        <p:tgtEl>
                                          <p:spTgt spid="85"/>
                                        </p:tgtEl>
                                        <p:attrNameLst>
                                          <p:attrName>style.visibility</p:attrName>
                                        </p:attrNameLst>
                                      </p:cBhvr>
                                      <p:to>
                                        <p:strVal val="visible"/>
                                      </p:to>
                                    </p:set>
                                    <p:animEffect transition="in" filter="fade">
                                      <p:cBhvr>
                                        <p:cTn id="215" dur="1000"/>
                                        <p:tgtEl>
                                          <p:spTgt spid="85"/>
                                        </p:tgtEl>
                                      </p:cBhvr>
                                    </p:animEffect>
                                    <p:anim calcmode="lin" valueType="num">
                                      <p:cBhvr>
                                        <p:cTn id="216" dur="1000" fill="hold"/>
                                        <p:tgtEl>
                                          <p:spTgt spid="85"/>
                                        </p:tgtEl>
                                        <p:attrNameLst>
                                          <p:attrName>ppt_x</p:attrName>
                                        </p:attrNameLst>
                                      </p:cBhvr>
                                      <p:tavLst>
                                        <p:tav tm="0">
                                          <p:val>
                                            <p:strVal val="#ppt_x"/>
                                          </p:val>
                                        </p:tav>
                                        <p:tav tm="100000">
                                          <p:val>
                                            <p:strVal val="#ppt_x"/>
                                          </p:val>
                                        </p:tav>
                                      </p:tavLst>
                                    </p:anim>
                                    <p:anim calcmode="lin" valueType="num">
                                      <p:cBhvr>
                                        <p:cTn id="217" dur="1000" fill="hold"/>
                                        <p:tgtEl>
                                          <p:spTgt spid="85"/>
                                        </p:tgtEl>
                                        <p:attrNameLst>
                                          <p:attrName>ppt_y</p:attrName>
                                        </p:attrNameLst>
                                      </p:cBhvr>
                                      <p:tavLst>
                                        <p:tav tm="0">
                                          <p:val>
                                            <p:strVal val="#ppt_y+.1"/>
                                          </p:val>
                                        </p:tav>
                                        <p:tav tm="100000">
                                          <p:val>
                                            <p:strVal val="#ppt_y"/>
                                          </p:val>
                                        </p:tav>
                                      </p:tavLst>
                                    </p:anim>
                                  </p:childTnLst>
                                </p:cTn>
                              </p:par>
                              <p:par>
                                <p:cTn id="218" presetID="42" presetClass="entr" presetSubtype="0" fill="hold" grpId="0" nodeType="withEffect">
                                  <p:stCondLst>
                                    <p:cond delay="0"/>
                                  </p:stCondLst>
                                  <p:childTnLst>
                                    <p:set>
                                      <p:cBhvr>
                                        <p:cTn id="219" dur="1" fill="hold">
                                          <p:stCondLst>
                                            <p:cond delay="0"/>
                                          </p:stCondLst>
                                        </p:cTn>
                                        <p:tgtEl>
                                          <p:spTgt spid="86"/>
                                        </p:tgtEl>
                                        <p:attrNameLst>
                                          <p:attrName>style.visibility</p:attrName>
                                        </p:attrNameLst>
                                      </p:cBhvr>
                                      <p:to>
                                        <p:strVal val="visible"/>
                                      </p:to>
                                    </p:set>
                                    <p:animEffect transition="in" filter="fade">
                                      <p:cBhvr>
                                        <p:cTn id="220" dur="1000"/>
                                        <p:tgtEl>
                                          <p:spTgt spid="86"/>
                                        </p:tgtEl>
                                      </p:cBhvr>
                                    </p:animEffect>
                                    <p:anim calcmode="lin" valueType="num">
                                      <p:cBhvr>
                                        <p:cTn id="221" dur="1000" fill="hold"/>
                                        <p:tgtEl>
                                          <p:spTgt spid="86"/>
                                        </p:tgtEl>
                                        <p:attrNameLst>
                                          <p:attrName>ppt_x</p:attrName>
                                        </p:attrNameLst>
                                      </p:cBhvr>
                                      <p:tavLst>
                                        <p:tav tm="0">
                                          <p:val>
                                            <p:strVal val="#ppt_x"/>
                                          </p:val>
                                        </p:tav>
                                        <p:tav tm="100000">
                                          <p:val>
                                            <p:strVal val="#ppt_x"/>
                                          </p:val>
                                        </p:tav>
                                      </p:tavLst>
                                    </p:anim>
                                    <p:anim calcmode="lin" valueType="num">
                                      <p:cBhvr>
                                        <p:cTn id="222" dur="1000" fill="hold"/>
                                        <p:tgtEl>
                                          <p:spTgt spid="86"/>
                                        </p:tgtEl>
                                        <p:attrNameLst>
                                          <p:attrName>ppt_y</p:attrName>
                                        </p:attrNameLst>
                                      </p:cBhvr>
                                      <p:tavLst>
                                        <p:tav tm="0">
                                          <p:val>
                                            <p:strVal val="#ppt_y+.1"/>
                                          </p:val>
                                        </p:tav>
                                        <p:tav tm="100000">
                                          <p:val>
                                            <p:strVal val="#ppt_y"/>
                                          </p:val>
                                        </p:tav>
                                      </p:tavLst>
                                    </p:anim>
                                  </p:childTnLst>
                                </p:cTn>
                              </p:par>
                              <p:par>
                                <p:cTn id="223" presetID="42" presetClass="entr" presetSubtype="0" fill="hold" nodeType="withEffect">
                                  <p:stCondLst>
                                    <p:cond delay="0"/>
                                  </p:stCondLst>
                                  <p:childTnLst>
                                    <p:set>
                                      <p:cBhvr>
                                        <p:cTn id="224" dur="1" fill="hold">
                                          <p:stCondLst>
                                            <p:cond delay="0"/>
                                          </p:stCondLst>
                                        </p:cTn>
                                        <p:tgtEl>
                                          <p:spTgt spid="88"/>
                                        </p:tgtEl>
                                        <p:attrNameLst>
                                          <p:attrName>style.visibility</p:attrName>
                                        </p:attrNameLst>
                                      </p:cBhvr>
                                      <p:to>
                                        <p:strVal val="visible"/>
                                      </p:to>
                                    </p:set>
                                    <p:animEffect transition="in" filter="fade">
                                      <p:cBhvr>
                                        <p:cTn id="225" dur="1000"/>
                                        <p:tgtEl>
                                          <p:spTgt spid="88"/>
                                        </p:tgtEl>
                                      </p:cBhvr>
                                    </p:animEffect>
                                    <p:anim calcmode="lin" valueType="num">
                                      <p:cBhvr>
                                        <p:cTn id="226" dur="1000" fill="hold"/>
                                        <p:tgtEl>
                                          <p:spTgt spid="88"/>
                                        </p:tgtEl>
                                        <p:attrNameLst>
                                          <p:attrName>ppt_x</p:attrName>
                                        </p:attrNameLst>
                                      </p:cBhvr>
                                      <p:tavLst>
                                        <p:tav tm="0">
                                          <p:val>
                                            <p:strVal val="#ppt_x"/>
                                          </p:val>
                                        </p:tav>
                                        <p:tav tm="100000">
                                          <p:val>
                                            <p:strVal val="#ppt_x"/>
                                          </p:val>
                                        </p:tav>
                                      </p:tavLst>
                                    </p:anim>
                                    <p:anim calcmode="lin" valueType="num">
                                      <p:cBhvr>
                                        <p:cTn id="227" dur="1000" fill="hold"/>
                                        <p:tgtEl>
                                          <p:spTgt spid="88"/>
                                        </p:tgtEl>
                                        <p:attrNameLst>
                                          <p:attrName>ppt_y</p:attrName>
                                        </p:attrNameLst>
                                      </p:cBhvr>
                                      <p:tavLst>
                                        <p:tav tm="0">
                                          <p:val>
                                            <p:strVal val="#ppt_y+.1"/>
                                          </p:val>
                                        </p:tav>
                                        <p:tav tm="100000">
                                          <p:val>
                                            <p:strVal val="#ppt_y"/>
                                          </p:val>
                                        </p:tav>
                                      </p:tavLst>
                                    </p:anim>
                                  </p:childTnLst>
                                </p:cTn>
                              </p:par>
                              <p:par>
                                <p:cTn id="228" presetID="42" presetClass="entr" presetSubtype="0" fill="hold" nodeType="withEffect">
                                  <p:stCondLst>
                                    <p:cond delay="0"/>
                                  </p:stCondLst>
                                  <p:childTnLst>
                                    <p:set>
                                      <p:cBhvr>
                                        <p:cTn id="229" dur="1" fill="hold">
                                          <p:stCondLst>
                                            <p:cond delay="0"/>
                                          </p:stCondLst>
                                        </p:cTn>
                                        <p:tgtEl>
                                          <p:spTgt spid="89"/>
                                        </p:tgtEl>
                                        <p:attrNameLst>
                                          <p:attrName>style.visibility</p:attrName>
                                        </p:attrNameLst>
                                      </p:cBhvr>
                                      <p:to>
                                        <p:strVal val="visible"/>
                                      </p:to>
                                    </p:set>
                                    <p:animEffect transition="in" filter="fade">
                                      <p:cBhvr>
                                        <p:cTn id="230" dur="1000"/>
                                        <p:tgtEl>
                                          <p:spTgt spid="89"/>
                                        </p:tgtEl>
                                      </p:cBhvr>
                                    </p:animEffect>
                                    <p:anim calcmode="lin" valueType="num">
                                      <p:cBhvr>
                                        <p:cTn id="231" dur="1000" fill="hold"/>
                                        <p:tgtEl>
                                          <p:spTgt spid="89"/>
                                        </p:tgtEl>
                                        <p:attrNameLst>
                                          <p:attrName>ppt_x</p:attrName>
                                        </p:attrNameLst>
                                      </p:cBhvr>
                                      <p:tavLst>
                                        <p:tav tm="0">
                                          <p:val>
                                            <p:strVal val="#ppt_x"/>
                                          </p:val>
                                        </p:tav>
                                        <p:tav tm="100000">
                                          <p:val>
                                            <p:strVal val="#ppt_x"/>
                                          </p:val>
                                        </p:tav>
                                      </p:tavLst>
                                    </p:anim>
                                    <p:anim calcmode="lin" valueType="num">
                                      <p:cBhvr>
                                        <p:cTn id="232" dur="1000" fill="hold"/>
                                        <p:tgtEl>
                                          <p:spTgt spid="89"/>
                                        </p:tgtEl>
                                        <p:attrNameLst>
                                          <p:attrName>ppt_y</p:attrName>
                                        </p:attrNameLst>
                                      </p:cBhvr>
                                      <p:tavLst>
                                        <p:tav tm="0">
                                          <p:val>
                                            <p:strVal val="#ppt_y+.1"/>
                                          </p:val>
                                        </p:tav>
                                        <p:tav tm="100000">
                                          <p:val>
                                            <p:strVal val="#ppt_y"/>
                                          </p:val>
                                        </p:tav>
                                      </p:tavLst>
                                    </p:anim>
                                  </p:childTnLst>
                                </p:cTn>
                              </p:par>
                              <p:par>
                                <p:cTn id="233" presetID="42" presetClass="entr" presetSubtype="0" fill="hold" nodeType="withEffect">
                                  <p:stCondLst>
                                    <p:cond delay="0"/>
                                  </p:stCondLst>
                                  <p:childTnLst>
                                    <p:set>
                                      <p:cBhvr>
                                        <p:cTn id="234" dur="1" fill="hold">
                                          <p:stCondLst>
                                            <p:cond delay="0"/>
                                          </p:stCondLst>
                                        </p:cTn>
                                        <p:tgtEl>
                                          <p:spTgt spid="90"/>
                                        </p:tgtEl>
                                        <p:attrNameLst>
                                          <p:attrName>style.visibility</p:attrName>
                                        </p:attrNameLst>
                                      </p:cBhvr>
                                      <p:to>
                                        <p:strVal val="visible"/>
                                      </p:to>
                                    </p:set>
                                    <p:animEffect transition="in" filter="fade">
                                      <p:cBhvr>
                                        <p:cTn id="235" dur="1000"/>
                                        <p:tgtEl>
                                          <p:spTgt spid="90"/>
                                        </p:tgtEl>
                                      </p:cBhvr>
                                    </p:animEffect>
                                    <p:anim calcmode="lin" valueType="num">
                                      <p:cBhvr>
                                        <p:cTn id="236" dur="1000" fill="hold"/>
                                        <p:tgtEl>
                                          <p:spTgt spid="90"/>
                                        </p:tgtEl>
                                        <p:attrNameLst>
                                          <p:attrName>ppt_x</p:attrName>
                                        </p:attrNameLst>
                                      </p:cBhvr>
                                      <p:tavLst>
                                        <p:tav tm="0">
                                          <p:val>
                                            <p:strVal val="#ppt_x"/>
                                          </p:val>
                                        </p:tav>
                                        <p:tav tm="100000">
                                          <p:val>
                                            <p:strVal val="#ppt_x"/>
                                          </p:val>
                                        </p:tav>
                                      </p:tavLst>
                                    </p:anim>
                                    <p:anim calcmode="lin" valueType="num">
                                      <p:cBhvr>
                                        <p:cTn id="237" dur="1000" fill="hold"/>
                                        <p:tgtEl>
                                          <p:spTgt spid="90"/>
                                        </p:tgtEl>
                                        <p:attrNameLst>
                                          <p:attrName>ppt_y</p:attrName>
                                        </p:attrNameLst>
                                      </p:cBhvr>
                                      <p:tavLst>
                                        <p:tav tm="0">
                                          <p:val>
                                            <p:strVal val="#ppt_y+.1"/>
                                          </p:val>
                                        </p:tav>
                                        <p:tav tm="100000">
                                          <p:val>
                                            <p:strVal val="#ppt_y"/>
                                          </p:val>
                                        </p:tav>
                                      </p:tavLst>
                                    </p:anim>
                                  </p:childTnLst>
                                </p:cTn>
                              </p:par>
                              <p:par>
                                <p:cTn id="238" presetID="42" presetClass="entr" presetSubtype="0" fill="hold" nodeType="withEffect">
                                  <p:stCondLst>
                                    <p:cond delay="0"/>
                                  </p:stCondLst>
                                  <p:childTnLst>
                                    <p:set>
                                      <p:cBhvr>
                                        <p:cTn id="239" dur="1" fill="hold">
                                          <p:stCondLst>
                                            <p:cond delay="0"/>
                                          </p:stCondLst>
                                        </p:cTn>
                                        <p:tgtEl>
                                          <p:spTgt spid="91"/>
                                        </p:tgtEl>
                                        <p:attrNameLst>
                                          <p:attrName>style.visibility</p:attrName>
                                        </p:attrNameLst>
                                      </p:cBhvr>
                                      <p:to>
                                        <p:strVal val="visible"/>
                                      </p:to>
                                    </p:set>
                                    <p:animEffect transition="in" filter="fade">
                                      <p:cBhvr>
                                        <p:cTn id="240" dur="1000"/>
                                        <p:tgtEl>
                                          <p:spTgt spid="91"/>
                                        </p:tgtEl>
                                      </p:cBhvr>
                                    </p:animEffect>
                                    <p:anim calcmode="lin" valueType="num">
                                      <p:cBhvr>
                                        <p:cTn id="241" dur="1000" fill="hold"/>
                                        <p:tgtEl>
                                          <p:spTgt spid="91"/>
                                        </p:tgtEl>
                                        <p:attrNameLst>
                                          <p:attrName>ppt_x</p:attrName>
                                        </p:attrNameLst>
                                      </p:cBhvr>
                                      <p:tavLst>
                                        <p:tav tm="0">
                                          <p:val>
                                            <p:strVal val="#ppt_x"/>
                                          </p:val>
                                        </p:tav>
                                        <p:tav tm="100000">
                                          <p:val>
                                            <p:strVal val="#ppt_x"/>
                                          </p:val>
                                        </p:tav>
                                      </p:tavLst>
                                    </p:anim>
                                    <p:anim calcmode="lin" valueType="num">
                                      <p:cBhvr>
                                        <p:cTn id="242" dur="1000" fill="hold"/>
                                        <p:tgtEl>
                                          <p:spTgt spid="91"/>
                                        </p:tgtEl>
                                        <p:attrNameLst>
                                          <p:attrName>ppt_y</p:attrName>
                                        </p:attrNameLst>
                                      </p:cBhvr>
                                      <p:tavLst>
                                        <p:tav tm="0">
                                          <p:val>
                                            <p:strVal val="#ppt_y+.1"/>
                                          </p:val>
                                        </p:tav>
                                        <p:tav tm="100000">
                                          <p:val>
                                            <p:strVal val="#ppt_y"/>
                                          </p:val>
                                        </p:tav>
                                      </p:tavLst>
                                    </p:anim>
                                  </p:childTnLst>
                                </p:cTn>
                              </p:par>
                              <p:par>
                                <p:cTn id="243" presetID="42" presetClass="entr" presetSubtype="0" fill="hold" grpId="0" nodeType="withEffect">
                                  <p:stCondLst>
                                    <p:cond delay="0"/>
                                  </p:stCondLst>
                                  <p:childTnLst>
                                    <p:set>
                                      <p:cBhvr>
                                        <p:cTn id="244" dur="1" fill="hold">
                                          <p:stCondLst>
                                            <p:cond delay="0"/>
                                          </p:stCondLst>
                                        </p:cTn>
                                        <p:tgtEl>
                                          <p:spTgt spid="92"/>
                                        </p:tgtEl>
                                        <p:attrNameLst>
                                          <p:attrName>style.visibility</p:attrName>
                                        </p:attrNameLst>
                                      </p:cBhvr>
                                      <p:to>
                                        <p:strVal val="visible"/>
                                      </p:to>
                                    </p:set>
                                    <p:animEffect transition="in" filter="fade">
                                      <p:cBhvr>
                                        <p:cTn id="245" dur="1000"/>
                                        <p:tgtEl>
                                          <p:spTgt spid="92"/>
                                        </p:tgtEl>
                                      </p:cBhvr>
                                    </p:animEffect>
                                    <p:anim calcmode="lin" valueType="num">
                                      <p:cBhvr>
                                        <p:cTn id="246" dur="1000" fill="hold"/>
                                        <p:tgtEl>
                                          <p:spTgt spid="92"/>
                                        </p:tgtEl>
                                        <p:attrNameLst>
                                          <p:attrName>ppt_x</p:attrName>
                                        </p:attrNameLst>
                                      </p:cBhvr>
                                      <p:tavLst>
                                        <p:tav tm="0">
                                          <p:val>
                                            <p:strVal val="#ppt_x"/>
                                          </p:val>
                                        </p:tav>
                                        <p:tav tm="100000">
                                          <p:val>
                                            <p:strVal val="#ppt_x"/>
                                          </p:val>
                                        </p:tav>
                                      </p:tavLst>
                                    </p:anim>
                                    <p:anim calcmode="lin" valueType="num">
                                      <p:cBhvr>
                                        <p:cTn id="247" dur="1000" fill="hold"/>
                                        <p:tgtEl>
                                          <p:spTgt spid="92"/>
                                        </p:tgtEl>
                                        <p:attrNameLst>
                                          <p:attrName>ppt_y</p:attrName>
                                        </p:attrNameLst>
                                      </p:cBhvr>
                                      <p:tavLst>
                                        <p:tav tm="0">
                                          <p:val>
                                            <p:strVal val="#ppt_y+.1"/>
                                          </p:val>
                                        </p:tav>
                                        <p:tav tm="100000">
                                          <p:val>
                                            <p:strVal val="#ppt_y"/>
                                          </p:val>
                                        </p:tav>
                                      </p:tavLst>
                                    </p:anim>
                                  </p:childTnLst>
                                </p:cTn>
                              </p:par>
                              <p:par>
                                <p:cTn id="248" presetID="42" presetClass="entr" presetSubtype="0" fill="hold" nodeType="withEffect">
                                  <p:stCondLst>
                                    <p:cond delay="0"/>
                                  </p:stCondLst>
                                  <p:childTnLst>
                                    <p:set>
                                      <p:cBhvr>
                                        <p:cTn id="249" dur="1" fill="hold">
                                          <p:stCondLst>
                                            <p:cond delay="0"/>
                                          </p:stCondLst>
                                        </p:cTn>
                                        <p:tgtEl>
                                          <p:spTgt spid="93"/>
                                        </p:tgtEl>
                                        <p:attrNameLst>
                                          <p:attrName>style.visibility</p:attrName>
                                        </p:attrNameLst>
                                      </p:cBhvr>
                                      <p:to>
                                        <p:strVal val="visible"/>
                                      </p:to>
                                    </p:set>
                                    <p:animEffect transition="in" filter="fade">
                                      <p:cBhvr>
                                        <p:cTn id="250" dur="1000"/>
                                        <p:tgtEl>
                                          <p:spTgt spid="93"/>
                                        </p:tgtEl>
                                      </p:cBhvr>
                                    </p:animEffect>
                                    <p:anim calcmode="lin" valueType="num">
                                      <p:cBhvr>
                                        <p:cTn id="251" dur="1000" fill="hold"/>
                                        <p:tgtEl>
                                          <p:spTgt spid="93"/>
                                        </p:tgtEl>
                                        <p:attrNameLst>
                                          <p:attrName>ppt_x</p:attrName>
                                        </p:attrNameLst>
                                      </p:cBhvr>
                                      <p:tavLst>
                                        <p:tav tm="0">
                                          <p:val>
                                            <p:strVal val="#ppt_x"/>
                                          </p:val>
                                        </p:tav>
                                        <p:tav tm="100000">
                                          <p:val>
                                            <p:strVal val="#ppt_x"/>
                                          </p:val>
                                        </p:tav>
                                      </p:tavLst>
                                    </p:anim>
                                    <p:anim calcmode="lin" valueType="num">
                                      <p:cBhvr>
                                        <p:cTn id="252"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par>
                    <p:cTn id="253" fill="hold" nodeType="clickPar">
                      <p:stCondLst>
                        <p:cond delay="indefinite"/>
                      </p:stCondLst>
                      <p:childTnLst>
                        <p:par>
                          <p:cTn id="254" fill="hold" nodeType="afterGroup">
                            <p:stCondLst>
                              <p:cond delay="0"/>
                            </p:stCondLst>
                            <p:childTnLst>
                              <p:par>
                                <p:cTn id="255" presetID="42" presetClass="entr" presetSubtype="0" fill="hold" nodeType="clickEffect">
                                  <p:stCondLst>
                                    <p:cond delay="0"/>
                                  </p:stCondLst>
                                  <p:childTnLst>
                                    <p:set>
                                      <p:cBhvr>
                                        <p:cTn id="256" dur="1" fill="hold">
                                          <p:stCondLst>
                                            <p:cond delay="0"/>
                                          </p:stCondLst>
                                        </p:cTn>
                                        <p:tgtEl>
                                          <p:spTgt spid="95"/>
                                        </p:tgtEl>
                                        <p:attrNameLst>
                                          <p:attrName>style.visibility</p:attrName>
                                        </p:attrNameLst>
                                      </p:cBhvr>
                                      <p:to>
                                        <p:strVal val="visible"/>
                                      </p:to>
                                    </p:set>
                                    <p:animEffect transition="in" filter="fade">
                                      <p:cBhvr>
                                        <p:cTn id="257" dur="1000"/>
                                        <p:tgtEl>
                                          <p:spTgt spid="95"/>
                                        </p:tgtEl>
                                      </p:cBhvr>
                                    </p:animEffect>
                                    <p:anim calcmode="lin" valueType="num">
                                      <p:cBhvr>
                                        <p:cTn id="258" dur="1000" fill="hold"/>
                                        <p:tgtEl>
                                          <p:spTgt spid="95"/>
                                        </p:tgtEl>
                                        <p:attrNameLst>
                                          <p:attrName>ppt_x</p:attrName>
                                        </p:attrNameLst>
                                      </p:cBhvr>
                                      <p:tavLst>
                                        <p:tav tm="0">
                                          <p:val>
                                            <p:strVal val="#ppt_x"/>
                                          </p:val>
                                        </p:tav>
                                        <p:tav tm="100000">
                                          <p:val>
                                            <p:strVal val="#ppt_x"/>
                                          </p:val>
                                        </p:tav>
                                      </p:tavLst>
                                    </p:anim>
                                    <p:anim calcmode="lin" valueType="num">
                                      <p:cBhvr>
                                        <p:cTn id="259" dur="1000" fill="hold"/>
                                        <p:tgtEl>
                                          <p:spTgt spid="95"/>
                                        </p:tgtEl>
                                        <p:attrNameLst>
                                          <p:attrName>ppt_y</p:attrName>
                                        </p:attrNameLst>
                                      </p:cBhvr>
                                      <p:tavLst>
                                        <p:tav tm="0">
                                          <p:val>
                                            <p:strVal val="#ppt_y+.1"/>
                                          </p:val>
                                        </p:tav>
                                        <p:tav tm="100000">
                                          <p:val>
                                            <p:strVal val="#ppt_y"/>
                                          </p:val>
                                        </p:tav>
                                      </p:tavLst>
                                    </p:anim>
                                  </p:childTnLst>
                                </p:cTn>
                              </p:par>
                              <p:par>
                                <p:cTn id="260" presetID="42" presetClass="entr" presetSubtype="0" fill="hold" nodeType="withEffect">
                                  <p:stCondLst>
                                    <p:cond delay="0"/>
                                  </p:stCondLst>
                                  <p:childTnLst>
                                    <p:set>
                                      <p:cBhvr>
                                        <p:cTn id="261" dur="1" fill="hold">
                                          <p:stCondLst>
                                            <p:cond delay="0"/>
                                          </p:stCondLst>
                                        </p:cTn>
                                        <p:tgtEl>
                                          <p:spTgt spid="96"/>
                                        </p:tgtEl>
                                        <p:attrNameLst>
                                          <p:attrName>style.visibility</p:attrName>
                                        </p:attrNameLst>
                                      </p:cBhvr>
                                      <p:to>
                                        <p:strVal val="visible"/>
                                      </p:to>
                                    </p:set>
                                    <p:animEffect transition="in" filter="fade">
                                      <p:cBhvr>
                                        <p:cTn id="262" dur="1000"/>
                                        <p:tgtEl>
                                          <p:spTgt spid="96"/>
                                        </p:tgtEl>
                                      </p:cBhvr>
                                    </p:animEffect>
                                    <p:anim calcmode="lin" valueType="num">
                                      <p:cBhvr>
                                        <p:cTn id="263" dur="1000" fill="hold"/>
                                        <p:tgtEl>
                                          <p:spTgt spid="96"/>
                                        </p:tgtEl>
                                        <p:attrNameLst>
                                          <p:attrName>ppt_x</p:attrName>
                                        </p:attrNameLst>
                                      </p:cBhvr>
                                      <p:tavLst>
                                        <p:tav tm="0">
                                          <p:val>
                                            <p:strVal val="#ppt_x"/>
                                          </p:val>
                                        </p:tav>
                                        <p:tav tm="100000">
                                          <p:val>
                                            <p:strVal val="#ppt_x"/>
                                          </p:val>
                                        </p:tav>
                                      </p:tavLst>
                                    </p:anim>
                                    <p:anim calcmode="lin" valueType="num">
                                      <p:cBhvr>
                                        <p:cTn id="264" dur="1000" fill="hold"/>
                                        <p:tgtEl>
                                          <p:spTgt spid="96"/>
                                        </p:tgtEl>
                                        <p:attrNameLst>
                                          <p:attrName>ppt_y</p:attrName>
                                        </p:attrNameLst>
                                      </p:cBhvr>
                                      <p:tavLst>
                                        <p:tav tm="0">
                                          <p:val>
                                            <p:strVal val="#ppt_y+.1"/>
                                          </p:val>
                                        </p:tav>
                                        <p:tav tm="100000">
                                          <p:val>
                                            <p:strVal val="#ppt_y"/>
                                          </p:val>
                                        </p:tav>
                                      </p:tavLst>
                                    </p:anim>
                                  </p:childTnLst>
                                </p:cTn>
                              </p:par>
                              <p:par>
                                <p:cTn id="265" presetID="42" presetClass="entr" presetSubtype="0" fill="hold" nodeType="withEffect">
                                  <p:stCondLst>
                                    <p:cond delay="0"/>
                                  </p:stCondLst>
                                  <p:childTnLst>
                                    <p:set>
                                      <p:cBhvr>
                                        <p:cTn id="266" dur="1" fill="hold">
                                          <p:stCondLst>
                                            <p:cond delay="0"/>
                                          </p:stCondLst>
                                        </p:cTn>
                                        <p:tgtEl>
                                          <p:spTgt spid="97"/>
                                        </p:tgtEl>
                                        <p:attrNameLst>
                                          <p:attrName>style.visibility</p:attrName>
                                        </p:attrNameLst>
                                      </p:cBhvr>
                                      <p:to>
                                        <p:strVal val="visible"/>
                                      </p:to>
                                    </p:set>
                                    <p:animEffect transition="in" filter="fade">
                                      <p:cBhvr>
                                        <p:cTn id="267" dur="1000"/>
                                        <p:tgtEl>
                                          <p:spTgt spid="97"/>
                                        </p:tgtEl>
                                      </p:cBhvr>
                                    </p:animEffect>
                                    <p:anim calcmode="lin" valueType="num">
                                      <p:cBhvr>
                                        <p:cTn id="268" dur="1000" fill="hold"/>
                                        <p:tgtEl>
                                          <p:spTgt spid="97"/>
                                        </p:tgtEl>
                                        <p:attrNameLst>
                                          <p:attrName>ppt_x</p:attrName>
                                        </p:attrNameLst>
                                      </p:cBhvr>
                                      <p:tavLst>
                                        <p:tav tm="0">
                                          <p:val>
                                            <p:strVal val="#ppt_x"/>
                                          </p:val>
                                        </p:tav>
                                        <p:tav tm="100000">
                                          <p:val>
                                            <p:strVal val="#ppt_x"/>
                                          </p:val>
                                        </p:tav>
                                      </p:tavLst>
                                    </p:anim>
                                    <p:anim calcmode="lin" valueType="num">
                                      <p:cBhvr>
                                        <p:cTn id="269" dur="1000" fill="hold"/>
                                        <p:tgtEl>
                                          <p:spTgt spid="97"/>
                                        </p:tgtEl>
                                        <p:attrNameLst>
                                          <p:attrName>ppt_y</p:attrName>
                                        </p:attrNameLst>
                                      </p:cBhvr>
                                      <p:tavLst>
                                        <p:tav tm="0">
                                          <p:val>
                                            <p:strVal val="#ppt_y+.1"/>
                                          </p:val>
                                        </p:tav>
                                        <p:tav tm="100000">
                                          <p:val>
                                            <p:strVal val="#ppt_y"/>
                                          </p:val>
                                        </p:tav>
                                      </p:tavLst>
                                    </p:anim>
                                  </p:childTnLst>
                                </p:cTn>
                              </p:par>
                              <p:par>
                                <p:cTn id="270" presetID="42" presetClass="entr" presetSubtype="0" fill="hold" nodeType="withEffect">
                                  <p:stCondLst>
                                    <p:cond delay="0"/>
                                  </p:stCondLst>
                                  <p:childTnLst>
                                    <p:set>
                                      <p:cBhvr>
                                        <p:cTn id="271" dur="1" fill="hold">
                                          <p:stCondLst>
                                            <p:cond delay="0"/>
                                          </p:stCondLst>
                                        </p:cTn>
                                        <p:tgtEl>
                                          <p:spTgt spid="98"/>
                                        </p:tgtEl>
                                        <p:attrNameLst>
                                          <p:attrName>style.visibility</p:attrName>
                                        </p:attrNameLst>
                                      </p:cBhvr>
                                      <p:to>
                                        <p:strVal val="visible"/>
                                      </p:to>
                                    </p:set>
                                    <p:animEffect transition="in" filter="fade">
                                      <p:cBhvr>
                                        <p:cTn id="272" dur="1000"/>
                                        <p:tgtEl>
                                          <p:spTgt spid="98"/>
                                        </p:tgtEl>
                                      </p:cBhvr>
                                    </p:animEffect>
                                    <p:anim calcmode="lin" valueType="num">
                                      <p:cBhvr>
                                        <p:cTn id="273" dur="1000" fill="hold"/>
                                        <p:tgtEl>
                                          <p:spTgt spid="98"/>
                                        </p:tgtEl>
                                        <p:attrNameLst>
                                          <p:attrName>ppt_x</p:attrName>
                                        </p:attrNameLst>
                                      </p:cBhvr>
                                      <p:tavLst>
                                        <p:tav tm="0">
                                          <p:val>
                                            <p:strVal val="#ppt_x"/>
                                          </p:val>
                                        </p:tav>
                                        <p:tav tm="100000">
                                          <p:val>
                                            <p:strVal val="#ppt_x"/>
                                          </p:val>
                                        </p:tav>
                                      </p:tavLst>
                                    </p:anim>
                                    <p:anim calcmode="lin" valueType="num">
                                      <p:cBhvr>
                                        <p:cTn id="274" dur="1000" fill="hold"/>
                                        <p:tgtEl>
                                          <p:spTgt spid="98"/>
                                        </p:tgtEl>
                                        <p:attrNameLst>
                                          <p:attrName>ppt_y</p:attrName>
                                        </p:attrNameLst>
                                      </p:cBhvr>
                                      <p:tavLst>
                                        <p:tav tm="0">
                                          <p:val>
                                            <p:strVal val="#ppt_y+.1"/>
                                          </p:val>
                                        </p:tav>
                                        <p:tav tm="100000">
                                          <p:val>
                                            <p:strVal val="#ppt_y"/>
                                          </p:val>
                                        </p:tav>
                                      </p:tavLst>
                                    </p:anim>
                                  </p:childTnLst>
                                </p:cTn>
                              </p:par>
                              <p:par>
                                <p:cTn id="275" presetID="42" presetClass="entr" presetSubtype="0" fill="hold" nodeType="withEffect">
                                  <p:stCondLst>
                                    <p:cond delay="0"/>
                                  </p:stCondLst>
                                  <p:childTnLst>
                                    <p:set>
                                      <p:cBhvr>
                                        <p:cTn id="276" dur="1" fill="hold">
                                          <p:stCondLst>
                                            <p:cond delay="0"/>
                                          </p:stCondLst>
                                        </p:cTn>
                                        <p:tgtEl>
                                          <p:spTgt spid="99"/>
                                        </p:tgtEl>
                                        <p:attrNameLst>
                                          <p:attrName>style.visibility</p:attrName>
                                        </p:attrNameLst>
                                      </p:cBhvr>
                                      <p:to>
                                        <p:strVal val="visible"/>
                                      </p:to>
                                    </p:set>
                                    <p:animEffect transition="in" filter="fade">
                                      <p:cBhvr>
                                        <p:cTn id="277" dur="1000"/>
                                        <p:tgtEl>
                                          <p:spTgt spid="99"/>
                                        </p:tgtEl>
                                      </p:cBhvr>
                                    </p:animEffect>
                                    <p:anim calcmode="lin" valueType="num">
                                      <p:cBhvr>
                                        <p:cTn id="278" dur="1000" fill="hold"/>
                                        <p:tgtEl>
                                          <p:spTgt spid="99"/>
                                        </p:tgtEl>
                                        <p:attrNameLst>
                                          <p:attrName>ppt_x</p:attrName>
                                        </p:attrNameLst>
                                      </p:cBhvr>
                                      <p:tavLst>
                                        <p:tav tm="0">
                                          <p:val>
                                            <p:strVal val="#ppt_x"/>
                                          </p:val>
                                        </p:tav>
                                        <p:tav tm="100000">
                                          <p:val>
                                            <p:strVal val="#ppt_x"/>
                                          </p:val>
                                        </p:tav>
                                      </p:tavLst>
                                    </p:anim>
                                    <p:anim calcmode="lin" valueType="num">
                                      <p:cBhvr>
                                        <p:cTn id="279" dur="1000" fill="hold"/>
                                        <p:tgtEl>
                                          <p:spTgt spid="99"/>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100"/>
                                        </p:tgtEl>
                                        <p:attrNameLst>
                                          <p:attrName>style.visibility</p:attrName>
                                        </p:attrNameLst>
                                      </p:cBhvr>
                                      <p:to>
                                        <p:strVal val="visible"/>
                                      </p:to>
                                    </p:set>
                                    <p:animEffect transition="in" filter="fade">
                                      <p:cBhvr>
                                        <p:cTn id="282" dur="1000"/>
                                        <p:tgtEl>
                                          <p:spTgt spid="100"/>
                                        </p:tgtEl>
                                      </p:cBhvr>
                                    </p:animEffect>
                                    <p:anim calcmode="lin" valueType="num">
                                      <p:cBhvr>
                                        <p:cTn id="283" dur="1000" fill="hold"/>
                                        <p:tgtEl>
                                          <p:spTgt spid="100"/>
                                        </p:tgtEl>
                                        <p:attrNameLst>
                                          <p:attrName>ppt_x</p:attrName>
                                        </p:attrNameLst>
                                      </p:cBhvr>
                                      <p:tavLst>
                                        <p:tav tm="0">
                                          <p:val>
                                            <p:strVal val="#ppt_x"/>
                                          </p:val>
                                        </p:tav>
                                        <p:tav tm="100000">
                                          <p:val>
                                            <p:strVal val="#ppt_x"/>
                                          </p:val>
                                        </p:tav>
                                      </p:tavLst>
                                    </p:anim>
                                    <p:anim calcmode="lin" valueType="num">
                                      <p:cBhvr>
                                        <p:cTn id="284" dur="1000" fill="hold"/>
                                        <p:tgtEl>
                                          <p:spTgt spid="100"/>
                                        </p:tgtEl>
                                        <p:attrNameLst>
                                          <p:attrName>ppt_y</p:attrName>
                                        </p:attrNameLst>
                                      </p:cBhvr>
                                      <p:tavLst>
                                        <p:tav tm="0">
                                          <p:val>
                                            <p:strVal val="#ppt_y+.1"/>
                                          </p:val>
                                        </p:tav>
                                        <p:tav tm="100000">
                                          <p:val>
                                            <p:strVal val="#ppt_y"/>
                                          </p:val>
                                        </p:tav>
                                      </p:tavLst>
                                    </p:anim>
                                  </p:childTnLst>
                                </p:cTn>
                              </p:par>
                              <p:par>
                                <p:cTn id="285" presetID="42" presetClass="entr" presetSubtype="0" fill="hold" nodeType="withEffect">
                                  <p:stCondLst>
                                    <p:cond delay="0"/>
                                  </p:stCondLst>
                                  <p:childTnLst>
                                    <p:set>
                                      <p:cBhvr>
                                        <p:cTn id="286" dur="1" fill="hold">
                                          <p:stCondLst>
                                            <p:cond delay="0"/>
                                          </p:stCondLst>
                                        </p:cTn>
                                        <p:tgtEl>
                                          <p:spTgt spid="103"/>
                                        </p:tgtEl>
                                        <p:attrNameLst>
                                          <p:attrName>style.visibility</p:attrName>
                                        </p:attrNameLst>
                                      </p:cBhvr>
                                      <p:to>
                                        <p:strVal val="visible"/>
                                      </p:to>
                                    </p:set>
                                    <p:animEffect transition="in" filter="fade">
                                      <p:cBhvr>
                                        <p:cTn id="287" dur="1000"/>
                                        <p:tgtEl>
                                          <p:spTgt spid="103"/>
                                        </p:tgtEl>
                                      </p:cBhvr>
                                    </p:animEffect>
                                    <p:anim calcmode="lin" valueType="num">
                                      <p:cBhvr>
                                        <p:cTn id="288" dur="1000" fill="hold"/>
                                        <p:tgtEl>
                                          <p:spTgt spid="103"/>
                                        </p:tgtEl>
                                        <p:attrNameLst>
                                          <p:attrName>ppt_x</p:attrName>
                                        </p:attrNameLst>
                                      </p:cBhvr>
                                      <p:tavLst>
                                        <p:tav tm="0">
                                          <p:val>
                                            <p:strVal val="#ppt_x"/>
                                          </p:val>
                                        </p:tav>
                                        <p:tav tm="100000">
                                          <p:val>
                                            <p:strVal val="#ppt_x"/>
                                          </p:val>
                                        </p:tav>
                                      </p:tavLst>
                                    </p:anim>
                                    <p:anim calcmode="lin" valueType="num">
                                      <p:cBhvr>
                                        <p:cTn id="289" dur="1000" fill="hold"/>
                                        <p:tgtEl>
                                          <p:spTgt spid="103"/>
                                        </p:tgtEl>
                                        <p:attrNameLst>
                                          <p:attrName>ppt_y</p:attrName>
                                        </p:attrNameLst>
                                      </p:cBhvr>
                                      <p:tavLst>
                                        <p:tav tm="0">
                                          <p:val>
                                            <p:strVal val="#ppt_y+.1"/>
                                          </p:val>
                                        </p:tav>
                                        <p:tav tm="100000">
                                          <p:val>
                                            <p:strVal val="#ppt_y"/>
                                          </p:val>
                                        </p:tav>
                                      </p:tavLst>
                                    </p:anim>
                                  </p:childTnLst>
                                </p:cTn>
                              </p:par>
                              <p:par>
                                <p:cTn id="290" presetID="42" presetClass="entr" presetSubtype="0" fill="hold" nodeType="withEffect">
                                  <p:stCondLst>
                                    <p:cond delay="0"/>
                                  </p:stCondLst>
                                  <p:childTnLst>
                                    <p:set>
                                      <p:cBhvr>
                                        <p:cTn id="291" dur="1" fill="hold">
                                          <p:stCondLst>
                                            <p:cond delay="0"/>
                                          </p:stCondLst>
                                        </p:cTn>
                                        <p:tgtEl>
                                          <p:spTgt spid="104"/>
                                        </p:tgtEl>
                                        <p:attrNameLst>
                                          <p:attrName>style.visibility</p:attrName>
                                        </p:attrNameLst>
                                      </p:cBhvr>
                                      <p:to>
                                        <p:strVal val="visible"/>
                                      </p:to>
                                    </p:set>
                                    <p:animEffect transition="in" filter="fade">
                                      <p:cBhvr>
                                        <p:cTn id="292" dur="1000"/>
                                        <p:tgtEl>
                                          <p:spTgt spid="104"/>
                                        </p:tgtEl>
                                      </p:cBhvr>
                                    </p:animEffect>
                                    <p:anim calcmode="lin" valueType="num">
                                      <p:cBhvr>
                                        <p:cTn id="293" dur="1000" fill="hold"/>
                                        <p:tgtEl>
                                          <p:spTgt spid="104"/>
                                        </p:tgtEl>
                                        <p:attrNameLst>
                                          <p:attrName>ppt_x</p:attrName>
                                        </p:attrNameLst>
                                      </p:cBhvr>
                                      <p:tavLst>
                                        <p:tav tm="0">
                                          <p:val>
                                            <p:strVal val="#ppt_x"/>
                                          </p:val>
                                        </p:tav>
                                        <p:tav tm="100000">
                                          <p:val>
                                            <p:strVal val="#ppt_x"/>
                                          </p:val>
                                        </p:tav>
                                      </p:tavLst>
                                    </p:anim>
                                    <p:anim calcmode="lin" valueType="num">
                                      <p:cBhvr>
                                        <p:cTn id="294" dur="1000" fill="hold"/>
                                        <p:tgtEl>
                                          <p:spTgt spid="104"/>
                                        </p:tgtEl>
                                        <p:attrNameLst>
                                          <p:attrName>ppt_y</p:attrName>
                                        </p:attrNameLst>
                                      </p:cBhvr>
                                      <p:tavLst>
                                        <p:tav tm="0">
                                          <p:val>
                                            <p:strVal val="#ppt_y+.1"/>
                                          </p:val>
                                        </p:tav>
                                        <p:tav tm="100000">
                                          <p:val>
                                            <p:strVal val="#ppt_y"/>
                                          </p:val>
                                        </p:tav>
                                      </p:tavLst>
                                    </p:anim>
                                  </p:childTnLst>
                                </p:cTn>
                              </p:par>
                              <p:par>
                                <p:cTn id="295" presetID="42" presetClass="entr" presetSubtype="0" fill="hold" nodeType="withEffect">
                                  <p:stCondLst>
                                    <p:cond delay="0"/>
                                  </p:stCondLst>
                                  <p:childTnLst>
                                    <p:set>
                                      <p:cBhvr>
                                        <p:cTn id="296" dur="1" fill="hold">
                                          <p:stCondLst>
                                            <p:cond delay="0"/>
                                          </p:stCondLst>
                                        </p:cTn>
                                        <p:tgtEl>
                                          <p:spTgt spid="105"/>
                                        </p:tgtEl>
                                        <p:attrNameLst>
                                          <p:attrName>style.visibility</p:attrName>
                                        </p:attrNameLst>
                                      </p:cBhvr>
                                      <p:to>
                                        <p:strVal val="visible"/>
                                      </p:to>
                                    </p:set>
                                    <p:animEffect transition="in" filter="fade">
                                      <p:cBhvr>
                                        <p:cTn id="297" dur="1000"/>
                                        <p:tgtEl>
                                          <p:spTgt spid="105"/>
                                        </p:tgtEl>
                                      </p:cBhvr>
                                    </p:animEffect>
                                    <p:anim calcmode="lin" valueType="num">
                                      <p:cBhvr>
                                        <p:cTn id="298" dur="1000" fill="hold"/>
                                        <p:tgtEl>
                                          <p:spTgt spid="105"/>
                                        </p:tgtEl>
                                        <p:attrNameLst>
                                          <p:attrName>ppt_x</p:attrName>
                                        </p:attrNameLst>
                                      </p:cBhvr>
                                      <p:tavLst>
                                        <p:tav tm="0">
                                          <p:val>
                                            <p:strVal val="#ppt_x"/>
                                          </p:val>
                                        </p:tav>
                                        <p:tav tm="100000">
                                          <p:val>
                                            <p:strVal val="#ppt_x"/>
                                          </p:val>
                                        </p:tav>
                                      </p:tavLst>
                                    </p:anim>
                                    <p:anim calcmode="lin" valueType="num">
                                      <p:cBhvr>
                                        <p:cTn id="299" dur="1000" fill="hold"/>
                                        <p:tgtEl>
                                          <p:spTgt spid="105"/>
                                        </p:tgtEl>
                                        <p:attrNameLst>
                                          <p:attrName>ppt_y</p:attrName>
                                        </p:attrNameLst>
                                      </p:cBhvr>
                                      <p:tavLst>
                                        <p:tav tm="0">
                                          <p:val>
                                            <p:strVal val="#ppt_y+.1"/>
                                          </p:val>
                                        </p:tav>
                                        <p:tav tm="100000">
                                          <p:val>
                                            <p:strVal val="#ppt_y"/>
                                          </p:val>
                                        </p:tav>
                                      </p:tavLst>
                                    </p:anim>
                                  </p:childTnLst>
                                </p:cTn>
                              </p:par>
                              <p:par>
                                <p:cTn id="300" presetID="42" presetClass="entr" presetSubtype="0" fill="hold" nodeType="withEffect">
                                  <p:stCondLst>
                                    <p:cond delay="0"/>
                                  </p:stCondLst>
                                  <p:childTnLst>
                                    <p:set>
                                      <p:cBhvr>
                                        <p:cTn id="301" dur="1" fill="hold">
                                          <p:stCondLst>
                                            <p:cond delay="0"/>
                                          </p:stCondLst>
                                        </p:cTn>
                                        <p:tgtEl>
                                          <p:spTgt spid="94"/>
                                        </p:tgtEl>
                                        <p:attrNameLst>
                                          <p:attrName>style.visibility</p:attrName>
                                        </p:attrNameLst>
                                      </p:cBhvr>
                                      <p:to>
                                        <p:strVal val="visible"/>
                                      </p:to>
                                    </p:set>
                                    <p:animEffect transition="in" filter="fade">
                                      <p:cBhvr>
                                        <p:cTn id="302" dur="1000"/>
                                        <p:tgtEl>
                                          <p:spTgt spid="94"/>
                                        </p:tgtEl>
                                      </p:cBhvr>
                                    </p:animEffect>
                                    <p:anim calcmode="lin" valueType="num">
                                      <p:cBhvr>
                                        <p:cTn id="303" dur="1000" fill="hold"/>
                                        <p:tgtEl>
                                          <p:spTgt spid="94"/>
                                        </p:tgtEl>
                                        <p:attrNameLst>
                                          <p:attrName>ppt_x</p:attrName>
                                        </p:attrNameLst>
                                      </p:cBhvr>
                                      <p:tavLst>
                                        <p:tav tm="0">
                                          <p:val>
                                            <p:strVal val="#ppt_x"/>
                                          </p:val>
                                        </p:tav>
                                        <p:tav tm="100000">
                                          <p:val>
                                            <p:strVal val="#ppt_x"/>
                                          </p:val>
                                        </p:tav>
                                      </p:tavLst>
                                    </p:anim>
                                    <p:anim calcmode="lin" valueType="num">
                                      <p:cBhvr>
                                        <p:cTn id="304" dur="1000" fill="hold"/>
                                        <p:tgtEl>
                                          <p:spTgt spid="94"/>
                                        </p:tgtEl>
                                        <p:attrNameLst>
                                          <p:attrName>ppt_y</p:attrName>
                                        </p:attrNameLst>
                                      </p:cBhvr>
                                      <p:tavLst>
                                        <p:tav tm="0">
                                          <p:val>
                                            <p:strVal val="#ppt_y+.1"/>
                                          </p:val>
                                        </p:tav>
                                        <p:tav tm="100000">
                                          <p:val>
                                            <p:strVal val="#ppt_y"/>
                                          </p:val>
                                        </p:tav>
                                      </p:tavLst>
                                    </p:anim>
                                  </p:childTnLst>
                                </p:cTn>
                              </p:par>
                              <p:par>
                                <p:cTn id="305" presetID="42" presetClass="entr" presetSubtype="0" fill="hold" nodeType="withEffect">
                                  <p:stCondLst>
                                    <p:cond delay="0"/>
                                  </p:stCondLst>
                                  <p:childTnLst>
                                    <p:set>
                                      <p:cBhvr>
                                        <p:cTn id="306" dur="1" fill="hold">
                                          <p:stCondLst>
                                            <p:cond delay="0"/>
                                          </p:stCondLst>
                                        </p:cTn>
                                        <p:tgtEl>
                                          <p:spTgt spid="107"/>
                                        </p:tgtEl>
                                        <p:attrNameLst>
                                          <p:attrName>style.visibility</p:attrName>
                                        </p:attrNameLst>
                                      </p:cBhvr>
                                      <p:to>
                                        <p:strVal val="visible"/>
                                      </p:to>
                                    </p:set>
                                    <p:animEffect transition="in" filter="fade">
                                      <p:cBhvr>
                                        <p:cTn id="307" dur="1000"/>
                                        <p:tgtEl>
                                          <p:spTgt spid="107"/>
                                        </p:tgtEl>
                                      </p:cBhvr>
                                    </p:animEffect>
                                    <p:anim calcmode="lin" valueType="num">
                                      <p:cBhvr>
                                        <p:cTn id="308" dur="1000" fill="hold"/>
                                        <p:tgtEl>
                                          <p:spTgt spid="107"/>
                                        </p:tgtEl>
                                        <p:attrNameLst>
                                          <p:attrName>ppt_x</p:attrName>
                                        </p:attrNameLst>
                                      </p:cBhvr>
                                      <p:tavLst>
                                        <p:tav tm="0">
                                          <p:val>
                                            <p:strVal val="#ppt_x"/>
                                          </p:val>
                                        </p:tav>
                                        <p:tav tm="100000">
                                          <p:val>
                                            <p:strVal val="#ppt_x"/>
                                          </p:val>
                                        </p:tav>
                                      </p:tavLst>
                                    </p:anim>
                                    <p:anim calcmode="lin" valueType="num">
                                      <p:cBhvr>
                                        <p:cTn id="309" dur="1000" fill="hold"/>
                                        <p:tgtEl>
                                          <p:spTgt spid="107"/>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106"/>
                                        </p:tgtEl>
                                        <p:attrNameLst>
                                          <p:attrName>style.visibility</p:attrName>
                                        </p:attrNameLst>
                                      </p:cBhvr>
                                      <p:to>
                                        <p:strVal val="visible"/>
                                      </p:to>
                                    </p:set>
                                    <p:animEffect transition="in" filter="fade">
                                      <p:cBhvr>
                                        <p:cTn id="312" dur="1000"/>
                                        <p:tgtEl>
                                          <p:spTgt spid="106"/>
                                        </p:tgtEl>
                                      </p:cBhvr>
                                    </p:animEffect>
                                    <p:anim calcmode="lin" valueType="num">
                                      <p:cBhvr>
                                        <p:cTn id="313" dur="1000" fill="hold"/>
                                        <p:tgtEl>
                                          <p:spTgt spid="106"/>
                                        </p:tgtEl>
                                        <p:attrNameLst>
                                          <p:attrName>ppt_x</p:attrName>
                                        </p:attrNameLst>
                                      </p:cBhvr>
                                      <p:tavLst>
                                        <p:tav tm="0">
                                          <p:val>
                                            <p:strVal val="#ppt_x"/>
                                          </p:val>
                                        </p:tav>
                                        <p:tav tm="100000">
                                          <p:val>
                                            <p:strVal val="#ppt_x"/>
                                          </p:val>
                                        </p:tav>
                                      </p:tavLst>
                                    </p:anim>
                                    <p:anim calcmode="lin" valueType="num">
                                      <p:cBhvr>
                                        <p:cTn id="314"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315" fill="hold" nodeType="clickPar">
                      <p:stCondLst>
                        <p:cond delay="indefinite"/>
                      </p:stCondLst>
                      <p:childTnLst>
                        <p:par>
                          <p:cTn id="316" fill="hold" nodeType="afterGroup">
                            <p:stCondLst>
                              <p:cond delay="0"/>
                            </p:stCondLst>
                            <p:childTnLst>
                              <p:par>
                                <p:cTn id="317" presetID="42" presetClass="entr" presetSubtype="0" fill="hold" nodeType="clickEffect">
                                  <p:stCondLst>
                                    <p:cond delay="0"/>
                                  </p:stCondLst>
                                  <p:childTnLst>
                                    <p:set>
                                      <p:cBhvr>
                                        <p:cTn id="318" dur="1" fill="hold">
                                          <p:stCondLst>
                                            <p:cond delay="0"/>
                                          </p:stCondLst>
                                        </p:cTn>
                                        <p:tgtEl>
                                          <p:spTgt spid="114"/>
                                        </p:tgtEl>
                                        <p:attrNameLst>
                                          <p:attrName>style.visibility</p:attrName>
                                        </p:attrNameLst>
                                      </p:cBhvr>
                                      <p:to>
                                        <p:strVal val="visible"/>
                                      </p:to>
                                    </p:set>
                                    <p:animEffect transition="in" filter="fade">
                                      <p:cBhvr>
                                        <p:cTn id="319" dur="1000"/>
                                        <p:tgtEl>
                                          <p:spTgt spid="114"/>
                                        </p:tgtEl>
                                      </p:cBhvr>
                                    </p:animEffect>
                                    <p:anim calcmode="lin" valueType="num">
                                      <p:cBhvr>
                                        <p:cTn id="320" dur="1000" fill="hold"/>
                                        <p:tgtEl>
                                          <p:spTgt spid="114"/>
                                        </p:tgtEl>
                                        <p:attrNameLst>
                                          <p:attrName>ppt_x</p:attrName>
                                        </p:attrNameLst>
                                      </p:cBhvr>
                                      <p:tavLst>
                                        <p:tav tm="0">
                                          <p:val>
                                            <p:strVal val="#ppt_x"/>
                                          </p:val>
                                        </p:tav>
                                        <p:tav tm="100000">
                                          <p:val>
                                            <p:strVal val="#ppt_x"/>
                                          </p:val>
                                        </p:tav>
                                      </p:tavLst>
                                    </p:anim>
                                    <p:anim calcmode="lin" valueType="num">
                                      <p:cBhvr>
                                        <p:cTn id="321"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par>
                    <p:cTn id="322" fill="hold" nodeType="clickPar">
                      <p:stCondLst>
                        <p:cond delay="indefinite"/>
                      </p:stCondLst>
                      <p:childTnLst>
                        <p:par>
                          <p:cTn id="323" fill="hold" nodeType="afterGroup">
                            <p:stCondLst>
                              <p:cond delay="0"/>
                            </p:stCondLst>
                            <p:childTnLst>
                              <p:par>
                                <p:cTn id="324" presetID="42" presetClass="entr" presetSubtype="0" fill="hold" nodeType="clickEffect">
                                  <p:stCondLst>
                                    <p:cond delay="0"/>
                                  </p:stCondLst>
                                  <p:childTnLst>
                                    <p:set>
                                      <p:cBhvr>
                                        <p:cTn id="325" dur="1" fill="hold">
                                          <p:stCondLst>
                                            <p:cond delay="0"/>
                                          </p:stCondLst>
                                        </p:cTn>
                                        <p:tgtEl>
                                          <p:spTgt spid="111"/>
                                        </p:tgtEl>
                                        <p:attrNameLst>
                                          <p:attrName>style.visibility</p:attrName>
                                        </p:attrNameLst>
                                      </p:cBhvr>
                                      <p:to>
                                        <p:strVal val="visible"/>
                                      </p:to>
                                    </p:set>
                                    <p:animEffect transition="in" filter="fade">
                                      <p:cBhvr>
                                        <p:cTn id="326" dur="1000"/>
                                        <p:tgtEl>
                                          <p:spTgt spid="111"/>
                                        </p:tgtEl>
                                      </p:cBhvr>
                                    </p:animEffect>
                                    <p:anim calcmode="lin" valueType="num">
                                      <p:cBhvr>
                                        <p:cTn id="327" dur="1000" fill="hold"/>
                                        <p:tgtEl>
                                          <p:spTgt spid="111"/>
                                        </p:tgtEl>
                                        <p:attrNameLst>
                                          <p:attrName>ppt_x</p:attrName>
                                        </p:attrNameLst>
                                      </p:cBhvr>
                                      <p:tavLst>
                                        <p:tav tm="0">
                                          <p:val>
                                            <p:strVal val="#ppt_x"/>
                                          </p:val>
                                        </p:tav>
                                        <p:tav tm="100000">
                                          <p:val>
                                            <p:strVal val="#ppt_x"/>
                                          </p:val>
                                        </p:tav>
                                      </p:tavLst>
                                    </p:anim>
                                    <p:anim calcmode="lin" valueType="num">
                                      <p:cBhvr>
                                        <p:cTn id="328"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par>
                    <p:cTn id="329" fill="hold" nodeType="clickPar">
                      <p:stCondLst>
                        <p:cond delay="indefinite"/>
                      </p:stCondLst>
                      <p:childTnLst>
                        <p:par>
                          <p:cTn id="330" fill="hold" nodeType="afterGroup">
                            <p:stCondLst>
                              <p:cond delay="0"/>
                            </p:stCondLst>
                            <p:childTnLst>
                              <p:par>
                                <p:cTn id="331" presetID="42" presetClass="entr" presetSubtype="0" fill="hold" nodeType="clickEffect">
                                  <p:stCondLst>
                                    <p:cond delay="0"/>
                                  </p:stCondLst>
                                  <p:childTnLst>
                                    <p:set>
                                      <p:cBhvr>
                                        <p:cTn id="332" dur="1" fill="hold">
                                          <p:stCondLst>
                                            <p:cond delay="0"/>
                                          </p:stCondLst>
                                        </p:cTn>
                                        <p:tgtEl>
                                          <p:spTgt spid="112"/>
                                        </p:tgtEl>
                                        <p:attrNameLst>
                                          <p:attrName>style.visibility</p:attrName>
                                        </p:attrNameLst>
                                      </p:cBhvr>
                                      <p:to>
                                        <p:strVal val="visible"/>
                                      </p:to>
                                    </p:set>
                                    <p:animEffect transition="in" filter="fade">
                                      <p:cBhvr>
                                        <p:cTn id="333" dur="1000"/>
                                        <p:tgtEl>
                                          <p:spTgt spid="112"/>
                                        </p:tgtEl>
                                      </p:cBhvr>
                                    </p:animEffect>
                                    <p:anim calcmode="lin" valueType="num">
                                      <p:cBhvr>
                                        <p:cTn id="334" dur="1000" fill="hold"/>
                                        <p:tgtEl>
                                          <p:spTgt spid="112"/>
                                        </p:tgtEl>
                                        <p:attrNameLst>
                                          <p:attrName>ppt_x</p:attrName>
                                        </p:attrNameLst>
                                      </p:cBhvr>
                                      <p:tavLst>
                                        <p:tav tm="0">
                                          <p:val>
                                            <p:strVal val="#ppt_x"/>
                                          </p:val>
                                        </p:tav>
                                        <p:tav tm="100000">
                                          <p:val>
                                            <p:strVal val="#ppt_x"/>
                                          </p:val>
                                        </p:tav>
                                      </p:tavLst>
                                    </p:anim>
                                    <p:anim calcmode="lin" valueType="num">
                                      <p:cBhvr>
                                        <p:cTn id="335" dur="1000" fill="hold"/>
                                        <p:tgtEl>
                                          <p:spTgt spid="112"/>
                                        </p:tgtEl>
                                        <p:attrNameLst>
                                          <p:attrName>ppt_y</p:attrName>
                                        </p:attrNameLst>
                                      </p:cBhvr>
                                      <p:tavLst>
                                        <p:tav tm="0">
                                          <p:val>
                                            <p:strVal val="#ppt_y+.1"/>
                                          </p:val>
                                        </p:tav>
                                        <p:tav tm="100000">
                                          <p:val>
                                            <p:strVal val="#ppt_y"/>
                                          </p:val>
                                        </p:tav>
                                      </p:tavLst>
                                    </p:anim>
                                  </p:childTnLst>
                                </p:cTn>
                              </p:par>
                              <p:par>
                                <p:cTn id="336" presetID="42" presetClass="entr" presetSubtype="0" fill="hold" nodeType="withEffect">
                                  <p:stCondLst>
                                    <p:cond delay="0"/>
                                  </p:stCondLst>
                                  <p:childTnLst>
                                    <p:set>
                                      <p:cBhvr>
                                        <p:cTn id="337" dur="1" fill="hold">
                                          <p:stCondLst>
                                            <p:cond delay="0"/>
                                          </p:stCondLst>
                                        </p:cTn>
                                        <p:tgtEl>
                                          <p:spTgt spid="113"/>
                                        </p:tgtEl>
                                        <p:attrNameLst>
                                          <p:attrName>style.visibility</p:attrName>
                                        </p:attrNameLst>
                                      </p:cBhvr>
                                      <p:to>
                                        <p:strVal val="visible"/>
                                      </p:to>
                                    </p:set>
                                    <p:animEffect transition="in" filter="fade">
                                      <p:cBhvr>
                                        <p:cTn id="338" dur="1000"/>
                                        <p:tgtEl>
                                          <p:spTgt spid="113"/>
                                        </p:tgtEl>
                                      </p:cBhvr>
                                    </p:animEffect>
                                    <p:anim calcmode="lin" valueType="num">
                                      <p:cBhvr>
                                        <p:cTn id="339" dur="1000" fill="hold"/>
                                        <p:tgtEl>
                                          <p:spTgt spid="113"/>
                                        </p:tgtEl>
                                        <p:attrNameLst>
                                          <p:attrName>ppt_x</p:attrName>
                                        </p:attrNameLst>
                                      </p:cBhvr>
                                      <p:tavLst>
                                        <p:tav tm="0">
                                          <p:val>
                                            <p:strVal val="#ppt_x"/>
                                          </p:val>
                                        </p:tav>
                                        <p:tav tm="100000">
                                          <p:val>
                                            <p:strVal val="#ppt_x"/>
                                          </p:val>
                                        </p:tav>
                                      </p:tavLst>
                                    </p:anim>
                                    <p:anim calcmode="lin" valueType="num">
                                      <p:cBhvr>
                                        <p:cTn id="340"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P spid="44" grpId="0"/>
      <p:bldP spid="50" grpId="0"/>
      <p:bldP spid="86" grpId="0"/>
      <p:bldP spid="92" grpId="0"/>
      <p:bldP spid="100" grpId="0"/>
      <p:bldP spid="106"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6625590" cy="3969385"/>
          </a:xfrm>
          <a:prstGeom prst="rect">
            <a:avLst/>
          </a:prstGeom>
          <a:noFill/>
        </p:spPr>
        <p:txBody>
          <a:bodyPr wrap="square" rtlCol="0">
            <a:spAutoFit/>
          </a:bodyPr>
          <a:lstStyle/>
          <a:p>
            <a:r>
              <a:rPr lang="en-US" altLang="zh-CN" sz="2800">
                <a:sym typeface="+mn-ea"/>
              </a:rPr>
              <a:t>2</a:t>
            </a:r>
            <a:r>
              <a:rPr lang="zh-CN" altLang="en-US" sz="2800">
                <a:sym typeface="+mn-ea"/>
              </a:rPr>
              <a:t>、不同数据结构会导致处理效率的不同</a:t>
            </a:r>
            <a:endParaRPr lang="zh-CN" altLang="en-US" sz="2800">
              <a:solidFill>
                <a:schemeClr val="tx1"/>
              </a:solidFill>
            </a:endParaRPr>
          </a:p>
          <a:p>
            <a:r>
              <a:rPr lang="en-US" altLang="zh-CN" sz="2400">
                <a:solidFill>
                  <a:srgbClr val="FF0000"/>
                </a:solidFill>
              </a:rPr>
              <a:t>      </a:t>
            </a:r>
            <a:r>
              <a:rPr lang="en-US" altLang="ja-JP" sz="2800">
                <a:solidFill>
                  <a:srgbClr val="FF0000"/>
                </a:solidFill>
                <a:latin typeface="宋体" panose="02010600030101010101" pitchFamily="2" charset="-122"/>
                <a:ea typeface="宋体" panose="02010600030101010101" pitchFamily="2" charset="-122"/>
                <a:sym typeface="+mn-ea"/>
              </a:rPr>
              <a:t>·</a:t>
            </a:r>
            <a:r>
              <a:rPr lang="zh-CN" altLang="en-US" sz="2800">
                <a:solidFill>
                  <a:srgbClr val="FF0000"/>
                </a:solidFill>
              </a:rPr>
              <a:t>数组的优点</a:t>
            </a:r>
            <a:endParaRPr lang="zh-CN" altLang="en-US" sz="2400">
              <a:solidFill>
                <a:srgbClr val="FF0000"/>
              </a:solidFill>
            </a:endParaRPr>
          </a:p>
          <a:p>
            <a:r>
              <a:rPr lang="en-US" altLang="zh-CN" sz="2400">
                <a:solidFill>
                  <a:schemeClr val="tx1"/>
                </a:solidFill>
                <a:latin typeface="+mj-ea"/>
                <a:ea typeface="+mj-ea"/>
                <a:cs typeface="+mj-ea"/>
              </a:rPr>
              <a:t>             (1)</a:t>
            </a:r>
            <a:r>
              <a:rPr lang="zh-CN" altLang="en-US" sz="2400">
                <a:solidFill>
                  <a:schemeClr val="tx1"/>
                </a:solidFill>
                <a:latin typeface="+mj-ea"/>
                <a:ea typeface="+mj-ea"/>
                <a:cs typeface="+mj-ea"/>
              </a:rPr>
              <a:t>随机访问性强</a:t>
            </a:r>
            <a:endParaRPr lang="zh-CN" altLang="en-US" sz="2400">
              <a:solidFill>
                <a:schemeClr val="tx1"/>
              </a:solidFill>
              <a:latin typeface="+mj-ea"/>
              <a:ea typeface="+mj-ea"/>
              <a:cs typeface="+mj-ea"/>
            </a:endParaRPr>
          </a:p>
          <a:p>
            <a:r>
              <a:rPr lang="en-US" altLang="zh-CN" sz="2400">
                <a:latin typeface="+mj-ea"/>
                <a:ea typeface="+mj-ea"/>
                <a:cs typeface="+mj-ea"/>
                <a:sym typeface="+mn-ea"/>
              </a:rPr>
              <a:t>             (2)</a:t>
            </a:r>
            <a:r>
              <a:rPr lang="zh-CN" altLang="en-US" sz="2400">
                <a:latin typeface="+mj-ea"/>
                <a:ea typeface="+mj-ea"/>
                <a:cs typeface="+mj-ea"/>
                <a:sym typeface="+mn-ea"/>
              </a:rPr>
              <a:t>查找速度快</a:t>
            </a:r>
            <a:endParaRPr lang="zh-CN" altLang="en-US" sz="2400">
              <a:solidFill>
                <a:schemeClr val="tx1"/>
              </a:solidFill>
              <a:latin typeface="+mj-ea"/>
              <a:ea typeface="+mj-ea"/>
              <a:cs typeface="+mj-ea"/>
            </a:endParaRPr>
          </a:p>
          <a:p>
            <a:pPr algn="l">
              <a:buClrTx/>
              <a:buSzTx/>
              <a:buFontTx/>
            </a:pPr>
            <a:r>
              <a:rPr lang="en-US" altLang="zh-CN" sz="2400">
                <a:sym typeface="+mn-ea"/>
              </a:rPr>
              <a:t>    </a:t>
            </a:r>
            <a:r>
              <a:rPr lang="en-US" altLang="zh-CN" sz="2800">
                <a:solidFill>
                  <a:srgbClr val="FF0000"/>
                </a:solidFill>
                <a:sym typeface="+mn-ea"/>
              </a:rPr>
              <a:t>  </a:t>
            </a:r>
            <a:r>
              <a:rPr lang="en-US" altLang="ja-JP" sz="2800">
                <a:solidFill>
                  <a:srgbClr val="FF0000"/>
                </a:solidFill>
                <a:latin typeface="宋体" panose="02010600030101010101" pitchFamily="2" charset="-122"/>
                <a:ea typeface="宋体" panose="02010600030101010101" pitchFamily="2" charset="-122"/>
                <a:sym typeface="+mn-ea"/>
              </a:rPr>
              <a:t>·</a:t>
            </a:r>
            <a:r>
              <a:rPr lang="en-US" altLang="zh-CN" sz="2800">
                <a:solidFill>
                  <a:srgbClr val="FF0000"/>
                </a:solidFill>
                <a:sym typeface="+mn-ea"/>
              </a:rPr>
              <a:t>数组的</a:t>
            </a:r>
            <a:r>
              <a:rPr lang="zh-CN" altLang="en-US" sz="2800">
                <a:solidFill>
                  <a:srgbClr val="FF0000"/>
                </a:solidFill>
                <a:sym typeface="+mn-ea"/>
              </a:rPr>
              <a:t>缺</a:t>
            </a:r>
            <a:r>
              <a:rPr lang="en-US" altLang="zh-CN" sz="2800">
                <a:solidFill>
                  <a:srgbClr val="FF0000"/>
                </a:solidFill>
                <a:sym typeface="+mn-ea"/>
              </a:rPr>
              <a:t>点</a:t>
            </a:r>
            <a:endParaRPr lang="en-US" altLang="zh-CN" sz="2400">
              <a:solidFill>
                <a:schemeClr val="tx1"/>
              </a:solidFill>
            </a:endParaRPr>
          </a:p>
          <a:p>
            <a:r>
              <a:rPr lang="en-US" altLang="zh-CN" sz="2400">
                <a:latin typeface="+mj-ea"/>
                <a:ea typeface="+mj-ea"/>
                <a:cs typeface="+mj-ea"/>
                <a:sym typeface="+mn-ea"/>
              </a:rPr>
              <a:t>             (1)</a:t>
            </a:r>
            <a:r>
              <a:rPr lang="zh-CN" altLang="en-US" sz="2400">
                <a:latin typeface="+mj-ea"/>
                <a:ea typeface="+mj-ea"/>
                <a:cs typeface="+mj-ea"/>
                <a:sym typeface="+mn-ea"/>
              </a:rPr>
              <a:t>插入和删除效率低</a:t>
            </a:r>
            <a:endParaRPr lang="zh-CN" altLang="en-US" sz="2400">
              <a:solidFill>
                <a:schemeClr val="tx1"/>
              </a:solidFill>
              <a:latin typeface="+mj-ea"/>
              <a:ea typeface="+mj-ea"/>
              <a:cs typeface="+mj-ea"/>
            </a:endParaRPr>
          </a:p>
          <a:p>
            <a:r>
              <a:rPr lang="en-US" altLang="zh-CN" sz="2400">
                <a:latin typeface="+mj-ea"/>
                <a:ea typeface="+mj-ea"/>
                <a:cs typeface="+mj-ea"/>
                <a:sym typeface="+mn-ea"/>
              </a:rPr>
              <a:t>             (2)</a:t>
            </a:r>
            <a:r>
              <a:rPr lang="zh-CN" altLang="en-US" sz="2400">
                <a:latin typeface="+mj-ea"/>
                <a:ea typeface="+mj-ea"/>
                <a:cs typeface="+mj-ea"/>
                <a:sym typeface="+mn-ea"/>
              </a:rPr>
              <a:t>可能浪费内存</a:t>
            </a:r>
            <a:endParaRPr lang="zh-CN" altLang="en-US" sz="2400">
              <a:solidFill>
                <a:schemeClr val="tx1"/>
              </a:solidFill>
              <a:latin typeface="+mj-ea"/>
              <a:ea typeface="+mj-ea"/>
              <a:cs typeface="+mj-ea"/>
            </a:endParaRPr>
          </a:p>
          <a:p>
            <a:r>
              <a:rPr lang="en-US" altLang="zh-CN" sz="2400">
                <a:latin typeface="+mj-ea"/>
                <a:ea typeface="+mj-ea"/>
                <a:cs typeface="+mj-ea"/>
                <a:sym typeface="+mn-ea"/>
              </a:rPr>
              <a:t>             (3)</a:t>
            </a:r>
            <a:r>
              <a:rPr lang="zh-CN" altLang="en-US" sz="2400">
                <a:latin typeface="+mj-ea"/>
                <a:ea typeface="+mj-ea"/>
                <a:cs typeface="+mj-ea"/>
                <a:sym typeface="+mn-ea"/>
              </a:rPr>
              <a:t>内存空间要求高，必须有充足</a:t>
            </a:r>
            <a:endParaRPr lang="zh-CN" altLang="en-US" sz="2400">
              <a:latin typeface="+mj-ea"/>
              <a:ea typeface="+mj-ea"/>
              <a:cs typeface="+mj-ea"/>
              <a:sym typeface="+mn-ea"/>
            </a:endParaRPr>
          </a:p>
          <a:p>
            <a:r>
              <a:rPr lang="zh-CN" altLang="en-US" sz="2400">
                <a:latin typeface="+mj-ea"/>
                <a:ea typeface="+mj-ea"/>
                <a:cs typeface="+mj-ea"/>
                <a:sym typeface="+mn-ea"/>
              </a:rPr>
              <a:t> </a:t>
            </a:r>
            <a:r>
              <a:rPr lang="en-US" altLang="zh-CN" sz="2400">
                <a:latin typeface="+mj-ea"/>
                <a:ea typeface="+mj-ea"/>
                <a:cs typeface="+mj-ea"/>
                <a:sym typeface="+mn-ea"/>
              </a:rPr>
              <a:t>                </a:t>
            </a:r>
            <a:r>
              <a:rPr lang="zh-CN" altLang="en-US" sz="2400">
                <a:latin typeface="+mj-ea"/>
                <a:ea typeface="+mj-ea"/>
                <a:cs typeface="+mj-ea"/>
                <a:sym typeface="+mn-ea"/>
              </a:rPr>
              <a:t>的连续内存空间</a:t>
            </a:r>
            <a:endParaRPr lang="zh-CN" altLang="en-US" sz="2400">
              <a:solidFill>
                <a:schemeClr val="tx1"/>
              </a:solidFill>
              <a:latin typeface="+mj-ea"/>
              <a:ea typeface="+mj-ea"/>
              <a:cs typeface="+mj-ea"/>
            </a:endParaRPr>
          </a:p>
          <a:p>
            <a:r>
              <a:rPr lang="en-US" altLang="zh-CN" sz="2400">
                <a:latin typeface="+mj-ea"/>
                <a:ea typeface="+mj-ea"/>
                <a:cs typeface="+mj-ea"/>
                <a:sym typeface="+mn-ea"/>
              </a:rPr>
              <a:t>             (4)</a:t>
            </a:r>
            <a:r>
              <a:rPr lang="zh-CN" altLang="en-US" sz="2400">
                <a:latin typeface="+mj-ea"/>
                <a:ea typeface="+mj-ea"/>
                <a:cs typeface="+mj-ea"/>
                <a:sym typeface="+mn-ea"/>
              </a:rPr>
              <a:t>数组大小固定，不能动态拓展</a:t>
            </a:r>
            <a:endParaRPr lang="zh-CN" altLang="en-US" sz="2400">
              <a:solidFill>
                <a:schemeClr val="tx1"/>
              </a:solidFill>
              <a:latin typeface="+mj-ea"/>
              <a:ea typeface="+mj-ea"/>
              <a:cs typeface="+mj-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数据结构的作用</a:t>
            </a:r>
            <a:endParaRPr lang="zh-CN" altLang="en-US" sz="3200"/>
          </a:p>
        </p:txBody>
      </p:sp>
      <p:sp>
        <p:nvSpPr>
          <p:cNvPr id="3" name="文本框 2"/>
          <p:cNvSpPr txBox="1"/>
          <p:nvPr/>
        </p:nvSpPr>
        <p:spPr>
          <a:xfrm>
            <a:off x="7138035" y="2332355"/>
            <a:ext cx="4860925" cy="3538220"/>
          </a:xfrm>
          <a:prstGeom prst="rect">
            <a:avLst/>
          </a:prstGeom>
          <a:noFill/>
        </p:spPr>
        <p:txBody>
          <a:bodyPr wrap="square" rtlCol="0">
            <a:spAutoFit/>
          </a:bodyPr>
          <a:lstStyle/>
          <a:p>
            <a:r>
              <a:rPr lang="en-US" altLang="ja-JP" sz="2800">
                <a:solidFill>
                  <a:srgbClr val="FF0000"/>
                </a:solidFill>
                <a:latin typeface="宋体" panose="02010600030101010101" pitchFamily="2" charset="-122"/>
                <a:ea typeface="宋体" panose="02010600030101010101" pitchFamily="2" charset="-122"/>
                <a:sym typeface="+mn-ea"/>
              </a:rPr>
              <a:t>·</a:t>
            </a:r>
            <a:r>
              <a:rPr lang="zh-CN" altLang="en-US" sz="2800">
                <a:solidFill>
                  <a:srgbClr val="FF0000"/>
                </a:solidFill>
              </a:rPr>
              <a:t>链表的优点</a:t>
            </a:r>
            <a:endParaRPr lang="zh-CN" altLang="en-US" sz="2800">
              <a:solidFill>
                <a:srgbClr val="FF0000"/>
              </a:solidFill>
            </a:endParaRPr>
          </a:p>
          <a:p>
            <a:r>
              <a:rPr lang="en-US" altLang="zh-CN" sz="2400">
                <a:solidFill>
                  <a:schemeClr val="tx1"/>
                </a:solidFill>
                <a:latin typeface="+mj-ea"/>
                <a:ea typeface="+mj-ea"/>
                <a:cs typeface="+mj-ea"/>
              </a:rPr>
              <a:t>    (1)</a:t>
            </a:r>
            <a:r>
              <a:rPr lang="zh-CN" altLang="en-US" sz="2400">
                <a:solidFill>
                  <a:schemeClr val="tx1"/>
                </a:solidFill>
                <a:latin typeface="+mj-ea"/>
                <a:ea typeface="+mj-ea"/>
                <a:cs typeface="+mj-ea"/>
              </a:rPr>
              <a:t>插入删除速度快</a:t>
            </a:r>
            <a:endParaRPr lang="zh-CN" altLang="en-US" sz="2400">
              <a:solidFill>
                <a:schemeClr val="tx1"/>
              </a:solidFill>
              <a:latin typeface="+mj-ea"/>
              <a:ea typeface="+mj-ea"/>
              <a:cs typeface="+mj-ea"/>
            </a:endParaRPr>
          </a:p>
          <a:p>
            <a:r>
              <a:rPr lang="en-US" altLang="zh-CN" sz="2400">
                <a:latin typeface="+mj-ea"/>
                <a:ea typeface="+mj-ea"/>
                <a:cs typeface="+mj-ea"/>
                <a:sym typeface="+mn-ea"/>
              </a:rPr>
              <a:t>    (2)</a:t>
            </a:r>
            <a:r>
              <a:rPr lang="zh-CN" altLang="en-US" sz="2400">
                <a:latin typeface="+mj-ea"/>
                <a:ea typeface="+mj-ea"/>
                <a:cs typeface="+mj-ea"/>
                <a:sym typeface="+mn-ea"/>
              </a:rPr>
              <a:t>内存利用率高，不会浪费内存</a:t>
            </a:r>
            <a:endParaRPr lang="zh-CN" altLang="en-US" sz="2400">
              <a:latin typeface="+mj-ea"/>
              <a:ea typeface="+mj-ea"/>
              <a:cs typeface="+mj-ea"/>
              <a:sym typeface="+mn-ea"/>
            </a:endParaRPr>
          </a:p>
          <a:p>
            <a:r>
              <a:rPr lang="en-US" altLang="zh-CN" sz="2400">
                <a:latin typeface="+mj-ea"/>
                <a:ea typeface="+mj-ea"/>
                <a:cs typeface="+mj-ea"/>
                <a:sym typeface="+mn-ea"/>
              </a:rPr>
              <a:t>    (3)</a:t>
            </a:r>
            <a:r>
              <a:rPr lang="zh-CN" altLang="en-US" sz="2400">
                <a:latin typeface="+mj-ea"/>
                <a:ea typeface="+mj-ea"/>
                <a:cs typeface="+mj-ea"/>
                <a:sym typeface="+mn-ea"/>
              </a:rPr>
              <a:t>大小没有固定，拓展灵活</a:t>
            </a:r>
            <a:endParaRPr lang="zh-CN" altLang="en-US" sz="2400">
              <a:solidFill>
                <a:schemeClr val="tx1"/>
              </a:solidFill>
              <a:latin typeface="+mj-ea"/>
              <a:ea typeface="+mj-ea"/>
              <a:cs typeface="+mj-ea"/>
            </a:endParaRPr>
          </a:p>
          <a:p>
            <a:pPr algn="l">
              <a:buClrTx/>
              <a:buSzTx/>
              <a:buFontTx/>
            </a:pPr>
            <a:r>
              <a:rPr lang="en-US" altLang="zh-CN" sz="2800">
                <a:solidFill>
                  <a:srgbClr val="FF0000"/>
                </a:solidFill>
                <a:sym typeface="+mn-ea"/>
              </a:rPr>
              <a:t> </a:t>
            </a:r>
            <a:r>
              <a:rPr lang="en-US" altLang="ja-JP" sz="2800">
                <a:solidFill>
                  <a:srgbClr val="FF0000"/>
                </a:solidFill>
                <a:latin typeface="宋体" panose="02010600030101010101" pitchFamily="2" charset="-122"/>
                <a:ea typeface="宋体" panose="02010600030101010101" pitchFamily="2" charset="-122"/>
                <a:sym typeface="+mn-ea"/>
              </a:rPr>
              <a:t>·</a:t>
            </a:r>
            <a:r>
              <a:rPr lang="zh-CN" altLang="en-US" sz="2800">
                <a:solidFill>
                  <a:srgbClr val="FF0000"/>
                </a:solidFill>
                <a:sym typeface="+mn-ea"/>
              </a:rPr>
              <a:t>链表</a:t>
            </a:r>
            <a:r>
              <a:rPr lang="en-US" altLang="zh-CN" sz="2800">
                <a:solidFill>
                  <a:srgbClr val="FF0000"/>
                </a:solidFill>
                <a:sym typeface="+mn-ea"/>
              </a:rPr>
              <a:t>的</a:t>
            </a:r>
            <a:r>
              <a:rPr lang="zh-CN" altLang="en-US" sz="2800">
                <a:solidFill>
                  <a:srgbClr val="FF0000"/>
                </a:solidFill>
                <a:sym typeface="+mn-ea"/>
              </a:rPr>
              <a:t>缺</a:t>
            </a:r>
            <a:r>
              <a:rPr lang="en-US" altLang="zh-CN" sz="2800">
                <a:solidFill>
                  <a:srgbClr val="FF0000"/>
                </a:solidFill>
                <a:sym typeface="+mn-ea"/>
              </a:rPr>
              <a:t>点</a:t>
            </a:r>
            <a:endParaRPr lang="en-US" altLang="zh-CN" sz="2800">
              <a:solidFill>
                <a:srgbClr val="FF0000"/>
              </a:solidFill>
            </a:endParaRPr>
          </a:p>
          <a:p>
            <a:r>
              <a:rPr lang="en-US" altLang="zh-CN" sz="2400">
                <a:latin typeface="+mj-ea"/>
                <a:ea typeface="+mj-ea"/>
                <a:cs typeface="+mj-ea"/>
                <a:sym typeface="+mn-ea"/>
              </a:rPr>
              <a:t>     </a:t>
            </a:r>
            <a:r>
              <a:rPr lang="zh-CN" altLang="en-US" sz="2400">
                <a:latin typeface="+mj-ea"/>
                <a:ea typeface="+mj-ea"/>
                <a:cs typeface="+mj-ea"/>
                <a:sym typeface="+mn-ea"/>
              </a:rPr>
              <a:t>不能随意查找，必须从第一个开始遍历，查找效率低</a:t>
            </a:r>
            <a:endParaRPr lang="zh-CN" altLang="en-US" sz="2400">
              <a:solidFill>
                <a:schemeClr val="tx1"/>
              </a:solidFill>
              <a:latin typeface="+mj-ea"/>
              <a:ea typeface="+mj-ea"/>
              <a:cs typeface="+mj-ea"/>
            </a:endParaRPr>
          </a:p>
          <a:p>
            <a:endParaRPr lang="zh-CN" altLang="en-US" sz="2400">
              <a:solidFill>
                <a:schemeClr val="tx1"/>
              </a:solidFill>
              <a:latin typeface="+mj-ea"/>
              <a:ea typeface="+mj-ea"/>
              <a:cs typeface="+mj-ea"/>
            </a:endParaRPr>
          </a:p>
        </p:txBody>
      </p:sp>
      <p:pic>
        <p:nvPicPr>
          <p:cNvPr id="22" name="New picture"/>
          <p:cNvPicPr/>
          <p:nvPr/>
        </p:nvPicPr>
        <p:blipFill>
          <a:blip r:embed="rId3"/>
          <a:stretch>
            <a:fillRect/>
          </a:stretch>
        </p:blipFill>
        <p:spPr>
          <a:xfrm>
            <a:off x="11963400" y="11010900"/>
            <a:ext cx="342900" cy="2540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1000"/>
                                        <p:tgtEl>
                                          <p:spTgt spid="19">
                                            <p:txEl>
                                              <p:pRg st="1" end="1"/>
                                            </p:txEl>
                                          </p:spTgt>
                                        </p:tgtEl>
                                      </p:cBhvr>
                                    </p:animEffect>
                                    <p:anim calcmode="lin" valueType="num">
                                      <p:cBhvr>
                                        <p:cTn id="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xEl>
                                              <p:pRg st="2" end="2"/>
                                            </p:txEl>
                                          </p:spTgt>
                                        </p:tgtEl>
                                        <p:attrNameLst>
                                          <p:attrName>style.visibility</p:attrName>
                                        </p:attrNameLst>
                                      </p:cBhvr>
                                      <p:to>
                                        <p:strVal val="visible"/>
                                      </p:to>
                                    </p:set>
                                    <p:animEffect transition="in" filter="fade">
                                      <p:cBhvr>
                                        <p:cTn id="14" dur="1000"/>
                                        <p:tgtEl>
                                          <p:spTgt spid="19">
                                            <p:txEl>
                                              <p:pRg st="2" end="2"/>
                                            </p:txEl>
                                          </p:spTgt>
                                        </p:tgtEl>
                                      </p:cBhvr>
                                    </p:animEffect>
                                    <p:anim calcmode="lin" valueType="num">
                                      <p:cBhvr>
                                        <p:cTn id="15"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xEl>
                                              <p:pRg st="3" end="3"/>
                                            </p:txEl>
                                          </p:spTgt>
                                        </p:tgtEl>
                                        <p:attrNameLst>
                                          <p:attrName>style.visibility</p:attrName>
                                        </p:attrNameLst>
                                      </p:cBhvr>
                                      <p:to>
                                        <p:strVal val="visible"/>
                                      </p:to>
                                    </p:set>
                                    <p:animEffect transition="in" filter="fade">
                                      <p:cBhvr>
                                        <p:cTn id="21" dur="1000"/>
                                        <p:tgtEl>
                                          <p:spTgt spid="19">
                                            <p:txEl>
                                              <p:pRg st="3" end="3"/>
                                            </p:txEl>
                                          </p:spTgt>
                                        </p:tgtEl>
                                      </p:cBhvr>
                                    </p:animEffect>
                                    <p:anim calcmode="lin" valueType="num">
                                      <p:cBhvr>
                                        <p:cTn id="22"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
                                            <p:txEl>
                                              <p:pRg st="4" end="4"/>
                                            </p:txEl>
                                          </p:spTgt>
                                        </p:tgtEl>
                                        <p:attrNameLst>
                                          <p:attrName>style.visibility</p:attrName>
                                        </p:attrNameLst>
                                      </p:cBhvr>
                                      <p:to>
                                        <p:strVal val="visible"/>
                                      </p:to>
                                    </p:set>
                                    <p:animEffect transition="in" filter="fade">
                                      <p:cBhvr>
                                        <p:cTn id="28" dur="1000"/>
                                        <p:tgtEl>
                                          <p:spTgt spid="19">
                                            <p:txEl>
                                              <p:pRg st="4" end="4"/>
                                            </p:txEl>
                                          </p:spTgt>
                                        </p:tgtEl>
                                      </p:cBhvr>
                                    </p:animEffect>
                                    <p:anim calcmode="lin" valueType="num">
                                      <p:cBhvr>
                                        <p:cTn id="29"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
                                            <p:txEl>
                                              <p:pRg st="5" end="5"/>
                                            </p:txEl>
                                          </p:spTgt>
                                        </p:tgtEl>
                                        <p:attrNameLst>
                                          <p:attrName>style.visibility</p:attrName>
                                        </p:attrNameLst>
                                      </p:cBhvr>
                                      <p:to>
                                        <p:strVal val="visible"/>
                                      </p:to>
                                    </p:set>
                                    <p:animEffect transition="in" filter="fade">
                                      <p:cBhvr>
                                        <p:cTn id="35" dur="1000"/>
                                        <p:tgtEl>
                                          <p:spTgt spid="19">
                                            <p:txEl>
                                              <p:pRg st="5" end="5"/>
                                            </p:txEl>
                                          </p:spTgt>
                                        </p:tgtEl>
                                      </p:cBhvr>
                                    </p:animEffect>
                                    <p:anim calcmode="lin" valueType="num">
                                      <p:cBhvr>
                                        <p:cTn id="36"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xEl>
                                              <p:pRg st="6" end="6"/>
                                            </p:txEl>
                                          </p:spTgt>
                                        </p:tgtEl>
                                        <p:attrNameLst>
                                          <p:attrName>style.visibility</p:attrName>
                                        </p:attrNameLst>
                                      </p:cBhvr>
                                      <p:to>
                                        <p:strVal val="visible"/>
                                      </p:to>
                                    </p:set>
                                    <p:animEffect transition="in" filter="fade">
                                      <p:cBhvr>
                                        <p:cTn id="42" dur="1000"/>
                                        <p:tgtEl>
                                          <p:spTgt spid="19">
                                            <p:txEl>
                                              <p:pRg st="6" end="6"/>
                                            </p:txEl>
                                          </p:spTgt>
                                        </p:tgtEl>
                                      </p:cBhvr>
                                    </p:animEffect>
                                    <p:anim calcmode="lin" valueType="num">
                                      <p:cBhvr>
                                        <p:cTn id="43"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9">
                                            <p:txEl>
                                              <p:pRg st="7" end="7"/>
                                            </p:txEl>
                                          </p:spTgt>
                                        </p:tgtEl>
                                        <p:attrNameLst>
                                          <p:attrName>style.visibility</p:attrName>
                                        </p:attrNameLst>
                                      </p:cBhvr>
                                      <p:to>
                                        <p:strVal val="visible"/>
                                      </p:to>
                                    </p:set>
                                    <p:animEffect transition="in" filter="fade">
                                      <p:cBhvr>
                                        <p:cTn id="49" dur="1000"/>
                                        <p:tgtEl>
                                          <p:spTgt spid="19">
                                            <p:txEl>
                                              <p:pRg st="7" end="7"/>
                                            </p:txEl>
                                          </p:spTgt>
                                        </p:tgtEl>
                                      </p:cBhvr>
                                    </p:animEffect>
                                    <p:anim calcmode="lin" valueType="num">
                                      <p:cBhvr>
                                        <p:cTn id="50"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9">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9">
                                            <p:txEl>
                                              <p:pRg st="8" end="8"/>
                                            </p:txEl>
                                          </p:spTgt>
                                        </p:tgtEl>
                                        <p:attrNameLst>
                                          <p:attrName>style.visibility</p:attrName>
                                        </p:attrNameLst>
                                      </p:cBhvr>
                                      <p:to>
                                        <p:strVal val="visible"/>
                                      </p:to>
                                    </p:set>
                                    <p:animEffect transition="in" filter="fade">
                                      <p:cBhvr>
                                        <p:cTn id="54" dur="1000"/>
                                        <p:tgtEl>
                                          <p:spTgt spid="19">
                                            <p:txEl>
                                              <p:pRg st="8" end="8"/>
                                            </p:txEl>
                                          </p:spTgt>
                                        </p:tgtEl>
                                      </p:cBhvr>
                                    </p:animEffect>
                                    <p:anim calcmode="lin" valueType="num">
                                      <p:cBhvr>
                                        <p:cTn id="55" dur="1000" fill="hold"/>
                                        <p:tgtEl>
                                          <p:spTgt spid="19">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1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after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19">
                                            <p:txEl>
                                              <p:pRg st="9" end="9"/>
                                            </p:txEl>
                                          </p:spTgt>
                                        </p:tgtEl>
                                        <p:attrNameLst>
                                          <p:attrName>style.visibility</p:attrName>
                                        </p:attrNameLst>
                                      </p:cBhvr>
                                      <p:to>
                                        <p:strVal val="visible"/>
                                      </p:to>
                                    </p:set>
                                    <p:animEffect transition="in" filter="fade">
                                      <p:cBhvr>
                                        <p:cTn id="61" dur="1000"/>
                                        <p:tgtEl>
                                          <p:spTgt spid="19">
                                            <p:txEl>
                                              <p:pRg st="9" end="9"/>
                                            </p:txEl>
                                          </p:spTgt>
                                        </p:tgtEl>
                                      </p:cBhvr>
                                    </p:animEffect>
                                    <p:anim calcmode="lin" valueType="num">
                                      <p:cBhvr>
                                        <p:cTn id="62" dur="10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afterGroup">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0" end="0"/>
                                            </p:txEl>
                                          </p:spTgt>
                                        </p:tgtEl>
                                        <p:attrNameLst>
                                          <p:attrName>style.visibility</p:attrName>
                                        </p:attrNameLst>
                                      </p:cBhvr>
                                      <p:to>
                                        <p:strVal val="visible"/>
                                      </p:to>
                                    </p:set>
                                    <p:animEffect transition="in" filter="fade">
                                      <p:cBhvr>
                                        <p:cTn id="68" dur="1000"/>
                                        <p:tgtEl>
                                          <p:spTgt spid="3">
                                            <p:txEl>
                                              <p:pRg st="0" end="0"/>
                                            </p:txEl>
                                          </p:spTgt>
                                        </p:tgtEl>
                                      </p:cBhvr>
                                    </p:animEffect>
                                    <p:anim calcmode="lin" valueType="num">
                                      <p:cBhvr>
                                        <p:cTn id="6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afterGroup">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 end="1"/>
                                            </p:txEl>
                                          </p:spTgt>
                                        </p:tgtEl>
                                        <p:attrNameLst>
                                          <p:attrName>style.visibility</p:attrName>
                                        </p:attrNameLst>
                                      </p:cBhvr>
                                      <p:to>
                                        <p:strVal val="visible"/>
                                      </p:to>
                                    </p:set>
                                    <p:animEffect transition="in" filter="fade">
                                      <p:cBhvr>
                                        <p:cTn id="75" dur="1000"/>
                                        <p:tgtEl>
                                          <p:spTgt spid="3">
                                            <p:txEl>
                                              <p:pRg st="1" end="1"/>
                                            </p:txEl>
                                          </p:spTgt>
                                        </p:tgtEl>
                                      </p:cBhvr>
                                    </p:animEffect>
                                    <p:anim calcmode="lin" valueType="num">
                                      <p:cBhvr>
                                        <p:cTn id="7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afterGroup">
                            <p:stCondLst>
                              <p:cond delay="0"/>
                            </p:stCondLst>
                            <p:childTnLst>
                              <p:par>
                                <p:cTn id="80" presetID="42" presetClass="entr" presetSubtype="0" fill="hold" nodeType="clickEffect">
                                  <p:stCondLst>
                                    <p:cond delay="0"/>
                                  </p:stCondLst>
                                  <p:childTnLst>
                                    <p:set>
                                      <p:cBhvr>
                                        <p:cTn id="81" dur="1" fill="hold">
                                          <p:stCondLst>
                                            <p:cond delay="0"/>
                                          </p:stCondLst>
                                        </p:cTn>
                                        <p:tgtEl>
                                          <p:spTgt spid="3">
                                            <p:txEl>
                                              <p:pRg st="2" end="2"/>
                                            </p:txEl>
                                          </p:spTgt>
                                        </p:tgtEl>
                                        <p:attrNameLst>
                                          <p:attrName>style.visibility</p:attrName>
                                        </p:attrNameLst>
                                      </p:cBhvr>
                                      <p:to>
                                        <p:strVal val="visible"/>
                                      </p:to>
                                    </p:set>
                                    <p:animEffect transition="in" filter="fade">
                                      <p:cBhvr>
                                        <p:cTn id="82" dur="1000"/>
                                        <p:tgtEl>
                                          <p:spTgt spid="3">
                                            <p:txEl>
                                              <p:pRg st="2" end="2"/>
                                            </p:txEl>
                                          </p:spTgt>
                                        </p:tgtEl>
                                      </p:cBhvr>
                                    </p:animEffect>
                                    <p:anim calcmode="lin" valueType="num">
                                      <p:cBhvr>
                                        <p:cTn id="8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afterGroup">
                            <p:stCondLst>
                              <p:cond delay="0"/>
                            </p:stCondLst>
                            <p:childTnLst>
                              <p:par>
                                <p:cTn id="87" presetID="42" presetClass="entr" presetSubtype="0" fill="hold" nodeType="clickEffect">
                                  <p:stCondLst>
                                    <p:cond delay="0"/>
                                  </p:stCondLst>
                                  <p:childTnLst>
                                    <p:set>
                                      <p:cBhvr>
                                        <p:cTn id="88" dur="1" fill="hold">
                                          <p:stCondLst>
                                            <p:cond delay="0"/>
                                          </p:stCondLst>
                                        </p:cTn>
                                        <p:tgtEl>
                                          <p:spTgt spid="3">
                                            <p:txEl>
                                              <p:pRg st="3" end="3"/>
                                            </p:txEl>
                                          </p:spTgt>
                                        </p:tgtEl>
                                        <p:attrNameLst>
                                          <p:attrName>style.visibility</p:attrName>
                                        </p:attrNameLst>
                                      </p:cBhvr>
                                      <p:to>
                                        <p:strVal val="visible"/>
                                      </p:to>
                                    </p:set>
                                    <p:animEffect transition="in" filter="fade">
                                      <p:cBhvr>
                                        <p:cTn id="89" dur="1000"/>
                                        <p:tgtEl>
                                          <p:spTgt spid="3">
                                            <p:txEl>
                                              <p:pRg st="3" end="3"/>
                                            </p:txEl>
                                          </p:spTgt>
                                        </p:tgtEl>
                                      </p:cBhvr>
                                    </p:animEffect>
                                    <p:anim calcmode="lin" valueType="num">
                                      <p:cBhvr>
                                        <p:cTn id="9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afterGroup">
                            <p:stCondLst>
                              <p:cond delay="0"/>
                            </p:stCondLst>
                            <p:childTnLst>
                              <p:par>
                                <p:cTn id="94" presetID="42" presetClass="entr" presetSubtype="0" fill="hold" nodeType="clickEffect">
                                  <p:stCondLst>
                                    <p:cond delay="0"/>
                                  </p:stCondLst>
                                  <p:childTnLst>
                                    <p:set>
                                      <p:cBhvr>
                                        <p:cTn id="95" dur="1" fill="hold">
                                          <p:stCondLst>
                                            <p:cond delay="0"/>
                                          </p:stCondLst>
                                        </p:cTn>
                                        <p:tgtEl>
                                          <p:spTgt spid="3">
                                            <p:txEl>
                                              <p:pRg st="4" end="4"/>
                                            </p:txEl>
                                          </p:spTgt>
                                        </p:tgtEl>
                                        <p:attrNameLst>
                                          <p:attrName>style.visibility</p:attrName>
                                        </p:attrNameLst>
                                      </p:cBhvr>
                                      <p:to>
                                        <p:strVal val="visible"/>
                                      </p:to>
                                    </p:set>
                                    <p:animEffect transition="in" filter="fade">
                                      <p:cBhvr>
                                        <p:cTn id="96" dur="1000"/>
                                        <p:tgtEl>
                                          <p:spTgt spid="3">
                                            <p:txEl>
                                              <p:pRg st="4" end="4"/>
                                            </p:txEl>
                                          </p:spTgt>
                                        </p:tgtEl>
                                      </p:cBhvr>
                                    </p:animEffect>
                                    <p:anim calcmode="lin" valueType="num">
                                      <p:cBhvr>
                                        <p:cTn id="9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after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Effect transition="in" filter="fade">
                                      <p:cBhvr>
                                        <p:cTn id="103" dur="1000"/>
                                        <p:tgtEl>
                                          <p:spTgt spid="3">
                                            <p:txEl>
                                              <p:pRg st="5" end="5"/>
                                            </p:txEl>
                                          </p:spTgt>
                                        </p:tgtEl>
                                      </p:cBhvr>
                                    </p:animEffect>
                                    <p:anim calcmode="lin" valueType="num">
                                      <p:cBhvr>
                                        <p:cTn id="10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3366770" cy="706755"/>
          </a:xfrm>
          <a:prstGeom prst="rect">
            <a:avLst/>
          </a:prstGeom>
          <a:noFill/>
        </p:spPr>
        <p:txBody>
          <a:bodyPr wrap="square" rtlCol="0">
            <a:spAutoFit/>
          </a:bodyPr>
          <a:lstStyle/>
          <a:p>
            <a:r>
              <a:rPr lang="en-US" altLang="zh-CN" sz="4000" b="1"/>
              <a:t>  </a:t>
            </a:r>
            <a:r>
              <a:rPr lang="zh-CN" altLang="en-US" sz="4000" b="1"/>
              <a:t>学习目标</a:t>
            </a:r>
            <a:endParaRPr lang="zh-CN" altLang="en-US" sz="4000" b="1"/>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菱形 1"/>
          <p:cNvSpPr/>
          <p:nvPr/>
        </p:nvSpPr>
        <p:spPr>
          <a:xfrm>
            <a:off x="902335" y="1989455"/>
            <a:ext cx="437515" cy="45148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菱形 2"/>
          <p:cNvSpPr/>
          <p:nvPr/>
        </p:nvSpPr>
        <p:spPr>
          <a:xfrm>
            <a:off x="916305" y="2992120"/>
            <a:ext cx="437515" cy="45148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622425" y="1861820"/>
            <a:ext cx="5248275" cy="706755"/>
          </a:xfrm>
          <a:prstGeom prst="rect">
            <a:avLst/>
          </a:prstGeom>
          <a:noFill/>
        </p:spPr>
        <p:txBody>
          <a:bodyPr wrap="square" rtlCol="0">
            <a:spAutoFit/>
          </a:bodyPr>
          <a:lstStyle/>
          <a:p>
            <a:r>
              <a:rPr lang="zh-CN" sz="4000"/>
              <a:t>数据</a:t>
            </a:r>
            <a:endParaRPr lang="zh-CN" sz="4000"/>
          </a:p>
        </p:txBody>
      </p:sp>
      <p:sp>
        <p:nvSpPr>
          <p:cNvPr id="14" name="文本框 13"/>
          <p:cNvSpPr txBox="1"/>
          <p:nvPr/>
        </p:nvSpPr>
        <p:spPr>
          <a:xfrm>
            <a:off x="1636395" y="2864485"/>
            <a:ext cx="5023485" cy="706755"/>
          </a:xfrm>
          <a:prstGeom prst="rect">
            <a:avLst/>
          </a:prstGeom>
          <a:noFill/>
        </p:spPr>
        <p:txBody>
          <a:bodyPr wrap="square" rtlCol="0">
            <a:spAutoFit/>
          </a:bodyPr>
          <a:lstStyle/>
          <a:p>
            <a:r>
              <a:rPr lang="zh-CN" altLang="en-US" sz="4000"/>
              <a:t>数据的组织</a:t>
            </a:r>
            <a:endParaRPr lang="zh-CN" altLang="en-US" sz="4000"/>
          </a:p>
        </p:txBody>
      </p:sp>
      <p:pic>
        <p:nvPicPr>
          <p:cNvPr id="23" name="图片 22"/>
          <p:cNvPicPr>
            <a:picLocks noChangeAspect="1"/>
          </p:cNvPicPr>
          <p:nvPr/>
        </p:nvPicPr>
        <p:blipFill>
          <a:blip r:embed="rId2"/>
          <a:stretch>
            <a:fillRect/>
          </a:stretch>
        </p:blipFill>
        <p:spPr>
          <a:xfrm>
            <a:off x="6645910" y="1918335"/>
            <a:ext cx="5095875" cy="231965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3" grpId="0"/>
      <p:bldP spid="14"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9" name="标题 3"/>
          <p:cNvSpPr>
            <a:spLocks noGrp="1"/>
          </p:cNvSpPr>
          <p:nvPr/>
        </p:nvSpPr>
        <p:spPr>
          <a:xfrm>
            <a:off x="8778240" y="4950460"/>
            <a:ext cx="3413125" cy="612140"/>
          </a:xfrm>
          <a:prstGeom prst="rect">
            <a:avLst/>
          </a:prstGeom>
          <a:noFill/>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a:t>
            </a:r>
            <a:endParaRPr lang="zh-CN" altLang="en-US" sz="4000" b="1">
              <a:sym typeface="+mn-ea"/>
            </a:endParaRPr>
          </a:p>
        </p:txBody>
      </p:sp>
      <p:sp>
        <p:nvSpPr>
          <p:cNvPr id="16" name="文本框 15"/>
          <p:cNvSpPr txBox="1"/>
          <p:nvPr/>
        </p:nvSpPr>
        <p:spPr>
          <a:xfrm>
            <a:off x="690245" y="1989455"/>
            <a:ext cx="10619105" cy="521970"/>
          </a:xfrm>
          <a:prstGeom prst="rect">
            <a:avLst/>
          </a:prstGeom>
          <a:noFill/>
        </p:spPr>
        <p:txBody>
          <a:bodyPr wrap="square" rtlCol="0">
            <a:spAutoFit/>
          </a:bodyPr>
          <a:lstStyle/>
          <a:p>
            <a:r>
              <a:rPr lang="zh-CN" altLang="en-US" sz="2800"/>
              <a:t>数字、数值、文字、图形、图像、音频、视频等</a:t>
            </a:r>
            <a:endParaRPr lang="zh-CN" altLang="en-US" sz="2800"/>
          </a:p>
        </p:txBody>
      </p:sp>
      <p:sp>
        <p:nvSpPr>
          <p:cNvPr id="19" name="文本框 18"/>
          <p:cNvSpPr txBox="1"/>
          <p:nvPr/>
        </p:nvSpPr>
        <p:spPr>
          <a:xfrm>
            <a:off x="786130" y="2657475"/>
            <a:ext cx="10619105" cy="2676525"/>
          </a:xfrm>
          <a:prstGeom prst="rect">
            <a:avLst/>
          </a:prstGeom>
          <a:noFill/>
        </p:spPr>
        <p:txBody>
          <a:bodyPr wrap="square" rtlCol="0">
            <a:spAutoFit/>
          </a:bodyPr>
          <a:lstStyle/>
          <a:p>
            <a:r>
              <a:rPr lang="zh-CN" altLang="en-US" sz="2800">
                <a:solidFill>
                  <a:srgbClr val="FF0000"/>
                </a:solidFill>
              </a:rPr>
              <a:t>数字</a:t>
            </a:r>
            <a:r>
              <a:rPr lang="zh-CN" altLang="en-US" sz="2800"/>
              <a:t>：阿拉伯数字</a:t>
            </a:r>
            <a:r>
              <a:rPr lang="en-US" altLang="zh-CN" sz="2800"/>
              <a:t>0~9</a:t>
            </a:r>
            <a:r>
              <a:rPr lang="zh-CN" altLang="en-US" sz="2800"/>
              <a:t>或其他含义相同的符号表示。</a:t>
            </a:r>
            <a:endParaRPr lang="zh-CN" altLang="en-US" sz="2800"/>
          </a:p>
          <a:p>
            <a:r>
              <a:rPr lang="en-US" altLang="zh-CN" sz="2800"/>
              <a:t>           </a:t>
            </a:r>
            <a:r>
              <a:rPr lang="zh-CN" altLang="en-US" sz="2800"/>
              <a:t>其本身没有意义，没有量的含义。</a:t>
            </a:r>
            <a:r>
              <a:rPr lang="zh-CN" altLang="en-US" sz="2800">
                <a:solidFill>
                  <a:srgbClr val="FF0000"/>
                </a:solidFill>
              </a:rPr>
              <a:t>数字只是一个符号</a:t>
            </a:r>
            <a:r>
              <a:rPr lang="zh-CN" altLang="en-US" sz="2800"/>
              <a:t>。</a:t>
            </a:r>
            <a:endParaRPr lang="zh-CN" altLang="en-US" sz="2800"/>
          </a:p>
          <a:p>
            <a:endParaRPr lang="zh-CN" altLang="en-US" sz="2800"/>
          </a:p>
          <a:p>
            <a:r>
              <a:rPr lang="zh-CN" altLang="en-US" sz="2800">
                <a:solidFill>
                  <a:srgbClr val="FF0000"/>
                </a:solidFill>
              </a:rPr>
              <a:t>数值</a:t>
            </a:r>
            <a:r>
              <a:rPr lang="zh-CN" altLang="en-US" sz="2800"/>
              <a:t>：由数字符号组成，具有量的意义、可进行算术运算的</a:t>
            </a:r>
            <a:r>
              <a:rPr lang="zh-CN" altLang="en-US" sz="2800">
                <a:solidFill>
                  <a:srgbClr val="FF0000"/>
                </a:solidFill>
              </a:rPr>
              <a:t>数据</a:t>
            </a:r>
            <a:r>
              <a:rPr lang="zh-CN" altLang="en-US" sz="2800"/>
              <a:t>。</a:t>
            </a:r>
            <a:endParaRPr lang="zh-CN" altLang="en-US" sz="2800"/>
          </a:p>
          <a:p>
            <a:endParaRPr lang="zh-CN" altLang="en-US" sz="2800"/>
          </a:p>
          <a:p>
            <a:r>
              <a:rPr lang="zh-CN" altLang="en-US" sz="2800"/>
              <a:t>在数字化时代中，</a:t>
            </a:r>
            <a:r>
              <a:rPr lang="zh-CN" altLang="en-US" sz="2800">
                <a:solidFill>
                  <a:srgbClr val="FF0000"/>
                </a:solidFill>
              </a:rPr>
              <a:t>数据</a:t>
            </a:r>
            <a:r>
              <a:rPr lang="zh-CN" altLang="en-US" sz="2800"/>
              <a:t>是指用</a:t>
            </a:r>
            <a:r>
              <a:rPr lang="zh-CN" altLang="en-US" sz="2800">
                <a:solidFill>
                  <a:srgbClr val="FF0000"/>
                </a:solidFill>
              </a:rPr>
              <a:t>计算机进行处理的符号表示的总称</a:t>
            </a:r>
            <a:r>
              <a:rPr lang="zh-CN" altLang="en-US" sz="2800"/>
              <a:t>。</a:t>
            </a:r>
            <a:endParaRPr lang="zh-CN" altLang="en-US" sz="28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365315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数据的表现形式</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after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9" name="标题 3"/>
          <p:cNvSpPr>
            <a:spLocks noGrp="1"/>
          </p:cNvSpPr>
          <p:nvPr/>
        </p:nvSpPr>
        <p:spPr>
          <a:xfrm>
            <a:off x="8778240" y="4950460"/>
            <a:ext cx="3413125" cy="612140"/>
          </a:xfrm>
          <a:prstGeom prst="rect">
            <a:avLst/>
          </a:prstGeom>
          <a:noFill/>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a:t>
            </a:r>
            <a:endParaRPr lang="zh-CN" altLang="en-US" sz="4000" b="1">
              <a:sym typeface="+mn-ea"/>
            </a:endParaRPr>
          </a:p>
        </p:txBody>
      </p:sp>
      <p:sp>
        <p:nvSpPr>
          <p:cNvPr id="19" name="文本框 18"/>
          <p:cNvSpPr txBox="1"/>
          <p:nvPr/>
        </p:nvSpPr>
        <p:spPr>
          <a:xfrm>
            <a:off x="687070" y="2090420"/>
            <a:ext cx="10619105" cy="3538220"/>
          </a:xfrm>
          <a:prstGeom prst="rect">
            <a:avLst/>
          </a:prstGeom>
          <a:noFill/>
        </p:spPr>
        <p:txBody>
          <a:bodyPr wrap="square" rtlCol="0">
            <a:spAutoFit/>
          </a:bodyPr>
          <a:lstStyle/>
          <a:p>
            <a:r>
              <a:rPr lang="en-US" sz="2800">
                <a:solidFill>
                  <a:schemeClr val="tx1"/>
                </a:solidFill>
              </a:rPr>
              <a:t>1</a:t>
            </a:r>
            <a:r>
              <a:rPr lang="zh-CN" altLang="en-US" sz="2800">
                <a:solidFill>
                  <a:schemeClr val="tx1"/>
                </a:solidFill>
              </a:rPr>
              <a:t>、数据促进了人类社会的发展。</a:t>
            </a:r>
            <a:endParaRPr lang="zh-CN" altLang="en-US" sz="2800">
              <a:solidFill>
                <a:schemeClr val="tx1"/>
              </a:solidFill>
            </a:endParaRPr>
          </a:p>
          <a:p>
            <a:r>
              <a:rPr lang="en-US" altLang="zh-CN" sz="2800"/>
              <a:t>       </a:t>
            </a:r>
            <a:r>
              <a:rPr lang="zh-CN" altLang="en-US" sz="2800"/>
              <a:t>人类社会是在数据的表示和分析中不断发展前进的。</a:t>
            </a:r>
            <a:endParaRPr lang="zh-CN" altLang="en-US" sz="2800"/>
          </a:p>
          <a:p>
            <a:endParaRPr lang="zh-CN" altLang="en-US" sz="2800"/>
          </a:p>
          <a:p>
            <a:r>
              <a:rPr lang="en-US" altLang="zh-CN" sz="2800"/>
              <a:t>2</a:t>
            </a:r>
            <a:r>
              <a:rPr lang="zh-CN" altLang="en-US" sz="2800"/>
              <a:t>、大数据推动人类进入一个崭新的时代。</a:t>
            </a:r>
            <a:endParaRPr lang="zh-CN" altLang="en-US" sz="2800"/>
          </a:p>
          <a:p>
            <a:r>
              <a:rPr lang="en-US" altLang="zh-CN" sz="2800"/>
              <a:t>        </a:t>
            </a:r>
            <a:r>
              <a:rPr lang="zh-CN" altLang="en-US" sz="2800">
                <a:solidFill>
                  <a:srgbClr val="FF0000"/>
                </a:solidFill>
              </a:rPr>
              <a:t>大数据</a:t>
            </a:r>
            <a:r>
              <a:rPr lang="zh-CN" altLang="en-US" sz="2800"/>
              <a:t>不单指数据的海量，而是针对具有</a:t>
            </a:r>
            <a:r>
              <a:rPr lang="en-US" altLang="zh-CN" sz="2800"/>
              <a:t>“4V”</a:t>
            </a:r>
            <a:r>
              <a:rPr lang="zh-CN" altLang="en-US" sz="2800"/>
              <a:t>特征的数据。</a:t>
            </a:r>
            <a:endParaRPr lang="zh-CN" altLang="en-US" sz="2800"/>
          </a:p>
          <a:p>
            <a:endParaRPr lang="zh-CN" altLang="en-US" sz="2800"/>
          </a:p>
          <a:p>
            <a:r>
              <a:rPr lang="en-US" altLang="zh-CN" sz="2800"/>
              <a:t>        </a:t>
            </a:r>
            <a:r>
              <a:rPr lang="zh-CN" altLang="en-US" sz="2800">
                <a:solidFill>
                  <a:srgbClr val="FF0000"/>
                </a:solidFill>
              </a:rPr>
              <a:t>大数据技术</a:t>
            </a:r>
            <a:r>
              <a:rPr lang="zh-CN" altLang="en-US" sz="2800"/>
              <a:t>是指提高对这些数据的</a:t>
            </a:r>
            <a:r>
              <a:rPr lang="en-US" altLang="zh-CN" sz="2800"/>
              <a:t>“</a:t>
            </a:r>
            <a:r>
              <a:rPr lang="zh-CN" altLang="en-US" sz="2800"/>
              <a:t>加工能力</a:t>
            </a:r>
            <a:r>
              <a:rPr lang="en-US" altLang="zh-CN" sz="2800"/>
              <a:t>”</a:t>
            </a:r>
            <a:r>
              <a:rPr lang="zh-CN" altLang="en-US" sz="2800"/>
              <a:t>，通过</a:t>
            </a:r>
            <a:r>
              <a:rPr lang="en-US" altLang="zh-CN" sz="2800"/>
              <a:t>“</a:t>
            </a:r>
            <a:r>
              <a:rPr lang="zh-CN" altLang="en-US" sz="2800"/>
              <a:t>加工</a:t>
            </a:r>
            <a:r>
              <a:rPr lang="en-US" altLang="zh-CN" sz="2800"/>
              <a:t>”</a:t>
            </a:r>
            <a:r>
              <a:rPr lang="zh-CN" altLang="en-US" sz="2800"/>
              <a:t>实现数据</a:t>
            </a:r>
            <a:r>
              <a:rPr lang="en-US" altLang="zh-CN" sz="2800"/>
              <a:t>“</a:t>
            </a:r>
            <a:r>
              <a:rPr lang="zh-CN" altLang="en-US" sz="2800"/>
              <a:t>增值</a:t>
            </a:r>
            <a:r>
              <a:rPr lang="en-US" altLang="zh-CN" sz="2800"/>
              <a:t>”</a:t>
            </a:r>
            <a:r>
              <a:rPr lang="zh-CN" altLang="en-US" sz="2800"/>
              <a:t>的一系列硬件和软件技术的综合。</a:t>
            </a:r>
            <a:endParaRPr lang="zh-CN" altLang="en-US" sz="28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数据的价值与意义</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animEffect transition="in" filter="fade">
                                      <p:cBhvr>
                                        <p:cTn id="13" dur="1000"/>
                                        <p:tgtEl>
                                          <p:spTgt spid="19">
                                            <p:txEl>
                                              <p:pRg st="1" end="1"/>
                                            </p:txEl>
                                          </p:spTgt>
                                        </p:tgtEl>
                                      </p:cBhvr>
                                    </p:animEffect>
                                    <p:anim calcmode="lin" valueType="num">
                                      <p:cBhvr>
                                        <p:cTn id="1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fade">
                                      <p:cBhvr>
                                        <p:cTn id="19" dur="1000"/>
                                        <p:tgtEl>
                                          <p:spTgt spid="19">
                                            <p:txEl>
                                              <p:pRg st="3" end="3"/>
                                            </p:txEl>
                                          </p:spTgt>
                                        </p:tgtEl>
                                      </p:cBhvr>
                                    </p:animEffect>
                                    <p:anim calcmode="lin" valueType="num">
                                      <p:cBhvr>
                                        <p:cTn id="20"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nodeType="afterEffect">
                                  <p:stCondLst>
                                    <p:cond delay="0"/>
                                  </p:stCondLst>
                                  <p:childTnLst>
                                    <p:set>
                                      <p:cBhvr>
                                        <p:cTn id="24" dur="1" fill="hold">
                                          <p:stCondLst>
                                            <p:cond delay="0"/>
                                          </p:stCondLst>
                                        </p:cTn>
                                        <p:tgtEl>
                                          <p:spTgt spid="19">
                                            <p:txEl>
                                              <p:pRg st="4" end="4"/>
                                            </p:txEl>
                                          </p:spTgt>
                                        </p:tgtEl>
                                        <p:attrNameLst>
                                          <p:attrName>style.visibility</p:attrName>
                                        </p:attrNameLst>
                                      </p:cBhvr>
                                      <p:to>
                                        <p:strVal val="visible"/>
                                      </p:to>
                                    </p:set>
                                    <p:animEffect transition="in" filter="fade">
                                      <p:cBhvr>
                                        <p:cTn id="25" dur="1000"/>
                                        <p:tgtEl>
                                          <p:spTgt spid="19">
                                            <p:txEl>
                                              <p:pRg st="4" end="4"/>
                                            </p:txEl>
                                          </p:spTgt>
                                        </p:tgtEl>
                                      </p:cBhvr>
                                    </p:animEffect>
                                    <p:anim calcmode="lin" valueType="num">
                                      <p:cBhvr>
                                        <p:cTn id="26"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nodeType="afterEffect">
                                  <p:stCondLst>
                                    <p:cond delay="0"/>
                                  </p:stCondLst>
                                  <p:childTnLst>
                                    <p:set>
                                      <p:cBhvr>
                                        <p:cTn id="30" dur="1" fill="hold">
                                          <p:stCondLst>
                                            <p:cond delay="0"/>
                                          </p:stCondLst>
                                        </p:cTn>
                                        <p:tgtEl>
                                          <p:spTgt spid="19">
                                            <p:txEl>
                                              <p:pRg st="6" end="6"/>
                                            </p:txEl>
                                          </p:spTgt>
                                        </p:tgtEl>
                                        <p:attrNameLst>
                                          <p:attrName>style.visibility</p:attrName>
                                        </p:attrNameLst>
                                      </p:cBhvr>
                                      <p:to>
                                        <p:strVal val="visible"/>
                                      </p:to>
                                    </p:set>
                                    <p:animEffect transition="in" filter="fade">
                                      <p:cBhvr>
                                        <p:cTn id="31" dur="1000"/>
                                        <p:tgtEl>
                                          <p:spTgt spid="19">
                                            <p:txEl>
                                              <p:pRg st="6" end="6"/>
                                            </p:txEl>
                                          </p:spTgt>
                                        </p:tgtEl>
                                      </p:cBhvr>
                                    </p:animEffect>
                                    <p:anim calcmode="lin" valueType="num">
                                      <p:cBhvr>
                                        <p:cTn id="32"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9" name="标题 3"/>
          <p:cNvSpPr>
            <a:spLocks noGrp="1"/>
          </p:cNvSpPr>
          <p:nvPr/>
        </p:nvSpPr>
        <p:spPr>
          <a:xfrm>
            <a:off x="8778240" y="4950460"/>
            <a:ext cx="3413125" cy="612140"/>
          </a:xfrm>
          <a:prstGeom prst="rect">
            <a:avLst/>
          </a:prstGeom>
          <a:noFill/>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3291840"/>
          </a:xfrm>
          <a:prstGeom prst="rect">
            <a:avLst/>
          </a:prstGeom>
          <a:noFill/>
        </p:spPr>
        <p:txBody>
          <a:bodyPr wrap="square" rtlCol="0">
            <a:spAutoFit/>
          </a:bodyPr>
          <a:lstStyle/>
          <a:p>
            <a:r>
              <a:rPr lang="en-US" sz="2800">
                <a:solidFill>
                  <a:schemeClr val="tx1"/>
                </a:solidFill>
              </a:rPr>
              <a:t>1</a:t>
            </a:r>
            <a:r>
              <a:rPr lang="zh-CN" altLang="en-US" sz="2800">
                <a:solidFill>
                  <a:schemeClr val="tx1"/>
                </a:solidFill>
              </a:rPr>
              <a:t>、数据</a:t>
            </a:r>
            <a:r>
              <a:rPr lang="zh-CN" sz="2800">
                <a:solidFill>
                  <a:schemeClr val="tx1"/>
                </a:solidFill>
              </a:rPr>
              <a:t>元素</a:t>
            </a:r>
            <a:endParaRPr lang="zh-CN" sz="2800">
              <a:solidFill>
                <a:schemeClr val="tx1"/>
              </a:solidFill>
            </a:endParaRPr>
          </a:p>
          <a:p>
            <a:r>
              <a:rPr lang="zh-CN" sz="2800">
                <a:solidFill>
                  <a:schemeClr val="tx1"/>
                </a:solidFill>
              </a:rPr>
              <a:t> </a:t>
            </a:r>
            <a:r>
              <a:rPr lang="en-US" altLang="zh-CN" sz="2800">
                <a:solidFill>
                  <a:schemeClr val="tx1"/>
                </a:solidFill>
              </a:rPr>
              <a:t>     </a:t>
            </a:r>
            <a:r>
              <a:rPr lang="zh-CN" altLang="en-US" sz="2400">
                <a:solidFill>
                  <a:schemeClr val="tx1"/>
                </a:solidFill>
              </a:rPr>
              <a:t>它是</a:t>
            </a:r>
            <a:r>
              <a:rPr lang="zh-CN" altLang="en-US" sz="2400">
                <a:solidFill>
                  <a:srgbClr val="FF0000"/>
                </a:solidFill>
              </a:rPr>
              <a:t>数据的基本单位</a:t>
            </a:r>
            <a:r>
              <a:rPr lang="zh-CN" altLang="en-US" sz="2400">
                <a:solidFill>
                  <a:schemeClr val="tx1"/>
                </a:solidFill>
              </a:rPr>
              <a:t>。</a:t>
            </a:r>
            <a:endParaRPr lang="zh-CN" altLang="en-US" sz="2400">
              <a:solidFill>
                <a:schemeClr val="tx1"/>
              </a:solidFill>
            </a:endParaRPr>
          </a:p>
          <a:p>
            <a:r>
              <a:rPr lang="zh-CN" altLang="en-US" sz="2400">
                <a:solidFill>
                  <a:schemeClr val="tx1"/>
                </a:solidFill>
              </a:rPr>
              <a:t> </a:t>
            </a:r>
            <a:r>
              <a:rPr lang="en-US" altLang="zh-CN" sz="2400">
                <a:solidFill>
                  <a:schemeClr val="tx1"/>
                </a:solidFill>
              </a:rPr>
              <a:t>     </a:t>
            </a:r>
            <a:r>
              <a:rPr lang="zh-CN" altLang="en-US" sz="2400">
                <a:solidFill>
                  <a:schemeClr val="tx1"/>
                </a:solidFill>
              </a:rPr>
              <a:t>在</a:t>
            </a:r>
            <a:r>
              <a:rPr lang="en-US" altLang="zh-CN" sz="2400">
                <a:solidFill>
                  <a:schemeClr val="tx1"/>
                </a:solidFill>
              </a:rPr>
              <a:t>Excel</a:t>
            </a:r>
            <a:r>
              <a:rPr lang="zh-CN" altLang="en-US" sz="2400">
                <a:solidFill>
                  <a:schemeClr val="tx1"/>
                </a:solidFill>
              </a:rPr>
              <a:t>表或</a:t>
            </a:r>
            <a:r>
              <a:rPr lang="en-US" altLang="zh-CN" sz="2400">
                <a:solidFill>
                  <a:schemeClr val="tx1"/>
                </a:solidFill>
              </a:rPr>
              <a:t>DataFrame</a:t>
            </a:r>
            <a:r>
              <a:rPr lang="zh-CN" altLang="en-US" sz="2400">
                <a:solidFill>
                  <a:schemeClr val="tx1"/>
                </a:solidFill>
              </a:rPr>
              <a:t>中的数据元素是由若干个数据项（也称为字段、域）组成。</a:t>
            </a:r>
            <a:r>
              <a:rPr lang="zh-CN" altLang="en-US" sz="2400">
                <a:solidFill>
                  <a:srgbClr val="FF0000"/>
                </a:solidFill>
              </a:rPr>
              <a:t>数据项是具有独立含义的最小数据表示单位</a:t>
            </a:r>
            <a:r>
              <a:rPr lang="zh-CN" altLang="en-US" sz="2400">
                <a:solidFill>
                  <a:schemeClr val="tx1"/>
                </a:solidFill>
              </a:rPr>
              <a:t>。数据项包括数据项名称和数据项的值。</a:t>
            </a:r>
            <a:endParaRPr lang="zh-CN" altLang="en-US" sz="2400">
              <a:solidFill>
                <a:schemeClr val="tx1"/>
              </a:solidFill>
            </a:endParaRPr>
          </a:p>
          <a:p>
            <a:endParaRPr lang="zh-CN" altLang="en-US" sz="2400"/>
          </a:p>
          <a:p>
            <a:r>
              <a:rPr lang="en-US" altLang="zh-CN" sz="2800"/>
              <a:t>2</a:t>
            </a:r>
            <a:r>
              <a:rPr lang="zh-CN" altLang="en-US" sz="2800"/>
              <a:t>、数据类型</a:t>
            </a:r>
            <a:endParaRPr lang="zh-CN" altLang="en-US" sz="2800"/>
          </a:p>
          <a:p>
            <a:r>
              <a:rPr lang="en-US" sz="2800"/>
              <a:t>       </a:t>
            </a:r>
            <a:r>
              <a:rPr lang="zh-CN" altLang="en-US" sz="2400"/>
              <a:t>指具有相同性质的计算机数据的集合以及在这个数据集合上的一组操作。</a:t>
            </a:r>
            <a:endParaRPr lang="zh-CN" altLang="en-US" sz="24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数据结构的概念</a:t>
            </a:r>
            <a:endParaRPr lang="zh-CN" altLang="en-US" sz="3200"/>
          </a:p>
        </p:txBody>
      </p:sp>
      <p:sp>
        <p:nvSpPr>
          <p:cNvPr id="3" name="文本框 2"/>
          <p:cNvSpPr txBox="1"/>
          <p:nvPr/>
        </p:nvSpPr>
        <p:spPr>
          <a:xfrm>
            <a:off x="1174750" y="5142230"/>
            <a:ext cx="2074545" cy="460375"/>
          </a:xfrm>
          <a:prstGeom prst="rect">
            <a:avLst/>
          </a:prstGeom>
          <a:noFill/>
        </p:spPr>
        <p:txBody>
          <a:bodyPr wrap="square" rtlCol="0">
            <a:spAutoFit/>
          </a:bodyPr>
          <a:lstStyle/>
          <a:p>
            <a:r>
              <a:rPr lang="zh-CN" altLang="en-US" sz="2400">
                <a:solidFill>
                  <a:srgbClr val="FF0000"/>
                </a:solidFill>
              </a:rPr>
              <a:t>基本数据类型</a:t>
            </a:r>
            <a:r>
              <a:rPr lang="zh-CN" altLang="en-US" sz="2400"/>
              <a:t>：</a:t>
            </a:r>
            <a:endParaRPr lang="zh-CN" altLang="en-US" sz="2400"/>
          </a:p>
        </p:txBody>
      </p:sp>
      <p:sp>
        <p:nvSpPr>
          <p:cNvPr id="5" name="文本框 4"/>
          <p:cNvSpPr txBox="1"/>
          <p:nvPr/>
        </p:nvSpPr>
        <p:spPr>
          <a:xfrm>
            <a:off x="1174750" y="5681345"/>
            <a:ext cx="2074545" cy="460375"/>
          </a:xfrm>
          <a:prstGeom prst="rect">
            <a:avLst/>
          </a:prstGeom>
          <a:noFill/>
        </p:spPr>
        <p:txBody>
          <a:bodyPr wrap="square" rtlCol="0">
            <a:spAutoFit/>
          </a:bodyPr>
          <a:lstStyle/>
          <a:p>
            <a:r>
              <a:rPr lang="zh-CN" altLang="en-US" sz="2400">
                <a:solidFill>
                  <a:srgbClr val="FF0000"/>
                </a:solidFill>
              </a:rPr>
              <a:t>结构数据类型</a:t>
            </a:r>
            <a:r>
              <a:rPr lang="zh-CN" altLang="en-US" sz="2400"/>
              <a:t>：</a:t>
            </a:r>
            <a:endParaRPr lang="zh-CN" altLang="en-US" sz="2400"/>
          </a:p>
        </p:txBody>
      </p:sp>
      <p:sp>
        <p:nvSpPr>
          <p:cNvPr id="6" name="文本框 5"/>
          <p:cNvSpPr txBox="1"/>
          <p:nvPr/>
        </p:nvSpPr>
        <p:spPr>
          <a:xfrm>
            <a:off x="3336925" y="5158105"/>
            <a:ext cx="7098030" cy="460375"/>
          </a:xfrm>
          <a:prstGeom prst="rect">
            <a:avLst/>
          </a:prstGeom>
          <a:noFill/>
        </p:spPr>
        <p:txBody>
          <a:bodyPr wrap="square" rtlCol="0">
            <a:spAutoFit/>
          </a:bodyPr>
          <a:lstStyle/>
          <a:p>
            <a:r>
              <a:rPr lang="zh-CN" altLang="en-US" sz="2400"/>
              <a:t>整型、实型、布尔型、字符串、列表、字典</a:t>
            </a:r>
            <a:endParaRPr lang="zh-CN" altLang="en-US" sz="2400"/>
          </a:p>
        </p:txBody>
      </p:sp>
      <p:sp>
        <p:nvSpPr>
          <p:cNvPr id="8" name="文本框 7"/>
          <p:cNvSpPr txBox="1"/>
          <p:nvPr/>
        </p:nvSpPr>
        <p:spPr>
          <a:xfrm>
            <a:off x="3336925" y="5653405"/>
            <a:ext cx="7098030" cy="460375"/>
          </a:xfrm>
          <a:prstGeom prst="rect">
            <a:avLst/>
          </a:prstGeom>
          <a:noFill/>
        </p:spPr>
        <p:txBody>
          <a:bodyPr wrap="square" rtlCol="0">
            <a:spAutoFit/>
          </a:bodyPr>
          <a:lstStyle/>
          <a:p>
            <a:r>
              <a:rPr lang="zh-CN" altLang="en-US" sz="2400"/>
              <a:t>自定义的类</a:t>
            </a:r>
            <a:endParaRPr lang="zh-CN"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par>
                          <p:cTn id="7" fill="hold" nodeType="afterGroup">
                            <p:stCondLst>
                              <p:cond delay="1"/>
                            </p:stCondLst>
                            <p:childTnLst>
                              <p:par>
                                <p:cTn id="8" presetID="42" presetClass="entr" presetSubtype="0" fill="hold" nodeType="afterEffect">
                                  <p:stCondLst>
                                    <p:cond delay="0"/>
                                  </p:stCondLst>
                                  <p:childTnLst>
                                    <p:set>
                                      <p:cBhvr>
                                        <p:cTn id="9" dur="1" fill="hold">
                                          <p:stCondLst>
                                            <p:cond delay="0"/>
                                          </p:stCondLst>
                                        </p:cTn>
                                        <p:tgtEl>
                                          <p:spTgt spid="19">
                                            <p:txEl>
                                              <p:pRg st="0" end="0"/>
                                            </p:txEl>
                                          </p:spTgt>
                                        </p:tgtEl>
                                        <p:attrNameLst>
                                          <p:attrName>style.visibility</p:attrName>
                                        </p:attrNameLst>
                                      </p:cBhvr>
                                      <p:to>
                                        <p:strVal val="visible"/>
                                      </p:to>
                                    </p:set>
                                    <p:animEffect transition="in" filter="fade">
                                      <p:cBhvr>
                                        <p:cTn id="10" dur="1000"/>
                                        <p:tgtEl>
                                          <p:spTgt spid="19">
                                            <p:txEl>
                                              <p:pRg st="0" end="0"/>
                                            </p:txEl>
                                          </p:spTgt>
                                        </p:tgtEl>
                                      </p:cBhvr>
                                    </p:animEffect>
                                    <p:anim calcmode="lin" valueType="num">
                                      <p:cBhvr>
                                        <p:cTn id="1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1001"/>
                            </p:stCondLst>
                            <p:childTnLst>
                              <p:par>
                                <p:cTn id="14" presetID="42" presetClass="entr" presetSubtype="0" fill="hold" nodeType="afterEffect">
                                  <p:stCondLst>
                                    <p:cond delay="0"/>
                                  </p:stCondLst>
                                  <p:childTnLst>
                                    <p:set>
                                      <p:cBhvr>
                                        <p:cTn id="15" dur="1" fill="hold">
                                          <p:stCondLst>
                                            <p:cond delay="0"/>
                                          </p:stCondLst>
                                        </p:cTn>
                                        <p:tgtEl>
                                          <p:spTgt spid="19">
                                            <p:txEl>
                                              <p:pRg st="1" end="1"/>
                                            </p:txEl>
                                          </p:spTgt>
                                        </p:tgtEl>
                                        <p:attrNameLst>
                                          <p:attrName>style.visibility</p:attrName>
                                        </p:attrNameLst>
                                      </p:cBhvr>
                                      <p:to>
                                        <p:strVal val="visible"/>
                                      </p:to>
                                    </p:set>
                                    <p:animEffect transition="in" filter="fade">
                                      <p:cBhvr>
                                        <p:cTn id="16" dur="1000"/>
                                        <p:tgtEl>
                                          <p:spTgt spid="19">
                                            <p:txEl>
                                              <p:pRg st="1" end="1"/>
                                            </p:txEl>
                                          </p:spTgt>
                                        </p:tgtEl>
                                      </p:cBhvr>
                                    </p:animEffect>
                                    <p:anim calcmode="lin" valueType="num">
                                      <p:cBhvr>
                                        <p:cTn id="17"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1"/>
                            </p:stCondLst>
                            <p:childTnLst>
                              <p:par>
                                <p:cTn id="20" presetID="42" presetClass="entr" presetSubtype="0" fill="hold" nodeType="afterEffect">
                                  <p:stCondLst>
                                    <p:cond delay="0"/>
                                  </p:stCondLst>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fade">
                                      <p:cBhvr>
                                        <p:cTn id="22" dur="1000"/>
                                        <p:tgtEl>
                                          <p:spTgt spid="19">
                                            <p:txEl>
                                              <p:pRg st="2" end="2"/>
                                            </p:txEl>
                                          </p:spTgt>
                                        </p:tgtEl>
                                      </p:cBhvr>
                                    </p:animEffect>
                                    <p:anim calcmode="lin" valueType="num">
                                      <p:cBhvr>
                                        <p:cTn id="23"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1"/>
                            </p:stCondLst>
                            <p:childTnLst>
                              <p:par>
                                <p:cTn id="26" presetID="42" presetClass="entr" presetSubtype="0" fill="hold" nodeType="afterEffect">
                                  <p:stCondLst>
                                    <p:cond delay="0"/>
                                  </p:stCondLst>
                                  <p:childTnLst>
                                    <p:set>
                                      <p:cBhvr>
                                        <p:cTn id="27" dur="1" fill="hold">
                                          <p:stCondLst>
                                            <p:cond delay="0"/>
                                          </p:stCondLst>
                                        </p:cTn>
                                        <p:tgtEl>
                                          <p:spTgt spid="19">
                                            <p:txEl>
                                              <p:pRg st="4" end="4"/>
                                            </p:txEl>
                                          </p:spTgt>
                                        </p:tgtEl>
                                        <p:attrNameLst>
                                          <p:attrName>style.visibility</p:attrName>
                                        </p:attrNameLst>
                                      </p:cBhvr>
                                      <p:to>
                                        <p:strVal val="visible"/>
                                      </p:to>
                                    </p:set>
                                    <p:animEffect transition="in" filter="fade">
                                      <p:cBhvr>
                                        <p:cTn id="28" dur="1000"/>
                                        <p:tgtEl>
                                          <p:spTgt spid="19">
                                            <p:txEl>
                                              <p:pRg st="4" end="4"/>
                                            </p:txEl>
                                          </p:spTgt>
                                        </p:tgtEl>
                                      </p:cBhvr>
                                    </p:animEffect>
                                    <p:anim calcmode="lin" valueType="num">
                                      <p:cBhvr>
                                        <p:cTn id="29"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1"/>
                            </p:stCondLst>
                            <p:childTnLst>
                              <p:par>
                                <p:cTn id="32" presetID="42" presetClass="entr" presetSubtype="0" fill="hold" nodeType="afterEffect">
                                  <p:stCondLst>
                                    <p:cond delay="0"/>
                                  </p:stCondLst>
                                  <p:childTnLst>
                                    <p:set>
                                      <p:cBhvr>
                                        <p:cTn id="33" dur="1" fill="hold">
                                          <p:stCondLst>
                                            <p:cond delay="0"/>
                                          </p:stCondLst>
                                        </p:cTn>
                                        <p:tgtEl>
                                          <p:spTgt spid="19">
                                            <p:txEl>
                                              <p:pRg st="5" end="5"/>
                                            </p:txEl>
                                          </p:spTgt>
                                        </p:tgtEl>
                                        <p:attrNameLst>
                                          <p:attrName>style.visibility</p:attrName>
                                        </p:attrNameLst>
                                      </p:cBhvr>
                                      <p:to>
                                        <p:strVal val="visible"/>
                                      </p:to>
                                    </p:set>
                                    <p:animEffect transition="in" filter="fade">
                                      <p:cBhvr>
                                        <p:cTn id="34" dur="1000"/>
                                        <p:tgtEl>
                                          <p:spTgt spid="19">
                                            <p:txEl>
                                              <p:pRg st="5" end="5"/>
                                            </p:txEl>
                                          </p:spTgt>
                                        </p:tgtEl>
                                      </p:cBhvr>
                                    </p:animEffect>
                                    <p:anim calcmode="lin" valueType="num">
                                      <p:cBhvr>
                                        <p:cTn id="35"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1000"/>
                                        <p:tgtEl>
                                          <p:spTgt spid="6"/>
                                        </p:tgtEl>
                                      </p:cBhvr>
                                    </p:animEffect>
                                    <p:anim calcmode="lin" valueType="num">
                                      <p:cBhvr>
                                        <p:cTn id="49" dur="1000" fill="hold"/>
                                        <p:tgtEl>
                                          <p:spTgt spid="6"/>
                                        </p:tgtEl>
                                        <p:attrNameLst>
                                          <p:attrName>ppt_x</p:attrName>
                                        </p:attrNameLst>
                                      </p:cBhvr>
                                      <p:tavLst>
                                        <p:tav tm="0">
                                          <p:val>
                                            <p:strVal val="#ppt_x"/>
                                          </p:val>
                                        </p:tav>
                                        <p:tav tm="100000">
                                          <p:val>
                                            <p:strVal val="#ppt_x"/>
                                          </p:val>
                                        </p:tav>
                                      </p:tavLst>
                                    </p:anim>
                                    <p:anim calcmode="lin" valueType="num">
                                      <p:cBhvr>
                                        <p:cTn id="5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cond evt="onBegin" delay="0">
                          <p:tn val="50"/>
                        </p:cond>
                      </p:stCondLst>
                      <p:childTnLst>
                        <p:par>
                          <p:cTn id="52" fill="hold" nodeType="after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1000"/>
                                        <p:tgtEl>
                                          <p:spTgt spid="5"/>
                                        </p:tgtEl>
                                      </p:cBhvr>
                                    </p:animEffect>
                                    <p:anim calcmode="lin" valueType="num">
                                      <p:cBhvr>
                                        <p:cTn id="56" dur="1000" fill="hold"/>
                                        <p:tgtEl>
                                          <p:spTgt spid="5"/>
                                        </p:tgtEl>
                                        <p:attrNameLst>
                                          <p:attrName>ppt_x</p:attrName>
                                        </p:attrNameLst>
                                      </p:cBhvr>
                                      <p:tavLst>
                                        <p:tav tm="0">
                                          <p:val>
                                            <p:strVal val="#ppt_x"/>
                                          </p:val>
                                        </p:tav>
                                        <p:tav tm="100000">
                                          <p:val>
                                            <p:strVal val="#ppt_x"/>
                                          </p:val>
                                        </p:tav>
                                      </p:tavLst>
                                    </p:anim>
                                    <p:anim calcmode="lin" valueType="num">
                                      <p:cBhvr>
                                        <p:cTn id="5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cond evt="onBegin" delay="0">
                          <p:tn val="57"/>
                        </p:cond>
                      </p:stCondLst>
                      <p:childTnLst>
                        <p:par>
                          <p:cTn id="59" fill="hold" nodeType="afterGroup">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p:bldP spid="6" grpId="0"/>
      <p:bldP spid="5" grpId="0"/>
      <p:bldP spid="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9" name="标题 3"/>
          <p:cNvSpPr>
            <a:spLocks noGrp="1"/>
          </p:cNvSpPr>
          <p:nvPr/>
        </p:nvSpPr>
        <p:spPr>
          <a:xfrm>
            <a:off x="8778240" y="4950460"/>
            <a:ext cx="3413125" cy="612140"/>
          </a:xfrm>
          <a:prstGeom prst="rect">
            <a:avLst/>
          </a:prstGeom>
          <a:noFill/>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4276725"/>
          </a:xfrm>
          <a:prstGeom prst="rect">
            <a:avLst/>
          </a:prstGeom>
          <a:noFill/>
        </p:spPr>
        <p:txBody>
          <a:bodyPr wrap="square" rtlCol="0">
            <a:spAutoFit/>
          </a:bodyPr>
          <a:lstStyle/>
          <a:p>
            <a:r>
              <a:rPr lang="en-US" altLang="zh-CN" sz="2800">
                <a:solidFill>
                  <a:schemeClr val="tx1"/>
                </a:solidFill>
              </a:rPr>
              <a:t>3</a:t>
            </a:r>
            <a:r>
              <a:rPr lang="zh-CN" altLang="en-US" sz="2800">
                <a:solidFill>
                  <a:schemeClr val="tx1"/>
                </a:solidFill>
              </a:rPr>
              <a:t>、数据</a:t>
            </a:r>
            <a:r>
              <a:rPr lang="zh-CN" sz="2800">
                <a:solidFill>
                  <a:schemeClr val="tx1"/>
                </a:solidFill>
              </a:rPr>
              <a:t>结构</a:t>
            </a:r>
            <a:endParaRPr lang="zh-CN" sz="2800">
              <a:solidFill>
                <a:schemeClr val="tx1"/>
              </a:solidFill>
            </a:endParaRPr>
          </a:p>
          <a:p>
            <a:r>
              <a:rPr lang="zh-CN" sz="2800">
                <a:solidFill>
                  <a:schemeClr val="tx1"/>
                </a:solidFill>
              </a:rPr>
              <a:t> </a:t>
            </a:r>
            <a:r>
              <a:rPr lang="en-US" altLang="zh-CN" sz="2800">
                <a:solidFill>
                  <a:schemeClr val="tx1"/>
                </a:solidFill>
              </a:rPr>
              <a:t>     </a:t>
            </a:r>
            <a:r>
              <a:rPr lang="zh-CN" altLang="en-US" sz="2400">
                <a:solidFill>
                  <a:schemeClr val="tx1"/>
                </a:solidFill>
              </a:rPr>
              <a:t>它是指数据之间的相互关系，即数据的组织形式。</a:t>
            </a:r>
            <a:endParaRPr lang="zh-CN" altLang="en-US" sz="2400">
              <a:solidFill>
                <a:schemeClr val="tx1"/>
              </a:solidFill>
            </a:endParaRPr>
          </a:p>
          <a:p>
            <a:endParaRPr lang="zh-CN" altLang="en-US" sz="2400">
              <a:solidFill>
                <a:schemeClr val="tx1"/>
              </a:solidFill>
            </a:endParaRPr>
          </a:p>
          <a:p>
            <a:r>
              <a:rPr lang="zh-CN" altLang="en-US" sz="2400">
                <a:solidFill>
                  <a:schemeClr val="tx1"/>
                </a:solidFill>
              </a:rPr>
              <a:t> </a:t>
            </a:r>
            <a:r>
              <a:rPr lang="en-US" altLang="zh-CN" sz="2400">
                <a:solidFill>
                  <a:schemeClr val="tx1"/>
                </a:solidFill>
              </a:rPr>
              <a:t>    </a:t>
            </a:r>
            <a:r>
              <a:rPr lang="zh-CN" altLang="en-US" sz="2400">
                <a:solidFill>
                  <a:schemeClr val="tx1"/>
                </a:solidFill>
              </a:rPr>
              <a:t>包括三个方面：（</a:t>
            </a:r>
            <a:r>
              <a:rPr lang="zh-CN" altLang="en-US" sz="2400">
                <a:sym typeface="+mn-ea"/>
              </a:rPr>
              <a:t>数据结构一般指向的是</a:t>
            </a:r>
            <a:r>
              <a:rPr lang="zh-CN" altLang="en-US" sz="2400">
                <a:solidFill>
                  <a:srgbClr val="FF0000"/>
                </a:solidFill>
                <a:sym typeface="+mn-ea"/>
              </a:rPr>
              <a:t>逻辑结构</a:t>
            </a:r>
            <a:r>
              <a:rPr lang="zh-CN" altLang="en-US" sz="2400">
                <a:sym typeface="+mn-ea"/>
              </a:rPr>
              <a:t>）</a:t>
            </a:r>
            <a:endParaRPr lang="zh-CN" altLang="en-US" sz="2400">
              <a:solidFill>
                <a:schemeClr val="tx1"/>
              </a:solidFill>
            </a:endParaRPr>
          </a:p>
          <a:p>
            <a:r>
              <a:rPr lang="zh-CN" altLang="en-US" sz="2400">
                <a:solidFill>
                  <a:schemeClr val="tx1"/>
                </a:solidFill>
              </a:rPr>
              <a:t> </a:t>
            </a:r>
            <a:r>
              <a:rPr lang="en-US" altLang="zh-CN" sz="2400">
                <a:solidFill>
                  <a:schemeClr val="tx1"/>
                </a:solidFill>
              </a:rPr>
              <a:t>      </a:t>
            </a:r>
            <a:r>
              <a:rPr lang="zh-CN" altLang="en-US" sz="2400">
                <a:solidFill>
                  <a:schemeClr val="tx1"/>
                </a:solidFill>
              </a:rPr>
              <a:t> ①数据元素之间的逻辑关系，也称为数据的逻辑结构。</a:t>
            </a:r>
            <a:endParaRPr lang="zh-CN" altLang="en-US" sz="2400">
              <a:solidFill>
                <a:schemeClr val="tx1"/>
              </a:solidFill>
            </a:endParaRPr>
          </a:p>
          <a:p>
            <a:r>
              <a:rPr lang="zh-CN" altLang="en-US" sz="2400">
                <a:solidFill>
                  <a:schemeClr val="tx1"/>
                </a:solidFill>
              </a:rPr>
              <a:t>      </a:t>
            </a:r>
            <a:r>
              <a:rPr lang="en-US" altLang="zh-CN" sz="2400">
                <a:solidFill>
                  <a:schemeClr val="tx1"/>
                </a:solidFill>
              </a:rPr>
              <a:t>  </a:t>
            </a:r>
            <a:r>
              <a:rPr lang="zh-CN" altLang="en-US" sz="2400">
                <a:solidFill>
                  <a:schemeClr val="tx1"/>
                </a:solidFill>
              </a:rPr>
              <a:t>②数据元素及其关系在计算机存储器内的表示，也称为数据的存储结构或物理结构。</a:t>
            </a:r>
            <a:endParaRPr lang="zh-CN" altLang="en-US" sz="2400">
              <a:solidFill>
                <a:schemeClr val="tx1"/>
              </a:solidFill>
            </a:endParaRPr>
          </a:p>
          <a:p>
            <a:r>
              <a:rPr lang="zh-CN" altLang="en-US" sz="2400">
                <a:solidFill>
                  <a:schemeClr val="tx1"/>
                </a:solidFill>
              </a:rPr>
              <a:t>      </a:t>
            </a:r>
            <a:r>
              <a:rPr lang="en-US" altLang="zh-CN" sz="2400">
                <a:solidFill>
                  <a:schemeClr val="tx1"/>
                </a:solidFill>
              </a:rPr>
              <a:t>  </a:t>
            </a:r>
            <a:r>
              <a:rPr lang="zh-CN" altLang="en-US" sz="2400">
                <a:solidFill>
                  <a:schemeClr val="tx1"/>
                </a:solidFill>
              </a:rPr>
              <a:t>③数据的运算，即对数据施加的操作。</a:t>
            </a:r>
            <a:endParaRPr lang="zh-CN" altLang="en-US" sz="2400">
              <a:solidFill>
                <a:schemeClr val="tx1"/>
              </a:solidFill>
            </a:endParaRPr>
          </a:p>
          <a:p>
            <a:endParaRPr lang="zh-CN" altLang="en-US" sz="2400"/>
          </a:p>
          <a:p>
            <a:r>
              <a:rPr lang="en-US" altLang="zh-CN" sz="2400"/>
              <a:t>        </a:t>
            </a:r>
            <a:r>
              <a:rPr lang="zh-CN" altLang="en-US" sz="2400">
                <a:solidFill>
                  <a:srgbClr val="FF0000"/>
                </a:solidFill>
              </a:rPr>
              <a:t>目的</a:t>
            </a:r>
            <a:r>
              <a:rPr lang="zh-CN" altLang="en-US" sz="2400"/>
              <a:t>：使数据元素间的相互关系能准确地反应现实问题中的事物逻辑，既确保数据处理的正确性，又提高编程实现和数据处理的效率。</a:t>
            </a:r>
            <a:endParaRPr lang="zh-CN" altLang="en-US" sz="24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数据结构的概念</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xEl>
                                              <p:pRg st="1" end="1"/>
                                            </p:txEl>
                                          </p:spTgt>
                                        </p:tgtEl>
                                        <p:attrNameLst>
                                          <p:attrName>style.visibility</p:attrName>
                                        </p:attrNameLst>
                                      </p:cBhvr>
                                      <p:to>
                                        <p:strVal val="visible"/>
                                      </p:to>
                                    </p:set>
                                    <p:animEffect transition="in" filter="fade">
                                      <p:cBhvr>
                                        <p:cTn id="14" dur="1000"/>
                                        <p:tgtEl>
                                          <p:spTgt spid="19">
                                            <p:txEl>
                                              <p:pRg st="1" end="1"/>
                                            </p:txEl>
                                          </p:spTgt>
                                        </p:tgtEl>
                                      </p:cBhvr>
                                    </p:animEffect>
                                    <p:anim calcmode="lin" valueType="num">
                                      <p:cBhvr>
                                        <p:cTn id="1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xEl>
                                              <p:pRg st="3" end="3"/>
                                            </p:txEl>
                                          </p:spTgt>
                                        </p:tgtEl>
                                        <p:attrNameLst>
                                          <p:attrName>style.visibility</p:attrName>
                                        </p:attrNameLst>
                                      </p:cBhvr>
                                      <p:to>
                                        <p:strVal val="visible"/>
                                      </p:to>
                                    </p:set>
                                    <p:animEffect transition="in" filter="fade">
                                      <p:cBhvr>
                                        <p:cTn id="21" dur="1000"/>
                                        <p:tgtEl>
                                          <p:spTgt spid="19">
                                            <p:txEl>
                                              <p:pRg st="3" end="3"/>
                                            </p:txEl>
                                          </p:spTgt>
                                        </p:tgtEl>
                                      </p:cBhvr>
                                    </p:animEffect>
                                    <p:anim calcmode="lin" valueType="num">
                                      <p:cBhvr>
                                        <p:cTn id="22"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
                                            <p:txEl>
                                              <p:pRg st="4" end="4"/>
                                            </p:txEl>
                                          </p:spTgt>
                                        </p:tgtEl>
                                        <p:attrNameLst>
                                          <p:attrName>style.visibility</p:attrName>
                                        </p:attrNameLst>
                                      </p:cBhvr>
                                      <p:to>
                                        <p:strVal val="visible"/>
                                      </p:to>
                                    </p:set>
                                    <p:animEffect transition="in" filter="fade">
                                      <p:cBhvr>
                                        <p:cTn id="28" dur="1000"/>
                                        <p:tgtEl>
                                          <p:spTgt spid="19">
                                            <p:txEl>
                                              <p:pRg st="4" end="4"/>
                                            </p:txEl>
                                          </p:spTgt>
                                        </p:tgtEl>
                                      </p:cBhvr>
                                    </p:animEffect>
                                    <p:anim calcmode="lin" valueType="num">
                                      <p:cBhvr>
                                        <p:cTn id="29"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
                                            <p:txEl>
                                              <p:pRg st="5" end="5"/>
                                            </p:txEl>
                                          </p:spTgt>
                                        </p:tgtEl>
                                        <p:attrNameLst>
                                          <p:attrName>style.visibility</p:attrName>
                                        </p:attrNameLst>
                                      </p:cBhvr>
                                      <p:to>
                                        <p:strVal val="visible"/>
                                      </p:to>
                                    </p:set>
                                    <p:animEffect transition="in" filter="fade">
                                      <p:cBhvr>
                                        <p:cTn id="35" dur="1000"/>
                                        <p:tgtEl>
                                          <p:spTgt spid="19">
                                            <p:txEl>
                                              <p:pRg st="5" end="5"/>
                                            </p:txEl>
                                          </p:spTgt>
                                        </p:tgtEl>
                                      </p:cBhvr>
                                    </p:animEffect>
                                    <p:anim calcmode="lin" valueType="num">
                                      <p:cBhvr>
                                        <p:cTn id="36"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xEl>
                                              <p:pRg st="6" end="6"/>
                                            </p:txEl>
                                          </p:spTgt>
                                        </p:tgtEl>
                                        <p:attrNameLst>
                                          <p:attrName>style.visibility</p:attrName>
                                        </p:attrNameLst>
                                      </p:cBhvr>
                                      <p:to>
                                        <p:strVal val="visible"/>
                                      </p:to>
                                    </p:set>
                                    <p:animEffect transition="in" filter="fade">
                                      <p:cBhvr>
                                        <p:cTn id="42" dur="1000"/>
                                        <p:tgtEl>
                                          <p:spTgt spid="19">
                                            <p:txEl>
                                              <p:pRg st="6" end="6"/>
                                            </p:txEl>
                                          </p:spTgt>
                                        </p:tgtEl>
                                      </p:cBhvr>
                                    </p:animEffect>
                                    <p:anim calcmode="lin" valueType="num">
                                      <p:cBhvr>
                                        <p:cTn id="43"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9">
                                            <p:txEl>
                                              <p:pRg st="8" end="8"/>
                                            </p:txEl>
                                          </p:spTgt>
                                        </p:tgtEl>
                                        <p:attrNameLst>
                                          <p:attrName>style.visibility</p:attrName>
                                        </p:attrNameLst>
                                      </p:cBhvr>
                                      <p:to>
                                        <p:strVal val="visible"/>
                                      </p:to>
                                    </p:set>
                                    <p:animEffect transition="in" filter="fade">
                                      <p:cBhvr>
                                        <p:cTn id="49" dur="1000"/>
                                        <p:tgtEl>
                                          <p:spTgt spid="19">
                                            <p:txEl>
                                              <p:pRg st="8" end="8"/>
                                            </p:txEl>
                                          </p:spTgt>
                                        </p:tgtEl>
                                      </p:cBhvr>
                                    </p:animEffect>
                                    <p:anim calcmode="lin" valueType="num">
                                      <p:cBhvr>
                                        <p:cTn id="50" dur="1000" fill="hold"/>
                                        <p:tgtEl>
                                          <p:spTgt spid="19">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1691640"/>
          </a:xfrm>
          <a:prstGeom prst="rect">
            <a:avLst/>
          </a:prstGeom>
          <a:noFill/>
        </p:spPr>
        <p:txBody>
          <a:bodyPr wrap="square" rtlCol="0">
            <a:spAutoFit/>
          </a:bodyPr>
          <a:lstStyle/>
          <a:p>
            <a:r>
              <a:rPr lang="en-US" altLang="zh-CN" sz="2800">
                <a:solidFill>
                  <a:schemeClr val="tx1"/>
                </a:solidFill>
              </a:rPr>
              <a:t>1</a:t>
            </a:r>
            <a:r>
              <a:rPr lang="zh-CN" altLang="en-US" sz="2800">
                <a:solidFill>
                  <a:schemeClr val="tx1"/>
                </a:solidFill>
              </a:rPr>
              <a:t>、数组</a:t>
            </a:r>
            <a:endParaRPr lang="zh-CN" altLang="en-US" sz="2800">
              <a:solidFill>
                <a:schemeClr val="tx1"/>
              </a:solidFill>
            </a:endParaRPr>
          </a:p>
          <a:p>
            <a:r>
              <a:rPr lang="zh-CN" sz="2800">
                <a:solidFill>
                  <a:schemeClr val="tx1"/>
                </a:solidFill>
              </a:rPr>
              <a:t> </a:t>
            </a:r>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它是指存储一个固定大小的相同类型元素的顺序集合。</a:t>
            </a:r>
            <a:endParaRPr lang="zh-CN" altLang="en-US" sz="2400">
              <a:solidFill>
                <a:schemeClr val="tx1"/>
              </a:solidFill>
            </a:endParaRPr>
          </a:p>
          <a:p>
            <a:endParaRPr lang="zh-CN" altLang="en-US" sz="2400">
              <a:solidFill>
                <a:schemeClr val="tx1"/>
              </a:solidFill>
            </a:endParaRPr>
          </a:p>
          <a:p>
            <a:r>
              <a:rPr lang="en-US" altLang="zh-CN" sz="2400"/>
              <a:t>        </a:t>
            </a:r>
            <a:r>
              <a:rPr lang="en-US" altLang="ja-JP" sz="2400">
                <a:latin typeface="宋体" panose="02010600030101010101" pitchFamily="2" charset="-122"/>
                <a:ea typeface="宋体" panose="02010600030101010101" pitchFamily="2" charset="-122"/>
                <a:sym typeface="+mn-ea"/>
              </a:rPr>
              <a:t>·</a:t>
            </a:r>
            <a:r>
              <a:rPr lang="zh-CN" altLang="en-US" sz="2400"/>
              <a:t>内存存放方式：</a:t>
            </a:r>
            <a:r>
              <a:rPr lang="en-US" altLang="zh-CN" sz="2400"/>
              <a:t> </a:t>
            </a:r>
            <a:endParaRPr lang="en-US" altLang="zh-CN" sz="24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graphicFrame>
        <p:nvGraphicFramePr>
          <p:cNvPr id="5" name="表格 4"/>
          <p:cNvGraphicFramePr>
            <a:graphicFrameLocks noGrp="1"/>
          </p:cNvGraphicFramePr>
          <p:nvPr>
            <p:custDataLst>
              <p:tags r:id="rId3"/>
            </p:custDataLst>
          </p:nvPr>
        </p:nvGraphicFramePr>
        <p:xfrm>
          <a:off x="4323715" y="4257040"/>
          <a:ext cx="4581525" cy="914400"/>
        </p:xfrm>
        <a:graphic>
          <a:graphicData uri="http://schemas.openxmlformats.org/drawingml/2006/table">
            <a:tbl>
              <a:tblPr firstRow="1" bandRow="1">
                <a:tableStyleId>{5C22544A-7EE6-4342-B048-85BDC9FD1C3A}</a:tableStyleId>
              </a:tblPr>
              <a:tblGrid>
                <a:gridCol w="916305"/>
                <a:gridCol w="916305"/>
                <a:gridCol w="916305"/>
                <a:gridCol w="916305"/>
                <a:gridCol w="916305"/>
              </a:tblGrid>
              <a:tr h="457200">
                <a:tc>
                  <a:txBody>
                    <a:bodyPr vert="horz" wrap="square"/>
                    <a:lstStyle/>
                    <a:p>
                      <a:pPr algn="ctr">
                        <a:buNone/>
                      </a:pPr>
                      <a:r>
                        <a:rPr lang="en-US" altLang="zh-CN" sz="2400"/>
                        <a:t>a</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b</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c</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d</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e</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400"/>
                        <a:t>0</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1</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2</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3</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4</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6" name="文本框 5"/>
          <p:cNvSpPr txBox="1"/>
          <p:nvPr/>
        </p:nvSpPr>
        <p:spPr>
          <a:xfrm>
            <a:off x="2814320" y="4248150"/>
            <a:ext cx="1058545" cy="460375"/>
          </a:xfrm>
          <a:prstGeom prst="rect">
            <a:avLst/>
          </a:prstGeom>
          <a:noFill/>
        </p:spPr>
        <p:txBody>
          <a:bodyPr wrap="square" rtlCol="0">
            <a:spAutoFit/>
          </a:bodyPr>
          <a:lstStyle/>
          <a:p>
            <a:r>
              <a:rPr lang="zh-CN" altLang="en-US" sz="2400"/>
              <a:t>元素</a:t>
            </a:r>
            <a:endParaRPr lang="zh-CN" altLang="en-US" sz="2400"/>
          </a:p>
        </p:txBody>
      </p:sp>
      <p:sp>
        <p:nvSpPr>
          <p:cNvPr id="8" name="文本框 7"/>
          <p:cNvSpPr txBox="1"/>
          <p:nvPr/>
        </p:nvSpPr>
        <p:spPr>
          <a:xfrm>
            <a:off x="2814320" y="4767580"/>
            <a:ext cx="1058545" cy="460375"/>
          </a:xfrm>
          <a:prstGeom prst="rect">
            <a:avLst/>
          </a:prstGeom>
          <a:noFill/>
        </p:spPr>
        <p:txBody>
          <a:bodyPr wrap="square" rtlCol="0">
            <a:spAutoFit/>
          </a:bodyPr>
          <a:lstStyle/>
          <a:p>
            <a:r>
              <a:rPr lang="zh-CN" altLang="en-US" sz="2400"/>
              <a:t>索引</a:t>
            </a:r>
            <a:endParaRPr lang="zh-CN" altLang="en-US" sz="2400"/>
          </a:p>
        </p:txBody>
      </p:sp>
      <p:cxnSp>
        <p:nvCxnSpPr>
          <p:cNvPr id="10" name="直接箭头连接符 9"/>
          <p:cNvCxnSpPr/>
          <p:nvPr/>
        </p:nvCxnSpPr>
        <p:spPr>
          <a:xfrm>
            <a:off x="3647440" y="4477385"/>
            <a:ext cx="42291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3647440" y="5013325"/>
            <a:ext cx="42291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303655" y="5577840"/>
            <a:ext cx="9707245" cy="460375"/>
          </a:xfrm>
          <a:prstGeom prst="rect">
            <a:avLst/>
          </a:prstGeom>
          <a:noFill/>
        </p:spPr>
        <p:txBody>
          <a:bodyPr wrap="square" rtlCol="0">
            <a:spAutoFit/>
          </a:bodyPr>
          <a:lstStyle/>
          <a:p>
            <a:r>
              <a:rPr lang="zh-CN" altLang="en-US" sz="2400">
                <a:latin typeface="+mj-ea"/>
                <a:ea typeface="+mj-ea"/>
              </a:rPr>
              <a:t>由上图可知：</a:t>
            </a:r>
            <a:r>
              <a:rPr lang="en-US" altLang="zh-CN" sz="2400">
                <a:latin typeface="+mj-ea"/>
                <a:ea typeface="+mj-ea"/>
              </a:rPr>
              <a:t>所有的数组都是由</a:t>
            </a:r>
            <a:r>
              <a:rPr lang="en-US" altLang="zh-CN" sz="2400">
                <a:solidFill>
                  <a:srgbClr val="FF0000"/>
                </a:solidFill>
                <a:latin typeface="+mj-ea"/>
                <a:ea typeface="+mj-ea"/>
              </a:rPr>
              <a:t>连续的内存位置</a:t>
            </a:r>
            <a:r>
              <a:rPr lang="en-US" altLang="zh-CN" sz="2400">
                <a:latin typeface="+mj-ea"/>
                <a:ea typeface="+mj-ea"/>
              </a:rPr>
              <a:t>组成。</a:t>
            </a:r>
            <a:endParaRPr lang="en-US" altLang="zh-CN" sz="2400">
              <a:latin typeface="+mj-ea"/>
              <a:ea typeface="+mj-ea"/>
            </a:endParaRPr>
          </a:p>
        </p:txBody>
      </p:sp>
      <p:sp>
        <p:nvSpPr>
          <p:cNvPr id="14" name="矩形标注 13"/>
          <p:cNvSpPr/>
          <p:nvPr/>
        </p:nvSpPr>
        <p:spPr>
          <a:xfrm>
            <a:off x="4485640" y="3501390"/>
            <a:ext cx="1861820" cy="493395"/>
          </a:xfrm>
          <a:prstGeom prst="wedgeRectCallout">
            <a:avLst>
              <a:gd name="adj1" fmla="val -37517"/>
              <a:gd name="adj2" fmla="val 1106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t>最低地址</a:t>
            </a:r>
            <a:endParaRPr lang="zh-CN" altLang="en-US" sz="2400"/>
          </a:p>
        </p:txBody>
      </p:sp>
      <p:sp>
        <p:nvSpPr>
          <p:cNvPr id="16" name="矩形标注 15"/>
          <p:cNvSpPr/>
          <p:nvPr/>
        </p:nvSpPr>
        <p:spPr>
          <a:xfrm>
            <a:off x="8112125" y="3501390"/>
            <a:ext cx="1861820" cy="493395"/>
          </a:xfrm>
          <a:prstGeom prst="wedgeRectCallout">
            <a:avLst>
              <a:gd name="adj1" fmla="val -37517"/>
              <a:gd name="adj2" fmla="val 1106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t>最高地址</a:t>
            </a:r>
            <a:endParaRPr lang="zh-CN"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animEffect transition="in" filter="fade">
                                      <p:cBhvr>
                                        <p:cTn id="13" dur="1000"/>
                                        <p:tgtEl>
                                          <p:spTgt spid="19">
                                            <p:txEl>
                                              <p:pRg st="1" end="1"/>
                                            </p:txEl>
                                          </p:spTgt>
                                        </p:tgtEl>
                                      </p:cBhvr>
                                    </p:animEffect>
                                    <p:anim calcmode="lin" valueType="num">
                                      <p:cBhvr>
                                        <p:cTn id="1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fade">
                                      <p:cBhvr>
                                        <p:cTn id="19" dur="1000"/>
                                        <p:tgtEl>
                                          <p:spTgt spid="19">
                                            <p:txEl>
                                              <p:pRg st="3" end="3"/>
                                            </p:txEl>
                                          </p:spTgt>
                                        </p:tgtEl>
                                      </p:cBhvr>
                                    </p:animEffect>
                                    <p:anim calcmode="lin" valueType="num">
                                      <p:cBhvr>
                                        <p:cTn id="20"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cond evt="onBegin" delay="0">
                          <p:tn val="55"/>
                        </p:cond>
                      </p:stCondLst>
                      <p:childTnLst>
                        <p:par>
                          <p:cTn id="57" fill="hold" nodeType="afterGroup">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anim calcmode="lin" valueType="num">
                                      <p:cBhvr>
                                        <p:cTn id="61" dur="1000" fill="hold"/>
                                        <p:tgtEl>
                                          <p:spTgt spid="16"/>
                                        </p:tgtEl>
                                        <p:attrNameLst>
                                          <p:attrName>ppt_x</p:attrName>
                                        </p:attrNameLst>
                                      </p:cBhvr>
                                      <p:tavLst>
                                        <p:tav tm="0">
                                          <p:val>
                                            <p:strVal val="#ppt_x"/>
                                          </p:val>
                                        </p:tav>
                                        <p:tav tm="100000">
                                          <p:val>
                                            <p:strVal val="#ppt_x"/>
                                          </p:val>
                                        </p:tav>
                                      </p:tavLst>
                                    </p:anim>
                                    <p:anim calcmode="lin" valueType="num">
                                      <p:cBhvr>
                                        <p:cTn id="62" dur="1000" fill="hold"/>
                                        <p:tgtEl>
                                          <p:spTgt spid="16"/>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1000"/>
                            </p:stCondLst>
                            <p:childTnLst>
                              <p:par>
                                <p:cTn id="64" presetID="42" presetClass="entr" presetSubtype="0"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4" grpId="0"/>
      <p:bldP spid="16" grpId="0"/>
      <p:bldP spid="13"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9" name="标题 3"/>
          <p:cNvSpPr>
            <a:spLocks noGrp="1"/>
          </p:cNvSpPr>
          <p:nvPr/>
        </p:nvSpPr>
        <p:spPr>
          <a:xfrm>
            <a:off x="8778240" y="4950460"/>
            <a:ext cx="3413125" cy="612140"/>
          </a:xfrm>
          <a:prstGeom prst="rect">
            <a:avLst/>
          </a:prstGeom>
          <a:noFill/>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884680"/>
            <a:ext cx="10619105" cy="1691640"/>
          </a:xfrm>
          <a:prstGeom prst="rect">
            <a:avLst/>
          </a:prstGeom>
          <a:noFill/>
        </p:spPr>
        <p:txBody>
          <a:bodyPr wrap="square" rtlCol="0">
            <a:spAutoFit/>
          </a:bodyPr>
          <a:lstStyle/>
          <a:p>
            <a:r>
              <a:rPr lang="en-US" altLang="zh-CN" sz="2800">
                <a:solidFill>
                  <a:schemeClr val="tx1"/>
                </a:solidFill>
              </a:rPr>
              <a:t>1</a:t>
            </a:r>
            <a:r>
              <a:rPr lang="zh-CN" altLang="en-US" sz="2800">
                <a:solidFill>
                  <a:schemeClr val="tx1"/>
                </a:solidFill>
              </a:rPr>
              <a:t>、数组</a:t>
            </a:r>
            <a:endParaRPr lang="zh-CN" altLang="en-US" sz="2800">
              <a:solidFill>
                <a:schemeClr val="tx1"/>
              </a:solidFill>
            </a:endParaRPr>
          </a:p>
          <a:p>
            <a:r>
              <a:rPr lang="zh-CN" sz="2800">
                <a:solidFill>
                  <a:schemeClr val="tx1"/>
                </a:solidFill>
              </a:rPr>
              <a:t> </a:t>
            </a:r>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en-US" altLang="zh-CN" sz="2400">
                <a:solidFill>
                  <a:schemeClr val="tx1"/>
                </a:solidFill>
              </a:rPr>
              <a:t>Python</a:t>
            </a:r>
            <a:r>
              <a:rPr lang="zh-CN" altLang="en-US" sz="2400">
                <a:solidFill>
                  <a:schemeClr val="tx1"/>
                </a:solidFill>
              </a:rPr>
              <a:t>语言中，没有数组这种数据结构，但是</a:t>
            </a:r>
            <a:r>
              <a:rPr lang="zh-CN" altLang="en-US" sz="2400">
                <a:solidFill>
                  <a:srgbClr val="FF0000"/>
                </a:solidFill>
              </a:rPr>
              <a:t>列表</a:t>
            </a:r>
            <a:r>
              <a:rPr lang="zh-CN" altLang="en-US" sz="2400">
                <a:solidFill>
                  <a:schemeClr val="tx1"/>
                </a:solidFill>
              </a:rPr>
              <a:t>可以完成数组的功能。</a:t>
            </a:r>
            <a:endParaRPr lang="zh-CN" altLang="en-US" sz="2400">
              <a:solidFill>
                <a:schemeClr val="tx1"/>
              </a:solidFill>
            </a:endParaRPr>
          </a:p>
          <a:p>
            <a:endParaRPr lang="zh-CN" altLang="en-US" sz="2400">
              <a:solidFill>
                <a:schemeClr val="tx1"/>
              </a:solidFill>
            </a:endParaRPr>
          </a:p>
          <a:p>
            <a:r>
              <a:rPr lang="en-US" altLang="zh-CN" sz="2400"/>
              <a:t>        </a:t>
            </a:r>
            <a:r>
              <a:rPr lang="en-US" altLang="ja-JP" sz="2400">
                <a:latin typeface="宋体" panose="02010600030101010101" pitchFamily="2" charset="-122"/>
                <a:ea typeface="宋体" panose="02010600030101010101" pitchFamily="2" charset="-122"/>
                <a:sym typeface="+mn-ea"/>
              </a:rPr>
              <a:t>·</a:t>
            </a:r>
            <a:r>
              <a:rPr lang="zh-CN" altLang="en-US" sz="2400"/>
              <a:t>内存存放方式：例如</a:t>
            </a:r>
            <a:r>
              <a:rPr lang="en-US" altLang="zh-CN" sz="2400"/>
              <a:t> </a:t>
            </a:r>
            <a:r>
              <a:rPr lang="en-US" altLang="zh-CN" sz="2400">
                <a:sym typeface="+mn-ea"/>
              </a:rPr>
              <a:t>sname = [‘a’, ’b’, ’c’, ’d’, ’e’]</a:t>
            </a:r>
            <a:endParaRPr lang="en-US" altLang="zh-CN" sz="2400">
              <a:sym typeface="+mn-ea"/>
            </a:endParaRPr>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graphicFrame>
        <p:nvGraphicFramePr>
          <p:cNvPr id="5" name="表格 4"/>
          <p:cNvGraphicFramePr>
            <a:graphicFrameLocks noGrp="1"/>
          </p:cNvGraphicFramePr>
          <p:nvPr>
            <p:custDataLst>
              <p:tags r:id="rId3"/>
            </p:custDataLst>
          </p:nvPr>
        </p:nvGraphicFramePr>
        <p:xfrm>
          <a:off x="4323715" y="3837940"/>
          <a:ext cx="4581525" cy="1371600"/>
        </p:xfrm>
        <a:graphic>
          <a:graphicData uri="http://schemas.openxmlformats.org/drawingml/2006/table">
            <a:tbl>
              <a:tblPr firstRow="1" bandRow="1">
                <a:tableStyleId>{5C22544A-7EE6-4342-B048-85BDC9FD1C3A}</a:tableStyleId>
              </a:tblPr>
              <a:tblGrid>
                <a:gridCol w="916305"/>
                <a:gridCol w="916305"/>
                <a:gridCol w="916305"/>
                <a:gridCol w="916305"/>
                <a:gridCol w="916305"/>
              </a:tblGrid>
              <a:tr h="381000">
                <a:tc>
                  <a:txBody>
                    <a:bodyPr vert="horz" wrap="square"/>
                    <a:lstStyle/>
                    <a:p>
                      <a:pPr algn="ctr">
                        <a:buNone/>
                      </a:pPr>
                      <a:r>
                        <a:rPr lang="en-US" altLang="zh-CN" sz="2400"/>
                        <a:t>a</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b</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c</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d</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e</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400"/>
                        <a:t>0</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1</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2</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3</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4</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381000">
                <a:tc>
                  <a:txBody>
                    <a:bodyPr vert="horz" wrap="square"/>
                    <a:lstStyle/>
                    <a:p>
                      <a:pPr algn="ctr">
                        <a:buNone/>
                      </a:pPr>
                      <a:r>
                        <a:rPr lang="en-US" altLang="zh-CN" sz="2400"/>
                        <a:t>-5</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-4</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-3</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-2</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en-US" altLang="zh-CN" sz="2400"/>
                        <a:t>-1</a:t>
                      </a:r>
                      <a:endParaRPr lang="en-US" altLang="zh-CN" sz="240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6" name="文本框 5"/>
          <p:cNvSpPr txBox="1"/>
          <p:nvPr/>
        </p:nvSpPr>
        <p:spPr>
          <a:xfrm>
            <a:off x="2814320" y="3829050"/>
            <a:ext cx="1058545" cy="460375"/>
          </a:xfrm>
          <a:prstGeom prst="rect">
            <a:avLst/>
          </a:prstGeom>
          <a:noFill/>
        </p:spPr>
        <p:txBody>
          <a:bodyPr wrap="square" rtlCol="0">
            <a:spAutoFit/>
          </a:bodyPr>
          <a:lstStyle/>
          <a:p>
            <a:r>
              <a:rPr lang="zh-CN" altLang="en-US" sz="2400"/>
              <a:t>元素</a:t>
            </a:r>
            <a:endParaRPr lang="zh-CN" altLang="en-US" sz="2400"/>
          </a:p>
        </p:txBody>
      </p:sp>
      <p:sp>
        <p:nvSpPr>
          <p:cNvPr id="8" name="文本框 7"/>
          <p:cNvSpPr txBox="1"/>
          <p:nvPr/>
        </p:nvSpPr>
        <p:spPr>
          <a:xfrm>
            <a:off x="2265045" y="4348480"/>
            <a:ext cx="1607820" cy="460375"/>
          </a:xfrm>
          <a:prstGeom prst="rect">
            <a:avLst/>
          </a:prstGeom>
          <a:noFill/>
        </p:spPr>
        <p:txBody>
          <a:bodyPr wrap="square" rtlCol="0">
            <a:spAutoFit/>
          </a:bodyPr>
          <a:lstStyle/>
          <a:p>
            <a:r>
              <a:rPr lang="zh-CN" altLang="en-US" sz="2400"/>
              <a:t>顺序索引</a:t>
            </a:r>
            <a:endParaRPr lang="zh-CN" altLang="en-US" sz="2400"/>
          </a:p>
        </p:txBody>
      </p:sp>
      <p:cxnSp>
        <p:nvCxnSpPr>
          <p:cNvPr id="10" name="直接箭头连接符 9"/>
          <p:cNvCxnSpPr/>
          <p:nvPr/>
        </p:nvCxnSpPr>
        <p:spPr>
          <a:xfrm>
            <a:off x="3661410" y="4058285"/>
            <a:ext cx="42291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3647440" y="4594225"/>
            <a:ext cx="42291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303655" y="5487035"/>
            <a:ext cx="6942455" cy="829945"/>
          </a:xfrm>
          <a:prstGeom prst="rect">
            <a:avLst/>
          </a:prstGeom>
          <a:noFill/>
        </p:spPr>
        <p:txBody>
          <a:bodyPr wrap="square" rtlCol="0">
            <a:spAutoFit/>
          </a:bodyPr>
          <a:lstStyle/>
          <a:p>
            <a:r>
              <a:rPr lang="en-US" altLang="ja-JP" sz="2400">
                <a:latin typeface="宋体" panose="02010600030101010101" pitchFamily="2" charset="-122"/>
                <a:ea typeface="宋体" panose="02010600030101010101" pitchFamily="2" charset="-122"/>
                <a:sym typeface="+mn-ea"/>
              </a:rPr>
              <a:t>·</a:t>
            </a:r>
            <a:r>
              <a:rPr lang="zh-CN" altLang="en-US" sz="2400">
                <a:latin typeface="+mj-ea"/>
                <a:ea typeface="+mj-ea"/>
              </a:rPr>
              <a:t>访问列表元素：</a:t>
            </a:r>
            <a:endParaRPr lang="zh-CN" altLang="en-US" sz="2400">
              <a:latin typeface="+mj-ea"/>
              <a:ea typeface="+mj-ea"/>
            </a:endParaRPr>
          </a:p>
          <a:p>
            <a:r>
              <a:rPr lang="en-US" altLang="zh-CN" sz="2400">
                <a:latin typeface="+mj-ea"/>
                <a:ea typeface="+mj-ea"/>
              </a:rPr>
              <a:t>      sname[0] = sname[-5] = ‘a’</a:t>
            </a:r>
            <a:endParaRPr lang="en-US" altLang="zh-CN" sz="2400">
              <a:latin typeface="+mj-ea"/>
              <a:ea typeface="+mj-ea"/>
            </a:endParaRPr>
          </a:p>
        </p:txBody>
      </p:sp>
      <p:sp>
        <p:nvSpPr>
          <p:cNvPr id="3" name="文本框 2"/>
          <p:cNvSpPr txBox="1"/>
          <p:nvPr/>
        </p:nvSpPr>
        <p:spPr>
          <a:xfrm>
            <a:off x="9698355" y="4743450"/>
            <a:ext cx="1607820" cy="460375"/>
          </a:xfrm>
          <a:prstGeom prst="rect">
            <a:avLst/>
          </a:prstGeom>
          <a:noFill/>
        </p:spPr>
        <p:txBody>
          <a:bodyPr wrap="square" rtlCol="0">
            <a:spAutoFit/>
          </a:bodyPr>
          <a:lstStyle/>
          <a:p>
            <a:r>
              <a:rPr lang="zh-CN" altLang="en-US" sz="2400"/>
              <a:t>逆序索引</a:t>
            </a:r>
            <a:endParaRPr lang="zh-CN" altLang="en-US" sz="2400"/>
          </a:p>
        </p:txBody>
      </p:sp>
      <p:cxnSp>
        <p:nvCxnSpPr>
          <p:cNvPr id="14" name="直接箭头连接符 13"/>
          <p:cNvCxnSpPr/>
          <p:nvPr/>
        </p:nvCxnSpPr>
        <p:spPr>
          <a:xfrm flipH="1" flipV="1">
            <a:off x="9215755" y="4967605"/>
            <a:ext cx="452120" cy="120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1000"/>
                                        <p:tgtEl>
                                          <p:spTgt spid="19">
                                            <p:txEl>
                                              <p:pRg st="1" end="1"/>
                                            </p:txEl>
                                          </p:spTgt>
                                        </p:tgtEl>
                                      </p:cBhvr>
                                    </p:animEffect>
                                    <p:anim calcmode="lin" valueType="num">
                                      <p:cBhvr>
                                        <p:cTn id="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xEl>
                                              <p:pRg st="3" end="3"/>
                                            </p:txEl>
                                          </p:spTgt>
                                        </p:tgtEl>
                                        <p:attrNameLst>
                                          <p:attrName>style.visibility</p:attrName>
                                        </p:attrNameLst>
                                      </p:cBhvr>
                                      <p:to>
                                        <p:strVal val="visible"/>
                                      </p:to>
                                    </p:set>
                                    <p:animEffect transition="in" filter="fade">
                                      <p:cBhvr>
                                        <p:cTn id="14" dur="1000"/>
                                        <p:tgtEl>
                                          <p:spTgt spid="19">
                                            <p:txEl>
                                              <p:pRg st="3" end="3"/>
                                            </p:txEl>
                                          </p:spTgt>
                                        </p:tgtEl>
                                      </p:cBhvr>
                                    </p:animEffect>
                                    <p:anim calcmode="lin" valueType="num">
                                      <p:cBhvr>
                                        <p:cTn id="15"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linds(horizontal)">
                                      <p:cBhvr>
                                        <p:cTn id="39" dur="500"/>
                                        <p:tgtEl>
                                          <p:spTgt spid="8"/>
                                        </p:tgtEl>
                                      </p:cBhvr>
                                    </p:animEffect>
                                  </p:childTnLst>
                                </p:cTn>
                              </p:par>
                            </p:childTnLst>
                          </p:cTn>
                        </p:par>
                        <p:par>
                          <p:cTn id="40" fill="hold" nodeType="afterGroup">
                            <p:stCondLst>
                              <p:cond delay="500"/>
                            </p:stCondLst>
                            <p:childTnLst>
                              <p:par>
                                <p:cTn id="41" presetID="3" presetClass="entr" presetSubtype="10"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childTnLst>
                          </p:cTn>
                        </p:par>
                        <p:par>
                          <p:cTn id="44" fill="hold" nodeType="afterGroup">
                            <p:stCondLst>
                              <p:cond delay="1000"/>
                            </p:stCondLst>
                            <p:childTnLst>
                              <p:par>
                                <p:cTn id="45" presetID="3" presetClass="entr" presetSubtype="1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linds(horizontal)">
                                      <p:cBhvr>
                                        <p:cTn id="47" dur="500"/>
                                        <p:tgtEl>
                                          <p:spTgt spid="3"/>
                                        </p:tgtEl>
                                      </p:cBhvr>
                                    </p:animEffect>
                                  </p:childTnLst>
                                </p:cTn>
                              </p:par>
                            </p:childTnLst>
                          </p:cTn>
                        </p:par>
                        <p:par>
                          <p:cTn id="48" fill="hold" nodeType="afterGroup">
                            <p:stCondLst>
                              <p:cond delay="1500"/>
                            </p:stCondLst>
                            <p:childTnLst>
                              <p:par>
                                <p:cTn id="49" presetID="42" presetClass="entr" presetSubtype="0" fill="hold" nodeType="after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Effect transition="in" filter="fade">
                                      <p:cBhvr>
                                        <p:cTn id="51" dur="1000"/>
                                        <p:tgtEl>
                                          <p:spTgt spid="13">
                                            <p:txEl>
                                              <p:pRg st="0" end="0"/>
                                            </p:txEl>
                                          </p:spTgt>
                                        </p:tgtEl>
                                      </p:cBhvr>
                                    </p:animEffect>
                                    <p:anim calcmode="lin" valueType="num">
                                      <p:cBhvr>
                                        <p:cTn id="5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54" fill="hold" nodeType="afterGroup">
                            <p:stCondLst>
                              <p:cond delay="2500"/>
                            </p:stCondLst>
                            <p:childTnLst>
                              <p:par>
                                <p:cTn id="55" presetID="42" presetClass="entr" presetSubtype="0" fill="hold" nodeType="afterEffect">
                                  <p:stCondLst>
                                    <p:cond delay="0"/>
                                  </p:stCondLst>
                                  <p:childTnLst>
                                    <p:set>
                                      <p:cBhvr>
                                        <p:cTn id="56" dur="1" fill="hold">
                                          <p:stCondLst>
                                            <p:cond delay="0"/>
                                          </p:stCondLst>
                                        </p:cTn>
                                        <p:tgtEl>
                                          <p:spTgt spid="13">
                                            <p:txEl>
                                              <p:pRg st="1" end="1"/>
                                            </p:txEl>
                                          </p:spTgt>
                                        </p:tgtEl>
                                        <p:attrNameLst>
                                          <p:attrName>style.visibility</p:attrName>
                                        </p:attrNameLst>
                                      </p:cBhvr>
                                      <p:to>
                                        <p:strVal val="visible"/>
                                      </p:to>
                                    </p:set>
                                    <p:animEffect transition="in" filter="fade">
                                      <p:cBhvr>
                                        <p:cTn id="57" dur="1000"/>
                                        <p:tgtEl>
                                          <p:spTgt spid="13">
                                            <p:txEl>
                                              <p:pRg st="1" end="1"/>
                                            </p:txEl>
                                          </p:spTgt>
                                        </p:tgtEl>
                                      </p:cBhvr>
                                    </p:animEffect>
                                    <p:anim calcmode="lin" valueType="num">
                                      <p:cBhvr>
                                        <p:cTn id="5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标题 3"/>
          <p:cNvSpPr>
            <a:spLocks noGrp="1"/>
          </p:cNvSpPr>
          <p:nvPr>
            <p:ph type="title"/>
          </p:nvPr>
        </p:nvSpPr>
        <p:spPr>
          <a:xfrm>
            <a:off x="635" y="6388100"/>
            <a:ext cx="12191365" cy="90170"/>
          </a:xfrm>
          <a:solidFill>
            <a:srgbClr val="008CD2"/>
          </a:solidFill>
        </p:spPr>
        <p:txBody>
          <a:bodyPr>
            <a:normAutofit fontScale="90000"/>
          </a:bodyPr>
          <a:lstStyle/>
          <a:p>
            <a:r>
              <a:rPr lang="en-US" altLang="zh-CN"/>
              <a:t> </a:t>
            </a:r>
            <a:endParaRPr lang="en-US" altLang="zh-CN"/>
          </a:p>
        </p:txBody>
      </p:sp>
      <p:sp>
        <p:nvSpPr>
          <p:cNvPr id="7" name="标题 4"/>
          <p:cNvSpPr>
            <a:spLocks noGrp="1"/>
          </p:cNvSpPr>
          <p:nvPr/>
        </p:nvSpPr>
        <p:spPr>
          <a:xfrm>
            <a:off x="0" y="514350"/>
            <a:ext cx="12192000" cy="807720"/>
          </a:xfrm>
          <a:prstGeom prst="rect">
            <a:avLst/>
          </a:prstGeom>
          <a:solidFill>
            <a:srgbClr val="008CD2"/>
          </a:solidFill>
        </p:spPr>
        <p:txBody>
          <a:bodyPr vert="horz" lIns="91440" tIns="45720" rIns="91440" bIns="45720" rtlCol="0" anchor="b">
            <a:normAutofit fontScale="7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a:t>         </a:t>
            </a:r>
            <a:endParaRPr lang="en-US" altLang="zh-CN"/>
          </a:p>
        </p:txBody>
      </p:sp>
      <p:sp>
        <p:nvSpPr>
          <p:cNvPr id="12" name="文本框 11"/>
          <p:cNvSpPr txBox="1"/>
          <p:nvPr/>
        </p:nvSpPr>
        <p:spPr>
          <a:xfrm>
            <a:off x="635" y="514350"/>
            <a:ext cx="5342890" cy="706755"/>
          </a:xfrm>
          <a:prstGeom prst="rect">
            <a:avLst/>
          </a:prstGeom>
          <a:noFill/>
        </p:spPr>
        <p:txBody>
          <a:bodyPr wrap="square" rtlCol="0">
            <a:spAutoFit/>
          </a:bodyPr>
          <a:lstStyle/>
          <a:p>
            <a:r>
              <a:rPr lang="en-US" altLang="zh-CN" sz="4000" b="1"/>
              <a:t>  </a:t>
            </a:r>
            <a:r>
              <a:rPr lang="zh-CN" altLang="en-US" sz="4000">
                <a:sym typeface="+mn-ea"/>
              </a:rPr>
              <a:t>数据的组织</a:t>
            </a:r>
            <a:endParaRPr lang="zh-CN" altLang="en-US" sz="4000" b="1">
              <a:sym typeface="+mn-ea"/>
            </a:endParaRPr>
          </a:p>
        </p:txBody>
      </p:sp>
      <p:sp>
        <p:nvSpPr>
          <p:cNvPr id="19" name="文本框 18"/>
          <p:cNvSpPr txBox="1"/>
          <p:nvPr/>
        </p:nvSpPr>
        <p:spPr>
          <a:xfrm>
            <a:off x="687070" y="1908810"/>
            <a:ext cx="10619105" cy="2861310"/>
          </a:xfrm>
          <a:prstGeom prst="rect">
            <a:avLst/>
          </a:prstGeom>
          <a:noFill/>
        </p:spPr>
        <p:txBody>
          <a:bodyPr wrap="square" rtlCol="0">
            <a:spAutoFit/>
          </a:bodyPr>
          <a:lstStyle/>
          <a:p>
            <a:r>
              <a:rPr lang="en-US" altLang="zh-CN" sz="2800">
                <a:solidFill>
                  <a:schemeClr val="tx1"/>
                </a:solidFill>
              </a:rPr>
              <a:t>2</a:t>
            </a:r>
            <a:r>
              <a:rPr lang="zh-CN" altLang="en-US" sz="2800">
                <a:solidFill>
                  <a:schemeClr val="tx1"/>
                </a:solidFill>
              </a:rPr>
              <a:t>、链表</a:t>
            </a:r>
            <a:endParaRPr lang="zh-CN" altLang="en-US" sz="2800">
              <a:solidFill>
                <a:schemeClr val="tx1"/>
              </a:solidFill>
            </a:endParaRPr>
          </a:p>
          <a:p>
            <a:r>
              <a:rPr lang="en-US" altLang="zh-CN" sz="2800">
                <a:solidFill>
                  <a:schemeClr val="tx1"/>
                </a:solidFill>
              </a:rPr>
              <a:t>      </a:t>
            </a:r>
            <a:r>
              <a:rPr lang="en-US" altLang="ja-JP" sz="2400">
                <a:latin typeface="宋体" panose="02010600030101010101" pitchFamily="2" charset="-122"/>
                <a:ea typeface="宋体" panose="02010600030101010101" pitchFamily="2" charset="-122"/>
                <a:sym typeface="+mn-ea"/>
              </a:rPr>
              <a:t>·</a:t>
            </a:r>
            <a:r>
              <a:rPr lang="zh-CN" altLang="en-US" sz="2400">
                <a:solidFill>
                  <a:schemeClr val="tx1"/>
                </a:solidFill>
              </a:rPr>
              <a:t>定义：</a:t>
            </a:r>
            <a:endParaRPr lang="zh-CN" altLang="en-US" sz="2800">
              <a:solidFill>
                <a:schemeClr val="tx1"/>
              </a:solidFill>
            </a:endParaRPr>
          </a:p>
          <a:p>
            <a:r>
              <a:rPr lang="zh-CN" sz="2800">
                <a:solidFill>
                  <a:schemeClr val="tx1"/>
                </a:solidFill>
              </a:rPr>
              <a:t> </a:t>
            </a:r>
            <a:r>
              <a:rPr lang="en-US" altLang="zh-CN" sz="2800">
                <a:solidFill>
                  <a:schemeClr val="tx1"/>
                </a:solidFill>
              </a:rPr>
              <a:t>             </a:t>
            </a:r>
            <a:r>
              <a:rPr lang="zh-CN" altLang="en-US" sz="2400">
                <a:solidFill>
                  <a:schemeClr val="tx1"/>
                </a:solidFill>
              </a:rPr>
              <a:t>它是一组数据项的集合，其中每个数据项都是一个节点的一部分，每个节点还包含指向下一个节点的链接。</a:t>
            </a:r>
            <a:endParaRPr lang="zh-CN" altLang="en-US" sz="2400">
              <a:solidFill>
                <a:schemeClr val="tx1"/>
              </a:solidFill>
            </a:endParaRPr>
          </a:p>
          <a:p>
            <a:endParaRPr lang="zh-CN" altLang="en-US" sz="2400">
              <a:solidFill>
                <a:schemeClr val="tx1"/>
              </a:solidFill>
            </a:endParaRPr>
          </a:p>
          <a:p>
            <a:r>
              <a:rPr lang="en-US" altLang="zh-CN" sz="2400"/>
              <a:t>        </a:t>
            </a:r>
            <a:r>
              <a:rPr lang="en-US" altLang="ja-JP" sz="2400">
                <a:latin typeface="宋体" panose="02010600030101010101" pitchFamily="2" charset="-122"/>
                <a:ea typeface="宋体" panose="02010600030101010101" pitchFamily="2" charset="-122"/>
                <a:sym typeface="+mn-ea"/>
              </a:rPr>
              <a:t>·</a:t>
            </a:r>
            <a:r>
              <a:rPr lang="zh-CN" altLang="en-US" sz="2400"/>
              <a:t>节点结构：</a:t>
            </a:r>
            <a:endParaRPr lang="zh-CN" altLang="en-US" sz="2400"/>
          </a:p>
          <a:p>
            <a:r>
              <a:rPr lang="zh-CN" altLang="en-US" sz="2400"/>
              <a:t> </a:t>
            </a:r>
            <a:r>
              <a:rPr lang="en-US" altLang="zh-CN" sz="2400"/>
              <a:t>                </a:t>
            </a:r>
            <a:r>
              <a:rPr lang="zh-CN" altLang="en-US" sz="2400"/>
              <a:t>data为自定义的数据，next为下一个节点的地址</a:t>
            </a:r>
            <a:endParaRPr lang="zh-CN" altLang="en-US" sz="2400"/>
          </a:p>
        </p:txBody>
      </p:sp>
      <p:sp>
        <p:nvSpPr>
          <p:cNvPr id="21" name="标题 3"/>
          <p:cNvSpPr>
            <a:spLocks noGrp="1"/>
          </p:cNvSpPr>
          <p:nvPr/>
        </p:nvSpPr>
        <p:spPr>
          <a:xfrm>
            <a:off x="11010900" y="207645"/>
            <a:ext cx="1179830" cy="76200"/>
          </a:xfrm>
          <a:prstGeom prst="rect">
            <a:avLst/>
          </a:prstGeom>
          <a:gradFill>
            <a:gsLst>
              <a:gs pos="0">
                <a:srgbClr val="14CD68"/>
              </a:gs>
              <a:gs pos="100000">
                <a:srgbClr val="035C7D"/>
              </a:gs>
            </a:gsLst>
            <a:lin ang="5400000" scaled="0"/>
          </a:gradFill>
        </p:spPr>
        <p:txBody>
          <a:bodyPr vert="horz" lIns="91440" tIns="45720" rIns="91440" bIns="45720" rtlCol="0" anchor="ctr">
            <a:normAutofit fontScale="75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a:t> </a:t>
            </a:r>
            <a:r>
              <a:rPr lang="zh-CN" altLang="en-US" sz="3735"/>
              <a:t>数据</a:t>
            </a:r>
            <a:r>
              <a:rPr lang="en-US" altLang="zh-CN"/>
              <a:t> </a:t>
            </a:r>
            <a:endParaRPr lang="en-US" altLang="zh-CN"/>
          </a:p>
        </p:txBody>
      </p:sp>
      <p:sp>
        <p:nvSpPr>
          <p:cNvPr id="2" name="文本框 1"/>
          <p:cNvSpPr txBox="1"/>
          <p:nvPr/>
        </p:nvSpPr>
        <p:spPr>
          <a:xfrm>
            <a:off x="635" y="1363980"/>
            <a:ext cx="4485005" cy="583565"/>
          </a:xfrm>
          <a:prstGeom prst="rect">
            <a:avLst/>
          </a:prstGeom>
          <a:noFill/>
        </p:spPr>
        <p:txBody>
          <a:bodyPr wrap="square" rtlCol="0">
            <a:spAutoFit/>
          </a:bodyPr>
          <a:lstStyle/>
          <a:p>
            <a:r>
              <a:rPr lang="en-US" altLang="ja-JP" sz="3200">
                <a:latin typeface="宋体" panose="02010600030101010101" pitchFamily="2" charset="-122"/>
                <a:ea typeface="宋体" panose="02010600030101010101" pitchFamily="2" charset="-122"/>
                <a:sym typeface="+mn-ea"/>
              </a:rPr>
              <a:t> ·</a:t>
            </a:r>
            <a:r>
              <a:rPr lang="zh-CN" altLang="en-US" sz="3200"/>
              <a:t>常见的数据结构</a:t>
            </a:r>
            <a:endParaRPr lang="zh-CN" altLang="en-US" sz="3200"/>
          </a:p>
        </p:txBody>
      </p:sp>
      <p:graphicFrame>
        <p:nvGraphicFramePr>
          <p:cNvPr id="14" name="表格 13"/>
          <p:cNvGraphicFramePr>
            <a:graphicFrameLocks noGrp="1"/>
          </p:cNvGraphicFramePr>
          <p:nvPr>
            <p:custDataLst>
              <p:tags r:id="rId3"/>
            </p:custDataLst>
          </p:nvPr>
        </p:nvGraphicFramePr>
        <p:xfrm>
          <a:off x="2223770" y="4860290"/>
          <a:ext cx="2056130" cy="457200"/>
        </p:xfrm>
        <a:graphic>
          <a:graphicData uri="http://schemas.openxmlformats.org/drawingml/2006/table">
            <a:tbl>
              <a:tblPr firstRow="1" bandRow="1">
                <a:tableStyleId>{5C22544A-7EE6-4342-B048-85BDC9FD1C3A}</a:tableStyleId>
              </a:tblPr>
              <a:tblGrid>
                <a:gridCol w="1028065"/>
                <a:gridCol w="1028065"/>
              </a:tblGrid>
              <a:tr h="457200">
                <a:tc>
                  <a:txBody>
                    <a:bodyPr vert="horz" wrap="square"/>
                    <a:lstStyle/>
                    <a:p>
                      <a:pPr algn="ctr">
                        <a:buNone/>
                      </a:pPr>
                      <a:r>
                        <a:rPr lang="zh-CN" altLang="en-US" sz="2400">
                          <a:solidFill>
                            <a:schemeClr val="tx1"/>
                          </a:solidFill>
                          <a:sym typeface="+mn-ea"/>
                        </a:rPr>
                        <a:t>data</a:t>
                      </a:r>
                      <a:endParaRPr lang="zh-CN" altLang="en-US" sz="2400">
                        <a:solidFill>
                          <a:schemeClr val="tx1"/>
                        </a:solidFill>
                        <a:sym typeface="+mn-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c>
                  <a:txBody>
                    <a:bodyPr vert="horz" wrap="square"/>
                    <a:lstStyle/>
                    <a:p>
                      <a:pPr algn="ctr">
                        <a:buNone/>
                      </a:pPr>
                      <a:r>
                        <a:rPr lang="zh-CN" altLang="en-US" sz="2400">
                          <a:solidFill>
                            <a:schemeClr val="tx1"/>
                          </a:solidFill>
                          <a:sym typeface="+mn-ea"/>
                        </a:rPr>
                        <a:t>next</a:t>
                      </a:r>
                      <a:endParaRPr lang="zh-CN" altLang="en-US" sz="2400">
                        <a:solidFill>
                          <a:schemeClr val="tx1"/>
                        </a:solidFill>
                        <a:sym typeface="+mn-ea"/>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3" name="左大括号 2"/>
          <p:cNvSpPr/>
          <p:nvPr/>
        </p:nvSpPr>
        <p:spPr>
          <a:xfrm rot="16200000">
            <a:off x="3103245" y="4758055"/>
            <a:ext cx="296545" cy="1642110"/>
          </a:xfrm>
          <a:prstGeom prst="leftBrace">
            <a:avLst>
              <a:gd name="adj1" fmla="val 8333"/>
              <a:gd name="adj2" fmla="val 500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文本框 4"/>
          <p:cNvSpPr txBox="1"/>
          <p:nvPr/>
        </p:nvSpPr>
        <p:spPr>
          <a:xfrm>
            <a:off x="2223770" y="5727700"/>
            <a:ext cx="2399030" cy="460375"/>
          </a:xfrm>
          <a:prstGeom prst="rect">
            <a:avLst/>
          </a:prstGeom>
          <a:noFill/>
        </p:spPr>
        <p:txBody>
          <a:bodyPr wrap="square" rtlCol="0">
            <a:spAutoFit/>
          </a:bodyPr>
          <a:lstStyle/>
          <a:p>
            <a:r>
              <a:rPr lang="zh-CN" altLang="en-US" sz="2400"/>
              <a:t>一个链表节点</a:t>
            </a:r>
            <a:endParaRPr lang="zh-CN"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6" presetClass="entr" presetSubtype="0" fill="hold"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down)">
                                      <p:cBhvr>
                                        <p:cTn id="7" dur="580">
                                          <p:stCondLst>
                                            <p:cond delay="0"/>
                                          </p:stCondLst>
                                        </p:cTn>
                                        <p:tgtEl>
                                          <p:spTgt spid="19">
                                            <p:txEl>
                                              <p:pRg st="0" end="0"/>
                                            </p:txEl>
                                          </p:spTgt>
                                        </p:tgtEl>
                                      </p:cBhvr>
                                    </p:animEffect>
                                    <p:anim calcmode="lin" valueType="num">
                                      <p:cBhvr>
                                        <p:cTn id="8" dur="1822" tmFilter="0,0; 0.14,0.36; 0.43,0.73; 0.71,0.91; 1.0,1.0">
                                          <p:stCondLst>
                                            <p:cond delay="0"/>
                                          </p:stCondLst>
                                        </p:cTn>
                                        <p:tgtEl>
                                          <p:spTgt spid="1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9">
                                            <p:txEl>
                                              <p:pRg st="0" end="0"/>
                                            </p:txEl>
                                          </p:spTgt>
                                        </p:tgtEl>
                                      </p:cBhvr>
                                      <p:to x="100000" y="60000"/>
                                    </p:animScale>
                                    <p:animScale>
                                      <p:cBhvr>
                                        <p:cTn id="14" dur="166" decel="50000">
                                          <p:stCondLst>
                                            <p:cond delay="676"/>
                                          </p:stCondLst>
                                        </p:cTn>
                                        <p:tgtEl>
                                          <p:spTgt spid="19">
                                            <p:txEl>
                                              <p:pRg st="0" end="0"/>
                                            </p:txEl>
                                          </p:spTgt>
                                        </p:tgtEl>
                                      </p:cBhvr>
                                      <p:to x="100000" y="100000"/>
                                    </p:animScale>
                                    <p:animScale>
                                      <p:cBhvr>
                                        <p:cTn id="15" dur="26">
                                          <p:stCondLst>
                                            <p:cond delay="1312"/>
                                          </p:stCondLst>
                                        </p:cTn>
                                        <p:tgtEl>
                                          <p:spTgt spid="19">
                                            <p:txEl>
                                              <p:pRg st="0" end="0"/>
                                            </p:txEl>
                                          </p:spTgt>
                                        </p:tgtEl>
                                      </p:cBhvr>
                                      <p:to x="100000" y="80000"/>
                                    </p:animScale>
                                    <p:animScale>
                                      <p:cBhvr>
                                        <p:cTn id="16" dur="166" decel="50000">
                                          <p:stCondLst>
                                            <p:cond delay="1338"/>
                                          </p:stCondLst>
                                        </p:cTn>
                                        <p:tgtEl>
                                          <p:spTgt spid="19">
                                            <p:txEl>
                                              <p:pRg st="0" end="0"/>
                                            </p:txEl>
                                          </p:spTgt>
                                        </p:tgtEl>
                                      </p:cBhvr>
                                      <p:to x="100000" y="100000"/>
                                    </p:animScale>
                                    <p:animScale>
                                      <p:cBhvr>
                                        <p:cTn id="17" dur="26">
                                          <p:stCondLst>
                                            <p:cond delay="1642"/>
                                          </p:stCondLst>
                                        </p:cTn>
                                        <p:tgtEl>
                                          <p:spTgt spid="19">
                                            <p:txEl>
                                              <p:pRg st="0" end="0"/>
                                            </p:txEl>
                                          </p:spTgt>
                                        </p:tgtEl>
                                      </p:cBhvr>
                                      <p:to x="100000" y="90000"/>
                                    </p:animScale>
                                    <p:animScale>
                                      <p:cBhvr>
                                        <p:cTn id="18" dur="166" decel="50000">
                                          <p:stCondLst>
                                            <p:cond delay="1668"/>
                                          </p:stCondLst>
                                        </p:cTn>
                                        <p:tgtEl>
                                          <p:spTgt spid="19">
                                            <p:txEl>
                                              <p:pRg st="0" end="0"/>
                                            </p:txEl>
                                          </p:spTgt>
                                        </p:tgtEl>
                                      </p:cBhvr>
                                      <p:to x="100000" y="100000"/>
                                    </p:animScale>
                                    <p:animScale>
                                      <p:cBhvr>
                                        <p:cTn id="19" dur="26">
                                          <p:stCondLst>
                                            <p:cond delay="1808"/>
                                          </p:stCondLst>
                                        </p:cTn>
                                        <p:tgtEl>
                                          <p:spTgt spid="19">
                                            <p:txEl>
                                              <p:pRg st="0" end="0"/>
                                            </p:txEl>
                                          </p:spTgt>
                                        </p:tgtEl>
                                      </p:cBhvr>
                                      <p:to x="100000" y="95000"/>
                                    </p:animScale>
                                    <p:animScale>
                                      <p:cBhvr>
                                        <p:cTn id="20" dur="166" decel="50000">
                                          <p:stCondLst>
                                            <p:cond delay="1834"/>
                                          </p:stCondLst>
                                        </p:cTn>
                                        <p:tgtEl>
                                          <p:spTgt spid="19">
                                            <p:txEl>
                                              <p:pRg st="0" end="0"/>
                                            </p:txEl>
                                          </p:spTgt>
                                        </p:tgtEl>
                                      </p:cBhvr>
                                      <p:to x="100000" y="100000"/>
                                    </p:animScale>
                                  </p:childTnLst>
                                </p:cTn>
                              </p:par>
                            </p:childTnLst>
                          </p:cTn>
                        </p:par>
                        <p:par>
                          <p:cTn id="21" fill="hold" nodeType="afterGroup">
                            <p:stCondLst>
                              <p:cond delay="2000"/>
                            </p:stCondLst>
                            <p:childTnLst>
                              <p:par>
                                <p:cTn id="22" presetID="42" presetClass="entr" presetSubtype="0" fill="hold" nodeType="afterEffect">
                                  <p:stCondLst>
                                    <p:cond delay="0"/>
                                  </p:stCondLst>
                                  <p:childTnLst>
                                    <p:set>
                                      <p:cBhvr>
                                        <p:cTn id="23" dur="1" fill="hold">
                                          <p:stCondLst>
                                            <p:cond delay="0"/>
                                          </p:stCondLst>
                                        </p:cTn>
                                        <p:tgtEl>
                                          <p:spTgt spid="19">
                                            <p:txEl>
                                              <p:pRg st="1" end="1"/>
                                            </p:txEl>
                                          </p:spTgt>
                                        </p:tgtEl>
                                        <p:attrNameLst>
                                          <p:attrName>style.visibility</p:attrName>
                                        </p:attrNameLst>
                                      </p:cBhvr>
                                      <p:to>
                                        <p:strVal val="visible"/>
                                      </p:to>
                                    </p:set>
                                    <p:animEffect transition="in" filter="fade">
                                      <p:cBhvr>
                                        <p:cTn id="24" dur="1000"/>
                                        <p:tgtEl>
                                          <p:spTgt spid="19">
                                            <p:txEl>
                                              <p:pRg st="1" end="1"/>
                                            </p:txEl>
                                          </p:spTgt>
                                        </p:tgtEl>
                                      </p:cBhvr>
                                    </p:animEffect>
                                    <p:anim calcmode="lin" valueType="num">
                                      <p:cBhvr>
                                        <p:cTn id="2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2" presetClass="entr" presetSubtype="0" fill="hold" nodeType="after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1000"/>
                                        <p:tgtEl>
                                          <p:spTgt spid="19">
                                            <p:txEl>
                                              <p:pRg st="2" end="2"/>
                                            </p:txEl>
                                          </p:spTgt>
                                        </p:tgtEl>
                                      </p:cBhvr>
                                    </p:animEffect>
                                    <p:anim calcmode="lin" valueType="num">
                                      <p:cBhvr>
                                        <p:cTn id="3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cond evt="onBegin" delay="0">
                          <p:tn val="39"/>
                        </p:cond>
                      </p:stCondLst>
                      <p:childTnLst>
                        <p:par>
                          <p:cTn id="41" fill="hold" nodeType="after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1000"/>
                                        <p:tgtEl>
                                          <p:spTgt spid="3"/>
                                        </p:tgtEl>
                                      </p:cBhvr>
                                    </p:animEffect>
                                    <p:anim calcmode="lin" valueType="num">
                                      <p:cBhvr>
                                        <p:cTn id="45" dur="1000" fill="hold"/>
                                        <p:tgtEl>
                                          <p:spTgt spid="3"/>
                                        </p:tgtEl>
                                        <p:attrNameLst>
                                          <p:attrName>ppt_x</p:attrName>
                                        </p:attrNameLst>
                                      </p:cBhvr>
                                      <p:tavLst>
                                        <p:tav tm="0">
                                          <p:val>
                                            <p:strVal val="#ppt_x"/>
                                          </p:val>
                                        </p:tav>
                                        <p:tav tm="100000">
                                          <p:val>
                                            <p:strVal val="#ppt_x"/>
                                          </p:val>
                                        </p:tav>
                                      </p:tavLst>
                                    </p:anim>
                                    <p:anim calcmode="lin" valueType="num">
                                      <p:cBhvr>
                                        <p:cTn id="46" dur="1000" fill="hold"/>
                                        <p:tgtEl>
                                          <p:spTgt spid="3"/>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1000"/>
                            </p:stCondLst>
                            <p:childTnLst>
                              <p:par>
                                <p:cTn id="48" presetID="42" presetClass="entr" presetSubtype="0"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1000"/>
                                        <p:tgtEl>
                                          <p:spTgt spid="5"/>
                                        </p:tgtEl>
                                      </p:cBhvr>
                                    </p:animEffect>
                                    <p:anim calcmode="lin" valueType="num">
                                      <p:cBhvr>
                                        <p:cTn id="51" dur="1000" fill="hold"/>
                                        <p:tgtEl>
                                          <p:spTgt spid="5"/>
                                        </p:tgtEl>
                                        <p:attrNameLst>
                                          <p:attrName>ppt_x</p:attrName>
                                        </p:attrNameLst>
                                      </p:cBhvr>
                                      <p:tavLst>
                                        <p:tav tm="0">
                                          <p:val>
                                            <p:strVal val="#ppt_x"/>
                                          </p:val>
                                        </p:tav>
                                        <p:tav tm="100000">
                                          <p:val>
                                            <p:strVal val="#ppt_x"/>
                                          </p:val>
                                        </p:tav>
                                      </p:tavLst>
                                    </p:anim>
                                    <p:anim calcmode="lin" valueType="num">
                                      <p:cBhvr>
                                        <p:cTn id="52" dur="1000" fill="hold"/>
                                        <p:tgtEl>
                                          <p:spTgt spid="5"/>
                                        </p:tgtEl>
                                        <p:attrNameLst>
                                          <p:attrName>ppt_y</p:attrName>
                                        </p:attrNameLst>
                                      </p:cBhvr>
                                      <p:tavLst>
                                        <p:tav tm="0">
                                          <p:val>
                                            <p:strVal val="#ppt_y+.1"/>
                                          </p:val>
                                        </p:tav>
                                        <p:tav tm="100000">
                                          <p:val>
                                            <p:strVal val="#ppt_y"/>
                                          </p:val>
                                        </p:tav>
                                      </p:tavLst>
                                    </p:anim>
                                  </p:childTnLst>
                                </p:cTn>
                              </p:par>
                            </p:childTnLst>
                          </p:cTn>
                        </p:par>
                        <p:par>
                          <p:cTn id="53" fill="hold" nodeType="afterGroup">
                            <p:stCondLst>
                              <p:cond delay="2000"/>
                            </p:stCondLst>
                            <p:childTnLst>
                              <p:par>
                                <p:cTn id="54" presetID="42" presetClass="entr" presetSubtype="0" fill="hold" nodeType="afterEffect">
                                  <p:stCondLst>
                                    <p:cond delay="0"/>
                                  </p:stCondLst>
                                  <p:childTnLst>
                                    <p:set>
                                      <p:cBhvr>
                                        <p:cTn id="55" dur="1" fill="hold">
                                          <p:stCondLst>
                                            <p:cond delay="0"/>
                                          </p:stCondLst>
                                        </p:cTn>
                                        <p:tgtEl>
                                          <p:spTgt spid="19">
                                            <p:txEl>
                                              <p:pRg st="4" end="4"/>
                                            </p:txEl>
                                          </p:spTgt>
                                        </p:tgtEl>
                                        <p:attrNameLst>
                                          <p:attrName>style.visibility</p:attrName>
                                        </p:attrNameLst>
                                      </p:cBhvr>
                                      <p:to>
                                        <p:strVal val="visible"/>
                                      </p:to>
                                    </p:set>
                                    <p:animEffect transition="in" filter="fade">
                                      <p:cBhvr>
                                        <p:cTn id="56" dur="1000"/>
                                        <p:tgtEl>
                                          <p:spTgt spid="19">
                                            <p:txEl>
                                              <p:pRg st="4" end="4"/>
                                            </p:txEl>
                                          </p:spTgt>
                                        </p:tgtEl>
                                      </p:cBhvr>
                                    </p:animEffect>
                                    <p:anim calcmode="lin" valueType="num">
                                      <p:cBhvr>
                                        <p:cTn id="57"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9" fill="hold" nodeType="afterGroup">
                            <p:stCondLst>
                              <p:cond delay="3000"/>
                            </p:stCondLst>
                            <p:childTnLst>
                              <p:par>
                                <p:cTn id="60" presetID="42" presetClass="entr" presetSubtype="0" fill="hold" nodeType="afterEffect">
                                  <p:stCondLst>
                                    <p:cond delay="0"/>
                                  </p:stCondLst>
                                  <p:childTnLst>
                                    <p:set>
                                      <p:cBhvr>
                                        <p:cTn id="61" dur="1" fill="hold">
                                          <p:stCondLst>
                                            <p:cond delay="0"/>
                                          </p:stCondLst>
                                        </p:cTn>
                                        <p:tgtEl>
                                          <p:spTgt spid="19">
                                            <p:txEl>
                                              <p:pRg st="5" end="5"/>
                                            </p:txEl>
                                          </p:spTgt>
                                        </p:tgtEl>
                                        <p:attrNameLst>
                                          <p:attrName>style.visibility</p:attrName>
                                        </p:attrNameLst>
                                      </p:cBhvr>
                                      <p:to>
                                        <p:strVal val="visible"/>
                                      </p:to>
                                    </p:set>
                                    <p:animEffect transition="in" filter="fade">
                                      <p:cBhvr>
                                        <p:cTn id="62" dur="1000"/>
                                        <p:tgtEl>
                                          <p:spTgt spid="19">
                                            <p:txEl>
                                              <p:pRg st="5" end="5"/>
                                            </p:txEl>
                                          </p:spTgt>
                                        </p:tgtEl>
                                      </p:cBhvr>
                                    </p:animEffect>
                                    <p:anim calcmode="lin" valueType="num">
                                      <p:cBhvr>
                                        <p:cTn id="63"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ags/tag1.xml><?xml version="1.0" encoding="utf-8"?>
<p:tagLst xmlns:p="http://schemas.openxmlformats.org/presentationml/2006/main">
  <p:tag name="KSO_WM_UNIT_TABLE_BEAUTIFY" val="smartTable{068ff03b-78b9-4238-85e3-386735f34e5b}"/>
  <p:tag name="TABLE_ENDDRAG_ORIGIN_RECT" val="360*90"/>
  <p:tag name="TABLE_ENDDRAG_RECT" val="144*255*360*90"/>
</p:tagLst>
</file>

<file path=ppt/tags/tag10.xml><?xml version="1.0" encoding="utf-8"?>
<p:tagLst xmlns:p="http://schemas.openxmlformats.org/presentationml/2006/main">
  <p:tag name="TABLE_ENDDRAG_ORIGIN_RECT" val="90*30"/>
  <p:tag name="TABLE_ENDDRAG_RECT" val="144*255*90*30"/>
</p:tagLst>
</file>

<file path=ppt/tags/tag11.xml><?xml version="1.0" encoding="utf-8"?>
<p:tagLst xmlns:p="http://schemas.openxmlformats.org/presentationml/2006/main">
  <p:tag name="TABLE_ENDDRAG_ORIGIN_RECT" val="90*30"/>
  <p:tag name="TABLE_ENDDRAG_RECT" val="144*255*90*30"/>
</p:tagLst>
</file>

<file path=ppt/tags/tag12.xml><?xml version="1.0" encoding="utf-8"?>
<p:tagLst xmlns:p="http://schemas.openxmlformats.org/presentationml/2006/main">
  <p:tag name="TABLE_ENDDRAG_ORIGIN_RECT" val="90*30"/>
  <p:tag name="TABLE_ENDDRAG_RECT" val="144*255*90*30"/>
</p:tagLst>
</file>

<file path=ppt/tags/tag13.xml><?xml version="1.0" encoding="utf-8"?>
<p:tagLst xmlns:p="http://schemas.openxmlformats.org/presentationml/2006/main">
  <p:tag name="TABLE_ENDDRAG_ORIGIN_RECT" val="90*30"/>
  <p:tag name="TABLE_ENDDRAG_RECT" val="144*255*90*30"/>
</p:tagLst>
</file>

<file path=ppt/tags/tag14.xml><?xml version="1.0" encoding="utf-8"?>
<p:tagLst xmlns:p="http://schemas.openxmlformats.org/presentationml/2006/main">
  <p:tag name="TABLE_ENDDRAG_ORIGIN_RECT" val="90*30"/>
  <p:tag name="TABLE_ENDDRAG_RECT" val="144*255*90*30"/>
</p:tagLst>
</file>

<file path=ppt/tags/tag15.xml><?xml version="1.0" encoding="utf-8"?>
<p:tagLst xmlns:p="http://schemas.openxmlformats.org/presentationml/2006/main">
  <p:tag name="TABLE_ENDDRAG_ORIGIN_RECT" val="90*30"/>
  <p:tag name="TABLE_ENDDRAG_RECT" val="144*255*90*30"/>
</p:tagLst>
</file>

<file path=ppt/tags/tag16.xml><?xml version="1.0" encoding="utf-8"?>
<p:tagLst xmlns:p="http://schemas.openxmlformats.org/presentationml/2006/main">
  <p:tag name="TABLE_ENDDRAG_ORIGIN_RECT" val="90*30"/>
  <p:tag name="TABLE_ENDDRAG_RECT" val="144*255*90*30"/>
</p:tagLst>
</file>

<file path=ppt/tags/tag17.xml><?xml version="1.0" encoding="utf-8"?>
<p:tagLst xmlns:p="http://schemas.openxmlformats.org/presentationml/2006/main">
  <p:tag name="TABLE_ENDDRAG_ORIGIN_RECT" val="90*30"/>
  <p:tag name="TABLE_ENDDRAG_RECT" val="144*255*90*30"/>
</p:tagLst>
</file>

<file path=ppt/tags/tag18.xml><?xml version="1.0" encoding="utf-8"?>
<p:tagLst xmlns:p="http://schemas.openxmlformats.org/presentationml/2006/main">
  <p:tag name="TABLE_ENDDRAG_ORIGIN_RECT" val="90*30"/>
  <p:tag name="TABLE_ENDDRAG_RECT" val="144*255*90*30"/>
</p:tagLst>
</file>

<file path=ppt/tags/tag19.xml><?xml version="1.0" encoding="utf-8"?>
<p:tagLst xmlns:p="http://schemas.openxmlformats.org/presentationml/2006/main">
  <p:tag name="TABLE_ENDDRAG_ORIGIN_RECT" val="90*30"/>
  <p:tag name="TABLE_ENDDRAG_RECT" val="144*255*90*30"/>
</p:tagLst>
</file>

<file path=ppt/tags/tag2.xml><?xml version="1.0" encoding="utf-8"?>
<p:tagLst xmlns:p="http://schemas.openxmlformats.org/presentationml/2006/main">
  <p:tag name="KSO_WM_UNIT_TABLE_BEAUTIFY" val="smartTable{068ff03b-78b9-4238-85e3-386735f34e5b}"/>
  <p:tag name="TABLE_ENDDRAG_ORIGIN_RECT" val="360*90"/>
  <p:tag name="TABLE_ENDDRAG_RECT" val="144*255*360*90"/>
</p:tagLst>
</file>

<file path=ppt/tags/tag20.xml><?xml version="1.0" encoding="utf-8"?>
<p:tagLst xmlns:p="http://schemas.openxmlformats.org/presentationml/2006/main">
  <p:tag name="TABLE_ENDDRAG_ORIGIN_RECT" val="90*30"/>
  <p:tag name="TABLE_ENDDRAG_RECT" val="144*255*90*30"/>
</p:tagLst>
</file>

<file path=ppt/tags/tag21.xml><?xml version="1.0" encoding="utf-8"?>
<p:tagLst xmlns:p="http://schemas.openxmlformats.org/presentationml/2006/main">
  <p:tag name="TABLE_ENDDRAG_ORIGIN_RECT" val="90*30"/>
  <p:tag name="TABLE_ENDDRAG_RECT" val="144*255*90*30"/>
</p:tagLst>
</file>

<file path=ppt/tags/tag22.xml><?xml version="1.0" encoding="utf-8"?>
<p:tagLst xmlns:p="http://schemas.openxmlformats.org/presentationml/2006/main">
  <p:tag name="TABLE_ENDDRAG_ORIGIN_RECT" val="90*30"/>
  <p:tag name="TABLE_ENDDRAG_RECT" val="144*255*90*30"/>
</p:tagLst>
</file>

<file path=ppt/tags/tag23.xml><?xml version="1.0" encoding="utf-8"?>
<p:tagLst xmlns:p="http://schemas.openxmlformats.org/presentationml/2006/main">
  <p:tag name="TABLE_ENDDRAG_ORIGIN_RECT" val="90*30"/>
  <p:tag name="TABLE_ENDDRAG_RECT" val="144*255*90*30"/>
</p:tagLst>
</file>

<file path=ppt/tags/tag24.xml><?xml version="1.0" encoding="utf-8"?>
<p:tagLst xmlns:p="http://schemas.openxmlformats.org/presentationml/2006/main">
  <p:tag name="TABLE_ENDDRAG_ORIGIN_RECT" val="90*30"/>
  <p:tag name="TABLE_ENDDRAG_RECT" val="144*255*90*30"/>
</p:tagLst>
</file>

<file path=ppt/tags/tag25.xml><?xml version="1.0" encoding="utf-8"?>
<p:tagLst xmlns:p="http://schemas.openxmlformats.org/presentationml/2006/main">
  <p:tag name="TABLE_ENDDRAG_ORIGIN_RECT" val="90*30"/>
  <p:tag name="TABLE_ENDDRAG_RECT" val="144*255*90*30"/>
</p:tagLst>
</file>

<file path=ppt/tags/tag26.xml><?xml version="1.0" encoding="utf-8"?>
<p:tagLst xmlns:p="http://schemas.openxmlformats.org/presentationml/2006/main">
  <p:tag name="TABLE_ENDDRAG_ORIGIN_RECT" val="90*30"/>
  <p:tag name="TABLE_ENDDRAG_RECT" val="144*255*90*30"/>
</p:tagLst>
</file>

<file path=ppt/tags/tag27.xml><?xml version="1.0" encoding="utf-8"?>
<p:tagLst xmlns:p="http://schemas.openxmlformats.org/presentationml/2006/main">
  <p:tag name="TABLE_ENDDRAG_ORIGIN_RECT" val="90*30"/>
  <p:tag name="TABLE_ENDDRAG_RECT" val="144*255*90*30"/>
</p:tagLst>
</file>

<file path=ppt/tags/tag28.xml><?xml version="1.0" encoding="utf-8"?>
<p:tagLst xmlns:p="http://schemas.openxmlformats.org/presentationml/2006/main">
  <p:tag name="TABLE_ENDDRAG_ORIGIN_RECT" val="90*30"/>
  <p:tag name="TABLE_ENDDRAG_RECT" val="144*255*90*30"/>
</p:tagLst>
</file>

<file path=ppt/tags/tag29.xml><?xml version="1.0" encoding="utf-8"?>
<p:tagLst xmlns:p="http://schemas.openxmlformats.org/presentationml/2006/main">
  <p:tag name="TABLE_ENDDRAG_ORIGIN_RECT" val="90*30"/>
  <p:tag name="TABLE_ENDDRAG_RECT" val="144*255*90*30"/>
</p:tagLst>
</file>

<file path=ppt/tags/tag3.xml><?xml version="1.0" encoding="utf-8"?>
<p:tagLst xmlns:p="http://schemas.openxmlformats.org/presentationml/2006/main">
  <p:tag name="TABLE_ENDDRAG_ORIGIN_RECT" val="161*30"/>
  <p:tag name="TABLE_ENDDRAG_RECT" val="144*255*161*30"/>
</p:tagLst>
</file>

<file path=ppt/tags/tag30.xml><?xml version="1.0" encoding="utf-8"?>
<p:tagLst xmlns:p="http://schemas.openxmlformats.org/presentationml/2006/main">
  <p:tag name="TABLE_ENDDRAG_ORIGIN_RECT" val="90*30"/>
  <p:tag name="TABLE_ENDDRAG_RECT" val="144*255*90*30"/>
</p:tagLst>
</file>

<file path=ppt/tags/tag31.xml><?xml version="1.0" encoding="utf-8"?>
<p:tagLst xmlns:p="http://schemas.openxmlformats.org/presentationml/2006/main">
  <p:tag name="TABLE_ENDDRAG_ORIGIN_RECT" val="90*30"/>
  <p:tag name="TABLE_ENDDRAG_RECT" val="144*255*90*30"/>
</p:tagLst>
</file>

<file path=ppt/tags/tag32.xml><?xml version="1.0" encoding="utf-8"?>
<p:tagLst xmlns:p="http://schemas.openxmlformats.org/presentationml/2006/main">
  <p:tag name="TABLE_ENDDRAG_ORIGIN_RECT" val="90*30"/>
  <p:tag name="TABLE_ENDDRAG_RECT" val="144*255*90*30"/>
</p:tagLst>
</file>

<file path=ppt/tags/tag33.xml><?xml version="1.0" encoding="utf-8"?>
<p:tagLst xmlns:p="http://schemas.openxmlformats.org/presentationml/2006/main">
  <p:tag name="AS_OS" val="Unix 3.10 unknown"/>
  <p:tag name="AS_RELEASE_DATE" val="2020.11.30"/>
  <p:tag name="AS_TITLE" val="Aspose.Slides for Java"/>
  <p:tag name="AS_VERSION" val="20.11"/>
</p:tagLst>
</file>

<file path=ppt/tags/tag4.xml><?xml version="1.0" encoding="utf-8"?>
<p:tagLst xmlns:p="http://schemas.openxmlformats.org/presentationml/2006/main">
  <p:tag name="KSO_WM_UNIT_TABLE_BEAUTIFY" val="smartTable{b68edb5e-f393-407a-9305-bf62a2b1f987}"/>
  <p:tag name="TABLE_ENDDRAG_ORIGIN_RECT" val="523*60"/>
  <p:tag name="TABLE_ENDDRAG_RECT" val="122*340*523*60"/>
</p:tagLst>
</file>

<file path=ppt/tags/tag5.xml><?xml version="1.0" encoding="utf-8"?>
<p:tagLst xmlns:p="http://schemas.openxmlformats.org/presentationml/2006/main">
  <p:tag name="KSO_WM_UNIT_TABLE_BEAUTIFY" val="smartTable{a72b34de-0829-4886-bb5b-1b48f1ed3107}"/>
  <p:tag name="TABLE_ENDDRAG_ORIGIN_RECT" val="382*192"/>
  <p:tag name="TABLE_ENDDRAG_RECT" val="54*284*382*192"/>
</p:tagLst>
</file>

<file path=ppt/tags/tag6.xml><?xml version="1.0" encoding="utf-8"?>
<p:tagLst xmlns:p="http://schemas.openxmlformats.org/presentationml/2006/main">
  <p:tag name="KSO_WM_UNIT_TABLE_BEAUTIFY" val="smartTable{83244496-c3dc-43ca-8680-a4f0f3410a42}"/>
  <p:tag name="TABLE_ENDDRAG_ORIGIN_RECT" val="276*30"/>
  <p:tag name="TABLE_ENDDRAG_RECT" val="144*255*276*30"/>
</p:tagLst>
</file>

<file path=ppt/tags/tag7.xml><?xml version="1.0" encoding="utf-8"?>
<p:tagLst xmlns:p="http://schemas.openxmlformats.org/presentationml/2006/main">
  <p:tag name="KSO_WM_UNIT_TABLE_BEAUTIFY" val="smartTable{aa828051-2501-46d1-b2b2-93dcbbbfed28}"/>
  <p:tag name="TABLE_ENDDRAG_ORIGIN_RECT" val="276*60"/>
  <p:tag name="TABLE_ENDDRAG_RECT" val="144*327*276*60"/>
</p:tagLst>
</file>

<file path=ppt/tags/tag8.xml><?xml version="1.0" encoding="utf-8"?>
<p:tagLst xmlns:p="http://schemas.openxmlformats.org/presentationml/2006/main">
  <p:tag name="KSO_WM_UNIT_TABLE_BEAUTIFY" val="smartTable{f12a584d-3c27-4df5-80ee-bcd1eaf799c6}"/>
</p:tagLst>
</file>

<file path=ppt/tags/tag9.xml><?xml version="1.0" encoding="utf-8"?>
<p:tagLst xmlns:p="http://schemas.openxmlformats.org/presentationml/2006/main">
  <p:tag name="TABLE_ENDDRAG_ORIGIN_RECT" val="90*30"/>
  <p:tag name="TABLE_ENDDRAG_RECT" val="144*255*90*30"/>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256</Paragraphs>
  <Slides>19</Slides>
  <Notes>14</Notes>
  <TotalTime>0</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19</vt:i4>
      </vt:variant>
    </vt:vector>
  </HeadingPairs>
  <TitlesOfParts>
    <vt:vector baseType="lpstr" size="25">
      <vt:lpstr>Arial</vt:lpstr>
      <vt:lpstr>Calibri</vt:lpstr>
      <vt:lpstr>Calibri Light</vt:lpstr>
      <vt:lpstr>微软雅黑</vt:lpstr>
      <vt:lpstr>宋体</vt:lpstr>
      <vt:lpstr>Office 主题</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2022-03-11T18:33:20.168</cp:lastPrinted>
  <dcterms:created xsi:type="dcterms:W3CDTF">2022-03-11T18:33:20Z</dcterms:created>
  <dcterms:modified xsi:type="dcterms:W3CDTF">2022-03-11T10:33:20Z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