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2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3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4.xml" ContentType="application/vnd.openxmlformats-officedocument.presentationml.notesSlide+xml"/>
  <Override PartName="/ppt/tags/tag83.xml" ContentType="application/vnd.openxmlformats-officedocument.presentationml.tags+xml"/>
  <Override PartName="/ppt/notesSlides/notesSlide5.xml" ContentType="application/vnd.openxmlformats-officedocument.presentationml.notesSlide+xml"/>
  <Override PartName="/ppt/tags/tag84.xml" ContentType="application/vnd.openxmlformats-officedocument.presentationml.tags+xml"/>
  <Override PartName="/ppt/notesSlides/notesSlide6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7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8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410" r:id="rId2"/>
    <p:sldId id="438" r:id="rId3"/>
    <p:sldId id="440" r:id="rId4"/>
    <p:sldId id="411" r:id="rId5"/>
    <p:sldId id="412" r:id="rId6"/>
    <p:sldId id="413" r:id="rId7"/>
    <p:sldId id="414" r:id="rId8"/>
    <p:sldId id="415" r:id="rId9"/>
    <p:sldId id="416" r:id="rId10"/>
    <p:sldId id="417" r:id="rId11"/>
    <p:sldId id="418" r:id="rId12"/>
    <p:sldId id="441" r:id="rId13"/>
    <p:sldId id="419" r:id="rId14"/>
    <p:sldId id="420" r:id="rId15"/>
    <p:sldId id="421" r:id="rId16"/>
    <p:sldId id="422" r:id="rId17"/>
    <p:sldId id="442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519" r:id="rId27"/>
    <p:sldId id="518" r:id="rId28"/>
    <p:sldId id="443" r:id="rId29"/>
    <p:sldId id="444" r:id="rId30"/>
    <p:sldId id="436" r:id="rId31"/>
    <p:sldId id="437" r:id="rId32"/>
    <p:sldId id="445" r:id="rId33"/>
    <p:sldId id="479" r:id="rId34"/>
    <p:sldId id="480" r:id="rId35"/>
    <p:sldId id="481" r:id="rId36"/>
    <p:sldId id="552" r:id="rId37"/>
    <p:sldId id="521" r:id="rId38"/>
    <p:sldId id="522" r:id="rId39"/>
    <p:sldId id="523" r:id="rId40"/>
    <p:sldId id="539" r:id="rId41"/>
    <p:sldId id="540" r:id="rId42"/>
    <p:sldId id="541" r:id="rId43"/>
    <p:sldId id="543" r:id="rId44"/>
    <p:sldId id="472" r:id="rId45"/>
    <p:sldId id="474" r:id="rId46"/>
    <p:sldId id="475" r:id="rId47"/>
    <p:sldId id="476" r:id="rId48"/>
    <p:sldId id="473" r:id="rId49"/>
    <p:sldId id="551" r:id="rId50"/>
    <p:sldId id="488" r:id="rId5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9">
          <p15:clr>
            <a:srgbClr val="A4A3A4"/>
          </p15:clr>
        </p15:guide>
        <p15:guide id="2" pos="29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89" d="100"/>
          <a:sy n="89" d="100"/>
        </p:scale>
        <p:origin x="1524" y="96"/>
      </p:cViewPr>
      <p:guideLst>
        <p:guide orient="horz" pos="2089"/>
        <p:guide pos="291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蛋白质种类举例，让学生回答一下有什么作用，再进行总结</a:t>
            </a:r>
          </a:p>
          <a:p>
            <a:r>
              <a:rPr lang="zh-CN" altLang="en-US"/>
              <a:t>蛋白质的每种特定功能都是由他的结构决定的（讲水的结构和生理作用的时候也讲到过），引出下面的内容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pitchFamily="2" charset="2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pitchFamily="2" charset="2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248" y="1555115"/>
            <a:ext cx="3924776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2021/9/17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pitchFamily="2" charset="2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c-sq.com.cn/l8/products.asp?id=1258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13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45963" y="1823458"/>
            <a:ext cx="8152578" cy="2382781"/>
          </a:xfrm>
        </p:spPr>
        <p:txBody>
          <a:bodyPr>
            <a:normAutofit/>
          </a:bodyPr>
          <a:lstStyle/>
          <a:p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第二节  生物大分子以</a:t>
            </a:r>
            <a:b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碳链为骨架</a:t>
            </a:r>
            <a:endParaRPr lang="zh-CN" altLang="zh-CN" sz="4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40" name="标题 94239"/>
          <p:cNvSpPr>
            <a:spLocks noGrp="1"/>
          </p:cNvSpPr>
          <p:nvPr/>
        </p:nvSpPr>
        <p:spPr>
          <a:xfrm>
            <a:off x="1845945" y="6350"/>
            <a:ext cx="5862320" cy="8172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各种糖类物质的生理功能</a:t>
            </a:r>
          </a:p>
        </p:txBody>
      </p:sp>
      <p:graphicFrame>
        <p:nvGraphicFramePr>
          <p:cNvPr id="36870" name="Group 6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5872528"/>
              </p:ext>
            </p:extLst>
          </p:nvPr>
        </p:nvGraphicFramePr>
        <p:xfrm>
          <a:off x="299720" y="730250"/>
          <a:ext cx="8553450" cy="5096510"/>
        </p:xfrm>
        <a:graphic>
          <a:graphicData uri="http://schemas.openxmlformats.org/drawingml/2006/table">
            <a:tbl>
              <a:tblPr/>
              <a:tblGrid>
                <a:gridCol w="851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7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73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种类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分布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功能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90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单糖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五碳糖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核糖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9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脱氧核糖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六碳糖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葡萄糖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二糖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蔗糖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麦芽糖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乳糖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345">
                <a:tc rowSpan="3">
                  <a:txBody>
                    <a:bodyPr/>
                    <a:lstStyle/>
                    <a:p>
                      <a:pPr marL="0" marR="0" lvl="0" indent="0" algn="ctr" defTabSz="12192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多糖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淀粉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0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纤维素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7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糖原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039235" y="1583690"/>
            <a:ext cx="12109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动植物</a:t>
            </a:r>
            <a:r>
              <a:rPr lang="zh-CN" altLang="en-US" sz="2400"/>
              <a:t>细胞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910330" y="3278505"/>
            <a:ext cx="1468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植物</a:t>
            </a:r>
            <a:r>
              <a:rPr lang="zh-CN" altLang="en-US" sz="2400"/>
              <a:t>细胞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10330" y="3958590"/>
            <a:ext cx="1468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动物</a:t>
            </a:r>
            <a:r>
              <a:rPr lang="zh-CN" altLang="en-US" sz="2400"/>
              <a:t>细胞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10330" y="4625975"/>
            <a:ext cx="1468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植物</a:t>
            </a:r>
            <a:r>
              <a:rPr lang="zh-CN" altLang="en-US" sz="2400"/>
              <a:t>细胞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910330" y="5366385"/>
            <a:ext cx="1468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动物</a:t>
            </a:r>
            <a:r>
              <a:rPr lang="zh-CN" altLang="en-US" sz="2400"/>
              <a:t>细胞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534660" y="1475105"/>
            <a:ext cx="3238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是构成核酸的重要物质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534660" y="2187575"/>
            <a:ext cx="3238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是细胞内</a:t>
            </a:r>
            <a:r>
              <a:rPr lang="zh-CN" altLang="en-US" sz="2400" b="1">
                <a:solidFill>
                  <a:srgbClr val="FF0000"/>
                </a:solidFill>
              </a:rPr>
              <a:t>最重要</a:t>
            </a:r>
            <a:r>
              <a:rPr lang="zh-CN" altLang="en-US" sz="2400"/>
              <a:t>的能源物质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18175" y="3331845"/>
            <a:ext cx="28714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能够水解成葡萄糖提供能量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534660" y="4418965"/>
            <a:ext cx="3238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储能物质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34660" y="4879340"/>
            <a:ext cx="3238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植物细胞壁的主要成分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534660" y="5339715"/>
            <a:ext cx="3238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储能物质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280160" y="6020435"/>
            <a:ext cx="6583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糖类是生物体生命活动的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主要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能源物质。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前凸带形 4"/>
          <p:cNvSpPr/>
          <p:nvPr/>
        </p:nvSpPr>
        <p:spPr>
          <a:xfrm>
            <a:off x="2504440" y="183515"/>
            <a:ext cx="4134485" cy="987425"/>
          </a:xfrm>
          <a:prstGeom prst="ribb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课堂练习</a:t>
            </a:r>
          </a:p>
        </p:txBody>
      </p:sp>
      <p:sp>
        <p:nvSpPr>
          <p:cNvPr id="106498" name="文本占位符 106497"/>
          <p:cNvSpPr>
            <a:spLocks noGrp="1"/>
          </p:cNvSpPr>
          <p:nvPr/>
        </p:nvSpPr>
        <p:spPr>
          <a:xfrm>
            <a:off x="323850" y="1579245"/>
            <a:ext cx="8554085" cy="140589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lvl="1" indent="-3251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2350" lvl="2" indent="-3505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850" lvl="3" indent="-31559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480" lvl="4" indent="-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下列糖类中属于单糖的是（       ）</a:t>
            </a:r>
          </a:p>
          <a:p>
            <a:pPr>
              <a:lnSpc>
                <a:spcPct val="120000"/>
              </a:lnSpc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．蔗糖 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．核糖   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．淀粉   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．糖原</a:t>
            </a:r>
          </a:p>
        </p:txBody>
      </p:sp>
      <p:sp>
        <p:nvSpPr>
          <p:cNvPr id="106503" name="矩形 106502"/>
          <p:cNvSpPr/>
          <p:nvPr/>
        </p:nvSpPr>
        <p:spPr>
          <a:xfrm>
            <a:off x="323850" y="3309303"/>
            <a:ext cx="8351838" cy="234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lnSpc>
                <a:spcPct val="125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在动物细胞和植物细胞中以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贮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存能量的形式存在的糖类分别是（      ） </a:t>
            </a:r>
          </a:p>
          <a:p>
            <a:pPr marL="342900" indent="-342900">
              <a:lnSpc>
                <a:spcPct val="125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葡萄糖、淀粉　　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葡萄糖、糖原　</a:t>
            </a:r>
          </a:p>
          <a:p>
            <a:pPr marL="342900" indent="-342900">
              <a:lnSpc>
                <a:spcPct val="125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纤维素、淀粉　　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糖原、淀粉</a:t>
            </a:r>
          </a:p>
          <a:p>
            <a:pPr marL="342900" indent="-342900">
              <a:lnSpc>
                <a:spcPct val="125000"/>
              </a:lnSpc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42230" y="1607185"/>
            <a:ext cx="49530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  <p:sp>
        <p:nvSpPr>
          <p:cNvPr id="8" name="矩形 7"/>
          <p:cNvSpPr/>
          <p:nvPr/>
        </p:nvSpPr>
        <p:spPr>
          <a:xfrm>
            <a:off x="3352800" y="3893820"/>
            <a:ext cx="54483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矩形 107521"/>
          <p:cNvSpPr/>
          <p:nvPr/>
        </p:nvSpPr>
        <p:spPr>
          <a:xfrm>
            <a:off x="549275" y="304165"/>
            <a:ext cx="7526020" cy="33986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下列叙述中，属于淀粉、纤维素和糖原的共 </a:t>
            </a:r>
          </a:p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同特征的是（      ）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都是细胞内贮存能量的主要物质 </a:t>
            </a:r>
          </a:p>
          <a:p>
            <a:pPr eaLnBrk="0" hangingPunct="0"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都含有 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 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 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 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四种元素 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基本组成单位都是二糖 </a:t>
            </a:r>
          </a:p>
          <a:p>
            <a:pPr eaLnBrk="0" hangingPunct="0"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基本组成单位都是葡萄糖 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8547" name="矩形 108546"/>
          <p:cNvSpPr/>
          <p:nvPr/>
        </p:nvSpPr>
        <p:spPr>
          <a:xfrm>
            <a:off x="549275" y="3919220"/>
            <a:ext cx="8256905" cy="189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．下列属于植物二糖的是（      ）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．蔗糖   纤维素   	 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．麦芽糖 葡萄糖    </a:t>
            </a:r>
          </a:p>
          <a:p>
            <a:pPr>
              <a:lnSpc>
                <a:spcPct val="14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．淀粉   纤维素   	 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．蔗糖  麦芽糖</a:t>
            </a:r>
          </a:p>
        </p:txBody>
      </p:sp>
      <p:sp>
        <p:nvSpPr>
          <p:cNvPr id="7" name="矩形 6"/>
          <p:cNvSpPr/>
          <p:nvPr/>
        </p:nvSpPr>
        <p:spPr>
          <a:xfrm>
            <a:off x="3212465" y="930275"/>
            <a:ext cx="54483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</a:p>
        </p:txBody>
      </p:sp>
      <p:sp>
        <p:nvSpPr>
          <p:cNvPr id="8" name="矩形 7"/>
          <p:cNvSpPr/>
          <p:nvPr/>
        </p:nvSpPr>
        <p:spPr>
          <a:xfrm>
            <a:off x="5173345" y="4006850"/>
            <a:ext cx="54483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1428115"/>
            <a:ext cx="7425690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元素组成：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（有些还含有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与糖类相比，氢原子较多，氧原子较少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52145" y="2466975"/>
            <a:ext cx="7889240" cy="302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种类：（</a:t>
            </a:r>
            <a:r>
              <a:rPr lang="en-US" altLang="zh-CN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油脂</a:t>
            </a:r>
          </a:p>
          <a:p>
            <a:pPr>
              <a:lnSpc>
                <a:spcPct val="170000"/>
              </a:lnSpc>
            </a:pP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磷脂</a:t>
            </a:r>
          </a:p>
          <a:p>
            <a:pPr>
              <a:lnSpc>
                <a:spcPct val="170000"/>
              </a:lnSpc>
            </a:pP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固醇</a:t>
            </a:r>
          </a:p>
          <a:p>
            <a:pPr>
              <a:lnSpc>
                <a:spcPct val="170000"/>
              </a:lnSpc>
            </a:pP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通常不溶于水，而溶于有机溶剂</a:t>
            </a:r>
          </a:p>
        </p:txBody>
      </p:sp>
      <p:sp>
        <p:nvSpPr>
          <p:cNvPr id="4" name="矩形 3"/>
          <p:cNvSpPr/>
          <p:nvPr/>
        </p:nvSpPr>
        <p:spPr>
          <a:xfrm>
            <a:off x="539750" y="323850"/>
            <a:ext cx="1588770" cy="716915"/>
          </a:xfrm>
          <a:prstGeom prst="rect">
            <a:avLst/>
          </a:prstGeom>
          <a:solidFill>
            <a:srgbClr val="DCDCDC"/>
          </a:solidFill>
          <a:ln>
            <a:solidFill>
              <a:srgbClr val="609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脂 质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3225" y="99695"/>
            <a:ext cx="7489190" cy="7188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4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油脂</a:t>
            </a: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（脂肪、甘油三酯）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72440" y="923290"/>
            <a:ext cx="8199120" cy="540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①元素组成：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②结构特点：由甘油和脂肪酸组成</a:t>
            </a:r>
          </a:p>
          <a:p>
            <a:pPr>
              <a:lnSpc>
                <a:spcPct val="12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③分布：动物的皮下组织，植物的种子中</a:t>
            </a: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④功能：储能物质（比糖类含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多，耗氧多，产能多）</a:t>
            </a: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保温</a:t>
            </a: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缓冲、减压，防震作用，保护内脏器官</a:t>
            </a:r>
          </a:p>
        </p:txBody>
      </p:sp>
      <p:grpSp>
        <p:nvGrpSpPr>
          <p:cNvPr id="4" name="Group 7"/>
          <p:cNvGrpSpPr/>
          <p:nvPr/>
        </p:nvGrpSpPr>
        <p:grpSpPr>
          <a:xfrm>
            <a:off x="952500" y="1907230"/>
            <a:ext cx="2166620" cy="2372835"/>
            <a:chOff x="567" y="1484"/>
            <a:chExt cx="2016" cy="2558"/>
          </a:xfrm>
        </p:grpSpPr>
        <p:pic>
          <p:nvPicPr>
            <p:cNvPr id="15372" name="Picture 8" descr="20071018119389174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rcRect l="17599" r="26401" b="8000"/>
            <a:stretch>
              <a:fillRect/>
            </a:stretch>
          </p:blipFill>
          <p:spPr>
            <a:xfrm>
              <a:off x="612" y="1484"/>
              <a:ext cx="1293" cy="20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3" name="Text Box 9"/>
            <p:cNvSpPr txBox="1"/>
            <p:nvPr/>
          </p:nvSpPr>
          <p:spPr>
            <a:xfrm>
              <a:off x="567" y="3612"/>
              <a:ext cx="2016" cy="4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植物油脂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(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液态油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)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699510" y="2043931"/>
            <a:ext cx="3732530" cy="2200097"/>
            <a:chOff x="5440" y="4342"/>
            <a:chExt cx="8700" cy="6056"/>
          </a:xfrm>
        </p:grpSpPr>
        <p:sp>
          <p:nvSpPr>
            <p:cNvPr id="15371" name="Text Box 12"/>
            <p:cNvSpPr txBox="1"/>
            <p:nvPr/>
          </p:nvSpPr>
          <p:spPr>
            <a:xfrm>
              <a:off x="7178" y="9300"/>
              <a:ext cx="5520" cy="10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动物油脂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(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固态脂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)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0" y="4342"/>
              <a:ext cx="8700" cy="4808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8920" y="353695"/>
            <a:ext cx="8646160" cy="1555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磷脂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）：细胞各种膜结构的重要成分</a:t>
            </a:r>
            <a:endParaRPr lang="en-US" altLang="zh-CN" sz="280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8920" y="2178391"/>
            <a:ext cx="8524240" cy="3752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固醇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</a:p>
          <a:p>
            <a:pPr>
              <a:lnSpc>
                <a:spcPct val="17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①胆固醇：构成细胞膜的重要成分，血液中含量 </a:t>
            </a:r>
          </a:p>
          <a:p>
            <a:pPr>
              <a:lnSpc>
                <a:spcPct val="17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过多可能引发心血管疾病。</a:t>
            </a:r>
          </a:p>
          <a:p>
            <a:pPr>
              <a:lnSpc>
                <a:spcPct val="17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②性激素</a:t>
            </a:r>
          </a:p>
          <a:p>
            <a:pPr>
              <a:lnSpc>
                <a:spcPct val="17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③维生素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：促进人和动物对钙和磷的吸收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/>
        </p:nvSpPr>
        <p:spPr>
          <a:xfrm>
            <a:off x="560705" y="792480"/>
            <a:ext cx="7573645" cy="5041265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能源物质总结：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50000"/>
              </a:lnSpc>
            </a:pP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细胞中最重要的能源物质：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植物细胞中储能物质：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动物细胞中储能物质：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生物体内的储能物质：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生物体生命活动的主要能源物质：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7893" name="Text Box 5"/>
          <p:cNvSpPr txBox="1"/>
          <p:nvPr/>
        </p:nvSpPr>
        <p:spPr>
          <a:xfrm>
            <a:off x="5008880" y="1892300"/>
            <a:ext cx="15144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葡萄糖</a:t>
            </a:r>
          </a:p>
        </p:txBody>
      </p:sp>
      <p:sp>
        <p:nvSpPr>
          <p:cNvPr id="37894" name="Text Box 6"/>
          <p:cNvSpPr txBox="1"/>
          <p:nvPr/>
        </p:nvSpPr>
        <p:spPr>
          <a:xfrm>
            <a:off x="4291965" y="2746375"/>
            <a:ext cx="10706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淀粉</a:t>
            </a:r>
          </a:p>
        </p:txBody>
      </p:sp>
      <p:sp>
        <p:nvSpPr>
          <p:cNvPr id="37895" name="Text Box 7"/>
          <p:cNvSpPr txBox="1"/>
          <p:nvPr/>
        </p:nvSpPr>
        <p:spPr>
          <a:xfrm>
            <a:off x="4291965" y="3507105"/>
            <a:ext cx="101092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糖原</a:t>
            </a:r>
          </a:p>
        </p:txBody>
      </p:sp>
      <p:sp>
        <p:nvSpPr>
          <p:cNvPr id="37896" name="Text Box 8"/>
          <p:cNvSpPr txBox="1"/>
          <p:nvPr/>
        </p:nvSpPr>
        <p:spPr>
          <a:xfrm>
            <a:off x="6301105" y="5132070"/>
            <a:ext cx="1063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糖类</a:t>
            </a:r>
          </a:p>
        </p:txBody>
      </p:sp>
      <p:sp>
        <p:nvSpPr>
          <p:cNvPr id="37897" name="Text Box 9"/>
          <p:cNvSpPr txBox="1"/>
          <p:nvPr/>
        </p:nvSpPr>
        <p:spPr>
          <a:xfrm>
            <a:off x="4291965" y="4342130"/>
            <a:ext cx="1010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油脂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4" grpId="0"/>
      <p:bldP spid="37895" grpId="0"/>
      <p:bldP spid="37896" grpId="0"/>
      <p:bldP spid="378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前凸带形 4"/>
          <p:cNvSpPr/>
          <p:nvPr/>
        </p:nvSpPr>
        <p:spPr>
          <a:xfrm>
            <a:off x="2504440" y="183515"/>
            <a:ext cx="3711575" cy="861060"/>
          </a:xfrm>
          <a:prstGeom prst="ribb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课堂练习</a:t>
            </a:r>
          </a:p>
        </p:txBody>
      </p:sp>
      <p:sp>
        <p:nvSpPr>
          <p:cNvPr id="106498" name="文本占位符 106497"/>
          <p:cNvSpPr>
            <a:spLocks noGrp="1"/>
          </p:cNvSpPr>
          <p:nvPr/>
        </p:nvSpPr>
        <p:spPr>
          <a:xfrm>
            <a:off x="278765" y="1297940"/>
            <a:ext cx="8554085" cy="336740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lvl="1" indent="-3251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2350" lvl="2" indent="-3505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850" lvl="3" indent="-31559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480" lvl="4" indent="-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下列关于脂质与糖类在化学组成上的区别，叙述错</a:t>
            </a:r>
          </a:p>
          <a:p>
            <a:pPr marL="0" indent="0"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误的是（      ）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 C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三种元素的比例不同 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脂质中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元素比例高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有些脂质含有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                 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D.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脂质中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元素比例高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6503" name="矩形 106502"/>
          <p:cNvSpPr/>
          <p:nvPr/>
        </p:nvSpPr>
        <p:spPr>
          <a:xfrm>
            <a:off x="278765" y="4397693"/>
            <a:ext cx="8351838" cy="234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just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油脂和糖类都是能源物质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两者在体内氧化分解时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同质量的油脂和糖类相比（      ）</a:t>
            </a:r>
          </a:p>
          <a:p>
            <a:pPr algn="just"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．放能多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耗氧多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．放能多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耗氧少   	</a:t>
            </a:r>
          </a:p>
          <a:p>
            <a:pPr algn="just"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．放能少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耗氧多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．放能少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耗氧少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49805" y="1762125"/>
            <a:ext cx="49530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  <p:sp>
        <p:nvSpPr>
          <p:cNvPr id="8" name="矩形 7"/>
          <p:cNvSpPr/>
          <p:nvPr/>
        </p:nvSpPr>
        <p:spPr>
          <a:xfrm>
            <a:off x="4688523" y="4966335"/>
            <a:ext cx="52641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31800" y="1353820"/>
            <a:ext cx="3150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一、蛋白质的功能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20750" y="1853565"/>
            <a:ext cx="178371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结构蛋白：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催化作用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运输作用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调节作用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免疫作用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识别作用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云形标注 15"/>
          <p:cNvSpPr/>
          <p:nvPr/>
        </p:nvSpPr>
        <p:spPr>
          <a:xfrm>
            <a:off x="431800" y="5264785"/>
            <a:ext cx="7589520" cy="1047750"/>
          </a:xfrm>
          <a:prstGeom prst="cloudCallout">
            <a:avLst/>
          </a:prstGeom>
          <a:solidFill>
            <a:srgbClr val="DCDCDC"/>
          </a:solidFill>
          <a:ln>
            <a:solidFill>
              <a:srgbClr val="60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>
                <a:solidFill>
                  <a:srgbClr val="6096E6"/>
                </a:solidFill>
              </a:rPr>
              <a:t>生物体的一切生命活动都与蛋白质有关，</a:t>
            </a:r>
          </a:p>
          <a:p>
            <a:pPr algn="ctr"/>
            <a:r>
              <a:rPr lang="zh-CN" altLang="en-US" sz="2200" b="1">
                <a:solidFill>
                  <a:srgbClr val="6096E6"/>
                </a:solidFill>
              </a:rPr>
              <a:t>蛋白质是生命活动的主要承担者</a:t>
            </a:r>
          </a:p>
        </p:txBody>
      </p:sp>
      <p:sp>
        <p:nvSpPr>
          <p:cNvPr id="7" name="矩形 6"/>
          <p:cNvSpPr/>
          <p:nvPr/>
        </p:nvSpPr>
        <p:spPr>
          <a:xfrm>
            <a:off x="539750" y="323850"/>
            <a:ext cx="2350770" cy="716915"/>
          </a:xfrm>
          <a:prstGeom prst="rect">
            <a:avLst/>
          </a:prstGeom>
          <a:solidFill>
            <a:srgbClr val="DCDCDC"/>
          </a:solidFill>
          <a:ln>
            <a:solidFill>
              <a:srgbClr val="609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蛋 白 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848610" y="2002790"/>
            <a:ext cx="1270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肌蛋白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49880" y="2548890"/>
            <a:ext cx="1962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唾液淀粉酶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34640" y="3086735"/>
            <a:ext cx="3557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血红蛋白、载体蛋白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49880" y="3637915"/>
            <a:ext cx="2795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胰岛素、生长激素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851150" y="4211955"/>
            <a:ext cx="974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抗体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842895" y="4742180"/>
            <a:ext cx="1497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糖蛋白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6" grpId="0" animBg="1"/>
      <p:bldP spid="16" grpId="1" animBg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71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0" y="1927225"/>
            <a:ext cx="2191385" cy="1468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20700" y="312420"/>
            <a:ext cx="3048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二、蛋白质的结构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20700" y="857250"/>
            <a:ext cx="5378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基本单位：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氨基酸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种）</a:t>
            </a:r>
          </a:p>
        </p:txBody>
      </p:sp>
      <p:pic>
        <p:nvPicPr>
          <p:cNvPr id="4" name="图片 71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01" y="2018665"/>
            <a:ext cx="2298700" cy="139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380" y="2045970"/>
            <a:ext cx="2191385" cy="1363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175"/>
          <p:cNvSpPr/>
          <p:nvPr/>
        </p:nvSpPr>
        <p:spPr>
          <a:xfrm>
            <a:off x="739775" y="1417955"/>
            <a:ext cx="72961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观察给出的</a:t>
            </a:r>
            <a:r>
              <a:rPr lang="en-US" altLang="zh-CN" sz="24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种氨基酸的结构式，回答下列问题：</a:t>
            </a:r>
          </a:p>
        </p:txBody>
      </p:sp>
      <p:sp>
        <p:nvSpPr>
          <p:cNvPr id="48139" name="矩形 48138"/>
          <p:cNvSpPr/>
          <p:nvPr/>
        </p:nvSpPr>
        <p:spPr>
          <a:xfrm>
            <a:off x="520700" y="3843020"/>
            <a:ext cx="6295390" cy="2749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问题：</a:t>
            </a: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）这些氨基酸的结构具有什么共同特点？</a:t>
            </a: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能否写出氨基酸的结构通式？</a:t>
            </a: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）氨基酸由哪些化学元素组成？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氨基、羧基怎么写？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）以上氨基酸的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基分别怎么写？</a:t>
            </a:r>
          </a:p>
        </p:txBody>
      </p:sp>
      <p:sp>
        <p:nvSpPr>
          <p:cNvPr id="48132" name="文本框 48131"/>
          <p:cNvSpPr txBox="1"/>
          <p:nvPr/>
        </p:nvSpPr>
        <p:spPr>
          <a:xfrm>
            <a:off x="1233170" y="3395980"/>
            <a:ext cx="10134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甘氨酸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61435" y="3395980"/>
            <a:ext cx="12585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天冬氨酸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7485" y="3395980"/>
            <a:ext cx="12585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天冬酰胺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0066" y="2502535"/>
            <a:ext cx="2377439" cy="8978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389105" y="2498090"/>
            <a:ext cx="2245995" cy="9112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179185" y="2502535"/>
            <a:ext cx="2138680" cy="9112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动作按钮: 前进或下一项 17">
            <a:hlinkClick r:id="" action="ppaction://hlinkshowjump?jump=nextslide"/>
          </p:cNvPr>
          <p:cNvSpPr/>
          <p:nvPr/>
        </p:nvSpPr>
        <p:spPr>
          <a:xfrm>
            <a:off x="7806055" y="5548630"/>
            <a:ext cx="1043940" cy="1043940"/>
          </a:xfrm>
          <a:prstGeom prst="actionButtonForwardNext">
            <a:avLst/>
          </a:prstGeom>
          <a:solidFill>
            <a:srgbClr val="D9D9D9"/>
          </a:solidFill>
          <a:ln>
            <a:solidFill>
              <a:srgbClr val="D5CA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8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43205" y="2920365"/>
            <a:ext cx="1819910" cy="6489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细胞物质</a:t>
            </a:r>
          </a:p>
        </p:txBody>
      </p:sp>
      <p:sp>
        <p:nvSpPr>
          <p:cNvPr id="3" name="左大括号 2"/>
          <p:cNvSpPr/>
          <p:nvPr/>
        </p:nvSpPr>
        <p:spPr>
          <a:xfrm>
            <a:off x="2245360" y="1995805"/>
            <a:ext cx="170180" cy="249809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2415540" y="1734820"/>
            <a:ext cx="1494790" cy="6064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无机物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415540" y="4176395"/>
            <a:ext cx="1494790" cy="6064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有机物</a:t>
            </a:r>
          </a:p>
        </p:txBody>
      </p:sp>
      <p:sp>
        <p:nvSpPr>
          <p:cNvPr id="8" name="右箭头 7"/>
          <p:cNvSpPr/>
          <p:nvPr/>
        </p:nvSpPr>
        <p:spPr>
          <a:xfrm>
            <a:off x="4067175" y="1911350"/>
            <a:ext cx="563880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728845" y="846455"/>
            <a:ext cx="3711575" cy="238442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各种不含碳元素的化合物（除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、碳酸盐等简单含碳化合物），主要是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和各种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无机盐</a:t>
            </a:r>
          </a:p>
        </p:txBody>
      </p:sp>
      <p:sp>
        <p:nvSpPr>
          <p:cNvPr id="10" name="矩形 9"/>
          <p:cNvSpPr/>
          <p:nvPr/>
        </p:nvSpPr>
        <p:spPr>
          <a:xfrm>
            <a:off x="4728845" y="3569335"/>
            <a:ext cx="3712210" cy="231267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是指含碳化合物（除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、碳酸盐等简单含碳化合物），主要是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糖类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脂质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蛋白质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核酸</a:t>
            </a:r>
          </a:p>
        </p:txBody>
      </p:sp>
      <p:sp>
        <p:nvSpPr>
          <p:cNvPr id="11" name="右箭头 10"/>
          <p:cNvSpPr/>
          <p:nvPr/>
        </p:nvSpPr>
        <p:spPr>
          <a:xfrm>
            <a:off x="4067175" y="4352925"/>
            <a:ext cx="563880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0225" y="2397760"/>
            <a:ext cx="8407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）元素组成：主要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（有些还含有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sp>
        <p:nvSpPr>
          <p:cNvPr id="16409" name="文本框 16408"/>
          <p:cNvSpPr txBox="1"/>
          <p:nvPr/>
        </p:nvSpPr>
        <p:spPr>
          <a:xfrm>
            <a:off x="1278890" y="3168015"/>
            <a:ext cx="71450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氨基：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NH</a:t>
            </a:r>
            <a:r>
              <a:rPr lang="en-US" altLang="zh-CN" sz="28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        羧基：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COOH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0225" y="295910"/>
            <a:ext cx="2613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）结构通式：</a:t>
            </a:r>
          </a:p>
        </p:txBody>
      </p:sp>
      <p:grpSp>
        <p:nvGrpSpPr>
          <p:cNvPr id="16396" name="组合 16395"/>
          <p:cNvGrpSpPr/>
          <p:nvPr/>
        </p:nvGrpSpPr>
        <p:grpSpPr>
          <a:xfrm>
            <a:off x="2446020" y="344170"/>
            <a:ext cx="3862070" cy="2053590"/>
            <a:chOff x="884" y="2124"/>
            <a:chExt cx="2194" cy="1534"/>
          </a:xfrm>
        </p:grpSpPr>
        <p:sp>
          <p:nvSpPr>
            <p:cNvPr id="16397" name="文本框 16396"/>
            <p:cNvSpPr txBox="1"/>
            <p:nvPr/>
          </p:nvSpPr>
          <p:spPr>
            <a:xfrm>
              <a:off x="1714" y="2692"/>
              <a:ext cx="18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C</a:t>
              </a:r>
            </a:p>
          </p:txBody>
        </p:sp>
        <p:sp>
          <p:nvSpPr>
            <p:cNvPr id="16398" name="文本框 16397"/>
            <p:cNvSpPr txBox="1"/>
            <p:nvPr/>
          </p:nvSpPr>
          <p:spPr>
            <a:xfrm>
              <a:off x="1710" y="3290"/>
              <a:ext cx="199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H</a:t>
              </a:r>
            </a:p>
          </p:txBody>
        </p:sp>
        <p:sp>
          <p:nvSpPr>
            <p:cNvPr id="16399" name="文本框 16398"/>
            <p:cNvSpPr txBox="1"/>
            <p:nvPr/>
          </p:nvSpPr>
          <p:spPr>
            <a:xfrm>
              <a:off x="884" y="2710"/>
              <a:ext cx="46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H</a:t>
              </a:r>
              <a:r>
                <a:rPr lang="en-US" altLang="zh-CN" sz="3200" b="1" baseline="-25000">
                  <a:latin typeface="Times New Roman" panose="02020603050405020304" pitchFamily="18" charset="0"/>
                  <a:ea typeface="黑体" panose="02010609060101010101" pitchFamily="2" charset="-122"/>
                </a:rPr>
                <a:t>2</a:t>
              </a:r>
              <a:r>
                <a:rPr lang="en-US" altLang="zh-CN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N</a:t>
              </a:r>
            </a:p>
          </p:txBody>
        </p:sp>
        <p:sp>
          <p:nvSpPr>
            <p:cNvPr id="16400" name="文本框 16399"/>
            <p:cNvSpPr txBox="1"/>
            <p:nvPr/>
          </p:nvSpPr>
          <p:spPr>
            <a:xfrm>
              <a:off x="2296" y="2700"/>
              <a:ext cx="78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COOH</a:t>
              </a:r>
            </a:p>
          </p:txBody>
        </p:sp>
        <p:sp>
          <p:nvSpPr>
            <p:cNvPr id="16401" name="文本框 16400"/>
            <p:cNvSpPr txBox="1"/>
            <p:nvPr/>
          </p:nvSpPr>
          <p:spPr>
            <a:xfrm>
              <a:off x="1727" y="2124"/>
              <a:ext cx="27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R</a:t>
              </a:r>
            </a:p>
          </p:txBody>
        </p:sp>
        <p:sp>
          <p:nvSpPr>
            <p:cNvPr id="16402" name="直接连接符 16401"/>
            <p:cNvSpPr/>
            <p:nvPr/>
          </p:nvSpPr>
          <p:spPr>
            <a:xfrm>
              <a:off x="1808" y="2406"/>
              <a:ext cx="0" cy="317"/>
            </a:xfrm>
            <a:prstGeom prst="line">
              <a:avLst/>
            </a:prstGeom>
            <a:ln w="317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403" name="直接连接符 16402"/>
            <p:cNvSpPr/>
            <p:nvPr/>
          </p:nvSpPr>
          <p:spPr>
            <a:xfrm>
              <a:off x="1898" y="2861"/>
              <a:ext cx="363" cy="0"/>
            </a:xfrm>
            <a:prstGeom prst="line">
              <a:avLst/>
            </a:prstGeom>
            <a:ln w="317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404" name="直接连接符 16403"/>
            <p:cNvSpPr/>
            <p:nvPr/>
          </p:nvSpPr>
          <p:spPr>
            <a:xfrm>
              <a:off x="1826" y="2996"/>
              <a:ext cx="0" cy="317"/>
            </a:xfrm>
            <a:prstGeom prst="line">
              <a:avLst/>
            </a:prstGeom>
            <a:ln w="317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405" name="直接连接符 16404"/>
            <p:cNvSpPr/>
            <p:nvPr/>
          </p:nvSpPr>
          <p:spPr>
            <a:xfrm>
              <a:off x="1354" y="2868"/>
              <a:ext cx="363" cy="0"/>
            </a:xfrm>
            <a:prstGeom prst="line">
              <a:avLst/>
            </a:prstGeom>
            <a:ln w="317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" name="五角星 4"/>
          <p:cNvSpPr/>
          <p:nvPr/>
        </p:nvSpPr>
        <p:spPr>
          <a:xfrm>
            <a:off x="709967" y="204618"/>
            <a:ext cx="710042" cy="664210"/>
          </a:xfrm>
          <a:prstGeom prst="star5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406" name="文本框 16405"/>
          <p:cNvSpPr txBox="1"/>
          <p:nvPr/>
        </p:nvSpPr>
        <p:spPr>
          <a:xfrm>
            <a:off x="793749" y="4110355"/>
            <a:ext cx="7532669" cy="1835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氨基酸判断依据：</a:t>
            </a:r>
          </a:p>
          <a:p>
            <a:pPr>
              <a:lnSpc>
                <a:spcPct val="135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每种氨基酸分子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至少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都有一个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氨基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、一个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羧基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、一个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氢基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连接在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同一个碳原子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上。</a:t>
            </a: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/>
        </p:nvSpPr>
        <p:spPr>
          <a:xfrm>
            <a:off x="7784465" y="5522595"/>
            <a:ext cx="1043940" cy="1043940"/>
          </a:xfrm>
          <a:prstGeom prst="actionButtonBackPrevious">
            <a:avLst/>
          </a:prstGeom>
          <a:solidFill>
            <a:srgbClr val="D9D9D9"/>
          </a:solidFill>
          <a:ln>
            <a:solidFill>
              <a:srgbClr val="D5CAE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9" grpId="0"/>
      <p:bldP spid="5" grpId="0" bldLvl="0" animBg="1"/>
      <p:bldP spid="5" grpId="1" animBg="1"/>
      <p:bldP spid="1640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49" name="文本框 50248"/>
          <p:cNvSpPr txBox="1"/>
          <p:nvPr/>
        </p:nvSpPr>
        <p:spPr>
          <a:xfrm>
            <a:off x="271780" y="243205"/>
            <a:ext cx="84969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判断下列哪个不是构成蛋白质的氨基酸（      ）</a:t>
            </a:r>
          </a:p>
        </p:txBody>
      </p:sp>
      <p:grpSp>
        <p:nvGrpSpPr>
          <p:cNvPr id="50189" name="组合 50188"/>
          <p:cNvGrpSpPr/>
          <p:nvPr/>
        </p:nvGrpSpPr>
        <p:grpSpPr>
          <a:xfrm>
            <a:off x="990918" y="983298"/>
            <a:ext cx="2463800" cy="2300287"/>
            <a:chOff x="528" y="2381"/>
            <a:chExt cx="1552" cy="1410"/>
          </a:xfrm>
        </p:grpSpPr>
        <p:sp>
          <p:nvSpPr>
            <p:cNvPr id="50190" name="矩形 50189"/>
            <p:cNvSpPr/>
            <p:nvPr/>
          </p:nvSpPr>
          <p:spPr>
            <a:xfrm>
              <a:off x="1084" y="2945"/>
              <a:ext cx="197" cy="3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700">
                  <a:latin typeface="Times New Roman" panose="02020603050405020304" pitchFamily="18" charset="0"/>
                </a:rPr>
                <a:t>C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191" name="矩形 50190"/>
            <p:cNvSpPr/>
            <p:nvPr/>
          </p:nvSpPr>
          <p:spPr>
            <a:xfrm>
              <a:off x="1055" y="2381"/>
              <a:ext cx="197" cy="3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700">
                  <a:latin typeface="Times New Roman" panose="02020603050405020304" pitchFamily="18" charset="0"/>
                </a:rPr>
                <a:t>C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192" name="矩形 50191"/>
            <p:cNvSpPr/>
            <p:nvPr/>
          </p:nvSpPr>
          <p:spPr>
            <a:xfrm>
              <a:off x="1260" y="2381"/>
              <a:ext cx="214" cy="3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700">
                  <a:latin typeface="Times New Roman" panose="02020603050405020304" pitchFamily="18" charset="0"/>
                </a:rPr>
                <a:t>O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193" name="矩形 50192"/>
            <p:cNvSpPr/>
            <p:nvPr/>
          </p:nvSpPr>
          <p:spPr>
            <a:xfrm>
              <a:off x="1483" y="2381"/>
              <a:ext cx="214" cy="3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700">
                  <a:latin typeface="Times New Roman" panose="02020603050405020304" pitchFamily="18" charset="0"/>
                </a:rPr>
                <a:t>O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194" name="矩形 50193"/>
            <p:cNvSpPr/>
            <p:nvPr/>
          </p:nvSpPr>
          <p:spPr>
            <a:xfrm>
              <a:off x="1706" y="2381"/>
              <a:ext cx="214" cy="3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7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195" name="矩形 50194"/>
            <p:cNvSpPr/>
            <p:nvPr/>
          </p:nvSpPr>
          <p:spPr>
            <a:xfrm>
              <a:off x="768" y="3408"/>
              <a:ext cx="214" cy="3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7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196" name="矩形 50195"/>
            <p:cNvSpPr/>
            <p:nvPr/>
          </p:nvSpPr>
          <p:spPr>
            <a:xfrm>
              <a:off x="973" y="3529"/>
              <a:ext cx="112" cy="2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</a:rPr>
                <a:t>2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197" name="矩形 50196"/>
            <p:cNvSpPr/>
            <p:nvPr/>
          </p:nvSpPr>
          <p:spPr>
            <a:xfrm>
              <a:off x="1084" y="3407"/>
              <a:ext cx="214" cy="3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700" dirty="0">
                  <a:latin typeface="Times New Roman" panose="02020603050405020304" pitchFamily="18" charset="0"/>
                </a:rPr>
                <a:t>N</a:t>
              </a:r>
              <a:endParaRPr lang="en-US" altLang="zh-CN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50198" name="矩形 50197"/>
            <p:cNvSpPr/>
            <p:nvPr/>
          </p:nvSpPr>
          <p:spPr>
            <a:xfrm>
              <a:off x="528" y="2928"/>
              <a:ext cx="214" cy="3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7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199" name="直接连接符 50198"/>
            <p:cNvSpPr/>
            <p:nvPr/>
          </p:nvSpPr>
          <p:spPr>
            <a:xfrm>
              <a:off x="1307" y="3107"/>
              <a:ext cx="255" cy="1"/>
            </a:xfrm>
            <a:prstGeom prst="line">
              <a:avLst/>
            </a:prstGeom>
            <a:ln w="30226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00" name="直接连接符 50199"/>
            <p:cNvSpPr/>
            <p:nvPr/>
          </p:nvSpPr>
          <p:spPr>
            <a:xfrm flipV="1">
              <a:off x="1186" y="2688"/>
              <a:ext cx="1" cy="279"/>
            </a:xfrm>
            <a:prstGeom prst="line">
              <a:avLst/>
            </a:prstGeom>
            <a:ln w="30226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01" name="直接连接符 50200"/>
            <p:cNvSpPr/>
            <p:nvPr/>
          </p:nvSpPr>
          <p:spPr>
            <a:xfrm flipH="1">
              <a:off x="838" y="3107"/>
              <a:ext cx="227" cy="1"/>
            </a:xfrm>
            <a:prstGeom prst="line">
              <a:avLst/>
            </a:prstGeom>
            <a:ln w="30226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02" name="直接连接符 50201"/>
            <p:cNvSpPr/>
            <p:nvPr/>
          </p:nvSpPr>
          <p:spPr>
            <a:xfrm>
              <a:off x="1186" y="3246"/>
              <a:ext cx="1" cy="218"/>
            </a:xfrm>
            <a:prstGeom prst="line">
              <a:avLst/>
            </a:prstGeom>
            <a:ln w="30226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03" name="矩形 50202"/>
            <p:cNvSpPr/>
            <p:nvPr/>
          </p:nvSpPr>
          <p:spPr>
            <a:xfrm>
              <a:off x="1559" y="2928"/>
              <a:ext cx="197" cy="3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700">
                  <a:latin typeface="Times New Roman" panose="02020603050405020304" pitchFamily="18" charset="0"/>
                </a:rPr>
                <a:t>C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04" name="矩形 50203"/>
            <p:cNvSpPr/>
            <p:nvPr/>
          </p:nvSpPr>
          <p:spPr>
            <a:xfrm>
              <a:off x="1763" y="2928"/>
              <a:ext cx="214" cy="3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7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05" name="矩形 50204"/>
            <p:cNvSpPr/>
            <p:nvPr/>
          </p:nvSpPr>
          <p:spPr>
            <a:xfrm>
              <a:off x="1968" y="3049"/>
              <a:ext cx="112" cy="2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</a:rPr>
                <a:t>3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0206" name="组合 50205"/>
          <p:cNvGrpSpPr/>
          <p:nvPr/>
        </p:nvGrpSpPr>
        <p:grpSpPr>
          <a:xfrm>
            <a:off x="4774565" y="981075"/>
            <a:ext cx="3400425" cy="2278063"/>
            <a:chOff x="2945" y="349"/>
            <a:chExt cx="2142" cy="1438"/>
          </a:xfrm>
        </p:grpSpPr>
        <p:sp>
          <p:nvSpPr>
            <p:cNvPr id="50207" name="矩形 50206"/>
            <p:cNvSpPr/>
            <p:nvPr/>
          </p:nvSpPr>
          <p:spPr>
            <a:xfrm>
              <a:off x="3739" y="1032"/>
              <a:ext cx="192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C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08" name="矩形 50207"/>
            <p:cNvSpPr/>
            <p:nvPr/>
          </p:nvSpPr>
          <p:spPr>
            <a:xfrm>
              <a:off x="3744" y="1440"/>
              <a:ext cx="192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C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09" name="矩形 50208"/>
            <p:cNvSpPr/>
            <p:nvPr/>
          </p:nvSpPr>
          <p:spPr>
            <a:xfrm>
              <a:off x="3942" y="1440"/>
              <a:ext cx="208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O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10" name="矩形 50209"/>
            <p:cNvSpPr/>
            <p:nvPr/>
          </p:nvSpPr>
          <p:spPr>
            <a:xfrm>
              <a:off x="4157" y="1440"/>
              <a:ext cx="208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O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11" name="矩形 50210"/>
            <p:cNvSpPr/>
            <p:nvPr/>
          </p:nvSpPr>
          <p:spPr>
            <a:xfrm>
              <a:off x="4372" y="1440"/>
              <a:ext cx="208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12" name="矩形 50211"/>
            <p:cNvSpPr/>
            <p:nvPr/>
          </p:nvSpPr>
          <p:spPr>
            <a:xfrm>
              <a:off x="2945" y="1032"/>
              <a:ext cx="208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13" name="矩形 50212"/>
            <p:cNvSpPr/>
            <p:nvPr/>
          </p:nvSpPr>
          <p:spPr>
            <a:xfrm>
              <a:off x="3143" y="1149"/>
              <a:ext cx="108" cy="2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700">
                  <a:latin typeface="Times New Roman" panose="02020603050405020304" pitchFamily="18" charset="0"/>
                </a:rPr>
                <a:t>2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14" name="矩形 50213"/>
            <p:cNvSpPr/>
            <p:nvPr/>
          </p:nvSpPr>
          <p:spPr>
            <a:xfrm>
              <a:off x="3250" y="1032"/>
              <a:ext cx="208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N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15" name="矩形 50214"/>
            <p:cNvSpPr/>
            <p:nvPr/>
          </p:nvSpPr>
          <p:spPr>
            <a:xfrm>
              <a:off x="4224" y="1008"/>
              <a:ext cx="208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16" name="直接连接符 50215"/>
            <p:cNvSpPr/>
            <p:nvPr/>
          </p:nvSpPr>
          <p:spPr>
            <a:xfrm>
              <a:off x="3954" y="1188"/>
              <a:ext cx="246" cy="1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17" name="直接连接符 50216"/>
            <p:cNvSpPr/>
            <p:nvPr/>
          </p:nvSpPr>
          <p:spPr>
            <a:xfrm flipV="1">
              <a:off x="3837" y="709"/>
              <a:ext cx="1" cy="345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18" name="直接连接符 50217"/>
            <p:cNvSpPr/>
            <p:nvPr/>
          </p:nvSpPr>
          <p:spPr>
            <a:xfrm flipH="1">
              <a:off x="3502" y="1188"/>
              <a:ext cx="219" cy="1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19" name="直接连接符 50218"/>
            <p:cNvSpPr/>
            <p:nvPr/>
          </p:nvSpPr>
          <p:spPr>
            <a:xfrm>
              <a:off x="3837" y="1323"/>
              <a:ext cx="1" cy="21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20" name="矩形 50219"/>
            <p:cNvSpPr/>
            <p:nvPr/>
          </p:nvSpPr>
          <p:spPr>
            <a:xfrm>
              <a:off x="3532" y="349"/>
              <a:ext cx="408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 dirty="0">
                  <a:latin typeface="Times New Roman" panose="02020603050405020304" pitchFamily="18" charset="0"/>
                </a:rPr>
                <a:t>   </a:t>
              </a:r>
              <a:r>
                <a:rPr lang="en-US" altLang="zh-CN" sz="3600">
                  <a:latin typeface="Times New Roman" panose="02020603050405020304" pitchFamily="18" charset="0"/>
                </a:rPr>
                <a:t>C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21" name="矩形 50220"/>
            <p:cNvSpPr/>
            <p:nvPr/>
          </p:nvSpPr>
          <p:spPr>
            <a:xfrm>
              <a:off x="3945" y="349"/>
              <a:ext cx="208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22" name="矩形 50221"/>
            <p:cNvSpPr/>
            <p:nvPr/>
          </p:nvSpPr>
          <p:spPr>
            <a:xfrm>
              <a:off x="4143" y="466"/>
              <a:ext cx="108" cy="2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700">
                  <a:latin typeface="Times New Roman" panose="02020603050405020304" pitchFamily="18" charset="0"/>
                </a:rPr>
                <a:t>2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23" name="矩形 50222"/>
            <p:cNvSpPr/>
            <p:nvPr/>
          </p:nvSpPr>
          <p:spPr>
            <a:xfrm>
              <a:off x="4250" y="349"/>
              <a:ext cx="192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C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24" name="矩形 50223"/>
            <p:cNvSpPr/>
            <p:nvPr/>
          </p:nvSpPr>
          <p:spPr>
            <a:xfrm>
              <a:off x="4448" y="349"/>
              <a:ext cx="208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O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25" name="矩形 50224"/>
            <p:cNvSpPr/>
            <p:nvPr/>
          </p:nvSpPr>
          <p:spPr>
            <a:xfrm>
              <a:off x="4663" y="349"/>
              <a:ext cx="208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O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26" name="矩形 50225"/>
            <p:cNvSpPr/>
            <p:nvPr/>
          </p:nvSpPr>
          <p:spPr>
            <a:xfrm>
              <a:off x="4879" y="349"/>
              <a:ext cx="208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6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734050" y="4178300"/>
            <a:ext cx="2764790" cy="1999615"/>
            <a:chOff x="9240" y="6790"/>
            <a:chExt cx="4354" cy="3149"/>
          </a:xfrm>
        </p:grpSpPr>
        <p:sp>
          <p:nvSpPr>
            <p:cNvPr id="50228" name="矩形 50227"/>
            <p:cNvSpPr/>
            <p:nvPr/>
          </p:nvSpPr>
          <p:spPr>
            <a:xfrm>
              <a:off x="10393" y="7958"/>
              <a:ext cx="467" cy="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500">
                  <a:latin typeface="Times New Roman" panose="02020603050405020304" pitchFamily="18" charset="0"/>
                </a:rPr>
                <a:t>C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29" name="矩形 50228"/>
            <p:cNvSpPr/>
            <p:nvPr/>
          </p:nvSpPr>
          <p:spPr>
            <a:xfrm>
              <a:off x="11560" y="7958"/>
              <a:ext cx="468" cy="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500">
                  <a:latin typeface="Times New Roman" panose="02020603050405020304" pitchFamily="18" charset="0"/>
                </a:rPr>
                <a:t>C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30" name="矩形 50229"/>
            <p:cNvSpPr/>
            <p:nvPr/>
          </p:nvSpPr>
          <p:spPr>
            <a:xfrm>
              <a:off x="12040" y="7958"/>
              <a:ext cx="505" cy="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500">
                  <a:latin typeface="Times New Roman" panose="02020603050405020304" pitchFamily="18" charset="0"/>
                </a:rPr>
                <a:t>O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31" name="矩形 50230"/>
            <p:cNvSpPr/>
            <p:nvPr/>
          </p:nvSpPr>
          <p:spPr>
            <a:xfrm>
              <a:off x="12565" y="7958"/>
              <a:ext cx="505" cy="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500">
                  <a:latin typeface="Times New Roman" panose="02020603050405020304" pitchFamily="18" charset="0"/>
                </a:rPr>
                <a:t>O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32" name="矩形 50231"/>
            <p:cNvSpPr/>
            <p:nvPr/>
          </p:nvSpPr>
          <p:spPr>
            <a:xfrm>
              <a:off x="13090" y="7958"/>
              <a:ext cx="505" cy="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5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33" name="矩形 50232"/>
            <p:cNvSpPr/>
            <p:nvPr/>
          </p:nvSpPr>
          <p:spPr>
            <a:xfrm>
              <a:off x="9625" y="9030"/>
              <a:ext cx="505" cy="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5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34" name="矩形 50233"/>
            <p:cNvSpPr/>
            <p:nvPr/>
          </p:nvSpPr>
          <p:spPr>
            <a:xfrm>
              <a:off x="10108" y="9315"/>
              <a:ext cx="260" cy="6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600">
                  <a:latin typeface="Times New Roman" panose="02020603050405020304" pitchFamily="18" charset="0"/>
                </a:rPr>
                <a:t>2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35" name="矩形 50234"/>
            <p:cNvSpPr/>
            <p:nvPr/>
          </p:nvSpPr>
          <p:spPr>
            <a:xfrm>
              <a:off x="10368" y="9030"/>
              <a:ext cx="505" cy="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500">
                  <a:latin typeface="Times New Roman" panose="02020603050405020304" pitchFamily="18" charset="0"/>
                </a:rPr>
                <a:t>N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36" name="矩形 50235"/>
            <p:cNvSpPr/>
            <p:nvPr/>
          </p:nvSpPr>
          <p:spPr>
            <a:xfrm>
              <a:off x="9240" y="7950"/>
              <a:ext cx="505" cy="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3500">
                  <a:latin typeface="Times New Roman" panose="02020603050405020304" pitchFamily="18" charset="0"/>
                </a:rPr>
                <a:t>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37" name="矩形 50236"/>
            <p:cNvSpPr/>
            <p:nvPr/>
          </p:nvSpPr>
          <p:spPr>
            <a:xfrm>
              <a:off x="10393" y="6790"/>
              <a:ext cx="3045" cy="84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r>
                <a:rPr lang="en-US" altLang="zh-CN" sz="3500">
                  <a:latin typeface="Times New Roman" panose="02020603050405020304" pitchFamily="18" charset="0"/>
                </a:rPr>
                <a:t>CH</a:t>
              </a:r>
              <a:r>
                <a:rPr lang="en-US" altLang="zh-CN" sz="3500" baseline="-25000">
                  <a:latin typeface="Times New Roman" panose="02020603050405020304" pitchFamily="18" charset="0"/>
                </a:rPr>
                <a:t>2</a:t>
              </a:r>
              <a:r>
                <a:rPr lang="en-US" altLang="zh-CN" sz="3500" b="1">
                  <a:latin typeface="Times New Roman" panose="02020603050405020304" pitchFamily="18" charset="0"/>
                </a:rPr>
                <a:t>—</a:t>
              </a:r>
              <a:r>
                <a:rPr lang="en-US" altLang="zh-CN" sz="3500">
                  <a:latin typeface="Times New Roman" panose="02020603050405020304" pitchFamily="18" charset="0"/>
                </a:rPr>
                <a:t>SH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50242" name="直接连接符 50241"/>
            <p:cNvSpPr/>
            <p:nvPr/>
          </p:nvSpPr>
          <p:spPr>
            <a:xfrm>
              <a:off x="10918" y="8338"/>
              <a:ext cx="600" cy="2"/>
            </a:xfrm>
            <a:prstGeom prst="line">
              <a:avLst/>
            </a:prstGeom>
            <a:ln w="27051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43" name="直接连接符 50242"/>
            <p:cNvSpPr/>
            <p:nvPr/>
          </p:nvSpPr>
          <p:spPr>
            <a:xfrm flipH="1">
              <a:off x="9815" y="8338"/>
              <a:ext cx="535" cy="2"/>
            </a:xfrm>
            <a:prstGeom prst="line">
              <a:avLst/>
            </a:prstGeom>
            <a:ln w="27051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44" name="直接连接符 50243"/>
            <p:cNvSpPr/>
            <p:nvPr/>
          </p:nvSpPr>
          <p:spPr>
            <a:xfrm>
              <a:off x="10633" y="8665"/>
              <a:ext cx="2" cy="513"/>
            </a:xfrm>
            <a:prstGeom prst="line">
              <a:avLst/>
            </a:prstGeom>
            <a:ln w="27051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0245" name="直接连接符 50244"/>
            <p:cNvSpPr/>
            <p:nvPr/>
          </p:nvSpPr>
          <p:spPr>
            <a:xfrm flipV="1">
              <a:off x="10633" y="7498"/>
              <a:ext cx="2" cy="512"/>
            </a:xfrm>
            <a:prstGeom prst="line">
              <a:avLst/>
            </a:prstGeom>
            <a:ln w="27051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0256" name="文本框 50255"/>
          <p:cNvSpPr txBox="1"/>
          <p:nvPr/>
        </p:nvSpPr>
        <p:spPr>
          <a:xfrm>
            <a:off x="710883" y="981075"/>
            <a:ext cx="576262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0257" name="文本框 50256"/>
          <p:cNvSpPr txBox="1"/>
          <p:nvPr/>
        </p:nvSpPr>
        <p:spPr>
          <a:xfrm>
            <a:off x="4541838" y="909638"/>
            <a:ext cx="576262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0258" name="文本框 50257"/>
          <p:cNvSpPr txBox="1"/>
          <p:nvPr/>
        </p:nvSpPr>
        <p:spPr>
          <a:xfrm>
            <a:off x="710883" y="3918268"/>
            <a:ext cx="576262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50259" name="文本框 50258"/>
          <p:cNvSpPr txBox="1"/>
          <p:nvPr/>
        </p:nvSpPr>
        <p:spPr>
          <a:xfrm>
            <a:off x="4643438" y="4076700"/>
            <a:ext cx="576262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latin typeface="Arial" panose="020B0604020202020204" pitchFamily="34" charset="0"/>
              </a:rPr>
              <a:t>D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557530" y="3989705"/>
            <a:ext cx="4528185" cy="2282190"/>
            <a:chOff x="1088" y="6388"/>
            <a:chExt cx="7131" cy="3594"/>
          </a:xfrm>
        </p:grpSpPr>
        <p:grpSp>
          <p:nvGrpSpPr>
            <p:cNvPr id="3" name="组合 2"/>
            <p:cNvGrpSpPr/>
            <p:nvPr/>
          </p:nvGrpSpPr>
          <p:grpSpPr>
            <a:xfrm>
              <a:off x="1088" y="6388"/>
              <a:ext cx="3958" cy="3595"/>
              <a:chOff x="2945" y="349"/>
              <a:chExt cx="1583" cy="1441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3739" y="1032"/>
                <a:ext cx="192" cy="3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3600">
                    <a:latin typeface="Times New Roman" panose="02020603050405020304" pitchFamily="18" charset="0"/>
                  </a:rPr>
                  <a:t>C</a:t>
                </a:r>
                <a:endParaRPr lang="en-US" altLang="zh-C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3744" y="1440"/>
                <a:ext cx="208" cy="3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3600">
                    <a:latin typeface="Times New Roman" panose="02020603050405020304" pitchFamily="18" charset="0"/>
                  </a:rPr>
                  <a:t>H</a:t>
                </a:r>
                <a:endParaRPr lang="en-US" altLang="zh-C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945" y="1032"/>
                <a:ext cx="208" cy="3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3600">
                    <a:latin typeface="Times New Roman" panose="02020603050405020304" pitchFamily="18" charset="0"/>
                  </a:rPr>
                  <a:t>H</a:t>
                </a:r>
                <a:endParaRPr lang="en-US" altLang="zh-C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143" y="1149"/>
                <a:ext cx="108" cy="25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700">
                    <a:latin typeface="Times New Roman" panose="02020603050405020304" pitchFamily="18" charset="0"/>
                  </a:rPr>
                  <a:t>2</a:t>
                </a:r>
                <a:endParaRPr lang="en-US" altLang="zh-C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3250" y="1032"/>
                <a:ext cx="208" cy="3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3600">
                    <a:latin typeface="Times New Roman" panose="02020603050405020304" pitchFamily="18" charset="0"/>
                  </a:rPr>
                  <a:t>N</a:t>
                </a:r>
                <a:endParaRPr lang="en-US" altLang="zh-C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直接连接符 14"/>
              <p:cNvSpPr/>
              <p:nvPr/>
            </p:nvSpPr>
            <p:spPr>
              <a:xfrm>
                <a:off x="3954" y="1188"/>
                <a:ext cx="246" cy="1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" name="直接连接符 15"/>
              <p:cNvSpPr/>
              <p:nvPr/>
            </p:nvSpPr>
            <p:spPr>
              <a:xfrm flipV="1">
                <a:off x="3837" y="709"/>
                <a:ext cx="1" cy="345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" name="直接连接符 16"/>
              <p:cNvSpPr/>
              <p:nvPr/>
            </p:nvSpPr>
            <p:spPr>
              <a:xfrm flipH="1">
                <a:off x="3502" y="1188"/>
                <a:ext cx="219" cy="1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" name="直接连接符 18"/>
              <p:cNvSpPr/>
              <p:nvPr/>
            </p:nvSpPr>
            <p:spPr>
              <a:xfrm>
                <a:off x="3837" y="1323"/>
                <a:ext cx="1" cy="21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0" name="矩形 19"/>
              <p:cNvSpPr/>
              <p:nvPr/>
            </p:nvSpPr>
            <p:spPr>
              <a:xfrm>
                <a:off x="3532" y="349"/>
                <a:ext cx="424" cy="3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3600" dirty="0">
                    <a:latin typeface="Times New Roman" panose="02020603050405020304" pitchFamily="18" charset="0"/>
                  </a:rPr>
                  <a:t>   </a:t>
                </a:r>
                <a:r>
                  <a:rPr lang="en-US" altLang="zh-CN" sz="3600">
                    <a:latin typeface="Times New Roman" panose="02020603050405020304" pitchFamily="18" charset="0"/>
                  </a:rPr>
                  <a:t>H</a:t>
                </a:r>
                <a:endParaRPr lang="en-US" altLang="zh-C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3945" y="349"/>
                <a:ext cx="80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altLang="zh-C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4143" y="466"/>
                <a:ext cx="80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altLang="zh-CN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4448" y="349"/>
                <a:ext cx="80" cy="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altLang="zh-CN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4283" y="8092"/>
              <a:ext cx="3937" cy="8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altLang="zh-CN" sz="3500">
                  <a:latin typeface="Times New Roman" panose="02020603050405020304" pitchFamily="18" charset="0"/>
                </a:rPr>
                <a:t>CH</a:t>
              </a:r>
              <a:r>
                <a:rPr lang="en-US" altLang="zh-CN" sz="3500" baseline="-25000">
                  <a:latin typeface="Times New Roman" panose="02020603050405020304" pitchFamily="18" charset="0"/>
                </a:rPr>
                <a:t>2</a:t>
              </a:r>
              <a:r>
                <a:rPr lang="en-US" altLang="zh-CN" sz="3500" b="1">
                  <a:latin typeface="Times New Roman" panose="02020603050405020304" pitchFamily="18" charset="0"/>
                </a:rPr>
                <a:t>—</a:t>
              </a:r>
              <a:r>
                <a:rPr lang="en-US" altLang="zh-CN" sz="3500">
                  <a:latin typeface="Times New Roman" panose="02020603050405020304" pitchFamily="18" charset="0"/>
                </a:rPr>
                <a:t>COOH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6877368" y="181610"/>
            <a:ext cx="49085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3395" y="434975"/>
            <a:ext cx="3475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氨基酸的结合方式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6881" name="矩形 36880"/>
          <p:cNvSpPr/>
          <p:nvPr/>
        </p:nvSpPr>
        <p:spPr>
          <a:xfrm>
            <a:off x="3179445" y="1601470"/>
            <a:ext cx="1801495" cy="93535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grpSp>
        <p:nvGrpSpPr>
          <p:cNvPr id="6" name="组合 5"/>
          <p:cNvGrpSpPr/>
          <p:nvPr/>
        </p:nvGrpSpPr>
        <p:grpSpPr>
          <a:xfrm>
            <a:off x="584835" y="967740"/>
            <a:ext cx="7560310" cy="2274570"/>
            <a:chOff x="921" y="2133"/>
            <a:chExt cx="11906" cy="3582"/>
          </a:xfrm>
        </p:grpSpPr>
        <p:grpSp>
          <p:nvGrpSpPr>
            <p:cNvPr id="4" name="组合 3"/>
            <p:cNvGrpSpPr/>
            <p:nvPr/>
          </p:nvGrpSpPr>
          <p:grpSpPr>
            <a:xfrm>
              <a:off x="921" y="2133"/>
              <a:ext cx="11907" cy="3582"/>
              <a:chOff x="921" y="2133"/>
              <a:chExt cx="11907" cy="3582"/>
            </a:xfrm>
          </p:grpSpPr>
          <p:sp>
            <p:nvSpPr>
              <p:cNvPr id="71682" name="文本框 36866"/>
              <p:cNvSpPr txBox="1"/>
              <p:nvPr/>
            </p:nvSpPr>
            <p:spPr>
              <a:xfrm>
                <a:off x="2781" y="3380"/>
                <a:ext cx="797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Arial" panose="020B0604020202020204" pitchFamily="34" charset="0"/>
                    <a:ea typeface="宋体" panose="02010600030101010101" pitchFamily="2" charset="-122"/>
                  </a:rPr>
                  <a:t>C</a:t>
                </a:r>
              </a:p>
            </p:txBody>
          </p:sp>
          <p:sp>
            <p:nvSpPr>
              <p:cNvPr id="71683" name="直接连接符 36867"/>
              <p:cNvSpPr/>
              <p:nvPr/>
            </p:nvSpPr>
            <p:spPr>
              <a:xfrm>
                <a:off x="2228" y="3833"/>
                <a:ext cx="57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684" name="直接连接符 36868"/>
              <p:cNvSpPr/>
              <p:nvPr/>
            </p:nvSpPr>
            <p:spPr>
              <a:xfrm>
                <a:off x="3474" y="3833"/>
                <a:ext cx="57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685" name="直接连接符 36869"/>
              <p:cNvSpPr/>
              <p:nvPr/>
            </p:nvSpPr>
            <p:spPr>
              <a:xfrm>
                <a:off x="3121" y="4287"/>
                <a:ext cx="3" cy="567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686" name="直接连接符 36870"/>
              <p:cNvSpPr/>
              <p:nvPr/>
            </p:nvSpPr>
            <p:spPr>
              <a:xfrm flipH="1">
                <a:off x="3154" y="2877"/>
                <a:ext cx="0" cy="57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687" name="文本框 36871"/>
              <p:cNvSpPr txBox="1"/>
              <p:nvPr/>
            </p:nvSpPr>
            <p:spPr>
              <a:xfrm>
                <a:off x="2781" y="2143"/>
                <a:ext cx="907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Arial" panose="020B0604020202020204" pitchFamily="34" charset="0"/>
                    <a:ea typeface="宋体" panose="02010600030101010101" pitchFamily="2" charset="-122"/>
                  </a:rPr>
                  <a:t>H</a:t>
                </a:r>
              </a:p>
            </p:txBody>
          </p:sp>
          <p:sp>
            <p:nvSpPr>
              <p:cNvPr id="71688" name="文本框 36872"/>
              <p:cNvSpPr txBox="1"/>
              <p:nvPr/>
            </p:nvSpPr>
            <p:spPr>
              <a:xfrm>
                <a:off x="2798" y="4797"/>
                <a:ext cx="1250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Arial" panose="020B0604020202020204" pitchFamily="34" charset="0"/>
                    <a:ea typeface="宋体" panose="02010600030101010101" pitchFamily="2" charset="-122"/>
                  </a:rPr>
                  <a:t>R</a:t>
                </a:r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1</a:t>
                </a:r>
              </a:p>
            </p:txBody>
          </p:sp>
          <p:sp>
            <p:nvSpPr>
              <p:cNvPr id="71689" name="文本框 36873"/>
              <p:cNvSpPr txBox="1"/>
              <p:nvPr/>
            </p:nvSpPr>
            <p:spPr>
              <a:xfrm>
                <a:off x="921" y="3390"/>
                <a:ext cx="1700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Arial" panose="020B0604020202020204" pitchFamily="34" charset="0"/>
                    <a:ea typeface="宋体" panose="02010600030101010101" pitchFamily="2" charset="-122"/>
                  </a:rPr>
                  <a:t>NH</a:t>
                </a:r>
                <a:r>
                  <a: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</a:p>
            </p:txBody>
          </p:sp>
          <p:sp>
            <p:nvSpPr>
              <p:cNvPr id="36875" name="文本框 36874"/>
              <p:cNvSpPr txBox="1"/>
              <p:nvPr/>
            </p:nvSpPr>
            <p:spPr>
              <a:xfrm>
                <a:off x="5034" y="3407"/>
                <a:ext cx="1443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Arial" panose="020B0604020202020204" pitchFamily="34" charset="0"/>
                    <a:ea typeface="宋体" panose="02010600030101010101" pitchFamily="2" charset="-122"/>
                  </a:rPr>
                  <a:t>OH</a:t>
                </a:r>
              </a:p>
            </p:txBody>
          </p:sp>
          <p:sp>
            <p:nvSpPr>
              <p:cNvPr id="71691" name="文本框 36875"/>
              <p:cNvSpPr txBox="1"/>
              <p:nvPr/>
            </p:nvSpPr>
            <p:spPr>
              <a:xfrm>
                <a:off x="4014" y="3390"/>
                <a:ext cx="793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Arial" panose="020B0604020202020204" pitchFamily="34" charset="0"/>
                    <a:ea typeface="宋体" panose="02010600030101010101" pitchFamily="2" charset="-122"/>
                  </a:rPr>
                  <a:t>C</a:t>
                </a:r>
              </a:p>
            </p:txBody>
          </p:sp>
          <p:sp>
            <p:nvSpPr>
              <p:cNvPr id="71692" name="文本框 36876"/>
              <p:cNvSpPr txBox="1"/>
              <p:nvPr/>
            </p:nvSpPr>
            <p:spPr>
              <a:xfrm>
                <a:off x="3984" y="2143"/>
                <a:ext cx="793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Arial" panose="020B0604020202020204" pitchFamily="34" charset="0"/>
                    <a:ea typeface="宋体" panose="02010600030101010101" pitchFamily="2" charset="-122"/>
                  </a:rPr>
                  <a:t>O</a:t>
                </a:r>
              </a:p>
            </p:txBody>
          </p:sp>
          <p:sp>
            <p:nvSpPr>
              <p:cNvPr id="71693" name="直接连接符 36877"/>
              <p:cNvSpPr/>
              <p:nvPr/>
            </p:nvSpPr>
            <p:spPr>
              <a:xfrm flipH="1">
                <a:off x="4291" y="2937"/>
                <a:ext cx="0" cy="57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694" name="直接连接符 36878"/>
              <p:cNvSpPr/>
              <p:nvPr/>
            </p:nvSpPr>
            <p:spPr>
              <a:xfrm flipH="1">
                <a:off x="4454" y="2937"/>
                <a:ext cx="0" cy="57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6880" name="直接连接符 36879"/>
              <p:cNvSpPr/>
              <p:nvPr/>
            </p:nvSpPr>
            <p:spPr>
              <a:xfrm>
                <a:off x="4584" y="3847"/>
                <a:ext cx="567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36883" name="组合 36882"/>
              <p:cNvGrpSpPr/>
              <p:nvPr/>
            </p:nvGrpSpPr>
            <p:grpSpPr>
              <a:xfrm>
                <a:off x="7548" y="2133"/>
                <a:ext cx="5280" cy="3576"/>
                <a:chOff x="3127" y="842"/>
                <a:chExt cx="2112" cy="1430"/>
              </a:xfrm>
            </p:grpSpPr>
            <p:sp>
              <p:nvSpPr>
                <p:cNvPr id="71699" name="文本框 36883"/>
                <p:cNvSpPr txBox="1"/>
                <p:nvPr/>
              </p:nvSpPr>
              <p:spPr>
                <a:xfrm>
                  <a:off x="3833" y="1337"/>
                  <a:ext cx="318" cy="3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2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C</a:t>
                  </a:r>
                </a:p>
              </p:txBody>
            </p:sp>
            <p:sp>
              <p:nvSpPr>
                <p:cNvPr id="71700" name="直接连接符 36884"/>
                <p:cNvSpPr/>
                <p:nvPr/>
              </p:nvSpPr>
              <p:spPr>
                <a:xfrm>
                  <a:off x="3612" y="1518"/>
                  <a:ext cx="227" cy="1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701" name="直接连接符 36885"/>
                <p:cNvSpPr/>
                <p:nvPr/>
              </p:nvSpPr>
              <p:spPr>
                <a:xfrm>
                  <a:off x="4124" y="1518"/>
                  <a:ext cx="227" cy="1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702" name="直接连接符 36886"/>
                <p:cNvSpPr/>
                <p:nvPr/>
              </p:nvSpPr>
              <p:spPr>
                <a:xfrm>
                  <a:off x="3969" y="1699"/>
                  <a:ext cx="1" cy="227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703" name="直接连接符 36887"/>
                <p:cNvSpPr/>
                <p:nvPr/>
              </p:nvSpPr>
              <p:spPr>
                <a:xfrm>
                  <a:off x="3982" y="1136"/>
                  <a:ext cx="1" cy="227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704" name="文本框 36888"/>
                <p:cNvSpPr txBox="1"/>
                <p:nvPr/>
              </p:nvSpPr>
              <p:spPr>
                <a:xfrm>
                  <a:off x="3833" y="842"/>
                  <a:ext cx="363" cy="3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2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H</a:t>
                  </a:r>
                </a:p>
              </p:txBody>
            </p:sp>
            <p:sp>
              <p:nvSpPr>
                <p:cNvPr id="71705" name="文本框 36889"/>
                <p:cNvSpPr txBox="1"/>
                <p:nvPr/>
              </p:nvSpPr>
              <p:spPr>
                <a:xfrm>
                  <a:off x="4332" y="1337"/>
                  <a:ext cx="907" cy="3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2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COOH</a:t>
                  </a:r>
                </a:p>
              </p:txBody>
            </p:sp>
            <p:sp>
              <p:nvSpPr>
                <p:cNvPr id="71706" name="文本框 36890"/>
                <p:cNvSpPr txBox="1"/>
                <p:nvPr/>
              </p:nvSpPr>
              <p:spPr>
                <a:xfrm>
                  <a:off x="3840" y="1904"/>
                  <a:ext cx="635" cy="3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2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R</a:t>
                  </a:r>
                  <a:r>
                    <a:rPr lang="en-US" altLang="zh-CN" sz="24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2</a:t>
                  </a:r>
                </a:p>
              </p:txBody>
            </p:sp>
            <p:sp>
              <p:nvSpPr>
                <p:cNvPr id="71707" name="文本框 36891"/>
                <p:cNvSpPr txBox="1"/>
                <p:nvPr/>
              </p:nvSpPr>
              <p:spPr>
                <a:xfrm>
                  <a:off x="3321" y="845"/>
                  <a:ext cx="363" cy="3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2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H</a:t>
                  </a:r>
                </a:p>
              </p:txBody>
            </p:sp>
            <p:sp>
              <p:nvSpPr>
                <p:cNvPr id="71708" name="文本框 36892"/>
                <p:cNvSpPr txBox="1"/>
                <p:nvPr/>
              </p:nvSpPr>
              <p:spPr>
                <a:xfrm>
                  <a:off x="3315" y="1344"/>
                  <a:ext cx="363" cy="3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3200" b="1">
                      <a:latin typeface="Arial" panose="020B0604020202020204" pitchFamily="34" charset="0"/>
                      <a:ea typeface="宋体" panose="02010600030101010101" pitchFamily="2" charset="-122"/>
                    </a:rPr>
                    <a:t>N</a:t>
                  </a:r>
                  <a:endParaRPr lang="en-US" altLang="zh-CN" sz="2400" b="1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1709" name="直接连接符 36893"/>
                <p:cNvSpPr/>
                <p:nvPr/>
              </p:nvSpPr>
              <p:spPr>
                <a:xfrm>
                  <a:off x="3127" y="1535"/>
                  <a:ext cx="227" cy="1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710" name="直接连接符 36894"/>
                <p:cNvSpPr/>
                <p:nvPr/>
              </p:nvSpPr>
              <p:spPr>
                <a:xfrm>
                  <a:off x="3456" y="1162"/>
                  <a:ext cx="1" cy="227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36896" name="文本框 36895"/>
              <p:cNvSpPr txBox="1"/>
              <p:nvPr/>
            </p:nvSpPr>
            <p:spPr>
              <a:xfrm>
                <a:off x="6871" y="3407"/>
                <a:ext cx="907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Arial" panose="020B0604020202020204" pitchFamily="34" charset="0"/>
                    <a:ea typeface="宋体" panose="02010600030101010101" pitchFamily="2" charset="-122"/>
                  </a:rPr>
                  <a:t>H</a:t>
                </a: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6250" y="3456"/>
              <a:ext cx="72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</a:p>
          </p:txBody>
        </p:sp>
      </p:grpSp>
      <p:sp>
        <p:nvSpPr>
          <p:cNvPr id="7" name="下箭头 6"/>
          <p:cNvSpPr/>
          <p:nvPr/>
        </p:nvSpPr>
        <p:spPr>
          <a:xfrm>
            <a:off x="3999865" y="2638425"/>
            <a:ext cx="203835" cy="88011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731" name="文本框 37916"/>
          <p:cNvSpPr txBox="1"/>
          <p:nvPr/>
        </p:nvSpPr>
        <p:spPr>
          <a:xfrm>
            <a:off x="3500967" y="3518535"/>
            <a:ext cx="10795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29740" y="4380230"/>
            <a:ext cx="462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529840" y="3518535"/>
            <a:ext cx="6078855" cy="2302510"/>
            <a:chOff x="832" y="4003"/>
            <a:chExt cx="9573" cy="3626"/>
          </a:xfrm>
        </p:grpSpPr>
        <p:sp>
          <p:nvSpPr>
            <p:cNvPr id="12" name="文本框 37890"/>
            <p:cNvSpPr txBox="1"/>
            <p:nvPr/>
          </p:nvSpPr>
          <p:spPr>
            <a:xfrm>
              <a:off x="2932" y="5293"/>
              <a:ext cx="797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</a:p>
          </p:txBody>
        </p:sp>
        <p:sp>
          <p:nvSpPr>
            <p:cNvPr id="13" name="直接连接符 37891"/>
            <p:cNvSpPr/>
            <p:nvPr/>
          </p:nvSpPr>
          <p:spPr>
            <a:xfrm>
              <a:off x="2379" y="5746"/>
              <a:ext cx="57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" name="直接连接符 37892"/>
            <p:cNvSpPr/>
            <p:nvPr/>
          </p:nvSpPr>
          <p:spPr>
            <a:xfrm>
              <a:off x="3625" y="5746"/>
              <a:ext cx="57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" name="直接连接符 37893"/>
            <p:cNvSpPr/>
            <p:nvPr/>
          </p:nvSpPr>
          <p:spPr>
            <a:xfrm>
              <a:off x="3272" y="6200"/>
              <a:ext cx="3" cy="567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6" name="直接连接符 37894"/>
            <p:cNvSpPr/>
            <p:nvPr/>
          </p:nvSpPr>
          <p:spPr>
            <a:xfrm flipH="1">
              <a:off x="3305" y="4790"/>
              <a:ext cx="0" cy="57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" name="文本框 37895"/>
            <p:cNvSpPr txBox="1"/>
            <p:nvPr/>
          </p:nvSpPr>
          <p:spPr>
            <a:xfrm>
              <a:off x="2932" y="4056"/>
              <a:ext cx="907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</a:p>
          </p:txBody>
        </p:sp>
        <p:sp>
          <p:nvSpPr>
            <p:cNvPr id="18" name="文本框 37896"/>
            <p:cNvSpPr txBox="1"/>
            <p:nvPr/>
          </p:nvSpPr>
          <p:spPr>
            <a:xfrm>
              <a:off x="2949" y="6710"/>
              <a:ext cx="125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r>
                <a:rPr lang="en-US" altLang="zh-CN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19" name="文本框 37897"/>
            <p:cNvSpPr txBox="1"/>
            <p:nvPr/>
          </p:nvSpPr>
          <p:spPr>
            <a:xfrm>
              <a:off x="832" y="5303"/>
              <a:ext cx="170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NH</a:t>
              </a:r>
              <a:r>
                <a:rPr lang="en-US" altLang="zh-CN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20" name="文本框 37898"/>
            <p:cNvSpPr txBox="1"/>
            <p:nvPr/>
          </p:nvSpPr>
          <p:spPr>
            <a:xfrm>
              <a:off x="4165" y="5303"/>
              <a:ext cx="793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</a:p>
          </p:txBody>
        </p:sp>
        <p:sp>
          <p:nvSpPr>
            <p:cNvPr id="21" name="文本框 37899"/>
            <p:cNvSpPr txBox="1"/>
            <p:nvPr/>
          </p:nvSpPr>
          <p:spPr>
            <a:xfrm>
              <a:off x="4135" y="4056"/>
              <a:ext cx="793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</a:p>
          </p:txBody>
        </p:sp>
        <p:sp>
          <p:nvSpPr>
            <p:cNvPr id="22" name="直接连接符 37900"/>
            <p:cNvSpPr/>
            <p:nvPr/>
          </p:nvSpPr>
          <p:spPr>
            <a:xfrm flipH="1">
              <a:off x="4442" y="4850"/>
              <a:ext cx="0" cy="57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" name="直接连接符 37901"/>
            <p:cNvSpPr/>
            <p:nvPr/>
          </p:nvSpPr>
          <p:spPr>
            <a:xfrm flipH="1">
              <a:off x="4605" y="4850"/>
              <a:ext cx="0" cy="57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grpSp>
          <p:nvGrpSpPr>
            <p:cNvPr id="24" name="组合 37903"/>
            <p:cNvGrpSpPr/>
            <p:nvPr/>
          </p:nvGrpSpPr>
          <p:grpSpPr>
            <a:xfrm>
              <a:off x="4815" y="4003"/>
              <a:ext cx="5590" cy="3576"/>
              <a:chOff x="3127" y="842"/>
              <a:chExt cx="2236" cy="1430"/>
            </a:xfrm>
          </p:grpSpPr>
          <p:sp>
            <p:nvSpPr>
              <p:cNvPr id="25" name="文本框 37904"/>
              <p:cNvSpPr txBox="1"/>
              <p:nvPr/>
            </p:nvSpPr>
            <p:spPr>
              <a:xfrm>
                <a:off x="3833" y="1337"/>
                <a:ext cx="318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</a:t>
                </a:r>
              </a:p>
            </p:txBody>
          </p:sp>
          <p:sp>
            <p:nvSpPr>
              <p:cNvPr id="26" name="直接连接符 37905"/>
              <p:cNvSpPr/>
              <p:nvPr/>
            </p:nvSpPr>
            <p:spPr>
              <a:xfrm>
                <a:off x="3612" y="1518"/>
                <a:ext cx="227" cy="1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" name="直接连接符 37906"/>
              <p:cNvSpPr/>
              <p:nvPr/>
            </p:nvSpPr>
            <p:spPr>
              <a:xfrm>
                <a:off x="4124" y="1518"/>
                <a:ext cx="227" cy="1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" name="直接连接符 37907"/>
              <p:cNvSpPr/>
              <p:nvPr/>
            </p:nvSpPr>
            <p:spPr>
              <a:xfrm>
                <a:off x="3969" y="1699"/>
                <a:ext cx="1" cy="227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" name="直接连接符 37908"/>
              <p:cNvSpPr/>
              <p:nvPr/>
            </p:nvSpPr>
            <p:spPr>
              <a:xfrm>
                <a:off x="3982" y="1136"/>
                <a:ext cx="1" cy="227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" name="文本框 37909"/>
              <p:cNvSpPr txBox="1"/>
              <p:nvPr/>
            </p:nvSpPr>
            <p:spPr>
              <a:xfrm>
                <a:off x="3833" y="842"/>
                <a:ext cx="363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</a:t>
                </a:r>
              </a:p>
            </p:txBody>
          </p:sp>
          <p:sp>
            <p:nvSpPr>
              <p:cNvPr id="31" name="文本框 37910"/>
              <p:cNvSpPr txBox="1"/>
              <p:nvPr/>
            </p:nvSpPr>
            <p:spPr>
              <a:xfrm>
                <a:off x="4332" y="1337"/>
                <a:ext cx="1031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COOH</a:t>
                </a:r>
              </a:p>
            </p:txBody>
          </p:sp>
          <p:sp>
            <p:nvSpPr>
              <p:cNvPr id="32" name="文本框 37911"/>
              <p:cNvSpPr txBox="1"/>
              <p:nvPr/>
            </p:nvSpPr>
            <p:spPr>
              <a:xfrm>
                <a:off x="3840" y="1904"/>
                <a:ext cx="63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r>
                  <a:rPr lang="en-US" altLang="zh-CN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</a:p>
            </p:txBody>
          </p:sp>
          <p:sp>
            <p:nvSpPr>
              <p:cNvPr id="33" name="文本框 37912"/>
              <p:cNvSpPr txBox="1"/>
              <p:nvPr/>
            </p:nvSpPr>
            <p:spPr>
              <a:xfrm>
                <a:off x="3321" y="845"/>
                <a:ext cx="363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</a:t>
                </a:r>
              </a:p>
            </p:txBody>
          </p:sp>
          <p:sp>
            <p:nvSpPr>
              <p:cNvPr id="34" name="文本框 37913"/>
              <p:cNvSpPr txBox="1"/>
              <p:nvPr/>
            </p:nvSpPr>
            <p:spPr>
              <a:xfrm>
                <a:off x="3315" y="1344"/>
                <a:ext cx="363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</a:t>
                </a:r>
              </a:p>
            </p:txBody>
          </p:sp>
          <p:sp>
            <p:nvSpPr>
              <p:cNvPr id="35" name="直接连接符 37914"/>
              <p:cNvSpPr/>
              <p:nvPr/>
            </p:nvSpPr>
            <p:spPr>
              <a:xfrm>
                <a:off x="3127" y="1535"/>
                <a:ext cx="227" cy="1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6" name="直接连接符 37915"/>
              <p:cNvSpPr/>
              <p:nvPr/>
            </p:nvSpPr>
            <p:spPr>
              <a:xfrm>
                <a:off x="3456" y="1162"/>
                <a:ext cx="1" cy="227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40" name="矩形 39"/>
          <p:cNvSpPr/>
          <p:nvPr/>
        </p:nvSpPr>
        <p:spPr>
          <a:xfrm>
            <a:off x="4580890" y="3552190"/>
            <a:ext cx="1362075" cy="137604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1" name="文本框 40"/>
          <p:cNvSpPr txBox="1"/>
          <p:nvPr/>
        </p:nvSpPr>
        <p:spPr>
          <a:xfrm>
            <a:off x="4841240" y="4901565"/>
            <a:ext cx="1062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肽键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4230370" y="5789295"/>
            <a:ext cx="1960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       肽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3863340" y="445770"/>
            <a:ext cx="2402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脱水缩合</a:t>
            </a:r>
            <a:endParaRPr lang="zh-CN" altLang="en-US" sz="2800" b="1"/>
          </a:p>
        </p:txBody>
      </p:sp>
      <p:sp>
        <p:nvSpPr>
          <p:cNvPr id="44" name="矩形 43"/>
          <p:cNvSpPr/>
          <p:nvPr/>
        </p:nvSpPr>
        <p:spPr>
          <a:xfrm>
            <a:off x="277495" y="5689600"/>
            <a:ext cx="3585845" cy="721360"/>
          </a:xfrm>
          <a:prstGeom prst="rect">
            <a:avLst/>
          </a:prstGeom>
          <a:solidFill>
            <a:srgbClr val="D9D9D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肽键：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—CO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NH—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431 0.045556 L -0.321319 0.122963 " pathEditMode="relative" ptsTypes="">
                                      <p:cBhvr>
                                        <p:cTn id="27" dur="500" fill="hold"/>
                                        <p:tgtEl>
                                          <p:spTgt spid="72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1" grpId="0" bldLvl="0" animBg="1"/>
      <p:bldP spid="7" grpId="0" bldLvl="0" animBg="1"/>
      <p:bldP spid="72731" grpId="0"/>
      <p:bldP spid="72731" grpId="1"/>
      <p:bldP spid="8" grpId="0"/>
      <p:bldP spid="8" grpId="1"/>
      <p:bldP spid="40" grpId="1" bldLvl="0" animBg="1"/>
      <p:bldP spid="41" grpId="0"/>
      <p:bldP spid="42" grpId="0"/>
      <p:bldP spid="43" grpId="0"/>
      <p:bldP spid="4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矩形 84993"/>
          <p:cNvSpPr/>
          <p:nvPr/>
        </p:nvSpPr>
        <p:spPr>
          <a:xfrm>
            <a:off x="4094480" y="1399223"/>
            <a:ext cx="1366838" cy="50323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4995" name="右箭头 84994"/>
          <p:cNvSpPr/>
          <p:nvPr/>
        </p:nvSpPr>
        <p:spPr>
          <a:xfrm>
            <a:off x="7694930" y="1615123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4996" name="文本框 84995"/>
          <p:cNvSpPr txBox="1"/>
          <p:nvPr/>
        </p:nvSpPr>
        <p:spPr>
          <a:xfrm>
            <a:off x="695643" y="3540126"/>
            <a:ext cx="7556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H</a:t>
            </a:r>
            <a:r>
              <a:rPr lang="en-US" altLang="zh-CN" sz="2400" b="1" baseline="-25000">
                <a:latin typeface="Times New Roman" panose="02020603050405020304" pitchFamily="18" charset="0"/>
              </a:rPr>
              <a:t>2</a:t>
            </a:r>
            <a:r>
              <a:rPr lang="en-US" altLang="zh-CN" sz="2400" b="1"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84997" name="文本框 84996"/>
          <p:cNvSpPr txBox="1"/>
          <p:nvPr/>
        </p:nvSpPr>
        <p:spPr>
          <a:xfrm>
            <a:off x="1572895" y="3506788"/>
            <a:ext cx="3568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84998" name="文本框 84997"/>
          <p:cNvSpPr txBox="1"/>
          <p:nvPr/>
        </p:nvSpPr>
        <p:spPr>
          <a:xfrm>
            <a:off x="4715193" y="1399223"/>
            <a:ext cx="914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latin typeface="Times New Roman" panose="02020603050405020304" pitchFamily="18" charset="0"/>
              </a:rPr>
              <a:t>+</a:t>
            </a:r>
          </a:p>
        </p:txBody>
      </p:sp>
      <p:grpSp>
        <p:nvGrpSpPr>
          <p:cNvPr id="84999" name="组合 84998"/>
          <p:cNvGrpSpPr/>
          <p:nvPr/>
        </p:nvGrpSpPr>
        <p:grpSpPr>
          <a:xfrm>
            <a:off x="5073968" y="819150"/>
            <a:ext cx="2692400" cy="1601788"/>
            <a:chOff x="2115" y="532"/>
            <a:chExt cx="1696" cy="1009"/>
          </a:xfrm>
        </p:grpSpPr>
        <p:sp>
          <p:nvSpPr>
            <p:cNvPr id="85000" name="文本框 84999"/>
            <p:cNvSpPr txBox="1"/>
            <p:nvPr/>
          </p:nvSpPr>
          <p:spPr>
            <a:xfrm>
              <a:off x="2251" y="882"/>
              <a:ext cx="720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—N</a:t>
              </a:r>
            </a:p>
          </p:txBody>
        </p:sp>
        <p:sp>
          <p:nvSpPr>
            <p:cNvPr id="85001" name="文本框 85000"/>
            <p:cNvSpPr txBox="1"/>
            <p:nvPr/>
          </p:nvSpPr>
          <p:spPr>
            <a:xfrm>
              <a:off x="2789" y="602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85002" name="文本框 85001"/>
            <p:cNvSpPr txBox="1"/>
            <p:nvPr/>
          </p:nvSpPr>
          <p:spPr>
            <a:xfrm>
              <a:off x="2822" y="1253"/>
              <a:ext cx="52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黑体" panose="02010609060101010101" pitchFamily="2" charset="-122"/>
                  <a:ea typeface="黑体" panose="02010609060101010101" pitchFamily="2" charset="-122"/>
                </a:rPr>
                <a:t>R</a:t>
              </a:r>
              <a:r>
                <a:rPr lang="en-US" altLang="zh-CN" sz="2400" b="1" baseline="-25000">
                  <a:latin typeface="黑体" panose="02010609060101010101" pitchFamily="2" charset="-122"/>
                  <a:ea typeface="黑体" panose="02010609060101010101" pitchFamily="2" charset="-122"/>
                </a:rPr>
                <a:t>3</a:t>
              </a:r>
              <a:endParaRPr lang="en-US" altLang="zh-CN" sz="2400" b="1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85003" name="文本框 85002"/>
            <p:cNvSpPr txBox="1"/>
            <p:nvPr/>
          </p:nvSpPr>
          <p:spPr>
            <a:xfrm>
              <a:off x="3379" y="887"/>
              <a:ext cx="432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OH</a:t>
              </a:r>
            </a:p>
          </p:txBody>
        </p:sp>
        <p:sp>
          <p:nvSpPr>
            <p:cNvPr id="85004" name="文本框 85003"/>
            <p:cNvSpPr txBox="1"/>
            <p:nvPr/>
          </p:nvSpPr>
          <p:spPr>
            <a:xfrm>
              <a:off x="2608" y="532"/>
              <a:ext cx="864" cy="6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dirty="0">
                  <a:latin typeface="Times New Roman" panose="02020603050405020304" pitchFamily="18" charset="0"/>
                </a:rPr>
                <a:t>   </a:t>
              </a:r>
              <a:r>
                <a:rPr lang="en-US" altLang="zh-CN" sz="2400" b="1" dirty="0">
                  <a:latin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—C—</a:t>
              </a:r>
            </a:p>
          </p:txBody>
        </p:sp>
        <p:sp>
          <p:nvSpPr>
            <p:cNvPr id="85005" name="文本框 85004"/>
            <p:cNvSpPr txBox="1"/>
            <p:nvPr/>
          </p:nvSpPr>
          <p:spPr>
            <a:xfrm>
              <a:off x="3120" y="887"/>
              <a:ext cx="576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CO</a:t>
              </a:r>
            </a:p>
          </p:txBody>
        </p:sp>
        <p:sp>
          <p:nvSpPr>
            <p:cNvPr id="85006" name="直接连接符 85005"/>
            <p:cNvSpPr/>
            <p:nvPr/>
          </p:nvSpPr>
          <p:spPr>
            <a:xfrm>
              <a:off x="2569" y="1117"/>
              <a:ext cx="0" cy="136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5007" name="文本框 85006"/>
            <p:cNvSpPr txBox="1"/>
            <p:nvPr/>
          </p:nvSpPr>
          <p:spPr>
            <a:xfrm>
              <a:off x="2433" y="1207"/>
              <a:ext cx="288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85008" name="文本框 85007"/>
            <p:cNvSpPr txBox="1"/>
            <p:nvPr/>
          </p:nvSpPr>
          <p:spPr>
            <a:xfrm>
              <a:off x="2115" y="890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85009" name="直接连接符 85008"/>
            <p:cNvSpPr/>
            <p:nvPr/>
          </p:nvSpPr>
          <p:spPr>
            <a:xfrm>
              <a:off x="2925" y="1162"/>
              <a:ext cx="0" cy="13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5010" name="直接连接符 85009"/>
            <p:cNvSpPr/>
            <p:nvPr/>
          </p:nvSpPr>
          <p:spPr>
            <a:xfrm>
              <a:off x="2925" y="845"/>
              <a:ext cx="0" cy="13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85011" name="组合 85010"/>
          <p:cNvGrpSpPr/>
          <p:nvPr/>
        </p:nvGrpSpPr>
        <p:grpSpPr>
          <a:xfrm>
            <a:off x="386080" y="822960"/>
            <a:ext cx="4356100" cy="1538288"/>
            <a:chOff x="0" y="300"/>
            <a:chExt cx="2744" cy="969"/>
          </a:xfrm>
        </p:grpSpPr>
        <p:grpSp>
          <p:nvGrpSpPr>
            <p:cNvPr id="85012" name="组合 85011"/>
            <p:cNvGrpSpPr/>
            <p:nvPr/>
          </p:nvGrpSpPr>
          <p:grpSpPr>
            <a:xfrm>
              <a:off x="384" y="300"/>
              <a:ext cx="864" cy="720"/>
              <a:chOff x="2448" y="2592"/>
              <a:chExt cx="864" cy="720"/>
            </a:xfrm>
          </p:grpSpPr>
          <p:sp>
            <p:nvSpPr>
              <p:cNvPr id="85013" name="文本框 85012"/>
              <p:cNvSpPr txBox="1"/>
              <p:nvPr/>
            </p:nvSpPr>
            <p:spPr>
              <a:xfrm>
                <a:off x="2448" y="2592"/>
                <a:ext cx="864" cy="6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latin typeface="Times New Roman" panose="02020603050405020304" pitchFamily="18" charset="0"/>
                  </a:rPr>
                  <a:t>   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</a:rPr>
                  <a:t>—C</a:t>
                </a:r>
              </a:p>
            </p:txBody>
          </p:sp>
          <p:sp>
            <p:nvSpPr>
              <p:cNvPr id="85014" name="直接连接符 85013"/>
              <p:cNvSpPr/>
              <p:nvPr/>
            </p:nvSpPr>
            <p:spPr>
              <a:xfrm flipV="1">
                <a:off x="2784" y="2832"/>
                <a:ext cx="0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5015" name="直接连接符 85014"/>
              <p:cNvSpPr/>
              <p:nvPr/>
            </p:nvSpPr>
            <p:spPr>
              <a:xfrm>
                <a:off x="2784" y="3168"/>
                <a:ext cx="0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85016" name="文本框 85015"/>
            <p:cNvSpPr txBox="1"/>
            <p:nvPr/>
          </p:nvSpPr>
          <p:spPr>
            <a:xfrm>
              <a:off x="0" y="684"/>
              <a:ext cx="720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NH</a:t>
              </a:r>
              <a:r>
                <a:rPr lang="en-US" altLang="zh-CN" sz="2400" b="1" baseline="-25000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5017" name="文本框 85016"/>
            <p:cNvSpPr txBox="1"/>
            <p:nvPr/>
          </p:nvSpPr>
          <p:spPr>
            <a:xfrm>
              <a:off x="624" y="300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85018" name="文本框 85017"/>
            <p:cNvSpPr txBox="1"/>
            <p:nvPr/>
          </p:nvSpPr>
          <p:spPr>
            <a:xfrm>
              <a:off x="624" y="972"/>
              <a:ext cx="52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R</a:t>
              </a:r>
              <a:r>
                <a:rPr lang="en-US" altLang="zh-CN" sz="2400" b="1" baseline="-25000">
                  <a:latin typeface="Times New Roman" panose="02020603050405020304" pitchFamily="18" charset="0"/>
                </a:rPr>
                <a:t>1</a:t>
              </a:r>
              <a:endParaRPr lang="en-US" altLang="zh-CN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85019" name="文本框 85018"/>
            <p:cNvSpPr txBox="1"/>
            <p:nvPr/>
          </p:nvSpPr>
          <p:spPr>
            <a:xfrm>
              <a:off x="768" y="636"/>
              <a:ext cx="81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FF5050"/>
                  </a:solidFill>
                  <a:latin typeface="Times New Roman" panose="02020603050405020304" pitchFamily="18" charset="0"/>
                </a:rPr>
                <a:t>—C—</a:t>
              </a:r>
            </a:p>
          </p:txBody>
        </p:sp>
        <p:grpSp>
          <p:nvGrpSpPr>
            <p:cNvPr id="85020" name="组合 85019"/>
            <p:cNvGrpSpPr/>
            <p:nvPr/>
          </p:nvGrpSpPr>
          <p:grpSpPr>
            <a:xfrm>
              <a:off x="1056" y="876"/>
              <a:ext cx="48" cy="144"/>
              <a:chOff x="2112" y="2640"/>
              <a:chExt cx="48" cy="144"/>
            </a:xfrm>
          </p:grpSpPr>
          <p:sp>
            <p:nvSpPr>
              <p:cNvPr id="85021" name="直接连接符 85020"/>
              <p:cNvSpPr/>
              <p:nvPr/>
            </p:nvSpPr>
            <p:spPr>
              <a:xfrm>
                <a:off x="2112" y="2640"/>
                <a:ext cx="0" cy="144"/>
              </a:xfrm>
              <a:prstGeom prst="line">
                <a:avLst/>
              </a:prstGeom>
              <a:ln w="9525" cap="flat" cmpd="sng">
                <a:solidFill>
                  <a:srgbClr val="FF505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5022" name="直接连接符 85021"/>
              <p:cNvSpPr/>
              <p:nvPr/>
            </p:nvSpPr>
            <p:spPr>
              <a:xfrm>
                <a:off x="2160" y="2640"/>
                <a:ext cx="0" cy="144"/>
              </a:xfrm>
              <a:prstGeom prst="line">
                <a:avLst/>
              </a:prstGeom>
              <a:ln w="9525" cap="flat" cmpd="sng">
                <a:solidFill>
                  <a:srgbClr val="FF505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85023" name="文本框 85022"/>
            <p:cNvSpPr txBox="1"/>
            <p:nvPr/>
          </p:nvSpPr>
          <p:spPr>
            <a:xfrm>
              <a:off x="960" y="972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FF505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85024" name="文本框 85023"/>
            <p:cNvSpPr txBox="1"/>
            <p:nvPr/>
          </p:nvSpPr>
          <p:spPr>
            <a:xfrm>
              <a:off x="1296" y="636"/>
              <a:ext cx="52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FF5050"/>
                  </a:solidFill>
                  <a:latin typeface="Times New Roman" panose="02020603050405020304" pitchFamily="18" charset="0"/>
                </a:rPr>
                <a:t>N—</a:t>
              </a:r>
              <a:endParaRPr lang="en-US" altLang="zh-CN" sz="2400" b="1" baseline="-25000">
                <a:solidFill>
                  <a:srgbClr val="FF5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5025" name="文本框 85024"/>
            <p:cNvSpPr txBox="1"/>
            <p:nvPr/>
          </p:nvSpPr>
          <p:spPr>
            <a:xfrm>
              <a:off x="1296" y="972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FF505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85026" name="直接连接符 85025"/>
            <p:cNvSpPr/>
            <p:nvPr/>
          </p:nvSpPr>
          <p:spPr>
            <a:xfrm>
              <a:off x="1440" y="876"/>
              <a:ext cx="0" cy="144"/>
            </a:xfrm>
            <a:prstGeom prst="line">
              <a:avLst/>
            </a:prstGeom>
            <a:ln w="9525" cap="flat" cmpd="sng">
              <a:solidFill>
                <a:srgbClr val="FF505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85027" name="组合 85026"/>
            <p:cNvGrpSpPr/>
            <p:nvPr/>
          </p:nvGrpSpPr>
          <p:grpSpPr>
            <a:xfrm>
              <a:off x="1440" y="300"/>
              <a:ext cx="864" cy="960"/>
              <a:chOff x="1104" y="3120"/>
              <a:chExt cx="864" cy="960"/>
            </a:xfrm>
          </p:grpSpPr>
          <p:grpSp>
            <p:nvGrpSpPr>
              <p:cNvPr id="85028" name="组合 85027"/>
              <p:cNvGrpSpPr/>
              <p:nvPr/>
            </p:nvGrpSpPr>
            <p:grpSpPr>
              <a:xfrm>
                <a:off x="1104" y="3120"/>
                <a:ext cx="864" cy="720"/>
                <a:chOff x="2448" y="2592"/>
                <a:chExt cx="864" cy="720"/>
              </a:xfrm>
            </p:grpSpPr>
            <p:sp>
              <p:nvSpPr>
                <p:cNvPr id="85029" name="文本框 85028"/>
                <p:cNvSpPr txBox="1"/>
                <p:nvPr/>
              </p:nvSpPr>
              <p:spPr>
                <a:xfrm>
                  <a:off x="2448" y="2592"/>
                  <a:ext cx="864" cy="6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 dirty="0">
                      <a:latin typeface="Times New Roman" panose="02020603050405020304" pitchFamily="18" charset="0"/>
                    </a:rPr>
                    <a:t>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 dirty="0">
                      <a:latin typeface="Times New Roman" panose="02020603050405020304" pitchFamily="18" charset="0"/>
                    </a:rPr>
                    <a:t>     </a:t>
                  </a:r>
                  <a:r>
                    <a:rPr lang="en-US" altLang="zh-CN" sz="2400" b="1">
                      <a:latin typeface="Times New Roman" panose="02020603050405020304" pitchFamily="18" charset="0"/>
                    </a:rPr>
                    <a:t>C—</a:t>
                  </a:r>
                </a:p>
              </p:txBody>
            </p:sp>
            <p:sp>
              <p:nvSpPr>
                <p:cNvPr id="85030" name="直接连接符 85029"/>
                <p:cNvSpPr/>
                <p:nvPr/>
              </p:nvSpPr>
              <p:spPr>
                <a:xfrm flipV="1">
                  <a:off x="2784" y="2832"/>
                  <a:ext cx="0" cy="144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5031" name="直接连接符 85030"/>
                <p:cNvSpPr/>
                <p:nvPr/>
              </p:nvSpPr>
              <p:spPr>
                <a:xfrm>
                  <a:off x="2784" y="3168"/>
                  <a:ext cx="0" cy="144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85032" name="文本框 85031"/>
              <p:cNvSpPr txBox="1"/>
              <p:nvPr/>
            </p:nvSpPr>
            <p:spPr>
              <a:xfrm>
                <a:off x="1344" y="3120"/>
                <a:ext cx="28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85033" name="文本框 85032"/>
              <p:cNvSpPr txBox="1"/>
              <p:nvPr/>
            </p:nvSpPr>
            <p:spPr>
              <a:xfrm>
                <a:off x="1344" y="3792"/>
                <a:ext cx="52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</a:rPr>
                  <a:t>R</a:t>
                </a:r>
                <a:r>
                  <a:rPr lang="en-US" altLang="zh-CN" sz="2400" b="1" baseline="-25000">
                    <a:latin typeface="Times New Roman" panose="02020603050405020304" pitchFamily="18" charset="0"/>
                  </a:rPr>
                  <a:t>2</a:t>
                </a:r>
                <a:endParaRPr lang="en-US" altLang="zh-CN" sz="2400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85034" name="文本框 85033"/>
            <p:cNvSpPr txBox="1"/>
            <p:nvPr/>
          </p:nvSpPr>
          <p:spPr>
            <a:xfrm>
              <a:off x="1999" y="636"/>
              <a:ext cx="745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C—</a:t>
              </a:r>
              <a:r>
                <a:rPr lang="en-US" altLang="zh-CN" sz="2400" b="1">
                  <a:latin typeface="Times New Roman" panose="02020603050405020304" pitchFamily="18" charset="0"/>
                </a:rPr>
                <a:t>OH</a:t>
              </a:r>
            </a:p>
          </p:txBody>
        </p:sp>
        <p:grpSp>
          <p:nvGrpSpPr>
            <p:cNvPr id="85035" name="组合 85034"/>
            <p:cNvGrpSpPr/>
            <p:nvPr/>
          </p:nvGrpSpPr>
          <p:grpSpPr>
            <a:xfrm>
              <a:off x="2133" y="890"/>
              <a:ext cx="48" cy="144"/>
              <a:chOff x="2112" y="2640"/>
              <a:chExt cx="48" cy="144"/>
            </a:xfrm>
          </p:grpSpPr>
          <p:sp>
            <p:nvSpPr>
              <p:cNvPr id="85036" name="直接连接符 85035"/>
              <p:cNvSpPr/>
              <p:nvPr/>
            </p:nvSpPr>
            <p:spPr>
              <a:xfrm>
                <a:off x="2112" y="2640"/>
                <a:ext cx="0" cy="144"/>
              </a:xfrm>
              <a:prstGeom prst="line">
                <a:avLst/>
              </a:prstGeom>
              <a:ln w="9525" cap="flat" cmpd="sng">
                <a:solidFill>
                  <a:srgbClr val="FF505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5037" name="直接连接符 85036"/>
              <p:cNvSpPr/>
              <p:nvPr/>
            </p:nvSpPr>
            <p:spPr>
              <a:xfrm>
                <a:off x="2160" y="2640"/>
                <a:ext cx="0" cy="144"/>
              </a:xfrm>
              <a:prstGeom prst="line">
                <a:avLst/>
              </a:prstGeom>
              <a:ln w="9525" cap="flat" cmpd="sng">
                <a:solidFill>
                  <a:srgbClr val="FF505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85038" name="矩形 85037"/>
            <p:cNvSpPr/>
            <p:nvPr/>
          </p:nvSpPr>
          <p:spPr>
            <a:xfrm>
              <a:off x="2018" y="981"/>
              <a:ext cx="265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85039" name="组合 85038"/>
          <p:cNvGrpSpPr/>
          <p:nvPr/>
        </p:nvGrpSpPr>
        <p:grpSpPr>
          <a:xfrm>
            <a:off x="2005330" y="2912110"/>
            <a:ext cx="6005513" cy="1566863"/>
            <a:chOff x="1020" y="1298"/>
            <a:chExt cx="3783" cy="987"/>
          </a:xfrm>
        </p:grpSpPr>
        <p:sp>
          <p:nvSpPr>
            <p:cNvPr id="85040" name="文本框 85039"/>
            <p:cNvSpPr txBox="1"/>
            <p:nvPr/>
          </p:nvSpPr>
          <p:spPr>
            <a:xfrm>
              <a:off x="1603" y="1298"/>
              <a:ext cx="288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85041" name="文本框 85040"/>
            <p:cNvSpPr txBox="1"/>
            <p:nvPr/>
          </p:nvSpPr>
          <p:spPr>
            <a:xfrm>
              <a:off x="3062" y="1644"/>
              <a:ext cx="25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grpSp>
          <p:nvGrpSpPr>
            <p:cNvPr id="85042" name="组合 85041"/>
            <p:cNvGrpSpPr/>
            <p:nvPr/>
          </p:nvGrpSpPr>
          <p:grpSpPr>
            <a:xfrm>
              <a:off x="1020" y="1298"/>
              <a:ext cx="3783" cy="987"/>
              <a:chOff x="1020" y="1298"/>
              <a:chExt cx="3783" cy="987"/>
            </a:xfrm>
          </p:grpSpPr>
          <p:sp>
            <p:nvSpPr>
              <p:cNvPr id="85043" name="文本框 85042"/>
              <p:cNvSpPr txBox="1"/>
              <p:nvPr/>
            </p:nvSpPr>
            <p:spPr>
              <a:xfrm>
                <a:off x="1603" y="1970"/>
                <a:ext cx="528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</a:rPr>
                  <a:t>R</a:t>
                </a:r>
                <a:r>
                  <a:rPr lang="en-US" altLang="zh-CN" sz="2400" b="1" baseline="-25000">
                    <a:latin typeface="Times New Roman" panose="02020603050405020304" pitchFamily="18" charset="0"/>
                  </a:rPr>
                  <a:t>1</a:t>
                </a:r>
                <a:endParaRPr lang="en-US" altLang="zh-CN" sz="2400" b="1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85044" name="组合 85043"/>
              <p:cNvGrpSpPr/>
              <p:nvPr/>
            </p:nvGrpSpPr>
            <p:grpSpPr>
              <a:xfrm>
                <a:off x="1404" y="1298"/>
                <a:ext cx="864" cy="720"/>
                <a:chOff x="2448" y="2592"/>
                <a:chExt cx="864" cy="720"/>
              </a:xfrm>
            </p:grpSpPr>
            <p:sp>
              <p:nvSpPr>
                <p:cNvPr id="85045" name="文本框 85044"/>
                <p:cNvSpPr txBox="1"/>
                <p:nvPr/>
              </p:nvSpPr>
              <p:spPr>
                <a:xfrm>
                  <a:off x="2448" y="2592"/>
                  <a:ext cx="864" cy="63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 dirty="0">
                      <a:latin typeface="Times New Roman" panose="02020603050405020304" pitchFamily="18" charset="0"/>
                    </a:rPr>
                    <a:t>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</a:rPr>
                    <a:t>—C</a:t>
                  </a:r>
                </a:p>
              </p:txBody>
            </p:sp>
            <p:sp>
              <p:nvSpPr>
                <p:cNvPr id="85046" name="直接连接符 85045"/>
                <p:cNvSpPr/>
                <p:nvPr/>
              </p:nvSpPr>
              <p:spPr>
                <a:xfrm flipV="1">
                  <a:off x="2784" y="2832"/>
                  <a:ext cx="0" cy="144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5047" name="直接连接符 85046"/>
                <p:cNvSpPr/>
                <p:nvPr/>
              </p:nvSpPr>
              <p:spPr>
                <a:xfrm>
                  <a:off x="2784" y="3168"/>
                  <a:ext cx="0" cy="144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85048" name="文本框 85047"/>
              <p:cNvSpPr txBox="1"/>
              <p:nvPr/>
            </p:nvSpPr>
            <p:spPr>
              <a:xfrm>
                <a:off x="1020" y="1682"/>
                <a:ext cx="720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</a:rPr>
                  <a:t>NH</a:t>
                </a:r>
                <a:r>
                  <a:rPr lang="en-US" altLang="zh-CN" sz="2400" b="1" baseline="-25000">
                    <a:latin typeface="Times New Roman" panose="02020603050405020304" pitchFamily="18" charset="0"/>
                  </a:rPr>
                  <a:t>2</a:t>
                </a:r>
              </a:p>
            </p:txBody>
          </p:sp>
          <p:grpSp>
            <p:nvGrpSpPr>
              <p:cNvPr id="85049" name="组合 85048"/>
              <p:cNvGrpSpPr/>
              <p:nvPr/>
            </p:nvGrpSpPr>
            <p:grpSpPr>
              <a:xfrm>
                <a:off x="1788" y="1634"/>
                <a:ext cx="1056" cy="628"/>
                <a:chOff x="3600" y="3120"/>
                <a:chExt cx="1056" cy="628"/>
              </a:xfrm>
            </p:grpSpPr>
            <p:sp>
              <p:nvSpPr>
                <p:cNvPr id="85050" name="文本框 85049"/>
                <p:cNvSpPr txBox="1"/>
                <p:nvPr/>
              </p:nvSpPr>
              <p:spPr>
                <a:xfrm>
                  <a:off x="3600" y="3120"/>
                  <a:ext cx="816" cy="2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FF5050"/>
                      </a:solidFill>
                      <a:latin typeface="Times New Roman" panose="02020603050405020304" pitchFamily="18" charset="0"/>
                    </a:rPr>
                    <a:t>—C—</a:t>
                  </a:r>
                </a:p>
              </p:txBody>
            </p:sp>
            <p:grpSp>
              <p:nvGrpSpPr>
                <p:cNvPr id="85051" name="组合 85050"/>
                <p:cNvGrpSpPr/>
                <p:nvPr/>
              </p:nvGrpSpPr>
              <p:grpSpPr>
                <a:xfrm>
                  <a:off x="3888" y="3360"/>
                  <a:ext cx="48" cy="144"/>
                  <a:chOff x="2112" y="2640"/>
                  <a:chExt cx="48" cy="144"/>
                </a:xfrm>
              </p:grpSpPr>
              <p:sp>
                <p:nvSpPr>
                  <p:cNvPr id="85052" name="直接连接符 85051"/>
                  <p:cNvSpPr/>
                  <p:nvPr/>
                </p:nvSpPr>
                <p:spPr>
                  <a:xfrm>
                    <a:off x="2112" y="2640"/>
                    <a:ext cx="0" cy="144"/>
                  </a:xfrm>
                  <a:prstGeom prst="line">
                    <a:avLst/>
                  </a:prstGeom>
                  <a:ln w="9525" cap="flat" cmpd="sng">
                    <a:solidFill>
                      <a:srgbClr val="FF505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85053" name="直接连接符 85052"/>
                  <p:cNvSpPr/>
                  <p:nvPr/>
                </p:nvSpPr>
                <p:spPr>
                  <a:xfrm>
                    <a:off x="2160" y="2640"/>
                    <a:ext cx="0" cy="144"/>
                  </a:xfrm>
                  <a:prstGeom prst="line">
                    <a:avLst/>
                  </a:prstGeom>
                  <a:ln w="9525" cap="flat" cmpd="sng">
                    <a:solidFill>
                      <a:srgbClr val="FF505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85054" name="文本框 85053"/>
                <p:cNvSpPr txBox="1"/>
                <p:nvPr/>
              </p:nvSpPr>
              <p:spPr>
                <a:xfrm>
                  <a:off x="3792" y="3456"/>
                  <a:ext cx="288" cy="2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FF5050"/>
                      </a:solidFill>
                      <a:latin typeface="Times New Roman" panose="02020603050405020304" pitchFamily="18" charset="0"/>
                    </a:rPr>
                    <a:t>O</a:t>
                  </a:r>
                </a:p>
              </p:txBody>
            </p:sp>
            <p:sp>
              <p:nvSpPr>
                <p:cNvPr id="85055" name="文本框 85054"/>
                <p:cNvSpPr txBox="1"/>
                <p:nvPr/>
              </p:nvSpPr>
              <p:spPr>
                <a:xfrm>
                  <a:off x="4128" y="3120"/>
                  <a:ext cx="528" cy="29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FF5050"/>
                      </a:solidFill>
                      <a:latin typeface="Times New Roman" panose="02020603050405020304" pitchFamily="18" charset="0"/>
                    </a:rPr>
                    <a:t>N—</a:t>
                  </a:r>
                  <a:endParaRPr lang="en-US" altLang="zh-CN" sz="2400" b="1" baseline="-25000">
                    <a:solidFill>
                      <a:srgbClr val="FF505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5056" name="文本框 85055"/>
                <p:cNvSpPr txBox="1"/>
                <p:nvPr/>
              </p:nvSpPr>
              <p:spPr>
                <a:xfrm>
                  <a:off x="4128" y="3457"/>
                  <a:ext cx="288" cy="29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solidFill>
                        <a:srgbClr val="FF5050"/>
                      </a:solidFill>
                      <a:latin typeface="Times New Roman" panose="02020603050405020304" pitchFamily="18" charset="0"/>
                    </a:rPr>
                    <a:t>H</a:t>
                  </a:r>
                </a:p>
              </p:txBody>
            </p:sp>
            <p:sp>
              <p:nvSpPr>
                <p:cNvPr id="85057" name="直接连接符 85056"/>
                <p:cNvSpPr/>
                <p:nvPr/>
              </p:nvSpPr>
              <p:spPr>
                <a:xfrm>
                  <a:off x="4272" y="3360"/>
                  <a:ext cx="0" cy="144"/>
                </a:xfrm>
                <a:prstGeom prst="line">
                  <a:avLst/>
                </a:prstGeom>
                <a:ln w="9525" cap="flat" cmpd="sng">
                  <a:solidFill>
                    <a:srgbClr val="FF505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85058" name="组合 85057"/>
              <p:cNvGrpSpPr/>
              <p:nvPr/>
            </p:nvGrpSpPr>
            <p:grpSpPr>
              <a:xfrm>
                <a:off x="2460" y="1298"/>
                <a:ext cx="864" cy="962"/>
                <a:chOff x="1104" y="3120"/>
                <a:chExt cx="864" cy="962"/>
              </a:xfrm>
            </p:grpSpPr>
            <p:grpSp>
              <p:nvGrpSpPr>
                <p:cNvPr id="85059" name="组合 85058"/>
                <p:cNvGrpSpPr/>
                <p:nvPr/>
              </p:nvGrpSpPr>
              <p:grpSpPr>
                <a:xfrm>
                  <a:off x="1104" y="3120"/>
                  <a:ext cx="864" cy="720"/>
                  <a:chOff x="2448" y="2592"/>
                  <a:chExt cx="864" cy="720"/>
                </a:xfrm>
              </p:grpSpPr>
              <p:sp>
                <p:nvSpPr>
                  <p:cNvPr id="85060" name="文本框 85059"/>
                  <p:cNvSpPr txBox="1"/>
                  <p:nvPr/>
                </p:nvSpPr>
                <p:spPr>
                  <a:xfrm>
                    <a:off x="2448" y="2592"/>
                    <a:ext cx="864" cy="63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2400" b="1" dirty="0">
                        <a:latin typeface="Times New Roman" panose="02020603050405020304" pitchFamily="18" charset="0"/>
                      </a:rPr>
                      <a:t>    </a:t>
                    </a:r>
                  </a:p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2400" b="1" dirty="0">
                        <a:latin typeface="Times New Roman" panose="02020603050405020304" pitchFamily="18" charset="0"/>
                      </a:rPr>
                      <a:t>     </a:t>
                    </a:r>
                    <a:r>
                      <a:rPr lang="en-US" altLang="zh-CN" sz="2400" b="1">
                        <a:latin typeface="Times New Roman" panose="02020603050405020304" pitchFamily="18" charset="0"/>
                      </a:rPr>
                      <a:t>C—</a:t>
                    </a:r>
                  </a:p>
                </p:txBody>
              </p:sp>
              <p:sp>
                <p:nvSpPr>
                  <p:cNvPr id="85061" name="直接连接符 85060"/>
                  <p:cNvSpPr/>
                  <p:nvPr/>
                </p:nvSpPr>
                <p:spPr>
                  <a:xfrm flipV="1">
                    <a:off x="2784" y="2832"/>
                    <a:ext cx="0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85062" name="直接连接符 85061"/>
                  <p:cNvSpPr/>
                  <p:nvPr/>
                </p:nvSpPr>
                <p:spPr>
                  <a:xfrm>
                    <a:off x="2784" y="3168"/>
                    <a:ext cx="0" cy="14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85063" name="文本框 85062"/>
                <p:cNvSpPr txBox="1"/>
                <p:nvPr/>
              </p:nvSpPr>
              <p:spPr>
                <a:xfrm>
                  <a:off x="1344" y="3120"/>
                  <a:ext cx="288" cy="2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</a:rPr>
                    <a:t>H</a:t>
                  </a:r>
                </a:p>
              </p:txBody>
            </p:sp>
            <p:sp>
              <p:nvSpPr>
                <p:cNvPr id="85064" name="文本框 85063"/>
                <p:cNvSpPr txBox="1"/>
                <p:nvPr/>
              </p:nvSpPr>
              <p:spPr>
                <a:xfrm>
                  <a:off x="1344" y="3792"/>
                  <a:ext cx="528" cy="2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</a:rPr>
                    <a:t>R</a:t>
                  </a:r>
                  <a:r>
                    <a:rPr lang="en-US" altLang="zh-CN" sz="2400" b="1" baseline="-25000">
                      <a:latin typeface="Times New Roman" panose="02020603050405020304" pitchFamily="18" charset="0"/>
                    </a:rPr>
                    <a:t>2</a:t>
                  </a:r>
                  <a:endParaRPr lang="en-US" altLang="zh-CN" sz="2400" b="1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5065" name="组合 85064"/>
              <p:cNvGrpSpPr/>
              <p:nvPr/>
            </p:nvGrpSpPr>
            <p:grpSpPr>
              <a:xfrm>
                <a:off x="3243" y="1298"/>
                <a:ext cx="1560" cy="987"/>
                <a:chOff x="3407" y="1298"/>
                <a:chExt cx="1560" cy="987"/>
              </a:xfrm>
            </p:grpSpPr>
            <p:sp>
              <p:nvSpPr>
                <p:cNvPr id="85066" name="文本框 85065"/>
                <p:cNvSpPr txBox="1"/>
                <p:nvPr/>
              </p:nvSpPr>
              <p:spPr>
                <a:xfrm>
                  <a:off x="3764" y="1298"/>
                  <a:ext cx="864" cy="63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 dirty="0">
                      <a:latin typeface="Times New Roman" panose="02020603050405020304" pitchFamily="18" charset="0"/>
                    </a:rPr>
                    <a:t>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pitchFamily="18" charset="0"/>
                    </a:rPr>
                    <a:t>—C—</a:t>
                  </a:r>
                </a:p>
              </p:txBody>
            </p:sp>
            <p:grpSp>
              <p:nvGrpSpPr>
                <p:cNvPr id="85067" name="组合 85066"/>
                <p:cNvGrpSpPr/>
                <p:nvPr/>
              </p:nvGrpSpPr>
              <p:grpSpPr>
                <a:xfrm>
                  <a:off x="3407" y="1344"/>
                  <a:ext cx="1560" cy="941"/>
                  <a:chOff x="3407" y="1402"/>
                  <a:chExt cx="1560" cy="941"/>
                </a:xfrm>
              </p:grpSpPr>
              <p:sp>
                <p:nvSpPr>
                  <p:cNvPr id="85068" name="文本框 85067"/>
                  <p:cNvSpPr txBox="1"/>
                  <p:nvPr/>
                </p:nvSpPr>
                <p:spPr>
                  <a:xfrm>
                    <a:off x="3407" y="1690"/>
                    <a:ext cx="720" cy="29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</a:rPr>
                      <a:t>—N</a:t>
                    </a:r>
                  </a:p>
                </p:txBody>
              </p:sp>
              <p:sp>
                <p:nvSpPr>
                  <p:cNvPr id="85069" name="文本框 85068"/>
                  <p:cNvSpPr txBox="1"/>
                  <p:nvPr/>
                </p:nvSpPr>
                <p:spPr>
                  <a:xfrm>
                    <a:off x="3945" y="1402"/>
                    <a:ext cx="288" cy="29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2400" b="1">
                        <a:latin typeface="Times New Roman" panose="02020603050405020304" pitchFamily="18" charset="0"/>
                      </a:rPr>
                      <a:t>H</a:t>
                    </a:r>
                  </a:p>
                </p:txBody>
              </p:sp>
              <p:sp>
                <p:nvSpPr>
                  <p:cNvPr id="85070" name="文本框 85069"/>
                  <p:cNvSpPr txBox="1"/>
                  <p:nvPr/>
                </p:nvSpPr>
                <p:spPr>
                  <a:xfrm>
                    <a:off x="3962" y="2053"/>
                    <a:ext cx="528" cy="29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2400" b="1">
                        <a:latin typeface="黑体" panose="02010609060101010101" pitchFamily="2" charset="-122"/>
                        <a:ea typeface="黑体" panose="02010609060101010101" pitchFamily="2" charset="-122"/>
                      </a:rPr>
                      <a:t>R</a:t>
                    </a:r>
                    <a:r>
                      <a:rPr lang="en-US" altLang="zh-CN" sz="2400" b="1" baseline="-25000">
                        <a:latin typeface="黑体" panose="02010609060101010101" pitchFamily="2" charset="-122"/>
                        <a:ea typeface="黑体" panose="02010609060101010101" pitchFamily="2" charset="-122"/>
                      </a:rPr>
                      <a:t>3</a:t>
                    </a:r>
                    <a:endParaRPr lang="en-US" altLang="zh-CN" sz="2400" b="1">
                      <a:latin typeface="黑体" panose="02010609060101010101" pitchFamily="2" charset="-122"/>
                      <a:ea typeface="黑体" panose="02010609060101010101" pitchFamily="2" charset="-122"/>
                    </a:endParaRPr>
                  </a:p>
                </p:txBody>
              </p:sp>
              <p:sp>
                <p:nvSpPr>
                  <p:cNvPr id="85071" name="文本框 85070"/>
                  <p:cNvSpPr txBox="1"/>
                  <p:nvPr/>
                </p:nvSpPr>
                <p:spPr>
                  <a:xfrm>
                    <a:off x="4535" y="1735"/>
                    <a:ext cx="432" cy="29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2400" b="1">
                        <a:latin typeface="Times New Roman" panose="02020603050405020304" pitchFamily="18" charset="0"/>
                      </a:rPr>
                      <a:t>OH</a:t>
                    </a:r>
                  </a:p>
                </p:txBody>
              </p:sp>
              <p:sp>
                <p:nvSpPr>
                  <p:cNvPr id="85072" name="文本框 85071"/>
                  <p:cNvSpPr txBox="1"/>
                  <p:nvPr/>
                </p:nvSpPr>
                <p:spPr>
                  <a:xfrm>
                    <a:off x="4276" y="1735"/>
                    <a:ext cx="576" cy="29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2400" b="1">
                        <a:latin typeface="Times New Roman" panose="02020603050405020304" pitchFamily="18" charset="0"/>
                      </a:rPr>
                      <a:t>CO</a:t>
                    </a:r>
                  </a:p>
                </p:txBody>
              </p:sp>
              <p:sp>
                <p:nvSpPr>
                  <p:cNvPr id="85073" name="直接连接符 85072"/>
                  <p:cNvSpPr/>
                  <p:nvPr/>
                </p:nvSpPr>
                <p:spPr>
                  <a:xfrm>
                    <a:off x="3725" y="1917"/>
                    <a:ext cx="0" cy="136"/>
                  </a:xfrm>
                  <a:prstGeom prst="line">
                    <a:avLst/>
                  </a:prstGeom>
                  <a:ln w="9525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85074" name="文本框 85073"/>
                  <p:cNvSpPr txBox="1"/>
                  <p:nvPr/>
                </p:nvSpPr>
                <p:spPr>
                  <a:xfrm>
                    <a:off x="3589" y="2007"/>
                    <a:ext cx="288" cy="29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</a:rPr>
                      <a:t>H</a:t>
                    </a:r>
                  </a:p>
                </p:txBody>
              </p:sp>
              <p:sp>
                <p:nvSpPr>
                  <p:cNvPr id="85075" name="直接连接符 85074"/>
                  <p:cNvSpPr/>
                  <p:nvPr/>
                </p:nvSpPr>
                <p:spPr>
                  <a:xfrm>
                    <a:off x="4081" y="1962"/>
                    <a:ext cx="0" cy="136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85076" name="直接连接符 85075"/>
                  <p:cNvSpPr/>
                  <p:nvPr/>
                </p:nvSpPr>
                <p:spPr>
                  <a:xfrm>
                    <a:off x="4081" y="1645"/>
                    <a:ext cx="0" cy="136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</p:grpSp>
        <p:grpSp>
          <p:nvGrpSpPr>
            <p:cNvPr id="85077" name="组合 85076"/>
            <p:cNvGrpSpPr/>
            <p:nvPr/>
          </p:nvGrpSpPr>
          <p:grpSpPr>
            <a:xfrm>
              <a:off x="3157" y="1888"/>
              <a:ext cx="48" cy="144"/>
              <a:chOff x="2112" y="2640"/>
              <a:chExt cx="48" cy="144"/>
            </a:xfrm>
          </p:grpSpPr>
          <p:sp>
            <p:nvSpPr>
              <p:cNvPr id="85078" name="直接连接符 85077"/>
              <p:cNvSpPr/>
              <p:nvPr/>
            </p:nvSpPr>
            <p:spPr>
              <a:xfrm>
                <a:off x="2112" y="2640"/>
                <a:ext cx="0" cy="144"/>
              </a:xfrm>
              <a:prstGeom prst="line">
                <a:avLst/>
              </a:prstGeom>
              <a:ln w="9525" cap="flat" cmpd="sng">
                <a:solidFill>
                  <a:srgbClr val="FF505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5079" name="直接连接符 85078"/>
              <p:cNvSpPr/>
              <p:nvPr/>
            </p:nvSpPr>
            <p:spPr>
              <a:xfrm>
                <a:off x="2160" y="2640"/>
                <a:ext cx="0" cy="144"/>
              </a:xfrm>
              <a:prstGeom prst="line">
                <a:avLst/>
              </a:prstGeom>
              <a:ln w="9525" cap="flat" cmpd="sng">
                <a:solidFill>
                  <a:srgbClr val="FF505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85080" name="矩形 85079"/>
            <p:cNvSpPr/>
            <p:nvPr/>
          </p:nvSpPr>
          <p:spPr>
            <a:xfrm>
              <a:off x="3069" y="1963"/>
              <a:ext cx="26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85081" name="文本框 85080"/>
          <p:cNvSpPr txBox="1"/>
          <p:nvPr/>
        </p:nvSpPr>
        <p:spPr>
          <a:xfrm>
            <a:off x="1213168" y="2303463"/>
            <a:ext cx="1995487" cy="52197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FF5050"/>
                </a:solidFill>
                <a:latin typeface="Times New Roman" panose="02020603050405020304" pitchFamily="18" charset="0"/>
              </a:rPr>
              <a:t>（二肽）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85082" name="文本框 85081"/>
          <p:cNvSpPr txBox="1"/>
          <p:nvPr/>
        </p:nvSpPr>
        <p:spPr>
          <a:xfrm>
            <a:off x="3805555" y="4391025"/>
            <a:ext cx="1995488" cy="52197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5050"/>
                </a:solidFill>
                <a:latin typeface="Times New Roman" panose="02020603050405020304" pitchFamily="18" charset="0"/>
              </a:rPr>
              <a:t>（</a:t>
            </a:r>
            <a:r>
              <a:rPr lang="zh-CN" altLang="en-US" sz="2800" b="1" dirty="0">
                <a:solidFill>
                  <a:srgbClr val="FF5050"/>
                </a:solidFill>
                <a:latin typeface="Times New Roman" panose="02020603050405020304" pitchFamily="18" charset="0"/>
              </a:rPr>
              <a:t>三肽）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85083" name="矩形 85082"/>
          <p:cNvSpPr/>
          <p:nvPr/>
        </p:nvSpPr>
        <p:spPr>
          <a:xfrm>
            <a:off x="3445193" y="3488373"/>
            <a:ext cx="1152525" cy="863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5084" name="矩形 85083"/>
          <p:cNvSpPr/>
          <p:nvPr/>
        </p:nvSpPr>
        <p:spPr>
          <a:xfrm>
            <a:off x="5173980" y="3488373"/>
            <a:ext cx="1152525" cy="863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5085" name="右箭头 85084"/>
          <p:cNvSpPr/>
          <p:nvPr/>
        </p:nvSpPr>
        <p:spPr>
          <a:xfrm>
            <a:off x="7929880" y="362331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5086" name="文本框 85085"/>
          <p:cNvSpPr txBox="1"/>
          <p:nvPr/>
        </p:nvSpPr>
        <p:spPr>
          <a:xfrm>
            <a:off x="1300480" y="5419725"/>
            <a:ext cx="1425575" cy="52197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FF5050"/>
                </a:solidFill>
                <a:latin typeface="Times New Roman" panose="02020603050405020304" pitchFamily="18" charset="0"/>
              </a:rPr>
              <a:t>（四肽）</a:t>
            </a:r>
          </a:p>
        </p:txBody>
      </p:sp>
      <p:sp>
        <p:nvSpPr>
          <p:cNvPr id="85087" name="右箭头 85086"/>
          <p:cNvSpPr/>
          <p:nvPr/>
        </p:nvSpPr>
        <p:spPr>
          <a:xfrm>
            <a:off x="2827655" y="55753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5088" name="文本框 85087">
            <a:hlinkClick r:id="" action="ppaction://noaction"/>
          </p:cNvPr>
          <p:cNvSpPr txBox="1"/>
          <p:nvPr/>
        </p:nvSpPr>
        <p:spPr>
          <a:xfrm>
            <a:off x="3589655" y="5428615"/>
            <a:ext cx="20732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（多肽）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5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5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5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5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  <p:bldP spid="84997" grpId="0"/>
      <p:bldP spid="84998" grpId="0"/>
      <p:bldP spid="85081" grpId="0"/>
      <p:bldP spid="85082" grpId="0"/>
      <p:bldP spid="85086" grpId="0"/>
      <p:bldP spid="850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>
          <a:xfrm>
            <a:off x="409575" y="765175"/>
            <a:ext cx="472122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肽的命名方法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一条链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):</a:t>
            </a:r>
          </a:p>
        </p:txBody>
      </p:sp>
      <p:sp>
        <p:nvSpPr>
          <p:cNvPr id="57346" name="文本框 57345"/>
          <p:cNvSpPr txBox="1"/>
          <p:nvPr/>
        </p:nvSpPr>
        <p:spPr>
          <a:xfrm>
            <a:off x="388938" y="2133600"/>
            <a:ext cx="5867400" cy="8616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(1)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</a:t>
            </a: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２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个氨基酸脱水缩合形成：</a:t>
            </a:r>
            <a:endParaRPr lang="zh-CN" alt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7347" name="文本框 57346"/>
          <p:cNvSpPr txBox="1"/>
          <p:nvPr/>
        </p:nvSpPr>
        <p:spPr>
          <a:xfrm>
            <a:off x="5292725" y="2133600"/>
            <a:ext cx="1079500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二肽</a:t>
            </a:r>
          </a:p>
        </p:txBody>
      </p:sp>
      <p:sp>
        <p:nvSpPr>
          <p:cNvPr id="57348" name="文本框 57347"/>
          <p:cNvSpPr txBox="1"/>
          <p:nvPr/>
        </p:nvSpPr>
        <p:spPr>
          <a:xfrm>
            <a:off x="6804025" y="2147888"/>
            <a:ext cx="360363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57349" name="文本框 57348"/>
          <p:cNvSpPr txBox="1"/>
          <p:nvPr/>
        </p:nvSpPr>
        <p:spPr>
          <a:xfrm>
            <a:off x="395288" y="2709863"/>
            <a:ext cx="5788025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(2)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</a:t>
            </a: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３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个氨基酸脱水缩合形成：</a:t>
            </a:r>
            <a:endParaRPr lang="zh-CN" alt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7350" name="文本框 57349"/>
          <p:cNvSpPr txBox="1"/>
          <p:nvPr/>
        </p:nvSpPr>
        <p:spPr>
          <a:xfrm>
            <a:off x="5321300" y="2738438"/>
            <a:ext cx="1555750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三肽</a:t>
            </a:r>
          </a:p>
        </p:txBody>
      </p:sp>
      <p:sp>
        <p:nvSpPr>
          <p:cNvPr id="57351" name="文本框 57350"/>
          <p:cNvSpPr txBox="1"/>
          <p:nvPr/>
        </p:nvSpPr>
        <p:spPr>
          <a:xfrm>
            <a:off x="6846888" y="2738438"/>
            <a:ext cx="301625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57352" name="文本框 57351"/>
          <p:cNvSpPr txBox="1"/>
          <p:nvPr/>
        </p:nvSpPr>
        <p:spPr>
          <a:xfrm>
            <a:off x="409575" y="3286125"/>
            <a:ext cx="5773738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(3)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</a:t>
            </a: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４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个氨基酸脱水缩合形成：</a:t>
            </a:r>
            <a:endParaRPr lang="zh-CN" alt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7353" name="文本框 57352"/>
          <p:cNvSpPr txBox="1"/>
          <p:nvPr/>
        </p:nvSpPr>
        <p:spPr>
          <a:xfrm>
            <a:off x="5364163" y="3286125"/>
            <a:ext cx="1527175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四肽</a:t>
            </a:r>
          </a:p>
        </p:txBody>
      </p:sp>
      <p:sp>
        <p:nvSpPr>
          <p:cNvPr id="57354" name="文本框 57353"/>
          <p:cNvSpPr txBox="1"/>
          <p:nvPr/>
        </p:nvSpPr>
        <p:spPr>
          <a:xfrm>
            <a:off x="6877050" y="3284538"/>
            <a:ext cx="208280" cy="86169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57355" name="文本框 57354"/>
          <p:cNvSpPr txBox="1"/>
          <p:nvPr/>
        </p:nvSpPr>
        <p:spPr>
          <a:xfrm>
            <a:off x="409575" y="3889375"/>
            <a:ext cx="5918200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(4)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个氨基酸脱水缩合形成：</a:t>
            </a:r>
            <a:endParaRPr lang="zh-CN" alt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7356" name="文本框 57355"/>
          <p:cNvSpPr txBox="1"/>
          <p:nvPr/>
        </p:nvSpPr>
        <p:spPr>
          <a:xfrm>
            <a:off x="5364163" y="3862388"/>
            <a:ext cx="1349375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肽</a:t>
            </a:r>
          </a:p>
        </p:txBody>
      </p:sp>
      <p:grpSp>
        <p:nvGrpSpPr>
          <p:cNvPr id="57360" name="组合 57359"/>
          <p:cNvGrpSpPr/>
          <p:nvPr/>
        </p:nvGrpSpPr>
        <p:grpSpPr>
          <a:xfrm>
            <a:off x="5219700" y="1412875"/>
            <a:ext cx="2244725" cy="992188"/>
            <a:chOff x="3987" y="835"/>
            <a:chExt cx="1414" cy="625"/>
          </a:xfrm>
        </p:grpSpPr>
        <p:sp>
          <p:nvSpPr>
            <p:cNvPr id="57361" name="文本框 57360"/>
            <p:cNvSpPr txBox="1"/>
            <p:nvPr/>
          </p:nvSpPr>
          <p:spPr>
            <a:xfrm>
              <a:off x="4585" y="835"/>
              <a:ext cx="816" cy="54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形成的肽键数</a:t>
              </a:r>
            </a:p>
          </p:txBody>
        </p:sp>
        <p:sp>
          <p:nvSpPr>
            <p:cNvPr id="57362" name="文本框 57361"/>
            <p:cNvSpPr txBox="1"/>
            <p:nvPr/>
          </p:nvSpPr>
          <p:spPr>
            <a:xfrm>
              <a:off x="3987" y="917"/>
              <a:ext cx="544" cy="54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名称</a:t>
              </a:r>
            </a:p>
          </p:txBody>
        </p:sp>
      </p:grpSp>
      <p:sp>
        <p:nvSpPr>
          <p:cNvPr id="57387" name="文本框 57386"/>
          <p:cNvSpPr txBox="1"/>
          <p:nvPr/>
        </p:nvSpPr>
        <p:spPr>
          <a:xfrm>
            <a:off x="6443663" y="3846513"/>
            <a:ext cx="12954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n-1</a:t>
            </a:r>
          </a:p>
        </p:txBody>
      </p:sp>
      <p:sp>
        <p:nvSpPr>
          <p:cNvPr id="57388" name="文本框 57387"/>
          <p:cNvSpPr txBox="1"/>
          <p:nvPr/>
        </p:nvSpPr>
        <p:spPr>
          <a:xfrm>
            <a:off x="7451725" y="1412875"/>
            <a:ext cx="1512888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脱去的水分子数</a:t>
            </a:r>
          </a:p>
        </p:txBody>
      </p:sp>
      <p:sp>
        <p:nvSpPr>
          <p:cNvPr id="57389" name="文本框 57388"/>
          <p:cNvSpPr txBox="1"/>
          <p:nvPr/>
        </p:nvSpPr>
        <p:spPr>
          <a:xfrm>
            <a:off x="8208963" y="2133600"/>
            <a:ext cx="360362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57390" name="文本框 57389"/>
          <p:cNvSpPr txBox="1"/>
          <p:nvPr/>
        </p:nvSpPr>
        <p:spPr>
          <a:xfrm>
            <a:off x="8251825" y="2724150"/>
            <a:ext cx="301625" cy="861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57391" name="文本框 57390"/>
          <p:cNvSpPr txBox="1"/>
          <p:nvPr/>
        </p:nvSpPr>
        <p:spPr>
          <a:xfrm>
            <a:off x="8316913" y="3284538"/>
            <a:ext cx="208280" cy="86169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57392" name="文本框 57391"/>
          <p:cNvSpPr txBox="1"/>
          <p:nvPr/>
        </p:nvSpPr>
        <p:spPr>
          <a:xfrm>
            <a:off x="7848600" y="3832225"/>
            <a:ext cx="12954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n-1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7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7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48" grpId="0"/>
      <p:bldP spid="57350" grpId="0"/>
      <p:bldP spid="57351" grpId="0"/>
      <p:bldP spid="57353" grpId="0"/>
      <p:bldP spid="57354" grpId="0"/>
      <p:bldP spid="57356" grpId="0"/>
      <p:bldP spid="57387" grpId="0"/>
      <p:bldP spid="57389" grpId="0"/>
      <p:bldP spid="57390" grpId="0"/>
      <p:bldP spid="57391" grpId="0"/>
      <p:bldP spid="573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3395" y="434975"/>
            <a:ext cx="3475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蛋白质的有关计算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内容占位符 2"/>
          <p:cNvSpPr>
            <a:spLocks noGrp="1"/>
          </p:cNvSpPr>
          <p:nvPr/>
        </p:nvSpPr>
        <p:spPr>
          <a:xfrm>
            <a:off x="300355" y="1135380"/>
            <a:ext cx="8662670" cy="5041265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肽键数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=</a:t>
            </a: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脱去水分子数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=</a:t>
            </a: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氨基酸总数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肽链条数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蛋白质分子量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=</a:t>
            </a: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氨基酸分子量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×</a:t>
            </a: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氨基酸个数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-18×</a:t>
            </a: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（氨基酸总数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肽链条数）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个氨基酸形成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个二肽，形成</a:t>
            </a:r>
            <a:r>
              <a:rPr sz="24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个肽键；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ct val="35000"/>
              </a:spcBef>
              <a:buNone/>
            </a:pP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个氨基酸形成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个三肽，形成</a:t>
            </a:r>
            <a:r>
              <a:rPr sz="24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个肽键；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ct val="35000"/>
              </a:spcBef>
              <a:buNone/>
            </a:pP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个氨基酸形成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条肽链，则形成</a:t>
            </a:r>
            <a:r>
              <a:rPr sz="24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个肽键；</a:t>
            </a:r>
          </a:p>
          <a:p>
            <a:pPr marL="0" indent="0">
              <a:lnSpc>
                <a:spcPct val="110000"/>
              </a:lnSpc>
              <a:spcBef>
                <a:spcPct val="35000"/>
              </a:spcBef>
              <a:buNone/>
            </a:pP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个氨基酸形成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条肽链，则形成</a:t>
            </a:r>
            <a:r>
              <a:rPr sz="24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个肽键；</a:t>
            </a:r>
          </a:p>
          <a:p>
            <a:pPr marL="0" indent="0">
              <a:lnSpc>
                <a:spcPct val="110000"/>
              </a:lnSpc>
              <a:spcBef>
                <a:spcPct val="35000"/>
              </a:spcBef>
              <a:buNone/>
            </a:pP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个氨基酸形成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条肽链，则形成</a:t>
            </a:r>
            <a:r>
              <a:rPr sz="2400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个肽键；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ct val="35000"/>
              </a:spcBef>
              <a:buNone/>
            </a:pP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58371" name="Text Box 3"/>
          <p:cNvSpPr txBox="1"/>
          <p:nvPr/>
        </p:nvSpPr>
        <p:spPr>
          <a:xfrm>
            <a:off x="5988685" y="5544503"/>
            <a:ext cx="1062038" cy="3689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n-m</a:t>
            </a:r>
          </a:p>
        </p:txBody>
      </p:sp>
      <p:sp>
        <p:nvSpPr>
          <p:cNvPr id="58373" name="Text Box 5"/>
          <p:cNvSpPr txBox="1"/>
          <p:nvPr/>
        </p:nvSpPr>
        <p:spPr>
          <a:xfrm>
            <a:off x="5792470" y="2883535"/>
            <a:ext cx="817563" cy="3689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58374" name="Text Box 6"/>
          <p:cNvSpPr txBox="1"/>
          <p:nvPr/>
        </p:nvSpPr>
        <p:spPr>
          <a:xfrm>
            <a:off x="5925185" y="3587433"/>
            <a:ext cx="654050" cy="3689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58375" name="Text Box 7"/>
          <p:cNvSpPr txBox="1"/>
          <p:nvPr/>
        </p:nvSpPr>
        <p:spPr>
          <a:xfrm>
            <a:off x="5924868" y="4250373"/>
            <a:ext cx="1062037" cy="3689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n-1</a:t>
            </a:r>
          </a:p>
        </p:txBody>
      </p:sp>
      <p:sp>
        <p:nvSpPr>
          <p:cNvPr id="58376" name="Text Box 8"/>
          <p:cNvSpPr txBox="1"/>
          <p:nvPr/>
        </p:nvSpPr>
        <p:spPr>
          <a:xfrm>
            <a:off x="5925185" y="4839018"/>
            <a:ext cx="1062038" cy="3689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n-2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/>
      <p:bldP spid="58373" grpId="0"/>
      <p:bldP spid="58374" grpId="0"/>
      <p:bldP spid="58375" grpId="0"/>
      <p:bldP spid="5837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标题 116737"/>
          <p:cNvSpPr>
            <a:spLocks noGrp="1"/>
          </p:cNvSpPr>
          <p:nvPr/>
        </p:nvSpPr>
        <p:spPr>
          <a:xfrm>
            <a:off x="611188" y="476250"/>
            <a:ext cx="8229600" cy="11398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2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b="1" dirty="0"/>
              <a:t>想一想</a:t>
            </a:r>
          </a:p>
        </p:txBody>
      </p:sp>
      <p:sp>
        <p:nvSpPr>
          <p:cNvPr id="116739" name="文本框 116738"/>
          <p:cNvSpPr txBox="1"/>
          <p:nvPr/>
        </p:nvSpPr>
        <p:spPr>
          <a:xfrm>
            <a:off x="487363" y="1947639"/>
            <a:ext cx="835342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条多肽链至少含有多少个氨基？多少个羧基？</a:t>
            </a:r>
          </a:p>
        </p:txBody>
      </p:sp>
      <p:sp>
        <p:nvSpPr>
          <p:cNvPr id="116741" name="文本框 116740"/>
          <p:cNvSpPr txBox="1"/>
          <p:nvPr/>
        </p:nvSpPr>
        <p:spPr>
          <a:xfrm>
            <a:off x="250825" y="3860800"/>
            <a:ext cx="8675688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4000" b="1" dirty="0">
                <a:latin typeface="Arial" panose="020B0604020202020204" pitchFamily="34" charset="0"/>
                <a:ea typeface="宋体" panose="02010600030101010101" pitchFamily="2" charset="-122"/>
              </a:rPr>
              <a:t>条多肽链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至少</a:t>
            </a:r>
            <a:r>
              <a:rPr lang="zh-CN" altLang="en-US" sz="4000" b="1" dirty="0">
                <a:latin typeface="Arial" panose="020B0604020202020204" pitchFamily="34" charset="0"/>
                <a:ea typeface="宋体" panose="02010600030101010101" pitchFamily="2" charset="-122"/>
              </a:rPr>
              <a:t>含有</a:t>
            </a: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4000" b="1" dirty="0">
                <a:latin typeface="Arial" panose="020B0604020202020204" pitchFamily="34" charset="0"/>
                <a:ea typeface="宋体" panose="02010600030101010101" pitchFamily="2" charset="-122"/>
              </a:rPr>
              <a:t>个氨基和</a:t>
            </a: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4000" b="1" dirty="0">
                <a:latin typeface="Arial" panose="020B0604020202020204" pitchFamily="34" charset="0"/>
                <a:ea typeface="宋体" panose="02010600030101010101" pitchFamily="2" charset="-122"/>
              </a:rPr>
              <a:t>个羧基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/>
      <p:bldP spid="116739" grpId="0"/>
      <p:bldP spid="1167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7588198"/>
              </p:ext>
            </p:extLst>
          </p:nvPr>
        </p:nvGraphicFramePr>
        <p:xfrm>
          <a:off x="285115" y="2373630"/>
          <a:ext cx="8574405" cy="3070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0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1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18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肽链数目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氨基酸数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肽键数目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脱去水分子数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多肽链相对分子量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氨基数目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羧基数目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21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21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n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84480" y="5587365"/>
            <a:ext cx="7620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注：氨基酸平均相对分子质量为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5115" y="336550"/>
            <a:ext cx="857440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肽键数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=</a:t>
            </a:r>
            <a:r>
              <a:rPr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脱去水分子数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=</a:t>
            </a:r>
            <a:r>
              <a:rPr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氨基酸总数</a:t>
            </a:r>
            <a:r>
              <a:rPr lang="en-US" altLang="zh-CN"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肽链条数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蛋白质分子量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=</a:t>
            </a: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氨基酸分子量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×</a:t>
            </a: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氨基酸个数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-18×</a:t>
            </a: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氨基酸总数</a:t>
            </a:r>
            <a:r>
              <a:rPr lang="en-US" altLang="zh-CN"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sz="2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肽链条数</a:t>
            </a:r>
            <a:r>
              <a:rPr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altLang="en-US" sz="24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8D91C57-4631-4A4F-BC0A-8D1D20719FC6}"/>
              </a:ext>
            </a:extLst>
          </p:cNvPr>
          <p:cNvSpPr txBox="1"/>
          <p:nvPr/>
        </p:nvSpPr>
        <p:spPr>
          <a:xfrm>
            <a:off x="2201987" y="3909060"/>
            <a:ext cx="1062038" cy="3689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m-1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B90E401-28F1-44C5-8687-9EE758C1767F}"/>
              </a:ext>
            </a:extLst>
          </p:cNvPr>
          <p:cNvSpPr txBox="1"/>
          <p:nvPr/>
        </p:nvSpPr>
        <p:spPr>
          <a:xfrm>
            <a:off x="2201987" y="4782223"/>
            <a:ext cx="1062038" cy="3689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m-n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A8E606C-D9F0-4F7A-8436-31305F2AEC11}"/>
              </a:ext>
            </a:extLst>
          </p:cNvPr>
          <p:cNvSpPr txBox="1"/>
          <p:nvPr/>
        </p:nvSpPr>
        <p:spPr>
          <a:xfrm>
            <a:off x="3339331" y="3903533"/>
            <a:ext cx="1062038" cy="3689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m-1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AD2D648-2019-4CB5-8275-84D445E26175}"/>
              </a:ext>
            </a:extLst>
          </p:cNvPr>
          <p:cNvSpPr txBox="1"/>
          <p:nvPr/>
        </p:nvSpPr>
        <p:spPr>
          <a:xfrm>
            <a:off x="3339331" y="4782223"/>
            <a:ext cx="1062038" cy="3689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m-n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FA171EDB-0121-45BC-8144-9799D991D8BD}"/>
              </a:ext>
            </a:extLst>
          </p:cNvPr>
          <p:cNvSpPr txBox="1"/>
          <p:nvPr/>
        </p:nvSpPr>
        <p:spPr>
          <a:xfrm>
            <a:off x="4476675" y="3903532"/>
            <a:ext cx="2601853" cy="36933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m×a-18 ×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m-1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C1030560-F71C-42A1-A6EF-0C431C2D24C0}"/>
              </a:ext>
            </a:extLst>
          </p:cNvPr>
          <p:cNvSpPr txBox="1"/>
          <p:nvPr/>
        </p:nvSpPr>
        <p:spPr>
          <a:xfrm>
            <a:off x="6953905" y="3903531"/>
            <a:ext cx="1062038" cy="36933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84A2F548-5C8A-4568-83B9-F96209C2D0C6}"/>
              </a:ext>
            </a:extLst>
          </p:cNvPr>
          <p:cNvSpPr txBox="1"/>
          <p:nvPr/>
        </p:nvSpPr>
        <p:spPr>
          <a:xfrm>
            <a:off x="4508949" y="4781826"/>
            <a:ext cx="2558829" cy="36933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m×a-18 ×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m-n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F5494DC-F689-42FB-B585-8AB1C5362BF3}"/>
              </a:ext>
            </a:extLst>
          </p:cNvPr>
          <p:cNvSpPr txBox="1"/>
          <p:nvPr/>
        </p:nvSpPr>
        <p:spPr>
          <a:xfrm>
            <a:off x="7904480" y="3918997"/>
            <a:ext cx="1062038" cy="36933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03891949-FD49-48E2-A479-455B4E80696F}"/>
              </a:ext>
            </a:extLst>
          </p:cNvPr>
          <p:cNvSpPr txBox="1"/>
          <p:nvPr/>
        </p:nvSpPr>
        <p:spPr>
          <a:xfrm>
            <a:off x="6938682" y="4829960"/>
            <a:ext cx="1062038" cy="36933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AA324675-932A-417F-AE88-C08F53695159}"/>
              </a:ext>
            </a:extLst>
          </p:cNvPr>
          <p:cNvSpPr txBox="1"/>
          <p:nvPr/>
        </p:nvSpPr>
        <p:spPr>
          <a:xfrm>
            <a:off x="7850981" y="4850009"/>
            <a:ext cx="1062038" cy="36933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文本框 60418"/>
          <p:cNvSpPr txBox="1"/>
          <p:nvPr/>
        </p:nvSpPr>
        <p:spPr>
          <a:xfrm>
            <a:off x="683895" y="3832225"/>
            <a:ext cx="8126730" cy="213423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一条多肽链含有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个肽键，那么形成这条肽链的氨基酸数目和产生的水分子数分别为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 161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　　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 163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 163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　　　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 162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0418" name="文本框 60417"/>
          <p:cNvSpPr txBox="1"/>
          <p:nvPr/>
        </p:nvSpPr>
        <p:spPr>
          <a:xfrm>
            <a:off x="684530" y="1254125"/>
            <a:ext cx="8032750" cy="24974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某蛋白质分子含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条肽链，共有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560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个氨基酸组成，那么形成该蛋白质分子时脱去的水分子数和形成的肽键数分别为</a:t>
            </a:r>
          </a:p>
          <a:p>
            <a:pPr>
              <a:lnSpc>
                <a:spcPct val="110000"/>
              </a:lnSpc>
              <a:spcBef>
                <a:spcPct val="15000"/>
              </a:spcBef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 564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564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　　　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 559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559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</a:p>
          <a:p>
            <a:pPr>
              <a:lnSpc>
                <a:spcPct val="110000"/>
              </a:lnSpc>
              <a:spcBef>
                <a:spcPct val="15000"/>
              </a:spcBef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 556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564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　　　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 556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556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前凸带形 4"/>
          <p:cNvSpPr/>
          <p:nvPr/>
        </p:nvSpPr>
        <p:spPr>
          <a:xfrm>
            <a:off x="2504440" y="183515"/>
            <a:ext cx="3824605" cy="789940"/>
          </a:xfrm>
          <a:prstGeom prst="ribb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及时巩固</a:t>
            </a:r>
          </a:p>
        </p:txBody>
      </p:sp>
      <p:sp>
        <p:nvSpPr>
          <p:cNvPr id="7" name="矩形 6"/>
          <p:cNvSpPr/>
          <p:nvPr/>
        </p:nvSpPr>
        <p:spPr>
          <a:xfrm>
            <a:off x="3057525" y="2085340"/>
            <a:ext cx="54483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</a:p>
        </p:txBody>
      </p:sp>
      <p:sp>
        <p:nvSpPr>
          <p:cNvPr id="8" name="矩形 7"/>
          <p:cNvSpPr/>
          <p:nvPr/>
        </p:nvSpPr>
        <p:spPr>
          <a:xfrm>
            <a:off x="7300596" y="4331335"/>
            <a:ext cx="49530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  <p:bldP spid="7" grpId="0"/>
      <p:bldP spid="7" grpId="1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文本框 61441"/>
          <p:cNvSpPr txBox="1"/>
          <p:nvPr/>
        </p:nvSpPr>
        <p:spPr>
          <a:xfrm>
            <a:off x="682625" y="1168400"/>
            <a:ext cx="7625080" cy="19386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ct val="10000"/>
              </a:spcBef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若组成蛋白质的氨基酸的平均分子量是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130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，那么一个由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条肽链共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280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个氨基酸所组成的蛋白质，其分子量是</a:t>
            </a:r>
            <a:r>
              <a:rPr lang="zh-CN" altLang="en-US" sz="28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 u="sng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1444" name="文本框 61443"/>
          <p:cNvSpPr txBox="1"/>
          <p:nvPr/>
        </p:nvSpPr>
        <p:spPr>
          <a:xfrm>
            <a:off x="1042988" y="3789363"/>
            <a:ext cx="67691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>
                <a:latin typeface="Tahoma" panose="020B0604030504040204" pitchFamily="34" charset="0"/>
              </a:rPr>
              <a:t>130×280-18×(280-4)</a:t>
            </a:r>
          </a:p>
        </p:txBody>
      </p:sp>
      <p:sp>
        <p:nvSpPr>
          <p:cNvPr id="61443" name="文本框 61442"/>
          <p:cNvSpPr txBox="1"/>
          <p:nvPr/>
        </p:nvSpPr>
        <p:spPr>
          <a:xfrm>
            <a:off x="3411855" y="2576830"/>
            <a:ext cx="127825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31432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  <p:bldP spid="614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/>
          <p:nvPr/>
        </p:nvSpPr>
        <p:spPr>
          <a:xfrm>
            <a:off x="205105" y="179070"/>
            <a:ext cx="40430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碳原子形成的几种结构</a:t>
            </a:r>
          </a:p>
        </p:txBody>
      </p:sp>
      <p:pic>
        <p:nvPicPr>
          <p:cNvPr id="29702" name="图片 29701" descr="1"/>
          <p:cNvPicPr>
            <a:picLocks noChangeAspect="1"/>
          </p:cNvPicPr>
          <p:nvPr/>
        </p:nvPicPr>
        <p:blipFill>
          <a:blip r:embed="rId3"/>
          <a:srcRect r="45578" b="71863"/>
          <a:stretch>
            <a:fillRect/>
          </a:stretch>
        </p:blipFill>
        <p:spPr>
          <a:xfrm>
            <a:off x="295275" y="2454910"/>
            <a:ext cx="3048000" cy="1490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图片 29697" descr="1"/>
          <p:cNvPicPr>
            <a:picLocks noChangeAspect="1"/>
          </p:cNvPicPr>
          <p:nvPr/>
        </p:nvPicPr>
        <p:blipFill>
          <a:blip r:embed="rId3"/>
          <a:srcRect l="58051" b="42445"/>
          <a:stretch>
            <a:fillRect/>
          </a:stretch>
        </p:blipFill>
        <p:spPr>
          <a:xfrm>
            <a:off x="3628708" y="821690"/>
            <a:ext cx="2408237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图片 29702" descr="1"/>
          <p:cNvPicPr>
            <a:picLocks noChangeAspect="1"/>
          </p:cNvPicPr>
          <p:nvPr/>
        </p:nvPicPr>
        <p:blipFill>
          <a:blip r:embed="rId3"/>
          <a:srcRect t="47322" r="58881"/>
          <a:stretch>
            <a:fillRect/>
          </a:stretch>
        </p:blipFill>
        <p:spPr>
          <a:xfrm>
            <a:off x="6209030" y="974090"/>
            <a:ext cx="2452688" cy="297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8063" y="4436783"/>
            <a:ext cx="836803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碳</a:t>
            </a:r>
            <a:r>
              <a:rPr lang="zh-CN" altLang="en-US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是所有生命系统中的</a:t>
            </a:r>
            <a:r>
              <a:rPr lang="zh-CN" altLang="en-US" sz="24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核心元素</a:t>
            </a:r>
            <a:endParaRPr lang="en-US" altLang="zh-CN" sz="2400" b="1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组成生物体的有机物都是以碳骨架作为结构基础</a:t>
            </a:r>
            <a:endParaRPr lang="zh-CN" altLang="en-US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zh-CN" altLang="en-US" sz="24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生物大分子：糖类、脂质、核酸和蛋白质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241485" y="4346501"/>
            <a:ext cx="558165" cy="517525"/>
          </a:xfrm>
          <a:prstGeom prst="star5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3395" y="434975"/>
            <a:ext cx="2672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蛋白质的结构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8850" name="圆角矩形 4"/>
          <p:cNvSpPr/>
          <p:nvPr/>
        </p:nvSpPr>
        <p:spPr>
          <a:xfrm>
            <a:off x="4918075" y="1607185"/>
            <a:ext cx="693420" cy="12719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ctr" anchorCtr="0"/>
          <a:lstStyle/>
          <a:p>
            <a:pPr algn="ctr" eaLnBrk="0" hangingPunct="0">
              <a:buClrTx/>
              <a:buSzTx/>
            </a:pPr>
            <a:r>
              <a:rPr lang="zh-CN" altLang="en-US" sz="2400" b="1" baseline="0">
                <a:latin typeface="微软雅黑" panose="020B0503020204020204" pitchFamily="34" charset="-122"/>
                <a:ea typeface="微软雅黑" panose="020B0503020204020204" pitchFamily="34" charset="-122"/>
              </a:rPr>
              <a:t>蛋白质</a:t>
            </a:r>
          </a:p>
        </p:txBody>
      </p:sp>
      <p:sp>
        <p:nvSpPr>
          <p:cNvPr id="78851" name="圆角矩形 5"/>
          <p:cNvSpPr/>
          <p:nvPr/>
        </p:nvSpPr>
        <p:spPr>
          <a:xfrm>
            <a:off x="1224280" y="1621155"/>
            <a:ext cx="793115" cy="12579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ctr" anchorCtr="0"/>
          <a:lstStyle/>
          <a:p>
            <a:pPr algn="ctr" eaLnBrk="0" hangingPunct="0">
              <a:buClrTx/>
              <a:buSzTx/>
            </a:pPr>
            <a:r>
              <a:rPr lang="zh-CN" altLang="en-US" sz="2400" b="1" baseline="0">
                <a:latin typeface="微软雅黑" panose="020B0503020204020204" pitchFamily="34" charset="-122"/>
                <a:ea typeface="微软雅黑" panose="020B0503020204020204" pitchFamily="34" charset="-122"/>
              </a:rPr>
              <a:t>氨基酸</a:t>
            </a:r>
          </a:p>
        </p:txBody>
      </p:sp>
      <p:sp>
        <p:nvSpPr>
          <p:cNvPr id="78858" name="圆角矩形 12"/>
          <p:cNvSpPr/>
          <p:nvPr/>
        </p:nvSpPr>
        <p:spPr>
          <a:xfrm>
            <a:off x="3114675" y="1607185"/>
            <a:ext cx="705485" cy="12719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ctr" anchorCtr="0"/>
          <a:lstStyle/>
          <a:p>
            <a:pPr algn="ctr" eaLnBrk="0" hangingPunct="0">
              <a:buClrTx/>
              <a:buSzTx/>
            </a:pPr>
            <a:r>
              <a:rPr lang="zh-CN" altLang="en-US" sz="2400" b="1" baseline="0">
                <a:latin typeface="微软雅黑" panose="020B0503020204020204" pitchFamily="34" charset="-122"/>
                <a:ea typeface="微软雅黑" panose="020B0503020204020204" pitchFamily="34" charset="-122"/>
              </a:rPr>
              <a:t>多肽</a:t>
            </a:r>
          </a:p>
        </p:txBody>
      </p:sp>
      <p:cxnSp>
        <p:nvCxnSpPr>
          <p:cNvPr id="78859" name="直接箭头连接符 13"/>
          <p:cNvCxnSpPr/>
          <p:nvPr/>
        </p:nvCxnSpPr>
        <p:spPr>
          <a:xfrm>
            <a:off x="2087880" y="2407285"/>
            <a:ext cx="927100" cy="17145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78860" name="直接箭头连接符 14"/>
          <p:cNvCxnSpPr/>
          <p:nvPr/>
        </p:nvCxnSpPr>
        <p:spPr>
          <a:xfrm flipV="1">
            <a:off x="3984625" y="2407285"/>
            <a:ext cx="833755" cy="4445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3" name="文本框 42"/>
          <p:cNvSpPr txBox="1"/>
          <p:nvPr/>
        </p:nvSpPr>
        <p:spPr>
          <a:xfrm>
            <a:off x="2197735" y="1632585"/>
            <a:ext cx="8147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脱水缩合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3984625" y="1632585"/>
            <a:ext cx="8172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盘曲折叠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1784" y="1051560"/>
            <a:ext cx="256050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）结构层次：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1150" y="3122071"/>
            <a:ext cx="3509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）结构特点：多样性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11785" y="3728720"/>
            <a:ext cx="5020310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）蛋白质结构多样性的原因：</a:t>
            </a: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①氨基酸的种类不同</a:t>
            </a: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②氨基酸的数目不同</a:t>
            </a: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③氨基酸的排列顺序不同</a:t>
            </a: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④多肽链的空间结构不同</a:t>
            </a:r>
          </a:p>
        </p:txBody>
      </p:sp>
      <p:pic>
        <p:nvPicPr>
          <p:cNvPr id="51202" name="Picture 4" descr="pic_226444"/>
          <p:cNvPicPr>
            <a:picLocks noChangeAspect="1"/>
          </p:cNvPicPr>
          <p:nvPr/>
        </p:nvPicPr>
        <p:blipFill>
          <a:blip r:embed="rId3">
            <a:lum bright="-12000" contrast="54000"/>
          </a:blip>
          <a:stretch>
            <a:fillRect/>
          </a:stretch>
        </p:blipFill>
        <p:spPr>
          <a:xfrm>
            <a:off x="4918075" y="3113405"/>
            <a:ext cx="3855085" cy="32258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bldLvl="0" animBg="1"/>
      <p:bldP spid="78858" grpId="0" bldLvl="0" animBg="1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3395" y="434975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蛋白质的热变性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3420" y="1175317"/>
            <a:ext cx="7401560" cy="11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）蛋白质正确的</a:t>
            </a:r>
            <a:r>
              <a:rPr lang="zh-CN" altLang="en-US" sz="28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是蛋白质表现其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所必需的。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93420" y="2520315"/>
            <a:ext cx="7766050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）温度升高使蛋白质的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发生改变，使其生物学活性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 b="1" u="sng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1384" name="文本框 101383"/>
          <p:cNvSpPr txBox="1"/>
          <p:nvPr/>
        </p:nvSpPr>
        <p:spPr>
          <a:xfrm>
            <a:off x="493078" y="4297045"/>
            <a:ext cx="54737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蛋白质结构与功能的关系</a:t>
            </a:r>
          </a:p>
        </p:txBody>
      </p:sp>
      <p:sp>
        <p:nvSpPr>
          <p:cNvPr id="101385" name="文本框 101384"/>
          <p:cNvSpPr txBox="1"/>
          <p:nvPr/>
        </p:nvSpPr>
        <p:spPr>
          <a:xfrm>
            <a:off x="707390" y="4933315"/>
            <a:ext cx="7401560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蛋白质的</a:t>
            </a:r>
            <a:r>
              <a:rPr lang="zh-CN" altLang="en-US" sz="28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多样性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决定了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</a:t>
            </a:r>
            <a:r>
              <a:rPr lang="zh-CN" altLang="en-US" sz="28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多样性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二者是高度</a:t>
            </a:r>
            <a:r>
              <a:rPr lang="zh-CN" altLang="en-US" sz="28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28745" y="1197721"/>
            <a:ext cx="1636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空间结构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22378" y="1750843"/>
            <a:ext cx="2016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生物学活性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014743" y="2550345"/>
            <a:ext cx="1636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空间结构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399790" y="3109256"/>
            <a:ext cx="2016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降低或丧失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428240" y="4906343"/>
            <a:ext cx="999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结构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871210" y="4927859"/>
            <a:ext cx="999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功能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744470" y="5449829"/>
            <a:ext cx="999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统一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1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1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5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文本框 99329"/>
          <p:cNvSpPr txBox="1"/>
          <p:nvPr/>
        </p:nvSpPr>
        <p:spPr>
          <a:xfrm>
            <a:off x="408940" y="114935"/>
            <a:ext cx="2872105" cy="368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元素：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332" name="直接连接符 99331"/>
          <p:cNvSpPr/>
          <p:nvPr/>
        </p:nvSpPr>
        <p:spPr>
          <a:xfrm>
            <a:off x="1333500" y="622300"/>
            <a:ext cx="0" cy="1077913"/>
          </a:xfrm>
          <a:prstGeom prst="line">
            <a:avLst/>
          </a:prstGeom>
          <a:ln w="381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9333" name="文本框 99332"/>
          <p:cNvSpPr txBox="1"/>
          <p:nvPr/>
        </p:nvSpPr>
        <p:spPr>
          <a:xfrm>
            <a:off x="3689350" y="4608513"/>
            <a:ext cx="6477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导致</a:t>
            </a:r>
          </a:p>
        </p:txBody>
      </p:sp>
      <p:sp>
        <p:nvSpPr>
          <p:cNvPr id="99334" name="文本框 99333"/>
          <p:cNvSpPr txBox="1"/>
          <p:nvPr/>
        </p:nvSpPr>
        <p:spPr>
          <a:xfrm>
            <a:off x="881063" y="1844675"/>
            <a:ext cx="868680" cy="368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氨基酸</a:t>
            </a:r>
          </a:p>
        </p:txBody>
      </p:sp>
      <p:sp>
        <p:nvSpPr>
          <p:cNvPr id="99335" name="左大括号 99334"/>
          <p:cNvSpPr/>
          <p:nvPr/>
        </p:nvSpPr>
        <p:spPr>
          <a:xfrm>
            <a:off x="2268538" y="1052513"/>
            <a:ext cx="269875" cy="2016125"/>
          </a:xfrm>
          <a:prstGeom prst="leftBrace">
            <a:avLst>
              <a:gd name="adj1" fmla="val 62254"/>
              <a:gd name="adj2" fmla="val 50000"/>
            </a:avLst>
          </a:prstGeom>
          <a:noFill/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336" name="文本框 99335"/>
          <p:cNvSpPr txBox="1"/>
          <p:nvPr/>
        </p:nvSpPr>
        <p:spPr>
          <a:xfrm>
            <a:off x="2681288" y="836613"/>
            <a:ext cx="136525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种类：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</a:t>
            </a:r>
          </a:p>
        </p:txBody>
      </p:sp>
      <p:sp>
        <p:nvSpPr>
          <p:cNvPr id="99353" name="文本框 99352"/>
          <p:cNvSpPr txBox="1"/>
          <p:nvPr/>
        </p:nvSpPr>
        <p:spPr>
          <a:xfrm>
            <a:off x="2609850" y="2736850"/>
            <a:ext cx="66421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特点：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至少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有一个－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NH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和一个－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COOH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同一个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原子上</a:t>
            </a:r>
          </a:p>
        </p:txBody>
      </p:sp>
      <p:sp>
        <p:nvSpPr>
          <p:cNvPr id="99354" name="直接连接符 99353"/>
          <p:cNvSpPr/>
          <p:nvPr/>
        </p:nvSpPr>
        <p:spPr>
          <a:xfrm>
            <a:off x="1385888" y="2274888"/>
            <a:ext cx="0" cy="1541462"/>
          </a:xfrm>
          <a:prstGeom prst="line">
            <a:avLst/>
          </a:prstGeom>
          <a:ln w="381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9355" name="文本框 99354"/>
          <p:cNvSpPr txBox="1"/>
          <p:nvPr/>
        </p:nvSpPr>
        <p:spPr>
          <a:xfrm>
            <a:off x="1385888" y="2434719"/>
            <a:ext cx="360362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脱水缩合</a:t>
            </a:r>
          </a:p>
        </p:txBody>
      </p:sp>
      <p:sp>
        <p:nvSpPr>
          <p:cNvPr id="99356" name="文本框 99355"/>
          <p:cNvSpPr txBox="1"/>
          <p:nvPr/>
        </p:nvSpPr>
        <p:spPr>
          <a:xfrm>
            <a:off x="1025525" y="3744913"/>
            <a:ext cx="640080" cy="368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多肽</a:t>
            </a:r>
          </a:p>
        </p:txBody>
      </p:sp>
      <p:sp>
        <p:nvSpPr>
          <p:cNvPr id="99357" name="左大括号 99356"/>
          <p:cNvSpPr/>
          <p:nvPr/>
        </p:nvSpPr>
        <p:spPr>
          <a:xfrm>
            <a:off x="2320925" y="3384550"/>
            <a:ext cx="215900" cy="1181100"/>
          </a:xfrm>
          <a:prstGeom prst="leftBrace">
            <a:avLst>
              <a:gd name="adj1" fmla="val 45588"/>
              <a:gd name="adj2" fmla="val 50000"/>
            </a:avLst>
          </a:prstGeom>
          <a:noFill/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358" name="文本框 99357"/>
          <p:cNvSpPr txBox="1"/>
          <p:nvPr/>
        </p:nvSpPr>
        <p:spPr>
          <a:xfrm>
            <a:off x="2595880" y="3140710"/>
            <a:ext cx="2468880" cy="152971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氨基酸的种类不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同</a:t>
            </a:r>
          </a:p>
          <a:p>
            <a:pPr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氨基酸的数目不同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氨基酸的排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列顺序不同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肽链的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空间结构不同</a:t>
            </a:r>
          </a:p>
        </p:txBody>
      </p:sp>
      <p:sp>
        <p:nvSpPr>
          <p:cNvPr id="99359" name="直接连接符 99358"/>
          <p:cNvSpPr/>
          <p:nvPr/>
        </p:nvSpPr>
        <p:spPr>
          <a:xfrm>
            <a:off x="1385888" y="4248150"/>
            <a:ext cx="0" cy="1511300"/>
          </a:xfrm>
          <a:prstGeom prst="line">
            <a:avLst/>
          </a:prstGeom>
          <a:ln w="381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9360" name="文本框 99359"/>
          <p:cNvSpPr txBox="1"/>
          <p:nvPr/>
        </p:nvSpPr>
        <p:spPr>
          <a:xfrm>
            <a:off x="1385888" y="4248150"/>
            <a:ext cx="4318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盘曲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折叠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361" name="文本框 99360"/>
          <p:cNvSpPr txBox="1"/>
          <p:nvPr/>
        </p:nvSpPr>
        <p:spPr>
          <a:xfrm>
            <a:off x="954088" y="5661025"/>
            <a:ext cx="868680" cy="368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蛋白质</a:t>
            </a:r>
          </a:p>
        </p:txBody>
      </p:sp>
      <p:sp>
        <p:nvSpPr>
          <p:cNvPr id="99362" name="直接连接符 99361"/>
          <p:cNvSpPr/>
          <p:nvPr/>
        </p:nvSpPr>
        <p:spPr>
          <a:xfrm>
            <a:off x="3689350" y="4608513"/>
            <a:ext cx="0" cy="360362"/>
          </a:xfrm>
          <a:prstGeom prst="line">
            <a:avLst/>
          </a:prstGeom>
          <a:ln w="381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9363" name="文本框 99362"/>
          <p:cNvSpPr txBox="1"/>
          <p:nvPr/>
        </p:nvSpPr>
        <p:spPr>
          <a:xfrm>
            <a:off x="2970213" y="4967288"/>
            <a:ext cx="1325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结构多样性</a:t>
            </a:r>
          </a:p>
        </p:txBody>
      </p:sp>
      <p:sp>
        <p:nvSpPr>
          <p:cNvPr id="99364" name="直接连接符 99363"/>
          <p:cNvSpPr/>
          <p:nvPr/>
        </p:nvSpPr>
        <p:spPr>
          <a:xfrm>
            <a:off x="3689350" y="5329555"/>
            <a:ext cx="635" cy="621665"/>
          </a:xfrm>
          <a:prstGeom prst="line">
            <a:avLst/>
          </a:prstGeom>
          <a:ln w="381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9365" name="直接连接符 99364"/>
          <p:cNvSpPr/>
          <p:nvPr/>
        </p:nvSpPr>
        <p:spPr>
          <a:xfrm flipV="1">
            <a:off x="1817688" y="5113338"/>
            <a:ext cx="1223962" cy="719137"/>
          </a:xfrm>
          <a:prstGeom prst="line">
            <a:avLst/>
          </a:prstGeom>
          <a:ln w="381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9366" name="文本框 99365"/>
          <p:cNvSpPr txBox="1"/>
          <p:nvPr/>
        </p:nvSpPr>
        <p:spPr>
          <a:xfrm>
            <a:off x="2970213" y="5951855"/>
            <a:ext cx="1325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功能多样性</a:t>
            </a:r>
          </a:p>
        </p:txBody>
      </p:sp>
      <p:sp>
        <p:nvSpPr>
          <p:cNvPr id="99367" name="直接连接符 99366"/>
          <p:cNvSpPr/>
          <p:nvPr/>
        </p:nvSpPr>
        <p:spPr>
          <a:xfrm>
            <a:off x="1818005" y="5905500"/>
            <a:ext cx="1223645" cy="226695"/>
          </a:xfrm>
          <a:prstGeom prst="line">
            <a:avLst/>
          </a:prstGeom>
          <a:ln w="381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9369" name="文本框 99368"/>
          <p:cNvSpPr txBox="1"/>
          <p:nvPr/>
        </p:nvSpPr>
        <p:spPr>
          <a:xfrm>
            <a:off x="5624830" y="4102735"/>
            <a:ext cx="2697480" cy="22491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构成生物体，如结构蛋白</a:t>
            </a:r>
          </a:p>
          <a:p>
            <a:pPr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运输作用，如血红蛋白</a:t>
            </a:r>
          </a:p>
          <a:p>
            <a:pPr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催化作用，如酶</a:t>
            </a:r>
          </a:p>
          <a:p>
            <a:pPr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调节作用，如胰岛素</a:t>
            </a:r>
          </a:p>
          <a:p>
            <a:pPr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免疫作用，如抗体</a:t>
            </a:r>
          </a:p>
          <a:p>
            <a:pPr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识别作用，如糖蛋白</a:t>
            </a:r>
          </a:p>
        </p:txBody>
      </p:sp>
      <p:sp>
        <p:nvSpPr>
          <p:cNvPr id="99370" name="文本框 99369"/>
          <p:cNvSpPr txBox="1"/>
          <p:nvPr/>
        </p:nvSpPr>
        <p:spPr>
          <a:xfrm>
            <a:off x="1258888" y="981075"/>
            <a:ext cx="6477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组成</a:t>
            </a:r>
          </a:p>
        </p:txBody>
      </p:sp>
      <p:sp>
        <p:nvSpPr>
          <p:cNvPr id="99371" name="文本框 99370"/>
          <p:cNvSpPr txBox="1"/>
          <p:nvPr/>
        </p:nvSpPr>
        <p:spPr>
          <a:xfrm>
            <a:off x="3689985" y="5390833"/>
            <a:ext cx="6477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导致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200525" y="4312285"/>
            <a:ext cx="1424305" cy="1888490"/>
            <a:chOff x="6615" y="6791"/>
            <a:chExt cx="2243" cy="2974"/>
          </a:xfrm>
        </p:grpSpPr>
        <p:sp>
          <p:nvSpPr>
            <p:cNvPr id="99368" name="左大括号 99367"/>
            <p:cNvSpPr/>
            <p:nvPr/>
          </p:nvSpPr>
          <p:spPr>
            <a:xfrm>
              <a:off x="8488" y="6791"/>
              <a:ext cx="370" cy="2975"/>
            </a:xfrm>
            <a:prstGeom prst="leftBrace">
              <a:avLst>
                <a:gd name="adj1" fmla="val 62867"/>
                <a:gd name="adj2" fmla="val 50000"/>
              </a:avLst>
            </a:prstGeom>
            <a:noFill/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直接连接符 1"/>
            <p:cNvSpPr/>
            <p:nvPr/>
          </p:nvSpPr>
          <p:spPr>
            <a:xfrm flipV="1">
              <a:off x="6615" y="8403"/>
              <a:ext cx="1927" cy="1132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25" name="组合 24"/>
          <p:cNvGrpSpPr/>
          <p:nvPr/>
        </p:nvGrpSpPr>
        <p:grpSpPr>
          <a:xfrm>
            <a:off x="2609850" y="1289050"/>
            <a:ext cx="3392170" cy="1536700"/>
            <a:chOff x="4110" y="2030"/>
            <a:chExt cx="5342" cy="2420"/>
          </a:xfrm>
        </p:grpSpPr>
        <p:sp>
          <p:nvSpPr>
            <p:cNvPr id="99339" name="文本框 99338"/>
            <p:cNvSpPr txBox="1"/>
            <p:nvPr/>
          </p:nvSpPr>
          <p:spPr>
            <a:xfrm>
              <a:off x="4110" y="3018"/>
              <a:ext cx="1368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通式：</a:t>
              </a: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5344" y="2030"/>
              <a:ext cx="4108" cy="2420"/>
              <a:chOff x="5498" y="2118"/>
              <a:chExt cx="4108" cy="2420"/>
            </a:xfrm>
          </p:grpSpPr>
          <p:sp>
            <p:nvSpPr>
              <p:cNvPr id="99340" name="文本框 99339"/>
              <p:cNvSpPr txBox="1"/>
              <p:nvPr/>
            </p:nvSpPr>
            <p:spPr>
              <a:xfrm>
                <a:off x="6853" y="3018"/>
                <a:ext cx="61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</a:t>
                </a:r>
              </a:p>
            </p:txBody>
          </p:sp>
          <p:sp>
            <p:nvSpPr>
              <p:cNvPr id="99341" name="文本框 99340"/>
              <p:cNvSpPr txBox="1"/>
              <p:nvPr/>
            </p:nvSpPr>
            <p:spPr>
              <a:xfrm>
                <a:off x="6787" y="2137"/>
                <a:ext cx="682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</a:t>
                </a:r>
              </a:p>
            </p:txBody>
          </p:sp>
          <p:sp>
            <p:nvSpPr>
              <p:cNvPr id="99342" name="文本框 99341"/>
              <p:cNvSpPr txBox="1"/>
              <p:nvPr/>
            </p:nvSpPr>
            <p:spPr>
              <a:xfrm>
                <a:off x="7599" y="3018"/>
                <a:ext cx="61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</a:t>
                </a:r>
              </a:p>
            </p:txBody>
          </p:sp>
          <p:sp>
            <p:nvSpPr>
              <p:cNvPr id="99343" name="文本框 99342"/>
              <p:cNvSpPr txBox="1"/>
              <p:nvPr/>
            </p:nvSpPr>
            <p:spPr>
              <a:xfrm>
                <a:off x="5498" y="3018"/>
                <a:ext cx="1281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</a:t>
                </a:r>
                <a:r>
                  <a:rPr lang="en-US" altLang="zh-CN" sz="2400" b="1" baseline="-25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en-US" altLang="zh-CN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</a:t>
                </a:r>
              </a:p>
            </p:txBody>
          </p:sp>
          <p:sp>
            <p:nvSpPr>
              <p:cNvPr id="99344" name="文本框 99343"/>
              <p:cNvSpPr txBox="1"/>
              <p:nvPr/>
            </p:nvSpPr>
            <p:spPr>
              <a:xfrm>
                <a:off x="8531" y="3018"/>
                <a:ext cx="1075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OH</a:t>
                </a:r>
              </a:p>
            </p:txBody>
          </p:sp>
          <p:sp>
            <p:nvSpPr>
              <p:cNvPr id="99345" name="文本框 99344"/>
              <p:cNvSpPr txBox="1"/>
              <p:nvPr/>
            </p:nvSpPr>
            <p:spPr>
              <a:xfrm>
                <a:off x="7599" y="2118"/>
                <a:ext cx="792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</a:t>
                </a:r>
              </a:p>
            </p:txBody>
          </p:sp>
          <p:sp>
            <p:nvSpPr>
              <p:cNvPr id="99347" name="直接连接符 99346"/>
              <p:cNvSpPr/>
              <p:nvPr/>
            </p:nvSpPr>
            <p:spPr>
              <a:xfrm flipV="1">
                <a:off x="6647" y="3355"/>
                <a:ext cx="340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9348" name="直接连接符 99347"/>
              <p:cNvSpPr/>
              <p:nvPr/>
            </p:nvSpPr>
            <p:spPr>
              <a:xfrm>
                <a:off x="7283" y="3355"/>
                <a:ext cx="343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9349" name="直接连接符 99348"/>
              <p:cNvSpPr/>
              <p:nvPr/>
            </p:nvSpPr>
            <p:spPr>
              <a:xfrm>
                <a:off x="8205" y="3355"/>
                <a:ext cx="340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9351" name="文本框 99350"/>
              <p:cNvSpPr txBox="1"/>
              <p:nvPr/>
            </p:nvSpPr>
            <p:spPr>
              <a:xfrm>
                <a:off x="6858" y="3813"/>
                <a:ext cx="623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</a:p>
            </p:txBody>
          </p:sp>
          <p:sp>
            <p:nvSpPr>
              <p:cNvPr id="99352" name="直接连接符 99351"/>
              <p:cNvSpPr/>
              <p:nvPr/>
            </p:nvSpPr>
            <p:spPr>
              <a:xfrm>
                <a:off x="7127" y="2793"/>
                <a:ext cx="2" cy="337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sp>
          <p:sp>
            <p:nvSpPr>
              <p:cNvPr id="99372" name="直接连接符 99371"/>
              <p:cNvSpPr/>
              <p:nvPr/>
            </p:nvSpPr>
            <p:spPr>
              <a:xfrm>
                <a:off x="7154" y="3588"/>
                <a:ext cx="3" cy="337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24" name="组合 23"/>
            <p:cNvGrpSpPr/>
            <p:nvPr/>
          </p:nvGrpSpPr>
          <p:grpSpPr>
            <a:xfrm>
              <a:off x="7749" y="2678"/>
              <a:ext cx="136" cy="338"/>
              <a:chOff x="10173" y="1898"/>
              <a:chExt cx="136" cy="338"/>
            </a:xfrm>
          </p:grpSpPr>
          <p:sp>
            <p:nvSpPr>
              <p:cNvPr id="22" name="直接连接符 21"/>
              <p:cNvSpPr/>
              <p:nvPr/>
            </p:nvSpPr>
            <p:spPr>
              <a:xfrm>
                <a:off x="10173" y="1898"/>
                <a:ext cx="2" cy="337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sp>
          <p:sp>
            <p:nvSpPr>
              <p:cNvPr id="23" name="直接连接符 22"/>
              <p:cNvSpPr/>
              <p:nvPr/>
            </p:nvSpPr>
            <p:spPr>
              <a:xfrm>
                <a:off x="10307" y="1900"/>
                <a:ext cx="2" cy="337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9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5" dur="500"/>
                                        <p:tgtEl>
                                          <p:spTgt spid="9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8" dur="500"/>
                                        <p:tgtEl>
                                          <p:spTgt spid="9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9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8" dur="500"/>
                                        <p:tgtEl>
                                          <p:spTgt spid="99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1" dur="500"/>
                                        <p:tgtEl>
                                          <p:spTgt spid="99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99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1" dur="500"/>
                                        <p:tgtEl>
                                          <p:spTgt spid="9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4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7" dur="500"/>
                                        <p:tgtEl>
                                          <p:spTgt spid="99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99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7" dur="500"/>
                                        <p:tgtEl>
                                          <p:spTgt spid="99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0" dur="500"/>
                                        <p:tgtEl>
                                          <p:spTgt spid="9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3" dur="500"/>
                                        <p:tgtEl>
                                          <p:spTgt spid="9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9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9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bldLvl="0" animBg="1"/>
      <p:bldP spid="99333" grpId="0"/>
      <p:bldP spid="99334" grpId="0" bldLvl="0" animBg="1"/>
      <p:bldP spid="99336" grpId="0"/>
      <p:bldP spid="99353" grpId="0"/>
      <p:bldP spid="99355" grpId="0"/>
      <p:bldP spid="99356" grpId="0" bldLvl="0" animBg="1"/>
      <p:bldP spid="99358" grpId="0"/>
      <p:bldP spid="99360" grpId="0"/>
      <p:bldP spid="99361" grpId="0" bldLvl="0" animBg="1"/>
      <p:bldP spid="99363" grpId="0"/>
      <p:bldP spid="99366" grpId="0"/>
      <p:bldP spid="99369" grpId="0"/>
      <p:bldP spid="99370" grpId="0"/>
      <p:bldP spid="9937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前凸带形 4"/>
          <p:cNvSpPr/>
          <p:nvPr/>
        </p:nvSpPr>
        <p:spPr>
          <a:xfrm>
            <a:off x="2504440" y="57785"/>
            <a:ext cx="3810635" cy="789940"/>
          </a:xfrm>
          <a:prstGeom prst="ribb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课堂练习</a:t>
            </a:r>
          </a:p>
        </p:txBody>
      </p:sp>
      <p:sp>
        <p:nvSpPr>
          <p:cNvPr id="66" name="矩形 17409"/>
          <p:cNvSpPr/>
          <p:nvPr/>
        </p:nvSpPr>
        <p:spPr>
          <a:xfrm>
            <a:off x="265430" y="1105535"/>
            <a:ext cx="8496300" cy="57029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根据下面图解，回答问题：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</a:rPr>
              <a:t> </a:t>
            </a:r>
          </a:p>
          <a:p>
            <a:pPr eaLnBrk="0" hangingPunct="0"/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</a:rPr>
              <a:t>               </a:t>
            </a:r>
          </a:p>
          <a:p>
            <a:pPr eaLnBrk="0" hangingPunct="0"/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</a:rPr>
              <a:t>                 </a:t>
            </a:r>
          </a:p>
          <a:p>
            <a:pPr eaLnBrk="0" hangingPunct="0">
              <a:lnSpc>
                <a:spcPct val="13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）该图中，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</a:t>
            </a:r>
            <a:r>
              <a:rPr lang="zh-CN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r>
              <a:rPr lang="en-US" altLang="zh-CN" sz="2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   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</a:t>
            </a:r>
            <a:r>
              <a:rPr lang="zh-CN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　　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     </a:t>
            </a:r>
          </a:p>
          <a:p>
            <a:pPr eaLnBrk="0" hangingPunct="0">
              <a:lnSpc>
                <a:spcPct val="13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）该化合物由</a:t>
            </a:r>
            <a:r>
              <a:rPr lang="zh-CN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　</a:t>
            </a:r>
            <a:r>
              <a:rPr lang="en-US" altLang="zh-CN" sz="2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个氨基酸分子形成的，这种反应</a:t>
            </a:r>
          </a:p>
          <a:p>
            <a:pPr eaLnBrk="0" hangingPunct="0">
              <a:lnSpc>
                <a:spcPct val="13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叫</a:t>
            </a:r>
            <a:r>
              <a:rPr lang="zh-CN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　　　</a:t>
            </a:r>
            <a:r>
              <a:rPr lang="en-US" altLang="zh-CN" sz="2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   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反应。</a:t>
            </a:r>
          </a:p>
          <a:p>
            <a:pPr eaLnBrk="0" hangingPunct="0">
              <a:lnSpc>
                <a:spcPct val="13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）该图所示化合物的名称是：</a:t>
            </a:r>
            <a:r>
              <a:rPr lang="zh-CN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　　　</a:t>
            </a:r>
            <a:r>
              <a:rPr lang="en-US" altLang="zh-CN" sz="2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  <p:sp>
        <p:nvSpPr>
          <p:cNvPr id="67" name="矩形 66"/>
          <p:cNvSpPr/>
          <p:nvPr/>
        </p:nvSpPr>
        <p:spPr>
          <a:xfrm>
            <a:off x="3308668" y="4842828"/>
            <a:ext cx="1012825" cy="460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氨基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</p:txBody>
      </p:sp>
      <p:sp>
        <p:nvSpPr>
          <p:cNvPr id="68" name="矩形 67"/>
          <p:cNvSpPr/>
          <p:nvPr/>
        </p:nvSpPr>
        <p:spPr>
          <a:xfrm>
            <a:off x="5916930" y="4817428"/>
            <a:ext cx="1008063" cy="460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肽键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69" name="矩形 68"/>
          <p:cNvSpPr/>
          <p:nvPr/>
        </p:nvSpPr>
        <p:spPr>
          <a:xfrm>
            <a:off x="5197793" y="6282691"/>
            <a:ext cx="1081087" cy="460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四肽</a:t>
            </a:r>
          </a:p>
        </p:txBody>
      </p:sp>
      <p:sp>
        <p:nvSpPr>
          <p:cNvPr id="70" name="矩形 69"/>
          <p:cNvSpPr/>
          <p:nvPr/>
        </p:nvSpPr>
        <p:spPr>
          <a:xfrm>
            <a:off x="2821305" y="5346066"/>
            <a:ext cx="720725" cy="460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</p:txBody>
      </p:sp>
      <p:sp>
        <p:nvSpPr>
          <p:cNvPr id="71" name="矩形 70"/>
          <p:cNvSpPr/>
          <p:nvPr/>
        </p:nvSpPr>
        <p:spPr>
          <a:xfrm>
            <a:off x="1515110" y="5803266"/>
            <a:ext cx="1655763" cy="460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脱水缩合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72" name="矩形 17416"/>
          <p:cNvSpPr>
            <a:spLocks noChangeAspect="1"/>
          </p:cNvSpPr>
          <p:nvPr/>
        </p:nvSpPr>
        <p:spPr>
          <a:xfrm>
            <a:off x="2245043" y="5347653"/>
            <a:ext cx="3781425" cy="1371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3" name="矩形 17417"/>
          <p:cNvSpPr>
            <a:spLocks noChangeAspect="1"/>
          </p:cNvSpPr>
          <p:nvPr/>
        </p:nvSpPr>
        <p:spPr>
          <a:xfrm>
            <a:off x="3253105" y="5276215"/>
            <a:ext cx="3781425" cy="1371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4" name="组合 17418"/>
          <p:cNvGrpSpPr/>
          <p:nvPr/>
        </p:nvGrpSpPr>
        <p:grpSpPr>
          <a:xfrm>
            <a:off x="676593" y="2135188"/>
            <a:ext cx="7820025" cy="2590800"/>
            <a:chOff x="240" y="576"/>
            <a:chExt cx="4926" cy="1632"/>
          </a:xfrm>
        </p:grpSpPr>
        <p:grpSp>
          <p:nvGrpSpPr>
            <p:cNvPr id="75" name="组合 17419"/>
            <p:cNvGrpSpPr/>
            <p:nvPr/>
          </p:nvGrpSpPr>
          <p:grpSpPr>
            <a:xfrm>
              <a:off x="624" y="576"/>
              <a:ext cx="864" cy="720"/>
              <a:chOff x="2448" y="2592"/>
              <a:chExt cx="864" cy="720"/>
            </a:xfrm>
          </p:grpSpPr>
          <p:sp>
            <p:nvSpPr>
              <p:cNvPr id="76" name="文本框 17420"/>
              <p:cNvSpPr txBox="1"/>
              <p:nvPr/>
            </p:nvSpPr>
            <p:spPr>
              <a:xfrm>
                <a:off x="2448" y="2592"/>
                <a:ext cx="864" cy="6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  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—C</a:t>
                </a:r>
              </a:p>
            </p:txBody>
          </p:sp>
          <p:sp>
            <p:nvSpPr>
              <p:cNvPr id="77" name="直接连接符 17421"/>
              <p:cNvSpPr/>
              <p:nvPr/>
            </p:nvSpPr>
            <p:spPr>
              <a:xfrm flipV="1">
                <a:off x="2784" y="2832"/>
                <a:ext cx="0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8" name="直接连接符 17422"/>
              <p:cNvSpPr/>
              <p:nvPr/>
            </p:nvSpPr>
            <p:spPr>
              <a:xfrm>
                <a:off x="2784" y="3168"/>
                <a:ext cx="0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79" name="文本框 17423"/>
            <p:cNvSpPr txBox="1"/>
            <p:nvPr/>
          </p:nvSpPr>
          <p:spPr>
            <a:xfrm>
              <a:off x="240" y="960"/>
              <a:ext cx="720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NH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80" name="文本框 17424"/>
            <p:cNvSpPr txBox="1"/>
            <p:nvPr/>
          </p:nvSpPr>
          <p:spPr>
            <a:xfrm>
              <a:off x="816" y="57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</a:p>
          </p:txBody>
        </p:sp>
        <p:sp>
          <p:nvSpPr>
            <p:cNvPr id="81" name="文本框 17425"/>
            <p:cNvSpPr txBox="1"/>
            <p:nvPr/>
          </p:nvSpPr>
          <p:spPr>
            <a:xfrm>
              <a:off x="816" y="1248"/>
              <a:ext cx="52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</a:p>
          </p:txBody>
        </p:sp>
        <p:grpSp>
          <p:nvGrpSpPr>
            <p:cNvPr id="82" name="组合 17426"/>
            <p:cNvGrpSpPr/>
            <p:nvPr/>
          </p:nvGrpSpPr>
          <p:grpSpPr>
            <a:xfrm>
              <a:off x="1008" y="912"/>
              <a:ext cx="1056" cy="624"/>
              <a:chOff x="3600" y="3120"/>
              <a:chExt cx="1056" cy="624"/>
            </a:xfrm>
          </p:grpSpPr>
          <p:sp>
            <p:nvSpPr>
              <p:cNvPr id="83" name="文本框 17427"/>
              <p:cNvSpPr txBox="1"/>
              <p:nvPr/>
            </p:nvSpPr>
            <p:spPr>
              <a:xfrm>
                <a:off x="3600" y="3120"/>
                <a:ext cx="816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—C—</a:t>
                </a:r>
              </a:p>
            </p:txBody>
          </p:sp>
          <p:grpSp>
            <p:nvGrpSpPr>
              <p:cNvPr id="84" name="组合 17428"/>
              <p:cNvGrpSpPr/>
              <p:nvPr/>
            </p:nvGrpSpPr>
            <p:grpSpPr>
              <a:xfrm>
                <a:off x="3888" y="3360"/>
                <a:ext cx="48" cy="144"/>
                <a:chOff x="2112" y="2640"/>
                <a:chExt cx="48" cy="144"/>
              </a:xfrm>
            </p:grpSpPr>
            <p:sp>
              <p:nvSpPr>
                <p:cNvPr id="85" name="直接连接符 17429"/>
                <p:cNvSpPr/>
                <p:nvPr/>
              </p:nvSpPr>
              <p:spPr>
                <a:xfrm>
                  <a:off x="2112" y="2640"/>
                  <a:ext cx="0" cy="144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86" name="直接连接符 17430"/>
                <p:cNvSpPr/>
                <p:nvPr/>
              </p:nvSpPr>
              <p:spPr>
                <a:xfrm>
                  <a:off x="2160" y="2640"/>
                  <a:ext cx="0" cy="144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87" name="文本框 17431"/>
              <p:cNvSpPr txBox="1"/>
              <p:nvPr/>
            </p:nvSpPr>
            <p:spPr>
              <a:xfrm>
                <a:off x="3792" y="3456"/>
                <a:ext cx="28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O</a:t>
                </a:r>
              </a:p>
            </p:txBody>
          </p:sp>
          <p:sp>
            <p:nvSpPr>
              <p:cNvPr id="88" name="文本框 17432"/>
              <p:cNvSpPr txBox="1"/>
              <p:nvPr/>
            </p:nvSpPr>
            <p:spPr>
              <a:xfrm>
                <a:off x="4128" y="3120"/>
                <a:ext cx="52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N—</a:t>
                </a:r>
              </a:p>
            </p:txBody>
          </p:sp>
          <p:sp>
            <p:nvSpPr>
              <p:cNvPr id="89" name="文本框 17433"/>
              <p:cNvSpPr txBox="1"/>
              <p:nvPr/>
            </p:nvSpPr>
            <p:spPr>
              <a:xfrm>
                <a:off x="4128" y="3456"/>
                <a:ext cx="28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H</a:t>
                </a:r>
              </a:p>
            </p:txBody>
          </p:sp>
          <p:sp>
            <p:nvSpPr>
              <p:cNvPr id="90" name="直接连接符 17434"/>
              <p:cNvSpPr/>
              <p:nvPr/>
            </p:nvSpPr>
            <p:spPr>
              <a:xfrm>
                <a:off x="4272" y="3360"/>
                <a:ext cx="0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91" name="文本框 17435"/>
            <p:cNvSpPr txBox="1"/>
            <p:nvPr/>
          </p:nvSpPr>
          <p:spPr>
            <a:xfrm>
              <a:off x="1680" y="912"/>
              <a:ext cx="86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    </a:t>
              </a: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C—</a:t>
              </a:r>
            </a:p>
          </p:txBody>
        </p:sp>
        <p:sp>
          <p:nvSpPr>
            <p:cNvPr id="92" name="直接连接符 17436"/>
            <p:cNvSpPr/>
            <p:nvPr/>
          </p:nvSpPr>
          <p:spPr>
            <a:xfrm flipV="1">
              <a:off x="1994" y="816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3" name="直接连接符 17437"/>
            <p:cNvSpPr/>
            <p:nvPr/>
          </p:nvSpPr>
          <p:spPr>
            <a:xfrm>
              <a:off x="1994" y="1152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" name="文本框 17438"/>
            <p:cNvSpPr txBox="1"/>
            <p:nvPr/>
          </p:nvSpPr>
          <p:spPr>
            <a:xfrm>
              <a:off x="1898" y="576"/>
              <a:ext cx="550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CH</a:t>
              </a:r>
              <a:r>
                <a:rPr lang="en-US" altLang="zh-CN" sz="1600" b="1"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</a:p>
          </p:txBody>
        </p:sp>
        <p:sp>
          <p:nvSpPr>
            <p:cNvPr id="95" name="文本框 17439"/>
            <p:cNvSpPr txBox="1"/>
            <p:nvPr/>
          </p:nvSpPr>
          <p:spPr>
            <a:xfrm>
              <a:off x="1898" y="1248"/>
              <a:ext cx="52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</a:p>
          </p:txBody>
        </p:sp>
        <p:sp>
          <p:nvSpPr>
            <p:cNvPr id="96" name="文本框 17440"/>
            <p:cNvSpPr txBox="1"/>
            <p:nvPr/>
          </p:nvSpPr>
          <p:spPr>
            <a:xfrm>
              <a:off x="4146" y="1632"/>
              <a:ext cx="70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COOH</a:t>
              </a:r>
            </a:p>
          </p:txBody>
        </p:sp>
        <p:grpSp>
          <p:nvGrpSpPr>
            <p:cNvPr id="97" name="组合 17441"/>
            <p:cNvGrpSpPr/>
            <p:nvPr/>
          </p:nvGrpSpPr>
          <p:grpSpPr>
            <a:xfrm>
              <a:off x="2160" y="912"/>
              <a:ext cx="1056" cy="624"/>
              <a:chOff x="3600" y="3120"/>
              <a:chExt cx="1056" cy="624"/>
            </a:xfrm>
          </p:grpSpPr>
          <p:sp>
            <p:nvSpPr>
              <p:cNvPr id="98" name="文本框 17442"/>
              <p:cNvSpPr txBox="1"/>
              <p:nvPr/>
            </p:nvSpPr>
            <p:spPr>
              <a:xfrm>
                <a:off x="3600" y="3120"/>
                <a:ext cx="816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—C—</a:t>
                </a:r>
              </a:p>
            </p:txBody>
          </p:sp>
          <p:grpSp>
            <p:nvGrpSpPr>
              <p:cNvPr id="99" name="组合 17443"/>
              <p:cNvGrpSpPr/>
              <p:nvPr/>
            </p:nvGrpSpPr>
            <p:grpSpPr>
              <a:xfrm>
                <a:off x="3888" y="3360"/>
                <a:ext cx="48" cy="144"/>
                <a:chOff x="2112" y="2640"/>
                <a:chExt cx="48" cy="144"/>
              </a:xfrm>
            </p:grpSpPr>
            <p:sp>
              <p:nvSpPr>
                <p:cNvPr id="100" name="直接连接符 17444"/>
                <p:cNvSpPr/>
                <p:nvPr/>
              </p:nvSpPr>
              <p:spPr>
                <a:xfrm>
                  <a:off x="2112" y="2640"/>
                  <a:ext cx="0" cy="144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01" name="直接连接符 17445"/>
                <p:cNvSpPr/>
                <p:nvPr/>
              </p:nvSpPr>
              <p:spPr>
                <a:xfrm>
                  <a:off x="2160" y="2640"/>
                  <a:ext cx="0" cy="144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02" name="文本框 17446"/>
              <p:cNvSpPr txBox="1"/>
              <p:nvPr/>
            </p:nvSpPr>
            <p:spPr>
              <a:xfrm>
                <a:off x="3792" y="3456"/>
                <a:ext cx="28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O</a:t>
                </a:r>
              </a:p>
            </p:txBody>
          </p:sp>
          <p:sp>
            <p:nvSpPr>
              <p:cNvPr id="103" name="文本框 17447"/>
              <p:cNvSpPr txBox="1"/>
              <p:nvPr/>
            </p:nvSpPr>
            <p:spPr>
              <a:xfrm>
                <a:off x="4128" y="3120"/>
                <a:ext cx="52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N—</a:t>
                </a:r>
              </a:p>
            </p:txBody>
          </p:sp>
          <p:sp>
            <p:nvSpPr>
              <p:cNvPr id="104" name="文本框 17448"/>
              <p:cNvSpPr txBox="1"/>
              <p:nvPr/>
            </p:nvSpPr>
            <p:spPr>
              <a:xfrm>
                <a:off x="4128" y="3456"/>
                <a:ext cx="28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H</a:t>
                </a:r>
              </a:p>
            </p:txBody>
          </p:sp>
          <p:sp>
            <p:nvSpPr>
              <p:cNvPr id="105" name="直接连接符 17449"/>
              <p:cNvSpPr/>
              <p:nvPr/>
            </p:nvSpPr>
            <p:spPr>
              <a:xfrm>
                <a:off x="4272" y="3360"/>
                <a:ext cx="0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06" name="组合 17450"/>
            <p:cNvGrpSpPr/>
            <p:nvPr/>
          </p:nvGrpSpPr>
          <p:grpSpPr>
            <a:xfrm>
              <a:off x="2976" y="816"/>
              <a:ext cx="864" cy="480"/>
              <a:chOff x="2976" y="1968"/>
              <a:chExt cx="864" cy="480"/>
            </a:xfrm>
          </p:grpSpPr>
          <p:sp>
            <p:nvSpPr>
              <p:cNvPr id="107" name="文本框 17451"/>
              <p:cNvSpPr txBox="1"/>
              <p:nvPr/>
            </p:nvSpPr>
            <p:spPr>
              <a:xfrm>
                <a:off x="2976" y="2064"/>
                <a:ext cx="864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 C—</a:t>
                </a:r>
              </a:p>
            </p:txBody>
          </p:sp>
          <p:sp>
            <p:nvSpPr>
              <p:cNvPr id="108" name="直接连接符 17452"/>
              <p:cNvSpPr/>
              <p:nvPr/>
            </p:nvSpPr>
            <p:spPr>
              <a:xfrm flipV="1">
                <a:off x="3120" y="1968"/>
                <a:ext cx="0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9" name="直接连接符 17453"/>
              <p:cNvSpPr/>
              <p:nvPr/>
            </p:nvSpPr>
            <p:spPr>
              <a:xfrm>
                <a:off x="3120" y="2304"/>
                <a:ext cx="0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10" name="文本框 17454"/>
            <p:cNvSpPr txBox="1"/>
            <p:nvPr/>
          </p:nvSpPr>
          <p:spPr>
            <a:xfrm>
              <a:off x="3024" y="576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</a:p>
          </p:txBody>
        </p:sp>
        <p:sp>
          <p:nvSpPr>
            <p:cNvPr id="111" name="文本框 17455"/>
            <p:cNvSpPr txBox="1"/>
            <p:nvPr/>
          </p:nvSpPr>
          <p:spPr>
            <a:xfrm>
              <a:off x="3024" y="1248"/>
              <a:ext cx="52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CH</a:t>
              </a:r>
              <a:r>
                <a:rPr lang="en-US" altLang="zh-CN" sz="1600" b="1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112" name="文本框 17456"/>
            <p:cNvSpPr txBox="1"/>
            <p:nvPr/>
          </p:nvSpPr>
          <p:spPr>
            <a:xfrm>
              <a:off x="2976" y="1584"/>
              <a:ext cx="81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</a:p>
          </p:txBody>
        </p:sp>
        <p:sp>
          <p:nvSpPr>
            <p:cNvPr id="113" name="直接连接符 17457"/>
            <p:cNvSpPr/>
            <p:nvPr/>
          </p:nvSpPr>
          <p:spPr>
            <a:xfrm flipH="1">
              <a:off x="3168" y="1728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4" name="文本框 17458"/>
            <p:cNvSpPr txBox="1"/>
            <p:nvPr/>
          </p:nvSpPr>
          <p:spPr>
            <a:xfrm>
              <a:off x="3216" y="1584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</a:p>
          </p:txBody>
        </p:sp>
        <p:sp>
          <p:nvSpPr>
            <p:cNvPr id="115" name="直接连接符 17459"/>
            <p:cNvSpPr/>
            <p:nvPr/>
          </p:nvSpPr>
          <p:spPr>
            <a:xfrm>
              <a:off x="3120" y="1488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6" name="直接连接符 17460"/>
            <p:cNvSpPr/>
            <p:nvPr/>
          </p:nvSpPr>
          <p:spPr>
            <a:xfrm flipH="1">
              <a:off x="3168" y="1776"/>
              <a:ext cx="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7" name="文本框 17461"/>
            <p:cNvSpPr txBox="1"/>
            <p:nvPr/>
          </p:nvSpPr>
          <p:spPr>
            <a:xfrm>
              <a:off x="3024" y="1920"/>
              <a:ext cx="720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NH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118" name="直接连接符 17462"/>
            <p:cNvSpPr/>
            <p:nvPr/>
          </p:nvSpPr>
          <p:spPr>
            <a:xfrm>
              <a:off x="3120" y="1824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119" name="组合 17463"/>
            <p:cNvGrpSpPr/>
            <p:nvPr/>
          </p:nvGrpSpPr>
          <p:grpSpPr>
            <a:xfrm>
              <a:off x="3312" y="912"/>
              <a:ext cx="1056" cy="624"/>
              <a:chOff x="3600" y="3120"/>
              <a:chExt cx="1056" cy="624"/>
            </a:xfrm>
          </p:grpSpPr>
          <p:sp>
            <p:nvSpPr>
              <p:cNvPr id="120" name="文本框 17464"/>
              <p:cNvSpPr txBox="1"/>
              <p:nvPr/>
            </p:nvSpPr>
            <p:spPr>
              <a:xfrm>
                <a:off x="3600" y="3120"/>
                <a:ext cx="816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—C—</a:t>
                </a:r>
              </a:p>
            </p:txBody>
          </p:sp>
          <p:grpSp>
            <p:nvGrpSpPr>
              <p:cNvPr id="121" name="组合 17465"/>
              <p:cNvGrpSpPr/>
              <p:nvPr/>
            </p:nvGrpSpPr>
            <p:grpSpPr>
              <a:xfrm>
                <a:off x="3888" y="3360"/>
                <a:ext cx="48" cy="144"/>
                <a:chOff x="2112" y="2640"/>
                <a:chExt cx="48" cy="144"/>
              </a:xfrm>
            </p:grpSpPr>
            <p:sp>
              <p:nvSpPr>
                <p:cNvPr id="122" name="直接连接符 17466"/>
                <p:cNvSpPr/>
                <p:nvPr/>
              </p:nvSpPr>
              <p:spPr>
                <a:xfrm>
                  <a:off x="2112" y="2640"/>
                  <a:ext cx="0" cy="144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23" name="直接连接符 17467"/>
                <p:cNvSpPr/>
                <p:nvPr/>
              </p:nvSpPr>
              <p:spPr>
                <a:xfrm>
                  <a:off x="2160" y="2640"/>
                  <a:ext cx="0" cy="144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4" name="文本框 17468"/>
              <p:cNvSpPr txBox="1"/>
              <p:nvPr/>
            </p:nvSpPr>
            <p:spPr>
              <a:xfrm>
                <a:off x="3792" y="3456"/>
                <a:ext cx="28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O</a:t>
                </a:r>
              </a:p>
            </p:txBody>
          </p:sp>
          <p:sp>
            <p:nvSpPr>
              <p:cNvPr id="125" name="文本框 17469"/>
              <p:cNvSpPr txBox="1"/>
              <p:nvPr/>
            </p:nvSpPr>
            <p:spPr>
              <a:xfrm>
                <a:off x="4128" y="3120"/>
                <a:ext cx="52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N—</a:t>
                </a:r>
              </a:p>
            </p:txBody>
          </p:sp>
          <p:sp>
            <p:nvSpPr>
              <p:cNvPr id="126" name="文本框 17470"/>
              <p:cNvSpPr txBox="1"/>
              <p:nvPr/>
            </p:nvSpPr>
            <p:spPr>
              <a:xfrm>
                <a:off x="4128" y="3456"/>
                <a:ext cx="28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H</a:t>
                </a:r>
              </a:p>
            </p:txBody>
          </p:sp>
          <p:sp>
            <p:nvSpPr>
              <p:cNvPr id="127" name="直接连接符 17471"/>
              <p:cNvSpPr/>
              <p:nvPr/>
            </p:nvSpPr>
            <p:spPr>
              <a:xfrm>
                <a:off x="4272" y="3360"/>
                <a:ext cx="0" cy="14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28" name="文本框 17472"/>
            <p:cNvSpPr txBox="1"/>
            <p:nvPr/>
          </p:nvSpPr>
          <p:spPr>
            <a:xfrm>
              <a:off x="4128" y="624"/>
              <a:ext cx="28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</a:p>
          </p:txBody>
        </p:sp>
        <p:sp>
          <p:nvSpPr>
            <p:cNvPr id="129" name="文本框 17473"/>
            <p:cNvSpPr txBox="1"/>
            <p:nvPr/>
          </p:nvSpPr>
          <p:spPr>
            <a:xfrm>
              <a:off x="4176" y="1296"/>
              <a:ext cx="52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CH</a:t>
              </a:r>
              <a:r>
                <a:rPr lang="en-US" altLang="zh-CN" sz="1600" b="1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130" name="文本框 17474"/>
            <p:cNvSpPr txBox="1"/>
            <p:nvPr/>
          </p:nvSpPr>
          <p:spPr>
            <a:xfrm>
              <a:off x="4176" y="960"/>
              <a:ext cx="81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</a:p>
          </p:txBody>
        </p:sp>
        <p:sp>
          <p:nvSpPr>
            <p:cNvPr id="131" name="直接连接符 17475"/>
            <p:cNvSpPr/>
            <p:nvPr/>
          </p:nvSpPr>
          <p:spPr>
            <a:xfrm>
              <a:off x="4272" y="1200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2" name="直接连接符 17476"/>
            <p:cNvSpPr/>
            <p:nvPr/>
          </p:nvSpPr>
          <p:spPr>
            <a:xfrm>
              <a:off x="4272" y="1536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" name="直接连接符 17477"/>
            <p:cNvSpPr/>
            <p:nvPr/>
          </p:nvSpPr>
          <p:spPr>
            <a:xfrm>
              <a:off x="4272" y="864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" name="文本框 17478"/>
            <p:cNvSpPr txBox="1"/>
            <p:nvPr/>
          </p:nvSpPr>
          <p:spPr>
            <a:xfrm>
              <a:off x="4464" y="960"/>
              <a:ext cx="70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COOH</a:t>
              </a:r>
            </a:p>
          </p:txBody>
        </p:sp>
        <p:sp>
          <p:nvSpPr>
            <p:cNvPr id="135" name="直接连接符 17479"/>
            <p:cNvSpPr/>
            <p:nvPr/>
          </p:nvSpPr>
          <p:spPr>
            <a:xfrm>
              <a:off x="4368" y="1104"/>
              <a:ext cx="14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36" name="矩形 17480"/>
          <p:cNvSpPr/>
          <p:nvPr/>
        </p:nvSpPr>
        <p:spPr>
          <a:xfrm>
            <a:off x="690880" y="2668588"/>
            <a:ext cx="685800" cy="6858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7" name="矩形 17481"/>
          <p:cNvSpPr/>
          <p:nvPr/>
        </p:nvSpPr>
        <p:spPr>
          <a:xfrm>
            <a:off x="1514793" y="2058988"/>
            <a:ext cx="533400" cy="6096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8" name="矩形 17482"/>
          <p:cNvSpPr/>
          <p:nvPr/>
        </p:nvSpPr>
        <p:spPr>
          <a:xfrm>
            <a:off x="2124393" y="2744788"/>
            <a:ext cx="1066800" cy="9144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9" name="矩形 17483"/>
          <p:cNvSpPr/>
          <p:nvPr/>
        </p:nvSpPr>
        <p:spPr>
          <a:xfrm>
            <a:off x="3343593" y="1982788"/>
            <a:ext cx="609600" cy="6858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0" name="矩形 17484"/>
          <p:cNvSpPr/>
          <p:nvPr/>
        </p:nvSpPr>
        <p:spPr>
          <a:xfrm>
            <a:off x="4029393" y="2744788"/>
            <a:ext cx="990600" cy="8382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1" name="矩形 17485"/>
          <p:cNvSpPr/>
          <p:nvPr/>
        </p:nvSpPr>
        <p:spPr>
          <a:xfrm>
            <a:off x="5096193" y="3125788"/>
            <a:ext cx="685800" cy="17526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2" name="矩形 17486"/>
          <p:cNvSpPr/>
          <p:nvPr/>
        </p:nvSpPr>
        <p:spPr>
          <a:xfrm>
            <a:off x="5858193" y="2744788"/>
            <a:ext cx="990600" cy="8382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" name="矩形 17487"/>
          <p:cNvSpPr/>
          <p:nvPr/>
        </p:nvSpPr>
        <p:spPr>
          <a:xfrm>
            <a:off x="7382193" y="2668588"/>
            <a:ext cx="1143000" cy="6096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4" name="矩形 17488"/>
          <p:cNvSpPr/>
          <p:nvPr/>
        </p:nvSpPr>
        <p:spPr>
          <a:xfrm>
            <a:off x="6924993" y="3354388"/>
            <a:ext cx="990600" cy="9144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5" name="矩形 17489"/>
          <p:cNvSpPr/>
          <p:nvPr/>
        </p:nvSpPr>
        <p:spPr>
          <a:xfrm>
            <a:off x="690880" y="2133600"/>
            <a:ext cx="49053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①</a:t>
            </a:r>
          </a:p>
        </p:txBody>
      </p:sp>
      <p:sp>
        <p:nvSpPr>
          <p:cNvPr id="146" name="矩形 17490"/>
          <p:cNvSpPr/>
          <p:nvPr/>
        </p:nvSpPr>
        <p:spPr>
          <a:xfrm>
            <a:off x="1514793" y="1601788"/>
            <a:ext cx="49053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②</a:t>
            </a:r>
          </a:p>
        </p:txBody>
      </p:sp>
      <p:sp>
        <p:nvSpPr>
          <p:cNvPr id="147" name="矩形 17491"/>
          <p:cNvSpPr/>
          <p:nvPr/>
        </p:nvSpPr>
        <p:spPr>
          <a:xfrm>
            <a:off x="2352993" y="3717925"/>
            <a:ext cx="49053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③</a:t>
            </a:r>
          </a:p>
        </p:txBody>
      </p:sp>
      <p:sp>
        <p:nvSpPr>
          <p:cNvPr id="148" name="矩形 17492"/>
          <p:cNvSpPr/>
          <p:nvPr/>
        </p:nvSpPr>
        <p:spPr>
          <a:xfrm>
            <a:off x="3419793" y="1541780"/>
            <a:ext cx="49053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④</a:t>
            </a:r>
          </a:p>
        </p:txBody>
      </p:sp>
      <p:sp>
        <p:nvSpPr>
          <p:cNvPr id="149" name="矩形 17493"/>
          <p:cNvSpPr/>
          <p:nvPr/>
        </p:nvSpPr>
        <p:spPr>
          <a:xfrm>
            <a:off x="6086793" y="2133600"/>
            <a:ext cx="49053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⑥</a:t>
            </a:r>
          </a:p>
        </p:txBody>
      </p:sp>
      <p:sp>
        <p:nvSpPr>
          <p:cNvPr id="150" name="矩形 17494"/>
          <p:cNvSpPr/>
          <p:nvPr/>
        </p:nvSpPr>
        <p:spPr>
          <a:xfrm>
            <a:off x="4189730" y="3659188"/>
            <a:ext cx="49053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⑤</a:t>
            </a:r>
          </a:p>
        </p:txBody>
      </p:sp>
      <p:sp>
        <p:nvSpPr>
          <p:cNvPr id="151" name="矩形 17495"/>
          <p:cNvSpPr/>
          <p:nvPr/>
        </p:nvSpPr>
        <p:spPr>
          <a:xfrm>
            <a:off x="7686993" y="2211388"/>
            <a:ext cx="49053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⑦</a:t>
            </a:r>
          </a:p>
        </p:txBody>
      </p:sp>
      <p:sp>
        <p:nvSpPr>
          <p:cNvPr id="152" name="矩形 17496"/>
          <p:cNvSpPr/>
          <p:nvPr/>
        </p:nvSpPr>
        <p:spPr>
          <a:xfrm>
            <a:off x="7963218" y="3789363"/>
            <a:ext cx="49053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⑧</a:t>
            </a:r>
          </a:p>
        </p:txBody>
      </p:sp>
      <p:sp>
        <p:nvSpPr>
          <p:cNvPr id="153" name="矩形 17497"/>
          <p:cNvSpPr/>
          <p:nvPr/>
        </p:nvSpPr>
        <p:spPr>
          <a:xfrm>
            <a:off x="5804218" y="4222750"/>
            <a:ext cx="49053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⑨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文本占位符 23553"/>
          <p:cNvSpPr>
            <a:spLocks noGrp="1"/>
          </p:cNvSpPr>
          <p:nvPr/>
        </p:nvSpPr>
        <p:spPr>
          <a:xfrm>
            <a:off x="468313" y="1125538"/>
            <a:ext cx="8229600" cy="42052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lvl="1" indent="-3251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2350" lvl="2" indent="-35052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850" lvl="3" indent="-31559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480" lvl="4" indent="-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5000"/>
              </a:lnSpc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现有氨基酸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个，其中氨基总数为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810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个，羧基总数为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808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个，则由这些氨基酸合成的含有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条肽链的蛋白质共有肽键、氨基和羧基的数目依次分别为（    ）</a:t>
            </a:r>
          </a:p>
          <a:p>
            <a:pPr>
              <a:lnSpc>
                <a:spcPct val="135000"/>
              </a:lnSpc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798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       B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798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      </a:t>
            </a:r>
          </a:p>
          <a:p>
            <a:pPr>
              <a:lnSpc>
                <a:spcPct val="135000"/>
              </a:lnSpc>
              <a:buNone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C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799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       D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799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340610" y="2967355"/>
            <a:ext cx="424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文本框 131073"/>
          <p:cNvSpPr txBox="1"/>
          <p:nvPr/>
        </p:nvSpPr>
        <p:spPr>
          <a:xfrm>
            <a:off x="440373" y="322580"/>
            <a:ext cx="7527925" cy="43053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胰岛素是一种蛋白质分子，结构如下：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202" name="文本框 131074"/>
          <p:cNvSpPr txBox="1"/>
          <p:nvPr/>
        </p:nvSpPr>
        <p:spPr>
          <a:xfrm>
            <a:off x="5358130" y="1602105"/>
            <a:ext cx="3221990" cy="103314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l-GR" altLang="zh-CN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α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链有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个氨基酸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l-GR" altLang="zh-CN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β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链有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个氨基酸</a:t>
            </a:r>
          </a:p>
        </p:txBody>
      </p:sp>
      <p:sp>
        <p:nvSpPr>
          <p:cNvPr id="131076" name="文本框 131075"/>
          <p:cNvSpPr txBox="1"/>
          <p:nvPr/>
        </p:nvSpPr>
        <p:spPr>
          <a:xfrm>
            <a:off x="440690" y="3137535"/>
            <a:ext cx="7416800" cy="43053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①该胰岛素分子含有肽键</a:t>
            </a:r>
            <a:r>
              <a:rPr lang="zh-CN" altLang="en-US" sz="28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个；</a:t>
            </a:r>
          </a:p>
        </p:txBody>
      </p:sp>
      <p:sp>
        <p:nvSpPr>
          <p:cNvPr id="131077" name="文本框 131076"/>
          <p:cNvSpPr txBox="1"/>
          <p:nvPr/>
        </p:nvSpPr>
        <p:spPr>
          <a:xfrm>
            <a:off x="440055" y="3747135"/>
            <a:ext cx="7729220" cy="100110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②理论上分析，胰岛素分子至少含有</a:t>
            </a:r>
            <a:r>
              <a:rPr lang="zh-CN" altLang="en-US" sz="28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个氨基，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zh-CN" altLang="en-US" sz="28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个羧基；</a:t>
            </a:r>
            <a:endParaRPr lang="zh-CN" altLang="en-US" sz="2800" u="sng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1078" name="文本框 131077"/>
          <p:cNvSpPr txBox="1"/>
          <p:nvPr/>
        </p:nvSpPr>
        <p:spPr>
          <a:xfrm>
            <a:off x="4817110" y="3080703"/>
            <a:ext cx="590550" cy="4873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49</a:t>
            </a:r>
          </a:p>
        </p:txBody>
      </p:sp>
      <p:sp>
        <p:nvSpPr>
          <p:cNvPr id="131079" name="文本框 131078"/>
          <p:cNvSpPr txBox="1"/>
          <p:nvPr/>
        </p:nvSpPr>
        <p:spPr>
          <a:xfrm>
            <a:off x="6250940" y="3746818"/>
            <a:ext cx="387350" cy="4873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2</a:t>
            </a:r>
          </a:p>
        </p:txBody>
      </p:sp>
      <p:sp>
        <p:nvSpPr>
          <p:cNvPr id="131080" name="文本框 131079"/>
          <p:cNvSpPr txBox="1"/>
          <p:nvPr/>
        </p:nvSpPr>
        <p:spPr>
          <a:xfrm>
            <a:off x="757424" y="4271402"/>
            <a:ext cx="387350" cy="4873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2</a:t>
            </a:r>
          </a:p>
        </p:txBody>
      </p:sp>
      <p:grpSp>
        <p:nvGrpSpPr>
          <p:cNvPr id="51208" name="组合 131080"/>
          <p:cNvGrpSpPr/>
          <p:nvPr/>
        </p:nvGrpSpPr>
        <p:grpSpPr>
          <a:xfrm>
            <a:off x="583248" y="833755"/>
            <a:ext cx="4824412" cy="2110858"/>
            <a:chOff x="612" y="710"/>
            <a:chExt cx="2631" cy="1324"/>
          </a:xfrm>
        </p:grpSpPr>
        <p:sp>
          <p:nvSpPr>
            <p:cNvPr id="51209" name="文本框 131081"/>
            <p:cNvSpPr txBox="1"/>
            <p:nvPr/>
          </p:nvSpPr>
          <p:spPr>
            <a:xfrm>
              <a:off x="1392" y="710"/>
              <a:ext cx="655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-S-S-</a:t>
              </a:r>
            </a:p>
          </p:txBody>
        </p:sp>
        <p:sp>
          <p:nvSpPr>
            <p:cNvPr id="51210" name="文本框 131082"/>
            <p:cNvSpPr txBox="1"/>
            <p:nvPr/>
          </p:nvSpPr>
          <p:spPr>
            <a:xfrm>
              <a:off x="1421" y="1192"/>
              <a:ext cx="258" cy="3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pPr algn="ctr"/>
              <a:r>
                <a:rPr lang="en-US" altLang="zh-CN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S</a:t>
              </a:r>
            </a:p>
          </p:txBody>
        </p:sp>
        <p:sp>
          <p:nvSpPr>
            <p:cNvPr id="51211" name="文本框 131083"/>
            <p:cNvSpPr txBox="1"/>
            <p:nvPr/>
          </p:nvSpPr>
          <p:spPr>
            <a:xfrm>
              <a:off x="1421" y="1603"/>
              <a:ext cx="258" cy="3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pPr algn="ctr"/>
              <a:r>
                <a:rPr lang="en-US" altLang="zh-CN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S</a:t>
              </a:r>
            </a:p>
          </p:txBody>
        </p:sp>
        <p:sp>
          <p:nvSpPr>
            <p:cNvPr id="51212" name="文本框 131084"/>
            <p:cNvSpPr txBox="1"/>
            <p:nvPr/>
          </p:nvSpPr>
          <p:spPr>
            <a:xfrm>
              <a:off x="2670" y="1159"/>
              <a:ext cx="258" cy="3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S</a:t>
              </a:r>
            </a:p>
          </p:txBody>
        </p:sp>
        <p:sp>
          <p:nvSpPr>
            <p:cNvPr id="51213" name="文本框 131085"/>
            <p:cNvSpPr txBox="1"/>
            <p:nvPr/>
          </p:nvSpPr>
          <p:spPr>
            <a:xfrm>
              <a:off x="2382" y="1522"/>
              <a:ext cx="258" cy="30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S</a:t>
              </a:r>
            </a:p>
          </p:txBody>
        </p:sp>
        <p:sp>
          <p:nvSpPr>
            <p:cNvPr id="51214" name="直接连接符 131086"/>
            <p:cNvSpPr/>
            <p:nvPr/>
          </p:nvSpPr>
          <p:spPr>
            <a:xfrm>
              <a:off x="1104" y="1090"/>
              <a:ext cx="2112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15" name="直接连接符 131087"/>
            <p:cNvSpPr/>
            <p:nvPr/>
          </p:nvSpPr>
          <p:spPr>
            <a:xfrm>
              <a:off x="1131" y="2017"/>
              <a:ext cx="2112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16" name="直接连接符 131088"/>
            <p:cNvSpPr/>
            <p:nvPr/>
          </p:nvSpPr>
          <p:spPr>
            <a:xfrm>
              <a:off x="1395" y="889"/>
              <a:ext cx="0" cy="192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17" name="直接连接符 131089"/>
            <p:cNvSpPr/>
            <p:nvPr/>
          </p:nvSpPr>
          <p:spPr>
            <a:xfrm>
              <a:off x="1926" y="889"/>
              <a:ext cx="0" cy="192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18" name="直接连接符 131090"/>
            <p:cNvSpPr/>
            <p:nvPr/>
          </p:nvSpPr>
          <p:spPr>
            <a:xfrm>
              <a:off x="1536" y="1090"/>
              <a:ext cx="0" cy="15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19" name="直接连接符 131091"/>
            <p:cNvSpPr/>
            <p:nvPr/>
          </p:nvSpPr>
          <p:spPr>
            <a:xfrm>
              <a:off x="1545" y="1471"/>
              <a:ext cx="0" cy="13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20" name="直接连接符 131092"/>
            <p:cNvSpPr/>
            <p:nvPr/>
          </p:nvSpPr>
          <p:spPr>
            <a:xfrm>
              <a:off x="1545" y="1855"/>
              <a:ext cx="0" cy="15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21" name="直接连接符 131093"/>
            <p:cNvSpPr/>
            <p:nvPr/>
          </p:nvSpPr>
          <p:spPr>
            <a:xfrm flipH="1">
              <a:off x="2817" y="1090"/>
              <a:ext cx="96" cy="144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22" name="直接连接符 131094"/>
            <p:cNvSpPr/>
            <p:nvPr/>
          </p:nvSpPr>
          <p:spPr>
            <a:xfrm flipH="1">
              <a:off x="2538" y="1426"/>
              <a:ext cx="144" cy="192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23" name="直接连接符 131095"/>
            <p:cNvSpPr/>
            <p:nvPr/>
          </p:nvSpPr>
          <p:spPr>
            <a:xfrm flipH="1">
              <a:off x="2238" y="1825"/>
              <a:ext cx="144" cy="192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24" name="文本框 131096"/>
            <p:cNvSpPr txBox="1"/>
            <p:nvPr/>
          </p:nvSpPr>
          <p:spPr>
            <a:xfrm>
              <a:off x="612" y="840"/>
              <a:ext cx="558" cy="2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el-GR" altLang="zh-CN" sz="28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α</a:t>
              </a: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链</a:t>
              </a:r>
            </a:p>
          </p:txBody>
        </p:sp>
        <p:sp>
          <p:nvSpPr>
            <p:cNvPr id="51225" name="文本框 131097"/>
            <p:cNvSpPr txBox="1"/>
            <p:nvPr/>
          </p:nvSpPr>
          <p:spPr>
            <a:xfrm>
              <a:off x="703" y="1764"/>
              <a:ext cx="544" cy="2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lstStyle/>
            <a:p>
              <a:r>
                <a:rPr lang="el-GR" altLang="zh-CN" sz="280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β</a:t>
              </a: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链</a:t>
              </a:r>
            </a:p>
          </p:txBody>
        </p:sp>
      </p:grpSp>
      <p:sp>
        <p:nvSpPr>
          <p:cNvPr id="131099" name="文本框 131098"/>
          <p:cNvSpPr txBox="1"/>
          <p:nvPr/>
        </p:nvSpPr>
        <p:spPr>
          <a:xfrm>
            <a:off x="357505" y="4912995"/>
            <a:ext cx="8820785" cy="1512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个氨基酸形成胰岛素后，分子量比原来</a:t>
            </a:r>
          </a:p>
          <a:p>
            <a:pPr>
              <a:lnSpc>
                <a:spcPct val="11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减少了</a:t>
            </a:r>
            <a:r>
              <a:rPr lang="zh-CN" altLang="en-US" sz="28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。（注意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形成一个二硫键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(-S-S-)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减少两个氢）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1100" name="文本框 131099"/>
          <p:cNvSpPr txBox="1"/>
          <p:nvPr/>
        </p:nvSpPr>
        <p:spPr>
          <a:xfrm>
            <a:off x="2011045" y="5335566"/>
            <a:ext cx="793750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888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/>
      <p:bldP spid="131077" grpId="0"/>
      <p:bldP spid="131078" grpId="0"/>
      <p:bldP spid="131079" grpId="0"/>
      <p:bldP spid="131080" grpId="0"/>
      <p:bldP spid="131099" grpId="0"/>
      <p:bldP spid="13110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文本框 131073"/>
          <p:cNvSpPr txBox="1"/>
          <p:nvPr/>
        </p:nvSpPr>
        <p:spPr>
          <a:xfrm>
            <a:off x="440373" y="1021832"/>
            <a:ext cx="8327109" cy="424045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有一条多肽链，分子式为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68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121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，将它彻底水解后，只得到下列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种氨基酸：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                               ②</a:t>
            </a:r>
          </a:p>
          <a:p>
            <a:pPr>
              <a:lnSpc>
                <a:spcPct val="125000"/>
              </a:lnSpc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                               ④</a:t>
            </a:r>
          </a:p>
          <a:p>
            <a:pPr>
              <a:lnSpc>
                <a:spcPct val="125000"/>
              </a:lnSpc>
            </a:pPr>
            <a:endParaRPr lang="en-US" altLang="zh-CN" sz="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分析推算可知，水解得到的氨基酸个数为（    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endParaRPr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A.18        B.19        C.20         D.25</a:t>
            </a:r>
          </a:p>
        </p:txBody>
      </p:sp>
      <p:sp>
        <p:nvSpPr>
          <p:cNvPr id="131099" name="文本框 131098"/>
          <p:cNvSpPr txBox="1"/>
          <p:nvPr/>
        </p:nvSpPr>
        <p:spPr>
          <a:xfrm>
            <a:off x="7172038" y="4025266"/>
            <a:ext cx="531876" cy="65921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2BE9A5F-1A5E-4342-9A7A-F51D7788DF37}"/>
              </a:ext>
            </a:extLst>
          </p:cNvPr>
          <p:cNvGrpSpPr/>
          <p:nvPr/>
        </p:nvGrpSpPr>
        <p:grpSpPr>
          <a:xfrm>
            <a:off x="920981" y="1755665"/>
            <a:ext cx="2051135" cy="750406"/>
            <a:chOff x="440" y="2618"/>
            <a:chExt cx="1554" cy="572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6E8230B-87CD-4BDF-A068-76475D10B008}"/>
                </a:ext>
              </a:extLst>
            </p:cNvPr>
            <p:cNvSpPr/>
            <p:nvPr/>
          </p:nvSpPr>
          <p:spPr>
            <a:xfrm>
              <a:off x="938" y="2945"/>
              <a:ext cx="439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</a:rPr>
                <a:t>CH</a:t>
              </a:r>
              <a:r>
                <a:rPr lang="en-US" altLang="zh-CN" sz="2000" baseline="-25000" dirty="0">
                  <a:latin typeface="Times New Roman" panose="02020603050405020304" pitchFamily="18" charset="0"/>
                </a:rPr>
                <a:t>2</a:t>
              </a:r>
              <a:endParaRPr lang="en-US" altLang="zh-CN" sz="1400" baseline="-2500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5D2E5B3C-E67D-4E5D-8F36-2BC3FFDB1898}"/>
                </a:ext>
              </a:extLst>
            </p:cNvPr>
            <p:cNvSpPr/>
            <p:nvPr/>
          </p:nvSpPr>
          <p:spPr>
            <a:xfrm>
              <a:off x="939" y="2618"/>
              <a:ext cx="0" cy="1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endParaRPr lang="en-US" altLang="zh-CN" sz="140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24F0F35-60DE-4CC5-8A0A-6DF7E459C1E8}"/>
                </a:ext>
              </a:extLst>
            </p:cNvPr>
            <p:cNvSpPr/>
            <p:nvPr/>
          </p:nvSpPr>
          <p:spPr>
            <a:xfrm>
              <a:off x="1589" y="2957"/>
              <a:ext cx="117" cy="1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</a:rPr>
                <a:t>O</a:t>
              </a:r>
              <a:endParaRPr lang="en-US" altLang="zh-CN" sz="140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A37EAF1-9C84-4F83-9D75-5E757A116E23}"/>
                </a:ext>
              </a:extLst>
            </p:cNvPr>
            <p:cNvSpPr/>
            <p:nvPr/>
          </p:nvSpPr>
          <p:spPr>
            <a:xfrm>
              <a:off x="1735" y="2957"/>
              <a:ext cx="117" cy="1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</a:rPr>
                <a:t>O</a:t>
              </a:r>
              <a:endParaRPr lang="en-US" altLang="zh-CN" sz="1400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BC65E41-1B42-4229-9696-D329299509D5}"/>
                </a:ext>
              </a:extLst>
            </p:cNvPr>
            <p:cNvSpPr/>
            <p:nvPr/>
          </p:nvSpPr>
          <p:spPr>
            <a:xfrm>
              <a:off x="1877" y="2957"/>
              <a:ext cx="117" cy="1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</a:rPr>
                <a:t>H</a:t>
              </a:r>
              <a:endParaRPr lang="en-US" altLang="zh-CN" sz="140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5070B6C-64B6-4967-A13F-09DADBDC6515}"/>
                </a:ext>
              </a:extLst>
            </p:cNvPr>
            <p:cNvSpPr/>
            <p:nvPr/>
          </p:nvSpPr>
          <p:spPr>
            <a:xfrm>
              <a:off x="440" y="2955"/>
              <a:ext cx="349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</a:rPr>
                <a:t>H</a:t>
              </a:r>
              <a:r>
                <a:rPr lang="en-US" altLang="zh-CN" sz="2000" baseline="-25000" dirty="0">
                  <a:latin typeface="Times New Roman" panose="02020603050405020304" pitchFamily="18" charset="0"/>
                </a:rPr>
                <a:t>2</a:t>
              </a:r>
              <a:r>
                <a:rPr lang="en-US" altLang="zh-CN" sz="2000" dirty="0">
                  <a:latin typeface="Times New Roman" panose="02020603050405020304" pitchFamily="18" charset="0"/>
                </a:rPr>
                <a:t>N</a:t>
              </a:r>
              <a:endParaRPr lang="en-US" altLang="zh-CN" sz="140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直接连接符 38">
              <a:extLst>
                <a:ext uri="{FF2B5EF4-FFF2-40B4-BE49-F238E27FC236}">
                  <a16:creationId xmlns:a16="http://schemas.microsoft.com/office/drawing/2014/main" id="{65F7A4B4-DF57-4C42-AFBB-DFB33FB5EE98}"/>
                </a:ext>
              </a:extLst>
            </p:cNvPr>
            <p:cNvSpPr/>
            <p:nvPr/>
          </p:nvSpPr>
          <p:spPr>
            <a:xfrm>
              <a:off x="1291" y="3071"/>
              <a:ext cx="138" cy="0"/>
            </a:xfrm>
            <a:prstGeom prst="line">
              <a:avLst/>
            </a:prstGeom>
            <a:ln w="30226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" name="直接连接符 40">
              <a:extLst>
                <a:ext uri="{FF2B5EF4-FFF2-40B4-BE49-F238E27FC236}">
                  <a16:creationId xmlns:a16="http://schemas.microsoft.com/office/drawing/2014/main" id="{A6B10453-43D6-4383-8980-90E75AD7B745}"/>
                </a:ext>
              </a:extLst>
            </p:cNvPr>
            <p:cNvSpPr/>
            <p:nvPr/>
          </p:nvSpPr>
          <p:spPr>
            <a:xfrm flipH="1">
              <a:off x="782" y="3063"/>
              <a:ext cx="117" cy="0"/>
            </a:xfrm>
            <a:prstGeom prst="line">
              <a:avLst/>
            </a:prstGeom>
            <a:ln w="30226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8280CBF-0B78-4A3F-A125-92AFB3376D9A}"/>
                </a:ext>
              </a:extLst>
            </p:cNvPr>
            <p:cNvSpPr/>
            <p:nvPr/>
          </p:nvSpPr>
          <p:spPr>
            <a:xfrm>
              <a:off x="1463" y="2955"/>
              <a:ext cx="108" cy="1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</a:rPr>
                <a:t>C</a:t>
              </a:r>
              <a:endParaRPr lang="en-US" altLang="zh-CN" sz="14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5DDF8AF5-A51A-4F4B-ACD4-AE5CF0B30946}"/>
              </a:ext>
            </a:extLst>
          </p:cNvPr>
          <p:cNvGrpSpPr/>
          <p:nvPr/>
        </p:nvGrpSpPr>
        <p:grpSpPr>
          <a:xfrm>
            <a:off x="4511747" y="2196130"/>
            <a:ext cx="3113655" cy="759593"/>
            <a:chOff x="3723339" y="1268676"/>
            <a:chExt cx="3113655" cy="759593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0C48878F-922E-4635-B93B-06696FE10CCD}"/>
                </a:ext>
              </a:extLst>
            </p:cNvPr>
            <p:cNvGrpSpPr/>
            <p:nvPr/>
          </p:nvGrpSpPr>
          <p:grpSpPr>
            <a:xfrm>
              <a:off x="3723339" y="1268676"/>
              <a:ext cx="3113655" cy="759593"/>
              <a:chOff x="248" y="2926"/>
              <a:chExt cx="2359" cy="579"/>
            </a:xfrm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17DEEB28-694E-46A6-8F55-3973409A34CD}"/>
                  </a:ext>
                </a:extLst>
              </p:cNvPr>
              <p:cNvSpPr/>
              <p:nvPr/>
            </p:nvSpPr>
            <p:spPr>
              <a:xfrm>
                <a:off x="938" y="2945"/>
                <a:ext cx="590" cy="2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(CH</a:t>
                </a:r>
                <a:r>
                  <a:rPr lang="en-US" altLang="zh-CN" sz="2000" baseline="-25000" dirty="0">
                    <a:latin typeface="Times New Roman" panose="02020603050405020304" pitchFamily="18" charset="0"/>
                  </a:rPr>
                  <a:t>2</a:t>
                </a:r>
                <a:r>
                  <a:rPr lang="en-US" altLang="zh-CN" sz="2000" dirty="0">
                    <a:latin typeface="Times New Roman" panose="02020603050405020304" pitchFamily="18" charset="0"/>
                  </a:rPr>
                  <a:t>)</a:t>
                </a:r>
                <a:r>
                  <a:rPr lang="en-US" altLang="zh-CN" sz="2000" baseline="-25000" dirty="0">
                    <a:latin typeface="Times New Roman" panose="02020603050405020304" pitchFamily="18" charset="0"/>
                  </a:rPr>
                  <a:t>5</a:t>
                </a:r>
                <a:endParaRPr lang="en-US" altLang="zh-CN" sz="1400" baseline="-250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AD3F2F1D-0623-4F70-9218-E9C23970CD49}"/>
                  </a:ext>
                </a:extLst>
              </p:cNvPr>
              <p:cNvSpPr/>
              <p:nvPr/>
            </p:nvSpPr>
            <p:spPr>
              <a:xfrm>
                <a:off x="2061" y="2926"/>
                <a:ext cx="108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C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BEB16E3D-5F87-4980-8D98-61999C9716F7}"/>
                  </a:ext>
                </a:extLst>
              </p:cNvPr>
              <p:cNvSpPr/>
              <p:nvPr/>
            </p:nvSpPr>
            <p:spPr>
              <a:xfrm>
                <a:off x="2202" y="2926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O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D58461B9-DA2A-47AA-A2BB-A48B2BD0A225}"/>
                  </a:ext>
                </a:extLst>
              </p:cNvPr>
              <p:cNvSpPr/>
              <p:nvPr/>
            </p:nvSpPr>
            <p:spPr>
              <a:xfrm>
                <a:off x="2348" y="2926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O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2152078D-8E75-468A-BA2E-D4A5B10535D8}"/>
                  </a:ext>
                </a:extLst>
              </p:cNvPr>
              <p:cNvSpPr/>
              <p:nvPr/>
            </p:nvSpPr>
            <p:spPr>
              <a:xfrm>
                <a:off x="2490" y="2926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H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07A16E86-FA33-4016-98E2-6E4BCCCA0F90}"/>
                  </a:ext>
                </a:extLst>
              </p:cNvPr>
              <p:cNvSpPr/>
              <p:nvPr/>
            </p:nvSpPr>
            <p:spPr>
              <a:xfrm>
                <a:off x="1452" y="3229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H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DD290E2B-0C55-4A87-AFBB-63EFA22DC8D7}"/>
                  </a:ext>
                </a:extLst>
              </p:cNvPr>
              <p:cNvSpPr/>
              <p:nvPr/>
            </p:nvSpPr>
            <p:spPr>
              <a:xfrm>
                <a:off x="1577" y="3354"/>
                <a:ext cx="65" cy="1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</a:rPr>
                  <a:t>2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BA6217BB-681E-4178-AEB0-E1EBA2E45494}"/>
                  </a:ext>
                </a:extLst>
              </p:cNvPr>
              <p:cNvSpPr/>
              <p:nvPr/>
            </p:nvSpPr>
            <p:spPr>
              <a:xfrm>
                <a:off x="1635" y="3230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N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DC166142-5B22-4782-B0DF-1D7156B64C79}"/>
                  </a:ext>
                </a:extLst>
              </p:cNvPr>
              <p:cNvSpPr/>
              <p:nvPr/>
            </p:nvSpPr>
            <p:spPr>
              <a:xfrm>
                <a:off x="248" y="2936"/>
                <a:ext cx="568" cy="2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HOOC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6" name="直接连接符 55">
                <a:extLst>
                  <a:ext uri="{FF2B5EF4-FFF2-40B4-BE49-F238E27FC236}">
                    <a16:creationId xmlns:a16="http://schemas.microsoft.com/office/drawing/2014/main" id="{2B49B6CE-3ECA-4523-A091-433A0B8BDB72}"/>
                  </a:ext>
                </a:extLst>
              </p:cNvPr>
              <p:cNvSpPr/>
              <p:nvPr/>
            </p:nvSpPr>
            <p:spPr>
              <a:xfrm>
                <a:off x="1452" y="3063"/>
                <a:ext cx="138" cy="0"/>
              </a:xfrm>
              <a:prstGeom prst="line">
                <a:avLst/>
              </a:prstGeom>
              <a:ln w="30226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8" name="直接连接符 57">
                <a:extLst>
                  <a:ext uri="{FF2B5EF4-FFF2-40B4-BE49-F238E27FC236}">
                    <a16:creationId xmlns:a16="http://schemas.microsoft.com/office/drawing/2014/main" id="{B0FF6528-33A4-4BF6-8CBF-D75B8C9297EE}"/>
                  </a:ext>
                </a:extLst>
              </p:cNvPr>
              <p:cNvSpPr/>
              <p:nvPr/>
            </p:nvSpPr>
            <p:spPr>
              <a:xfrm flipH="1">
                <a:off x="774" y="3063"/>
                <a:ext cx="117" cy="0"/>
              </a:xfrm>
              <a:prstGeom prst="line">
                <a:avLst/>
              </a:prstGeom>
              <a:ln w="30226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9" name="直接连接符 58">
                <a:extLst>
                  <a:ext uri="{FF2B5EF4-FFF2-40B4-BE49-F238E27FC236}">
                    <a16:creationId xmlns:a16="http://schemas.microsoft.com/office/drawing/2014/main" id="{9EFF62A6-72A9-49D7-9CE6-73E4D9F5EE54}"/>
                  </a:ext>
                </a:extLst>
              </p:cNvPr>
              <p:cNvSpPr/>
              <p:nvPr/>
            </p:nvSpPr>
            <p:spPr>
              <a:xfrm>
                <a:off x="1705" y="3147"/>
                <a:ext cx="0" cy="122"/>
              </a:xfrm>
              <a:prstGeom prst="line">
                <a:avLst/>
              </a:prstGeom>
              <a:ln w="30226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7E2432E2-B595-4D14-BFFE-5A22F4BA49CD}"/>
                  </a:ext>
                </a:extLst>
              </p:cNvPr>
              <p:cNvSpPr/>
              <p:nvPr/>
            </p:nvSpPr>
            <p:spPr>
              <a:xfrm>
                <a:off x="1632" y="2928"/>
                <a:ext cx="108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C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196DCA3A-9671-40F1-B2BA-8ADF3498BCD0}"/>
                  </a:ext>
                </a:extLst>
              </p:cNvPr>
              <p:cNvSpPr/>
              <p:nvPr/>
            </p:nvSpPr>
            <p:spPr>
              <a:xfrm>
                <a:off x="1764" y="2928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H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063855F7-4E43-4F5B-ACAE-1B6711354304}"/>
                  </a:ext>
                </a:extLst>
              </p:cNvPr>
              <p:cNvSpPr/>
              <p:nvPr/>
            </p:nvSpPr>
            <p:spPr>
              <a:xfrm>
                <a:off x="2046" y="3015"/>
                <a:ext cx="0" cy="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63" name="直接连接符 62">
              <a:extLst>
                <a:ext uri="{FF2B5EF4-FFF2-40B4-BE49-F238E27FC236}">
                  <a16:creationId xmlns:a16="http://schemas.microsoft.com/office/drawing/2014/main" id="{8DBC79F2-A388-4CD0-9674-9CD846CD7722}"/>
                </a:ext>
              </a:extLst>
            </p:cNvPr>
            <p:cNvSpPr/>
            <p:nvPr/>
          </p:nvSpPr>
          <p:spPr>
            <a:xfrm>
              <a:off x="5922360" y="1425348"/>
              <a:ext cx="182147" cy="0"/>
            </a:xfrm>
            <a:prstGeom prst="line">
              <a:avLst/>
            </a:prstGeom>
            <a:ln w="30226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B6CAE49-8992-4CF6-9E0B-72EE4391D9F0}"/>
              </a:ext>
            </a:extLst>
          </p:cNvPr>
          <p:cNvGrpSpPr/>
          <p:nvPr/>
        </p:nvGrpSpPr>
        <p:grpSpPr>
          <a:xfrm>
            <a:off x="912404" y="3181374"/>
            <a:ext cx="2501223" cy="759593"/>
            <a:chOff x="912404" y="2062570"/>
            <a:chExt cx="2501223" cy="759593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5D8AA8C5-B5C7-496A-ABD3-FD384782518E}"/>
                </a:ext>
              </a:extLst>
            </p:cNvPr>
            <p:cNvGrpSpPr/>
            <p:nvPr/>
          </p:nvGrpSpPr>
          <p:grpSpPr>
            <a:xfrm>
              <a:off x="912404" y="2062570"/>
              <a:ext cx="2501223" cy="759593"/>
              <a:chOff x="440" y="2926"/>
              <a:chExt cx="1895" cy="579"/>
            </a:xfrm>
          </p:grpSpPr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3C528664-8403-4F59-BB84-68EA6FA00220}"/>
                  </a:ext>
                </a:extLst>
              </p:cNvPr>
              <p:cNvSpPr/>
              <p:nvPr/>
            </p:nvSpPr>
            <p:spPr>
              <a:xfrm>
                <a:off x="830" y="2945"/>
                <a:ext cx="590" cy="2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CH</a:t>
                </a:r>
                <a:r>
                  <a:rPr lang="en-US" altLang="zh-CN" sz="2000" baseline="-25000" dirty="0">
                    <a:latin typeface="Times New Roman" panose="02020603050405020304" pitchFamily="18" charset="0"/>
                  </a:rPr>
                  <a:t>2</a:t>
                </a:r>
                <a:endParaRPr lang="en-US" altLang="zh-CN" sz="1400" baseline="-250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C9C94147-3702-4E1D-B1D1-AE10E7CB332E}"/>
                  </a:ext>
                </a:extLst>
              </p:cNvPr>
              <p:cNvSpPr/>
              <p:nvPr/>
            </p:nvSpPr>
            <p:spPr>
              <a:xfrm>
                <a:off x="1789" y="2926"/>
                <a:ext cx="108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C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C4AC90C9-A078-4D51-871D-A9A25520A686}"/>
                  </a:ext>
                </a:extLst>
              </p:cNvPr>
              <p:cNvSpPr/>
              <p:nvPr/>
            </p:nvSpPr>
            <p:spPr>
              <a:xfrm>
                <a:off x="1930" y="2926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O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E7BD1419-014A-4B91-9C2D-AFFEDA6716BA}"/>
                  </a:ext>
                </a:extLst>
              </p:cNvPr>
              <p:cNvSpPr/>
              <p:nvPr/>
            </p:nvSpPr>
            <p:spPr>
              <a:xfrm>
                <a:off x="2076" y="2926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O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2FA0D0FF-99D3-4BB0-9FA4-B1C493A8165F}"/>
                  </a:ext>
                </a:extLst>
              </p:cNvPr>
              <p:cNvSpPr/>
              <p:nvPr/>
            </p:nvSpPr>
            <p:spPr>
              <a:xfrm>
                <a:off x="2218" y="2926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H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565BA452-8BAB-41DA-8A7B-0E0FE1C4D81D}"/>
                  </a:ext>
                </a:extLst>
              </p:cNvPr>
              <p:cNvSpPr/>
              <p:nvPr/>
            </p:nvSpPr>
            <p:spPr>
              <a:xfrm>
                <a:off x="1176" y="3229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H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B6BC8B3D-E258-48EA-AA3E-B8EC3571EE26}"/>
                  </a:ext>
                </a:extLst>
              </p:cNvPr>
              <p:cNvSpPr/>
              <p:nvPr/>
            </p:nvSpPr>
            <p:spPr>
              <a:xfrm>
                <a:off x="1301" y="3354"/>
                <a:ext cx="65" cy="1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</a:rPr>
                  <a:t>2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1DBB917A-68A1-4975-B7AA-BD9252DF9284}"/>
                  </a:ext>
                </a:extLst>
              </p:cNvPr>
              <p:cNvSpPr/>
              <p:nvPr/>
            </p:nvSpPr>
            <p:spPr>
              <a:xfrm>
                <a:off x="1359" y="3230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N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5E8A6DA2-6961-4B80-97BA-D05A0EE88687}"/>
                  </a:ext>
                </a:extLst>
              </p:cNvPr>
              <p:cNvSpPr/>
              <p:nvPr/>
            </p:nvSpPr>
            <p:spPr>
              <a:xfrm>
                <a:off x="440" y="2928"/>
                <a:ext cx="373" cy="2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HS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" name="直接连接符 73">
                <a:extLst>
                  <a:ext uri="{FF2B5EF4-FFF2-40B4-BE49-F238E27FC236}">
                    <a16:creationId xmlns:a16="http://schemas.microsoft.com/office/drawing/2014/main" id="{C3491C7D-4DF8-4C43-BD2D-DA8225165BB3}"/>
                  </a:ext>
                </a:extLst>
              </p:cNvPr>
              <p:cNvSpPr/>
              <p:nvPr/>
            </p:nvSpPr>
            <p:spPr>
              <a:xfrm>
                <a:off x="1172" y="3063"/>
                <a:ext cx="138" cy="0"/>
              </a:xfrm>
              <a:prstGeom prst="line">
                <a:avLst/>
              </a:prstGeom>
              <a:ln w="30226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5" name="直接连接符 74">
                <a:extLst>
                  <a:ext uri="{FF2B5EF4-FFF2-40B4-BE49-F238E27FC236}">
                    <a16:creationId xmlns:a16="http://schemas.microsoft.com/office/drawing/2014/main" id="{AB774D47-E5AB-4A29-AC0C-13FC22F01C15}"/>
                  </a:ext>
                </a:extLst>
              </p:cNvPr>
              <p:cNvSpPr/>
              <p:nvPr/>
            </p:nvSpPr>
            <p:spPr>
              <a:xfrm flipH="1">
                <a:off x="702" y="3063"/>
                <a:ext cx="117" cy="0"/>
              </a:xfrm>
              <a:prstGeom prst="line">
                <a:avLst/>
              </a:prstGeom>
              <a:ln w="30226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6" name="直接连接符 75">
                <a:extLst>
                  <a:ext uri="{FF2B5EF4-FFF2-40B4-BE49-F238E27FC236}">
                    <a16:creationId xmlns:a16="http://schemas.microsoft.com/office/drawing/2014/main" id="{363E7C13-1BC5-41F7-84B7-23DD74064F4E}"/>
                  </a:ext>
                </a:extLst>
              </p:cNvPr>
              <p:cNvSpPr/>
              <p:nvPr/>
            </p:nvSpPr>
            <p:spPr>
              <a:xfrm>
                <a:off x="1433" y="3147"/>
                <a:ext cx="0" cy="122"/>
              </a:xfrm>
              <a:prstGeom prst="line">
                <a:avLst/>
              </a:prstGeom>
              <a:ln w="30226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C95D34A4-89C2-424E-AB83-35529442BE11}"/>
                  </a:ext>
                </a:extLst>
              </p:cNvPr>
              <p:cNvSpPr/>
              <p:nvPr/>
            </p:nvSpPr>
            <p:spPr>
              <a:xfrm>
                <a:off x="1345" y="2928"/>
                <a:ext cx="108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C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E2DBDB06-F0B9-425F-8C5F-BEC1054CE3D4}"/>
                  </a:ext>
                </a:extLst>
              </p:cNvPr>
              <p:cNvSpPr/>
              <p:nvPr/>
            </p:nvSpPr>
            <p:spPr>
              <a:xfrm>
                <a:off x="1488" y="2928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H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E3D0F05F-FEAA-437B-8F6E-E7AF4B2D8B38}"/>
                  </a:ext>
                </a:extLst>
              </p:cNvPr>
              <p:cNvSpPr/>
              <p:nvPr/>
            </p:nvSpPr>
            <p:spPr>
              <a:xfrm>
                <a:off x="2046" y="3015"/>
                <a:ext cx="0" cy="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81" name="直接连接符 80">
              <a:extLst>
                <a:ext uri="{FF2B5EF4-FFF2-40B4-BE49-F238E27FC236}">
                  <a16:creationId xmlns:a16="http://schemas.microsoft.com/office/drawing/2014/main" id="{17626A4C-A634-4816-B51E-7D54F3B42FA5}"/>
                </a:ext>
              </a:extLst>
            </p:cNvPr>
            <p:cNvSpPr/>
            <p:nvPr/>
          </p:nvSpPr>
          <p:spPr>
            <a:xfrm>
              <a:off x="2482037" y="2219343"/>
              <a:ext cx="182147" cy="0"/>
            </a:xfrm>
            <a:prstGeom prst="line">
              <a:avLst/>
            </a:prstGeom>
            <a:ln w="30226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188E9887-EBF5-4601-9A87-A216FCDC8CD6}"/>
              </a:ext>
            </a:extLst>
          </p:cNvPr>
          <p:cNvGrpSpPr/>
          <p:nvPr/>
        </p:nvGrpSpPr>
        <p:grpSpPr>
          <a:xfrm>
            <a:off x="4494586" y="3206411"/>
            <a:ext cx="1986459" cy="759593"/>
            <a:chOff x="1427167" y="2062570"/>
            <a:chExt cx="1986459" cy="759593"/>
          </a:xfrm>
        </p:grpSpPr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C5F817E2-27BE-4921-A470-4F0B64F7B2B7}"/>
                </a:ext>
              </a:extLst>
            </p:cNvPr>
            <p:cNvGrpSpPr/>
            <p:nvPr/>
          </p:nvGrpSpPr>
          <p:grpSpPr>
            <a:xfrm>
              <a:off x="1427167" y="2062570"/>
              <a:ext cx="1986459" cy="759593"/>
              <a:chOff x="830" y="2926"/>
              <a:chExt cx="1505" cy="579"/>
            </a:xfrm>
          </p:grpSpPr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DC7ECEE0-76F7-448C-BE2A-FF857DF3AE3F}"/>
                  </a:ext>
                </a:extLst>
              </p:cNvPr>
              <p:cNvSpPr/>
              <p:nvPr/>
            </p:nvSpPr>
            <p:spPr>
              <a:xfrm>
                <a:off x="830" y="2945"/>
                <a:ext cx="590" cy="23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CH</a:t>
                </a:r>
                <a:r>
                  <a:rPr lang="en-US" altLang="zh-CN" sz="2000" baseline="-25000" dirty="0">
                    <a:latin typeface="Times New Roman" panose="02020603050405020304" pitchFamily="18" charset="0"/>
                  </a:rPr>
                  <a:t>3</a:t>
                </a:r>
                <a:endParaRPr lang="en-US" altLang="zh-CN" sz="1400" baseline="-250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46DEA92A-474B-41F7-A9FE-F2A172759085}"/>
                  </a:ext>
                </a:extLst>
              </p:cNvPr>
              <p:cNvSpPr/>
              <p:nvPr/>
            </p:nvSpPr>
            <p:spPr>
              <a:xfrm>
                <a:off x="1789" y="2926"/>
                <a:ext cx="108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C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64DDA1D6-6C62-4B10-BFFC-A6A66CFE112E}"/>
                  </a:ext>
                </a:extLst>
              </p:cNvPr>
              <p:cNvSpPr/>
              <p:nvPr/>
            </p:nvSpPr>
            <p:spPr>
              <a:xfrm>
                <a:off x="1930" y="2926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O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768E5278-03AC-4A27-A12D-72D5B1454ED8}"/>
                  </a:ext>
                </a:extLst>
              </p:cNvPr>
              <p:cNvSpPr/>
              <p:nvPr/>
            </p:nvSpPr>
            <p:spPr>
              <a:xfrm>
                <a:off x="2076" y="2926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O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D7BC7226-DAFC-4B35-9245-884C30D700BC}"/>
                  </a:ext>
                </a:extLst>
              </p:cNvPr>
              <p:cNvSpPr/>
              <p:nvPr/>
            </p:nvSpPr>
            <p:spPr>
              <a:xfrm>
                <a:off x="2218" y="2926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H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3AE56566-657C-4A19-B1DD-590B9C1BD960}"/>
                  </a:ext>
                </a:extLst>
              </p:cNvPr>
              <p:cNvSpPr/>
              <p:nvPr/>
            </p:nvSpPr>
            <p:spPr>
              <a:xfrm>
                <a:off x="1176" y="3229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H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60512DE1-10F6-4651-9CE1-8E54051957D9}"/>
                  </a:ext>
                </a:extLst>
              </p:cNvPr>
              <p:cNvSpPr/>
              <p:nvPr/>
            </p:nvSpPr>
            <p:spPr>
              <a:xfrm>
                <a:off x="1301" y="3354"/>
                <a:ext cx="65" cy="1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</a:rPr>
                  <a:t>2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9DF0118C-1944-43A6-A8C1-61B986FCD23D}"/>
                  </a:ext>
                </a:extLst>
              </p:cNvPr>
              <p:cNvSpPr/>
              <p:nvPr/>
            </p:nvSpPr>
            <p:spPr>
              <a:xfrm>
                <a:off x="1359" y="3230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N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5" name="直接连接符 94">
                <a:extLst>
                  <a:ext uri="{FF2B5EF4-FFF2-40B4-BE49-F238E27FC236}">
                    <a16:creationId xmlns:a16="http://schemas.microsoft.com/office/drawing/2014/main" id="{8C48BEEA-B657-41A6-A732-E93624EF661C}"/>
                  </a:ext>
                </a:extLst>
              </p:cNvPr>
              <p:cNvSpPr/>
              <p:nvPr/>
            </p:nvSpPr>
            <p:spPr>
              <a:xfrm>
                <a:off x="1172" y="3063"/>
                <a:ext cx="138" cy="0"/>
              </a:xfrm>
              <a:prstGeom prst="line">
                <a:avLst/>
              </a:prstGeom>
              <a:ln w="30226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7" name="直接连接符 96">
                <a:extLst>
                  <a:ext uri="{FF2B5EF4-FFF2-40B4-BE49-F238E27FC236}">
                    <a16:creationId xmlns:a16="http://schemas.microsoft.com/office/drawing/2014/main" id="{AF3817D8-21A9-4A14-88C4-E8FC67C006CC}"/>
                  </a:ext>
                </a:extLst>
              </p:cNvPr>
              <p:cNvSpPr/>
              <p:nvPr/>
            </p:nvSpPr>
            <p:spPr>
              <a:xfrm>
                <a:off x="1433" y="3147"/>
                <a:ext cx="0" cy="122"/>
              </a:xfrm>
              <a:prstGeom prst="line">
                <a:avLst/>
              </a:prstGeom>
              <a:ln w="30226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F07DB727-730E-462A-9F86-6D0E899F6F06}"/>
                  </a:ext>
                </a:extLst>
              </p:cNvPr>
              <p:cNvSpPr/>
              <p:nvPr/>
            </p:nvSpPr>
            <p:spPr>
              <a:xfrm>
                <a:off x="1345" y="2928"/>
                <a:ext cx="108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C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E6CF5CC6-D1AE-443E-9498-D3B1A6ABF8F8}"/>
                  </a:ext>
                </a:extLst>
              </p:cNvPr>
              <p:cNvSpPr/>
              <p:nvPr/>
            </p:nvSpPr>
            <p:spPr>
              <a:xfrm>
                <a:off x="1488" y="2928"/>
                <a:ext cx="117" cy="1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</a:rPr>
                  <a:t>H</a:t>
                </a:r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A335F921-6BAE-412E-B5FF-2149F036F21B}"/>
                  </a:ext>
                </a:extLst>
              </p:cNvPr>
              <p:cNvSpPr/>
              <p:nvPr/>
            </p:nvSpPr>
            <p:spPr>
              <a:xfrm>
                <a:off x="2046" y="3015"/>
                <a:ext cx="0" cy="1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altLang="zh-CN" sz="1400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85" name="直接连接符 84">
              <a:extLst>
                <a:ext uri="{FF2B5EF4-FFF2-40B4-BE49-F238E27FC236}">
                  <a16:creationId xmlns:a16="http://schemas.microsoft.com/office/drawing/2014/main" id="{39AB5A8F-2610-4E31-AF9E-5F5D4C43689F}"/>
                </a:ext>
              </a:extLst>
            </p:cNvPr>
            <p:cNvSpPr/>
            <p:nvPr/>
          </p:nvSpPr>
          <p:spPr>
            <a:xfrm>
              <a:off x="2482037" y="2219343"/>
              <a:ext cx="182147" cy="0"/>
            </a:xfrm>
            <a:prstGeom prst="line">
              <a:avLst/>
            </a:prstGeom>
            <a:ln w="30226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36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9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文本框 126977"/>
          <p:cNvSpPr txBox="1"/>
          <p:nvPr/>
        </p:nvSpPr>
        <p:spPr>
          <a:xfrm>
            <a:off x="820738" y="1374775"/>
            <a:ext cx="7639050" cy="19002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altLang="zh-CN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1.</a:t>
            </a: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由</a:t>
            </a:r>
            <a:r>
              <a:rPr lang="en-US" altLang="zh-CN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123</a:t>
            </a: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个氨基酸构成的一条肽链中，至少含有</a:t>
            </a:r>
            <a:r>
              <a:rPr lang="zh-CN" altLang="en-US" sz="3200" b="1" u="sng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个氨基，</a:t>
            </a:r>
            <a:r>
              <a:rPr lang="zh-CN" altLang="en-US" sz="3200" b="1" u="sng" dirty="0">
                <a:latin typeface="黑体" panose="02010609060101010101" pitchFamily="2" charset="-122"/>
                <a:ea typeface="黑体" panose="02010609060101010101" pitchFamily="2" charset="-122"/>
              </a:rPr>
              <a:t>     </a:t>
            </a: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个羧基，</a:t>
            </a:r>
            <a:r>
              <a:rPr lang="en-US" altLang="zh-CN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____</a:t>
            </a: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个肽键？</a:t>
            </a:r>
            <a:endParaRPr lang="zh-CN" altLang="en-US" sz="3200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26979" name="文本框 126978"/>
          <p:cNvSpPr txBox="1"/>
          <p:nvPr/>
        </p:nvSpPr>
        <p:spPr>
          <a:xfrm>
            <a:off x="1835150" y="2090568"/>
            <a:ext cx="503238" cy="4873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26980" name="文本框 126979"/>
          <p:cNvSpPr txBox="1"/>
          <p:nvPr/>
        </p:nvSpPr>
        <p:spPr>
          <a:xfrm>
            <a:off x="4500563" y="2090568"/>
            <a:ext cx="433387" cy="4873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26981" name="文本框 126980"/>
          <p:cNvSpPr txBox="1"/>
          <p:nvPr/>
        </p:nvSpPr>
        <p:spPr>
          <a:xfrm>
            <a:off x="755650" y="3573463"/>
            <a:ext cx="7666038" cy="25336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2.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谷胱甘肽（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lang="en-US" altLang="zh-CN" sz="3200" b="1" baseline="-25000">
                <a:latin typeface="Times New Roman" panose="02020603050405020304" pitchFamily="18" charset="0"/>
                <a:ea typeface="黑体" panose="02010609060101010101" pitchFamily="2" charset="-122"/>
              </a:rPr>
              <a:t>10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H</a:t>
            </a:r>
            <a:r>
              <a:rPr lang="en-US" altLang="zh-CN" sz="3200" b="1" baseline="-25000">
                <a:latin typeface="Times New Roman" panose="02020603050405020304" pitchFamily="18" charset="0"/>
                <a:ea typeface="黑体" panose="02010609060101010101" pitchFamily="2" charset="-122"/>
              </a:rPr>
              <a:t>17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O</a:t>
            </a:r>
            <a:r>
              <a:rPr lang="en-US" altLang="zh-CN" sz="3200" b="1" baseline="-25000">
                <a:latin typeface="Times New Roman" panose="02020603050405020304" pitchFamily="18" charset="0"/>
                <a:ea typeface="黑体" panose="02010609060101010101" pitchFamily="2" charset="-122"/>
              </a:rPr>
              <a:t>6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N</a:t>
            </a:r>
            <a:r>
              <a:rPr lang="en-US" altLang="zh-CN" sz="3200" b="1" baseline="-25000">
                <a:latin typeface="Times New Roman" panose="02020603050405020304" pitchFamily="18" charset="0"/>
                <a:ea typeface="黑体" panose="02010609060101010101" pitchFamily="2" charset="-122"/>
              </a:rPr>
              <a:t>3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S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）是一种重要的</a:t>
            </a: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三肽，它是由谷氨酸（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lang="en-US" altLang="zh-CN" sz="3200" b="1" baseline="-25000">
                <a:latin typeface="Times New Roman" panose="02020603050405020304" pitchFamily="18" charset="0"/>
                <a:ea typeface="黑体" panose="02010609060101010101" pitchFamily="2" charset="-122"/>
              </a:rPr>
              <a:t>5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H</a:t>
            </a:r>
            <a:r>
              <a:rPr lang="en-US" altLang="zh-CN" sz="3200" b="1" baseline="-25000">
                <a:latin typeface="Times New Roman" panose="02020603050405020304" pitchFamily="18" charset="0"/>
                <a:ea typeface="黑体" panose="02010609060101010101" pitchFamily="2" charset="-122"/>
              </a:rPr>
              <a:t>9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O</a:t>
            </a:r>
            <a:r>
              <a:rPr lang="en-US" altLang="zh-CN" sz="3200" b="1" baseline="-25000">
                <a:latin typeface="Times New Roman" panose="02020603050405020304" pitchFamily="18" charset="0"/>
                <a:ea typeface="黑体" panose="02010609060101010101" pitchFamily="2" charset="-122"/>
              </a:rPr>
              <a:t>4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N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）、甘氨酸（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lang="en-US" altLang="zh-CN" sz="3200" b="1" baseline="-25000">
                <a:latin typeface="Times New Roman" panose="02020603050405020304" pitchFamily="18" charset="0"/>
                <a:ea typeface="黑体" panose="02010609060101010101" pitchFamily="2" charset="-122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H</a:t>
            </a:r>
            <a:r>
              <a:rPr lang="en-US" altLang="zh-CN" sz="3200" b="1" baseline="-25000">
                <a:latin typeface="Times New Roman" panose="02020603050405020304" pitchFamily="18" charset="0"/>
                <a:ea typeface="黑体" panose="02010609060101010101" pitchFamily="2" charset="-122"/>
              </a:rPr>
              <a:t>5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O</a:t>
            </a:r>
            <a:r>
              <a:rPr lang="en-US" altLang="zh-CN" sz="3200" b="1" baseline="-25000">
                <a:latin typeface="Times New Roman" panose="02020603050405020304" pitchFamily="18" charset="0"/>
                <a:ea typeface="黑体" panose="02010609060101010101" pitchFamily="2" charset="-122"/>
              </a:rPr>
              <a:t>2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N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）和半胱氨酸缩合而成，则半胱氨酸可能的分子简式为</a:t>
            </a:r>
            <a:r>
              <a:rPr lang="zh-CN" altLang="en-US" sz="3200" b="1" u="sng" dirty="0">
                <a:latin typeface="Times New Roman" panose="02020603050405020304" pitchFamily="18" charset="0"/>
                <a:ea typeface="黑体" panose="02010609060101010101" pitchFamily="2" charset="-122"/>
              </a:rPr>
              <a:t>                      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。</a:t>
            </a:r>
            <a:endParaRPr lang="zh-CN" altLang="en-US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126982" name="文本框 126981"/>
          <p:cNvSpPr txBox="1"/>
          <p:nvPr/>
        </p:nvSpPr>
        <p:spPr>
          <a:xfrm>
            <a:off x="5867400" y="5473531"/>
            <a:ext cx="2032000" cy="4873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en-US" altLang="zh-CN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7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NS</a:t>
            </a:r>
          </a:p>
        </p:txBody>
      </p:sp>
      <p:sp>
        <p:nvSpPr>
          <p:cNvPr id="53254" name="文本框 126982"/>
          <p:cNvSpPr txBox="1"/>
          <p:nvPr/>
        </p:nvSpPr>
        <p:spPr>
          <a:xfrm>
            <a:off x="0" y="333375"/>
            <a:ext cx="4321175" cy="823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800" b="1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练一练</a:t>
            </a:r>
          </a:p>
        </p:txBody>
      </p:sp>
      <p:sp>
        <p:nvSpPr>
          <p:cNvPr id="126984" name="文本框 126983"/>
          <p:cNvSpPr txBox="1"/>
          <p:nvPr/>
        </p:nvSpPr>
        <p:spPr>
          <a:xfrm>
            <a:off x="6659563" y="2090568"/>
            <a:ext cx="1152525" cy="4873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122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/>
      <p:bldP spid="126980" grpId="0"/>
      <p:bldP spid="126981" grpId="0"/>
      <p:bldP spid="126982" grpId="0"/>
      <p:bldP spid="1269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标题 129025"/>
          <p:cNvSpPr>
            <a:spLocks noGrp="1"/>
          </p:cNvSpPr>
          <p:nvPr>
            <p:ph type="title" idx="4294967295"/>
          </p:nvPr>
        </p:nvSpPr>
        <p:spPr>
          <a:xfrm>
            <a:off x="598488" y="895350"/>
            <a:ext cx="3232150" cy="639763"/>
          </a:xfrm>
        </p:spPr>
        <p:txBody>
          <a:bodyPr wrap="square" lIns="0" tIns="0" rIns="0" bIns="0" anchor="t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ea typeface="黑体" panose="02010609060101010101" pitchFamily="2" charset="-122"/>
              </a:rPr>
              <a:t>思维拓展：</a:t>
            </a:r>
          </a:p>
        </p:txBody>
      </p:sp>
      <p:sp>
        <p:nvSpPr>
          <p:cNvPr id="54274" name="文本框 129026"/>
          <p:cNvSpPr txBox="1"/>
          <p:nvPr/>
        </p:nvSpPr>
        <p:spPr>
          <a:xfrm>
            <a:off x="755650" y="1916113"/>
            <a:ext cx="7559675" cy="36544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>
              <a:lnSpc>
                <a:spcPct val="145000"/>
              </a:lnSpc>
              <a:spcBef>
                <a:spcPct val="2500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2" charset="-122"/>
              </a:rPr>
              <a:t> 1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2" charset="-122"/>
              </a:rPr>
              <a:t>、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由两个氨基酸分子脱去一分子水形成的一个含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—CO—NH—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结构的化合物是二肽，足量的丙氨酸和苯丙氨酸混合后，在一定的条件下生成的二肽则有</a:t>
            </a:r>
          </a:p>
          <a:p>
            <a:pPr>
              <a:lnSpc>
                <a:spcPct val="145000"/>
              </a:lnSpc>
              <a:spcBef>
                <a:spcPct val="25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A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．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2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种　   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B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．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3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种       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C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．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4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种     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D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．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5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种</a:t>
            </a:r>
          </a:p>
        </p:txBody>
      </p:sp>
      <p:sp>
        <p:nvSpPr>
          <p:cNvPr id="129028" name="任意多边形 129027"/>
          <p:cNvSpPr/>
          <p:nvPr/>
        </p:nvSpPr>
        <p:spPr>
          <a:xfrm>
            <a:off x="4500563" y="4579938"/>
            <a:ext cx="1060450" cy="968375"/>
          </a:xfrm>
          <a:custGeom>
            <a:avLst/>
            <a:gdLst/>
            <a:ahLst/>
            <a:cxnLst/>
            <a:rect l="0" t="0" r="0" b="0"/>
            <a:pathLst>
              <a:path w="668" h="610">
                <a:moveTo>
                  <a:pt x="0" y="409"/>
                </a:moveTo>
                <a:cubicBezTo>
                  <a:pt x="39" y="431"/>
                  <a:pt x="132" y="610"/>
                  <a:pt x="243" y="542"/>
                </a:cubicBezTo>
                <a:cubicBezTo>
                  <a:pt x="354" y="474"/>
                  <a:pt x="580" y="113"/>
                  <a:pt x="668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内容占位符 130049"/>
          <p:cNvSpPr>
            <a:spLocks noGrp="1"/>
          </p:cNvSpPr>
          <p:nvPr>
            <p:ph idx="1"/>
          </p:nvPr>
        </p:nvSpPr>
        <p:spPr>
          <a:xfrm>
            <a:off x="611188" y="1052513"/>
            <a:ext cx="8229600" cy="2303462"/>
          </a:xfrm>
        </p:spPr>
        <p:txBody>
          <a:bodyPr anchor="t"/>
          <a:lstStyle/>
          <a:p>
            <a:pPr>
              <a:lnSpc>
                <a:spcPct val="130000"/>
              </a:lnSpc>
              <a:buNone/>
            </a:pPr>
            <a:r>
              <a:rPr lang="en-US" altLang="zh-CN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、某蛋白质有</a:t>
            </a:r>
            <a:r>
              <a:rPr lang="en-US" altLang="zh-CN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n</a:t>
            </a: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个氨基酸，若其由</a:t>
            </a:r>
            <a:r>
              <a:rPr lang="en-US" altLang="zh-CN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m</a:t>
            </a:r>
            <a:r>
              <a:rPr lang="zh-CN" altLang="en-US" sz="3200" b="1" dirty="0">
                <a:latin typeface="黑体" panose="02010609060101010101" pitchFamily="2" charset="-122"/>
                <a:ea typeface="黑体" panose="02010609060101010101" pitchFamily="2" charset="-122"/>
              </a:rPr>
              <a:t>条肽链组成，则该蛋白质至少有多少个氧原子？</a:t>
            </a:r>
          </a:p>
          <a:p>
            <a:pPr>
              <a:lnSpc>
                <a:spcPct val="130000"/>
              </a:lnSpc>
              <a:buNone/>
            </a:pPr>
            <a:r>
              <a:rPr lang="zh-CN" altLang="en-US" sz="3200" b="1" err="1"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lang="en-US" altLang="zh-CN" sz="3200" b="1" err="1">
                <a:latin typeface="黑体" panose="02010609060101010101" pitchFamily="2" charset="-122"/>
                <a:ea typeface="黑体" panose="02010609060101010101" pitchFamily="2" charset="-122"/>
              </a:rPr>
              <a:t>A.n-m     B.n+m</a:t>
            </a:r>
            <a:r>
              <a:rPr lang="en-US" altLang="zh-CN" sz="3200" b="1">
                <a:latin typeface="黑体" panose="02010609060101010101" pitchFamily="2" charset="-122"/>
                <a:ea typeface="黑体" panose="02010609060101010101" pitchFamily="2" charset="-122"/>
              </a:rPr>
              <a:t>    C.n+2m   D.n-2m</a:t>
            </a:r>
          </a:p>
        </p:txBody>
      </p:sp>
      <p:sp>
        <p:nvSpPr>
          <p:cNvPr id="4" name="任意多边形 129027">
            <a:extLst>
              <a:ext uri="{FF2B5EF4-FFF2-40B4-BE49-F238E27FC236}">
                <a16:creationId xmlns:a16="http://schemas.microsoft.com/office/drawing/2014/main" id="{25C5AE81-3A0A-421B-BC1F-D19AE64FD6F8}"/>
              </a:ext>
            </a:extLst>
          </p:cNvPr>
          <p:cNvSpPr/>
          <p:nvPr/>
        </p:nvSpPr>
        <p:spPr>
          <a:xfrm>
            <a:off x="2765426" y="2387600"/>
            <a:ext cx="1060450" cy="968375"/>
          </a:xfrm>
          <a:custGeom>
            <a:avLst/>
            <a:gdLst/>
            <a:ahLst/>
            <a:cxnLst/>
            <a:rect l="0" t="0" r="0" b="0"/>
            <a:pathLst>
              <a:path w="668" h="610">
                <a:moveTo>
                  <a:pt x="0" y="409"/>
                </a:moveTo>
                <a:cubicBezTo>
                  <a:pt x="39" y="431"/>
                  <a:pt x="132" y="610"/>
                  <a:pt x="243" y="542"/>
                </a:cubicBezTo>
                <a:cubicBezTo>
                  <a:pt x="354" y="474"/>
                  <a:pt x="580" y="113"/>
                  <a:pt x="668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0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0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9750" y="323850"/>
            <a:ext cx="1588770" cy="716915"/>
          </a:xfrm>
          <a:prstGeom prst="rect">
            <a:avLst/>
          </a:prstGeom>
          <a:solidFill>
            <a:srgbClr val="DCDCDC"/>
          </a:solidFill>
          <a:ln>
            <a:solidFill>
              <a:srgbClr val="609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糖 类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31190" y="1730375"/>
            <a:ext cx="2631440" cy="3995420"/>
            <a:chOff x="843" y="2248"/>
            <a:chExt cx="3480" cy="52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" y="2248"/>
              <a:ext cx="3480" cy="522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823" y="3050"/>
              <a:ext cx="1372" cy="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红糖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97" y="5844"/>
              <a:ext cx="1372" cy="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白糖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769995" y="1454785"/>
            <a:ext cx="3975735" cy="2014220"/>
            <a:chOff x="5466" y="2248"/>
            <a:chExt cx="5232" cy="317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6" y="2248"/>
              <a:ext cx="5232" cy="317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609" y="4695"/>
              <a:ext cx="137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冰糖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640" y="3641725"/>
            <a:ext cx="4068445" cy="285813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440805" y="3806190"/>
            <a:ext cx="866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淀粉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900805" y="5824855"/>
            <a:ext cx="1110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纤维素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" y="589280"/>
            <a:ext cx="3443605" cy="2682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785" y="588645"/>
            <a:ext cx="4471670" cy="26835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8180" y="3654425"/>
            <a:ext cx="75914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/>
              <a:t>谚语：龙生龙，凤生凤，老鼠的儿子会打洞</a:t>
            </a:r>
          </a:p>
          <a:p>
            <a:pPr>
              <a:lnSpc>
                <a:spcPct val="150000"/>
              </a:lnSpc>
            </a:pPr>
            <a:r>
              <a:rPr lang="zh-CN" altLang="en-US" sz="2800" b="1"/>
              <a:t>           种瓜得瓜种豆得豆</a:t>
            </a:r>
          </a:p>
          <a:p>
            <a:pPr>
              <a:lnSpc>
                <a:spcPct val="150000"/>
              </a:lnSpc>
            </a:pPr>
            <a:r>
              <a:rPr lang="zh-CN" altLang="en-US" sz="2800" b="1"/>
              <a:t>           有其父必有其子</a:t>
            </a:r>
          </a:p>
          <a:p>
            <a:pPr>
              <a:lnSpc>
                <a:spcPct val="150000"/>
              </a:lnSpc>
            </a:pPr>
            <a:r>
              <a:rPr lang="zh-CN" altLang="en-US" sz="2800" b="1"/>
              <a:t>           虎父无犬子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2455" y="5996940"/>
            <a:ext cx="5545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元素组成：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92455" y="2680335"/>
            <a:ext cx="3738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基本单位：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核苷酸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92455" y="1494790"/>
            <a:ext cx="53765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种类：①脱氧核糖核酸（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DNA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  <a:p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②核糖核酸（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RNA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916305" y="3443605"/>
            <a:ext cx="5488320" cy="2026285"/>
            <a:chOff x="1843" y="4678"/>
            <a:chExt cx="10136" cy="3743"/>
          </a:xfrm>
        </p:grpSpPr>
        <p:sp>
          <p:nvSpPr>
            <p:cNvPr id="33" name="AutoShape 6">
              <a:hlinkClick r:id="rId3" action="ppaction://hlinksldjump"/>
            </p:cNvPr>
            <p:cNvSpPr/>
            <p:nvPr/>
          </p:nvSpPr>
          <p:spPr>
            <a:xfrm>
              <a:off x="4857" y="5911"/>
              <a:ext cx="3014" cy="2510"/>
            </a:xfrm>
            <a:prstGeom prst="pentagon">
              <a:avLst/>
            </a:prstGeom>
            <a:solidFill>
              <a:srgbClr val="FF0000"/>
            </a:solidFill>
            <a:ln w="12700" cap="flat" cmpd="sng">
              <a:solidFill>
                <a:srgbClr val="01019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lang="zh-CN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五碳糖</a:t>
              </a:r>
            </a:p>
          </p:txBody>
        </p:sp>
        <p:sp>
          <p:nvSpPr>
            <p:cNvPr id="34" name="Oval 7"/>
            <p:cNvSpPr>
              <a:spLocks noChangeArrowheads="1"/>
            </p:cNvSpPr>
            <p:nvPr/>
          </p:nvSpPr>
          <p:spPr bwMode="auto">
            <a:xfrm>
              <a:off x="1843" y="4678"/>
              <a:ext cx="1950" cy="187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mpd="sng">
              <a:solidFill>
                <a:srgbClr val="660066"/>
              </a:solidFill>
              <a:round/>
            </a:ln>
            <a:effectLst/>
          </p:spPr>
          <p:txBody>
            <a:bodyPr wrap="none" anchor="ctr"/>
            <a:lstStyle/>
            <a:p>
              <a:pPr algn="ctr" fontAlgn="auto"/>
              <a:r>
                <a:rPr lang="zh-CN" sz="2400" b="1" strike="noStrike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磷酸</a:t>
              </a:r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7850" y="6871"/>
              <a:ext cx="1250" cy="17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auto"/>
              <a:endParaRPr lang="zh-CN" altLang="en-US" strike="noStrike" noProof="1"/>
            </a:p>
          </p:txBody>
        </p:sp>
        <p:sp>
          <p:nvSpPr>
            <p:cNvPr id="36" name="Rectangle 9">
              <a:hlinkClick r:id="rId3" action="ppaction://hlinksldjump"/>
            </p:cNvPr>
            <p:cNvSpPr/>
            <p:nvPr/>
          </p:nvSpPr>
          <p:spPr>
            <a:xfrm>
              <a:off x="8916" y="6355"/>
              <a:ext cx="3063" cy="1030"/>
            </a:xfrm>
            <a:prstGeom prst="rect">
              <a:avLst/>
            </a:prstGeom>
            <a:solidFill>
              <a:srgbClr val="376092"/>
            </a:solidFill>
            <a:ln w="12700" cap="flat" cmpd="sng">
              <a:solidFill>
                <a:srgbClr val="6699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lang="zh-CN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含氮碱基</a:t>
              </a:r>
            </a:p>
          </p:txBody>
        </p:sp>
        <p:grpSp>
          <p:nvGrpSpPr>
            <p:cNvPr id="37" name="Group 10"/>
            <p:cNvGrpSpPr/>
            <p:nvPr/>
          </p:nvGrpSpPr>
          <p:grpSpPr>
            <a:xfrm>
              <a:off x="3433" y="6317"/>
              <a:ext cx="1450" cy="580"/>
              <a:chOff x="0" y="0"/>
              <a:chExt cx="545" cy="317"/>
            </a:xfrm>
          </p:grpSpPr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 flipH="1">
                <a:off x="273" y="317"/>
                <a:ext cx="272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9" name="Line 12"/>
              <p:cNvSpPr>
                <a:spLocks noChangeShapeType="1"/>
              </p:cNvSpPr>
              <p:nvPr/>
            </p:nvSpPr>
            <p:spPr bwMode="auto">
              <a:xfrm flipH="1" flipV="1">
                <a:off x="0" y="0"/>
                <a:ext cx="272" cy="317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sp>
        <p:nvSpPr>
          <p:cNvPr id="7" name="矩形 6"/>
          <p:cNvSpPr/>
          <p:nvPr/>
        </p:nvSpPr>
        <p:spPr>
          <a:xfrm>
            <a:off x="539750" y="323850"/>
            <a:ext cx="1588770" cy="716915"/>
          </a:xfrm>
          <a:prstGeom prst="rect">
            <a:avLst/>
          </a:prstGeom>
          <a:solidFill>
            <a:srgbClr val="DCDCDC"/>
          </a:solidFill>
          <a:ln>
            <a:solidFill>
              <a:srgbClr val="609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核 酸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78180" y="423545"/>
            <a:ext cx="5192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DNA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的基本单位</a:t>
            </a:r>
            <a:r>
              <a:rPr lang="en-US" altLang="zh-CN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脱氧核糖核苷酸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78180" y="1010285"/>
            <a:ext cx="5473701" cy="2026285"/>
            <a:chOff x="1843" y="4678"/>
            <a:chExt cx="10109" cy="3743"/>
          </a:xfrm>
        </p:grpSpPr>
        <p:sp>
          <p:nvSpPr>
            <p:cNvPr id="33" name="AutoShape 6">
              <a:hlinkClick r:id="rId3" action="ppaction://hlinksldjump"/>
            </p:cNvPr>
            <p:cNvSpPr/>
            <p:nvPr/>
          </p:nvSpPr>
          <p:spPr>
            <a:xfrm>
              <a:off x="4857" y="5911"/>
              <a:ext cx="3014" cy="2510"/>
            </a:xfrm>
            <a:prstGeom prst="pentagon">
              <a:avLst/>
            </a:prstGeom>
            <a:solidFill>
              <a:srgbClr val="FF0000"/>
            </a:solidFill>
            <a:ln w="12700" cap="flat" cmpd="sng">
              <a:solidFill>
                <a:srgbClr val="01019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lang="zh-CN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脱氧核糖</a:t>
              </a:r>
            </a:p>
          </p:txBody>
        </p:sp>
        <p:sp>
          <p:nvSpPr>
            <p:cNvPr id="34" name="Oval 7"/>
            <p:cNvSpPr>
              <a:spLocks noChangeArrowheads="1"/>
            </p:cNvSpPr>
            <p:nvPr/>
          </p:nvSpPr>
          <p:spPr bwMode="auto">
            <a:xfrm>
              <a:off x="1843" y="4678"/>
              <a:ext cx="1950" cy="187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mpd="sng">
              <a:solidFill>
                <a:srgbClr val="660066"/>
              </a:solidFill>
              <a:round/>
            </a:ln>
            <a:effectLst/>
          </p:spPr>
          <p:txBody>
            <a:bodyPr wrap="none" anchor="ctr"/>
            <a:lstStyle/>
            <a:p>
              <a:pPr algn="ctr" fontAlgn="auto"/>
              <a:r>
                <a:rPr lang="zh-CN" sz="2400" b="1" strike="noStrike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磷酸</a:t>
              </a:r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7850" y="6871"/>
              <a:ext cx="1250" cy="17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auto"/>
              <a:endParaRPr lang="zh-CN" altLang="en-US" strike="noStrike" noProof="1"/>
            </a:p>
          </p:txBody>
        </p:sp>
        <p:sp>
          <p:nvSpPr>
            <p:cNvPr id="36" name="Rectangle 9">
              <a:hlinkClick r:id="rId3" action="ppaction://hlinksldjump"/>
            </p:cNvPr>
            <p:cNvSpPr/>
            <p:nvPr/>
          </p:nvSpPr>
          <p:spPr>
            <a:xfrm>
              <a:off x="8916" y="6284"/>
              <a:ext cx="3036" cy="1191"/>
            </a:xfrm>
            <a:prstGeom prst="rect">
              <a:avLst/>
            </a:prstGeom>
            <a:solidFill>
              <a:srgbClr val="376092"/>
            </a:solidFill>
            <a:ln w="12700" cap="flat" cmpd="sng">
              <a:solidFill>
                <a:srgbClr val="6699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lang="zh-CN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含氮碱基</a:t>
              </a:r>
              <a:endPara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7" name="Group 10"/>
            <p:cNvGrpSpPr/>
            <p:nvPr/>
          </p:nvGrpSpPr>
          <p:grpSpPr>
            <a:xfrm>
              <a:off x="3433" y="6317"/>
              <a:ext cx="1450" cy="580"/>
              <a:chOff x="0" y="0"/>
              <a:chExt cx="545" cy="317"/>
            </a:xfrm>
          </p:grpSpPr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 flipH="1">
                <a:off x="273" y="317"/>
                <a:ext cx="272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9" name="Line 12"/>
              <p:cNvSpPr>
                <a:spLocks noChangeShapeType="1"/>
              </p:cNvSpPr>
              <p:nvPr/>
            </p:nvSpPr>
            <p:spPr bwMode="auto">
              <a:xfrm flipH="1" flipV="1">
                <a:off x="0" y="0"/>
                <a:ext cx="272" cy="317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678180" y="3570605"/>
            <a:ext cx="5192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RNA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的基本单位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核糖核苷酸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78180" y="4326255"/>
            <a:ext cx="5473701" cy="2026285"/>
            <a:chOff x="1843" y="4678"/>
            <a:chExt cx="10109" cy="3743"/>
          </a:xfrm>
        </p:grpSpPr>
        <p:sp>
          <p:nvSpPr>
            <p:cNvPr id="5" name="AutoShape 6">
              <a:hlinkClick r:id="rId3" action="ppaction://hlinksldjump"/>
            </p:cNvPr>
            <p:cNvSpPr/>
            <p:nvPr/>
          </p:nvSpPr>
          <p:spPr>
            <a:xfrm>
              <a:off x="4857" y="5911"/>
              <a:ext cx="3014" cy="2510"/>
            </a:xfrm>
            <a:prstGeom prst="pentagon">
              <a:avLst/>
            </a:prstGeom>
            <a:solidFill>
              <a:srgbClr val="FF0000"/>
            </a:solidFill>
            <a:ln w="12700" cap="flat" cmpd="sng">
              <a:solidFill>
                <a:srgbClr val="01019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lang="zh-CN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核糖</a:t>
              </a:r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1843" y="4678"/>
              <a:ext cx="1950" cy="187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mpd="sng">
              <a:solidFill>
                <a:srgbClr val="660066"/>
              </a:solidFill>
              <a:round/>
            </a:ln>
            <a:effectLst/>
          </p:spPr>
          <p:txBody>
            <a:bodyPr wrap="none" anchor="ctr"/>
            <a:lstStyle/>
            <a:p>
              <a:pPr algn="ctr" fontAlgn="auto"/>
              <a:r>
                <a:rPr lang="zh-CN" sz="2400" b="1" strike="noStrike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磷酸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7850" y="6871"/>
              <a:ext cx="1250" cy="17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auto"/>
              <a:endParaRPr lang="zh-CN" altLang="en-US" strike="noStrike" noProof="1"/>
            </a:p>
          </p:txBody>
        </p:sp>
        <p:sp>
          <p:nvSpPr>
            <p:cNvPr id="9" name="Rectangle 9">
              <a:hlinkClick r:id="rId3" action="ppaction://hlinksldjump"/>
            </p:cNvPr>
            <p:cNvSpPr/>
            <p:nvPr/>
          </p:nvSpPr>
          <p:spPr>
            <a:xfrm>
              <a:off x="8916" y="6311"/>
              <a:ext cx="3036" cy="1137"/>
            </a:xfrm>
            <a:prstGeom prst="rect">
              <a:avLst/>
            </a:prstGeom>
            <a:solidFill>
              <a:srgbClr val="376092"/>
            </a:solidFill>
            <a:ln w="12700" cap="flat" cmpd="sng">
              <a:solidFill>
                <a:srgbClr val="6699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lang="zh-CN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含氮碱基</a:t>
              </a:r>
              <a:endPara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3433" y="6317"/>
              <a:ext cx="1450" cy="580"/>
              <a:chOff x="0" y="0"/>
              <a:chExt cx="545" cy="317"/>
            </a:xfrm>
          </p:grpSpPr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 flipH="1">
                <a:off x="273" y="317"/>
                <a:ext cx="272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 flipH="1" flipV="1">
                <a:off x="0" y="0"/>
                <a:ext cx="272" cy="317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265545" y="1142365"/>
            <a:ext cx="676910" cy="2109470"/>
            <a:chOff x="9867" y="1799"/>
            <a:chExt cx="1066" cy="3322"/>
          </a:xfrm>
        </p:grpSpPr>
        <p:sp>
          <p:nvSpPr>
            <p:cNvPr id="13" name="左大括号 12"/>
            <p:cNvSpPr/>
            <p:nvPr/>
          </p:nvSpPr>
          <p:spPr>
            <a:xfrm>
              <a:off x="9867" y="2133"/>
              <a:ext cx="178" cy="268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111" y="1799"/>
              <a:ext cx="8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111" y="2621"/>
              <a:ext cx="8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133" y="3483"/>
              <a:ext cx="8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133" y="4305"/>
              <a:ext cx="800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buFont typeface="+mj-lt"/>
                <a:buNone/>
              </a:pPr>
              <a:r>
                <a:rPr lang="en-US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251575" y="4430395"/>
            <a:ext cx="676910" cy="2113280"/>
            <a:chOff x="9867" y="1799"/>
            <a:chExt cx="1066" cy="3328"/>
          </a:xfrm>
        </p:grpSpPr>
        <p:sp>
          <p:nvSpPr>
            <p:cNvPr id="20" name="左大括号 19"/>
            <p:cNvSpPr/>
            <p:nvPr/>
          </p:nvSpPr>
          <p:spPr>
            <a:xfrm>
              <a:off x="9867" y="2133"/>
              <a:ext cx="178" cy="268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111" y="1799"/>
              <a:ext cx="8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111" y="2621"/>
              <a:ext cx="8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133" y="3483"/>
              <a:ext cx="8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133" y="4305"/>
              <a:ext cx="8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U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76910" y="830580"/>
            <a:ext cx="482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功能：储存和传递遗传信息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62940" y="1441450"/>
            <a:ext cx="730821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DNA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：主要在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细胞核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内，储存遗传信息，控制细胞的所有活动，并决定细胞和生物体的整个遗传特性。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76910" y="2754630"/>
            <a:ext cx="729488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RNA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：主要在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细胞质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内，是合成蛋白质必需的；</a:t>
            </a:r>
          </a:p>
          <a:p>
            <a:pPr>
              <a:lnSpc>
                <a:spcPct val="14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RNA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病毒的遗传物质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79450" y="1581785"/>
            <a:ext cx="7899400" cy="1781175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第二节  生物大分子以碳链为骨架</a:t>
            </a:r>
            <a:br>
              <a:rPr lang="zh-CN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zh-CN" alt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899100" y="3211150"/>
            <a:ext cx="7349400" cy="1472400"/>
          </a:xfrm>
        </p:spPr>
        <p:txBody>
          <a:bodyPr/>
          <a:lstStyle/>
          <a:p>
            <a:r>
              <a:rPr lang="zh-CN" altLang="zh-CN" sz="260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检测生物组织中的油脂、糖类和蛋白质</a:t>
            </a:r>
            <a:endParaRPr lang="zh-CN" altLang="en-US" sz="2600"/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>
          <a:xfrm>
            <a:off x="669925" y="431800"/>
            <a:ext cx="265747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淀粉的鉴定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900" y="1233170"/>
            <a:ext cx="7234555" cy="3857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defTabSz="0">
              <a:lnSpc>
                <a:spcPct val="170000"/>
              </a:lnSpc>
              <a:spcAft>
                <a:spcPct val="0"/>
              </a:spcAft>
              <a:buFont typeface="+mj-lt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 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选材：马铃薯块茎，制备样液</a:t>
            </a:r>
            <a:endParaRPr lang="zh-CN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defTabSz="0">
              <a:lnSpc>
                <a:spcPct val="170000"/>
              </a:lnSpc>
              <a:spcAft>
                <a:spcPct val="0"/>
              </a:spcAft>
              <a:buFont typeface="+mj-lt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 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方法步骤：</a:t>
            </a:r>
            <a:endParaRPr lang="zh-CN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defTabSz="0">
              <a:lnSpc>
                <a:spcPct val="170000"/>
              </a:lnSpc>
              <a:spcAft>
                <a:spcPct val="0"/>
              </a:spcAft>
              <a:buFont typeface="+mj-lt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）将生物组织材料剪碎后研磨、过滤</a:t>
            </a:r>
            <a:endParaRPr lang="zh-CN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defTabSz="0">
              <a:lnSpc>
                <a:spcPct val="170000"/>
              </a:lnSpc>
              <a:spcAft>
                <a:spcPct val="0"/>
              </a:spcAft>
              <a:buFont typeface="+mj-lt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）取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 mL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样本上清液加入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滴碘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碘化钾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溶液</a:t>
            </a:r>
            <a:endParaRPr lang="en-US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defTabSz="0">
              <a:lnSpc>
                <a:spcPct val="170000"/>
              </a:lnSpc>
              <a:spcAft>
                <a:spcPct val="0"/>
              </a:spcAft>
              <a:buFont typeface="+mj-lt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）与样本上清液比较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观察颜色变化</a:t>
            </a:r>
            <a:endParaRPr lang="zh-CN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defTabSz="0">
              <a:lnSpc>
                <a:spcPct val="170000"/>
              </a:lnSpc>
              <a:spcAft>
                <a:spcPct val="0"/>
              </a:spcAft>
              <a:buFont typeface="+mj-lt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 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结果：溶液颜色变成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蓝色</a:t>
            </a:r>
            <a:endParaRPr lang="zh-CN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32963"/>
          <a:stretch>
            <a:fillRect/>
          </a:stretch>
        </p:blipFill>
        <p:spPr>
          <a:xfrm>
            <a:off x="4113530" y="265430"/>
            <a:ext cx="4719320" cy="63271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>
          <a:xfrm>
            <a:off x="711835" y="417830"/>
            <a:ext cx="815911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还原糖（如葡萄糖、果糖、麦芽糖）的鉴定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900" y="1224280"/>
            <a:ext cx="852805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defTabSz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 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选材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苹果、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梨，制备样液</a:t>
            </a:r>
            <a:endParaRPr lang="zh-CN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defTabSz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 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方法步骤：</a:t>
            </a:r>
          </a:p>
          <a:p>
            <a:pPr indent="0" defTabSz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）取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 mL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样本上清液加入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 mL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本尼迪特试剂</a:t>
            </a:r>
            <a:r>
              <a:rPr lang="zh-CN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振荡试管</a:t>
            </a:r>
            <a:endParaRPr lang="en-US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defTabSz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热水中加热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2~3min</a:t>
            </a:r>
            <a:endParaRPr lang="zh-CN" altLang="en-US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defTabSz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）与样本上清液比较，观察颜色变化</a:t>
            </a:r>
            <a:endParaRPr lang="zh-CN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defTabSz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None/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 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结果：产生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红黄色沉淀</a:t>
            </a:r>
            <a:endParaRPr lang="zh-CN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l="17941" r="21766" b="4847"/>
          <a:stretch>
            <a:fillRect/>
          </a:stretch>
        </p:blipFill>
        <p:spPr>
          <a:xfrm>
            <a:off x="1893570" y="4639310"/>
            <a:ext cx="809625" cy="188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rcRect l="21771" t="24905" r="27867" b="8026"/>
          <a:stretch>
            <a:fillRect/>
          </a:stretch>
        </p:blipFill>
        <p:spPr>
          <a:xfrm>
            <a:off x="5024120" y="4638675"/>
            <a:ext cx="768985" cy="1916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右箭头 23"/>
          <p:cNvSpPr/>
          <p:nvPr/>
        </p:nvSpPr>
        <p:spPr>
          <a:xfrm>
            <a:off x="2903855" y="5262880"/>
            <a:ext cx="1932940" cy="36703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>
          <a:xfrm>
            <a:off x="669925" y="431800"/>
            <a:ext cx="265747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蛋白质的鉴定</a:t>
            </a:r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3947160" y="3495675"/>
            <a:ext cx="485140" cy="1456055"/>
            <a:chOff x="2706" y="7619"/>
            <a:chExt cx="742" cy="2870"/>
          </a:xfrm>
        </p:grpSpPr>
        <p:sp>
          <p:nvSpPr>
            <p:cNvPr id="8" name="任意多边形 7"/>
            <p:cNvSpPr/>
            <p:nvPr/>
          </p:nvSpPr>
          <p:spPr>
            <a:xfrm>
              <a:off x="2725" y="7619"/>
              <a:ext cx="712" cy="2870"/>
            </a:xfrm>
            <a:custGeom>
              <a:avLst/>
              <a:gdLst>
                <a:gd name="connsiteX0" fmla="*/ 0 w 845"/>
                <a:gd name="connsiteY0" fmla="*/ 0 h 3511"/>
                <a:gd name="connsiteX1" fmla="*/ 823 w 845"/>
                <a:gd name="connsiteY1" fmla="*/ 0 h 3511"/>
                <a:gd name="connsiteX2" fmla="*/ 845 w 845"/>
                <a:gd name="connsiteY2" fmla="*/ 2822 h 3511"/>
                <a:gd name="connsiteX3" fmla="*/ 445 w 845"/>
                <a:gd name="connsiteY3" fmla="*/ 3511 h 3511"/>
                <a:gd name="connsiteX4" fmla="*/ 1 w 845"/>
                <a:gd name="connsiteY4" fmla="*/ 2866 h 3511"/>
                <a:gd name="connsiteX5" fmla="*/ 0 w 845"/>
                <a:gd name="connsiteY5" fmla="*/ 0 h 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" h="3512">
                  <a:moveTo>
                    <a:pt x="0" y="0"/>
                  </a:moveTo>
                  <a:lnTo>
                    <a:pt x="823" y="0"/>
                  </a:lnTo>
                  <a:lnTo>
                    <a:pt x="845" y="2822"/>
                  </a:lnTo>
                  <a:cubicBezTo>
                    <a:pt x="767" y="3415"/>
                    <a:pt x="586" y="3504"/>
                    <a:pt x="445" y="3511"/>
                  </a:cubicBezTo>
                  <a:cubicBezTo>
                    <a:pt x="304" y="3518"/>
                    <a:pt x="61" y="3459"/>
                    <a:pt x="1" y="28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 flipV="1">
              <a:off x="2706" y="88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730" y="90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32" y="92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2712" y="94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736" y="96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2738" y="98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2718" y="100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圆角矩形 16"/>
          <p:cNvSpPr/>
          <p:nvPr/>
        </p:nvSpPr>
        <p:spPr>
          <a:xfrm>
            <a:off x="677545" y="1355725"/>
            <a:ext cx="1114425" cy="5645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</a:t>
            </a:r>
          </a:p>
        </p:txBody>
      </p:sp>
      <p:sp>
        <p:nvSpPr>
          <p:cNvPr id="18" name="下箭头 17"/>
          <p:cNvSpPr/>
          <p:nvPr/>
        </p:nvSpPr>
        <p:spPr>
          <a:xfrm>
            <a:off x="1227455" y="2004695"/>
            <a:ext cx="76200" cy="929005"/>
          </a:xfrm>
          <a:prstGeom prst="down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77545" y="3017520"/>
            <a:ext cx="1114425" cy="5645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664845" y="5506085"/>
            <a:ext cx="1114425" cy="5645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</a:t>
            </a:r>
          </a:p>
        </p:txBody>
      </p:sp>
      <p:sp>
        <p:nvSpPr>
          <p:cNvPr id="21" name="下箭头 20"/>
          <p:cNvSpPr/>
          <p:nvPr/>
        </p:nvSpPr>
        <p:spPr>
          <a:xfrm>
            <a:off x="1196975" y="3836670"/>
            <a:ext cx="106680" cy="1588770"/>
          </a:xfrm>
          <a:prstGeom prst="down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045970" y="1407795"/>
            <a:ext cx="5164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蛋白质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双缩脲试剂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→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反应</a:t>
            </a:r>
          </a:p>
        </p:txBody>
      </p:sp>
      <p:sp>
        <p:nvSpPr>
          <p:cNvPr id="23" name="左大括号 22"/>
          <p:cNvSpPr/>
          <p:nvPr/>
        </p:nvSpPr>
        <p:spPr>
          <a:xfrm>
            <a:off x="1891030" y="2567305"/>
            <a:ext cx="154940" cy="14249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191385" y="2239010"/>
            <a:ext cx="5121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选材：蛋清稀释液或黄豆浆滤液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2191385" y="3663315"/>
            <a:ext cx="933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颜色反应：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3763645" y="3356610"/>
            <a:ext cx="422910" cy="478790"/>
            <a:chOff x="5466" y="4822"/>
            <a:chExt cx="666" cy="754"/>
          </a:xfrm>
        </p:grpSpPr>
        <p:cxnSp>
          <p:nvCxnSpPr>
            <p:cNvPr id="28" name="直接箭头连接符 27"/>
            <p:cNvCxnSpPr/>
            <p:nvPr/>
          </p:nvCxnSpPr>
          <p:spPr>
            <a:xfrm>
              <a:off x="6110" y="4822"/>
              <a:ext cx="22" cy="7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5466" y="4823"/>
              <a:ext cx="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30"/>
          <p:cNvSpPr txBox="1"/>
          <p:nvPr/>
        </p:nvSpPr>
        <p:spPr>
          <a:xfrm>
            <a:off x="3015615" y="3073400"/>
            <a:ext cx="9734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2mL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上清液</a:t>
            </a:r>
          </a:p>
        </p:txBody>
      </p:sp>
      <p:grpSp>
        <p:nvGrpSpPr>
          <p:cNvPr id="32" name="组合 31"/>
          <p:cNvGrpSpPr/>
          <p:nvPr/>
        </p:nvGrpSpPr>
        <p:grpSpPr>
          <a:xfrm flipH="1">
            <a:off x="4244340" y="3356610"/>
            <a:ext cx="422910" cy="478790"/>
            <a:chOff x="5466" y="4822"/>
            <a:chExt cx="666" cy="754"/>
          </a:xfrm>
        </p:grpSpPr>
        <p:cxnSp>
          <p:nvCxnSpPr>
            <p:cNvPr id="33" name="直接箭头连接符 32"/>
            <p:cNvCxnSpPr/>
            <p:nvPr/>
          </p:nvCxnSpPr>
          <p:spPr>
            <a:xfrm>
              <a:off x="6110" y="4822"/>
              <a:ext cx="22" cy="7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5466" y="4823"/>
              <a:ext cx="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/>
          <p:cNvSpPr txBox="1"/>
          <p:nvPr/>
        </p:nvSpPr>
        <p:spPr>
          <a:xfrm>
            <a:off x="4667250" y="3101340"/>
            <a:ext cx="1221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2mL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双缩脲试剂</a:t>
            </a:r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3345815" y="4951730"/>
            <a:ext cx="1722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/>
              <a:t>无色（或白色）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7559675" y="3484245"/>
            <a:ext cx="485140" cy="1456055"/>
            <a:chOff x="2706" y="7619"/>
            <a:chExt cx="742" cy="2870"/>
          </a:xfrm>
        </p:grpSpPr>
        <p:sp>
          <p:nvSpPr>
            <p:cNvPr id="42" name="任意多边形 41"/>
            <p:cNvSpPr/>
            <p:nvPr/>
          </p:nvSpPr>
          <p:spPr>
            <a:xfrm>
              <a:off x="2725" y="7619"/>
              <a:ext cx="712" cy="2870"/>
            </a:xfrm>
            <a:custGeom>
              <a:avLst/>
              <a:gdLst>
                <a:gd name="connsiteX0" fmla="*/ 0 w 845"/>
                <a:gd name="connsiteY0" fmla="*/ 0 h 3511"/>
                <a:gd name="connsiteX1" fmla="*/ 823 w 845"/>
                <a:gd name="connsiteY1" fmla="*/ 0 h 3511"/>
                <a:gd name="connsiteX2" fmla="*/ 845 w 845"/>
                <a:gd name="connsiteY2" fmla="*/ 2822 h 3511"/>
                <a:gd name="connsiteX3" fmla="*/ 445 w 845"/>
                <a:gd name="connsiteY3" fmla="*/ 3511 h 3511"/>
                <a:gd name="connsiteX4" fmla="*/ 1 w 845"/>
                <a:gd name="connsiteY4" fmla="*/ 2866 h 3511"/>
                <a:gd name="connsiteX5" fmla="*/ 0 w 845"/>
                <a:gd name="connsiteY5" fmla="*/ 0 h 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" h="3512">
                  <a:moveTo>
                    <a:pt x="0" y="0"/>
                  </a:moveTo>
                  <a:lnTo>
                    <a:pt x="823" y="0"/>
                  </a:lnTo>
                  <a:lnTo>
                    <a:pt x="845" y="2822"/>
                  </a:lnTo>
                  <a:cubicBezTo>
                    <a:pt x="767" y="3415"/>
                    <a:pt x="586" y="3504"/>
                    <a:pt x="445" y="3511"/>
                  </a:cubicBezTo>
                  <a:cubicBezTo>
                    <a:pt x="304" y="3518"/>
                    <a:pt x="61" y="3459"/>
                    <a:pt x="1" y="28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/>
            <p:cNvCxnSpPr/>
            <p:nvPr/>
          </p:nvCxnSpPr>
          <p:spPr>
            <a:xfrm flipV="1">
              <a:off x="2706" y="88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2730" y="90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2732" y="92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2712" y="94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2736" y="96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2738" y="98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2718" y="10044"/>
              <a:ext cx="711" cy="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直接箭头连接符 50"/>
          <p:cNvCxnSpPr/>
          <p:nvPr/>
        </p:nvCxnSpPr>
        <p:spPr>
          <a:xfrm flipH="1">
            <a:off x="7806055" y="3314700"/>
            <a:ext cx="13970" cy="479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7272655" y="2651125"/>
            <a:ext cx="1291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滴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双缩脲试剂</a:t>
            </a:r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7459980" y="4940300"/>
            <a:ext cx="706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7030A0"/>
                </a:solidFill>
              </a:rPr>
              <a:t>紫色</a:t>
            </a:r>
          </a:p>
        </p:txBody>
      </p:sp>
      <p:grpSp>
        <p:nvGrpSpPr>
          <p:cNvPr id="68" name="组合 67"/>
          <p:cNvGrpSpPr/>
          <p:nvPr/>
        </p:nvGrpSpPr>
        <p:grpSpPr>
          <a:xfrm>
            <a:off x="5789295" y="3892550"/>
            <a:ext cx="1524000" cy="398780"/>
            <a:chOff x="8765" y="5866"/>
            <a:chExt cx="2400" cy="628"/>
          </a:xfrm>
        </p:grpSpPr>
        <p:cxnSp>
          <p:nvCxnSpPr>
            <p:cNvPr id="40" name="直接箭头连接符 39"/>
            <p:cNvCxnSpPr/>
            <p:nvPr/>
          </p:nvCxnSpPr>
          <p:spPr>
            <a:xfrm>
              <a:off x="8765" y="6414"/>
              <a:ext cx="2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文本框 66"/>
            <p:cNvSpPr txBox="1"/>
            <p:nvPr/>
          </p:nvSpPr>
          <p:spPr>
            <a:xfrm>
              <a:off x="8954" y="5866"/>
              <a:ext cx="213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振荡摇匀</a:t>
              </a: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2045970" y="5558155"/>
            <a:ext cx="2850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样本中含有蛋白质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/>
      <p:bldP spid="22" grpId="1"/>
      <p:bldP spid="23" grpId="0" bldLvl="0" animBg="1"/>
      <p:bldP spid="24" grpId="0"/>
      <p:bldP spid="25" grpId="0"/>
      <p:bldP spid="31" grpId="0"/>
      <p:bldP spid="35" grpId="0"/>
      <p:bldP spid="37" grpId="0"/>
      <p:bldP spid="53" grpId="0"/>
      <p:bldP spid="66" grpId="0"/>
      <p:bldP spid="7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>
          <a:xfrm>
            <a:off x="669925" y="431800"/>
            <a:ext cx="265747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油脂的鉴定</a:t>
            </a:r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775335" y="1523365"/>
            <a:ext cx="1114425" cy="5645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989455" y="1372870"/>
            <a:ext cx="57854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花生种子（浸泡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3-4h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），去皮，将子叶削成薄片，选取最薄的薄片移至载玻片上</a:t>
            </a:r>
          </a:p>
        </p:txBody>
      </p:sp>
      <p:sp>
        <p:nvSpPr>
          <p:cNvPr id="5" name="下箭头 4"/>
          <p:cNvSpPr/>
          <p:nvPr/>
        </p:nvSpPr>
        <p:spPr>
          <a:xfrm>
            <a:off x="1325245" y="2172335"/>
            <a:ext cx="75565" cy="663575"/>
          </a:xfrm>
          <a:prstGeom prst="down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75335" y="2933700"/>
            <a:ext cx="1114425" cy="5645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染色</a:t>
            </a:r>
          </a:p>
        </p:txBody>
      </p:sp>
      <p:sp>
        <p:nvSpPr>
          <p:cNvPr id="7" name="左大括号 6"/>
          <p:cNvSpPr/>
          <p:nvPr/>
        </p:nvSpPr>
        <p:spPr>
          <a:xfrm>
            <a:off x="1989455" y="2672715"/>
            <a:ext cx="132715" cy="1173480"/>
          </a:xfrm>
          <a:prstGeom prst="leftBrac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146300" y="2390140"/>
            <a:ext cx="58978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在薄片上滴加</a:t>
            </a: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苏丹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Ⅲ</a:t>
            </a: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染液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2~3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滴，染色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2~3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分钟</a:t>
            </a:r>
          </a:p>
          <a:p>
            <a:pPr>
              <a:lnSpc>
                <a:spcPct val="1600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 </a:t>
            </a:r>
            <a:r>
              <a: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用吸水纸吸去多余的染液</a:t>
            </a:r>
          </a:p>
          <a:p>
            <a:pPr>
              <a:lnSpc>
                <a:spcPct val="1600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 </a:t>
            </a:r>
            <a:r>
              <a: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滴加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1~2</a:t>
            </a:r>
            <a:r>
              <a: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滴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50%</a:t>
            </a:r>
            <a:r>
              <a:rPr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的酒精溶液</a:t>
            </a:r>
            <a:r>
              <a: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洗去多余的</a:t>
            </a:r>
            <a:r>
              <a:rPr 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染料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762635" y="4374515"/>
            <a:ext cx="1114425" cy="5645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制片</a:t>
            </a:r>
          </a:p>
        </p:txBody>
      </p:sp>
      <p:sp>
        <p:nvSpPr>
          <p:cNvPr id="10" name="下箭头 9"/>
          <p:cNvSpPr/>
          <p:nvPr/>
        </p:nvSpPr>
        <p:spPr>
          <a:xfrm>
            <a:off x="1294765" y="3604895"/>
            <a:ext cx="75565" cy="663575"/>
          </a:xfrm>
          <a:prstGeom prst="down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989455" y="4241800"/>
            <a:ext cx="45434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sz="20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用吸水纸吸去酒精溶液，再在切片上滴加</a:t>
            </a:r>
            <a:r>
              <a:rPr lang="en-US" altLang="zh-CN" sz="20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1~2</a:t>
            </a:r>
            <a:r>
              <a:rPr sz="20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滴水，盖上盖玻片</a:t>
            </a:r>
            <a:endParaRPr lang="zh-CN" altLang="en-US" sz="20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下箭头 11"/>
          <p:cNvSpPr/>
          <p:nvPr/>
        </p:nvSpPr>
        <p:spPr>
          <a:xfrm>
            <a:off x="1282065" y="5043805"/>
            <a:ext cx="75565" cy="663575"/>
          </a:xfrm>
          <a:prstGeom prst="down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502285" y="5749290"/>
            <a:ext cx="1721485" cy="5645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显微观察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00605" y="5801360"/>
            <a:ext cx="4543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有被染成</a:t>
            </a:r>
            <a:r>
              <a:rPr 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橙黄色</a:t>
            </a:r>
            <a:r>
              <a:rPr 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的脂肪颗粒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rcRect l="22518" t="-481" r="16277" b="-361"/>
          <a:stretch>
            <a:fillRect/>
          </a:stretch>
        </p:blipFill>
        <p:spPr>
          <a:xfrm>
            <a:off x="4256405" y="980440"/>
            <a:ext cx="4567555" cy="54324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ldLvl="0" animBg="1"/>
      <p:bldP spid="6" grpId="0" bldLvl="0" animBg="1"/>
      <p:bldP spid="7" grpId="0" bldLvl="0" animBg="1"/>
      <p:bldP spid="9" grpId="0" bldLvl="0" animBg="1"/>
      <p:bldP spid="10" grpId="0" bldLvl="0" animBg="1"/>
      <p:bldP spid="11" grpId="0"/>
      <p:bldP spid="12" grpId="0" bldLvl="0" animBg="1"/>
      <p:bldP spid="13" grpId="0" bldLvl="0" animBg="1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高中生物实验视频 检测生物组织中的糖类、脂肪和蛋白质 标清-_标清_标清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85028" end="2208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404495"/>
            <a:ext cx="8065135" cy="59207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3560" y="1560830"/>
            <a:ext cx="2218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+mn-ea"/>
                <a:cs typeface="+mn-ea"/>
              </a:rPr>
              <a:t>1.</a:t>
            </a:r>
            <a:r>
              <a:rPr lang="zh-CN" altLang="en-US" sz="2800">
                <a:latin typeface="+mn-ea"/>
                <a:cs typeface="+mn-ea"/>
              </a:rPr>
              <a:t>元素组成：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43560" y="2475230"/>
            <a:ext cx="8434705" cy="302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</a:t>
            </a: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单糖</a:t>
            </a:r>
          </a:p>
          <a:p>
            <a:pPr>
              <a:lnSpc>
                <a:spcPct val="170000"/>
              </a:lnSpc>
            </a:pP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二糖</a:t>
            </a:r>
          </a:p>
          <a:p>
            <a:pPr>
              <a:lnSpc>
                <a:spcPct val="170000"/>
              </a:lnSpc>
            </a:pP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多糖</a:t>
            </a:r>
          </a:p>
          <a:p>
            <a:pPr>
              <a:lnSpc>
                <a:spcPct val="170000"/>
              </a:lnSpc>
            </a:pP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分类依据</a:t>
            </a: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：根据糖类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是否能够水解</a:t>
            </a: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以及水解后的产物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847340" y="1560830"/>
            <a:ext cx="2218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</a:p>
        </p:txBody>
      </p:sp>
      <p:sp>
        <p:nvSpPr>
          <p:cNvPr id="5" name="矩形 4"/>
          <p:cNvSpPr/>
          <p:nvPr/>
        </p:nvSpPr>
        <p:spPr>
          <a:xfrm>
            <a:off x="539750" y="323850"/>
            <a:ext cx="1588770" cy="716915"/>
          </a:xfrm>
          <a:prstGeom prst="rect">
            <a:avLst/>
          </a:prstGeom>
          <a:solidFill>
            <a:srgbClr val="DCDCDC"/>
          </a:solidFill>
          <a:ln>
            <a:solidFill>
              <a:srgbClr val="609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糖 类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39750" y="2732405"/>
            <a:ext cx="1589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+mn-ea"/>
                <a:cs typeface="+mn-ea"/>
              </a:rPr>
              <a:t>2.</a:t>
            </a:r>
            <a:r>
              <a:rPr lang="zh-CN" altLang="en-US" sz="2800">
                <a:latin typeface="+mn-ea"/>
                <a:cs typeface="+mn-ea"/>
              </a:rPr>
              <a:t>种类：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492760" y="1049655"/>
            <a:ext cx="8196580" cy="4499610"/>
            <a:chOff x="776" y="1653"/>
            <a:chExt cx="12908" cy="7086"/>
          </a:xfrm>
        </p:grpSpPr>
        <p:sp>
          <p:nvSpPr>
            <p:cNvPr id="3" name="矩形 2"/>
            <p:cNvSpPr/>
            <p:nvPr/>
          </p:nvSpPr>
          <p:spPr>
            <a:xfrm>
              <a:off x="776" y="3415"/>
              <a:ext cx="1957" cy="41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检测生物组织中的油脂、糖类和蛋白质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308" y="3240"/>
              <a:ext cx="0" cy="47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3286" y="3239"/>
              <a:ext cx="71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/>
          </p:nvGrpSpPr>
          <p:grpSpPr>
            <a:xfrm>
              <a:off x="2733" y="3233"/>
              <a:ext cx="1264" cy="4762"/>
              <a:chOff x="2513" y="2815"/>
              <a:chExt cx="1264" cy="4762"/>
            </a:xfrm>
          </p:grpSpPr>
          <p:cxnSp>
            <p:nvCxnSpPr>
              <p:cNvPr id="8" name="直接连接符 7"/>
              <p:cNvCxnSpPr/>
              <p:nvPr/>
            </p:nvCxnSpPr>
            <p:spPr>
              <a:xfrm>
                <a:off x="3066" y="7577"/>
                <a:ext cx="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2513" y="5047"/>
                <a:ext cx="1242" cy="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3088" y="2816"/>
                <a:ext cx="0" cy="47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3066" y="2815"/>
                <a:ext cx="71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矩形 12"/>
            <p:cNvSpPr/>
            <p:nvPr/>
          </p:nvSpPr>
          <p:spPr>
            <a:xfrm>
              <a:off x="3975" y="2371"/>
              <a:ext cx="2137" cy="1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糖类的检测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3997" y="4749"/>
              <a:ext cx="2114" cy="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蛋白质的检测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3953" y="7295"/>
              <a:ext cx="2138" cy="1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油脂的检测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6140" y="2371"/>
              <a:ext cx="394" cy="1740"/>
              <a:chOff x="2513" y="2815"/>
              <a:chExt cx="1264" cy="4762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3066" y="7577"/>
                <a:ext cx="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V="1">
                <a:off x="2513" y="4910"/>
                <a:ext cx="574" cy="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3088" y="2816"/>
                <a:ext cx="0" cy="47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3066" y="2815"/>
                <a:ext cx="711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矩形 20"/>
            <p:cNvSpPr/>
            <p:nvPr/>
          </p:nvSpPr>
          <p:spPr>
            <a:xfrm>
              <a:off x="8975" y="1653"/>
              <a:ext cx="2044" cy="1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碘</a:t>
              </a:r>
              <a:r>
                <a:rPr lang="en-US" altLang="zh-CN" sz="2400" b="1">
                  <a:solidFill>
                    <a:schemeClr val="tx1"/>
                  </a:solidFill>
                </a:rPr>
                <a:t>-</a:t>
              </a:r>
              <a:r>
                <a:rPr lang="zh-CN" altLang="en-US" sz="2400" b="1">
                  <a:solidFill>
                    <a:schemeClr val="tx1"/>
                  </a:solidFill>
                </a:rPr>
                <a:t>碘化钾溶液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 flipV="1">
              <a:off x="7911" y="2371"/>
              <a:ext cx="1064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6533" y="1988"/>
              <a:ext cx="1377" cy="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淀粉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 flipV="1">
              <a:off x="11019" y="2379"/>
              <a:ext cx="1064" cy="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1109" y="5101"/>
              <a:ext cx="1377" cy="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紫色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8955" y="3415"/>
              <a:ext cx="2044" cy="1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2400" b="1">
                  <a:solidFill>
                    <a:schemeClr val="tx1"/>
                  </a:solidFill>
                </a:rPr>
                <a:t>本尼迪特试剂</a:t>
              </a: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8308" y="4129"/>
              <a:ext cx="647" cy="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6513" y="3750"/>
              <a:ext cx="1795" cy="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还原糖</a:t>
              </a:r>
            </a:p>
          </p:txBody>
        </p:sp>
        <p:cxnSp>
          <p:nvCxnSpPr>
            <p:cNvPr id="29" name="直接连接符 28"/>
            <p:cNvCxnSpPr/>
            <p:nvPr/>
          </p:nvCxnSpPr>
          <p:spPr>
            <a:xfrm flipV="1">
              <a:off x="10999" y="4129"/>
              <a:ext cx="820" cy="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11820" y="3778"/>
              <a:ext cx="1864" cy="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红黄色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7131" y="5113"/>
              <a:ext cx="2911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2400" b="1">
                  <a:solidFill>
                    <a:schemeClr val="tx1"/>
                  </a:solidFill>
                </a:rPr>
                <a:t>双缩脲试剂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 flipV="1">
              <a:off x="6089" y="5483"/>
              <a:ext cx="1067" cy="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0042" y="5460"/>
              <a:ext cx="1067" cy="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>
              <a:off x="12085" y="2040"/>
              <a:ext cx="1377" cy="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蓝色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11155" y="7545"/>
              <a:ext cx="1777" cy="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橙黄色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7177" y="7557"/>
              <a:ext cx="2911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sz="2400" b="1">
                  <a:solidFill>
                    <a:schemeClr val="tx1"/>
                  </a:solidFill>
                </a:rPr>
                <a:t>苏丹</a:t>
              </a:r>
              <a:r>
                <a:rPr lang="en-US" altLang="zh-CN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Ⅲ</a:t>
              </a:r>
              <a:r>
                <a:rPr lang="zh-CN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染液</a:t>
              </a:r>
            </a:p>
          </p:txBody>
        </p:sp>
        <p:cxnSp>
          <p:nvCxnSpPr>
            <p:cNvPr id="40" name="直接连接符 39"/>
            <p:cNvCxnSpPr/>
            <p:nvPr/>
          </p:nvCxnSpPr>
          <p:spPr>
            <a:xfrm flipV="1">
              <a:off x="10088" y="7904"/>
              <a:ext cx="1067" cy="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6064" y="7972"/>
              <a:ext cx="1067" cy="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565" y="231775"/>
            <a:ext cx="8992870" cy="823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单糖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：不能再水解的糖，可以直接被细胞吸收利用</a:t>
            </a:r>
          </a:p>
        </p:txBody>
      </p:sp>
      <p:graphicFrame>
        <p:nvGraphicFramePr>
          <p:cNvPr id="22533" name="Object 3"/>
          <p:cNvGraphicFramePr>
            <a:graphicFrameLocks noChangeAspect="1"/>
          </p:cNvGraphicFramePr>
          <p:nvPr/>
        </p:nvGraphicFramePr>
        <p:xfrm>
          <a:off x="1969770" y="3954145"/>
          <a:ext cx="4418965" cy="2324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543300" imgH="1524000" progId="PBrush">
                  <p:embed/>
                </p:oleObj>
              </mc:Choice>
              <mc:Fallback>
                <p:oleObj r:id="rId3" imgW="3543300" imgH="1524000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9770" y="3954145"/>
                        <a:ext cx="4418965" cy="23247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843280" y="1303020"/>
            <a:ext cx="7110095" cy="2651125"/>
            <a:chOff x="578" y="1946"/>
            <a:chExt cx="11476" cy="4452"/>
          </a:xfrm>
        </p:grpSpPr>
        <p:pic>
          <p:nvPicPr>
            <p:cNvPr id="44033" name="Picture 2" descr="葡萄糖的分子结构"/>
            <p:cNvPicPr>
              <a:picLocks noGrp="1"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" y="1946"/>
              <a:ext cx="6226" cy="4452"/>
            </a:xfrm>
            <a:prstGeom prst="rect">
              <a:avLst/>
            </a:prstGeom>
          </p:spPr>
        </p:pic>
        <p:pic>
          <p:nvPicPr>
            <p:cNvPr id="21507" name="Picture 3"/>
            <p:cNvPicPr>
              <a:picLocks noChangeAspect="1"/>
            </p:cNvPicPr>
            <p:nvPr/>
          </p:nvPicPr>
          <p:blipFill>
            <a:blip r:embed="rId6"/>
            <a:srcRect l="35361"/>
            <a:stretch>
              <a:fillRect/>
            </a:stretch>
          </p:blipFill>
          <p:spPr>
            <a:xfrm>
              <a:off x="6804" y="2227"/>
              <a:ext cx="5250" cy="417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2"/>
          <p:cNvSpPr txBox="1"/>
          <p:nvPr/>
        </p:nvSpPr>
        <p:spPr>
          <a:xfrm>
            <a:off x="6184900" y="1055370"/>
            <a:ext cx="1768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95855" y="6056630"/>
            <a:ext cx="1768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673600" y="6069965"/>
            <a:ext cx="1768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8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05" name="Group 7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34340" y="872490"/>
          <a:ext cx="8263890" cy="4791710"/>
        </p:xfrm>
        <a:graphic>
          <a:graphicData uri="http://schemas.openxmlformats.org/drawingml/2006/table">
            <a:tbl>
              <a:tblPr/>
              <a:tblGrid>
                <a:gridCol w="868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9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46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91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种类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97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单糖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五碳糖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核糖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C</a:t>
                      </a:r>
                      <a:r>
                        <a:rPr lang="en-US" altLang="zh-CN" sz="2400" b="0" baseline="-25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5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H</a:t>
                      </a:r>
                      <a:r>
                        <a:rPr lang="en-US" altLang="zh-CN" sz="2400" b="0" baseline="-25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10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O</a:t>
                      </a:r>
                      <a:r>
                        <a:rPr lang="en-US" altLang="zh-CN" sz="2400" b="0" baseline="-25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5</a:t>
                      </a:r>
                      <a:endParaRPr kumimoji="1" lang="en-US" altLang="zh-CN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动植物细胞</a:t>
                      </a:r>
                      <a:endParaRPr kumimoji="1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组成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（核糖核酸）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脱氧核糖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C</a:t>
                      </a:r>
                      <a:r>
                        <a:rPr lang="en-US" altLang="zh-CN" sz="2400" b="0" baseline="-25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5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H</a:t>
                      </a:r>
                      <a:r>
                        <a:rPr lang="en-US" altLang="zh-CN" sz="2400" b="0" baseline="-25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10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O</a:t>
                      </a:r>
                      <a:r>
                        <a:rPr lang="en-US" altLang="zh-CN" sz="2400" b="0" baseline="-25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4</a:t>
                      </a:r>
                      <a:endParaRPr kumimoji="1" lang="en-US" altLang="zh-CN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动植物细胞</a:t>
                      </a:r>
                      <a:endParaRPr kumimoji="1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组成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DNA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（脱氧核糖核酸）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9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六碳糖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葡萄糖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</a:t>
                      </a:r>
                      <a:r>
                        <a:rPr lang="en-US" altLang="zh-CN" sz="2400" b="0" baseline="-25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6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H</a:t>
                      </a:r>
                      <a:r>
                        <a:rPr lang="en-US" altLang="zh-CN" sz="2400" b="0" baseline="-25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O</a:t>
                      </a:r>
                      <a:r>
                        <a:rPr lang="en-US" altLang="zh-CN" sz="2400" b="0" baseline="-25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6</a:t>
                      </a:r>
                      <a:endParaRPr kumimoji="1" lang="en-US" altLang="zh-CN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动植物细胞</a:t>
                      </a:r>
                      <a:endParaRPr kumimoji="1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最重要的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能源物质</a:t>
                      </a:r>
                      <a:endParaRPr kumimoji="1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2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果糖</a:t>
                      </a:r>
                      <a:endParaRPr kumimoji="1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植物细胞</a:t>
                      </a:r>
                      <a:endParaRPr kumimoji="1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提供能量</a:t>
                      </a:r>
                      <a:endParaRPr kumimoji="1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5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半乳糖</a:t>
                      </a:r>
                      <a:endParaRPr kumimoji="1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动物细胞</a:t>
                      </a:r>
                      <a:endParaRPr kumimoji="1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提供能量</a:t>
                      </a:r>
                      <a:endParaRPr kumimoji="1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8640" y="221615"/>
            <a:ext cx="8498205" cy="823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二糖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：能够水解成</a:t>
            </a:r>
            <a:r>
              <a:rPr lang="en-US" altLang="zh-CN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个单糖分子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25475" y="3775075"/>
            <a:ext cx="5586730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/>
              <a:t>蔗糖：分布在甘蔗、甜菜等植物中</a:t>
            </a:r>
          </a:p>
          <a:p>
            <a:pPr>
              <a:lnSpc>
                <a:spcPct val="140000"/>
              </a:lnSpc>
            </a:pPr>
            <a:r>
              <a:rPr lang="zh-CN" altLang="en-US" sz="2800"/>
              <a:t>麦芽糖：分布在发芽的小麦谷物中</a:t>
            </a:r>
          </a:p>
          <a:p>
            <a:pPr>
              <a:lnSpc>
                <a:spcPct val="140000"/>
              </a:lnSpc>
            </a:pPr>
            <a:r>
              <a:rPr lang="zh-CN" altLang="en-US" sz="2800"/>
              <a:t>乳糖：分布在动物乳汁中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425575" y="1419225"/>
            <a:ext cx="1387475" cy="1264920"/>
            <a:chOff x="1927" y="2235"/>
            <a:chExt cx="2185" cy="1992"/>
          </a:xfrm>
        </p:grpSpPr>
        <p:sp>
          <p:nvSpPr>
            <p:cNvPr id="4" name="矩形 3"/>
            <p:cNvSpPr/>
            <p:nvPr/>
          </p:nvSpPr>
          <p:spPr>
            <a:xfrm>
              <a:off x="1927" y="2235"/>
              <a:ext cx="1093" cy="19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葡萄糖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020" y="2235"/>
              <a:ext cx="1093" cy="199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果糖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723390" y="2684780"/>
            <a:ext cx="938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蔗糖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667760" y="1419225"/>
            <a:ext cx="1387475" cy="1264920"/>
            <a:chOff x="5440" y="2235"/>
            <a:chExt cx="2185" cy="1992"/>
          </a:xfrm>
        </p:grpSpPr>
        <p:sp>
          <p:nvSpPr>
            <p:cNvPr id="8" name="矩形 7"/>
            <p:cNvSpPr/>
            <p:nvPr/>
          </p:nvSpPr>
          <p:spPr>
            <a:xfrm>
              <a:off x="5440" y="2235"/>
              <a:ext cx="1093" cy="19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葡萄糖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6533" y="2235"/>
              <a:ext cx="1093" cy="19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葡萄糖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708400" y="2684780"/>
            <a:ext cx="1347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麦芽糖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5849620" y="1419225"/>
            <a:ext cx="1387475" cy="1264920"/>
            <a:chOff x="8876" y="2235"/>
            <a:chExt cx="2185" cy="1992"/>
          </a:xfrm>
        </p:grpSpPr>
        <p:sp>
          <p:nvSpPr>
            <p:cNvPr id="11" name="矩形 10"/>
            <p:cNvSpPr/>
            <p:nvPr/>
          </p:nvSpPr>
          <p:spPr>
            <a:xfrm>
              <a:off x="8876" y="2235"/>
              <a:ext cx="1093" cy="19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葡萄糖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9969" y="2235"/>
              <a:ext cx="1093" cy="199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半乳糖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212205" y="2684780"/>
            <a:ext cx="926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乳糖</a:t>
            </a:r>
          </a:p>
        </p:txBody>
      </p:sp>
      <p:sp>
        <p:nvSpPr>
          <p:cNvPr id="18" name="右大括号 17"/>
          <p:cNvSpPr/>
          <p:nvPr/>
        </p:nvSpPr>
        <p:spPr>
          <a:xfrm>
            <a:off x="6212205" y="3909060"/>
            <a:ext cx="332105" cy="176593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748145" y="4315460"/>
            <a:ext cx="20269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6096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水解为单糖，提供能量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10" grpId="0"/>
      <p:bldP spid="10" grpId="1"/>
      <p:bldP spid="13" grpId="0"/>
      <p:bldP spid="13" grpId="1"/>
      <p:bldP spid="18" grpId="0" bldLvl="0" animBg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8640" y="124793"/>
            <a:ext cx="7867015" cy="823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多糖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：能够水解</a:t>
            </a:r>
            <a:r>
              <a:rPr lang="zh-CN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多分子单糖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23290" y="4722828"/>
            <a:ext cx="7115810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/>
              <a:t>淀粉：分布在植物细胞中，是植物的储能物质</a:t>
            </a:r>
          </a:p>
          <a:p>
            <a:pPr>
              <a:lnSpc>
                <a:spcPct val="120000"/>
              </a:lnSpc>
            </a:pPr>
            <a:r>
              <a:rPr lang="zh-CN" altLang="en-US" sz="2400"/>
              <a:t>糖原：分布在肝脏（肝糖原）和肌肉（肌糖原）中，</a:t>
            </a:r>
          </a:p>
          <a:p>
            <a:pPr>
              <a:lnSpc>
                <a:spcPct val="120000"/>
              </a:lnSpc>
            </a:pPr>
            <a:r>
              <a:rPr lang="zh-CN" altLang="en-US" sz="2400"/>
              <a:t>           是动物的储能物质</a:t>
            </a:r>
          </a:p>
          <a:p>
            <a:pPr>
              <a:lnSpc>
                <a:spcPct val="120000"/>
              </a:lnSpc>
            </a:pPr>
            <a:r>
              <a:rPr lang="zh-CN" altLang="en-US" sz="2400"/>
              <a:t>纤维素：构成细胞壁</a:t>
            </a:r>
          </a:p>
        </p:txBody>
      </p:sp>
      <p:pic>
        <p:nvPicPr>
          <p:cNvPr id="92162" name="内容占位符 92161" descr="三种主要的多糖"/>
          <p:cNvPicPr>
            <a:picLocks noChangeAspect="1"/>
          </p:cNvPicPr>
          <p:nvPr/>
        </p:nvPicPr>
        <p:blipFill rotWithShape="1">
          <a:blip r:embed="rId3"/>
          <a:srcRect l="6266" t="1996" r="5779" b="2570"/>
          <a:stretch/>
        </p:blipFill>
        <p:spPr>
          <a:xfrm>
            <a:off x="1602890" y="845938"/>
            <a:ext cx="5195944" cy="3823764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263,&quot;width&quot;:2349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5cea35c9-6e14-4f42-8c74-dcac992e0916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75f24a9a-d4fd-4950-b7e0-4b99ec0987e8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748261a-1930-4450-803c-ee47098f58c2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3127</Words>
  <Application>Microsoft Office PowerPoint</Application>
  <PresentationFormat>全屏显示(4:3)</PresentationFormat>
  <Paragraphs>719</Paragraphs>
  <Slides>50</Slides>
  <Notes>8</Notes>
  <HiddenSlides>1</HiddenSlides>
  <MMClips>1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50</vt:i4>
      </vt:variant>
    </vt:vector>
  </HeadingPairs>
  <TitlesOfParts>
    <vt:vector size="58" baseType="lpstr">
      <vt:lpstr>黑体</vt:lpstr>
      <vt:lpstr>微软雅黑</vt:lpstr>
      <vt:lpstr>Arial</vt:lpstr>
      <vt:lpstr>Calibri</vt:lpstr>
      <vt:lpstr>Tahoma</vt:lpstr>
      <vt:lpstr>Times New Roman</vt:lpstr>
      <vt:lpstr>Wingdings</vt:lpstr>
      <vt:lpstr>Office 主题​​</vt:lpstr>
      <vt:lpstr>第二节  生物大分子以            碳链为骨架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思维拓展：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第二节  生物大分子以碳链为骨架</dc:title>
  <dc:creator>李秋霞</dc:creator>
  <cp:lastModifiedBy>李秋霞</cp:lastModifiedBy>
  <cp:revision>215</cp:revision>
  <dcterms:created xsi:type="dcterms:W3CDTF">1900-01-01T00:00:00Z</dcterms:created>
  <dcterms:modified xsi:type="dcterms:W3CDTF">2021-09-17T02:15:10Z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2052-11.1.0.9929</vt:lpwstr>
  </property>
</Properties>
</file>