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526" r:id="rId2"/>
    <p:sldId id="527" r:id="rId3"/>
    <p:sldId id="528" r:id="rId4"/>
    <p:sldId id="529" r:id="rId5"/>
    <p:sldId id="530" r:id="rId6"/>
    <p:sldId id="531" r:id="rId7"/>
    <p:sldId id="532" r:id="rId8"/>
    <p:sldId id="533" r:id="rId9"/>
    <p:sldId id="534" r:id="rId10"/>
    <p:sldId id="524" r:id="rId11"/>
    <p:sldId id="525" r:id="rId12"/>
    <p:sldId id="409" r:id="rId13"/>
    <p:sldId id="412" r:id="rId14"/>
    <p:sldId id="411" r:id="rId15"/>
    <p:sldId id="416" r:id="rId16"/>
    <p:sldId id="413" r:id="rId17"/>
    <p:sldId id="415" r:id="rId18"/>
    <p:sldId id="419" r:id="rId19"/>
    <p:sldId id="421" r:id="rId20"/>
    <p:sldId id="422" r:id="rId21"/>
    <p:sldId id="501" r:id="rId22"/>
    <p:sldId id="424" r:id="rId23"/>
    <p:sldId id="425" r:id="rId24"/>
    <p:sldId id="518" r:id="rId25"/>
    <p:sldId id="517" r:id="rId26"/>
    <p:sldId id="519" r:id="rId27"/>
    <p:sldId id="426" r:id="rId28"/>
    <p:sldId id="520" r:id="rId29"/>
    <p:sldId id="535" r:id="rId30"/>
    <p:sldId id="536" r:id="rId31"/>
    <p:sldId id="537" r:id="rId32"/>
    <p:sldId id="53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>
          <p15:clr>
            <a:srgbClr val="A4A3A4"/>
          </p15:clr>
        </p15:guide>
        <p15:guide id="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6E6"/>
    <a:srgbClr val="6096E8"/>
    <a:srgbClr val="DCDCDC"/>
    <a:srgbClr val="D5CAE9"/>
    <a:srgbClr val="D9D9D9"/>
    <a:srgbClr val="FFFFFF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24" y="96"/>
      </p:cViewPr>
      <p:guideLst>
        <p:guide orient="horz" pos="2222"/>
        <p:guide pos="28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2021/9/2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26043b4b98903081cbbd99606e3818dd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39FCE-7E1E-4EC8-9F80-1EE299E9E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9251" y="1366219"/>
            <a:ext cx="9531275" cy="2570400"/>
          </a:xfr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zh-CN" altLang="en-US" sz="6600" b="0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欢迎同学们走进生物课堂</a:t>
            </a:r>
          </a:p>
        </p:txBody>
      </p:sp>
    </p:spTree>
    <p:extLst>
      <p:ext uri="{BB962C8B-B14F-4D97-AF65-F5344CB8AC3E}">
        <p14:creationId xmlns:p14="http://schemas.microsoft.com/office/powerpoint/2010/main" val="37152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16905" y="343605"/>
            <a:ext cx="8226900" cy="705600"/>
          </a:xfrm>
        </p:spPr>
        <p:txBody>
          <a:bodyPr/>
          <a:lstStyle/>
          <a:p>
            <a:r>
              <a:t>教材体系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96795" y="241300"/>
            <a:ext cx="6715125" cy="6376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16905" y="343605"/>
            <a:ext cx="8226900" cy="705600"/>
          </a:xfrm>
        </p:spPr>
        <p:txBody>
          <a:bodyPr/>
          <a:lstStyle/>
          <a:p>
            <a:r>
              <a:t>教材体系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8410" y="90805"/>
            <a:ext cx="6393815" cy="6677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60" y="1055370"/>
            <a:ext cx="7349490" cy="1653540"/>
          </a:xfrm>
        </p:spPr>
        <p:txBody>
          <a:bodyPr>
            <a:normAutofit/>
          </a:bodyPr>
          <a:lstStyle/>
          <a:p>
            <a:r>
              <a:rPr lang="zh-CN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第一章  细胞的分子组成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100" y="3235915"/>
            <a:ext cx="7349400" cy="1472400"/>
          </a:xfrm>
        </p:spPr>
        <p:txBody>
          <a:bodyPr>
            <a:normAutofit/>
          </a:bodyPr>
          <a:lstStyle/>
          <a:p>
            <a:r>
              <a:rPr lang="zh-CN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第一节  水和无机盐是构成细胞的重要无机物</a:t>
            </a:r>
            <a:endParaRPr lang="zh-CN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23620" y="988060"/>
            <a:ext cx="7097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生物体的结构和功能的基本单位是？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5230" y="1974850"/>
            <a:ext cx="16516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细  胞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45230" y="3387090"/>
            <a:ext cx="16516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物  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45865" y="4712970"/>
            <a:ext cx="16516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元  素</a:t>
            </a:r>
          </a:p>
        </p:txBody>
      </p:sp>
      <p:sp>
        <p:nvSpPr>
          <p:cNvPr id="12" name="上箭头 11"/>
          <p:cNvSpPr/>
          <p:nvPr/>
        </p:nvSpPr>
        <p:spPr>
          <a:xfrm>
            <a:off x="4493260" y="2837180"/>
            <a:ext cx="154940" cy="549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4494530" y="4163060"/>
            <a:ext cx="154940" cy="549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481330"/>
            <a:ext cx="8686800" cy="705485"/>
          </a:xfrm>
        </p:spPr>
        <p:txBody>
          <a:bodyPr>
            <a:normAutofit fontScale="90000"/>
          </a:bodyPr>
          <a:lstStyle/>
          <a:p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一、细胞主要由</a:t>
            </a:r>
            <a:r>
              <a:rPr lang="en-US" altLang="zh-CN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en-US" altLang="zh-CN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en-US" altLang="zh-CN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en-US" altLang="zh-CN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en-US" altLang="zh-CN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和</a:t>
            </a:r>
            <a:r>
              <a:rPr lang="en-US" altLang="zh-CN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等元素组成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8020" y="1668145"/>
            <a:ext cx="751840" cy="714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5920" y="1548765"/>
            <a:ext cx="69843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阅读表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：组成人体的主要元素，能得出什么结论？</a:t>
            </a:r>
          </a:p>
        </p:txBody>
      </p:sp>
      <p:sp>
        <p:nvSpPr>
          <p:cNvPr id="3075" name="文本框 5126"/>
          <p:cNvSpPr txBox="1"/>
          <p:nvPr/>
        </p:nvSpPr>
        <p:spPr>
          <a:xfrm>
            <a:off x="789940" y="2869565"/>
            <a:ext cx="7840345" cy="3043555"/>
          </a:xfrm>
          <a:prstGeom prst="rect">
            <a:avLst/>
          </a:prstGeom>
          <a:noFill/>
          <a:ln w="444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square" anchor="t">
            <a:spAutoFit/>
          </a:bodyPr>
          <a:lstStyle>
            <a:defPPr/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主要元素：包括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</a:t>
            </a:r>
            <a:r>
              <a:rPr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</a:t>
            </a:r>
            <a:r>
              <a:rPr lang="zh-CN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其中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四种元素在人体中所占比重在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96%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以上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微量元素：在人体中的含量很低，如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Zn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Cu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含量最多的元素：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元素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核心元素：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577215" y="3696970"/>
            <a:ext cx="5489575" cy="2666365"/>
          </a:xfrm>
          <a:ln w="31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材料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这三种化学元素，在组成人体的化学成分中，质量分数占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73%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左右（占细胞干重），而这三种元素在组成岩石圈的化学成分中，质量分数还不到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1%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9435" y="505460"/>
            <a:ext cx="4840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这两则材料说明了什么问题？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577215" y="1664970"/>
            <a:ext cx="5480050" cy="1644015"/>
          </a:xfrm>
          <a:ln w="31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4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材料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4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组成生物体的化学元素，在无机自然界都可以找到，没有一种化学元素是生物界特有的。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04610" y="555625"/>
            <a:ext cx="2334895" cy="82994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/>
              <a:t>生物界和非生物界的元素组成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53860" y="1816735"/>
            <a:ext cx="1750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种类一致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79285" y="2550795"/>
            <a:ext cx="129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统一性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53860" y="4218940"/>
            <a:ext cx="1750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含量不同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79285" y="5080000"/>
            <a:ext cx="129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差异性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43205" y="2920365"/>
            <a:ext cx="1819910" cy="648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细胞物质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2245360" y="1995805"/>
            <a:ext cx="170180" cy="249809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415540" y="1734820"/>
            <a:ext cx="1494790" cy="60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无机物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15540" y="4176395"/>
            <a:ext cx="1494790" cy="60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有机物</a:t>
            </a:r>
          </a:p>
        </p:txBody>
      </p:sp>
      <p:sp>
        <p:nvSpPr>
          <p:cNvPr id="8" name="右箭头 7"/>
          <p:cNvSpPr/>
          <p:nvPr/>
        </p:nvSpPr>
        <p:spPr>
          <a:xfrm>
            <a:off x="4067175" y="1911350"/>
            <a:ext cx="56388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28845" y="846455"/>
            <a:ext cx="3711575" cy="2384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各种不含碳元素的化合物（除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、碳酸盐等简单含碳化合物），主要是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和各种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无机盐</a:t>
            </a:r>
          </a:p>
        </p:txBody>
      </p:sp>
      <p:sp>
        <p:nvSpPr>
          <p:cNvPr id="10" name="矩形 9"/>
          <p:cNvSpPr/>
          <p:nvPr/>
        </p:nvSpPr>
        <p:spPr>
          <a:xfrm>
            <a:off x="4728845" y="3569335"/>
            <a:ext cx="3712210" cy="231267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是指含碳化合物（除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、碳酸盐等简单含碳化合物），主要是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糖类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脂质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核酸</a:t>
            </a:r>
          </a:p>
        </p:txBody>
      </p:sp>
      <p:sp>
        <p:nvSpPr>
          <p:cNvPr id="11" name="右箭头 10"/>
          <p:cNvSpPr/>
          <p:nvPr/>
        </p:nvSpPr>
        <p:spPr>
          <a:xfrm>
            <a:off x="4067175" y="4352925"/>
            <a:ext cx="56388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489076" y="2035810"/>
            <a:ext cx="4426324" cy="434086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细胞内含量最多的化合物</a:t>
            </a:r>
            <a:endParaRPr lang="en-US" altLang="zh-CN" sz="2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——</a:t>
            </a:r>
            <a:r>
              <a:rPr sz="2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</a:p>
          <a:p>
            <a:pPr marL="342900" indent="-342900">
              <a:buFont typeface="Wingdings" panose="05000000000000000000" charset="0"/>
              <a:buChar char="l"/>
            </a:pPr>
            <a:r>
              <a:rPr sz="240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地球表面约</a:t>
            </a:r>
            <a:r>
              <a:rPr lang="en-US" altLang="zh-CN" sz="240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3/4</a:t>
            </a:r>
            <a:r>
              <a:rPr sz="240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的部分是水</a:t>
            </a:r>
          </a:p>
          <a:p>
            <a:pPr marL="342900" indent="-342900">
              <a:buFont typeface="Wingdings" panose="05000000000000000000" charset="0"/>
              <a:buChar char="l"/>
            </a:pPr>
            <a:r>
              <a:rPr sz="2400" dirty="0">
                <a:latin typeface="微软雅黑" panose="020B0503020204020204" pitchFamily="34" charset="-122"/>
                <a:sym typeface="+mn-ea"/>
              </a:rPr>
              <a:t>现代医学研究表明，人在饥饿状态下的生命极限最多是</a:t>
            </a:r>
            <a:r>
              <a:rPr lang="en-US" altLang="zh-CN" sz="2400" dirty="0">
                <a:latin typeface="微软雅黑" panose="020B0503020204020204" pitchFamily="34" charset="-122"/>
                <a:sym typeface="+mn-ea"/>
              </a:rPr>
              <a:t>10</a:t>
            </a:r>
            <a:r>
              <a:rPr sz="2400" dirty="0">
                <a:latin typeface="微软雅黑" panose="020B0503020204020204" pitchFamily="34" charset="-122"/>
                <a:sym typeface="+mn-ea"/>
              </a:rPr>
              <a:t>天，而</a:t>
            </a:r>
            <a:r>
              <a:rPr sz="2400" b="1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缺水只能活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3</a:t>
            </a:r>
            <a:r>
              <a:rPr sz="2400" b="1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天</a:t>
            </a:r>
            <a:r>
              <a:rPr sz="2400" dirty="0">
                <a:latin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8600" y="481330"/>
            <a:ext cx="86868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二、水为生命活动提供了条件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28600" y="1957387"/>
            <a:ext cx="4260476" cy="3194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269875" y="380365"/>
            <a:ext cx="35109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（一）水的含量：</a:t>
            </a:r>
          </a:p>
        </p:txBody>
      </p:sp>
      <p:sp>
        <p:nvSpPr>
          <p:cNvPr id="9553" name="Text Box 337"/>
          <p:cNvSpPr txBox="1"/>
          <p:nvPr/>
        </p:nvSpPr>
        <p:spPr>
          <a:xfrm>
            <a:off x="258445" y="1140460"/>
            <a:ext cx="8769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、是细胞内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含量最多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的化合物（一般为</a:t>
            </a:r>
            <a:r>
              <a:rPr lang="en-US" altLang="zh-CN" sz="28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60%</a:t>
            </a:r>
            <a:r>
              <a:rPr lang="zh-CN" altLang="en-US" sz="28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2800" b="1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90%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9568" name="Line 352"/>
          <p:cNvSpPr/>
          <p:nvPr/>
        </p:nvSpPr>
        <p:spPr>
          <a:xfrm>
            <a:off x="4134844" y="1687174"/>
            <a:ext cx="10795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" name="Picture 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9" y="3860800"/>
            <a:ext cx="3924300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3860800"/>
            <a:ext cx="4175125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347"/>
          <p:cNvSpPr txBox="1"/>
          <p:nvPr/>
        </p:nvSpPr>
        <p:spPr>
          <a:xfrm>
            <a:off x="6039524" y="3249983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90%</a:t>
            </a:r>
          </a:p>
        </p:txBody>
      </p:sp>
      <p:sp>
        <p:nvSpPr>
          <p:cNvPr id="13" name="Text Box 350"/>
          <p:cNvSpPr txBox="1"/>
          <p:nvPr/>
        </p:nvSpPr>
        <p:spPr>
          <a:xfrm>
            <a:off x="1290415" y="6338888"/>
            <a:ext cx="1728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80~85%</a:t>
            </a:r>
          </a:p>
        </p:txBody>
      </p:sp>
      <p:sp>
        <p:nvSpPr>
          <p:cNvPr id="14" name="Text Box 351"/>
          <p:cNvSpPr txBox="1"/>
          <p:nvPr/>
        </p:nvSpPr>
        <p:spPr>
          <a:xfrm>
            <a:off x="6247038" y="6285098"/>
            <a:ext cx="1728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65%</a:t>
            </a:r>
          </a:p>
        </p:txBody>
      </p:sp>
      <p:pic>
        <p:nvPicPr>
          <p:cNvPr id="15" name="Picture 354" descr="timg?image&amp;quality=80&amp;size=b9999_10000&amp;sec=1524073286518&amp;di=e328dc23bc9a9d79aaf4f097f1ae787c&amp;imgtype=0&amp;src=http%3A%2F%2Fimgsr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620713"/>
            <a:ext cx="4249737" cy="266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346"/>
          <p:cNvSpPr txBox="1"/>
          <p:nvPr/>
        </p:nvSpPr>
        <p:spPr>
          <a:xfrm>
            <a:off x="1570116" y="3221260"/>
            <a:ext cx="1728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97%</a:t>
            </a:r>
          </a:p>
        </p:txBody>
      </p:sp>
      <p:pic>
        <p:nvPicPr>
          <p:cNvPr id="17" name="Picture 353" descr="20120202151400_iP4m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8" y="620713"/>
            <a:ext cx="3924300" cy="2620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553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179705" y="408940"/>
            <a:ext cx="3373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（一）水的含量：</a:t>
            </a:r>
          </a:p>
        </p:txBody>
      </p:sp>
      <p:sp>
        <p:nvSpPr>
          <p:cNvPr id="9220" name="Text Box 4"/>
          <p:cNvSpPr txBox="1"/>
          <p:nvPr/>
        </p:nvSpPr>
        <p:spPr>
          <a:xfrm>
            <a:off x="179705" y="1126490"/>
            <a:ext cx="9003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、是细胞内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含量最多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的化合物（一般为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60%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90%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</p:txBody>
      </p:sp>
      <p:sp>
        <p:nvSpPr>
          <p:cNvPr id="9221" name="Text Box 33"/>
          <p:cNvSpPr txBox="1"/>
          <p:nvPr/>
        </p:nvSpPr>
        <p:spPr>
          <a:xfrm>
            <a:off x="179705" y="1845945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、不同生物体内的含水量不同；</a:t>
            </a:r>
          </a:p>
        </p:txBody>
      </p:sp>
      <p:graphicFrame>
        <p:nvGraphicFramePr>
          <p:cNvPr id="19584" name="Group 128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50825" y="3933825"/>
          <a:ext cx="8569325" cy="2183448"/>
        </p:xfrm>
        <a:graphic>
          <a:graphicData uri="http://schemas.openxmlformats.org/drawingml/2006/table">
            <a:tbl>
              <a:tblPr/>
              <a:tblGrid>
                <a:gridCol w="179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27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人体中几种不同器官或组织中水的含量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组织器官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牙齿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骨骼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骨骼肌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心肌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血液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所占比例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%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86" name="Text Box 130"/>
          <p:cNvSpPr txBox="1"/>
          <p:nvPr/>
        </p:nvSpPr>
        <p:spPr>
          <a:xfrm>
            <a:off x="179705" y="2494280"/>
            <a:ext cx="84597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、同一生物在不同组织、器官内的含水量不同；</a:t>
            </a:r>
          </a:p>
        </p:txBody>
      </p:sp>
      <p:sp>
        <p:nvSpPr>
          <p:cNvPr id="19587" name="Text Box 131"/>
          <p:cNvSpPr txBox="1"/>
          <p:nvPr/>
        </p:nvSpPr>
        <p:spPr>
          <a:xfrm>
            <a:off x="451168" y="3167698"/>
            <a:ext cx="84597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（一般来说，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代谢越旺盛的组织，含水量越多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6" grpId="0"/>
      <p:bldP spid="195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C6524-1787-4530-BCDA-CC083C3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一、要学会提问题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3F2968-F49C-455F-AB08-BF34C00DD0C4}"/>
              </a:ext>
            </a:extLst>
          </p:cNvPr>
          <p:cNvSpPr txBox="1"/>
          <p:nvPr/>
        </p:nvSpPr>
        <p:spPr>
          <a:xfrm>
            <a:off x="561377" y="1704370"/>
            <a:ext cx="81218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隶书" pitchFamily="49" charset="-122"/>
                <a:cs typeface="Arial"/>
              </a:rPr>
              <a:t>提出一个问题往往比解决一个问题更重要。 </a:t>
            </a:r>
            <a:endParaRPr lang="en-US" altLang="zh-CN" sz="2800" b="1" dirty="0">
              <a:solidFill>
                <a:srgbClr val="FF0000"/>
              </a:solidFill>
              <a:ea typeface="隶书" pitchFamily="49" charset="-122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                                                      ----------</a:t>
            </a: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爱因斯坦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11E998-ABD9-43E0-96D8-8E3758940567}"/>
              </a:ext>
            </a:extLst>
          </p:cNvPr>
          <p:cNvSpPr txBox="1"/>
          <p:nvPr/>
        </p:nvSpPr>
        <p:spPr>
          <a:xfrm>
            <a:off x="325120" y="3246701"/>
            <a:ext cx="850690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隶书" charset="0"/>
                <a:ea typeface="隶书" charset="0"/>
                <a:cs typeface="Arial"/>
                <a:sym typeface="+mn-ea"/>
              </a:rPr>
              <a:t>要多问几个为什么？否则学习本身会变成机械和乏味的记忆。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27F4D6-E0D4-48DB-A193-75513F44F0D9}"/>
              </a:ext>
            </a:extLst>
          </p:cNvPr>
          <p:cNvSpPr txBox="1"/>
          <p:nvPr/>
        </p:nvSpPr>
        <p:spPr>
          <a:xfrm>
            <a:off x="325120" y="4423149"/>
            <a:ext cx="850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有些问题可能暂时得不到满意的答案，不要因此而停止思考。因为人的知识是有限的，而未知是无限的。</a:t>
            </a:r>
          </a:p>
        </p:txBody>
      </p:sp>
    </p:spTree>
    <p:extLst>
      <p:ext uri="{BB962C8B-B14F-4D97-AF65-F5344CB8AC3E}">
        <p14:creationId xmlns:p14="http://schemas.microsoft.com/office/powerpoint/2010/main" val="32476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31"/>
          <p:cNvSpPr txBox="1"/>
          <p:nvPr/>
        </p:nvSpPr>
        <p:spPr>
          <a:xfrm>
            <a:off x="179705" y="2646045"/>
            <a:ext cx="84597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、同一生物在不同组织、器官内的含水量不同；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7" name="Text Box 32"/>
          <p:cNvSpPr txBox="1"/>
          <p:nvPr/>
        </p:nvSpPr>
        <p:spPr>
          <a:xfrm>
            <a:off x="504825" y="3168015"/>
            <a:ext cx="7670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（一般来说，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代谢越旺盛，含水量越多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；）</a:t>
            </a:r>
          </a:p>
        </p:txBody>
      </p:sp>
      <p:sp>
        <p:nvSpPr>
          <p:cNvPr id="20515" name="Text Box 35"/>
          <p:cNvSpPr txBox="1"/>
          <p:nvPr/>
        </p:nvSpPr>
        <p:spPr>
          <a:xfrm>
            <a:off x="249555" y="5489575"/>
            <a:ext cx="8460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、同一生物，在不同的生长发育时期含水量不同；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179705" y="437515"/>
            <a:ext cx="359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（一）水的含量：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179705" y="1155065"/>
            <a:ext cx="9003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、是细胞内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含量最多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的化合物（一般为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60%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90%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</p:txBody>
      </p:sp>
      <p:sp>
        <p:nvSpPr>
          <p:cNvPr id="7" name="Text Box 33"/>
          <p:cNvSpPr txBox="1"/>
          <p:nvPr/>
        </p:nvSpPr>
        <p:spPr>
          <a:xfrm>
            <a:off x="179705" y="1874520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、不同生物体内的含水量不同；</a:t>
            </a:r>
          </a:p>
        </p:txBody>
      </p:sp>
      <p:pic>
        <p:nvPicPr>
          <p:cNvPr id="8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9" y="1155065"/>
            <a:ext cx="8765945" cy="4856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2153 L -0.0033 -0.2377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>
          <a:xfrm>
            <a:off x="793153" y="742279"/>
            <a:ext cx="4006800" cy="381600"/>
          </a:xfrm>
        </p:spPr>
        <p:txBody>
          <a:bodyPr>
            <a:noAutofit/>
          </a:bodyPr>
          <a:lstStyle/>
          <a:p>
            <a:r>
              <a:rPr lang="zh-CN" altLang="en-US" sz="2800"/>
              <a:t>（二）水的生理作用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792480" y="1616710"/>
            <a:ext cx="7891145" cy="289941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800">
                <a:latin typeface="微软雅黑" panose="020B0503020204020204" pitchFamily="34" charset="-122"/>
                <a:cs typeface="微软雅黑" panose="020B0503020204020204" pitchFamily="34" charset="-122"/>
              </a:rPr>
              <a:t>良好的溶剂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sz="2800">
                <a:latin typeface="微软雅黑" panose="020B0503020204020204" pitchFamily="34" charset="-122"/>
                <a:cs typeface="微软雅黑" panose="020B0503020204020204" pitchFamily="34" charset="-122"/>
              </a:rPr>
              <a:t>生物体内物质运输的主要介质</a:t>
            </a:r>
          </a:p>
          <a:p>
            <a:pPr marL="342900" indent="-342900">
              <a:buFont typeface="+mj-lt"/>
              <a:buAutoNum type="arabicPeriod"/>
            </a:pPr>
            <a:r>
              <a:rPr sz="2800">
                <a:latin typeface="微软雅黑" panose="020B0503020204020204" pitchFamily="34" charset="-122"/>
                <a:cs typeface="微软雅黑" panose="020B0503020204020204" pitchFamily="34" charset="-122"/>
              </a:rPr>
              <a:t>调节温度</a:t>
            </a:r>
          </a:p>
          <a:p>
            <a:pPr marL="342900" indent="-342900">
              <a:buFont typeface="+mj-lt"/>
              <a:buAutoNum type="arabicPeriod"/>
            </a:pPr>
            <a:r>
              <a:rPr sz="2800">
                <a:latin typeface="微软雅黑" panose="020B0503020204020204" pitchFamily="34" charset="-122"/>
                <a:cs typeface="微软雅黑" panose="020B0503020204020204" pitchFamily="34" charset="-122"/>
              </a:rPr>
              <a:t>参与生物体内多种化学反应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57200" y="170815"/>
            <a:ext cx="86868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三、无机盐与细胞生活密切相关</a:t>
            </a:r>
            <a:endParaRPr sz="31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020" y="4621234"/>
            <a:ext cx="5263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（一）含量：约占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1%~1.5%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1020" y="5347335"/>
            <a:ext cx="8211185" cy="138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（二）存在形式：主要是离子，如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</a:p>
          <a:p>
            <a:pPr>
              <a:lnSpc>
                <a:spcPct val="120000"/>
              </a:lnSpc>
            </a:pPr>
            <a:r>
              <a:rPr lang="zh-CN" altLang="en-US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HCO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PO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少数以化合物形式存在</a:t>
            </a:r>
          </a:p>
        </p:txBody>
      </p:sp>
      <p:sp>
        <p:nvSpPr>
          <p:cNvPr id="29697" name="文本占位符 53249"/>
          <p:cNvSpPr>
            <a:spLocks noGrp="1"/>
          </p:cNvSpPr>
          <p:nvPr/>
        </p:nvSpPr>
        <p:spPr>
          <a:xfrm>
            <a:off x="219572" y="583137"/>
            <a:ext cx="8686799" cy="3286442"/>
          </a:xfrm>
          <a:prstGeom prst="rect">
            <a:avLst/>
          </a:prstGeom>
        </p:spPr>
        <p:txBody>
          <a:bodyPr vert="horz" lIns="101600" tIns="0" rIns="82550" bIns="0" rtlCol="0" anchor="t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广告一：高钙片，一片顶两片！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广告二：补铁、补血，效果好！补血口服液！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广告三：聪明伶俐，坚持用锌，用锌（心）万事成，用心的妈妈会用锌，三精牌葡萄糖酸锌，蓝瓶的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3251" name="文本框 53250"/>
          <p:cNvSpPr txBox="1"/>
          <p:nvPr/>
        </p:nvSpPr>
        <p:spPr>
          <a:xfrm>
            <a:off x="1032192" y="3837305"/>
            <a:ext cx="7079615" cy="5219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上面的广告中提到了哪些无机盐？有何作用？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0CF02BFF-E815-4574-95A5-22BFA6F8FAFE}"/>
              </a:ext>
            </a:extLst>
          </p:cNvPr>
          <p:cNvSpPr/>
          <p:nvPr/>
        </p:nvSpPr>
        <p:spPr>
          <a:xfrm>
            <a:off x="2366678" y="1118793"/>
            <a:ext cx="473334" cy="5219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7AEB938-46BC-4265-9B6E-53EB38F4D010}"/>
              </a:ext>
            </a:extLst>
          </p:cNvPr>
          <p:cNvSpPr/>
          <p:nvPr/>
        </p:nvSpPr>
        <p:spPr>
          <a:xfrm>
            <a:off x="2355919" y="1795594"/>
            <a:ext cx="505609" cy="5219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3DE6992-9EAF-457F-8ED8-AA5D14B2F1F2}"/>
              </a:ext>
            </a:extLst>
          </p:cNvPr>
          <p:cNvSpPr/>
          <p:nvPr/>
        </p:nvSpPr>
        <p:spPr>
          <a:xfrm>
            <a:off x="4982579" y="2487967"/>
            <a:ext cx="473334" cy="5219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3251" grpId="0" bldLvl="0" animBg="1"/>
      <p:bldP spid="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8600" y="481330"/>
            <a:ext cx="86868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三、无机盐与细胞生活密切相关</a:t>
            </a:r>
            <a:endParaRPr sz="31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975" y="1297305"/>
            <a:ext cx="778954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（三）作用：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是细胞或某些复杂化合物的重要组成成分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421890"/>
            <a:ext cx="4957445" cy="22967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4900" y="4896485"/>
            <a:ext cx="610997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：是血红蛋白的必需成分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：是叶绿素的必需成分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磷酸钙：骨细胞的重要成分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8600" y="481330"/>
            <a:ext cx="86868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三、无机盐与细胞生活密切相关</a:t>
            </a:r>
            <a:endParaRPr sz="31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975" y="1297305"/>
            <a:ext cx="778954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（三）作用：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是细胞或某些复杂化合物的重要组成成分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0900" y="2421890"/>
            <a:ext cx="610997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：是血红蛋白的必需成分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：是叶绿素的必需成分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磷酸钙：骨细胞的重要成分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4975" y="4077335"/>
            <a:ext cx="34829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维持生物体的生命活动</a:t>
            </a:r>
            <a:endParaRPr lang="zh-CN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462280" y="534670"/>
            <a:ext cx="8220075" cy="1073785"/>
          </a:xfrm>
          <a:prstGeom prst="wedgeRoundRectCallout">
            <a:avLst>
              <a:gd name="adj1" fmla="val -46532"/>
              <a:gd name="adj2" fmla="val -9862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endParaRPr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病人到医院输液，为什么要用生理盐水，</a:t>
            </a:r>
          </a:p>
          <a:p>
            <a:pPr marL="0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如果不是生理盐水，而是蒸馏水或其他浓度盐水会怎么样？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3844" name="图片 163843" descr="C:/Users/zssee/AppData/Local/Kingsoft/WPS Cloud Files/userdata/qing/filecache/.241092657/cachedata/3965D1A201354732888C05C77493FEC9/http:/www.emc.maricopa.edu/faculty/farabee/BIOBK/bloodcells.g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296670" y="2000885"/>
            <a:ext cx="6551295" cy="430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8" name="流程图: 可选过程 163847"/>
          <p:cNvSpPr/>
          <p:nvPr/>
        </p:nvSpPr>
        <p:spPr>
          <a:xfrm>
            <a:off x="615315" y="3086735"/>
            <a:ext cx="3175000" cy="740410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将红细胞置于蒸馏水中</a:t>
            </a:r>
          </a:p>
        </p:txBody>
      </p:sp>
      <p:sp>
        <p:nvSpPr>
          <p:cNvPr id="163851" name="流程图: 可选过程 163850"/>
          <p:cNvSpPr/>
          <p:nvPr/>
        </p:nvSpPr>
        <p:spPr>
          <a:xfrm>
            <a:off x="4989195" y="2903855"/>
            <a:ext cx="2956560" cy="1050925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将红细胞置于</a:t>
            </a:r>
          </a:p>
          <a:p>
            <a:pPr algn="ctr"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高浓度盐溶液中</a:t>
            </a:r>
          </a:p>
        </p:txBody>
      </p:sp>
      <p:sp>
        <p:nvSpPr>
          <p:cNvPr id="163849" name="流程图: 可选过程 163848"/>
          <p:cNvSpPr/>
          <p:nvPr/>
        </p:nvSpPr>
        <p:spPr>
          <a:xfrm>
            <a:off x="746125" y="5438775"/>
            <a:ext cx="2279650" cy="1063625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红细胞胀破</a:t>
            </a:r>
          </a:p>
        </p:txBody>
      </p:sp>
      <p:sp>
        <p:nvSpPr>
          <p:cNvPr id="163850" name="流程图: 可选过程 163849"/>
          <p:cNvSpPr/>
          <p:nvPr/>
        </p:nvSpPr>
        <p:spPr>
          <a:xfrm>
            <a:off x="5695950" y="5438775"/>
            <a:ext cx="2249488" cy="914400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红细胞皱缩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animBg="1"/>
      <p:bldP spid="163848" grpId="1" animBg="1"/>
      <p:bldP spid="163851" grpId="0" animBg="1"/>
      <p:bldP spid="163851" grpId="1" animBg="1"/>
      <p:bldP spid="163849" grpId="0" animBg="1"/>
      <p:bldP spid="163849" grpId="1" animBg="1"/>
      <p:bldP spid="163850" grpId="0" animBg="1"/>
      <p:bldP spid="16385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8600" y="481330"/>
            <a:ext cx="86868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三、无机盐与细胞生活密切相关</a:t>
            </a:r>
            <a:endParaRPr sz="31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975" y="1297305"/>
            <a:ext cx="778954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（三）作用：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是细胞或某些复杂化合物的重要组成成分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0900" y="2421890"/>
            <a:ext cx="610997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：是血红蛋白的必需成分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：是叶绿素的必需成分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磷酸钙：骨细胞的重要成分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4975" y="4077335"/>
            <a:ext cx="703770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维持生物体的生命活动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）维持血浆的正常浓度：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）维持酸碱平衡：</a:t>
            </a:r>
            <a:r>
              <a:rPr lang="en-US" altLang="zh-CN" sz="2400">
                <a:sym typeface="+mn-ea"/>
              </a:rPr>
              <a:t>HCO</a:t>
            </a:r>
            <a:r>
              <a:rPr lang="en-US" altLang="zh-CN" sz="2400" baseline="-25000">
                <a:sym typeface="+mn-ea"/>
              </a:rPr>
              <a:t>3</a:t>
            </a:r>
            <a:r>
              <a:rPr lang="en-US" altLang="zh-CN" sz="2400" baseline="300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H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PO</a:t>
            </a:r>
            <a:r>
              <a:rPr lang="en-US" altLang="zh-CN" sz="2400" baseline="-25000">
                <a:sym typeface="+mn-ea"/>
              </a:rPr>
              <a:t>4</a:t>
            </a:r>
            <a:r>
              <a:rPr lang="en-US" altLang="zh-CN" sz="2400" baseline="30000">
                <a:sym typeface="+mn-ea"/>
              </a:rPr>
              <a:t>-</a:t>
            </a:r>
            <a:endParaRPr lang="zh-CN" altLang="en-US" sz="24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g?image&amp;quality=80&amp;size=b9999_10000&amp;sec=1524077843004&amp;di=dd449d4c05d0608d93549bd59ed1f6ef&amp;imgtype=0&amp;src=http%3A%2F%2F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83" y="721995"/>
            <a:ext cx="6312433" cy="4700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4" y="5638053"/>
            <a:ext cx="5472430" cy="713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8600" y="481330"/>
            <a:ext cx="868680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三、无机盐与细胞生活密切相关</a:t>
            </a:r>
            <a:endParaRPr sz="31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975" y="1297305"/>
            <a:ext cx="778954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（三）作用：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是细胞或某些复杂化合物的重要组成成分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0900" y="2421890"/>
            <a:ext cx="610997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：是血红蛋白的必需成分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：是叶绿素的必需成分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磷酸钙：骨细胞的重要成分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4975" y="3993515"/>
            <a:ext cx="703770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维持生物体的生命活动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）维持血浆的正常浓度：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）维持酸碱平衡：</a:t>
            </a:r>
            <a:r>
              <a:rPr lang="en-US" altLang="zh-CN" sz="2400">
                <a:sym typeface="+mn-ea"/>
              </a:rPr>
              <a:t>HCO</a:t>
            </a:r>
            <a:r>
              <a:rPr lang="en-US" altLang="zh-CN" sz="2400" baseline="-25000">
                <a:sym typeface="+mn-ea"/>
              </a:rPr>
              <a:t>3</a:t>
            </a:r>
            <a:r>
              <a:rPr lang="en-US" altLang="zh-CN" sz="2400" baseline="300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H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PO</a:t>
            </a:r>
            <a:r>
              <a:rPr lang="en-US" altLang="zh-CN" sz="2400" baseline="-25000">
                <a:sym typeface="+mn-ea"/>
              </a:rPr>
              <a:t>4</a:t>
            </a:r>
            <a:r>
              <a:rPr lang="en-US" altLang="zh-CN" sz="2400" baseline="30000">
                <a:sym typeface="+mn-ea"/>
              </a:rPr>
              <a:t>-</a:t>
            </a:r>
            <a:endParaRPr lang="en-US" altLang="zh-CN" sz="2400" baseline="-250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）维持神经肌肉的兴奋性：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en-US" altLang="zh-CN" sz="2400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2+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F6B7A-EA2B-427C-9D9B-A23E89B78CB1}"/>
              </a:ext>
            </a:extLst>
          </p:cNvPr>
          <p:cNvSpPr txBox="1"/>
          <p:nvPr/>
        </p:nvSpPr>
        <p:spPr>
          <a:xfrm>
            <a:off x="500034" y="12857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总结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FB5CA8F-1FD5-459C-957F-5403AA53BFC9}"/>
              </a:ext>
            </a:extLst>
          </p:cNvPr>
          <p:cNvSpPr txBox="1"/>
          <p:nvPr/>
        </p:nvSpPr>
        <p:spPr>
          <a:xfrm>
            <a:off x="214282" y="2743460"/>
            <a:ext cx="571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ea typeface="隶书" pitchFamily="49" charset="-122"/>
                <a:cs typeface="Arial"/>
              </a:rPr>
              <a:t>细胞中的无机物</a:t>
            </a:r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7A43F6EE-3E10-45D7-B452-833007D98079}"/>
              </a:ext>
            </a:extLst>
          </p:cNvPr>
          <p:cNvSpPr/>
          <p:nvPr/>
        </p:nvSpPr>
        <p:spPr bwMode="auto">
          <a:xfrm>
            <a:off x="785786" y="2738748"/>
            <a:ext cx="142876" cy="2428892"/>
          </a:xfrm>
          <a:prstGeom prst="leftBrace">
            <a:avLst>
              <a:gd name="adj1" fmla="val 43888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9E76357-9240-4C37-99B0-A1C9A28856F6}"/>
              </a:ext>
            </a:extLst>
          </p:cNvPr>
          <p:cNvSpPr txBox="1"/>
          <p:nvPr/>
        </p:nvSpPr>
        <p:spPr>
          <a:xfrm>
            <a:off x="928662" y="286078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ea typeface="隶书" pitchFamily="49" charset="-122"/>
                <a:cs typeface="Arial"/>
              </a:rPr>
              <a:t>水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6AE86F5-2B7C-44E2-8CE3-A2344A24E162}"/>
              </a:ext>
            </a:extLst>
          </p:cNvPr>
          <p:cNvSpPr txBox="1"/>
          <p:nvPr/>
        </p:nvSpPr>
        <p:spPr>
          <a:xfrm>
            <a:off x="857224" y="487718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70C0"/>
                </a:solidFill>
                <a:ea typeface="隶书" pitchFamily="49" charset="-122"/>
                <a:cs typeface="Arial"/>
              </a:rPr>
              <a:t>无机盐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6E093F7-B8A8-4451-9F9A-07582614BDD4}"/>
              </a:ext>
            </a:extLst>
          </p:cNvPr>
          <p:cNvSpPr txBox="1"/>
          <p:nvPr/>
        </p:nvSpPr>
        <p:spPr>
          <a:xfrm>
            <a:off x="714348" y="142353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ea typeface="隶书" pitchFamily="49" charset="-122"/>
                <a:cs typeface="Arial"/>
              </a:rPr>
              <a:t>元素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E6EE39F-D288-40D0-A2F0-D62A50FF5AA1}"/>
              </a:ext>
            </a:extLst>
          </p:cNvPr>
          <p:cNvSpPr txBox="1"/>
          <p:nvPr/>
        </p:nvSpPr>
        <p:spPr>
          <a:xfrm>
            <a:off x="2071670" y="1330661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等，大量元素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747651-C3DE-4910-9110-89247D6EC6D5}"/>
              </a:ext>
            </a:extLst>
          </p:cNvPr>
          <p:cNvSpPr/>
          <p:nvPr/>
        </p:nvSpPr>
        <p:spPr>
          <a:xfrm>
            <a:off x="3021885" y="2935412"/>
            <a:ext cx="1506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良好的溶剂</a:t>
            </a:r>
            <a:endParaRPr lang="zh-CN" altLang="en-US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Arial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BD1F38A-82A2-4333-BA2D-6483F7130A8E}"/>
              </a:ext>
            </a:extLst>
          </p:cNvPr>
          <p:cNvSpPr/>
          <p:nvPr/>
        </p:nvSpPr>
        <p:spPr>
          <a:xfrm>
            <a:off x="3021880" y="3321177"/>
            <a:ext cx="1244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调节温度</a:t>
            </a:r>
            <a:endParaRPr lang="zh-CN" altLang="en-US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8EC300-E974-4F3A-AC18-EF32D6859894}"/>
              </a:ext>
            </a:extLst>
          </p:cNvPr>
          <p:cNvSpPr/>
          <p:nvPr/>
        </p:nvSpPr>
        <p:spPr>
          <a:xfrm>
            <a:off x="3021880" y="3706943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代谢的反应物和产物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AC6083-6524-43FF-883E-EC7C64F2CF38}"/>
              </a:ext>
            </a:extLst>
          </p:cNvPr>
          <p:cNvSpPr/>
          <p:nvPr/>
        </p:nvSpPr>
        <p:spPr>
          <a:xfrm>
            <a:off x="3125576" y="484381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维持血浆浓度、维持酸碱平衡、维持神经和肌肉兴奋性</a:t>
            </a:r>
            <a:endParaRPr lang="zh-CN" altLang="en-US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Arial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D58F8D-2EC1-4A79-A0D0-F1391B16BDA2}"/>
              </a:ext>
            </a:extLst>
          </p:cNvPr>
          <p:cNvSpPr/>
          <p:nvPr/>
        </p:nvSpPr>
        <p:spPr>
          <a:xfrm>
            <a:off x="3125576" y="5190498"/>
            <a:ext cx="235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细胞的重要组分之一</a:t>
            </a:r>
            <a:endParaRPr lang="zh-CN" altLang="en-US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Arial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0A47FA1-119B-47DF-A627-500274136BB6}"/>
              </a:ext>
            </a:extLst>
          </p:cNvPr>
          <p:cNvSpPr/>
          <p:nvPr/>
        </p:nvSpPr>
        <p:spPr>
          <a:xfrm>
            <a:off x="3125576" y="5561974"/>
            <a:ext cx="307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某些复杂化合物的重要组分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038B60B0-3BDA-46E3-8399-F5A6F59045C4}"/>
              </a:ext>
            </a:extLst>
          </p:cNvPr>
          <p:cNvSpPr/>
          <p:nvPr/>
        </p:nvSpPr>
        <p:spPr bwMode="auto">
          <a:xfrm>
            <a:off x="1857356" y="1394956"/>
            <a:ext cx="142876" cy="607222"/>
          </a:xfrm>
          <a:prstGeom prst="leftBrace">
            <a:avLst>
              <a:gd name="adj1" fmla="val 47444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69CD77FB-D8D2-443A-8FA4-BDB208FEF765}"/>
              </a:ext>
            </a:extLst>
          </p:cNvPr>
          <p:cNvSpPr txBox="1"/>
          <p:nvPr/>
        </p:nvSpPr>
        <p:spPr>
          <a:xfrm>
            <a:off x="2071670" y="1680707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Zn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等，微量元素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3764C806-A8BC-4D4E-B629-E4144C2BB28E}"/>
              </a:ext>
            </a:extLst>
          </p:cNvPr>
          <p:cNvSpPr txBox="1"/>
          <p:nvPr/>
        </p:nvSpPr>
        <p:spPr>
          <a:xfrm>
            <a:off x="6357950" y="135923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生物界与非生物界的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统一性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和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/>
              </a:rPr>
              <a:t>差异性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0AF55D75-F2E7-4BA7-9E1C-48BEC52C27D4}"/>
              </a:ext>
            </a:extLst>
          </p:cNvPr>
          <p:cNvSpPr txBox="1"/>
          <p:nvPr/>
        </p:nvSpPr>
        <p:spPr>
          <a:xfrm>
            <a:off x="1593141" y="2511209"/>
            <a:ext cx="3448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结构特点：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极性分子</a:t>
            </a:r>
            <a:r>
              <a:rPr lang="zh-CN" altLang="en-US" sz="20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，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氢键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19B7DDDF-6B52-44A2-8AE7-E15DCB814BA2}"/>
              </a:ext>
            </a:extLst>
          </p:cNvPr>
          <p:cNvSpPr/>
          <p:nvPr/>
        </p:nvSpPr>
        <p:spPr bwMode="auto">
          <a:xfrm>
            <a:off x="1521682" y="2560574"/>
            <a:ext cx="142876" cy="1107740"/>
          </a:xfrm>
          <a:prstGeom prst="leftBrace">
            <a:avLst>
              <a:gd name="adj1" fmla="val 47444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4C3D464-DA38-4666-BE66-B4AB0289856A}"/>
              </a:ext>
            </a:extLst>
          </p:cNvPr>
          <p:cNvGrpSpPr/>
          <p:nvPr/>
        </p:nvGrpSpPr>
        <p:grpSpPr>
          <a:xfrm>
            <a:off x="1593120" y="2996407"/>
            <a:ext cx="1428760" cy="1014476"/>
            <a:chOff x="1571604" y="2627376"/>
            <a:chExt cx="1428760" cy="1127196"/>
          </a:xfrm>
        </p:grpSpPr>
        <p:sp>
          <p:nvSpPr>
            <p:cNvPr id="21" name="左大括号 20">
              <a:extLst>
                <a:ext uri="{FF2B5EF4-FFF2-40B4-BE49-F238E27FC236}">
                  <a16:creationId xmlns:a16="http://schemas.microsoft.com/office/drawing/2014/main" id="{69744D18-A2CD-4608-B354-523C61BE2381}"/>
                </a:ext>
              </a:extLst>
            </p:cNvPr>
            <p:cNvSpPr/>
            <p:nvPr/>
          </p:nvSpPr>
          <p:spPr bwMode="auto">
            <a:xfrm>
              <a:off x="2857488" y="2627376"/>
              <a:ext cx="142876" cy="1127196"/>
            </a:xfrm>
            <a:prstGeom prst="leftBrace">
              <a:avLst>
                <a:gd name="adj1" fmla="val 47444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anose="0201060906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CDC470E-F097-4D79-B839-07A2BE558845}"/>
                </a:ext>
              </a:extLst>
            </p:cNvPr>
            <p:cNvSpPr txBox="1"/>
            <p:nvPr/>
          </p:nvSpPr>
          <p:spPr>
            <a:xfrm>
              <a:off x="1571604" y="2945313"/>
              <a:ext cx="1285884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Arial"/>
                </a:rPr>
                <a:t>生理作用</a:t>
              </a:r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B5276CD1-78FA-4AFD-BC63-7C264DCFA9A1}"/>
              </a:ext>
            </a:extLst>
          </p:cNvPr>
          <p:cNvSpPr txBox="1"/>
          <p:nvPr/>
        </p:nvSpPr>
        <p:spPr>
          <a:xfrm>
            <a:off x="2196898" y="4441271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含量及存在形式：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1%~1.5%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，大多数为离子，少数为化合物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F3005B9-A0AA-47D7-B3C4-7E394542CFF9}"/>
              </a:ext>
            </a:extLst>
          </p:cNvPr>
          <p:cNvGrpSpPr/>
          <p:nvPr/>
        </p:nvGrpSpPr>
        <p:grpSpPr>
          <a:xfrm>
            <a:off x="2268336" y="4969042"/>
            <a:ext cx="857240" cy="878687"/>
            <a:chOff x="2214546" y="4472557"/>
            <a:chExt cx="857240" cy="976319"/>
          </a:xfrm>
        </p:grpSpPr>
        <p:sp>
          <p:nvSpPr>
            <p:cNvPr id="25" name="左大括号 24">
              <a:extLst>
                <a:ext uri="{FF2B5EF4-FFF2-40B4-BE49-F238E27FC236}">
                  <a16:creationId xmlns:a16="http://schemas.microsoft.com/office/drawing/2014/main" id="{3F8D89AE-C1F8-4866-AEAB-98469B8EA0C6}"/>
                </a:ext>
              </a:extLst>
            </p:cNvPr>
            <p:cNvSpPr/>
            <p:nvPr/>
          </p:nvSpPr>
          <p:spPr bwMode="auto">
            <a:xfrm>
              <a:off x="2928926" y="4472557"/>
              <a:ext cx="142860" cy="976319"/>
            </a:xfrm>
            <a:prstGeom prst="leftBrace">
              <a:avLst>
                <a:gd name="adj1" fmla="val 47444"/>
                <a:gd name="adj2" fmla="val 50000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anose="0201060906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DA9CF595-6815-4365-A949-C5C92763DE9E}"/>
                </a:ext>
              </a:extLst>
            </p:cNvPr>
            <p:cNvSpPr txBox="1"/>
            <p:nvPr/>
          </p:nvSpPr>
          <p:spPr>
            <a:xfrm>
              <a:off x="2214546" y="4649945"/>
              <a:ext cx="714380" cy="78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Arial"/>
                </a:rPr>
                <a:t>生理作用</a:t>
              </a:r>
            </a:p>
          </p:txBody>
        </p:sp>
      </p:grp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71986E2D-15C3-43D8-B2E0-CE369C57CC2A}"/>
              </a:ext>
            </a:extLst>
          </p:cNvPr>
          <p:cNvSpPr/>
          <p:nvPr/>
        </p:nvSpPr>
        <p:spPr bwMode="auto">
          <a:xfrm>
            <a:off x="2125460" y="4608489"/>
            <a:ext cx="142876" cy="1107740"/>
          </a:xfrm>
          <a:prstGeom prst="leftBrace">
            <a:avLst>
              <a:gd name="adj1" fmla="val 47444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6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3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0CE0EC-E3C3-495A-9F46-6A506CD95E14}"/>
              </a:ext>
            </a:extLst>
          </p:cNvPr>
          <p:cNvSpPr txBox="1"/>
          <p:nvPr/>
        </p:nvSpPr>
        <p:spPr>
          <a:xfrm>
            <a:off x="1210310" y="481330"/>
            <a:ext cx="72021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怎样提出好的问题？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对事物保持好奇心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具有怀疑精神，凡事多问为什么？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善于观察生活，注意细节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培养想象力，创造力，从多个角度想问题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9D55E1-9CD9-4883-8AEA-D463DC287E47}"/>
              </a:ext>
            </a:extLst>
          </p:cNvPr>
          <p:cNvSpPr txBox="1"/>
          <p:nvPr/>
        </p:nvSpPr>
        <p:spPr>
          <a:xfrm>
            <a:off x="1133474" y="3597387"/>
            <a:ext cx="7106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提出问题之后该怎么解决呢？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自己动脑思考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问老师、同学、家长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查询相关图书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上网查询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如果条件允许，可以实验检验</a:t>
            </a:r>
          </a:p>
        </p:txBody>
      </p:sp>
    </p:spTree>
    <p:extLst>
      <p:ext uri="{BB962C8B-B14F-4D97-AF65-F5344CB8AC3E}">
        <p14:creationId xmlns:p14="http://schemas.microsoft.com/office/powerpoint/2010/main" val="36694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D0073E7-2DAE-41A6-9FF7-975BA0539DCA}"/>
              </a:ext>
            </a:extLst>
          </p:cNvPr>
          <p:cNvSpPr txBox="1"/>
          <p:nvPr/>
        </p:nvSpPr>
        <p:spPr>
          <a:xfrm>
            <a:off x="690245" y="701675"/>
            <a:ext cx="8184814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1  </a:t>
            </a: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在干燥的大米和面粉中生活的“米虫”一生都不需要“饮水”，也吃不到含水量丰富的食物，可它们仍能正常生活．其原因是米虫（　　）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lphaUcPeriod"/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生命活动不需要水   </a:t>
            </a:r>
            <a:endParaRPr lang="en-US" altLang="zh-CN" sz="2800" b="1" dirty="0">
              <a:solidFill>
                <a:srgbClr val="000000"/>
              </a:solidFill>
              <a:ea typeface="隶书" pitchFamily="49" charset="-122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B. 从空气中吸收水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C. 消化淀粉时产生水   </a:t>
            </a:r>
            <a:endParaRPr lang="en-US" altLang="zh-CN" sz="2800" b="1" dirty="0">
              <a:solidFill>
                <a:srgbClr val="000000"/>
              </a:solidFill>
              <a:ea typeface="隶书" pitchFamily="49" charset="-122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D. 体内有机物氧化分解产生的水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2617DC-942E-4177-A695-00990602B019}"/>
              </a:ext>
            </a:extLst>
          </p:cNvPr>
          <p:cNvSpPr txBox="1"/>
          <p:nvPr/>
        </p:nvSpPr>
        <p:spPr>
          <a:xfrm>
            <a:off x="204583" y="3149300"/>
            <a:ext cx="127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 </a:t>
            </a:r>
            <a:r>
              <a:rPr lang="zh-CN" altLang="en-US" sz="4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✔</a:t>
            </a:r>
            <a:endParaRPr lang="en-US" altLang="zh-CN" sz="4800" b="1" dirty="0">
              <a:solidFill>
                <a:srgbClr val="000000"/>
              </a:solidFill>
              <a:ea typeface="隶书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3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B056C49-9719-451A-BBC3-58F695455904}"/>
              </a:ext>
            </a:extLst>
          </p:cNvPr>
          <p:cNvSpPr txBox="1"/>
          <p:nvPr/>
        </p:nvSpPr>
        <p:spPr>
          <a:xfrm>
            <a:off x="666750" y="725805"/>
            <a:ext cx="7960883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  <a:cs typeface="Arial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ea typeface="隶书" pitchFamily="49" charset="-122"/>
                <a:cs typeface="Arial"/>
              </a:rPr>
              <a:t>2 </a:t>
            </a:r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  <a:cs typeface="Arial"/>
              </a:rPr>
              <a:t>人的红细胞必须生活在含有0.9%的氯化钠的溶液中，若将红细胞置于蒸馏水中，红细胞会因吸水过多而胀破；若将细胞置于浓盐水中，红细胞会因为失水而皱缩，因而丧失输送氧气的功能。这个事例说明  (　　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0000"/>
              </a:solidFill>
              <a:ea typeface="隶书" pitchFamily="49" charset="-122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  <a:cs typeface="Arial"/>
              </a:rPr>
              <a:t>A．无机盐对维持细胞的形态和功能有重要作用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  <a:cs typeface="Arial"/>
              </a:rPr>
              <a:t>B．只有红细胞有这种特征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  <a:cs typeface="Arial"/>
              </a:rPr>
              <a:t>C．水分子容易进出细胞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隶书" pitchFamily="49" charset="-122"/>
                <a:cs typeface="Arial"/>
              </a:rPr>
              <a:t>D．无机盐离子容易进出细胞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BE2224-92F7-4686-A025-C6B64C68FC1B}"/>
              </a:ext>
            </a:extLst>
          </p:cNvPr>
          <p:cNvSpPr txBox="1"/>
          <p:nvPr/>
        </p:nvSpPr>
        <p:spPr>
          <a:xfrm>
            <a:off x="247615" y="3127784"/>
            <a:ext cx="127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 </a:t>
            </a:r>
            <a:r>
              <a:rPr lang="zh-CN" altLang="en-US" sz="4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✔</a:t>
            </a:r>
            <a:endParaRPr lang="en-US" altLang="zh-CN" sz="4800" b="1" dirty="0">
              <a:solidFill>
                <a:srgbClr val="000000"/>
              </a:solidFill>
              <a:ea typeface="隶书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4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604ADC3-0C88-4998-A440-622D5A7BA25B}"/>
              </a:ext>
            </a:extLst>
          </p:cNvPr>
          <p:cNvSpPr txBox="1">
            <a:spLocks/>
          </p:cNvSpPr>
          <p:nvPr/>
        </p:nvSpPr>
        <p:spPr bwMode="auto">
          <a:xfrm>
            <a:off x="311972" y="914479"/>
            <a:ext cx="8380207" cy="44105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例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3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 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下列关于无机盐的叙述，错误的是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华文细黑" panose="02010600040101010101" charset="-122"/>
              <a:cs typeface="Times New Roman" panose="020206030504050203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  <a:defRPr/>
            </a:pP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华文细黑" panose="02010600040101010101" charset="-122"/>
              <a:cs typeface="Courier New" panose="02070309020205020404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A.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缺铁性贫血是因为体内缺乏铁，血红蛋白不能合成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黑体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B.Mg</a:t>
            </a:r>
            <a:r>
              <a:rPr kumimoji="0" lang="en-US" altLang="zh-CN" sz="2400" b="1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2</a:t>
            </a:r>
            <a:r>
              <a:rPr kumimoji="0" lang="zh-CN" altLang="en-US" sz="2400" b="1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＋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是叶绿素的成分之一，缺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Mg</a:t>
            </a:r>
            <a:r>
              <a:rPr kumimoji="0" lang="en-US" altLang="zh-CN" sz="2400" b="1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2</a:t>
            </a:r>
            <a:r>
              <a:rPr kumimoji="0" lang="zh-CN" altLang="en-US" sz="2400" b="1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＋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影响植物生长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黑体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C.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长跑后腿部肌肉抽搐，是因为跑步时流汗过多导致血液里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Na</a:t>
            </a:r>
            <a:r>
              <a:rPr kumimoji="0" lang="zh-CN" altLang="en-US" sz="2400" b="1" i="0" u="none" strike="noStrike" kern="1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＋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含量过低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黑体"/>
              <a:cs typeface="Courier New" panose="02070309020205020404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Courier New" panose="02070309020205020404"/>
                <a:sym typeface="+mn-ea"/>
              </a:rPr>
              <a:t>D.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华文细黑" panose="02010600040101010101" charset="-122"/>
                <a:cs typeface="Times New Roman" panose="02020603050405020304"/>
                <a:sym typeface="+mn-ea"/>
              </a:rPr>
              <a:t>细胞中的无机盐大多数以离子形式存在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黑体"/>
              <a:cs typeface="Courier New" panose="0207030902020502040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黑体"/>
              <a:cs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ECC230-726E-403B-AC40-A4807D9D10B5}"/>
              </a:ext>
            </a:extLst>
          </p:cNvPr>
          <p:cNvSpPr txBox="1"/>
          <p:nvPr/>
        </p:nvSpPr>
        <p:spPr>
          <a:xfrm>
            <a:off x="-236483" y="3353696"/>
            <a:ext cx="127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 </a:t>
            </a:r>
            <a:r>
              <a:rPr lang="zh-CN" altLang="en-US" sz="4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✔</a:t>
            </a:r>
            <a:endParaRPr lang="en-US" altLang="zh-CN" sz="4800" b="1" dirty="0">
              <a:solidFill>
                <a:srgbClr val="000000"/>
              </a:solidFill>
              <a:ea typeface="隶书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5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98DD06-C6BE-47FE-8E46-FC9F3297E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2" y="2147574"/>
            <a:ext cx="2983573" cy="29051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4BAD43-692F-4AB3-8AE7-5D11E26966D1}"/>
              </a:ext>
            </a:extLst>
          </p:cNvPr>
          <p:cNvSpPr txBox="1"/>
          <p:nvPr/>
        </p:nvSpPr>
        <p:spPr>
          <a:xfrm>
            <a:off x="656216" y="5229901"/>
            <a:ext cx="312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电镜下的新冠病毒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A33C01-A09C-4557-B785-0355E30D2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238" y="2147574"/>
            <a:ext cx="4208780" cy="29051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D6A61F-EC8A-42FB-A68B-2282B718E414}"/>
              </a:ext>
            </a:extLst>
          </p:cNvPr>
          <p:cNvSpPr txBox="1"/>
          <p:nvPr/>
        </p:nvSpPr>
        <p:spPr>
          <a:xfrm>
            <a:off x="807085" y="350520"/>
            <a:ext cx="763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  <a:hlinkClick r:id="rId4" action="ppaction://hlinkfile"/>
              </a:rPr>
              <a:t>新冠肺炎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从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2019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年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12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月爆发以来，到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2021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年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8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月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31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号，全球累计确诊病例高达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217864116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例，死亡人数超过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450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万。</a:t>
            </a:r>
          </a:p>
        </p:txBody>
      </p:sp>
    </p:spTree>
    <p:extLst>
      <p:ext uri="{BB962C8B-B14F-4D97-AF65-F5344CB8AC3E}">
        <p14:creationId xmlns:p14="http://schemas.microsoft.com/office/powerpoint/2010/main" val="28171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EF73E60-C92B-4793-A150-7AAA64AF77BE}"/>
              </a:ext>
            </a:extLst>
          </p:cNvPr>
          <p:cNvSpPr txBox="1"/>
          <p:nvPr/>
        </p:nvSpPr>
        <p:spPr>
          <a:xfrm>
            <a:off x="1924790" y="3066036"/>
            <a:ext cx="1307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隶书" pitchFamily="49" charset="-122"/>
                <a:cs typeface="Arial"/>
              </a:rPr>
              <a:t>新冠病毒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239A36-91DB-4958-AA0C-433FC7C39C07}"/>
              </a:ext>
            </a:extLst>
          </p:cNvPr>
          <p:cNvSpPr txBox="1"/>
          <p:nvPr/>
        </p:nvSpPr>
        <p:spPr>
          <a:xfrm>
            <a:off x="6688980" y="3066036"/>
            <a:ext cx="131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隶书" pitchFamily="49" charset="-122"/>
                <a:cs typeface="Arial"/>
              </a:rPr>
              <a:t>新冠肺炎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172585F-172E-4D25-A563-D3EF18FC215B}"/>
              </a:ext>
            </a:extLst>
          </p:cNvPr>
          <p:cNvCxnSpPr/>
          <p:nvPr/>
        </p:nvCxnSpPr>
        <p:spPr>
          <a:xfrm flipH="1">
            <a:off x="1517260" y="4056259"/>
            <a:ext cx="505460" cy="629285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E28FF55-5C73-4380-BE67-217D6B6CF5D2}"/>
              </a:ext>
            </a:extLst>
          </p:cNvPr>
          <p:cNvCxnSpPr/>
          <p:nvPr/>
        </p:nvCxnSpPr>
        <p:spPr>
          <a:xfrm flipH="1" flipV="1">
            <a:off x="1565380" y="2662811"/>
            <a:ext cx="647700" cy="403225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55E2818C-3771-4989-B9F2-9002B614A9A9}"/>
              </a:ext>
            </a:extLst>
          </p:cNvPr>
          <p:cNvSpPr txBox="1"/>
          <p:nvPr/>
        </p:nvSpPr>
        <p:spPr>
          <a:xfrm>
            <a:off x="605260" y="2031810"/>
            <a:ext cx="131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病毒结构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CAE8A84-95B5-43AA-8F0F-956E1BBA56F9}"/>
              </a:ext>
            </a:extLst>
          </p:cNvPr>
          <p:cNvCxnSpPr>
            <a:cxnSpLocks/>
          </p:cNvCxnSpPr>
          <p:nvPr/>
        </p:nvCxnSpPr>
        <p:spPr>
          <a:xfrm flipV="1">
            <a:off x="2569950" y="1988818"/>
            <a:ext cx="0" cy="107721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8EB5477-16DC-4CF1-84D2-4F40BDFFC041}"/>
              </a:ext>
            </a:extLst>
          </p:cNvPr>
          <p:cNvSpPr txBox="1"/>
          <p:nvPr/>
        </p:nvSpPr>
        <p:spPr>
          <a:xfrm>
            <a:off x="1387729" y="1490026"/>
            <a:ext cx="296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病毒哪里来的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8BAB2D-EF59-4D22-AD92-1D3D9CC83228}"/>
              </a:ext>
            </a:extLst>
          </p:cNvPr>
          <p:cNvSpPr txBox="1"/>
          <p:nvPr/>
        </p:nvSpPr>
        <p:spPr>
          <a:xfrm>
            <a:off x="1020827" y="4595880"/>
            <a:ext cx="131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传播途径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48714CC-D6CC-4739-BAB3-B4CF0E7B7EF8}"/>
              </a:ext>
            </a:extLst>
          </p:cNvPr>
          <p:cNvCxnSpPr/>
          <p:nvPr/>
        </p:nvCxnSpPr>
        <p:spPr>
          <a:xfrm>
            <a:off x="2821243" y="4133412"/>
            <a:ext cx="210820" cy="561975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DBC8238-6547-4B19-B9D5-AE23E195851E}"/>
              </a:ext>
            </a:extLst>
          </p:cNvPr>
          <p:cNvSpPr txBox="1"/>
          <p:nvPr/>
        </p:nvSpPr>
        <p:spPr>
          <a:xfrm>
            <a:off x="2658798" y="4595880"/>
            <a:ext cx="131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致病机理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2714714-1459-40C4-BEE0-D7D99F2BE179}"/>
              </a:ext>
            </a:extLst>
          </p:cNvPr>
          <p:cNvCxnSpPr/>
          <p:nvPr/>
        </p:nvCxnSpPr>
        <p:spPr>
          <a:xfrm flipV="1">
            <a:off x="2846651" y="2969324"/>
            <a:ext cx="498475" cy="277495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4E84080-DEF9-426A-8A75-EA46C0C4042A}"/>
              </a:ext>
            </a:extLst>
          </p:cNvPr>
          <p:cNvCxnSpPr/>
          <p:nvPr/>
        </p:nvCxnSpPr>
        <p:spPr>
          <a:xfrm flipH="1" flipV="1">
            <a:off x="6807621" y="2721231"/>
            <a:ext cx="248920" cy="43815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97CCCAD-3333-4E98-B451-23773B1A8D23}"/>
              </a:ext>
            </a:extLst>
          </p:cNvPr>
          <p:cNvCxnSpPr/>
          <p:nvPr/>
        </p:nvCxnSpPr>
        <p:spPr>
          <a:xfrm flipV="1">
            <a:off x="7458415" y="2735836"/>
            <a:ext cx="381635" cy="40894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DF63982F-A40E-401B-8145-472CE8C1D735}"/>
              </a:ext>
            </a:extLst>
          </p:cNvPr>
          <p:cNvSpPr txBox="1"/>
          <p:nvPr/>
        </p:nvSpPr>
        <p:spPr>
          <a:xfrm>
            <a:off x="3347402" y="2197227"/>
            <a:ext cx="1853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病毒抵抗力怎样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1EF329-03ED-404C-8037-B4FD88B7BD09}"/>
              </a:ext>
            </a:extLst>
          </p:cNvPr>
          <p:cNvSpPr txBox="1"/>
          <p:nvPr/>
        </p:nvSpPr>
        <p:spPr>
          <a:xfrm>
            <a:off x="5768865" y="1774182"/>
            <a:ext cx="1579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症状与危害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2DC053-99CD-4DFB-8B85-870D9E6D3FE9}"/>
              </a:ext>
            </a:extLst>
          </p:cNvPr>
          <p:cNvSpPr txBox="1"/>
          <p:nvPr/>
        </p:nvSpPr>
        <p:spPr>
          <a:xfrm>
            <a:off x="7429878" y="4522220"/>
            <a:ext cx="131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如何治疗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1DA479C-F92A-42AA-B5B0-DAD7E12A83EF}"/>
              </a:ext>
            </a:extLst>
          </p:cNvPr>
          <p:cNvCxnSpPr/>
          <p:nvPr/>
        </p:nvCxnSpPr>
        <p:spPr>
          <a:xfrm>
            <a:off x="7531307" y="4096752"/>
            <a:ext cx="241300" cy="534035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751100E-CC39-46B4-8881-699D5D7AD4F7}"/>
              </a:ext>
            </a:extLst>
          </p:cNvPr>
          <p:cNvSpPr txBox="1"/>
          <p:nvPr/>
        </p:nvSpPr>
        <p:spPr>
          <a:xfrm>
            <a:off x="7649232" y="1797171"/>
            <a:ext cx="1307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如何检测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4795D4-AB73-404F-933E-A75EFAE7843A}"/>
              </a:ext>
            </a:extLst>
          </p:cNvPr>
          <p:cNvSpPr txBox="1"/>
          <p:nvPr/>
        </p:nvSpPr>
        <p:spPr>
          <a:xfrm>
            <a:off x="839095" y="425595"/>
            <a:ext cx="71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隶书" pitchFamily="49" charset="-122"/>
                <a:cs typeface="Arial"/>
              </a:rPr>
              <a:t>围绕新冠病毒，请同学们提出一些问题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2C46D79-E509-49E8-95D0-9C55235CD2B0}"/>
              </a:ext>
            </a:extLst>
          </p:cNvPr>
          <p:cNvCxnSpPr/>
          <p:nvPr/>
        </p:nvCxnSpPr>
        <p:spPr>
          <a:xfrm flipH="1">
            <a:off x="6251127" y="4006600"/>
            <a:ext cx="487045" cy="58928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7ACA854-C2CD-4814-B5F9-2D47432EAFA9}"/>
              </a:ext>
            </a:extLst>
          </p:cNvPr>
          <p:cNvSpPr txBox="1"/>
          <p:nvPr/>
        </p:nvSpPr>
        <p:spPr>
          <a:xfrm>
            <a:off x="5488195" y="4534920"/>
            <a:ext cx="131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ea typeface="隶书" pitchFamily="49" charset="-122"/>
                <a:cs typeface="Arial"/>
              </a:rPr>
              <a:t>如何预防</a:t>
            </a:r>
          </a:p>
        </p:txBody>
      </p:sp>
    </p:spTree>
    <p:extLst>
      <p:ext uri="{BB962C8B-B14F-4D97-AF65-F5344CB8AC3E}">
        <p14:creationId xmlns:p14="http://schemas.microsoft.com/office/powerpoint/2010/main" val="27256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5" grpId="0"/>
      <p:bldP spid="16" grpId="0"/>
      <p:bldP spid="17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CC60FF-0955-474A-8843-BB9540321445}"/>
              </a:ext>
            </a:extLst>
          </p:cNvPr>
          <p:cNvSpPr txBox="1"/>
          <p:nvPr/>
        </p:nvSpPr>
        <p:spPr>
          <a:xfrm>
            <a:off x="636270" y="837080"/>
            <a:ext cx="67499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问题驱动思考，答案中止想象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27B7B8-5249-483D-97CD-A590DA2736AF}"/>
              </a:ext>
            </a:extLst>
          </p:cNvPr>
          <p:cNvSpPr txBox="1"/>
          <p:nvPr/>
        </p:nvSpPr>
        <p:spPr>
          <a:xfrm>
            <a:off x="394477" y="1886996"/>
            <a:ext cx="8355046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创造性思维的核心--发散性思维。</a:t>
            </a:r>
            <a:r>
              <a:rPr lang="zh-CN" altLang="en-US" sz="2800" b="1" dirty="0">
                <a:solidFill>
                  <a:srgbClr val="000000"/>
                </a:solidFill>
                <a:ea typeface="隶书" pitchFamily="49" charset="-122"/>
                <a:cs typeface="Arial"/>
                <a:sym typeface="+mn-ea"/>
              </a:rPr>
              <a:t>拥有发散性思维的人更善于思考，解决问题。</a:t>
            </a:r>
            <a:r>
              <a:rPr lang="zh-CN" altLang="en-US" sz="3200" b="1" dirty="0">
                <a:solidFill>
                  <a:srgbClr val="FF0000"/>
                </a:solidFill>
                <a:latin typeface="宋体"/>
                <a:ea typeface="宋体"/>
                <a:cs typeface="Arial"/>
                <a:sym typeface="+mn-ea"/>
              </a:rPr>
              <a:t>生物课</a:t>
            </a:r>
            <a:r>
              <a:rPr lang="zh-CN" altLang="en-US" sz="3200" b="1" dirty="0">
                <a:solidFill>
                  <a:srgbClr val="000000"/>
                </a:solidFill>
                <a:latin typeface="宋体"/>
                <a:ea typeface="宋体"/>
                <a:cs typeface="Arial"/>
                <a:sym typeface="+mn-ea"/>
              </a:rPr>
              <a:t>确实</a:t>
            </a:r>
            <a:r>
              <a:rPr lang="zh-CN" altLang="en-US" sz="3200" b="1" dirty="0">
                <a:solidFill>
                  <a:srgbClr val="FF0000"/>
                </a:solidFill>
                <a:latin typeface="宋体"/>
                <a:ea typeface="宋体"/>
                <a:cs typeface="Arial"/>
                <a:sym typeface="+mn-ea"/>
              </a:rPr>
              <a:t>有许多需要记忆的基础知识</a:t>
            </a:r>
            <a:r>
              <a:rPr lang="zh-CN" altLang="en-US" sz="3200" b="1" dirty="0">
                <a:solidFill>
                  <a:srgbClr val="000000"/>
                </a:solidFill>
                <a:latin typeface="宋体"/>
                <a:ea typeface="宋体"/>
                <a:cs typeface="Arial"/>
                <a:sym typeface="+mn-ea"/>
              </a:rPr>
              <a:t>，但如果停留并满足于记忆，那么我们肯定学不好这门课。要以</a:t>
            </a:r>
            <a:r>
              <a:rPr lang="zh-CN" altLang="en-US" sz="3200" b="1" dirty="0">
                <a:solidFill>
                  <a:srgbClr val="FF0000"/>
                </a:solidFill>
                <a:latin typeface="宋体"/>
                <a:ea typeface="宋体"/>
                <a:cs typeface="Arial"/>
                <a:sym typeface="+mn-ea"/>
              </a:rPr>
              <a:t>核心概念</a:t>
            </a:r>
            <a:r>
              <a:rPr lang="zh-CN" altLang="en-US" sz="3200" b="1" dirty="0">
                <a:solidFill>
                  <a:srgbClr val="000000"/>
                </a:solidFill>
                <a:latin typeface="宋体"/>
                <a:ea typeface="宋体"/>
                <a:cs typeface="Arial"/>
                <a:sym typeface="+mn-ea"/>
              </a:rPr>
              <a:t>为出发点，发散思维，比较记忆，</a:t>
            </a:r>
            <a:r>
              <a:rPr lang="zh-CN" altLang="en-US" sz="3200" b="1" dirty="0">
                <a:solidFill>
                  <a:srgbClr val="FF0000"/>
                </a:solidFill>
                <a:latin typeface="宋体"/>
                <a:ea typeface="宋体"/>
                <a:cs typeface="Arial"/>
                <a:sym typeface="+mn-ea"/>
              </a:rPr>
              <a:t>构建知识网络</a:t>
            </a:r>
            <a:r>
              <a:rPr lang="zh-CN" altLang="en-US" sz="3200" b="1" dirty="0">
                <a:solidFill>
                  <a:srgbClr val="000000"/>
                </a:solidFill>
                <a:latin typeface="宋体"/>
                <a:ea typeface="宋体"/>
                <a:cs typeface="Arial"/>
                <a:sym typeface="+mn-ea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宋体"/>
                <a:ea typeface="宋体"/>
                <a:cs typeface="Arial"/>
                <a:sym typeface="+mn-ea"/>
              </a:rPr>
              <a:t>多思考并提出问题</a:t>
            </a:r>
            <a:r>
              <a:rPr lang="zh-CN" altLang="en-US" sz="3200" b="1" dirty="0">
                <a:solidFill>
                  <a:srgbClr val="000000"/>
                </a:solidFill>
                <a:latin typeface="宋体"/>
                <a:ea typeface="宋体"/>
                <a:cs typeface="Arial"/>
                <a:sym typeface="+mn-ea"/>
              </a:rPr>
              <a:t>。这样才能加深理解，学好这门课。</a:t>
            </a:r>
            <a:endParaRPr lang="zh-CN" altLang="en-US" sz="3200" b="1" dirty="0">
              <a:solidFill>
                <a:srgbClr val="000000"/>
              </a:solidFill>
              <a:latin typeface="宋体"/>
              <a:ea typeface="宋体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266A7D-ABFA-467D-B38C-91C008D8568C}"/>
              </a:ext>
            </a:extLst>
          </p:cNvPr>
          <p:cNvSpPr txBox="1"/>
          <p:nvPr/>
        </p:nvSpPr>
        <p:spPr>
          <a:xfrm>
            <a:off x="437515" y="1574952"/>
            <a:ext cx="8004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半文半理，文科的衣服，理科的灵魂。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知识点较多，较零碎。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3.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一般性和特殊性的辩证统一。生物界的丰富多样性决定了有许多结论是有限定条件的。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3B9BA5-4500-4295-9575-3D5C2648204B}"/>
              </a:ext>
            </a:extLst>
          </p:cNvPr>
          <p:cNvSpPr txBox="1"/>
          <p:nvPr/>
        </p:nvSpPr>
        <p:spPr>
          <a:xfrm>
            <a:off x="437515" y="611697"/>
            <a:ext cx="4251485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隶书" charset="0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400" b="1">
                <a:solidFill>
                  <a:srgbClr val="FF0000"/>
                </a:solidFill>
                <a:latin typeface="黑体" panose="02010609060101010101" pitchFamily="2" charset="-122"/>
                <a:ea typeface="隶书" charset="0"/>
                <a:cs typeface="黑体" panose="02010609060101010101" pitchFamily="2" charset="-122"/>
                <a:sym typeface="+mn-ea"/>
              </a:rPr>
              <a:t>二、学科特点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</a:t>
            </a:r>
            <a:endParaRPr lang="zh-CN" altLang="en-US" sz="3200" b="1">
              <a:solidFill>
                <a:srgbClr val="000000"/>
              </a:solidFill>
              <a:ea typeface="隶书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9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F1619D-36D2-4B26-8C34-AB2C61141D69}"/>
              </a:ext>
            </a:extLst>
          </p:cNvPr>
          <p:cNvSpPr txBox="1"/>
          <p:nvPr/>
        </p:nvSpPr>
        <p:spPr>
          <a:xfrm>
            <a:off x="260350" y="746760"/>
            <a:ext cx="84641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课前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浏览教材，抓住关键词。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课堂笔记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要重点突出，要有条理。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笔记要留一定空白区，以后可以适当的补充。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多读教材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，划出中重点词，限定词等等，不要整段整句的划。注意观察教材配图。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强化记忆，构建知识体系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。可以不时的在白纸上勾勒章节知识图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练习题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，多练基础题，中等题。偏题怪题不能作为重点。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建立错题本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，总结典型错题。量不要太多，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形式可以多样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，比如把选择题变成判断题或填空题，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答案不要写在这道题的后边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，可以写在下一页的页脚处。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记忆是起点，理解是核心，运用是终点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ADBEA5-FA66-4C54-B2E3-7A3E47C262AE}"/>
              </a:ext>
            </a:extLst>
          </p:cNvPr>
          <p:cNvSpPr txBox="1"/>
          <p:nvPr/>
        </p:nvSpPr>
        <p:spPr>
          <a:xfrm>
            <a:off x="260350" y="203200"/>
            <a:ext cx="396740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  <a:sym typeface="+mn-ea"/>
              </a:rPr>
              <a:t>三、</a:t>
            </a:r>
            <a:r>
              <a:rPr lang="en-US" altLang="zh-CN" sz="3200" b="1" dirty="0">
                <a:solidFill>
                  <a:srgbClr val="000000"/>
                </a:solidFill>
                <a:ea typeface="隶书" pitchFamily="49" charset="-122"/>
                <a:cs typeface="Arial"/>
                <a:sym typeface="+mn-ea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ea typeface="隶书" pitchFamily="49" charset="-122"/>
                <a:cs typeface="Arial"/>
                <a:sym typeface="+mn-ea"/>
              </a:rPr>
              <a:t>学法指导</a:t>
            </a:r>
          </a:p>
        </p:txBody>
      </p:sp>
    </p:spTree>
    <p:extLst>
      <p:ext uri="{BB962C8B-B14F-4D97-AF65-F5344CB8AC3E}">
        <p14:creationId xmlns:p14="http://schemas.microsoft.com/office/powerpoint/2010/main" val="34138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375850-3452-403A-8634-2371C46C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91" y="2204543"/>
            <a:ext cx="8195945" cy="36817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0930B29-EC3F-4AD5-B3A2-03B2362D01DB}"/>
              </a:ext>
            </a:extLst>
          </p:cNvPr>
          <p:cNvSpPr txBox="1"/>
          <p:nvPr/>
        </p:nvSpPr>
        <p:spPr>
          <a:xfrm>
            <a:off x="664210" y="1534054"/>
            <a:ext cx="239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必修</a:t>
            </a:r>
            <a:r>
              <a:rPr lang="en-US" altLang="zh-CN" sz="4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4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本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2749B4-CD6A-40D6-8AF8-DE833F0D4DB3}"/>
              </a:ext>
            </a:extLst>
          </p:cNvPr>
          <p:cNvSpPr txBox="1"/>
          <p:nvPr/>
        </p:nvSpPr>
        <p:spPr>
          <a:xfrm>
            <a:off x="4951097" y="1581079"/>
            <a:ext cx="3304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选择性必修</a:t>
            </a:r>
            <a:r>
              <a:rPr lang="en-US" altLang="zh-CN" sz="4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4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14C4BA-58BB-4850-A069-0C0F0C8B72BB}"/>
              </a:ext>
            </a:extLst>
          </p:cNvPr>
          <p:cNvSpPr txBox="1"/>
          <p:nvPr/>
        </p:nvSpPr>
        <p:spPr>
          <a:xfrm>
            <a:off x="441138" y="448863"/>
            <a:ext cx="784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四、学考（学</a:t>
            </a:r>
            <a:r>
              <a:rPr lang="en-US" altLang="zh-CN" sz="36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本）与选考（学</a:t>
            </a:r>
            <a:r>
              <a:rPr lang="en-US" altLang="zh-CN" sz="36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ea typeface="隶书" pitchFamily="49" charset="-122"/>
                <a:cs typeface="Arial"/>
              </a:rPr>
              <a:t>本）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04BE40-7965-4C8C-AC41-43660FD79516}"/>
              </a:ext>
            </a:extLst>
          </p:cNvPr>
          <p:cNvSpPr txBox="1"/>
          <p:nvPr/>
        </p:nvSpPr>
        <p:spPr>
          <a:xfrm>
            <a:off x="283846" y="6012004"/>
            <a:ext cx="848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隶书" pitchFamily="49" charset="-122"/>
                <a:cs typeface="Arial"/>
              </a:rPr>
              <a:t>大学准备报考医学相关专业的同学，必选生物</a:t>
            </a:r>
          </a:p>
        </p:txBody>
      </p:sp>
    </p:spTree>
    <p:extLst>
      <p:ext uri="{BB962C8B-B14F-4D97-AF65-F5344CB8AC3E}">
        <p14:creationId xmlns:p14="http://schemas.microsoft.com/office/powerpoint/2010/main" val="14992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3"/>
  <p:tag name="KSO_WM_TEMPLATE_SUBCATEGORY" val="19"/>
  <p:tag name="KSO_WM_TEMPLATE_MASTER_TYPE" val="0"/>
  <p:tag name="KSO_WM_TEMPLATE_COLOR_TYPE" val="1"/>
  <p:tag name="KSO_WM_SLIDE_ITEM_CNT" val="0"/>
  <p:tag name="KSO_WM_SLIDE_INDEX" val="13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UNIT_SHOW_EDIT_AREA_INDICATION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0,&quot;width&quot;:7680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5"/>
  <p:tag name="KSO_WM_TEMPLATE_SUBCATEGORY" val="19"/>
  <p:tag name="KSO_WM_TEMPLATE_MASTER_TYPE" val="0"/>
  <p:tag name="KSO_WM_TEMPLATE_COLOR_TYPE" val="1"/>
  <p:tag name="KSO_WM_SLIDE_ITEM_CNT" val="0"/>
  <p:tag name="KSO_WM_SLIDE_INDEX" val="15"/>
  <p:tag name="KSO_WM_TAG_VERSION" val="1.0"/>
  <p:tag name="KSO_WM_SLIDE_TYPE" val="text"/>
  <p:tag name="KSO_WM_SLIDE_SUBTYPE" val="pureTxt"/>
  <p:tag name="KSO_WM_SLIDE_SIZE" val="864*444"/>
  <p:tag name="KSO_WM_SLIDE_POSITION" val="47*47"/>
  <p:tag name="KSO_WM_SLIDE_LAYOUT" val="a_f"/>
  <p:tag name="KSO_WM_SLIDE_LAYOUT_CNT" val="1_2"/>
  <p:tag name="KSO_WM_UNIT_SHOW_EDIT_AREA_INDICATION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正文"/>
  <p:tag name="KSO_WM_UNIT_NOCLEAR" val="0"/>
  <p:tag name="KSO_WM_UNIT_SHOW_EDIT_AREA_INDICATION" val="1"/>
  <p:tag name="KSO_WM_UNIT_VALUE" val="3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05176_15*f*2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20e6b195-dd6b-4a0b-98c4-36e9bada1fcc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1853</Words>
  <Application>Microsoft Office PowerPoint</Application>
  <PresentationFormat>全屏显示(4:3)</PresentationFormat>
  <Paragraphs>205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黑体</vt:lpstr>
      <vt:lpstr>楷体</vt:lpstr>
      <vt:lpstr>隶书</vt:lpstr>
      <vt:lpstr>宋体</vt:lpstr>
      <vt:lpstr>微软雅黑</vt:lpstr>
      <vt:lpstr>Arial</vt:lpstr>
      <vt:lpstr>Arial Narrow</vt:lpstr>
      <vt:lpstr>Calibri</vt:lpstr>
      <vt:lpstr>Times New Roman</vt:lpstr>
      <vt:lpstr>Wingdings</vt:lpstr>
      <vt:lpstr>Office 主题​​</vt:lpstr>
      <vt:lpstr>欢迎同学们走进生物课堂</vt:lpstr>
      <vt:lpstr>一、要学会提问题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教材体系</vt:lpstr>
      <vt:lpstr>教材体系</vt:lpstr>
      <vt:lpstr>第一章  细胞的分子组成</vt:lpstr>
      <vt:lpstr>PowerPoint 演示文稿</vt:lpstr>
      <vt:lpstr>一、细胞主要由C、H、O、N、P和S等元素组成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欢迎同学们走进生物课堂</dc:title>
  <dc:creator>李秋霞</dc:creator>
  <cp:lastModifiedBy>李秋霞</cp:lastModifiedBy>
  <cp:revision>197</cp:revision>
  <dcterms:created xsi:type="dcterms:W3CDTF">2019-06-19T02:08:00Z</dcterms:created>
  <dcterms:modified xsi:type="dcterms:W3CDTF">2021-09-02T02:57:02Z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