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658" r:id="rId3"/>
    <p:sldId id="559" r:id="rId4"/>
    <p:sldId id="464" r:id="rId5"/>
    <p:sldId id="467" r:id="rId6"/>
    <p:sldId id="466" r:id="rId7"/>
    <p:sldId id="470" r:id="rId8"/>
    <p:sldId id="547" r:id="rId9"/>
    <p:sldId id="418" r:id="rId10"/>
    <p:sldId id="507" r:id="rId11"/>
    <p:sldId id="513" r:id="rId12"/>
    <p:sldId id="535" r:id="rId13"/>
    <p:sldId id="560" r:id="rId14"/>
    <p:sldId id="536" r:id="rId15"/>
    <p:sldId id="561" r:id="rId16"/>
    <p:sldId id="562" r:id="rId17"/>
    <p:sldId id="566" r:id="rId18"/>
    <p:sldId id="567" r:id="rId19"/>
    <p:sldId id="568" r:id="rId20"/>
    <p:sldId id="570" r:id="rId21"/>
    <p:sldId id="571" r:id="rId22"/>
    <p:sldId id="572" r:id="rId23"/>
    <p:sldId id="569" r:id="rId24"/>
    <p:sldId id="587" r:id="rId25"/>
    <p:sldId id="565" r:id="rId26"/>
    <p:sldId id="563" r:id="rId27"/>
    <p:sldId id="564" r:id="rId28"/>
    <p:sldId id="438" r:id="rId29"/>
    <p:sldId id="557" r:id="rId30"/>
    <p:sldId id="558" r:id="rId31"/>
    <p:sldId id="637" r:id="rId32"/>
    <p:sldId id="573" r:id="rId33"/>
    <p:sldId id="574" r:id="rId34"/>
    <p:sldId id="586" r:id="rId35"/>
    <p:sldId id="588" r:id="rId36"/>
    <p:sldId id="659" r:id="rId37"/>
    <p:sldId id="660" r:id="rId38"/>
    <p:sldId id="575" r:id="rId39"/>
    <p:sldId id="577" r:id="rId40"/>
    <p:sldId id="578" r:id="rId41"/>
    <p:sldId id="579" r:id="rId42"/>
    <p:sldId id="581" r:id="rId43"/>
    <p:sldId id="576" r:id="rId44"/>
    <p:sldId id="582" r:id="rId45"/>
    <p:sldId id="583" r:id="rId46"/>
    <p:sldId id="585" r:id="rId47"/>
    <p:sldId id="589" r:id="rId48"/>
    <p:sldId id="545" r:id="rId49"/>
    <p:sldId id="556" r:id="rId50"/>
    <p:sldId id="584" r:id="rId51"/>
    <p:sldId id="580" r:id="rId52"/>
    <p:sldId id="504" r:id="rId53"/>
    <p:sldId id="482" r:id="rId54"/>
  </p:sldIdLst>
  <p:sldSz cx="9144000" cy="5143500"/>
  <p:notesSz cx="6858000" cy="9144000"/>
  <p:custDataLst>
    <p:tags r:id="rId61"/>
  </p:custDataLst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lvl="1" indent="1143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lvl="2" indent="2286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lvl="3" indent="3429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lvl="4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  <p:cmAuthor id="1" name="LJH" initials="L" lastIdx="0" clrIdx="0"/>
  <p:cmAuthor id="3" name="翟宏帅" initials="翟" lastIdx="0" clrIdx="0"/>
  <p:cmAuthor id="4" name="CHINESE-BC06F90" initials="C" lastIdx="0" clrIdx="0"/>
  <p:cmAuthor id="5" name="wangdanyang" initials="w" lastIdx="0" clrIdx="5"/>
  <p:cmAuthor id="6" name="1206988966@qq.com" initials="1" lastIdx="0" clrIdx="2"/>
  <p:cmAuthor id="7" name="姜伟光" initials="姜" lastIdx="0" clrIdx="0"/>
  <p:cmAuthor id="8" name="ming qiu" initials="m" lastIdx="0" clrIdx="1"/>
  <p:cmAuthor id="9" name="chenl" initials="c" lastIdx="0" clrIdx="0"/>
  <p:cmAuthor id="0" name="微软中国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78"/>
    <p:restoredTop sz="94660"/>
  </p:normalViewPr>
  <p:slideViewPr>
    <p:cSldViewPr showGuides="1">
      <p:cViewPr varScale="1">
        <p:scale>
          <a:sx n="118" d="100"/>
          <a:sy n="118" d="100"/>
        </p:scale>
        <p:origin x="-102" y="-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1" Type="http://schemas.openxmlformats.org/officeDocument/2006/relationships/tags" Target="tags/tag27.xml"/><Relationship Id="rId60" Type="http://schemas.openxmlformats.org/officeDocument/2006/relationships/commentAuthors" Target="commentAuthors.xml"/><Relationship Id="rId6" Type="http://schemas.openxmlformats.org/officeDocument/2006/relationships/slide" Target="slides/slide4.xml"/><Relationship Id="rId59" Type="http://schemas.openxmlformats.org/officeDocument/2006/relationships/tableStyles" Target="tableStyles.xml"/><Relationship Id="rId58" Type="http://schemas.openxmlformats.org/officeDocument/2006/relationships/viewProps" Target="viewProps.xml"/><Relationship Id="rId57" Type="http://schemas.openxmlformats.org/officeDocument/2006/relationships/presProps" Target="presProps.xml"/><Relationship Id="rId56" Type="http://schemas.openxmlformats.org/officeDocument/2006/relationships/handoutMaster" Target="handoutMasters/handoutMaster1.xml"/><Relationship Id="rId55" Type="http://schemas.openxmlformats.org/officeDocument/2006/relationships/notesMaster" Target="notesMasters/notesMaster1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4274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eaLnBrk="1" hangingPunct="1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275" name="日期占位符 2"/>
          <p:cNvSpPr>
            <a:spLocks noGrp="1"/>
          </p:cNvSpPr>
          <p:nvPr>
            <p:ph type="dt" sz="quarter" idx="2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r" eaLnBrk="1" hangingPunct="1"/>
            <a:fld id="{BB962C8B-B14F-4D97-AF65-F5344CB8AC3E}" type="datetime1"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276" name="页脚占位符 3"/>
          <p:cNvSpPr>
            <a:spLocks noGrp="1"/>
          </p:cNvSpPr>
          <p:nvPr>
            <p:ph type="ftr" sz="quarter" idx="3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marL="0" lvl="0" indent="0" eaLnBrk="1" hangingPunct="1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277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marL="0" lvl="0" indent="0" algn="r" eaLnBrk="1" hangingPunct="1"/>
            <a:fld id="{9A0DB2DC-4C9A-4742-B13C-FB6460FD3503}" type="slidenum"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32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eaLnBrk="1" hangingPunct="1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251" name="日期占位符 2"/>
          <p:cNvSpPr>
            <a:spLocks noGrp="1"/>
          </p:cNvSpPr>
          <p:nvPr>
            <p:ph type="dt" idx="2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r" eaLnBrk="1" hangingPunct="1"/>
            <a:fld id="{BB962C8B-B14F-4D97-AF65-F5344CB8AC3E}" type="datetime1"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252" name="幻灯片图像占位符 3"/>
          <p:cNvSpPr>
            <a:spLocks noGrp="1" noRot="1" noChangeAspect="1"/>
          </p:cNvSpPr>
          <p:nvPr>
            <p:ph type="sldImg" idx="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3253" name="备注占位符 4"/>
          <p:cNvSpPr>
            <a:spLocks noGrp="1"/>
          </p:cNvSpPr>
          <p:nvPr>
            <p:ph type="body" sz="quarter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3254" name="页脚占位符 5"/>
          <p:cNvSpPr>
            <a:spLocks noGrp="1"/>
          </p:cNvSpPr>
          <p:nvPr>
            <p:ph type="ftr" sz="quarter" idx="3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marL="0" lvl="0" indent="0" eaLnBrk="1" hangingPunct="1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255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marL="0" lvl="0" indent="0" algn="r" eaLnBrk="1" hangingPunct="1"/>
            <a:fld id="{9A0DB2DC-4C9A-4742-B13C-FB6460FD3503}" type="slidenum"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等线 Light" panose="02010600030101010101" charset="-122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等线 Light" panose="02010600030101010101" charset="-122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等线 Light" panose="02010600030101010101" charset="-122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等线 Light" panose="02010600030101010101" charset="-122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等线 Light" panose="02010600030101010101" charset="-122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等线 Light" panose="02010600030101010101" charset="-122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等线 Light" panose="02010600030101010101" charset="-122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等线 Light" panose="02010600030101010101" charset="-122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等线 Light" panose="02010600030101010101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9100" y="685800"/>
            <a:ext cx="7349400" cy="1927800"/>
          </a:xfrm>
        </p:spPr>
        <p:txBody>
          <a:bodyPr lIns="67500" tIns="35100" rIns="67500" bIns="35100" anchor="b"/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kumimoji="0" lang="zh-CN" altLang="en-US" sz="4500" b="1" i="0" u="none" strike="noStrike" kern="1200" cap="none" spc="225" normalizeH="0" baseline="0" noProof="0">
                <a:uLnTx/>
                <a:uFillTx/>
              </a:rPr>
              <a:t>单击此处编辑母版标题样式</a:t>
            </a:r>
            <a:endParaRPr kumimoji="0" lang="zh-CN" altLang="en-US" sz="4500" b="1" i="0" u="none" strike="noStrike" kern="1200" cap="none" spc="225" normalizeH="0" baseline="0" noProof="0">
              <a:uLnTx/>
              <a:uFillTx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100" y="2670300"/>
            <a:ext cx="7349400" cy="11043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0" lang="zh-CN" altLang="en-US" sz="1800" b="0" i="0" u="none" strike="noStrike" kern="1200" cap="none" spc="150" normalizeH="0" baseline="0" noProof="0">
                <a:uLnTx/>
                <a:uFillTx/>
              </a:rPr>
              <a:t>单击此处编辑母版副标题样式</a:t>
            </a:r>
            <a:endParaRPr kumimoji="0" lang="zh-CN" altLang="en-US" sz="1800" b="0" i="0" u="none" strike="noStrike" kern="1200" cap="none" spc="15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143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8572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001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5430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单击此处编辑母版文本样式</a:t>
            </a:r>
            <a:endParaRPr kumimoji="0" lang="zh-CN" altLang="en-US" sz="1200" b="0" i="0" u="none" strike="noStrike" kern="1200" cap="none" spc="113" normalizeH="0" baseline="0" noProof="0">
              <a:uLnTx/>
              <a:uFillTx/>
            </a:endParaRPr>
          </a:p>
          <a:p>
            <a:pPr lvl="1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第二级</a:t>
            </a:r>
            <a:endParaRPr kumimoji="0" lang="zh-CN" altLang="en-US" sz="1200" b="0" i="0" u="none" strike="noStrike" kern="1200" cap="none" spc="113" normalizeH="0" baseline="0" noProof="0">
              <a:uLnTx/>
              <a:uFillTx/>
            </a:endParaRPr>
          </a:p>
          <a:p>
            <a:pPr lvl="2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第三级</a:t>
            </a:r>
            <a:endParaRPr kumimoji="0" lang="zh-CN" altLang="en-US" sz="1200" b="0" i="0" u="none" strike="noStrike" kern="1200" cap="none" spc="113" normalizeH="0" baseline="0" noProof="0">
              <a:uLnTx/>
              <a:uFillTx/>
            </a:endParaRPr>
          </a:p>
          <a:p>
            <a:pPr lvl="3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第四级</a:t>
            </a:r>
            <a:endParaRPr kumimoji="0" lang="zh-CN" altLang="en-US" sz="1200" b="0" i="0" u="none" strike="noStrike" kern="1200" cap="none" spc="113" normalizeH="0" baseline="0" noProof="0">
              <a:uLnTx/>
              <a:uFillTx/>
            </a:endParaRPr>
          </a:p>
          <a:p>
            <a:pPr lvl="4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第五级</a:t>
            </a:r>
            <a:endParaRPr kumimoji="0" lang="zh-CN" altLang="en-US" sz="1200" b="0" i="0" u="none" strike="noStrike" kern="1200" cap="none" spc="113" normalizeH="0" baseline="0" noProof="0">
              <a:uLnTx/>
              <a:uFillTx/>
            </a:endParaRPr>
          </a:p>
        </p:txBody>
      </p:sp>
      <p:sp>
        <p:nvSpPr>
          <p:cNvPr id="2051" name="灯片编号占位符 5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>
          <a:xfrm>
            <a:off x="6657975" y="4735513"/>
            <a:ext cx="2025650" cy="2381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pPr algn="r"/>
            <a:fld id="{9A0DB2DC-4C9A-4742-B13C-FB6460FD3503}" type="slidenum">
              <a:rPr lang="zh-CN" altLang="en-US">
                <a:ea typeface="微软雅黑" panose="020B0503020204020204" pitchFamily="34" charset="-122"/>
              </a:rPr>
            </a:fld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05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458788" y="4735513"/>
            <a:ext cx="2025650" cy="2381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BB962C8B-B14F-4D97-AF65-F5344CB8AC3E}" type="datetime1">
              <a:rPr lang="zh-CN" altLang="en-US">
                <a:ea typeface="微软雅黑" panose="020B0503020204020204" pitchFamily="34" charset="-122"/>
              </a:rPr>
            </a:fld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05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3087688" y="4735513"/>
            <a:ext cx="2968625" cy="2381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100" y="1863000"/>
            <a:ext cx="7349400" cy="764100"/>
          </a:xfrm>
        </p:spPr>
        <p:txBody>
          <a:bodyPr lIns="67500" tIns="35100" rIns="67500" bIns="35100" anchor="t"/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kumimoji="0" lang="zh-CN" altLang="en-US" sz="45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  <a:endParaRPr kumimoji="0" lang="zh-CN" altLang="en-US" sz="4500" b="1" i="0" u="none" strike="noStrike" kern="1200" cap="none" spc="225" normalizeH="0" baseline="0" noProof="1">
              <a:uLnTx/>
              <a:uFillTx/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zh-CN" altLang="en-US" sz="1800" b="0" i="0" u="none" strike="noStrike" kern="1200" cap="none" spc="150" normalizeH="0" baseline="0" noProof="0">
                <a:uLnTx/>
                <a:uFillTx/>
              </a:rPr>
              <a:t>单击此处编辑母版文本样式</a:t>
            </a:r>
            <a:endParaRPr kumimoji="0" lang="zh-CN" altLang="en-US" sz="1800" b="0" i="0" u="none" strike="noStrike" kern="1200" cap="none" spc="150" normalizeH="0" baseline="0" noProof="0">
              <a:uLnTx/>
              <a:uFillTx/>
            </a:endParaRPr>
          </a:p>
        </p:txBody>
      </p:sp>
      <p:sp>
        <p:nvSpPr>
          <p:cNvPr id="3075" name="灯片编号占位符 5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>
          <a:xfrm>
            <a:off x="6657975" y="4735513"/>
            <a:ext cx="2025650" cy="2381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pPr algn="r"/>
            <a:fld id="{9A0DB2DC-4C9A-4742-B13C-FB6460FD3503}" type="slidenum">
              <a:rPr lang="zh-CN" altLang="en-US">
                <a:ea typeface="微软雅黑" panose="020B0503020204020204" pitchFamily="34" charset="-122"/>
              </a:rPr>
            </a:fld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078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458788" y="4735513"/>
            <a:ext cx="2025650" cy="2381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BB962C8B-B14F-4D97-AF65-F5344CB8AC3E}" type="datetime1">
              <a:rPr lang="zh-CN" altLang="en-US">
                <a:ea typeface="微软雅黑" panose="020B0503020204020204" pitchFamily="34" charset="-122"/>
              </a:rPr>
            </a:fld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079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3087688" y="4735513"/>
            <a:ext cx="2968625" cy="2381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/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kumimoji="0" lang="zh-CN" altLang="en-US" sz="27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  <a:endParaRPr kumimoji="0" lang="zh-CN" altLang="en-US" sz="2700" b="1" i="0" u="none" strike="noStrike" kern="1200" cap="none" spc="225" normalizeH="0" baseline="0" noProof="1">
              <a:uLnTx/>
              <a:uFillTx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marR="0" lvl="1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85800" marR="0" lvl="2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028700" marR="0" lvl="3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371600" marR="0" lvl="4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kumimoji="0" lang="zh-CN" altLang="en-US" sz="1200" b="0" i="0" u="none" strike="noStrike" kern="1200" cap="none" spc="0" normalizeH="0" baseline="0" noProof="1">
                <a:uLnTx/>
                <a:uFillTx/>
                <a:sym typeface="+mn-ea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1">
              <a:uLnTx/>
              <a:uFillTx/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/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kumimoji="0" lang="zh-CN" altLang="en-US" sz="3300" b="1" i="0" u="none" strike="noStrike" kern="1200" cap="none" spc="225" normalizeH="0" baseline="0" noProof="0">
                <a:uLnTx/>
                <a:uFillTx/>
              </a:rPr>
              <a:t>单击此处编辑母版标题样式</a:t>
            </a:r>
            <a:endParaRPr kumimoji="0" lang="zh-CN" altLang="en-US" sz="3300" b="1" i="0" u="none" strike="noStrike" kern="1200" cap="none" spc="225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93100" y="3461400"/>
            <a:ext cx="5826600" cy="6507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0" lang="zh-CN" altLang="en-US" sz="1400" b="0" i="0" u="none" strike="noStrike" kern="1200" cap="none" spc="113" normalizeH="0" baseline="0" noProof="1">
                <a:uLnTx/>
                <a:uFillTx/>
              </a:rPr>
              <a:t>单击此处编辑母版文本样式</a:t>
            </a:r>
            <a:endParaRPr kumimoji="0" lang="zh-CN" altLang="en-US" sz="1400" b="0" i="0" u="none" strike="noStrike" kern="1200" cap="none" spc="113" normalizeH="0" baseline="0" noProof="1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/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kumimoji="0" lang="zh-CN" altLang="en-US" sz="27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  <a:endParaRPr kumimoji="0" lang="zh-CN" altLang="en-US" sz="2700" b="1" i="0" u="none" strike="noStrike" kern="1200" cap="none" spc="225" normalizeH="0" baseline="0" noProof="1">
              <a:uLnTx/>
              <a:uFillTx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单击此处编辑母版文本样式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  <a:p>
            <a:pPr lvl="1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第二级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  <a:p>
            <a:pPr lvl="2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第三级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  <a:p>
            <a:pPr lvl="3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第四级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>
            <a:normAutofit/>
          </a:bodyPr>
          <a:lstStyle>
            <a:lvl1pPr marL="1714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单击此处编辑母版文本样式</a:t>
            </a:r>
            <a:endParaRPr kumimoji="0" lang="zh-CN" altLang="en-US" sz="1200" b="0" i="0" u="none" strike="noStrike" kern="1200" cap="none" spc="113" normalizeH="0" baseline="0" noProof="0">
              <a:uLnTx/>
              <a:uFillTx/>
            </a:endParaRPr>
          </a:p>
          <a:p>
            <a:pPr lvl="1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第二级</a:t>
            </a:r>
            <a:endParaRPr kumimoji="0" lang="zh-CN" altLang="en-US" sz="1200" b="0" i="0" u="none" strike="noStrike" kern="1200" cap="none" spc="113" normalizeH="0" baseline="0" noProof="0">
              <a:uLnTx/>
              <a:uFillTx/>
            </a:endParaRPr>
          </a:p>
          <a:p>
            <a:pPr lvl="2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第三级</a:t>
            </a:r>
            <a:endParaRPr kumimoji="0" lang="zh-CN" altLang="en-US" sz="1200" b="0" i="0" u="none" strike="noStrike" kern="1200" cap="none" spc="113" normalizeH="0" baseline="0" noProof="0">
              <a:uLnTx/>
              <a:uFillTx/>
            </a:endParaRPr>
          </a:p>
          <a:p>
            <a:pPr lvl="3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第四级</a:t>
            </a:r>
            <a:endParaRPr kumimoji="0" lang="zh-CN" altLang="en-US" sz="1200" b="0" i="0" u="none" strike="noStrike" kern="1200" cap="none" spc="113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/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kumimoji="0" lang="zh-CN" altLang="en-US" sz="27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  <a:endParaRPr kumimoji="0" lang="zh-CN" altLang="en-US" sz="2700" b="1" i="0" u="none" strike="noStrike" kern="1200" cap="none" spc="225" normalizeH="0" baseline="0" noProof="1">
              <a:uLnTx/>
              <a:uFillTx/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0" lang="zh-CN" altLang="en-US" sz="1500" b="1" i="0" u="none" strike="noStrike" kern="1200" cap="none" spc="150" normalizeH="0" baseline="0" noProof="0">
                <a:uLnTx/>
                <a:uFillTx/>
              </a:rPr>
              <a:t>单击此处编辑母版文本样式</a:t>
            </a:r>
            <a:endParaRPr kumimoji="0" lang="zh-CN" altLang="en-US" sz="1500" b="1" i="0" u="none" strike="noStrike" kern="1200" cap="none" spc="150" normalizeH="0" baseline="0" noProof="0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单击此处编辑母版文本样式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  <a:p>
            <a:pPr lvl="1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第二级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  <a:p>
            <a:pPr lvl="2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第三级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  <a:p>
            <a:pPr lvl="3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第四级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76813" y="1066297"/>
            <a:ext cx="4006800" cy="286200"/>
          </a:xfrm>
        </p:spPr>
        <p:txBody>
          <a:bodyPr lIns="76200" tIns="28575" rIns="57150" bIns="28575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0" lang="zh-CN" altLang="en-US" sz="1500" b="1" i="0" u="none" strike="noStrike" kern="1200" cap="none" spc="150" normalizeH="0" baseline="0" noProof="1">
                <a:uLnTx/>
                <a:uFillTx/>
                <a:sym typeface="+mn-ea"/>
              </a:rPr>
              <a:t>单击此处编辑母版文本样式</a:t>
            </a:r>
            <a:endParaRPr kumimoji="0" lang="zh-CN" altLang="en-US" sz="1500" b="1" i="0" u="none" strike="noStrike" kern="1200" cap="none" spc="150" normalizeH="0" baseline="0" noProof="1">
              <a:uLnTx/>
              <a:uFillTx/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单击此处编辑母版文本样式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  <a:p>
            <a:pPr lvl="1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第二级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  <a:p>
            <a:pPr lvl="2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第三级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  <a:p>
            <a:pPr lvl="3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第四级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/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kumimoji="0" lang="zh-CN" altLang="en-US" sz="27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  <a:endParaRPr kumimoji="0" lang="zh-CN" altLang="en-US" sz="2700" b="1" i="0" u="none" strike="noStrike" kern="1200" cap="none" spc="225" normalizeH="0" baseline="0" noProof="1">
              <a:uLnTx/>
              <a:uFillTx/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844800" cy="3456000"/>
          </a:xfrm>
        </p:spPr>
        <p:txBody>
          <a:bodyPr vert="horz" wrap="square" lIns="67500" tIns="35100" rIns="67500" bIns="35100" numCol="1" rtlCol="0" anchor="t" anchorCtr="0" compatLnSpc="1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单击此处编辑母版文本样式</a:t>
            </a:r>
            <a:endParaRPr kumimoji="0" lang="zh-CN" altLang="en-US" sz="1200" b="0" i="0" u="none" strike="noStrike" kern="1200" cap="none" spc="113" normalizeH="0" baseline="0" noProof="1">
              <a:uLnTx/>
              <a:uFillTx/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455613" y="455613"/>
            <a:ext cx="8228012" cy="487362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zh-CN" altLang="en-US" sz="2700" b="1" i="0" u="none" strike="noStrike" kern="1200" cap="none" spc="225" normalizeH="0" baseline="0" noProof="0">
                <a:uLnTx/>
                <a:uFillTx/>
              </a:rPr>
              <a:t>单击此处编辑母版标题样式</a:t>
            </a:r>
            <a:endParaRPr kumimoji="0" lang="zh-CN" altLang="en-US" sz="2700" b="1" i="0" u="none" strike="noStrike" kern="1200" cap="none" spc="225" normalizeH="0" baseline="0" noProof="0">
              <a:uLnTx/>
              <a:uFillTx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/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kumimoji="0" lang="zh-CN" altLang="en-US" sz="21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  <a:endParaRPr kumimoji="0" lang="zh-CN" altLang="en-US" sz="2100" b="1" i="0" u="none" strike="noStrike" kern="1200" cap="none" spc="225" normalizeH="0" baseline="0" noProof="1">
              <a:uLnTx/>
              <a:uFillTx/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rIns="35100"/>
          <a:lstStyle>
            <a:lvl1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单击此处编辑母版文本样式</a:t>
            </a:r>
            <a:endParaRPr kumimoji="0" lang="zh-CN" altLang="en-US" sz="1200" b="0" i="0" u="none" strike="noStrike" kern="1200" cap="none" spc="225" normalizeH="0" baseline="0" noProof="0">
              <a:uLnTx/>
              <a:uFillTx/>
            </a:endParaRPr>
          </a:p>
          <a:p>
            <a:pPr lvl="1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第二级</a:t>
            </a:r>
            <a:endParaRPr kumimoji="0" lang="zh-CN" altLang="en-US" sz="1200" b="0" i="0" u="none" strike="noStrike" kern="1200" cap="none" spc="225" normalizeH="0" baseline="0" noProof="0">
              <a:uLnTx/>
              <a:uFillTx/>
            </a:endParaRPr>
          </a:p>
          <a:p>
            <a:pPr lvl="2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第三级</a:t>
            </a:r>
            <a:endParaRPr kumimoji="0" lang="zh-CN" altLang="en-US" sz="1200" b="0" i="0" u="none" strike="noStrike" kern="1200" cap="none" spc="225" normalizeH="0" baseline="0" noProof="0">
              <a:uLnTx/>
              <a:uFillTx/>
            </a:endParaRPr>
          </a:p>
          <a:p>
            <a:pPr lvl="3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第四级</a:t>
            </a:r>
            <a:endParaRPr kumimoji="0" lang="zh-CN" altLang="en-US" sz="1200" b="0" i="0" u="none" strike="noStrike" kern="1200" cap="none" spc="225" normalizeH="0" baseline="0" noProof="0">
              <a:uLnTx/>
              <a:uFillTx/>
            </a:endParaRPr>
          </a:p>
          <a:p>
            <a:pPr lvl="4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第五级</a:t>
            </a:r>
            <a:endParaRPr kumimoji="0" lang="zh-CN" altLang="en-US" sz="1200" b="0" i="0" u="none" strike="noStrike" kern="1200" cap="none" spc="225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12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tags" Target="../tags/tag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5613" y="455613"/>
            <a:ext cx="8228012" cy="487362"/>
          </a:xfrm>
          <a:prstGeom prst="rect">
            <a:avLst/>
          </a:prstGeom>
          <a:noFill/>
          <a:ln w="9525">
            <a:noFill/>
          </a:ln>
        </p:spPr>
        <p:txBody>
          <a:bodyPr lIns="76200" tIns="28575" rIns="57150" bIns="28575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5613" y="1136650"/>
            <a:ext cx="8228012" cy="3552825"/>
          </a:xfrm>
          <a:prstGeom prst="rect">
            <a:avLst/>
          </a:prstGeom>
          <a:noFill/>
          <a:ln w="9525">
            <a:noFill/>
          </a:ln>
        </p:spPr>
        <p:txBody>
          <a:bodyPr lIns="67500" tIns="35100" rIns="67500" bIns="3510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8788" y="4735513"/>
            <a:ext cx="2025650" cy="2381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>
            <a:lvl1pPr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688" y="4735513"/>
            <a:ext cx="2968625" cy="2381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>
            <a:lvl1pPr algn="ct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pPr lvl="0" eaLnBrk="1" hangingPunct="1"/>
            <a:endParaRPr lang="zh-CN" altLang="en-US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7975" y="4735513"/>
            <a:ext cx="2025650" cy="2381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>
            <a:lvl1pPr algn="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1031" name="KSO_TEMPLATE" hidden="1"/>
          <p:cNvSpPr/>
          <p:nvPr>
            <p:custDataLst>
              <p:tags r:id="rId17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46DA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ctr" anchorCtr="0"/>
          <a:p>
            <a:pPr marL="0" lvl="0" indent="0" algn="ctr" eaLnBrk="1" hangingPunct="1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indent="0" algn="l" defTabSz="6858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2700" b="1" i="0" u="none" kern="1200" spc="225" baseline="0">
          <a:solidFill>
            <a:srgbClr val="262626"/>
          </a:solidFill>
          <a:effectLst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defRPr kumimoji="0" sz="12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tabLst>
          <a:tab pos="1206500" algn="l"/>
        </a:tabLst>
        <a:defRPr kumimoji="0" sz="12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defRPr kumimoji="0" sz="12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defRPr kumimoji="0" sz="12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defRPr kumimoji="0" sz="12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NULL" TargetMode="External"/><Relationship Id="rId1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NULL" TargetMode="External"/><Relationship Id="rId1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NULL" TargetMode="External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png"/><Relationship Id="rId2" Type="http://schemas.openxmlformats.org/officeDocument/2006/relationships/image" Target="NULL" TargetMode="External"/><Relationship Id="rId1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1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7315" y="123825"/>
            <a:ext cx="8676640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5月5日微语报，星期四，农历四月初五，工作愉快，生活喜乐！</a:t>
            </a:r>
            <a:endParaRPr lang="zh-CN" altLang="en-US" sz="2000"/>
          </a:p>
          <a:p>
            <a:r>
              <a:rPr lang="zh-CN" altLang="en-US" sz="2000"/>
              <a:t>1</a:t>
            </a:r>
            <a:r>
              <a:rPr lang="en-US" altLang="zh-CN" sz="2000"/>
              <a:t>.</a:t>
            </a:r>
            <a:r>
              <a:rPr lang="zh-CN" altLang="en-US" sz="2000"/>
              <a:t>北京朝阳全区及公共交通运营调整区域内单位，5月5日起实行居家办公，必须到岗的尽量采取自驾方式。</a:t>
            </a:r>
            <a:endParaRPr lang="zh-CN" altLang="en-US" sz="2000"/>
          </a:p>
          <a:p>
            <a:r>
              <a:rPr lang="zh-CN" altLang="en-US" sz="2000"/>
              <a:t>2</a:t>
            </a:r>
            <a:r>
              <a:rPr lang="en-US" altLang="zh-CN" sz="2000"/>
              <a:t>.</a:t>
            </a:r>
            <a:r>
              <a:rPr lang="zh-CN" altLang="en-US" sz="2000"/>
              <a:t>5月5日零时起，北京各火车站进站查验48小时内核酸阴性证明。</a:t>
            </a:r>
            <a:endParaRPr lang="zh-CN" altLang="en-US" sz="2000"/>
          </a:p>
          <a:p>
            <a:r>
              <a:rPr lang="zh-CN" altLang="en-US" sz="2000"/>
              <a:t>3</a:t>
            </a:r>
            <a:r>
              <a:rPr lang="en-US" altLang="zh-CN" sz="2000"/>
              <a:t>.</a:t>
            </a:r>
            <a:r>
              <a:rPr lang="zh-CN" altLang="en-US" sz="2000"/>
              <a:t>文旅部：小长假国内游出游1.6亿人次，收入646.8亿元。</a:t>
            </a:r>
            <a:endParaRPr lang="zh-CN" altLang="en-US" sz="2000"/>
          </a:p>
          <a:p>
            <a:r>
              <a:rPr lang="zh-CN" altLang="en-US" sz="2000"/>
              <a:t>4</a:t>
            </a:r>
            <a:r>
              <a:rPr lang="en-US" altLang="zh-CN" sz="2000"/>
              <a:t>.</a:t>
            </a:r>
            <a:r>
              <a:rPr lang="zh-CN" altLang="en-US" sz="2000"/>
              <a:t>年轻人成保健品市场重要力量！18至35岁成保健品重要消费人群。</a:t>
            </a:r>
            <a:endParaRPr lang="zh-CN" altLang="en-US" sz="2000"/>
          </a:p>
          <a:p>
            <a:r>
              <a:rPr lang="zh-CN" altLang="en-US" sz="2000"/>
              <a:t>5</a:t>
            </a:r>
            <a:r>
              <a:rPr lang="en-US" altLang="zh-CN" sz="2000"/>
              <a:t>.</a:t>
            </a:r>
            <a:r>
              <a:rPr lang="zh-CN" altLang="en-US" sz="2000"/>
              <a:t>正在救援！长沙自建房倒塌现场发现第10名被困者。</a:t>
            </a:r>
            <a:endParaRPr lang="zh-CN" altLang="en-US" sz="2000"/>
          </a:p>
          <a:p>
            <a:r>
              <a:rPr lang="zh-CN" altLang="en-US" sz="2000"/>
              <a:t>6</a:t>
            </a:r>
            <a:r>
              <a:rPr lang="en-US" altLang="zh-CN" sz="2000"/>
              <a:t>.</a:t>
            </a:r>
            <a:r>
              <a:rPr lang="zh-CN" altLang="en-US" sz="2000"/>
              <a:t>辽宁一学校3天新增177例无症状，已封闭管理40余天。</a:t>
            </a:r>
            <a:endParaRPr lang="zh-CN" altLang="en-US" sz="2000"/>
          </a:p>
          <a:p>
            <a:r>
              <a:rPr lang="zh-CN" altLang="en-US" sz="2000"/>
              <a:t>7</a:t>
            </a:r>
            <a:r>
              <a:rPr lang="en-US" altLang="zh-CN" sz="2000"/>
              <a:t>.</a:t>
            </a:r>
            <a:r>
              <a:rPr lang="zh-CN" altLang="en-US" sz="2000"/>
              <a:t>生活成本飙升，英国今年信用卡借款料将激增近8%。</a:t>
            </a:r>
            <a:endParaRPr lang="zh-CN" altLang="en-US" sz="2000"/>
          </a:p>
          <a:p>
            <a:r>
              <a:rPr lang="zh-CN" altLang="en-US" sz="2000"/>
              <a:t>8</a:t>
            </a:r>
            <a:r>
              <a:rPr lang="en-US" altLang="zh-CN" sz="2000"/>
              <a:t>.</a:t>
            </a:r>
            <a:r>
              <a:rPr lang="zh-CN" altLang="en-US" sz="2000"/>
              <a:t>日本儿童人口数量连续41年减少。</a:t>
            </a:r>
            <a:endParaRPr lang="zh-CN" altLang="en-US" sz="2000"/>
          </a:p>
          <a:p>
            <a:r>
              <a:rPr lang="zh-CN" altLang="en-US" sz="2000"/>
              <a:t>9</a:t>
            </a:r>
            <a:r>
              <a:rPr lang="en-US" altLang="zh-CN" sz="2000"/>
              <a:t>.</a:t>
            </a:r>
            <a:r>
              <a:rPr lang="zh-CN" altLang="en-US" sz="2000"/>
              <a:t>俄外交部宣布将日本首相和外相列入禁止入境名单。</a:t>
            </a:r>
            <a:endParaRPr lang="zh-CN" altLang="en-US" sz="2000"/>
          </a:p>
          <a:p>
            <a:r>
              <a:rPr lang="zh-CN" altLang="en-US" sz="2000"/>
              <a:t>10</a:t>
            </a:r>
            <a:r>
              <a:rPr lang="en-US" altLang="zh-CN" sz="2000"/>
              <a:t>.</a:t>
            </a:r>
            <a:r>
              <a:rPr lang="zh-CN" altLang="en-US" sz="2000"/>
              <a:t>欧盟提议禁止进口俄油，欧洲能源价格应声上涨。</a:t>
            </a:r>
            <a:endParaRPr lang="zh-CN" altLang="en-US" sz="2000"/>
          </a:p>
          <a:p>
            <a:r>
              <a:rPr lang="zh-CN" altLang="en-US" sz="2000"/>
              <a:t>11</a:t>
            </a:r>
            <a:r>
              <a:rPr lang="en-US" altLang="zh-CN" sz="2000"/>
              <a:t>.</a:t>
            </a:r>
            <a:r>
              <a:rPr lang="zh-CN" altLang="en-US" sz="2000"/>
              <a:t>联合国粮农组织发布粮食危机报告：全球粮食不安全严重程度创新高。</a:t>
            </a:r>
            <a:endParaRPr lang="zh-CN" altLang="en-US" sz="2000"/>
          </a:p>
          <a:p>
            <a:r>
              <a:rPr lang="zh-CN" altLang="en-US" sz="2000"/>
              <a:t>12</a:t>
            </a:r>
            <a:r>
              <a:rPr lang="en-US" altLang="zh-CN" sz="2000"/>
              <a:t>.</a:t>
            </a:r>
            <a:r>
              <a:rPr lang="zh-CN" altLang="en-US" sz="2000"/>
              <a:t>欧盟计划禁止俄罗斯国民在欧洲购置房产。</a:t>
            </a:r>
            <a:endParaRPr lang="zh-CN" altLang="en-US" sz="2000"/>
          </a:p>
          <a:p>
            <a:r>
              <a:rPr lang="zh-CN" altLang="en-US" sz="20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【微语】通胀下最好抵御方式就是投资自己，个人才华不受影响。        </a:t>
            </a:r>
            <a:endParaRPr lang="zh-CN" altLang="en-US" sz="200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</a:endParaRPr>
          </a:p>
          <a:p>
            <a:r>
              <a:rPr lang="zh-CN" altLang="en-US" sz="20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 </a:t>
            </a:r>
            <a:r>
              <a:rPr lang="en-US" altLang="zh-CN" sz="20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                                                                                                </a:t>
            </a:r>
            <a:r>
              <a:rPr lang="zh-CN" altLang="en-US" sz="20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  ——巴菲特</a:t>
            </a:r>
            <a:endParaRPr lang="zh-CN" altLang="en-US" sz="200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Box 1"/>
          <p:cNvSpPr/>
          <p:nvPr/>
        </p:nvSpPr>
        <p:spPr>
          <a:xfrm>
            <a:off x="296863" y="330200"/>
            <a:ext cx="12604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solidFill>
                  <a:srgbClr val="3333FF"/>
                </a:solidFill>
                <a:ea typeface="微软雅黑" panose="020B0503020204020204" pitchFamily="34" charset="-122"/>
              </a:rPr>
              <a:t>点评：</a:t>
            </a:r>
            <a:endParaRPr lang="zh-CN" altLang="en-US" sz="2800" b="1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12291" name="矩形 4"/>
          <p:cNvSpPr/>
          <p:nvPr/>
        </p:nvSpPr>
        <p:spPr>
          <a:xfrm>
            <a:off x="319088" y="1204913"/>
            <a:ext cx="8678862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公园里有一种叫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仙人掌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的东西，既不像花草，也</a:t>
            </a:r>
            <a:r>
              <a:rPr lang="zh-CN" altLang="en-US" sz="2000" b="1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不是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植物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，样子长得很特别。</a:t>
            </a:r>
            <a:endParaRPr lang="zh-CN" altLang="en-US" sz="2000" b="1"/>
          </a:p>
        </p:txBody>
      </p:sp>
      <p:cxnSp>
        <p:nvCxnSpPr>
          <p:cNvPr id="12292" name="Line 14"/>
          <p:cNvCxnSpPr/>
          <p:nvPr/>
        </p:nvCxnSpPr>
        <p:spPr>
          <a:xfrm flipH="1">
            <a:off x="2551113" y="1539875"/>
            <a:ext cx="3175" cy="3413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2293" name="TextBox 6"/>
          <p:cNvSpPr/>
          <p:nvPr/>
        </p:nvSpPr>
        <p:spPr>
          <a:xfrm>
            <a:off x="2330450" y="1928813"/>
            <a:ext cx="442913" cy="4016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种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12294" name="TextBox 7"/>
          <p:cNvSpPr/>
          <p:nvPr/>
        </p:nvSpPr>
        <p:spPr>
          <a:xfrm>
            <a:off x="6346825" y="1933575"/>
            <a:ext cx="442913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属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cxnSp>
        <p:nvCxnSpPr>
          <p:cNvPr id="12295" name="Line 14"/>
          <p:cNvCxnSpPr/>
          <p:nvPr/>
        </p:nvCxnSpPr>
        <p:spPr>
          <a:xfrm flipH="1">
            <a:off x="6567488" y="1552575"/>
            <a:ext cx="1587" cy="3397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2296" name="AutoShape 9"/>
          <p:cNvSpPr/>
          <p:nvPr/>
        </p:nvSpPr>
        <p:spPr>
          <a:xfrm rot="16200000">
            <a:off x="4425950" y="503238"/>
            <a:ext cx="319088" cy="3976687"/>
          </a:xfrm>
          <a:prstGeom prst="leftBrace">
            <a:avLst>
              <a:gd name="adj1" fmla="val 108240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2297" name="TextBox 10"/>
          <p:cNvSpPr/>
          <p:nvPr/>
        </p:nvSpPr>
        <p:spPr>
          <a:xfrm>
            <a:off x="676275" y="2717800"/>
            <a:ext cx="813435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“仙人掌”是一种植物。“仙人掌”与“植物”两个概念是种属关系。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2298" name="Line 14"/>
          <p:cNvCxnSpPr/>
          <p:nvPr/>
        </p:nvCxnSpPr>
        <p:spPr>
          <a:xfrm flipH="1" flipV="1">
            <a:off x="6046788" y="871538"/>
            <a:ext cx="0" cy="37306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2299" name="TextBox 12"/>
          <p:cNvSpPr/>
          <p:nvPr/>
        </p:nvSpPr>
        <p:spPr>
          <a:xfrm>
            <a:off x="2508250" y="449263"/>
            <a:ext cx="6421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“不是”是表示概念之间不相容关系的联项（连接词）。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300" name="TextBox 13"/>
          <p:cNvSpPr/>
          <p:nvPr/>
        </p:nvSpPr>
        <p:spPr>
          <a:xfrm>
            <a:off x="625475" y="3327400"/>
            <a:ext cx="8135938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判断的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联项（连接词）使用不当</a:t>
            </a: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，把概念的</a:t>
            </a:r>
            <a:r>
              <a:rPr lang="zh-CN" altLang="en-US" sz="2000" b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属种关系</a:t>
            </a: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误认为</a:t>
            </a:r>
            <a:r>
              <a:rPr lang="zh-CN" altLang="en-US" sz="20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全异关系</a:t>
            </a: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1" name="矩形 14"/>
          <p:cNvSpPr/>
          <p:nvPr/>
        </p:nvSpPr>
        <p:spPr>
          <a:xfrm>
            <a:off x="214313" y="4171950"/>
            <a:ext cx="870743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公园里有一种叫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仙人掌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的东西，既不像花草，也</a:t>
            </a:r>
            <a:r>
              <a:rPr lang="zh-CN" altLang="en-US" sz="2000" b="1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不是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树木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，样子长得很特别。</a:t>
            </a:r>
            <a:endParaRPr lang="zh-CN" altLang="en-US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6" grpId="0" animBg="1"/>
      <p:bldP spid="12297" grpId="0" animBg="1"/>
      <p:bldP spid="12299" grpId="0" animBg="1"/>
      <p:bldP spid="12300" grpId="0" animBg="1"/>
      <p:bldP spid="123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Box 1"/>
          <p:cNvSpPr/>
          <p:nvPr/>
        </p:nvSpPr>
        <p:spPr>
          <a:xfrm>
            <a:off x="296863" y="330200"/>
            <a:ext cx="12604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solidFill>
                  <a:srgbClr val="3333FF"/>
                </a:solidFill>
                <a:ea typeface="微软雅黑" panose="020B0503020204020204" pitchFamily="34" charset="-122"/>
              </a:rPr>
              <a:t>点评：</a:t>
            </a:r>
            <a:endParaRPr lang="zh-CN" altLang="en-US" sz="2800" b="1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15" name="矩形 3"/>
          <p:cNvSpPr/>
          <p:nvPr/>
        </p:nvSpPr>
        <p:spPr>
          <a:xfrm>
            <a:off x="1255713" y="977900"/>
            <a:ext cx="68389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有些 </a:t>
            </a:r>
            <a:r>
              <a:rPr lang="zh-CN" altLang="en-US" sz="2400" b="1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又长又臭的文章 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 </a:t>
            </a:r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不应该在报上发表的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/>
          </a:p>
        </p:txBody>
      </p:sp>
      <p:cxnSp>
        <p:nvCxnSpPr>
          <p:cNvPr id="13316" name="Line 14"/>
          <p:cNvCxnSpPr/>
          <p:nvPr/>
        </p:nvCxnSpPr>
        <p:spPr>
          <a:xfrm flipH="1">
            <a:off x="1652588" y="1419225"/>
            <a:ext cx="3175" cy="3397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3317" name="TextBox 5"/>
          <p:cNvSpPr/>
          <p:nvPr/>
        </p:nvSpPr>
        <p:spPr>
          <a:xfrm>
            <a:off x="1311275" y="1800225"/>
            <a:ext cx="700088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量词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13318" name="TextBox 6"/>
          <p:cNvSpPr/>
          <p:nvPr/>
        </p:nvSpPr>
        <p:spPr>
          <a:xfrm>
            <a:off x="909638" y="2276475"/>
            <a:ext cx="1722437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量词使用不当</a:t>
            </a:r>
            <a:endParaRPr lang="zh-CN" altLang="en-US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9" name="矩形 7"/>
          <p:cNvSpPr/>
          <p:nvPr/>
        </p:nvSpPr>
        <p:spPr>
          <a:xfrm>
            <a:off x="825500" y="3484563"/>
            <a:ext cx="77660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更正：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 </a:t>
            </a:r>
            <a:r>
              <a:rPr lang="zh-CN" altLang="en-US" sz="2400" b="1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又长又臭的文章 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 </a:t>
            </a:r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不应该在报上发表的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一、正确运用性质判断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14339" name="TextBox 3"/>
          <p:cNvSpPr/>
          <p:nvPr/>
        </p:nvSpPr>
        <p:spPr>
          <a:xfrm>
            <a:off x="411163" y="1054100"/>
            <a:ext cx="3827462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3.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性质判断是怎样构成的？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14340" name="TextBox 3"/>
          <p:cNvSpPr/>
          <p:nvPr/>
        </p:nvSpPr>
        <p:spPr>
          <a:xfrm>
            <a:off x="882650" y="673100"/>
            <a:ext cx="415925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阅读教材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P33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，自主梳理以下知识。</a:t>
            </a:r>
            <a:endParaRPr lang="zh-CN" altLang="en-US" sz="2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341" name="TextBox 3"/>
          <p:cNvSpPr/>
          <p:nvPr/>
        </p:nvSpPr>
        <p:spPr>
          <a:xfrm>
            <a:off x="387350" y="1952625"/>
            <a:ext cx="5057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4.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什么是量项、主项、联项和谓项？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14342" name="矩形 7"/>
          <p:cNvSpPr/>
          <p:nvPr/>
        </p:nvSpPr>
        <p:spPr>
          <a:xfrm>
            <a:off x="641350" y="1498600"/>
            <a:ext cx="66484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性质判断一般由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量项、主项、联项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谓项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组成。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343" name="Rectangle 1"/>
          <p:cNvSpPr/>
          <p:nvPr/>
        </p:nvSpPr>
        <p:spPr>
          <a:xfrm>
            <a:off x="142875" y="2500948"/>
            <a:ext cx="8880475" cy="230695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306705" defTabSz="685800" eaLnBrk="0" hangingPunct="0">
              <a:tabLst>
                <a:tab pos="2628900" algn="l"/>
              </a:tabLst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①主项：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表示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断定对象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06705" defTabSz="685800" eaLnBrk="0" hangingPunct="0">
              <a:tabLst>
                <a:tab pos="2628900" algn="l"/>
              </a:tabLst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②谓项：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表示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断定对象性质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06705" defTabSz="685800" eaLnBrk="0" hangingPunct="0">
              <a:tabLst>
                <a:tab pos="2628900" algn="l"/>
              </a:tabLst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③量项：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表示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主项被断定范围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。（“所有”“一切”表示全部对象；“有些”“有的”表示部分对象；“这个”表示一个对象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06705" defTabSz="685800" eaLnBrk="0" hangingPunct="0">
              <a:tabLst>
                <a:tab pos="2628900" algn="l"/>
              </a:tabLst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④联项：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起着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联结主项和谓项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的作用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。（“有”“是”或“无”“不是”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3"/>
          <p:cNvSpPr/>
          <p:nvPr/>
        </p:nvSpPr>
        <p:spPr>
          <a:xfrm>
            <a:off x="0" y="327025"/>
            <a:ext cx="9144000" cy="4619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巩固知识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指出下面判断的量项、主项、联项、谓项。</a:t>
            </a:r>
            <a:endParaRPr lang="zh-CN" altLang="en-US" sz="2400"/>
          </a:p>
        </p:txBody>
      </p:sp>
      <p:sp>
        <p:nvSpPr>
          <p:cNvPr id="15363" name="Rectangle 4"/>
          <p:cNvSpPr/>
          <p:nvPr/>
        </p:nvSpPr>
        <p:spPr>
          <a:xfrm>
            <a:off x="1522413" y="1019175"/>
            <a:ext cx="6030912" cy="4603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所有马克思主义者是唯物主义者。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5364" name="直接连接符 4"/>
          <p:cNvCxnSpPr/>
          <p:nvPr/>
        </p:nvCxnSpPr>
        <p:spPr>
          <a:xfrm>
            <a:off x="1631950" y="1476375"/>
            <a:ext cx="454025" cy="0"/>
          </a:xfrm>
          <a:prstGeom prst="line">
            <a:avLst/>
          </a:prstGeom>
          <a:ln w="28575" cap="flat" cmpd="sng">
            <a:solidFill>
              <a:srgbClr val="FFC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365" name="直接连接符 5"/>
          <p:cNvCxnSpPr/>
          <p:nvPr/>
        </p:nvCxnSpPr>
        <p:spPr>
          <a:xfrm flipV="1">
            <a:off x="2238375" y="1471613"/>
            <a:ext cx="1697038" cy="7937"/>
          </a:xfrm>
          <a:prstGeom prst="line">
            <a:avLst/>
          </a:prstGeom>
          <a:ln w="2857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366" name="直接连接符 7"/>
          <p:cNvCxnSpPr/>
          <p:nvPr/>
        </p:nvCxnSpPr>
        <p:spPr>
          <a:xfrm>
            <a:off x="4076700" y="1463675"/>
            <a:ext cx="263525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367" name="直接连接符 12"/>
          <p:cNvCxnSpPr/>
          <p:nvPr/>
        </p:nvCxnSpPr>
        <p:spPr>
          <a:xfrm>
            <a:off x="4421188" y="1471613"/>
            <a:ext cx="1392237" cy="0"/>
          </a:xfrm>
          <a:prstGeom prst="line">
            <a:avLst/>
          </a:prstGeom>
          <a:ln w="28575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368" name="Line 14"/>
          <p:cNvCxnSpPr/>
          <p:nvPr/>
        </p:nvCxnSpPr>
        <p:spPr>
          <a:xfrm flipH="1">
            <a:off x="1824038" y="1489075"/>
            <a:ext cx="3175" cy="339725"/>
          </a:xfrm>
          <a:prstGeom prst="line">
            <a:avLst/>
          </a:prstGeom>
          <a:ln w="19050" cap="flat" cmpd="sng">
            <a:solidFill>
              <a:srgbClr val="FFC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5369" name="Line 14"/>
          <p:cNvCxnSpPr/>
          <p:nvPr/>
        </p:nvCxnSpPr>
        <p:spPr>
          <a:xfrm flipH="1">
            <a:off x="3089275" y="1492250"/>
            <a:ext cx="1588" cy="339725"/>
          </a:xfrm>
          <a:prstGeom prst="line">
            <a:avLst/>
          </a:prstGeom>
          <a:ln w="19050" cap="flat" cmpd="sng">
            <a:solidFill>
              <a:srgbClr val="3333FF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5370" name="Line 14"/>
          <p:cNvCxnSpPr/>
          <p:nvPr/>
        </p:nvCxnSpPr>
        <p:spPr>
          <a:xfrm flipH="1">
            <a:off x="4217988" y="1476375"/>
            <a:ext cx="1587" cy="339725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5371" name="Line 14"/>
          <p:cNvCxnSpPr/>
          <p:nvPr/>
        </p:nvCxnSpPr>
        <p:spPr>
          <a:xfrm flipH="1">
            <a:off x="5132388" y="1476375"/>
            <a:ext cx="1587" cy="339725"/>
          </a:xfrm>
          <a:prstGeom prst="line">
            <a:avLst/>
          </a:prstGeom>
          <a:ln w="19050" cap="flat" cmpd="sng">
            <a:solidFill>
              <a:srgbClr val="00B05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5372" name="TextBox 18"/>
          <p:cNvSpPr/>
          <p:nvPr/>
        </p:nvSpPr>
        <p:spPr>
          <a:xfrm>
            <a:off x="1481138" y="1836738"/>
            <a:ext cx="700087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C000"/>
                </a:solidFill>
              </a:rPr>
              <a:t>量项</a:t>
            </a:r>
            <a:endParaRPr lang="zh-CN" altLang="en-US" sz="2000" b="1">
              <a:solidFill>
                <a:srgbClr val="FFC000"/>
              </a:solidFill>
            </a:endParaRPr>
          </a:p>
        </p:txBody>
      </p:sp>
      <p:sp>
        <p:nvSpPr>
          <p:cNvPr id="15373" name="TextBox 19"/>
          <p:cNvSpPr/>
          <p:nvPr/>
        </p:nvSpPr>
        <p:spPr>
          <a:xfrm>
            <a:off x="2736850" y="1831975"/>
            <a:ext cx="700088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3333FF"/>
                </a:solidFill>
              </a:rPr>
              <a:t>主项</a:t>
            </a:r>
            <a:endParaRPr lang="zh-CN" altLang="en-US" sz="2000" b="1">
              <a:solidFill>
                <a:srgbClr val="3333FF"/>
              </a:solidFill>
            </a:endParaRPr>
          </a:p>
        </p:txBody>
      </p:sp>
      <p:sp>
        <p:nvSpPr>
          <p:cNvPr id="15374" name="TextBox 20"/>
          <p:cNvSpPr/>
          <p:nvPr/>
        </p:nvSpPr>
        <p:spPr>
          <a:xfrm>
            <a:off x="3865563" y="1824038"/>
            <a:ext cx="700087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</a:rPr>
              <a:t>联项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5375" name="TextBox 21"/>
          <p:cNvSpPr/>
          <p:nvPr/>
        </p:nvSpPr>
        <p:spPr>
          <a:xfrm>
            <a:off x="4787900" y="1816100"/>
            <a:ext cx="701675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谓项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15376" name="矩形 22"/>
          <p:cNvSpPr/>
          <p:nvPr/>
        </p:nvSpPr>
        <p:spPr>
          <a:xfrm>
            <a:off x="2679700" y="2740025"/>
            <a:ext cx="6323013" cy="592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9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鲁迅  是 伟大的文学家。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5377" name="直接连接符 24"/>
          <p:cNvCxnSpPr/>
          <p:nvPr/>
        </p:nvCxnSpPr>
        <p:spPr>
          <a:xfrm flipV="1">
            <a:off x="2857500" y="3248025"/>
            <a:ext cx="463550" cy="3175"/>
          </a:xfrm>
          <a:prstGeom prst="line">
            <a:avLst/>
          </a:prstGeom>
          <a:ln w="2857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378" name="Line 14"/>
          <p:cNvCxnSpPr/>
          <p:nvPr/>
        </p:nvCxnSpPr>
        <p:spPr>
          <a:xfrm flipH="1">
            <a:off x="3117850" y="3267075"/>
            <a:ext cx="3175" cy="341313"/>
          </a:xfrm>
          <a:prstGeom prst="line">
            <a:avLst/>
          </a:prstGeom>
          <a:ln w="19050" cap="flat" cmpd="sng">
            <a:solidFill>
              <a:srgbClr val="3333FF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5379" name="TextBox 26"/>
          <p:cNvSpPr/>
          <p:nvPr/>
        </p:nvSpPr>
        <p:spPr>
          <a:xfrm>
            <a:off x="2749550" y="3606800"/>
            <a:ext cx="700088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3333FF"/>
                </a:solidFill>
              </a:rPr>
              <a:t>主项</a:t>
            </a:r>
            <a:endParaRPr lang="zh-CN" altLang="en-US" sz="2000" b="1">
              <a:solidFill>
                <a:srgbClr val="3333FF"/>
              </a:solidFill>
            </a:endParaRPr>
          </a:p>
        </p:txBody>
      </p:sp>
      <p:cxnSp>
        <p:nvCxnSpPr>
          <p:cNvPr id="15380" name="直接连接符 30"/>
          <p:cNvCxnSpPr/>
          <p:nvPr/>
        </p:nvCxnSpPr>
        <p:spPr>
          <a:xfrm flipV="1">
            <a:off x="4325938" y="3267075"/>
            <a:ext cx="1587500" cy="12700"/>
          </a:xfrm>
          <a:prstGeom prst="line">
            <a:avLst/>
          </a:prstGeom>
          <a:ln w="28575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381" name="Line 14"/>
          <p:cNvCxnSpPr/>
          <p:nvPr/>
        </p:nvCxnSpPr>
        <p:spPr>
          <a:xfrm flipH="1">
            <a:off x="5037138" y="3284538"/>
            <a:ext cx="3175" cy="339725"/>
          </a:xfrm>
          <a:prstGeom prst="line">
            <a:avLst/>
          </a:prstGeom>
          <a:ln w="19050" cap="flat" cmpd="sng">
            <a:solidFill>
              <a:srgbClr val="00B05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5382" name="TextBox 32"/>
          <p:cNvSpPr/>
          <p:nvPr/>
        </p:nvSpPr>
        <p:spPr>
          <a:xfrm>
            <a:off x="4692650" y="3624263"/>
            <a:ext cx="701675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谓项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cxnSp>
        <p:nvCxnSpPr>
          <p:cNvPr id="15383" name="直接连接符 34"/>
          <p:cNvCxnSpPr/>
          <p:nvPr/>
        </p:nvCxnSpPr>
        <p:spPr>
          <a:xfrm>
            <a:off x="3751263" y="3246438"/>
            <a:ext cx="263525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384" name="Line 14"/>
          <p:cNvCxnSpPr/>
          <p:nvPr/>
        </p:nvCxnSpPr>
        <p:spPr>
          <a:xfrm flipH="1">
            <a:off x="3892550" y="3259138"/>
            <a:ext cx="1588" cy="339725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5385" name="TextBox 36"/>
          <p:cNvSpPr/>
          <p:nvPr/>
        </p:nvSpPr>
        <p:spPr>
          <a:xfrm>
            <a:off x="3540125" y="3606800"/>
            <a:ext cx="700088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</a:rPr>
              <a:t>联项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5386" name="TextBox 37"/>
          <p:cNvSpPr/>
          <p:nvPr/>
        </p:nvSpPr>
        <p:spPr>
          <a:xfrm>
            <a:off x="1292225" y="2881313"/>
            <a:ext cx="12096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/>
              <a:t>（这个）</a:t>
            </a:r>
            <a:endParaRPr lang="zh-CN" altLang="en-US" sz="2000"/>
          </a:p>
        </p:txBody>
      </p:sp>
      <p:cxnSp>
        <p:nvCxnSpPr>
          <p:cNvPr id="15387" name="直接连接符 38"/>
          <p:cNvCxnSpPr/>
          <p:nvPr/>
        </p:nvCxnSpPr>
        <p:spPr>
          <a:xfrm>
            <a:off x="1652588" y="3275013"/>
            <a:ext cx="454025" cy="0"/>
          </a:xfrm>
          <a:prstGeom prst="line">
            <a:avLst/>
          </a:prstGeom>
          <a:ln w="28575" cap="flat" cmpd="sng">
            <a:solidFill>
              <a:srgbClr val="FFC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388" name="Line 14"/>
          <p:cNvCxnSpPr/>
          <p:nvPr/>
        </p:nvCxnSpPr>
        <p:spPr>
          <a:xfrm flipH="1">
            <a:off x="1844675" y="3287713"/>
            <a:ext cx="3175" cy="341312"/>
          </a:xfrm>
          <a:prstGeom prst="line">
            <a:avLst/>
          </a:prstGeom>
          <a:ln w="19050" cap="flat" cmpd="sng">
            <a:solidFill>
              <a:srgbClr val="FFC00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5389" name="TextBox 40"/>
          <p:cNvSpPr/>
          <p:nvPr/>
        </p:nvSpPr>
        <p:spPr>
          <a:xfrm>
            <a:off x="1501775" y="3636963"/>
            <a:ext cx="700088" cy="4000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C000"/>
                </a:solidFill>
              </a:rPr>
              <a:t>量项</a:t>
            </a:r>
            <a:endParaRPr lang="zh-CN" altLang="en-US" sz="2000" b="1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 animBg="1"/>
      <p:bldP spid="15373" grpId="0" animBg="1"/>
      <p:bldP spid="15374" grpId="0" animBg="1"/>
      <p:bldP spid="15375" grpId="0" animBg="1"/>
      <p:bldP spid="15379" grpId="0" animBg="1"/>
      <p:bldP spid="15382" grpId="0" animBg="1"/>
      <p:bldP spid="15385" grpId="0" animBg="1"/>
      <p:bldP spid="15386" grpId="0" animBg="1"/>
      <p:bldP spid="153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矩形 1"/>
          <p:cNvSpPr/>
          <p:nvPr/>
        </p:nvSpPr>
        <p:spPr>
          <a:xfrm>
            <a:off x="660400" y="528638"/>
            <a:ext cx="4265613" cy="27606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2600"/>
              </a:lnSpc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    某翁请客，见三位主客只来了一位，五位陪客只来了三位，便着急地说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唉，该来的没来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陪客一听，有的坐不住，走了。见主客未到齐，又有陪客走了，他更着急，脱口而出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、“不该走的走了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话音刚落，所有客人都走了。此翁傻了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:‘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我错在哪儿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6387" name="Picture 2" descr="D:\用户目录\我的文档\Tencent Files\549231952\Image\Group2\7U\YA\7UYA`]2AGLT2TZ9%$$26E]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16500" y="525463"/>
            <a:ext cx="3543300" cy="2638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矩形 5"/>
          <p:cNvSpPr/>
          <p:nvPr/>
        </p:nvSpPr>
        <p:spPr>
          <a:xfrm>
            <a:off x="606425" y="504825"/>
            <a:ext cx="7954963" cy="2678113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16389" name="矩形 5"/>
          <p:cNvSpPr/>
          <p:nvPr/>
        </p:nvSpPr>
        <p:spPr>
          <a:xfrm>
            <a:off x="547688" y="3436938"/>
            <a:ext cx="8027987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buFont typeface="Wingdings" panose="05000000000000000000" charset="0"/>
              <a:buChar char="Ø"/>
            </a:pP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此翁请客失败，他的判断出了什么问题</a:t>
            </a:r>
            <a:r>
              <a:rPr lang="en-US" altLang="zh-CN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你能纠正他的错误吗</a:t>
            </a:r>
            <a:r>
              <a:rPr lang="en-US" altLang="zh-CN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2400" b="1">
              <a:solidFill>
                <a:srgbClr val="3333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Box 1"/>
          <p:cNvSpPr/>
          <p:nvPr/>
        </p:nvSpPr>
        <p:spPr>
          <a:xfrm>
            <a:off x="322263" y="227013"/>
            <a:ext cx="1262062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solidFill>
                  <a:srgbClr val="3333FF"/>
                </a:solidFill>
                <a:ea typeface="微软雅黑" panose="020B0503020204020204" pitchFamily="34" charset="-122"/>
              </a:rPr>
              <a:t>点评：</a:t>
            </a:r>
            <a:endParaRPr lang="zh-CN" altLang="en-US" sz="2800" b="1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17411" name="矩形 3"/>
          <p:cNvSpPr/>
          <p:nvPr/>
        </p:nvSpPr>
        <p:spPr>
          <a:xfrm>
            <a:off x="1206500" y="814388"/>
            <a:ext cx="729932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此翁请客失败，在于其使用性质判断时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误用了量项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/>
          </a:p>
        </p:txBody>
      </p:sp>
      <p:sp>
        <p:nvSpPr>
          <p:cNvPr id="17412" name="矩形 4"/>
          <p:cNvSpPr/>
          <p:nvPr/>
        </p:nvSpPr>
        <p:spPr>
          <a:xfrm>
            <a:off x="617538" y="2008188"/>
            <a:ext cx="1876425" cy="4619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该来的没来</a:t>
            </a:r>
            <a:r>
              <a:rPr lang="en-US" altLang="zh-CN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zh-CN" altLang="en-US" sz="2400" b="1">
              <a:solidFill>
                <a:srgbClr val="0070C0"/>
              </a:solidFill>
            </a:endParaRPr>
          </a:p>
        </p:txBody>
      </p:sp>
      <p:sp>
        <p:nvSpPr>
          <p:cNvPr id="17413" name="矩形 5"/>
          <p:cNvSpPr/>
          <p:nvPr/>
        </p:nvSpPr>
        <p:spPr>
          <a:xfrm>
            <a:off x="417513" y="1406525"/>
            <a:ext cx="2970212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此翁使用了两个判断</a:t>
            </a:r>
            <a:endParaRPr lang="zh-CN" altLang="en-US" sz="2400">
              <a:solidFill>
                <a:srgbClr val="002060"/>
              </a:solidFill>
            </a:endParaRPr>
          </a:p>
        </p:txBody>
      </p:sp>
      <p:sp>
        <p:nvSpPr>
          <p:cNvPr id="17414" name="矩形 6"/>
          <p:cNvSpPr/>
          <p:nvPr/>
        </p:nvSpPr>
        <p:spPr>
          <a:xfrm>
            <a:off x="5708650" y="2008188"/>
            <a:ext cx="2185988" cy="4619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不该走的走了</a:t>
            </a:r>
            <a:r>
              <a:rPr lang="en-US" altLang="zh-CN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17415" name="矩形 7"/>
          <p:cNvSpPr/>
          <p:nvPr/>
        </p:nvSpPr>
        <p:spPr>
          <a:xfrm>
            <a:off x="320675" y="2987675"/>
            <a:ext cx="3124200" cy="46196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400" b="1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</a:t>
            </a:r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）该来的没来</a:t>
            </a:r>
            <a:r>
              <a:rPr lang="en-US" altLang="zh-CN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zh-CN" altLang="en-US" sz="2400" b="1">
              <a:solidFill>
                <a:srgbClr val="0070C0"/>
              </a:solidFill>
            </a:endParaRPr>
          </a:p>
        </p:txBody>
      </p:sp>
      <p:sp>
        <p:nvSpPr>
          <p:cNvPr id="17416" name="TextBox 8"/>
          <p:cNvSpPr/>
          <p:nvPr/>
        </p:nvSpPr>
        <p:spPr>
          <a:xfrm>
            <a:off x="2919413" y="2012950"/>
            <a:ext cx="249396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省略全称量项的判断</a:t>
            </a:r>
            <a:endParaRPr lang="zh-CN" altLang="en-US" sz="200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7" name="矩形 9"/>
          <p:cNvSpPr/>
          <p:nvPr/>
        </p:nvSpPr>
        <p:spPr>
          <a:xfrm>
            <a:off x="5349875" y="3011488"/>
            <a:ext cx="3433763" cy="4619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400" b="1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</a:t>
            </a:r>
            <a:r>
              <a:rPr lang="zh-CN" altLang="en-US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）不该走的走了</a:t>
            </a:r>
            <a:r>
              <a:rPr lang="en-US" altLang="zh-CN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cxnSp>
        <p:nvCxnSpPr>
          <p:cNvPr id="17418" name="Line 14"/>
          <p:cNvCxnSpPr/>
          <p:nvPr/>
        </p:nvCxnSpPr>
        <p:spPr>
          <a:xfrm flipH="1">
            <a:off x="1509713" y="2559050"/>
            <a:ext cx="1587" cy="339725"/>
          </a:xfrm>
          <a:prstGeom prst="line">
            <a:avLst/>
          </a:prstGeom>
          <a:ln w="19050" cap="flat" cmpd="sng">
            <a:solidFill>
              <a:srgbClr val="3333FF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419" name="Line 14"/>
          <p:cNvCxnSpPr/>
          <p:nvPr/>
        </p:nvCxnSpPr>
        <p:spPr>
          <a:xfrm flipH="1">
            <a:off x="6843713" y="2590800"/>
            <a:ext cx="1587" cy="339725"/>
          </a:xfrm>
          <a:prstGeom prst="line">
            <a:avLst/>
          </a:prstGeom>
          <a:ln w="19050" cap="flat" cmpd="sng">
            <a:solidFill>
              <a:srgbClr val="3333FF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420" name="Line 14"/>
          <p:cNvCxnSpPr/>
          <p:nvPr/>
        </p:nvCxnSpPr>
        <p:spPr>
          <a:xfrm flipH="1">
            <a:off x="1493838" y="3544888"/>
            <a:ext cx="1587" cy="339725"/>
          </a:xfrm>
          <a:prstGeom prst="line">
            <a:avLst/>
          </a:prstGeom>
          <a:ln w="19050" cap="flat" cmpd="sng">
            <a:solidFill>
              <a:srgbClr val="3333FF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421" name="Line 14"/>
          <p:cNvCxnSpPr/>
          <p:nvPr/>
        </p:nvCxnSpPr>
        <p:spPr>
          <a:xfrm flipH="1">
            <a:off x="6827838" y="3568700"/>
            <a:ext cx="1587" cy="339725"/>
          </a:xfrm>
          <a:prstGeom prst="line">
            <a:avLst/>
          </a:prstGeom>
          <a:ln w="19050" cap="flat" cmpd="sng">
            <a:solidFill>
              <a:srgbClr val="3333FF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7422" name="TextBox 14"/>
          <p:cNvSpPr/>
          <p:nvPr/>
        </p:nvSpPr>
        <p:spPr>
          <a:xfrm>
            <a:off x="1684338" y="2559050"/>
            <a:ext cx="1108075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补充完整</a:t>
            </a:r>
            <a:endParaRPr lang="zh-CN" altLang="en-US" sz="1800" b="1">
              <a:solidFill>
                <a:srgbClr val="00B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23" name="TextBox 15"/>
          <p:cNvSpPr/>
          <p:nvPr/>
        </p:nvSpPr>
        <p:spPr>
          <a:xfrm>
            <a:off x="7034213" y="2535238"/>
            <a:ext cx="1108075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补充完整</a:t>
            </a:r>
            <a:endParaRPr lang="zh-CN" altLang="en-US" sz="1800" b="1">
              <a:solidFill>
                <a:srgbClr val="00B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24" name="TextBox 16"/>
          <p:cNvSpPr/>
          <p:nvPr/>
        </p:nvSpPr>
        <p:spPr>
          <a:xfrm>
            <a:off x="1773238" y="3544888"/>
            <a:ext cx="649287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DE1A3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更正</a:t>
            </a:r>
            <a:endParaRPr lang="zh-CN" altLang="en-US" sz="1800" b="1">
              <a:solidFill>
                <a:srgbClr val="DE1A37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25" name="TextBox 17"/>
          <p:cNvSpPr/>
          <p:nvPr/>
        </p:nvSpPr>
        <p:spPr>
          <a:xfrm>
            <a:off x="7099300" y="3536950"/>
            <a:ext cx="649288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DE1A3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更正</a:t>
            </a:r>
            <a:endParaRPr lang="zh-CN" altLang="en-US" sz="1800" b="1">
              <a:solidFill>
                <a:srgbClr val="DE1A37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26" name="矩形 18"/>
          <p:cNvSpPr/>
          <p:nvPr/>
        </p:nvSpPr>
        <p:spPr>
          <a:xfrm>
            <a:off x="361950" y="4022725"/>
            <a:ext cx="31242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有的</a:t>
            </a:r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）该来的没来</a:t>
            </a:r>
            <a:r>
              <a:rPr lang="en-US" altLang="zh-CN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zh-CN" altLang="en-US" sz="2400" b="1">
              <a:solidFill>
                <a:srgbClr val="0070C0"/>
              </a:solidFill>
            </a:endParaRPr>
          </a:p>
        </p:txBody>
      </p:sp>
      <p:sp>
        <p:nvSpPr>
          <p:cNvPr id="17427" name="矩形 19"/>
          <p:cNvSpPr/>
          <p:nvPr/>
        </p:nvSpPr>
        <p:spPr>
          <a:xfrm>
            <a:off x="5349875" y="4046538"/>
            <a:ext cx="3392488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有的</a:t>
            </a:r>
            <a:r>
              <a:rPr lang="zh-CN" altLang="en-US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）不该走的走了</a:t>
            </a:r>
            <a:r>
              <a:rPr lang="en-US" altLang="zh-CN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17428" name="TextBox 20"/>
          <p:cNvSpPr/>
          <p:nvPr/>
        </p:nvSpPr>
        <p:spPr>
          <a:xfrm>
            <a:off x="3446463" y="1350963"/>
            <a:ext cx="5110162" cy="461962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/>
              <a:t>什么是性质判断的“质”和“量”？</a:t>
            </a:r>
            <a:endParaRPr lang="zh-CN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一、正确运用性质判断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18435" name="TextBox 3"/>
          <p:cNvSpPr/>
          <p:nvPr/>
        </p:nvSpPr>
        <p:spPr>
          <a:xfrm>
            <a:off x="411163" y="1198563"/>
            <a:ext cx="3827462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5.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性质判断是怎样分类的？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18436" name="TextBox 3"/>
          <p:cNvSpPr/>
          <p:nvPr/>
        </p:nvSpPr>
        <p:spPr>
          <a:xfrm>
            <a:off x="890588" y="720725"/>
            <a:ext cx="454501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阅读教材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P33-34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，自主梳理以下知识。</a:t>
            </a:r>
            <a:endParaRPr lang="zh-CN" altLang="en-US" sz="2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437" name="TextBox 3"/>
          <p:cNvSpPr/>
          <p:nvPr/>
        </p:nvSpPr>
        <p:spPr>
          <a:xfrm>
            <a:off x="411163" y="3163888"/>
            <a:ext cx="56737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6.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准确地运用性质判断应注意哪些问题？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一、正确运用性质判断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19459" name="TextBox 3"/>
          <p:cNvSpPr/>
          <p:nvPr/>
        </p:nvSpPr>
        <p:spPr>
          <a:xfrm>
            <a:off x="338138" y="746125"/>
            <a:ext cx="3827462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5.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性质判断是怎样分类的？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19460" name="TextBox 5"/>
          <p:cNvSpPr/>
          <p:nvPr/>
        </p:nvSpPr>
        <p:spPr>
          <a:xfrm>
            <a:off x="630238" y="1193800"/>
            <a:ext cx="695642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依据不同的标准，可以把性质判断分为多个种类。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61" name="Rectangle 1"/>
          <p:cNvSpPr/>
          <p:nvPr/>
        </p:nvSpPr>
        <p:spPr>
          <a:xfrm>
            <a:off x="0" y="1590675"/>
            <a:ext cx="9144000" cy="1016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6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(1)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依据判断的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质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，即以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判断所用的断定方式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是肯定还是否定的，性质判断分为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肯定判断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否定判断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/>
          </a:p>
        </p:txBody>
      </p:sp>
      <p:sp>
        <p:nvSpPr>
          <p:cNvPr id="19462" name="矩形 7"/>
          <p:cNvSpPr/>
          <p:nvPr/>
        </p:nvSpPr>
        <p:spPr>
          <a:xfrm>
            <a:off x="914400" y="3430588"/>
            <a:ext cx="4519613" cy="8858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ts val="3300"/>
              </a:lnSpc>
            </a:pP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例如：</a:t>
            </a:r>
            <a:r>
              <a:rPr lang="zh-CN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中国的发展必将充满希望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3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三大攻坚战取得关键进展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63" name="矩形 8"/>
          <p:cNvSpPr/>
          <p:nvPr/>
        </p:nvSpPr>
        <p:spPr>
          <a:xfrm>
            <a:off x="1808163" y="4344988"/>
            <a:ext cx="51339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我们没有提出全年经济增速具体目标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64" name="TextBox 9"/>
          <p:cNvSpPr/>
          <p:nvPr/>
        </p:nvSpPr>
        <p:spPr>
          <a:xfrm>
            <a:off x="5461000" y="3673475"/>
            <a:ext cx="1416050" cy="461963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肯定判断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5" name="TextBox 10"/>
          <p:cNvSpPr/>
          <p:nvPr/>
        </p:nvSpPr>
        <p:spPr>
          <a:xfrm>
            <a:off x="6997700" y="4352925"/>
            <a:ext cx="1416050" cy="461963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否定判断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6" name="矩形 11"/>
          <p:cNvSpPr/>
          <p:nvPr/>
        </p:nvSpPr>
        <p:spPr>
          <a:xfrm>
            <a:off x="993775" y="2557463"/>
            <a:ext cx="6372225" cy="831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肯定判断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是断定对象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具有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某种性质的判断。</a:t>
            </a:r>
            <a:endParaRPr lang="en-US" altLang="zh-CN" sz="2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否定判断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是断定对象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不具有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某种性质的判断。</a:t>
            </a:r>
            <a:endParaRPr lang="zh-CN" altLang="en-US" sz="240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一、正确运用性质判断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20483" name="TextBox 3"/>
          <p:cNvSpPr/>
          <p:nvPr/>
        </p:nvSpPr>
        <p:spPr>
          <a:xfrm>
            <a:off x="387350" y="720725"/>
            <a:ext cx="38258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5.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性质判断是怎样分类的？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20484" name="Rectangle 1"/>
          <p:cNvSpPr/>
          <p:nvPr/>
        </p:nvSpPr>
        <p:spPr>
          <a:xfrm>
            <a:off x="0" y="1166813"/>
            <a:ext cx="9144000" cy="9683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6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(2)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从判断的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量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，即以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判断所断定的对象的范围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36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性质判断分为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全称判断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特称判断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单称判断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/>
          </a:p>
        </p:txBody>
      </p:sp>
      <p:sp>
        <p:nvSpPr>
          <p:cNvPr id="20485" name="矩形 6"/>
          <p:cNvSpPr/>
          <p:nvPr/>
        </p:nvSpPr>
        <p:spPr>
          <a:xfrm>
            <a:off x="1897063" y="3517900"/>
            <a:ext cx="3592512" cy="13620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ts val="3300"/>
              </a:lnSpc>
            </a:pP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例如：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所有该来的没来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3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有的该来的没来！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3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老张该来没来！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486" name="矩形 7"/>
          <p:cNvSpPr/>
          <p:nvPr/>
        </p:nvSpPr>
        <p:spPr>
          <a:xfrm>
            <a:off x="0" y="2135188"/>
            <a:ext cx="91440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   全称判断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断定的对象是某类事物的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全部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   特称判断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断定的对象是某类事物的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部分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   单称判断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断定的对象是某类事物的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，即判断主项反映的是单个对象。</a:t>
            </a:r>
            <a:endParaRPr lang="zh-CN" altLang="en-US" sz="240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487" name="TextBox 8"/>
          <p:cNvSpPr/>
          <p:nvPr/>
        </p:nvSpPr>
        <p:spPr>
          <a:xfrm>
            <a:off x="5395913" y="3468688"/>
            <a:ext cx="1209675" cy="400050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全称判断</a:t>
            </a:r>
            <a:endParaRPr lang="zh-CN" altLang="en-US" sz="2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8" name="TextBox 9"/>
          <p:cNvSpPr/>
          <p:nvPr/>
        </p:nvSpPr>
        <p:spPr>
          <a:xfrm>
            <a:off x="5380038" y="3913188"/>
            <a:ext cx="1209675" cy="400050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特称判断</a:t>
            </a:r>
            <a:endParaRPr lang="zh-CN" altLang="en-US" sz="2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9" name="TextBox 10"/>
          <p:cNvSpPr/>
          <p:nvPr/>
        </p:nvSpPr>
        <p:spPr>
          <a:xfrm>
            <a:off x="5383213" y="4386263"/>
            <a:ext cx="1211262" cy="400050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单称判断</a:t>
            </a:r>
            <a:endParaRPr lang="zh-CN" altLang="en-US" sz="2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一、正确运用性质判断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21507" name="TextBox 3"/>
          <p:cNvSpPr/>
          <p:nvPr/>
        </p:nvSpPr>
        <p:spPr>
          <a:xfrm>
            <a:off x="387350" y="720725"/>
            <a:ext cx="38258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5.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性质判断是怎样分类的？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21508" name="Rectangle 1"/>
          <p:cNvSpPr/>
          <p:nvPr/>
        </p:nvSpPr>
        <p:spPr>
          <a:xfrm>
            <a:off x="0" y="1154113"/>
            <a:ext cx="9144000" cy="1438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宋体" panose="02010600030101010101" pitchFamily="2" charset="-122"/>
                <a:cs typeface="Times New Roman" panose="02020603050405020304" pitchFamily="18" charset="0"/>
              </a:rPr>
              <a:t>    (3)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从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质与量的结合上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划分，性质判断有六种基本的判断形式：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全称肯定判断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全称否定判断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特称肯定判断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特称否定判断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单称肯定判断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单称否定判断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400">
              <a:latin typeface="宋体" panose="02010600030101010101" pitchFamily="2" charset="-122"/>
            </a:endParaRPr>
          </a:p>
        </p:txBody>
      </p:sp>
      <p:sp>
        <p:nvSpPr>
          <p:cNvPr id="21509" name="矩形 4"/>
          <p:cNvSpPr/>
          <p:nvPr/>
        </p:nvSpPr>
        <p:spPr>
          <a:xfrm>
            <a:off x="0" y="2554288"/>
            <a:ext cx="9144000" cy="2247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28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全称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判断是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断定一类对象的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全部都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具有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某种性质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的判断。</a:t>
            </a:r>
            <a:endParaRPr lang="en-US" altLang="zh-CN" sz="200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28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    全称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否定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判断是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断定一类对象的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全部都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不具有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某种性质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的判断。</a:t>
            </a:r>
            <a:endParaRPr lang="en-US" altLang="zh-CN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28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    特称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判断是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断定某类对象中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至少有一个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具有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某种性质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的判断。</a:t>
            </a:r>
            <a:endParaRPr lang="en-US" altLang="zh-CN" sz="200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28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    特称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否定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判断是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断定某类对象中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至少有一个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不具有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某种性质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的判断。</a:t>
            </a:r>
            <a:endParaRPr lang="en-US" altLang="zh-CN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28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    单称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断定某一个别对象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具有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某种性质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的判断。</a:t>
            </a:r>
            <a:endParaRPr lang="en-US" altLang="zh-CN" sz="2000" b="1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2800"/>
              </a:lnSpc>
            </a:pPr>
            <a:r>
              <a:rPr lang="en-US" altLang="zh-CN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单称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否定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断定某一个别对象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不具有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某种性质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的判断。</a:t>
            </a:r>
            <a:endParaRPr lang="zh-CN" altLang="en-US" sz="200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AutoShape 2" descr="https://gimg2.baidu.com/image_search/src=http%3A%2F%2Fimg.mp.itc.cn%2Fq_70%2Cc_zoom%2Cw_640%2Fupload%2F20170321%2F55e94f9968714ebd8c0bf986c089dea2_th.jpg&amp;refer=http%3A%2F%2Fimg.mp.itc.cn&amp;app=2002&amp;size=f9999,10000&amp;q=a80&amp;n=0&amp;g=0n&amp;fmt=jpeg?sec=1611217140&amp;t=e8cc16cada1c079df12b3360d58f2476"/>
          <p:cNvSpPr>
            <a:spLocks noChangeAspect="1"/>
          </p:cNvSpPr>
          <p:nvPr/>
        </p:nvSpPr>
        <p:spPr>
          <a:xfrm>
            <a:off x="141288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099" name="矩形 2"/>
          <p:cNvSpPr/>
          <p:nvPr/>
        </p:nvSpPr>
        <p:spPr>
          <a:xfrm>
            <a:off x="288925" y="323850"/>
            <a:ext cx="8605838" cy="361791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lnSpc>
                <a:spcPts val="2500"/>
              </a:lnSpc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   法国天才数学家格洛阿找老朋友鲁柏借宿。可女看门人告诉他：“两周前鲁柏已被刺死，家里的巨款也被洗劫一空。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警察勘查现场时，只看见鲁柏手里死死捏着没吃完的半块苹果馅饼，真叫人难以理解。”并说发案前后并没有外人进公寓。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2500"/>
              </a:lnSpc>
            </a:pP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数学家思索着，请女看门人带他到三楼，走到“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314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号”门前，他停了下来，问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这房间谁住过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?”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女看门人答道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:“ 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是米塞尔。”“此人如何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?”“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他爱赌钱，好喝酒，昨天已经搬走了。”“真可惜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这个米塞尔就是杀人凶手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数学家肯定地说。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2500"/>
              </a:lnSpc>
            </a:pP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数学家分析说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鲁柏手里的馅饼就是一条线索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。馅饼，英文叫‘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Pie’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而希腊语‘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Pico'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l-GR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π</a:t>
            </a:r>
            <a:r>
              <a:rPr lang="zh-CN" altLang="el-GR" sz="200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即通常说的圆周率，人们在计算圆周率时一般取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的值。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00" name="矩形 3"/>
          <p:cNvSpPr/>
          <p:nvPr/>
        </p:nvSpPr>
        <p:spPr>
          <a:xfrm>
            <a:off x="328613" y="3959225"/>
            <a:ext cx="8374062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格洛阿所说的“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这个米塞尔就是凶手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”，“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鲁柏手里的馅饼就是一条线索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”，这两句话就是性质判断。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Box 1"/>
          <p:cNvSpPr/>
          <p:nvPr/>
        </p:nvSpPr>
        <p:spPr>
          <a:xfrm>
            <a:off x="2212975" y="174625"/>
            <a:ext cx="449421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3333FF"/>
                </a:solidFill>
              </a:rPr>
              <a:t>六种性质判断的逻辑结构图示：</a:t>
            </a:r>
            <a:endParaRPr lang="zh-CN" altLang="en-US" sz="2400" b="1">
              <a:solidFill>
                <a:srgbClr val="3333FF"/>
              </a:solidFill>
            </a:endParaRPr>
          </a:p>
        </p:txBody>
      </p:sp>
      <p:sp>
        <p:nvSpPr>
          <p:cNvPr id="22531" name="矩形 3"/>
          <p:cNvSpPr/>
          <p:nvPr/>
        </p:nvSpPr>
        <p:spPr>
          <a:xfrm>
            <a:off x="420688" y="889000"/>
            <a:ext cx="2041525" cy="460375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全称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2532" name="TextBox 4"/>
          <p:cNvSpPr/>
          <p:nvPr/>
        </p:nvSpPr>
        <p:spPr>
          <a:xfrm>
            <a:off x="3148013" y="808038"/>
            <a:ext cx="800100" cy="3324225"/>
          </a:xfrm>
          <a:prstGeom prst="rect">
            <a:avLst/>
          </a:prstGeom>
          <a:solidFill>
            <a:srgbClr val="DDF4EA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所有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</a:t>
            </a:r>
            <a:endParaRPr lang="en-US" altLang="zh-CN" sz="2400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有些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有些</a:t>
            </a:r>
            <a:endParaRPr lang="en-US" altLang="zh-CN" sz="240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533" name="TextBox 5"/>
          <p:cNvSpPr/>
          <p:nvPr/>
        </p:nvSpPr>
        <p:spPr>
          <a:xfrm>
            <a:off x="4230688" y="806450"/>
            <a:ext cx="1108075" cy="3324225"/>
          </a:xfrm>
          <a:prstGeom prst="rect">
            <a:avLst/>
          </a:prstGeom>
          <a:solidFill>
            <a:srgbClr val="DDF4EA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商品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真理</a:t>
            </a:r>
            <a:endParaRPr lang="en-US" altLang="zh-CN" sz="2400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中学生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中学生</a:t>
            </a:r>
            <a:endParaRPr lang="en-US" altLang="zh-CN" sz="240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许海峰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这个人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534" name="TextBox 6"/>
          <p:cNvSpPr/>
          <p:nvPr/>
        </p:nvSpPr>
        <p:spPr>
          <a:xfrm>
            <a:off x="5638800" y="806450"/>
            <a:ext cx="800100" cy="3324225"/>
          </a:xfrm>
          <a:prstGeom prst="rect">
            <a:avLst/>
          </a:prstGeom>
          <a:solidFill>
            <a:srgbClr val="DDF4EA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不是</a:t>
            </a:r>
            <a:endParaRPr lang="en-US" altLang="zh-CN" sz="2400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不是</a:t>
            </a:r>
            <a:endParaRPr lang="en-US" altLang="zh-CN" sz="240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不是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535" name="TextBox 7"/>
          <p:cNvSpPr/>
          <p:nvPr/>
        </p:nvSpPr>
        <p:spPr>
          <a:xfrm>
            <a:off x="6827838" y="806450"/>
            <a:ext cx="1724025" cy="3324225"/>
          </a:xfrm>
          <a:prstGeom prst="rect">
            <a:avLst/>
          </a:prstGeom>
          <a:solidFill>
            <a:srgbClr val="DDF4EA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有价值的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一成不变的</a:t>
            </a:r>
            <a:endParaRPr lang="en-US" altLang="zh-CN" sz="2400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共青团员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球迷</a:t>
            </a:r>
            <a:endParaRPr lang="en-US" altLang="zh-CN" sz="240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运动员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5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小学生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536" name="矩形 8"/>
          <p:cNvSpPr/>
          <p:nvPr/>
        </p:nvSpPr>
        <p:spPr>
          <a:xfrm>
            <a:off x="419100" y="1436688"/>
            <a:ext cx="2041525" cy="461962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全称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2537" name="矩形 9"/>
          <p:cNvSpPr/>
          <p:nvPr/>
        </p:nvSpPr>
        <p:spPr>
          <a:xfrm>
            <a:off x="419100" y="1987550"/>
            <a:ext cx="204152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特称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2538" name="矩形 10"/>
          <p:cNvSpPr/>
          <p:nvPr/>
        </p:nvSpPr>
        <p:spPr>
          <a:xfrm>
            <a:off x="419100" y="2546350"/>
            <a:ext cx="204152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特称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2539" name="矩形 11"/>
          <p:cNvSpPr/>
          <p:nvPr/>
        </p:nvSpPr>
        <p:spPr>
          <a:xfrm>
            <a:off x="419100" y="3095625"/>
            <a:ext cx="204152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单称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2540" name="矩形 12"/>
          <p:cNvSpPr/>
          <p:nvPr/>
        </p:nvSpPr>
        <p:spPr>
          <a:xfrm>
            <a:off x="419100" y="3638550"/>
            <a:ext cx="204152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单称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cxnSp>
        <p:nvCxnSpPr>
          <p:cNvPr id="22541" name="Line 14"/>
          <p:cNvCxnSpPr/>
          <p:nvPr/>
        </p:nvCxnSpPr>
        <p:spPr>
          <a:xfrm flipV="1">
            <a:off x="2519363" y="1133475"/>
            <a:ext cx="547687" cy="0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2542" name="Line 14"/>
          <p:cNvCxnSpPr/>
          <p:nvPr/>
        </p:nvCxnSpPr>
        <p:spPr>
          <a:xfrm flipV="1">
            <a:off x="2495550" y="1682750"/>
            <a:ext cx="547688" cy="0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2543" name="Line 14"/>
          <p:cNvCxnSpPr/>
          <p:nvPr/>
        </p:nvCxnSpPr>
        <p:spPr>
          <a:xfrm flipV="1">
            <a:off x="2527300" y="2225675"/>
            <a:ext cx="547688" cy="0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2544" name="Line 14"/>
          <p:cNvCxnSpPr/>
          <p:nvPr/>
        </p:nvCxnSpPr>
        <p:spPr>
          <a:xfrm flipV="1">
            <a:off x="2511425" y="2782888"/>
            <a:ext cx="547688" cy="0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2545" name="Line 14"/>
          <p:cNvCxnSpPr/>
          <p:nvPr/>
        </p:nvCxnSpPr>
        <p:spPr>
          <a:xfrm flipV="1">
            <a:off x="2511425" y="3309938"/>
            <a:ext cx="547688" cy="0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2546" name="Line 14"/>
          <p:cNvCxnSpPr/>
          <p:nvPr/>
        </p:nvCxnSpPr>
        <p:spPr>
          <a:xfrm flipV="1">
            <a:off x="2519363" y="3851275"/>
            <a:ext cx="547687" cy="0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2547" name="Line 14"/>
          <p:cNvCxnSpPr/>
          <p:nvPr/>
        </p:nvCxnSpPr>
        <p:spPr>
          <a:xfrm>
            <a:off x="3559175" y="4143375"/>
            <a:ext cx="0" cy="228600"/>
          </a:xfrm>
          <a:prstGeom prst="line">
            <a:avLst/>
          </a:prstGeom>
          <a:ln w="25400" cap="flat" cmpd="sng">
            <a:solidFill>
              <a:srgbClr val="FFC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2548" name="Line 14"/>
          <p:cNvCxnSpPr/>
          <p:nvPr/>
        </p:nvCxnSpPr>
        <p:spPr>
          <a:xfrm>
            <a:off x="4781550" y="4130675"/>
            <a:ext cx="0" cy="228600"/>
          </a:xfrm>
          <a:prstGeom prst="line">
            <a:avLst/>
          </a:prstGeom>
          <a:ln w="25400" cap="flat" cmpd="sng">
            <a:solidFill>
              <a:srgbClr val="FFC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2549" name="Line 14"/>
          <p:cNvCxnSpPr/>
          <p:nvPr/>
        </p:nvCxnSpPr>
        <p:spPr>
          <a:xfrm>
            <a:off x="6042025" y="4130675"/>
            <a:ext cx="0" cy="228600"/>
          </a:xfrm>
          <a:prstGeom prst="line">
            <a:avLst/>
          </a:prstGeom>
          <a:ln w="25400" cap="flat" cmpd="sng">
            <a:solidFill>
              <a:srgbClr val="FFC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2550" name="Line 14"/>
          <p:cNvCxnSpPr/>
          <p:nvPr/>
        </p:nvCxnSpPr>
        <p:spPr>
          <a:xfrm>
            <a:off x="7689850" y="4148138"/>
            <a:ext cx="0" cy="228600"/>
          </a:xfrm>
          <a:prstGeom prst="line">
            <a:avLst/>
          </a:prstGeom>
          <a:ln w="25400" cap="flat" cmpd="sng">
            <a:solidFill>
              <a:srgbClr val="FFC00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22551" name="TextBox 23"/>
          <p:cNvSpPr/>
          <p:nvPr/>
        </p:nvSpPr>
        <p:spPr>
          <a:xfrm>
            <a:off x="3171825" y="4333875"/>
            <a:ext cx="8001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量项</a:t>
            </a:r>
            <a:endParaRPr lang="zh-CN" altLang="en-US" sz="2400" b="1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52" name="TextBox 24"/>
          <p:cNvSpPr/>
          <p:nvPr/>
        </p:nvSpPr>
        <p:spPr>
          <a:xfrm>
            <a:off x="4386263" y="4329113"/>
            <a:ext cx="8001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主项</a:t>
            </a:r>
            <a:endParaRPr lang="zh-CN" altLang="en-US" sz="2400" b="1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53" name="TextBox 25"/>
          <p:cNvSpPr/>
          <p:nvPr/>
        </p:nvSpPr>
        <p:spPr>
          <a:xfrm>
            <a:off x="5651500" y="4308475"/>
            <a:ext cx="80010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联项</a:t>
            </a:r>
            <a:endParaRPr lang="zh-CN" altLang="en-US" sz="2400" b="1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54" name="TextBox 26"/>
          <p:cNvSpPr/>
          <p:nvPr/>
        </p:nvSpPr>
        <p:spPr>
          <a:xfrm>
            <a:off x="7299325" y="4316413"/>
            <a:ext cx="8001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谓项</a:t>
            </a:r>
            <a:endParaRPr lang="zh-CN" altLang="en-US" sz="2400" b="1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51" grpId="0" animBg="1"/>
      <p:bldP spid="22552" grpId="0" animBg="1"/>
      <p:bldP spid="22553" grpId="0" animBg="1"/>
      <p:bldP spid="225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1"/>
          <p:cNvSpPr/>
          <p:nvPr/>
        </p:nvSpPr>
        <p:spPr>
          <a:xfrm>
            <a:off x="0" y="-92075"/>
            <a:ext cx="9144000" cy="50784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巩固知识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】下列判断属于性质判断的哪种类型？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①所有的人都愿意和他交往。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②一切事物都不包含矛盾。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③老子写的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道德经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对中华民族影响深远。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④这个人不是中学生。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⑤在昨天的暴风雨中，一些树被大风刮倒了。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⑥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4/5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的任务都不是由他完成的。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555" name="矩形 2"/>
          <p:cNvSpPr/>
          <p:nvPr/>
        </p:nvSpPr>
        <p:spPr>
          <a:xfrm>
            <a:off x="4679950" y="517525"/>
            <a:ext cx="204152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全称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3556" name="矩形 3"/>
          <p:cNvSpPr/>
          <p:nvPr/>
        </p:nvSpPr>
        <p:spPr>
          <a:xfrm>
            <a:off x="4654550" y="1206500"/>
            <a:ext cx="2039938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全称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3557" name="矩形 4"/>
          <p:cNvSpPr/>
          <p:nvPr/>
        </p:nvSpPr>
        <p:spPr>
          <a:xfrm>
            <a:off x="6465888" y="2008188"/>
            <a:ext cx="2041525" cy="461962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单称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3558" name="矩形 5"/>
          <p:cNvSpPr/>
          <p:nvPr/>
        </p:nvSpPr>
        <p:spPr>
          <a:xfrm>
            <a:off x="3492500" y="2692400"/>
            <a:ext cx="204152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单称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3559" name="矩形 6"/>
          <p:cNvSpPr/>
          <p:nvPr/>
        </p:nvSpPr>
        <p:spPr>
          <a:xfrm>
            <a:off x="6532563" y="3400425"/>
            <a:ext cx="2039937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特称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  <p:sp>
        <p:nvSpPr>
          <p:cNvPr id="23560" name="矩形 7"/>
          <p:cNvSpPr/>
          <p:nvPr/>
        </p:nvSpPr>
        <p:spPr>
          <a:xfrm>
            <a:off x="4941888" y="4175125"/>
            <a:ext cx="204152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特称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判断</a:t>
            </a:r>
            <a:endParaRPr lang="zh-CN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 animBg="1"/>
      <p:bldP spid="23558" grpId="0" animBg="1"/>
      <p:bldP spid="23559" grpId="0" animBg="1"/>
      <p:bldP spid="235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一、正确运用性质判断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24579" name="TextBox 3"/>
          <p:cNvSpPr/>
          <p:nvPr/>
        </p:nvSpPr>
        <p:spPr>
          <a:xfrm>
            <a:off x="354013" y="688975"/>
            <a:ext cx="567372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6.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准确地运用性质判断应注意哪些问题？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24580" name="Rectangle 1"/>
          <p:cNvSpPr/>
          <p:nvPr/>
        </p:nvSpPr>
        <p:spPr>
          <a:xfrm>
            <a:off x="0" y="1208088"/>
            <a:ext cx="9144000" cy="34147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7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 (1)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不能缺少主项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谓项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，否则判断就不完整。例如：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所有的人都认同。（缺谓项）；通过学习进步很快。（缺主项）</a:t>
            </a:r>
            <a:endParaRPr lang="zh-CN" altLang="en-US" sz="2000" b="1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7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 (2)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避免主项与谓项配合不当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，否则不能如实地反映事物状况，容易造成误解。例如：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中学生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是人生的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重要阶段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200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（主谓配合不当）</a:t>
            </a:r>
            <a:endParaRPr lang="zh-CN" altLang="en-US" sz="200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7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 (3)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要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准确地使用量项和联项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，以保证判断的“质”和“量”都准确无误。例如：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的金属都是固体。（断定过量）</a:t>
            </a:r>
            <a:endParaRPr lang="en-US" altLang="zh-CN" sz="2000" b="1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7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   ⑷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误用多重否定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例如：</a:t>
            </a:r>
            <a:r>
              <a:rPr lang="zh-CN" altLang="zh-CN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没有</a:t>
            </a:r>
            <a:r>
              <a:rPr lang="zh-CN" altLang="zh-CN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谁</a:t>
            </a:r>
            <a:r>
              <a:rPr lang="zh-CN" altLang="zh-CN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不愿意</a:t>
            </a:r>
            <a:r>
              <a:rPr lang="zh-CN" altLang="zh-CN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看到自己的国家</a:t>
            </a:r>
            <a:r>
              <a:rPr lang="zh-CN" altLang="zh-CN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</a:t>
            </a:r>
            <a:r>
              <a:rPr lang="zh-CN" altLang="zh-CN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安定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b="1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1"/>
          <p:cNvSpPr/>
          <p:nvPr/>
        </p:nvSpPr>
        <p:spPr>
          <a:xfrm>
            <a:off x="0" y="0"/>
            <a:ext cx="9144000" cy="323373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例题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：判断是对事物情况的反映。要形成一个恰当的判断，需具备的条件有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①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不能既不肯定什么，也不否定什么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②要运用内涵明确、外延确定的概念构成判断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③恰当搭配和使用概念的主项、谓项、量项和联项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④全称判断不得用作特称判断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A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．①②③  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．①②④   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C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．①③④  	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．②③④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603" name="WordArt 4"/>
          <p:cNvSpPr>
            <a:spLocks noTextEdit="1"/>
          </p:cNvSpPr>
          <p:nvPr/>
        </p:nvSpPr>
        <p:spPr>
          <a:xfrm>
            <a:off x="7508875" y="968375"/>
            <a:ext cx="958850" cy="1212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altLang="zh-CN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AA</a:t>
            </a:r>
            <a:endParaRPr lang="en-US" altLang="zh-CN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04" name="Rectangle 2"/>
          <p:cNvSpPr/>
          <p:nvPr/>
        </p:nvSpPr>
        <p:spPr>
          <a:xfrm>
            <a:off x="0" y="3443288"/>
            <a:ext cx="9144000" cy="14001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400"/>
              </a:lnSpc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】④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错误，全称判断断定的对象是某类事物的全部，特称判断断定的对象是某类事物的部分，因此，全称判断可以用作特称判断。故选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项。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1"/>
          <p:cNvSpPr/>
          <p:nvPr/>
        </p:nvSpPr>
        <p:spPr>
          <a:xfrm>
            <a:off x="0" y="273050"/>
            <a:ext cx="9144000" cy="23352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例题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：在直言判断划分中，不需要量项的是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A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．全称判断  	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B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．特称判断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C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．肯定判断  	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D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．单称判断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627" name="Rectangle 2"/>
          <p:cNvSpPr/>
          <p:nvPr/>
        </p:nvSpPr>
        <p:spPr>
          <a:xfrm>
            <a:off x="0" y="2941638"/>
            <a:ext cx="9144000" cy="14493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700"/>
              </a:lnSpc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】全称判断量项有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“一切”“所有”“凡是”等，特称判断的量项有“有些”“有的”“少数”等，全称判断的量项有时可以省略，特称判断的量项不可以省略，单称判断不需要量项。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628" name="WordArt 4"/>
          <p:cNvSpPr>
            <a:spLocks noTextEdit="1"/>
          </p:cNvSpPr>
          <p:nvPr/>
        </p:nvSpPr>
        <p:spPr>
          <a:xfrm>
            <a:off x="6851650" y="1184275"/>
            <a:ext cx="958850" cy="1212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altLang="zh-CN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DD</a:t>
            </a:r>
            <a:endParaRPr lang="en-US" altLang="zh-CN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3"/>
          <p:cNvSpPr/>
          <p:nvPr/>
        </p:nvSpPr>
        <p:spPr>
          <a:xfrm>
            <a:off x="0" y="138113"/>
            <a:ext cx="9144000" cy="347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3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例题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：在日常生活中，我们要准确地运用性质判断，使性质判断符合实际。根据所学知识，下列判断中，属于性质判断的是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）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3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①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高二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班的有些同学不是团员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3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②张三比李四大五岁，李四比王五大五岁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3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③所有的天鹅都是白色的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3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④农业是国民经济的基础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3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A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．①②③  	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．②③④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3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C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．①②④  	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．①③④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651" name="Rectangle 4"/>
          <p:cNvSpPr/>
          <p:nvPr/>
        </p:nvSpPr>
        <p:spPr>
          <a:xfrm>
            <a:off x="0" y="3716338"/>
            <a:ext cx="9144000" cy="12001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】断定认识对象具有或者不具有某种性质的简单判断叫作性质判断。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①③④都对事物的性质作出了判断，属于性质判断，②属于关系判断。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652" name="WordArt 4"/>
          <p:cNvSpPr>
            <a:spLocks noTextEdit="1"/>
          </p:cNvSpPr>
          <p:nvPr/>
        </p:nvSpPr>
        <p:spPr>
          <a:xfrm>
            <a:off x="6407150" y="1801813"/>
            <a:ext cx="958850" cy="1212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altLang="zh-CN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DD</a:t>
            </a:r>
            <a:endParaRPr lang="en-US" altLang="zh-CN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1"/>
          <p:cNvSpPr/>
          <p:nvPr/>
        </p:nvSpPr>
        <p:spPr>
          <a:xfrm>
            <a:off x="0" y="-28575"/>
            <a:ext cx="9144000" cy="2708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4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例题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：通过调查得知，并非所有的个体商贩都有偷税、逃税行为。如果上述调查的结论是真实的，则以下哪项一定为真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A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．所有的个体商贩都没有偷税、逃税行为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B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．多数个体商贩都有偷税、逃税行为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C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．偷税、逃税是个体商贩才会有的行为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D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．有的个体商贩确实没有偷税、逃税行为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675" name="WordArt 4"/>
          <p:cNvSpPr>
            <a:spLocks noTextEdit="1"/>
          </p:cNvSpPr>
          <p:nvPr/>
        </p:nvSpPr>
        <p:spPr>
          <a:xfrm>
            <a:off x="6851650" y="1184275"/>
            <a:ext cx="958850" cy="1212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altLang="zh-CN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DD</a:t>
            </a:r>
            <a:endParaRPr lang="en-US" altLang="zh-CN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676" name="Rectangle 2"/>
          <p:cNvSpPr/>
          <p:nvPr/>
        </p:nvSpPr>
        <p:spPr>
          <a:xfrm>
            <a:off x="0" y="2930525"/>
            <a:ext cx="9144000" cy="17843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300"/>
              </a:lnSpc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】本题考查性质判断的知识。题干的意思是所有的个体商贩都有偷税、逃税行为是假判断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全称肯定判断为假，那么特称否定判断一定为真。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还原成同一素材判断就是：有的个体商贩确实没有偷税、逃税行为。故答案选择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6">
                                            <p:txEl>
                                              <p:charRg st="0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流程图: 可选过程 3"/>
          <p:cNvSpPr/>
          <p:nvPr/>
        </p:nvSpPr>
        <p:spPr>
          <a:xfrm>
            <a:off x="2478088" y="152400"/>
            <a:ext cx="4776787" cy="612775"/>
          </a:xfrm>
          <a:prstGeom prst="flowChartAlternateProcess">
            <a:avLst/>
          </a:prstGeom>
          <a:solidFill>
            <a:srgbClr val="FFF1DD"/>
          </a:solidFill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议题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正确运用关系判断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699" name="矩形 2"/>
          <p:cNvSpPr/>
          <p:nvPr/>
        </p:nvSpPr>
        <p:spPr>
          <a:xfrm>
            <a:off x="727075" y="1033463"/>
            <a:ext cx="4630738" cy="1889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45720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一间房子里，有一位祖父，两个父亲，三个儿子，一个孙子，一个哥哥，一个弟弟，一位叔叔，还有一个是侄子。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29700" name="文本框 3"/>
          <p:cNvSpPr/>
          <p:nvPr/>
        </p:nvSpPr>
        <p:spPr>
          <a:xfrm>
            <a:off x="635000" y="3014663"/>
            <a:ext cx="74517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457200" indent="-414020">
              <a:buFont typeface="Wingdings" panose="05000000000000000000" charset="0"/>
              <a:buChar char="Ø"/>
            </a:pP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这间房间里至少有几个人？他们之间是什么关系？</a:t>
            </a:r>
            <a:endParaRPr lang="zh-CN" altLang="en-US" sz="2400" b="1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</p:txBody>
      </p:sp>
      <p:pic>
        <p:nvPicPr>
          <p:cNvPr id="29701" name="Picture 8" descr="http://www.manpingou.com/uploads/allimg/180721/25-1PH110154A3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29275" y="1098550"/>
            <a:ext cx="2432050" cy="1989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2" name="矩形 5"/>
          <p:cNvSpPr/>
          <p:nvPr/>
        </p:nvSpPr>
        <p:spPr>
          <a:xfrm>
            <a:off x="558800" y="833438"/>
            <a:ext cx="7954963" cy="2678112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cxnSp>
        <p:nvCxnSpPr>
          <p:cNvPr id="29703" name="直接连接符 8"/>
          <p:cNvCxnSpPr/>
          <p:nvPr/>
        </p:nvCxnSpPr>
        <p:spPr>
          <a:xfrm>
            <a:off x="3354388" y="1498600"/>
            <a:ext cx="1433512" cy="7938"/>
          </a:xfrm>
          <a:prstGeom prst="line">
            <a:avLst/>
          </a:prstGeom>
          <a:ln w="222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704" name="直接连接符 12"/>
          <p:cNvCxnSpPr/>
          <p:nvPr/>
        </p:nvCxnSpPr>
        <p:spPr>
          <a:xfrm>
            <a:off x="3938588" y="1939925"/>
            <a:ext cx="1138237" cy="7938"/>
          </a:xfrm>
          <a:prstGeom prst="line">
            <a:avLst/>
          </a:prstGeom>
          <a:ln w="222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705" name="直接连接符 13"/>
          <p:cNvCxnSpPr/>
          <p:nvPr/>
        </p:nvCxnSpPr>
        <p:spPr>
          <a:xfrm flipV="1">
            <a:off x="2406650" y="1971675"/>
            <a:ext cx="1154113" cy="17463"/>
          </a:xfrm>
          <a:prstGeom prst="line">
            <a:avLst/>
          </a:prstGeom>
          <a:ln w="22225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706" name="直接连接符 14"/>
          <p:cNvCxnSpPr/>
          <p:nvPr/>
        </p:nvCxnSpPr>
        <p:spPr>
          <a:xfrm flipV="1">
            <a:off x="866775" y="2389188"/>
            <a:ext cx="1082675" cy="7937"/>
          </a:xfrm>
          <a:prstGeom prst="line">
            <a:avLst/>
          </a:prstGeom>
          <a:ln w="222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707" name="直接连接符 19"/>
          <p:cNvCxnSpPr/>
          <p:nvPr/>
        </p:nvCxnSpPr>
        <p:spPr>
          <a:xfrm flipV="1">
            <a:off x="2333625" y="2357438"/>
            <a:ext cx="1219200" cy="15875"/>
          </a:xfrm>
          <a:prstGeom prst="line">
            <a:avLst/>
          </a:prstGeom>
          <a:ln w="22225" cap="flat" cmpd="sng">
            <a:solidFill>
              <a:srgbClr val="0070C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708" name="直接连接符 21"/>
          <p:cNvCxnSpPr/>
          <p:nvPr/>
        </p:nvCxnSpPr>
        <p:spPr>
          <a:xfrm flipV="1">
            <a:off x="3946525" y="2397125"/>
            <a:ext cx="1082675" cy="7938"/>
          </a:xfrm>
          <a:prstGeom prst="line">
            <a:avLst/>
          </a:prstGeom>
          <a:ln w="22225" cap="flat" cmpd="sng">
            <a:solidFill>
              <a:srgbClr val="7030A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709" name="直接连接符 22"/>
          <p:cNvCxnSpPr/>
          <p:nvPr/>
        </p:nvCxnSpPr>
        <p:spPr>
          <a:xfrm flipV="1">
            <a:off x="1476375" y="2878138"/>
            <a:ext cx="1379538" cy="15875"/>
          </a:xfrm>
          <a:prstGeom prst="line">
            <a:avLst/>
          </a:prstGeom>
          <a:ln w="2222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9710" name="Text Box 3"/>
          <p:cNvSpPr/>
          <p:nvPr/>
        </p:nvSpPr>
        <p:spPr>
          <a:xfrm>
            <a:off x="1422400" y="3638550"/>
            <a:ext cx="827088" cy="461963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祖父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  <p:sp>
        <p:nvSpPr>
          <p:cNvPr id="29711" name="Text Box 3"/>
          <p:cNvSpPr/>
          <p:nvPr/>
        </p:nvSpPr>
        <p:spPr>
          <a:xfrm>
            <a:off x="6122988" y="3629025"/>
            <a:ext cx="825500" cy="461963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孙子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  <p:sp>
        <p:nvSpPr>
          <p:cNvPr id="29712" name="TextBox 26"/>
          <p:cNvSpPr/>
          <p:nvPr/>
        </p:nvSpPr>
        <p:spPr>
          <a:xfrm>
            <a:off x="1227138" y="4159250"/>
            <a:ext cx="12096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97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（一位）</a:t>
            </a:r>
            <a:endParaRPr lang="zh-CN" altLang="en-US" sz="2000">
              <a:solidFill>
                <a:srgbClr val="FF97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713" name="TextBox 27"/>
          <p:cNvSpPr/>
          <p:nvPr/>
        </p:nvSpPr>
        <p:spPr>
          <a:xfrm>
            <a:off x="5915025" y="4116388"/>
            <a:ext cx="1211263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97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（一位）</a:t>
            </a:r>
            <a:endParaRPr lang="zh-CN" altLang="en-US" sz="2000" b="1">
              <a:solidFill>
                <a:srgbClr val="FF97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714" name="Text Box 3"/>
          <p:cNvSpPr/>
          <p:nvPr/>
        </p:nvSpPr>
        <p:spPr>
          <a:xfrm>
            <a:off x="3703638" y="3646488"/>
            <a:ext cx="825500" cy="460375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爸爸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  <p:sp>
        <p:nvSpPr>
          <p:cNvPr id="29715" name="Text Box 3"/>
          <p:cNvSpPr/>
          <p:nvPr/>
        </p:nvSpPr>
        <p:spPr>
          <a:xfrm>
            <a:off x="3702050" y="4405313"/>
            <a:ext cx="825500" cy="461962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叔叔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  <p:cxnSp>
        <p:nvCxnSpPr>
          <p:cNvPr id="29716" name="Line 14"/>
          <p:cNvCxnSpPr/>
          <p:nvPr/>
        </p:nvCxnSpPr>
        <p:spPr>
          <a:xfrm flipH="1" flipV="1">
            <a:off x="3840163" y="4151313"/>
            <a:ext cx="0" cy="20955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9717" name="Line 14"/>
          <p:cNvCxnSpPr/>
          <p:nvPr/>
        </p:nvCxnSpPr>
        <p:spPr>
          <a:xfrm>
            <a:off x="2289175" y="3811588"/>
            <a:ext cx="1422400" cy="15875"/>
          </a:xfrm>
          <a:prstGeom prst="line">
            <a:avLst/>
          </a:prstGeom>
          <a:ln w="25400" cap="flat" cmpd="sng">
            <a:solidFill>
              <a:srgbClr val="00B05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9718" name="Line 14"/>
          <p:cNvCxnSpPr/>
          <p:nvPr/>
        </p:nvCxnSpPr>
        <p:spPr>
          <a:xfrm>
            <a:off x="2273300" y="3916363"/>
            <a:ext cx="1420813" cy="752475"/>
          </a:xfrm>
          <a:prstGeom prst="line">
            <a:avLst/>
          </a:prstGeom>
          <a:ln w="25400" cap="flat" cmpd="sng">
            <a:solidFill>
              <a:srgbClr val="00B05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9719" name="Line 14"/>
          <p:cNvCxnSpPr/>
          <p:nvPr/>
        </p:nvCxnSpPr>
        <p:spPr>
          <a:xfrm>
            <a:off x="4579938" y="3835400"/>
            <a:ext cx="1509712" cy="7938"/>
          </a:xfrm>
          <a:prstGeom prst="line">
            <a:avLst/>
          </a:prstGeom>
          <a:ln w="25400" cap="flat" cmpd="sng">
            <a:solidFill>
              <a:srgbClr val="00B05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9720" name="直接连接符 34"/>
          <p:cNvCxnSpPr/>
          <p:nvPr/>
        </p:nvCxnSpPr>
        <p:spPr>
          <a:xfrm flipV="1">
            <a:off x="873125" y="2387600"/>
            <a:ext cx="1082675" cy="7938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721" name="Line 14"/>
          <p:cNvCxnSpPr/>
          <p:nvPr/>
        </p:nvCxnSpPr>
        <p:spPr>
          <a:xfrm>
            <a:off x="4284663" y="4156075"/>
            <a:ext cx="0" cy="222250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9722" name="Line 14"/>
          <p:cNvCxnSpPr/>
          <p:nvPr/>
        </p:nvCxnSpPr>
        <p:spPr>
          <a:xfrm flipV="1">
            <a:off x="4570413" y="4029075"/>
            <a:ext cx="1519237" cy="614363"/>
          </a:xfrm>
          <a:prstGeom prst="line">
            <a:avLst/>
          </a:prstGeom>
          <a:ln w="25400" cap="flat" cmpd="sng">
            <a:solidFill>
              <a:srgbClr val="3333FF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9723" name="直接连接符 37"/>
          <p:cNvCxnSpPr/>
          <p:nvPr/>
        </p:nvCxnSpPr>
        <p:spPr>
          <a:xfrm>
            <a:off x="723900" y="1951038"/>
            <a:ext cx="1433513" cy="7937"/>
          </a:xfrm>
          <a:prstGeom prst="line">
            <a:avLst/>
          </a:prstGeom>
          <a:ln w="22225" cap="flat" cmpd="sng">
            <a:solidFill>
              <a:srgbClr val="FFC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9724" name="Line 14"/>
          <p:cNvCxnSpPr/>
          <p:nvPr/>
        </p:nvCxnSpPr>
        <p:spPr>
          <a:xfrm flipH="1">
            <a:off x="4560888" y="3714750"/>
            <a:ext cx="1504950" cy="0"/>
          </a:xfrm>
          <a:prstGeom prst="line">
            <a:avLst/>
          </a:prstGeom>
          <a:ln w="25400" cap="flat" cmpd="sng">
            <a:solidFill>
              <a:srgbClr val="FFC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9725" name="Line 14"/>
          <p:cNvCxnSpPr/>
          <p:nvPr/>
        </p:nvCxnSpPr>
        <p:spPr>
          <a:xfrm flipH="1" flipV="1">
            <a:off x="2228850" y="3705225"/>
            <a:ext cx="1465263" cy="9525"/>
          </a:xfrm>
          <a:prstGeom prst="line">
            <a:avLst/>
          </a:prstGeom>
          <a:ln w="25400" cap="flat" cmpd="sng">
            <a:solidFill>
              <a:srgbClr val="FFC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9726" name="Line 14"/>
          <p:cNvCxnSpPr/>
          <p:nvPr/>
        </p:nvCxnSpPr>
        <p:spPr>
          <a:xfrm flipH="1">
            <a:off x="4576763" y="4143375"/>
            <a:ext cx="1536700" cy="638175"/>
          </a:xfrm>
          <a:prstGeom prst="line">
            <a:avLst/>
          </a:prstGeom>
          <a:ln w="25400" cap="flat" cmpd="sng">
            <a:solidFill>
              <a:srgbClr val="7030A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29727" name="TextBox 41"/>
          <p:cNvSpPr/>
          <p:nvPr/>
        </p:nvSpPr>
        <p:spPr>
          <a:xfrm>
            <a:off x="373063" y="1384300"/>
            <a:ext cx="8383587" cy="1570038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结论：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最少有四人。就最小辈分的那个人来说，他们之间的关系是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孙子、爸爸、叔叔、祖父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971813" y="4525799"/>
            <a:ext cx="680720" cy="391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95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儿子</a:t>
            </a:r>
            <a:endParaRPr lang="zh-CN" altLang="en-US" sz="195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943017" y="4587601"/>
            <a:ext cx="805815" cy="391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95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叔 侄</a:t>
            </a:r>
            <a:endParaRPr lang="zh-CN" altLang="en-US" sz="195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820940" y="4093581"/>
            <a:ext cx="510844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95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哥  </a:t>
            </a:r>
            <a:endParaRPr lang="en-US" altLang="zh-CN" sz="195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105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356190" y="3663652"/>
            <a:ext cx="510844" cy="85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95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sz="195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105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195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弟</a:t>
            </a:r>
            <a:endParaRPr lang="zh-CN" altLang="en-US" sz="195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916021" y="3537051"/>
            <a:ext cx="680720" cy="391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95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儿子</a:t>
            </a:r>
            <a:endParaRPr lang="zh-CN" altLang="en-US" sz="195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860143" y="3573687"/>
            <a:ext cx="680720" cy="391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95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儿子</a:t>
            </a:r>
            <a:endParaRPr lang="zh-CN" altLang="en-US" sz="195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8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nimBg="1"/>
      <p:bldP spid="29711" grpId="0" animBg="1"/>
      <p:bldP spid="29712" grpId="0" animBg="1"/>
      <p:bldP spid="29713" grpId="0" animBg="1"/>
      <p:bldP spid="29714" grpId="0" animBg="1"/>
      <p:bldP spid="29715" grpId="0" animBg="1"/>
      <p:bldP spid="29727" grpId="0" animBg="1"/>
      <p:bldP spid="38" grpId="0"/>
      <p:bldP spid="40" grpId="0"/>
      <p:bldP spid="39" grpId="0"/>
      <p:bldP spid="42" grpId="0"/>
      <p:bldP spid="43" grpId="0"/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30723" name="TextBox 3"/>
          <p:cNvSpPr/>
          <p:nvPr/>
        </p:nvSpPr>
        <p:spPr>
          <a:xfrm>
            <a:off x="411163" y="1198563"/>
            <a:ext cx="47498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1.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运用关系判断的必要性是什么？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30724" name="TextBox 3"/>
          <p:cNvSpPr/>
          <p:nvPr/>
        </p:nvSpPr>
        <p:spPr>
          <a:xfrm>
            <a:off x="890588" y="720725"/>
            <a:ext cx="4160837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阅读教材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P34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，自主梳理以下知识。</a:t>
            </a:r>
            <a:endParaRPr lang="zh-CN" altLang="en-US" sz="2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25" name="TextBox 3"/>
          <p:cNvSpPr/>
          <p:nvPr/>
        </p:nvSpPr>
        <p:spPr>
          <a:xfrm>
            <a:off x="411163" y="3122613"/>
            <a:ext cx="29035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什么是关系判断？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30726" name="TextBox 8"/>
          <p:cNvSpPr/>
          <p:nvPr/>
        </p:nvSpPr>
        <p:spPr>
          <a:xfrm>
            <a:off x="0" y="1687513"/>
            <a:ext cx="9144000" cy="1477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6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 事物除了具有某些性质之外，还与其他事物有多种关系。人们在认识事物的过程中既要认识事物的性质，也要认识事物之间的关系。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27" name="矩形 10"/>
          <p:cNvSpPr/>
          <p:nvPr/>
        </p:nvSpPr>
        <p:spPr>
          <a:xfrm>
            <a:off x="625475" y="3611563"/>
            <a:ext cx="633888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断定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认识对象之间关系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的判断叫作关系判断。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28" name="TextBox 11"/>
          <p:cNvSpPr/>
          <p:nvPr/>
        </p:nvSpPr>
        <p:spPr>
          <a:xfrm>
            <a:off x="469900" y="4094163"/>
            <a:ext cx="8105775" cy="830262"/>
          </a:xfrm>
          <a:prstGeom prst="rect">
            <a:avLst/>
          </a:prstGeom>
          <a:solidFill>
            <a:srgbClr val="DDF4E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例如：“</a:t>
            </a:r>
            <a:r>
              <a:rPr lang="en-US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大于</a:t>
            </a:r>
            <a:r>
              <a:rPr lang="en-US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。”这个判断的是对象“</a:t>
            </a:r>
            <a:r>
              <a:rPr lang="en-US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”与对象“</a:t>
            </a:r>
            <a:r>
              <a:rPr lang="en-US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”之间具有“大于”的关系。</a:t>
            </a:r>
            <a:endParaRPr lang="zh-CN" altLang="en-US" sz="2400" b="1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矩形 1"/>
          <p:cNvSpPr/>
          <p:nvPr/>
        </p:nvSpPr>
        <p:spPr>
          <a:xfrm>
            <a:off x="590550" y="531813"/>
            <a:ext cx="7874000" cy="3144837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0" hangingPunct="0">
              <a:lnSpc>
                <a:spcPts val="34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假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设以下关系成立：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和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是同学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en-US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比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岁数大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en-US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信任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en-US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31747" name="矩形 2"/>
          <p:cNvSpPr/>
          <p:nvPr/>
        </p:nvSpPr>
        <p:spPr>
          <a:xfrm>
            <a:off x="552450" y="3725863"/>
            <a:ext cx="7974013" cy="908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ts val="3400"/>
              </a:lnSpc>
              <a:buFont typeface="Wingdings" panose="05000000000000000000" charset="0"/>
              <a:buChar char="Ø"/>
            </a:pP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将上述三个判断中双方的位置互换一下，原来的关系是否还能成立？</a:t>
            </a:r>
            <a:endParaRPr lang="zh-CN" altLang="en-US" sz="2400" b="1">
              <a:solidFill>
                <a:srgbClr val="3333FF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48" name="TextBox 3"/>
          <p:cNvSpPr/>
          <p:nvPr/>
        </p:nvSpPr>
        <p:spPr>
          <a:xfrm>
            <a:off x="1100138" y="1423988"/>
            <a:ext cx="121126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C000"/>
                </a:solidFill>
              </a:rPr>
              <a:t>关系者项</a:t>
            </a:r>
            <a:endParaRPr lang="zh-CN" altLang="en-US" sz="2000" b="1">
              <a:solidFill>
                <a:srgbClr val="FFC000"/>
              </a:solidFill>
            </a:endParaRPr>
          </a:p>
        </p:txBody>
      </p:sp>
      <p:sp>
        <p:nvSpPr>
          <p:cNvPr id="31749" name="TextBox 4"/>
          <p:cNvSpPr/>
          <p:nvPr/>
        </p:nvSpPr>
        <p:spPr>
          <a:xfrm>
            <a:off x="2459038" y="1422400"/>
            <a:ext cx="95885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关系项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31750" name="TextBox 5"/>
          <p:cNvSpPr/>
          <p:nvPr/>
        </p:nvSpPr>
        <p:spPr>
          <a:xfrm>
            <a:off x="1131888" y="2305050"/>
            <a:ext cx="12096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C000"/>
                </a:solidFill>
              </a:rPr>
              <a:t>关系者项</a:t>
            </a:r>
            <a:endParaRPr lang="zh-CN" altLang="en-US" sz="2000" b="1">
              <a:solidFill>
                <a:srgbClr val="FFC000"/>
              </a:solidFill>
            </a:endParaRPr>
          </a:p>
        </p:txBody>
      </p:sp>
      <p:sp>
        <p:nvSpPr>
          <p:cNvPr id="31751" name="TextBox 6"/>
          <p:cNvSpPr/>
          <p:nvPr/>
        </p:nvSpPr>
        <p:spPr>
          <a:xfrm>
            <a:off x="2522538" y="2319338"/>
            <a:ext cx="95885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关系项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31752" name="TextBox 7"/>
          <p:cNvSpPr/>
          <p:nvPr/>
        </p:nvSpPr>
        <p:spPr>
          <a:xfrm>
            <a:off x="1511300" y="3055938"/>
            <a:ext cx="881063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00B050"/>
                </a:solidFill>
              </a:rPr>
              <a:t>关系项</a:t>
            </a:r>
            <a:endParaRPr lang="zh-CN" altLang="en-US" sz="1800" b="1">
              <a:solidFill>
                <a:srgbClr val="00B050"/>
              </a:solidFill>
            </a:endParaRPr>
          </a:p>
        </p:txBody>
      </p:sp>
      <p:sp>
        <p:nvSpPr>
          <p:cNvPr id="31753" name="TextBox 8"/>
          <p:cNvSpPr/>
          <p:nvPr/>
        </p:nvSpPr>
        <p:spPr>
          <a:xfrm>
            <a:off x="685800" y="3322638"/>
            <a:ext cx="1114425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FFC000"/>
                </a:solidFill>
              </a:rPr>
              <a:t>关系者项</a:t>
            </a:r>
            <a:endParaRPr lang="zh-CN" altLang="en-US" sz="1800" b="1">
              <a:solidFill>
                <a:srgbClr val="FFC000"/>
              </a:solidFill>
            </a:endParaRPr>
          </a:p>
        </p:txBody>
      </p:sp>
      <p:sp>
        <p:nvSpPr>
          <p:cNvPr id="31754" name="TextBox 9"/>
          <p:cNvSpPr/>
          <p:nvPr/>
        </p:nvSpPr>
        <p:spPr>
          <a:xfrm>
            <a:off x="2116138" y="3338513"/>
            <a:ext cx="1114425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FFC000"/>
                </a:solidFill>
              </a:rPr>
              <a:t>关系者项</a:t>
            </a:r>
            <a:endParaRPr lang="zh-CN" altLang="en-US" sz="1800" b="1">
              <a:solidFill>
                <a:srgbClr val="FFC000"/>
              </a:solidFill>
            </a:endParaRPr>
          </a:p>
        </p:txBody>
      </p:sp>
      <p:sp>
        <p:nvSpPr>
          <p:cNvPr id="31755" name="矩形 5"/>
          <p:cNvSpPr/>
          <p:nvPr/>
        </p:nvSpPr>
        <p:spPr>
          <a:xfrm>
            <a:off x="1011238" y="1052513"/>
            <a:ext cx="2630487" cy="307975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/>
          </a:p>
        </p:txBody>
      </p:sp>
      <p:sp>
        <p:nvSpPr>
          <p:cNvPr id="31756" name="矩形 5"/>
          <p:cNvSpPr/>
          <p:nvPr/>
        </p:nvSpPr>
        <p:spPr>
          <a:xfrm>
            <a:off x="993775" y="1908175"/>
            <a:ext cx="2630488" cy="307975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/>
          </a:p>
        </p:txBody>
      </p:sp>
      <p:sp>
        <p:nvSpPr>
          <p:cNvPr id="31757" name="矩形 5"/>
          <p:cNvSpPr/>
          <p:nvPr/>
        </p:nvSpPr>
        <p:spPr>
          <a:xfrm>
            <a:off x="1009650" y="2790825"/>
            <a:ext cx="2033588" cy="307975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/>
          </a:p>
        </p:txBody>
      </p:sp>
      <p:sp>
        <p:nvSpPr>
          <p:cNvPr id="31758" name="矩形 13"/>
          <p:cNvSpPr/>
          <p:nvPr/>
        </p:nvSpPr>
        <p:spPr>
          <a:xfrm>
            <a:off x="4213225" y="985838"/>
            <a:ext cx="296703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和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是同学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zh-CN" altLang="en-US" sz="2400"/>
          </a:p>
        </p:txBody>
      </p:sp>
      <p:sp>
        <p:nvSpPr>
          <p:cNvPr id="31759" name="矩形 14"/>
          <p:cNvSpPr/>
          <p:nvPr/>
        </p:nvSpPr>
        <p:spPr>
          <a:xfrm>
            <a:off x="4238625" y="1851025"/>
            <a:ext cx="29654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比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岁数大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zh-CN" altLang="en-US" sz="2400"/>
          </a:p>
        </p:txBody>
      </p:sp>
      <p:sp>
        <p:nvSpPr>
          <p:cNvPr id="31760" name="矩形 15"/>
          <p:cNvSpPr/>
          <p:nvPr/>
        </p:nvSpPr>
        <p:spPr>
          <a:xfrm>
            <a:off x="4264025" y="2692400"/>
            <a:ext cx="234791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信任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zh-CN" altLang="en-US" sz="2400"/>
          </a:p>
        </p:txBody>
      </p:sp>
      <p:cxnSp>
        <p:nvCxnSpPr>
          <p:cNvPr id="31761" name="Line 14"/>
          <p:cNvCxnSpPr/>
          <p:nvPr/>
        </p:nvCxnSpPr>
        <p:spPr>
          <a:xfrm flipV="1">
            <a:off x="3678238" y="1214438"/>
            <a:ext cx="611187" cy="0"/>
          </a:xfrm>
          <a:prstGeom prst="line">
            <a:avLst/>
          </a:prstGeom>
          <a:ln w="47625" cap="flat" cmpd="sng">
            <a:solidFill>
              <a:srgbClr val="156389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1762" name="Line 14"/>
          <p:cNvCxnSpPr/>
          <p:nvPr/>
        </p:nvCxnSpPr>
        <p:spPr>
          <a:xfrm flipV="1">
            <a:off x="3654425" y="2079625"/>
            <a:ext cx="609600" cy="0"/>
          </a:xfrm>
          <a:prstGeom prst="line">
            <a:avLst/>
          </a:prstGeom>
          <a:ln w="47625" cap="flat" cmpd="sng">
            <a:solidFill>
              <a:srgbClr val="156389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1763" name="Line 14"/>
          <p:cNvCxnSpPr/>
          <p:nvPr/>
        </p:nvCxnSpPr>
        <p:spPr>
          <a:xfrm flipV="1">
            <a:off x="3079750" y="2936875"/>
            <a:ext cx="1192213" cy="0"/>
          </a:xfrm>
          <a:prstGeom prst="line">
            <a:avLst/>
          </a:prstGeom>
          <a:ln w="47625" cap="flat" cmpd="sng">
            <a:solidFill>
              <a:srgbClr val="156389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31764" name="TextBox 19"/>
          <p:cNvSpPr/>
          <p:nvPr/>
        </p:nvSpPr>
        <p:spPr>
          <a:xfrm>
            <a:off x="7048500" y="987425"/>
            <a:ext cx="110807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94122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还成立</a:t>
            </a:r>
            <a:endParaRPr lang="zh-CN" altLang="en-US" sz="2400" b="1">
              <a:solidFill>
                <a:srgbClr val="94122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65" name="TextBox 20"/>
          <p:cNvSpPr/>
          <p:nvPr/>
        </p:nvSpPr>
        <p:spPr>
          <a:xfrm>
            <a:off x="7005638" y="1795463"/>
            <a:ext cx="1112837" cy="461962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94122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不成立</a:t>
            </a:r>
            <a:endParaRPr lang="zh-CN" altLang="en-US" sz="2400" b="1">
              <a:solidFill>
                <a:srgbClr val="94122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66" name="TextBox 21"/>
          <p:cNvSpPr/>
          <p:nvPr/>
        </p:nvSpPr>
        <p:spPr>
          <a:xfrm>
            <a:off x="6527800" y="2667000"/>
            <a:ext cx="1798638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94122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不一定成立</a:t>
            </a:r>
            <a:endParaRPr lang="zh-CN" altLang="en-US" sz="2400" b="1">
              <a:solidFill>
                <a:srgbClr val="94122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8" grpId="0" animBg="1"/>
      <p:bldP spid="31759" grpId="0" animBg="1"/>
      <p:bldP spid="31760" grpId="0" animBg="1"/>
      <p:bldP spid="31764" grpId="0" animBg="1"/>
      <p:bldP spid="31765" grpId="0" animBg="1"/>
      <p:bldP spid="317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19" descr="https://p0.ssl.qhimgs1.com/sdr/400__/t015026e54b0a91db5a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52425"/>
            <a:ext cx="9144000" cy="4411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17" descr="http://ku.90sjimg.com/back_pic/04/64/04/79587386131eb92.jpg!/fw/678/quality/90/unsharp/true/compress/true/canvas/678x230a0a0/cvscolor/F6F6F6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063" y="4779963"/>
            <a:ext cx="4579937" cy="3635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Picture 14" descr="C:\Users\Administrator\AppData\Roaming\Tencent\Users\549231952\QQ\WinTemp\RichOle\Q[BW@B}T1)KN45A64_VIBO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444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文本框 3"/>
          <p:cNvSpPr/>
          <p:nvPr/>
        </p:nvSpPr>
        <p:spPr>
          <a:xfrm>
            <a:off x="34925" y="12700"/>
            <a:ext cx="7462838" cy="31591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r>
              <a:rPr lang="zh-CN" altLang="en-US" sz="1600" b="1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统编版选择性必修</a:t>
            </a:r>
            <a:r>
              <a:rPr lang="en-US" altLang="zh-CN" sz="1600" b="1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3《</a:t>
            </a:r>
            <a:r>
              <a:rPr lang="zh-CN" altLang="en-US" sz="1600" b="1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逻辑与思维</a:t>
            </a:r>
            <a:r>
              <a:rPr lang="en-US" altLang="zh-CN" sz="1600" b="1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 </a:t>
            </a:r>
            <a:r>
              <a:rPr lang="zh-CN" altLang="en-US" sz="1600" b="1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第二单元  遵循逻辑思维规则</a:t>
            </a:r>
            <a:endParaRPr lang="zh-CN" altLang="en-US" sz="1600" b="1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6" name="文本框 5"/>
          <p:cNvSpPr/>
          <p:nvPr/>
        </p:nvSpPr>
        <p:spPr>
          <a:xfrm>
            <a:off x="1409700" y="1071563"/>
            <a:ext cx="6040438" cy="62388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ctr"/>
            <a:r>
              <a:rPr lang="zh-CN" altLang="en-US" sz="3600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第五课  正确运用判断</a:t>
            </a:r>
            <a:endParaRPr lang="zh-CN" altLang="en-US" sz="3600" b="1">
              <a:solidFill>
                <a:srgbClr val="FF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5127" name="WordArt 3"/>
          <p:cNvSpPr>
            <a:spLocks noTextEdit="1"/>
          </p:cNvSpPr>
          <p:nvPr/>
        </p:nvSpPr>
        <p:spPr>
          <a:xfrm>
            <a:off x="954088" y="2535238"/>
            <a:ext cx="7643812" cy="1595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27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第二框  正确运用简单判断</a:t>
            </a:r>
            <a:endParaRPr lang="zh-CN" altLang="en-US" sz="27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28" name="AutoShape 11" descr="https://gimg2.baidu.com/image_search/src=http%3A%2F%2Fn.sinaimg.cn%2Ftjaw%2Ftransform%2Fw500h300%2F20180129%2Fhe-j-fyqzcxh8095423.png&amp;refer=http%3A%2F%2Fn.sinaimg.cn&amp;app=2002&amp;size=f9999,10000&amp;q=a80&amp;n=0&amp;g=0n&amp;fmt=jpeg?sec=1611215119&amp;t=ec7ccd6ad4cb5c805aa3075ee4f00770"/>
          <p:cNvSpPr>
            <a:spLocks noChangeAspect="1"/>
          </p:cNvSpPr>
          <p:nvPr/>
        </p:nvSpPr>
        <p:spPr>
          <a:xfrm>
            <a:off x="141288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129" name="AutoShape 13" descr="https://gimg2.baidu.com/image_search/src=http%3A%2F%2Fn.sinaimg.cn%2Ftjaw%2Ftransform%2Fw500h300%2F20180129%2Fhe-j-fyqzcxh8095423.png&amp;refer=http%3A%2F%2Fn.sinaimg.cn&amp;app=2002&amp;size=f9999,10000&amp;q=a80&amp;n=0&amp;g=0n&amp;fmt=jpeg?sec=1611215119&amp;t=ec7ccd6ad4cb5c805aa3075ee4f00770"/>
          <p:cNvSpPr>
            <a:spLocks noChangeAspect="1"/>
          </p:cNvSpPr>
          <p:nvPr/>
        </p:nvSpPr>
        <p:spPr>
          <a:xfrm>
            <a:off x="141288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5130" name="Picture 16" descr="C:\Users\Administrator\AppData\Roaming\Tencent\Users\549231952\QQ\WinTemp\RichOle\VVP7H81[XBW9`%[)P~B%IN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45050"/>
            <a:ext cx="3136900" cy="298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1" name="日期占位符 5"/>
          <p:cNvSpPr>
            <a:spLocks noGrp="1"/>
          </p:cNvSpPr>
          <p:nvPr>
            <p:ph type="dt" sz="half" idx="10"/>
          </p:nvPr>
        </p:nvSpPr>
        <p:spPr>
          <a:xfrm>
            <a:off x="6592888" y="4786313"/>
            <a:ext cx="2551112" cy="357187"/>
          </a:xfrm>
        </p:spPr>
        <p:txBody>
          <a:bodyPr lIns="68580" tIns="34290" rIns="68580" bIns="34290" anchor="ctr" anchorCtr="0"/>
          <a:lstStyle>
            <a:lvl1pPr marL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4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lvl="1" indent="1143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4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685800" lvl="2" indent="2286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4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028700" lvl="3" indent="3429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4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371600" lvl="4" indent="45720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4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BB962C8B-B14F-4D97-AF65-F5344CB8AC3E}" type="datetime3">
              <a:rPr lang="zh-CN" altLang="en-US" sz="1800" b="1">
                <a:solidFill>
                  <a:srgbClr val="FF0000"/>
                </a:solidFill>
              </a:rPr>
            </a:fld>
            <a:endParaRPr lang="zh-CN" altLang="en-US" sz="1800" b="1">
              <a:solidFill>
                <a:srgbClr val="FF0000"/>
              </a:solidFill>
            </a:endParaRPr>
          </a:p>
        </p:txBody>
      </p:sp>
      <p:pic>
        <p:nvPicPr>
          <p:cNvPr id="5132" name="Picture 17" descr="http://ku.90sjimg.com/back_pic/04/64/04/79587386131eb92.jpg!/fw/678/quality/90/unsharp/true/compress/true/canvas/678x230a0a0/cvscolor/F6F6F6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79963"/>
            <a:ext cx="4579938" cy="363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0670" y="81915"/>
            <a:ext cx="1601470" cy="414020"/>
          </a:xfrm>
          <a:prstGeom prst="rect">
            <a:avLst/>
          </a:prstGeom>
          <a:solidFill>
            <a:srgbClr val="4E8390"/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zh-CN" altLang="en-US" sz="2100" b="1">
                <a:solidFill>
                  <a:schemeClr val="bg1"/>
                </a:solidFill>
                <a:latin typeface="方正小标宋简体" panose="02000000000000000000" pitchFamily="2" charset="-122"/>
                <a:ea typeface="方正小标宋简体" panose="02000000000000000000" pitchFamily="2" charset="-122"/>
                <a:sym typeface="+mn-lt"/>
              </a:rPr>
              <a:t>相关链接</a:t>
            </a:r>
            <a:endParaRPr lang="zh-CN" altLang="en-US" sz="2100" b="1">
              <a:solidFill>
                <a:schemeClr val="bg1"/>
              </a:solidFill>
              <a:latin typeface="方正小标宋简体" panose="02000000000000000000" pitchFamily="2" charset="-122"/>
              <a:ea typeface="方正小标宋简体" panose="02000000000000000000" pitchFamily="2" charset="-122"/>
              <a:sym typeface="+mn-lt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49154" y="594995"/>
          <a:ext cx="7484110" cy="1188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9505"/>
                <a:gridCol w="6364605"/>
              </a:tblGrid>
              <a:tr h="289560">
                <a:tc gridSpan="2"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solidFill>
                            <a:srgbClr val="C00000"/>
                          </a:solidFill>
                          <a:latin typeface="方正小标宋简体" panose="02000000000000000000" pitchFamily="2" charset="-122"/>
                          <a:ea typeface="方正小标宋简体" panose="02000000000000000000" pitchFamily="2" charset="-122"/>
                        </a:rPr>
                        <a:t>对称关系</a:t>
                      </a:r>
                      <a:endParaRPr lang="en-US" altLang="en-US" sz="1500" b="1">
                        <a:solidFill>
                          <a:srgbClr val="C00000"/>
                        </a:solidFill>
                        <a:latin typeface="方正小标宋简体" panose="02000000000000000000" pitchFamily="2" charset="-122"/>
                        <a:ea typeface="方正小标宋简体" panose="02000000000000000000" pitchFamily="2" charset="-122"/>
                        <a:cs typeface="方正粗黑宋简体" panose="02000000000000000000" charset="-122"/>
                      </a:endParaRPr>
                    </a:p>
                  </a:txBody>
                  <a:tcPr marL="51435" marR="51435" marT="0" marB="0" vert="horz" anchor="ctr"/>
                </a:tc>
                <a:tc hMerge="1">
                  <a:tcPr>
                    <a:lnR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892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含义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指当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具有某种关系时，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zh-CN" altLang="en-US" sz="1500" b="1" u="sng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也具有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这种关系</a:t>
                      </a:r>
                      <a:endParaRPr lang="zh-CN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28956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举例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/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甲和乙是同学；②一小时等于六十分钟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/>
                </a:tc>
              </a:tr>
              <a:tr h="32067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常见词语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solidFill>
                      <a:srgbClr val="F2F7FC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朋友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同学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交叉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对立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等</a:t>
                      </a:r>
                      <a:endParaRPr lang="zh-CN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  <a:sym typeface="+mn-ea"/>
                      </a:endParaRPr>
                    </a:p>
                  </a:txBody>
                  <a:tcPr marL="51435" marR="51435" marT="0" marB="0" vert="horz" anchor="ctr">
                    <a:solidFill>
                      <a:srgbClr val="F2F7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841534" y="2039938"/>
          <a:ext cx="7522210" cy="1249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1250"/>
                <a:gridCol w="6410960"/>
              </a:tblGrid>
              <a:tr h="304165">
                <a:tc gridSpan="2"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zh-CN" altLang="en-US" sz="1500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反</a:t>
                      </a:r>
                      <a:r>
                        <a:rPr lang="en-US" sz="1500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对称关系</a:t>
                      </a:r>
                      <a:endParaRPr lang="en-US" altLang="en-US" sz="1500" b="0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  <a:cs typeface="方正粗黑宋简体" panose="02000000000000000000" charset="-122"/>
                      </a:endParaRPr>
                    </a:p>
                  </a:txBody>
                  <a:tcPr marL="51435" marR="51435" marT="0" marB="0" vert="horz" anchor="ctr"/>
                </a:tc>
                <a:tc hMerge="1">
                  <a:tcPr>
                    <a:lnR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416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含义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指当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A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具有某种关系时，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A</a:t>
                      </a:r>
                      <a:r>
                        <a:rPr lang="zh-CN" altLang="en-US" sz="1500" b="1" u="sng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必不具有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这种关系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30416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举例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①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甲比乙大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岁；（</a:t>
                      </a:r>
                      <a:r>
                        <a:rPr lang="en-US" sz="1500" b="1" err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则就不可能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乙比甲大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33718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常见词语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大于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晚于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多于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高于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在……之上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等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841533" y="3597593"/>
          <a:ext cx="7814310" cy="1264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59815"/>
                <a:gridCol w="6754495"/>
              </a:tblGrid>
              <a:tr h="307975">
                <a:tc gridSpan="2"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zh-CN" altLang="en-US" sz="1500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非</a:t>
                      </a:r>
                      <a:r>
                        <a:rPr lang="en-US" sz="1500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对称关系</a:t>
                      </a:r>
                      <a:endParaRPr lang="en-US" altLang="en-US" sz="1500" b="0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  <a:cs typeface="方正粗黑宋简体" panose="02000000000000000000" charset="-122"/>
                        <a:sym typeface="+mn-ea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 hMerge="1">
                  <a:tcPr>
                    <a:lnR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含义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指当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A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具有某种关系时，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A</a:t>
                      </a:r>
                      <a:r>
                        <a:rPr lang="zh-CN" altLang="en-US" sz="1500" b="1" u="sng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可能具有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这种关系，也</a:t>
                      </a:r>
                      <a:r>
                        <a:rPr lang="zh-CN" altLang="en-US" sz="1500" b="1" u="sng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可能不具有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这种关系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30734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举例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①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甲认识乙</a:t>
                      </a: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（当甲认识乙时，乙可能认识甲，也可能不认识。）</a:t>
                      </a: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34163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常见词语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“认识”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“尊重”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重视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“喜欢”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“信任”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“帮助”等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</a:tbl>
          </a:graphicData>
        </a:graphic>
      </p:graphicFrame>
      <p:cxnSp>
        <p:nvCxnSpPr>
          <p:cNvPr id="12" name="直接连接符 11"/>
          <p:cNvCxnSpPr/>
          <p:nvPr>
            <p:custDataLst>
              <p:tags r:id="rId5"/>
            </p:custDataLst>
          </p:nvPr>
        </p:nvCxnSpPr>
        <p:spPr>
          <a:xfrm>
            <a:off x="0" y="1904207"/>
            <a:ext cx="9113044" cy="15240"/>
          </a:xfrm>
          <a:prstGeom prst="line">
            <a:avLst/>
          </a:prstGeom>
          <a:ln w="50800">
            <a:solidFill>
              <a:srgbClr val="8CB6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6"/>
            </p:custDataLst>
          </p:nvPr>
        </p:nvCxnSpPr>
        <p:spPr>
          <a:xfrm>
            <a:off x="0" y="3429635"/>
            <a:ext cx="9113044" cy="15240"/>
          </a:xfrm>
          <a:prstGeom prst="line">
            <a:avLst/>
          </a:prstGeom>
          <a:ln w="50800">
            <a:solidFill>
              <a:srgbClr val="8CB6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>
            <p:custDataLst>
              <p:tags r:id="rId7"/>
            </p:custDataLst>
          </p:nvPr>
        </p:nvSpPr>
        <p:spPr>
          <a:xfrm>
            <a:off x="3774440" y="86360"/>
            <a:ext cx="2097405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00" b="1">
                <a:solidFill>
                  <a:srgbClr val="C00000"/>
                </a:solidFill>
                <a:latin typeface="方正小标宋简体" panose="02000000000000000000" pitchFamily="2" charset="-122"/>
                <a:ea typeface="方正小标宋简体" panose="02000000000000000000" pitchFamily="2" charset="-122"/>
                <a:sym typeface="+mn-ea"/>
              </a:rPr>
              <a:t>对称性关系</a:t>
            </a:r>
            <a:endParaRPr lang="zh-CN" altLang="en-US" sz="210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32771" name="TextBox 3"/>
          <p:cNvSpPr/>
          <p:nvPr/>
        </p:nvSpPr>
        <p:spPr>
          <a:xfrm>
            <a:off x="411163" y="1198563"/>
            <a:ext cx="41338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3.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关系判断的构成是怎样的？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32772" name="TextBox 3"/>
          <p:cNvSpPr/>
          <p:nvPr/>
        </p:nvSpPr>
        <p:spPr>
          <a:xfrm>
            <a:off x="890588" y="720725"/>
            <a:ext cx="454501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阅读教材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P35-36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，自主梳理以下知识。</a:t>
            </a:r>
            <a:endParaRPr lang="zh-CN" altLang="en-US" sz="2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773" name="TextBox 3"/>
          <p:cNvSpPr/>
          <p:nvPr/>
        </p:nvSpPr>
        <p:spPr>
          <a:xfrm>
            <a:off x="379413" y="2435225"/>
            <a:ext cx="5057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4.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什么是关系判断对称性和传递性？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32774" name="TextBox 3"/>
          <p:cNvSpPr/>
          <p:nvPr/>
        </p:nvSpPr>
        <p:spPr>
          <a:xfrm>
            <a:off x="417513" y="3719513"/>
            <a:ext cx="69056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5.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把握对象的性质和对象之间的关系有什么意义？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33795" name="TextBox 3"/>
          <p:cNvSpPr/>
          <p:nvPr/>
        </p:nvSpPr>
        <p:spPr>
          <a:xfrm>
            <a:off x="387350" y="728663"/>
            <a:ext cx="41338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3.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关系判断的构成是怎样的？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33796" name="矩形 7"/>
          <p:cNvSpPr/>
          <p:nvPr/>
        </p:nvSpPr>
        <p:spPr>
          <a:xfrm>
            <a:off x="617538" y="1301750"/>
            <a:ext cx="7570787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2400"/>
              <a:t>关系判断一般由</a:t>
            </a:r>
            <a:r>
              <a:rPr lang="zh-CN" altLang="zh-CN" sz="2400" b="1">
                <a:solidFill>
                  <a:srgbClr val="FF0000"/>
                </a:solidFill>
              </a:rPr>
              <a:t>关系者项</a:t>
            </a:r>
            <a:r>
              <a:rPr lang="zh-CN" altLang="zh-CN" sz="2400"/>
              <a:t>、</a:t>
            </a:r>
            <a:r>
              <a:rPr lang="zh-CN" altLang="zh-CN" sz="2400" b="1">
                <a:solidFill>
                  <a:srgbClr val="FF0000"/>
                </a:solidFill>
              </a:rPr>
              <a:t>关系项</a:t>
            </a:r>
            <a:r>
              <a:rPr lang="zh-CN" altLang="zh-CN" sz="2400"/>
              <a:t>和</a:t>
            </a:r>
            <a:r>
              <a:rPr lang="zh-CN" altLang="zh-CN" sz="2400" b="1">
                <a:solidFill>
                  <a:srgbClr val="FF0000"/>
                </a:solidFill>
              </a:rPr>
              <a:t>量项</a:t>
            </a:r>
            <a:r>
              <a:rPr lang="zh-CN" altLang="zh-CN" sz="2400"/>
              <a:t>三部分组成。</a:t>
            </a:r>
            <a:endParaRPr lang="zh-CN" altLang="en-US" sz="2400"/>
          </a:p>
        </p:txBody>
      </p:sp>
      <p:sp>
        <p:nvSpPr>
          <p:cNvPr id="33797" name="TextBox 9"/>
          <p:cNvSpPr/>
          <p:nvPr/>
        </p:nvSpPr>
        <p:spPr>
          <a:xfrm>
            <a:off x="1933575" y="1852613"/>
            <a:ext cx="44942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示例关系判断的逻辑结构图</a:t>
            </a:r>
            <a:r>
              <a:rPr lang="en-US" altLang="zh-CN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>
              <a:solidFill>
                <a:srgbClr val="00B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33798" name="Line 14"/>
          <p:cNvCxnSpPr/>
          <p:nvPr/>
        </p:nvCxnSpPr>
        <p:spPr>
          <a:xfrm>
            <a:off x="1820863" y="2906713"/>
            <a:ext cx="0" cy="322262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graphicFrame>
        <p:nvGraphicFramePr>
          <p:cNvPr id="33799" name="表格 33798"/>
          <p:cNvGraphicFramePr/>
          <p:nvPr/>
        </p:nvGraphicFramePr>
        <p:xfrm>
          <a:off x="1227138" y="2451100"/>
          <a:ext cx="6096000" cy="4572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400" b="1">
                          <a:ea typeface="微软雅黑" panose="020B0503020204020204" pitchFamily="34" charset="-122"/>
                        </a:rPr>
                        <a:t>有的</a:t>
                      </a:r>
                      <a:endParaRPr lang="zh-CN" altLang="en-US" sz="2400" b="1"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4EA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ea typeface="微软雅黑" panose="020B0503020204020204" pitchFamily="34" charset="-122"/>
                        </a:rPr>
                        <a:t>被告</a:t>
                      </a:r>
                      <a:endParaRPr lang="zh-CN" altLang="en-US" sz="2400" b="1">
                        <a:solidFill>
                          <a:srgbClr val="FF0000"/>
                        </a:solidFill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7E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400" b="1">
                          <a:solidFill>
                            <a:srgbClr val="3333FF"/>
                          </a:solidFill>
                          <a:ea typeface="微软雅黑" panose="020B0503020204020204" pitchFamily="34" charset="-122"/>
                        </a:rPr>
                        <a:t>反控</a:t>
                      </a:r>
                      <a:endParaRPr lang="zh-CN" altLang="en-US" sz="2400" b="1">
                        <a:solidFill>
                          <a:srgbClr val="3333FF"/>
                        </a:solidFill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DD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400" b="1">
                          <a:ea typeface="微软雅黑" panose="020B0503020204020204" pitchFamily="34" charset="-122"/>
                        </a:rPr>
                        <a:t>某些</a:t>
                      </a:r>
                      <a:endParaRPr lang="zh-CN" altLang="en-US" sz="2400" b="1"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4EA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400" b="1">
                          <a:solidFill>
                            <a:srgbClr val="7030A0"/>
                          </a:solidFill>
                          <a:ea typeface="微软雅黑" panose="020B0503020204020204" pitchFamily="34" charset="-122"/>
                        </a:rPr>
                        <a:t>原告</a:t>
                      </a:r>
                      <a:endParaRPr lang="zh-CN" altLang="en-US" sz="2400" b="1">
                        <a:solidFill>
                          <a:srgbClr val="7030A0"/>
                        </a:solidFill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cxnSp>
        <p:nvCxnSpPr>
          <p:cNvPr id="33813" name="Line 14"/>
          <p:cNvCxnSpPr/>
          <p:nvPr/>
        </p:nvCxnSpPr>
        <p:spPr>
          <a:xfrm>
            <a:off x="3060700" y="2894013"/>
            <a:ext cx="0" cy="322262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3814" name="Line 14"/>
          <p:cNvCxnSpPr/>
          <p:nvPr/>
        </p:nvCxnSpPr>
        <p:spPr>
          <a:xfrm>
            <a:off x="4341813" y="2889250"/>
            <a:ext cx="0" cy="323850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3815" name="Line 14"/>
          <p:cNvCxnSpPr/>
          <p:nvPr/>
        </p:nvCxnSpPr>
        <p:spPr>
          <a:xfrm>
            <a:off x="5473700" y="2894013"/>
            <a:ext cx="0" cy="322262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3816" name="Line 14"/>
          <p:cNvCxnSpPr/>
          <p:nvPr/>
        </p:nvCxnSpPr>
        <p:spPr>
          <a:xfrm>
            <a:off x="6754813" y="2898775"/>
            <a:ext cx="0" cy="322263"/>
          </a:xfrm>
          <a:prstGeom prst="line">
            <a:avLst/>
          </a:prstGeom>
          <a:ln w="25400" cap="flat" cmpd="sng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33817" name="TextBox 17"/>
          <p:cNvSpPr/>
          <p:nvPr/>
        </p:nvSpPr>
        <p:spPr>
          <a:xfrm>
            <a:off x="1482725" y="3236913"/>
            <a:ext cx="69850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量项</a:t>
            </a:r>
            <a:endParaRPr lang="zh-CN" altLang="en-US" sz="200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818" name="TextBox 18"/>
          <p:cNvSpPr/>
          <p:nvPr/>
        </p:nvSpPr>
        <p:spPr>
          <a:xfrm>
            <a:off x="2211388" y="3233738"/>
            <a:ext cx="172402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第一关系者项</a:t>
            </a:r>
            <a:endParaRPr lang="zh-CN" altLang="en-US" sz="2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819" name="TextBox 19"/>
          <p:cNvSpPr/>
          <p:nvPr/>
        </p:nvSpPr>
        <p:spPr>
          <a:xfrm>
            <a:off x="3887788" y="3213100"/>
            <a:ext cx="954087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关系项</a:t>
            </a:r>
            <a:endParaRPr lang="zh-CN" altLang="en-US" sz="200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820" name="TextBox 20"/>
          <p:cNvSpPr/>
          <p:nvPr/>
        </p:nvSpPr>
        <p:spPr>
          <a:xfrm>
            <a:off x="5153025" y="3233738"/>
            <a:ext cx="696913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量项</a:t>
            </a:r>
            <a:endParaRPr lang="zh-CN" altLang="en-US" sz="200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821" name="TextBox 21"/>
          <p:cNvSpPr/>
          <p:nvPr/>
        </p:nvSpPr>
        <p:spPr>
          <a:xfrm>
            <a:off x="5956300" y="3228975"/>
            <a:ext cx="1722438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第二关系者项</a:t>
            </a:r>
            <a:endParaRPr lang="zh-CN" altLang="en-US" sz="2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822" name="TextBox 22"/>
          <p:cNvSpPr/>
          <p:nvPr/>
        </p:nvSpPr>
        <p:spPr>
          <a:xfrm>
            <a:off x="387350" y="3665538"/>
            <a:ext cx="8583613" cy="706755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关系者项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表示关系承担者</a:t>
            </a:r>
            <a:r>
              <a:rPr lang="zh-CN" altLang="en-US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，按出现顺序称第一、第二</a:t>
            </a:r>
            <a:r>
              <a:rPr lang="en-US" altLang="zh-CN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…</a:t>
            </a:r>
            <a:r>
              <a:rPr lang="zh-CN" altLang="en-US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对于不同关系者项来说，谁在前、谁在后，会影响关系判断的性质。</a:t>
            </a:r>
            <a:endParaRPr lang="zh-CN" altLang="en-US" sz="2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823" name="TextBox 23"/>
          <p:cNvSpPr/>
          <p:nvPr/>
        </p:nvSpPr>
        <p:spPr>
          <a:xfrm>
            <a:off x="366713" y="4435475"/>
            <a:ext cx="3925887" cy="39878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关系项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0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表示关系者之间的关系</a:t>
            </a:r>
            <a:r>
              <a:rPr lang="zh-CN" altLang="en-US" sz="2000" b="1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b="1">
              <a:solidFill>
                <a:srgbClr val="FFC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824" name="TextBox 24"/>
          <p:cNvSpPr/>
          <p:nvPr/>
        </p:nvSpPr>
        <p:spPr>
          <a:xfrm>
            <a:off x="4497388" y="4430713"/>
            <a:ext cx="3360737" cy="398780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量项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0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表示关系者项的范围</a:t>
            </a:r>
            <a:r>
              <a:rPr lang="zh-CN" altLang="en-US" sz="2000" b="1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b="1">
              <a:solidFill>
                <a:srgbClr val="FFC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7" grpId="0" animBg="1"/>
      <p:bldP spid="33818" grpId="0" animBg="1"/>
      <p:bldP spid="33819" grpId="0" animBg="1"/>
      <p:bldP spid="33820" grpId="0" animBg="1"/>
      <p:bldP spid="33821" grpId="0" animBg="1"/>
      <p:bldP spid="33822" grpId="0" bldLvl="0" animBg="1"/>
      <p:bldP spid="33823" grpId="0" bldLvl="0" animBg="1"/>
      <p:bldP spid="33824" grpId="0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1"/>
          <p:cNvSpPr/>
          <p:nvPr/>
        </p:nvSpPr>
        <p:spPr>
          <a:xfrm>
            <a:off x="0" y="0"/>
            <a:ext cx="9144000" cy="2708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4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例题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：月亮绕着地球转，月亮与地球之间相距三十八万千米。这是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A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．一个性质判断  	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B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．一个关系判断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C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．两个性质判断  	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D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．两个关系判断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819" name="Rectangle 2"/>
          <p:cNvSpPr/>
          <p:nvPr/>
        </p:nvSpPr>
        <p:spPr>
          <a:xfrm>
            <a:off x="0" y="3179763"/>
            <a:ext cx="9144000" cy="14001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400"/>
              </a:lnSpc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】“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月亮绕着地球转”断定月亮和地球之间是“围绕”关系，是关系判断。“月亮与地球之间相距三十八万千米”断定月亮与地球之间的距离，也是关系判断，所以是两个关系判断。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820" name="WordArt 4"/>
          <p:cNvSpPr>
            <a:spLocks noTextEdit="1"/>
          </p:cNvSpPr>
          <p:nvPr/>
        </p:nvSpPr>
        <p:spPr>
          <a:xfrm>
            <a:off x="5614988" y="1101725"/>
            <a:ext cx="958850" cy="1212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altLang="zh-CN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DD</a:t>
            </a:r>
            <a:endParaRPr lang="en-US" altLang="zh-CN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1"/>
          <p:cNvSpPr/>
          <p:nvPr/>
        </p:nvSpPr>
        <p:spPr>
          <a:xfrm>
            <a:off x="0" y="117475"/>
            <a:ext cx="9144000" cy="25288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8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例题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：从判断的类型看，“曹操与曹植不是兄弟”是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8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①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简单判断　②关系判断　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8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③性质判断　④联言判断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8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A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．①④ 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．①②  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8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C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．②③ 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．③④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843" name="Rectangle 2"/>
          <p:cNvSpPr/>
          <p:nvPr/>
        </p:nvSpPr>
        <p:spPr>
          <a:xfrm>
            <a:off x="0" y="3103563"/>
            <a:ext cx="9144000" cy="13795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500"/>
              </a:lnSpc>
            </a:pP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】“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曹操与曹植不是兄弟”，反映的是曹操与曹植的关系，为关系判断，而关系判断和性质判断同为简单判断。①②符合题意，故正确答案为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项。③④不符合题意，不应入选。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844" name="WordArt 4"/>
          <p:cNvSpPr>
            <a:spLocks noTextEdit="1"/>
          </p:cNvSpPr>
          <p:nvPr/>
        </p:nvSpPr>
        <p:spPr>
          <a:xfrm>
            <a:off x="5614988" y="1101725"/>
            <a:ext cx="958850" cy="1212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altLang="zh-CN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BB</a:t>
            </a:r>
            <a:endParaRPr lang="en-US" altLang="zh-CN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矩形 1"/>
          <p:cNvSpPr/>
          <p:nvPr/>
        </p:nvSpPr>
        <p:spPr>
          <a:xfrm>
            <a:off x="590550" y="531813"/>
            <a:ext cx="7874000" cy="3144837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0" hangingPunct="0">
              <a:lnSpc>
                <a:spcPts val="34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假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设以下关系成立：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和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是同学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en-US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比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岁数大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en-US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信任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en-US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ts val="3400"/>
              </a:lnSpc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31747" name="矩形 2"/>
          <p:cNvSpPr/>
          <p:nvPr/>
        </p:nvSpPr>
        <p:spPr>
          <a:xfrm>
            <a:off x="552450" y="3725863"/>
            <a:ext cx="7974013" cy="908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ts val="3400"/>
              </a:lnSpc>
              <a:buFont typeface="Wingdings" panose="05000000000000000000" charset="0"/>
              <a:buChar char="Ø"/>
            </a:pP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将上述三个判断中双方的位置互换一下，原来的关系是否还能成立？</a:t>
            </a:r>
            <a:endParaRPr lang="zh-CN" altLang="en-US" sz="2400" b="1">
              <a:solidFill>
                <a:srgbClr val="3333FF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48" name="TextBox 3"/>
          <p:cNvSpPr/>
          <p:nvPr/>
        </p:nvSpPr>
        <p:spPr>
          <a:xfrm>
            <a:off x="1100138" y="1423988"/>
            <a:ext cx="121126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C000"/>
                </a:solidFill>
              </a:rPr>
              <a:t>关系者项</a:t>
            </a:r>
            <a:endParaRPr lang="zh-CN" altLang="en-US" sz="2000" b="1">
              <a:solidFill>
                <a:srgbClr val="FFC000"/>
              </a:solidFill>
            </a:endParaRPr>
          </a:p>
        </p:txBody>
      </p:sp>
      <p:sp>
        <p:nvSpPr>
          <p:cNvPr id="31749" name="TextBox 4"/>
          <p:cNvSpPr/>
          <p:nvPr/>
        </p:nvSpPr>
        <p:spPr>
          <a:xfrm>
            <a:off x="2459038" y="1422400"/>
            <a:ext cx="95885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关系项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31750" name="TextBox 5"/>
          <p:cNvSpPr/>
          <p:nvPr/>
        </p:nvSpPr>
        <p:spPr>
          <a:xfrm>
            <a:off x="1131888" y="2305050"/>
            <a:ext cx="12096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C000"/>
                </a:solidFill>
              </a:rPr>
              <a:t>关系者项</a:t>
            </a:r>
            <a:endParaRPr lang="zh-CN" altLang="en-US" sz="2000" b="1">
              <a:solidFill>
                <a:srgbClr val="FFC000"/>
              </a:solidFill>
            </a:endParaRPr>
          </a:p>
        </p:txBody>
      </p:sp>
      <p:sp>
        <p:nvSpPr>
          <p:cNvPr id="31751" name="TextBox 6"/>
          <p:cNvSpPr/>
          <p:nvPr/>
        </p:nvSpPr>
        <p:spPr>
          <a:xfrm>
            <a:off x="2522538" y="2319338"/>
            <a:ext cx="95885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关系项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31752" name="TextBox 7"/>
          <p:cNvSpPr/>
          <p:nvPr/>
        </p:nvSpPr>
        <p:spPr>
          <a:xfrm>
            <a:off x="1511300" y="3055938"/>
            <a:ext cx="881063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00B050"/>
                </a:solidFill>
              </a:rPr>
              <a:t>关系项</a:t>
            </a:r>
            <a:endParaRPr lang="zh-CN" altLang="en-US" sz="1800" b="1">
              <a:solidFill>
                <a:srgbClr val="00B050"/>
              </a:solidFill>
            </a:endParaRPr>
          </a:p>
        </p:txBody>
      </p:sp>
      <p:sp>
        <p:nvSpPr>
          <p:cNvPr id="31753" name="TextBox 8"/>
          <p:cNvSpPr/>
          <p:nvPr/>
        </p:nvSpPr>
        <p:spPr>
          <a:xfrm>
            <a:off x="685800" y="3322638"/>
            <a:ext cx="1114425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FFC000"/>
                </a:solidFill>
              </a:rPr>
              <a:t>关系者项</a:t>
            </a:r>
            <a:endParaRPr lang="zh-CN" altLang="en-US" sz="1800" b="1">
              <a:solidFill>
                <a:srgbClr val="FFC000"/>
              </a:solidFill>
            </a:endParaRPr>
          </a:p>
        </p:txBody>
      </p:sp>
      <p:sp>
        <p:nvSpPr>
          <p:cNvPr id="31754" name="TextBox 9"/>
          <p:cNvSpPr/>
          <p:nvPr/>
        </p:nvSpPr>
        <p:spPr>
          <a:xfrm>
            <a:off x="2116138" y="3338513"/>
            <a:ext cx="1114425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 b="1">
                <a:solidFill>
                  <a:srgbClr val="FFC000"/>
                </a:solidFill>
              </a:rPr>
              <a:t>关系者项</a:t>
            </a:r>
            <a:endParaRPr lang="zh-CN" altLang="en-US" sz="1800" b="1">
              <a:solidFill>
                <a:srgbClr val="FFC000"/>
              </a:solidFill>
            </a:endParaRPr>
          </a:p>
        </p:txBody>
      </p:sp>
      <p:sp>
        <p:nvSpPr>
          <p:cNvPr id="31755" name="矩形 5"/>
          <p:cNvSpPr/>
          <p:nvPr/>
        </p:nvSpPr>
        <p:spPr>
          <a:xfrm>
            <a:off x="1011238" y="1052513"/>
            <a:ext cx="2630487" cy="307975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/>
          </a:p>
        </p:txBody>
      </p:sp>
      <p:sp>
        <p:nvSpPr>
          <p:cNvPr id="31756" name="矩形 5"/>
          <p:cNvSpPr/>
          <p:nvPr/>
        </p:nvSpPr>
        <p:spPr>
          <a:xfrm>
            <a:off x="993775" y="1908175"/>
            <a:ext cx="2630488" cy="307975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/>
          </a:p>
        </p:txBody>
      </p:sp>
      <p:sp>
        <p:nvSpPr>
          <p:cNvPr id="31757" name="矩形 5"/>
          <p:cNvSpPr/>
          <p:nvPr/>
        </p:nvSpPr>
        <p:spPr>
          <a:xfrm>
            <a:off x="1009650" y="2790825"/>
            <a:ext cx="2033588" cy="307975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/>
          </a:p>
        </p:txBody>
      </p:sp>
      <p:sp>
        <p:nvSpPr>
          <p:cNvPr id="31758" name="矩形 13"/>
          <p:cNvSpPr/>
          <p:nvPr/>
        </p:nvSpPr>
        <p:spPr>
          <a:xfrm>
            <a:off x="4213225" y="985838"/>
            <a:ext cx="296703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和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是同学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zh-CN" altLang="en-US" sz="2400"/>
          </a:p>
        </p:txBody>
      </p:sp>
      <p:sp>
        <p:nvSpPr>
          <p:cNvPr id="31759" name="矩形 14"/>
          <p:cNvSpPr/>
          <p:nvPr/>
        </p:nvSpPr>
        <p:spPr>
          <a:xfrm>
            <a:off x="4238625" y="1851025"/>
            <a:ext cx="29654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比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岁数大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zh-CN" altLang="en-US" sz="2400"/>
          </a:p>
        </p:txBody>
      </p:sp>
      <p:sp>
        <p:nvSpPr>
          <p:cNvPr id="31760" name="矩形 15"/>
          <p:cNvSpPr/>
          <p:nvPr/>
        </p:nvSpPr>
        <p:spPr>
          <a:xfrm>
            <a:off x="4264025" y="2692400"/>
            <a:ext cx="234791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小华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信任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小明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。</a:t>
            </a:r>
            <a:endParaRPr lang="zh-CN" altLang="en-US" sz="2400"/>
          </a:p>
        </p:txBody>
      </p:sp>
      <p:cxnSp>
        <p:nvCxnSpPr>
          <p:cNvPr id="31761" name="Line 14"/>
          <p:cNvCxnSpPr/>
          <p:nvPr/>
        </p:nvCxnSpPr>
        <p:spPr>
          <a:xfrm flipV="1">
            <a:off x="3678238" y="1214438"/>
            <a:ext cx="611187" cy="0"/>
          </a:xfrm>
          <a:prstGeom prst="line">
            <a:avLst/>
          </a:prstGeom>
          <a:ln w="47625" cap="flat" cmpd="sng">
            <a:solidFill>
              <a:srgbClr val="156389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1762" name="Line 14"/>
          <p:cNvCxnSpPr/>
          <p:nvPr/>
        </p:nvCxnSpPr>
        <p:spPr>
          <a:xfrm flipV="1">
            <a:off x="3654425" y="2079625"/>
            <a:ext cx="609600" cy="0"/>
          </a:xfrm>
          <a:prstGeom prst="line">
            <a:avLst/>
          </a:prstGeom>
          <a:ln w="47625" cap="flat" cmpd="sng">
            <a:solidFill>
              <a:srgbClr val="156389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1763" name="Line 14"/>
          <p:cNvCxnSpPr/>
          <p:nvPr/>
        </p:nvCxnSpPr>
        <p:spPr>
          <a:xfrm flipV="1">
            <a:off x="3079750" y="2936875"/>
            <a:ext cx="1192213" cy="0"/>
          </a:xfrm>
          <a:prstGeom prst="line">
            <a:avLst/>
          </a:prstGeom>
          <a:ln w="47625" cap="flat" cmpd="sng">
            <a:solidFill>
              <a:srgbClr val="156389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31764" name="TextBox 19"/>
          <p:cNvSpPr/>
          <p:nvPr/>
        </p:nvSpPr>
        <p:spPr>
          <a:xfrm>
            <a:off x="7048500" y="987425"/>
            <a:ext cx="110807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94122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还成立</a:t>
            </a:r>
            <a:endParaRPr lang="zh-CN" altLang="en-US" sz="2400" b="1">
              <a:solidFill>
                <a:srgbClr val="94122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65" name="TextBox 20"/>
          <p:cNvSpPr/>
          <p:nvPr/>
        </p:nvSpPr>
        <p:spPr>
          <a:xfrm>
            <a:off x="7005638" y="1795463"/>
            <a:ext cx="1112837" cy="461962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94122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不成立</a:t>
            </a:r>
            <a:endParaRPr lang="zh-CN" altLang="en-US" sz="2400" b="1">
              <a:solidFill>
                <a:srgbClr val="94122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66" name="TextBox 21"/>
          <p:cNvSpPr/>
          <p:nvPr/>
        </p:nvSpPr>
        <p:spPr>
          <a:xfrm>
            <a:off x="6527800" y="2667000"/>
            <a:ext cx="1798638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94122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不一定成立</a:t>
            </a:r>
            <a:endParaRPr lang="zh-CN" altLang="en-US" sz="2400" b="1">
              <a:solidFill>
                <a:srgbClr val="94122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67" name="TextBox 22"/>
          <p:cNvSpPr/>
          <p:nvPr/>
        </p:nvSpPr>
        <p:spPr>
          <a:xfrm>
            <a:off x="7046913" y="985838"/>
            <a:ext cx="1422400" cy="461962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94122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对称关系</a:t>
            </a:r>
            <a:endParaRPr lang="zh-CN" altLang="en-US" sz="2400" b="1">
              <a:solidFill>
                <a:srgbClr val="94122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68" name="TextBox 23"/>
          <p:cNvSpPr/>
          <p:nvPr/>
        </p:nvSpPr>
        <p:spPr>
          <a:xfrm>
            <a:off x="6997700" y="1793875"/>
            <a:ext cx="1730375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94122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反对称关系</a:t>
            </a:r>
            <a:endParaRPr lang="zh-CN" altLang="en-US" sz="2400" b="1">
              <a:solidFill>
                <a:srgbClr val="94122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69" name="TextBox 24"/>
          <p:cNvSpPr/>
          <p:nvPr/>
        </p:nvSpPr>
        <p:spPr>
          <a:xfrm>
            <a:off x="6535738" y="2667000"/>
            <a:ext cx="1725612" cy="461963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94122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非对称关系</a:t>
            </a:r>
            <a:endParaRPr lang="zh-CN" altLang="en-US" sz="2400" b="1">
              <a:solidFill>
                <a:srgbClr val="94122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8" grpId="0" animBg="1"/>
      <p:bldP spid="31759" grpId="0" animBg="1"/>
      <p:bldP spid="31760" grpId="0" animBg="1"/>
      <p:bldP spid="31764" grpId="0" bldLvl="0" animBg="1"/>
      <p:bldP spid="31765" grpId="0" bldLvl="0" animBg="1"/>
      <p:bldP spid="31766" grpId="0" bldLvl="0" animBg="1"/>
      <p:bldP spid="31767" grpId="0" bldLvl="0" animBg="1"/>
      <p:bldP spid="31768" grpId="0" bldLvl="0" animBg="1"/>
      <p:bldP spid="31769" grpId="0" bldLvl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0670" y="81915"/>
            <a:ext cx="1601470" cy="414020"/>
          </a:xfrm>
          <a:prstGeom prst="rect">
            <a:avLst/>
          </a:prstGeom>
          <a:solidFill>
            <a:srgbClr val="4E8390"/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zh-CN" altLang="en-US" sz="2100" b="1">
                <a:solidFill>
                  <a:schemeClr val="bg1"/>
                </a:solidFill>
                <a:latin typeface="方正小标宋简体" panose="02000000000000000000" pitchFamily="2" charset="-122"/>
                <a:ea typeface="方正小标宋简体" panose="02000000000000000000" pitchFamily="2" charset="-122"/>
                <a:sym typeface="+mn-lt"/>
              </a:rPr>
              <a:t>相关链接</a:t>
            </a:r>
            <a:endParaRPr lang="zh-CN" altLang="en-US" sz="2100" b="1">
              <a:solidFill>
                <a:schemeClr val="bg1"/>
              </a:solidFill>
              <a:latin typeface="方正小标宋简体" panose="02000000000000000000" pitchFamily="2" charset="-122"/>
              <a:ea typeface="方正小标宋简体" panose="02000000000000000000" pitchFamily="2" charset="-122"/>
              <a:sym typeface="+mn-lt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49154" y="594995"/>
          <a:ext cx="7484110" cy="1188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9505"/>
                <a:gridCol w="6364605"/>
              </a:tblGrid>
              <a:tr h="289560">
                <a:tc gridSpan="2"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solidFill>
                            <a:srgbClr val="C00000"/>
                          </a:solidFill>
                          <a:latin typeface="方正小标宋简体" panose="02000000000000000000" pitchFamily="2" charset="-122"/>
                          <a:ea typeface="方正小标宋简体" panose="02000000000000000000" pitchFamily="2" charset="-122"/>
                        </a:rPr>
                        <a:t>对称关系</a:t>
                      </a:r>
                      <a:endParaRPr lang="en-US" altLang="en-US" sz="1500" b="1">
                        <a:solidFill>
                          <a:srgbClr val="C00000"/>
                        </a:solidFill>
                        <a:latin typeface="方正小标宋简体" panose="02000000000000000000" pitchFamily="2" charset="-122"/>
                        <a:ea typeface="方正小标宋简体" panose="02000000000000000000" pitchFamily="2" charset="-122"/>
                        <a:cs typeface="方正粗黑宋简体" panose="02000000000000000000" charset="-122"/>
                      </a:endParaRPr>
                    </a:p>
                  </a:txBody>
                  <a:tcPr marL="51435" marR="51435" marT="0" marB="0" vert="horz" anchor="ctr"/>
                </a:tc>
                <a:tc hMerge="1">
                  <a:tcPr>
                    <a:lnR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892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含义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指当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具有某种关系时，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zh-CN" altLang="en-US" sz="1500" b="1" u="sng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也具有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这种关系</a:t>
                      </a:r>
                      <a:endParaRPr lang="zh-CN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28956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举例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/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甲和乙是同学；②一小时等于六十分钟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/>
                </a:tc>
              </a:tr>
              <a:tr h="32067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常见词语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solidFill>
                      <a:srgbClr val="F2F7FC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朋友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同学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交叉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对立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等</a:t>
                      </a:r>
                      <a:endParaRPr lang="zh-CN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  <a:sym typeface="+mn-ea"/>
                      </a:endParaRPr>
                    </a:p>
                  </a:txBody>
                  <a:tcPr marL="51435" marR="51435" marT="0" marB="0" vert="horz" anchor="ctr">
                    <a:solidFill>
                      <a:srgbClr val="F2F7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841534" y="2039938"/>
          <a:ext cx="7522210" cy="1249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1250"/>
                <a:gridCol w="6410960"/>
              </a:tblGrid>
              <a:tr h="304165">
                <a:tc gridSpan="2"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zh-CN" altLang="en-US" sz="1500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反</a:t>
                      </a:r>
                      <a:r>
                        <a:rPr lang="en-US" sz="1500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对称关系</a:t>
                      </a:r>
                      <a:endParaRPr lang="en-US" altLang="en-US" sz="1500" b="0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  <a:cs typeface="方正粗黑宋简体" panose="02000000000000000000" charset="-122"/>
                      </a:endParaRPr>
                    </a:p>
                  </a:txBody>
                  <a:tcPr marL="51435" marR="51435" marT="0" marB="0" vert="horz" anchor="ctr"/>
                </a:tc>
                <a:tc hMerge="1">
                  <a:tcPr>
                    <a:lnR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416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含义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指当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A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具有某种关系时，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A</a:t>
                      </a:r>
                      <a:r>
                        <a:rPr lang="zh-CN" altLang="en-US" sz="1500" b="1" u="sng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必不具有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这种关系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30416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举例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①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甲比乙大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岁；（</a:t>
                      </a:r>
                      <a:r>
                        <a:rPr lang="en-US" sz="1500" b="1" err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则就不可能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乙比甲大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33718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常见词语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大于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晚于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多于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高于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在……之上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等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841533" y="3597593"/>
          <a:ext cx="7814310" cy="1264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59815"/>
                <a:gridCol w="6754495"/>
              </a:tblGrid>
              <a:tr h="307975">
                <a:tc gridSpan="2"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zh-CN" altLang="en-US" sz="1500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非</a:t>
                      </a:r>
                      <a:r>
                        <a:rPr lang="en-US" sz="1500">
                          <a:solidFill>
                            <a:srgbClr val="C00000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+mn-ea"/>
                        </a:rPr>
                        <a:t>对称关系</a:t>
                      </a:r>
                      <a:endParaRPr lang="en-US" altLang="en-US" sz="1500" b="0">
                        <a:solidFill>
                          <a:srgbClr val="C0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  <a:cs typeface="方正粗黑宋简体" panose="02000000000000000000" charset="-122"/>
                        <a:sym typeface="+mn-ea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 hMerge="1">
                  <a:tcPr>
                    <a:lnR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含义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指当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A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具有某种关系时，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B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与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A</a:t>
                      </a:r>
                      <a:r>
                        <a:rPr lang="zh-CN" altLang="en-US" sz="1500" b="1" u="sng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可能具有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这种关系，也</a:t>
                      </a:r>
                      <a:r>
                        <a:rPr lang="zh-CN" altLang="en-US" sz="1500" b="1" u="sng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可能不具有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这种关系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30734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举例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①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甲认识乙</a:t>
                      </a: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（当甲认识乙时，乙可能认识甲，也可能不认识。）</a:t>
                      </a:r>
                      <a:r>
                        <a:rPr 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  <a:tr h="34163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常见词语</a:t>
                      </a:r>
                      <a:endParaRPr lang="en-US" altLang="en-US" sz="1500" b="1">
                        <a:latin typeface="华文中宋" panose="02010600040101010101" pitchFamily="2" charset="-122"/>
                        <a:ea typeface="华文中宋" panose="02010600040101010101" pitchFamily="2" charset="-122"/>
                        <a:cs typeface="黑体" panose="02010609060101010101" pitchFamily="49" charset="-122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“认识”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“尊重”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重视</a:t>
                      </a:r>
                      <a:r>
                        <a:rPr lang="en-US" altLang="zh-CN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“喜欢”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“信任”</a:t>
                      </a:r>
                      <a:r>
                        <a:rPr lang="zh-CN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en-US" sz="15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“帮助”等</a:t>
                      </a:r>
                      <a:endParaRPr lang="en-US" altLang="en-US" sz="1500" b="1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51435" marR="51435" marT="0" marB="0" vert="horz" anchor="ctr">
                    <a:noFill/>
                  </a:tcPr>
                </a:tc>
              </a:tr>
            </a:tbl>
          </a:graphicData>
        </a:graphic>
      </p:graphicFrame>
      <p:cxnSp>
        <p:nvCxnSpPr>
          <p:cNvPr id="12" name="直接连接符 11"/>
          <p:cNvCxnSpPr/>
          <p:nvPr>
            <p:custDataLst>
              <p:tags r:id="rId5"/>
            </p:custDataLst>
          </p:nvPr>
        </p:nvCxnSpPr>
        <p:spPr>
          <a:xfrm>
            <a:off x="0" y="1904207"/>
            <a:ext cx="9113044" cy="15240"/>
          </a:xfrm>
          <a:prstGeom prst="line">
            <a:avLst/>
          </a:prstGeom>
          <a:ln w="50800">
            <a:solidFill>
              <a:srgbClr val="8CB6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6"/>
            </p:custDataLst>
          </p:nvPr>
        </p:nvCxnSpPr>
        <p:spPr>
          <a:xfrm>
            <a:off x="0" y="3429635"/>
            <a:ext cx="9113044" cy="15240"/>
          </a:xfrm>
          <a:prstGeom prst="line">
            <a:avLst/>
          </a:prstGeom>
          <a:ln w="50800">
            <a:solidFill>
              <a:srgbClr val="8CB6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>
            <p:custDataLst>
              <p:tags r:id="rId7"/>
            </p:custDataLst>
          </p:nvPr>
        </p:nvSpPr>
        <p:spPr>
          <a:xfrm>
            <a:off x="3774440" y="86360"/>
            <a:ext cx="2097405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00" b="1">
                <a:solidFill>
                  <a:srgbClr val="C00000"/>
                </a:solidFill>
                <a:latin typeface="方正小标宋简体" panose="02000000000000000000" pitchFamily="2" charset="-122"/>
                <a:ea typeface="方正小标宋简体" panose="02000000000000000000" pitchFamily="2" charset="-122"/>
                <a:sym typeface="+mn-ea"/>
              </a:rPr>
              <a:t>对称性关系</a:t>
            </a:r>
            <a:endParaRPr lang="zh-CN" altLang="en-US" sz="210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36867" name="TextBox 3"/>
          <p:cNvSpPr/>
          <p:nvPr/>
        </p:nvSpPr>
        <p:spPr>
          <a:xfrm>
            <a:off x="387350" y="727075"/>
            <a:ext cx="5057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4.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什么是关系判断对称性和传递性？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36868" name="TextBox 7"/>
          <p:cNvSpPr/>
          <p:nvPr/>
        </p:nvSpPr>
        <p:spPr>
          <a:xfrm>
            <a:off x="0" y="1241425"/>
            <a:ext cx="9144000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/>
              <a:t>     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事物具有多种多样的关系，“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关系的性质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”可以分为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对称关系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传递关系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869" name="Rectangle 1"/>
          <p:cNvSpPr/>
          <p:nvPr/>
        </p:nvSpPr>
        <p:spPr>
          <a:xfrm>
            <a:off x="0" y="2046288"/>
            <a:ext cx="5248275" cy="4619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400" b="1">
                <a:latin typeface="黑体" panose="02010609060101010101" pitchFamily="49" charset="-122"/>
                <a:cs typeface="Times New Roman" panose="02020603050405020304" pitchFamily="18" charset="0"/>
              </a:rPr>
              <a:t>   ⑴对象之间关系对称性的表现</a:t>
            </a:r>
            <a:endParaRPr lang="zh-CN" altLang="en-US" sz="2400" b="1"/>
          </a:p>
        </p:txBody>
      </p:sp>
      <p:sp>
        <p:nvSpPr>
          <p:cNvPr id="36870" name="Rectangle 3"/>
          <p:cNvSpPr/>
          <p:nvPr/>
        </p:nvSpPr>
        <p:spPr>
          <a:xfrm>
            <a:off x="0" y="2468563"/>
            <a:ext cx="9144000" cy="15700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①对称关系：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如果一对象对另一对象具有某种关系，另一对象对这一对象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还具有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那种关系，这种关系被称为对称关系。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图示如下</a:t>
            </a:r>
            <a:r>
              <a:rPr lang="en-US" altLang="zh-CN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(a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为特定认识范围内的任意对象</a:t>
            </a:r>
            <a:r>
              <a:rPr lang="en-US" altLang="zh-CN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zh-CN" altLang="en-US" sz="2400" b="1">
              <a:solidFill>
                <a:srgbClr val="00B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6871" name="Picture 2" descr="C:\Users\Administrator\Desktop\步步高 思想政治 部编版 选择性必修3 新教材 21春\全书完整的Word版文档\C52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1190625" y="3698875"/>
            <a:ext cx="3806825" cy="954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2" name="TextBox 8"/>
          <p:cNvSpPr/>
          <p:nvPr/>
        </p:nvSpPr>
        <p:spPr>
          <a:xfrm>
            <a:off x="5356225" y="3770313"/>
            <a:ext cx="3006725" cy="7080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例如：甲与乙是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同学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      乙与甲也是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同学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  <p:bldP spid="36870" grpId="0" animBg="1"/>
      <p:bldP spid="3687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7890" name="Picture 2" descr="C:\Users\Administrator\Desktop\步步高 思想政治 部编版 选择性必修3 新教材 21春\全书完整的Word版文档\C53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1244600" y="3282950"/>
            <a:ext cx="3587750" cy="935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1" name="Rectangle 3"/>
          <p:cNvSpPr/>
          <p:nvPr/>
        </p:nvSpPr>
        <p:spPr>
          <a:xfrm>
            <a:off x="0" y="1698625"/>
            <a:ext cx="9144000" cy="1393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5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   ②反对称关系：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如果一对象对另一对象具有某种关系，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另一对象对这一对象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不再具有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那种关系，这种关系被称为反对称关系。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图示如下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(a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为特定认识范围内的任意对象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zh-CN" altLang="en-US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37892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37893" name="TextBox 3"/>
          <p:cNvSpPr/>
          <p:nvPr/>
        </p:nvSpPr>
        <p:spPr>
          <a:xfrm>
            <a:off x="387350" y="727075"/>
            <a:ext cx="5057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4.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什么是关系判断对称性和传递性？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37894" name="Rectangle 1"/>
          <p:cNvSpPr/>
          <p:nvPr/>
        </p:nvSpPr>
        <p:spPr>
          <a:xfrm>
            <a:off x="188913" y="1214438"/>
            <a:ext cx="5248275" cy="4619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400" b="1">
                <a:latin typeface="黑体" panose="02010609060101010101" pitchFamily="49" charset="-122"/>
                <a:cs typeface="Times New Roman" panose="02020603050405020304" pitchFamily="18" charset="0"/>
              </a:rPr>
              <a:t>   ⑴对象之间关系对称性的表现</a:t>
            </a:r>
            <a:endParaRPr lang="zh-CN" altLang="en-US" sz="2400" b="1"/>
          </a:p>
        </p:txBody>
      </p:sp>
      <p:sp>
        <p:nvSpPr>
          <p:cNvPr id="37895" name="TextBox 8"/>
          <p:cNvSpPr/>
          <p:nvPr/>
        </p:nvSpPr>
        <p:spPr>
          <a:xfrm>
            <a:off x="5100638" y="3316288"/>
            <a:ext cx="3519487" cy="7080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例如：甲比乙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大三岁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      乙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肯定不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比甲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大三岁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4" name="Picture 1" descr="C:\Users\Administrator\Desktop\步步高 思想政治 部编版 选择性必修3 新教材 21春\全书完整的Word版文档\C54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1335088" y="3625850"/>
            <a:ext cx="3063875" cy="1135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5" name="Rectangle 4"/>
          <p:cNvSpPr/>
          <p:nvPr/>
        </p:nvSpPr>
        <p:spPr>
          <a:xfrm>
            <a:off x="0" y="1722438"/>
            <a:ext cx="9144000" cy="18272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5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   ③偶对称关系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如果一对象对另一对象具有某种关系，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另一对象对这一对象在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有的情况下具有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那种关系、在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有的情况下不具有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那种关系，这种关系就被称为偶对称关系。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0" hangingPunct="0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图示如下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(a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为特定认识范围内的任意对象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916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38917" name="TextBox 3"/>
          <p:cNvSpPr/>
          <p:nvPr/>
        </p:nvSpPr>
        <p:spPr>
          <a:xfrm>
            <a:off x="387350" y="727075"/>
            <a:ext cx="5057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4.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什么是关系判断对称性和传递性？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38918" name="Rectangle 1"/>
          <p:cNvSpPr/>
          <p:nvPr/>
        </p:nvSpPr>
        <p:spPr>
          <a:xfrm>
            <a:off x="188913" y="1214438"/>
            <a:ext cx="5248275" cy="4619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400" b="1">
                <a:latin typeface="黑体" panose="02010609060101010101" pitchFamily="49" charset="-122"/>
                <a:cs typeface="Times New Roman" panose="02020603050405020304" pitchFamily="18" charset="0"/>
              </a:rPr>
              <a:t>   ⑴对象之间关系对称性的表现</a:t>
            </a:r>
            <a:endParaRPr lang="zh-CN" altLang="en-US" sz="2400" b="1"/>
          </a:p>
        </p:txBody>
      </p:sp>
      <p:sp>
        <p:nvSpPr>
          <p:cNvPr id="38919" name="TextBox 8"/>
          <p:cNvSpPr/>
          <p:nvPr/>
        </p:nvSpPr>
        <p:spPr>
          <a:xfrm>
            <a:off x="4598988" y="3662363"/>
            <a:ext cx="3013075" cy="7080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例如：甲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认识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乙。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      乙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不一定认识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甲。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矩形 2"/>
          <p:cNvSpPr/>
          <p:nvPr/>
        </p:nvSpPr>
        <p:spPr>
          <a:xfrm>
            <a:off x="2917825" y="446088"/>
            <a:ext cx="29702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defTabSz="685800">
              <a:buClrTx/>
              <a:buSzPct val="100000"/>
              <a:buFontTx/>
              <a:buNone/>
            </a:pP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pitchFamily="34" charset="-122"/>
              </a:rPr>
              <a:t>【</a:t>
            </a:r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pitchFamily="34" charset="-122"/>
              </a:rPr>
              <a:t>课标要求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pitchFamily="34" charset="-122"/>
              </a:rPr>
              <a:t>】</a:t>
            </a:r>
            <a:endParaRPr lang="zh-CN" altLang="en-US" sz="2800" b="1">
              <a:effectLst>
                <a:outerShdw blurRad="38100" dist="38100" dir="2700000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  <p:sp>
        <p:nvSpPr>
          <p:cNvPr id="6147" name="Rectangle 3"/>
          <p:cNvSpPr/>
          <p:nvPr/>
        </p:nvSpPr>
        <p:spPr>
          <a:xfrm>
            <a:off x="930275" y="1296988"/>
            <a:ext cx="7521575" cy="1930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1.了解形成恰当判断的条件，学会正确运用直言判断和关系判断。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2.区分判断的不同类型。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TextBox 2"/>
          <p:cNvSpPr/>
          <p:nvPr/>
        </p:nvSpPr>
        <p:spPr>
          <a:xfrm>
            <a:off x="944563" y="1225550"/>
            <a:ext cx="6186487" cy="2398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ts val="37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①小李与小张是同事。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700"/>
              </a:lnSpc>
            </a:pP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7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②从窗子到门是七步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从门到窗子还是七步。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700"/>
              </a:lnSpc>
            </a:pP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7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③有些党员是国家干部。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939" name="TextBox 3"/>
          <p:cNvSpPr/>
          <p:nvPr/>
        </p:nvSpPr>
        <p:spPr>
          <a:xfrm>
            <a:off x="33338" y="303213"/>
            <a:ext cx="8113712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solidFill>
                  <a:srgbClr val="3333FF"/>
                </a:solidFill>
              </a:rPr>
              <a:t>                                      【</a:t>
            </a:r>
            <a:r>
              <a:rPr lang="zh-CN" altLang="en-US" sz="2400" b="1">
                <a:solidFill>
                  <a:srgbClr val="3333FF"/>
                </a:solidFill>
              </a:rPr>
              <a:t>巩固知识</a:t>
            </a:r>
            <a:r>
              <a:rPr lang="en-US" altLang="zh-CN" sz="2400" b="1">
                <a:solidFill>
                  <a:srgbClr val="3333FF"/>
                </a:solidFill>
              </a:rPr>
              <a:t>】</a:t>
            </a:r>
            <a:endParaRPr lang="en-US" altLang="zh-CN" sz="2400" b="1">
              <a:solidFill>
                <a:srgbClr val="3333FF"/>
              </a:solidFill>
            </a:endParaRPr>
          </a:p>
          <a:p>
            <a:r>
              <a:rPr lang="en-US" altLang="zh-CN" sz="2400" b="1">
                <a:solidFill>
                  <a:srgbClr val="3333FF"/>
                </a:solidFill>
              </a:rPr>
              <a:t>          </a:t>
            </a:r>
            <a:r>
              <a:rPr lang="zh-CN" altLang="en-US" sz="2400"/>
              <a:t>请判断以下判断体现的关系是什么？是对称关系吗？</a:t>
            </a:r>
            <a:endParaRPr lang="zh-CN" altLang="en-US" sz="2400"/>
          </a:p>
        </p:txBody>
      </p:sp>
      <p:sp>
        <p:nvSpPr>
          <p:cNvPr id="39940" name="TextBox 4"/>
          <p:cNvSpPr/>
          <p:nvPr/>
        </p:nvSpPr>
        <p:spPr>
          <a:xfrm>
            <a:off x="1285875" y="1779588"/>
            <a:ext cx="663575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“同事”关系。是对称关系，因为小张与小李也是同事。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941" name="TextBox 5"/>
          <p:cNvSpPr/>
          <p:nvPr/>
        </p:nvSpPr>
        <p:spPr>
          <a:xfrm>
            <a:off x="1273175" y="2673350"/>
            <a:ext cx="6894513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“距离七步”关系。是对称关系，因为两者是相同关系。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942" name="TextBox 6"/>
          <p:cNvSpPr/>
          <p:nvPr/>
        </p:nvSpPr>
        <p:spPr>
          <a:xfrm>
            <a:off x="1260475" y="3657600"/>
            <a:ext cx="6637338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“交叉”关系。是对称关系，因为有些国家干部是党员。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62" name="表格 40961"/>
          <p:cNvGraphicFramePr/>
          <p:nvPr/>
        </p:nvGraphicFramePr>
        <p:xfrm>
          <a:off x="390525" y="796925"/>
          <a:ext cx="8380413" cy="3836988"/>
        </p:xfrm>
        <a:graphic>
          <a:graphicData uri="http://schemas.openxmlformats.org/drawingml/2006/table">
            <a:tbl>
              <a:tblPr/>
              <a:tblGrid>
                <a:gridCol w="330200"/>
                <a:gridCol w="2524125"/>
                <a:gridCol w="5526088"/>
              </a:tblGrid>
              <a:tr h="330200"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defTabSz="685800" eaLnBrk="1" hangingPunct="1">
                        <a:buNone/>
                        <a:tabLst>
                          <a:tab pos="2627630" algn="l"/>
                        </a:tabLst>
                      </a:pPr>
                      <a:endParaRPr lang="zh-CN" altLang="zh-CN" sz="2000">
                        <a:latin typeface="宋体" panose="02010600030101010101" pitchFamily="2" charset="-122"/>
                        <a:ea typeface="Courier New" panose="02070309020205020404" pitchFamily="49" charset="0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类型</a:t>
                      </a:r>
                      <a:endParaRPr lang="zh-CN" altLang="en-US" sz="20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Courier New" panose="02070309020205020404" pitchFamily="49" charset="0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常见对称关系</a:t>
                      </a:r>
                      <a:endParaRPr lang="zh-CN" altLang="en-US" sz="20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Courier New" panose="02070309020205020404" pitchFamily="49" charset="0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 rowSpan="3"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defTabSz="685800" eaLnBrk="1" hangingPunct="1"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对称性关系</a:t>
                      </a:r>
                      <a:endParaRPr lang="zh-CN" altLang="en-US" sz="2000">
                        <a:solidFill>
                          <a:srgbClr val="00B050"/>
                        </a:solidFill>
                        <a:latin typeface="宋体" panose="02010600030101010101" pitchFamily="2" charset="-122"/>
                        <a:ea typeface="Courier New" panose="02070309020205020404" pitchFamily="49" charset="0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对称关系</a:t>
                      </a: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：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a对b具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有某种关系，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b对a还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具有那种关系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“同学”关系、“同事”关系、“朋友”关系、两者的距离关系、“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相同关系”“相等关系”“交叉关系”等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反对称关系</a:t>
                      </a: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：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b对a不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再具有那种关系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“大于关系”</a:t>
                      </a:r>
                      <a:r>
                        <a:rPr lang="en-US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小于关系</a:t>
                      </a:r>
                      <a:r>
                        <a:rPr lang="en-US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”“重于关系”“少于关系”“侵略”“剥削”“在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……之上</a:t>
                      </a:r>
                      <a:r>
                        <a:rPr lang="en-US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“在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之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下”“在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之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前”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4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偶对称关系</a:t>
                      </a: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：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b对a在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有的情况下具有那种关系、在有的情况下不具有那种关系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佩服</a:t>
                      </a:r>
                      <a:r>
                        <a:rPr lang="en-US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”“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认识</a:t>
                      </a:r>
                      <a:r>
                        <a:rPr lang="en-US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”“尊重”“喜欢”“赞美”“信任”“志愿”“帮助”等关系，都是偶对称关系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2" name="TextBox 2"/>
          <p:cNvSpPr/>
          <p:nvPr/>
        </p:nvSpPr>
        <p:spPr>
          <a:xfrm>
            <a:off x="2362200" y="250825"/>
            <a:ext cx="41862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知识整合</a:t>
            </a:r>
            <a:r>
              <a:rPr lang="en-US" altLang="zh-CN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对称关系的类型</a:t>
            </a:r>
            <a:endParaRPr lang="zh-CN" altLang="en-US" sz="2400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41987" name="TextBox 3"/>
          <p:cNvSpPr/>
          <p:nvPr/>
        </p:nvSpPr>
        <p:spPr>
          <a:xfrm>
            <a:off x="347663" y="736600"/>
            <a:ext cx="5057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4.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什么是关系判断对称性和传递性？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41988" name="Rectangle 1"/>
          <p:cNvSpPr/>
          <p:nvPr/>
        </p:nvSpPr>
        <p:spPr>
          <a:xfrm>
            <a:off x="188913" y="1214438"/>
            <a:ext cx="5248275" cy="4619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400" b="1">
                <a:latin typeface="黑体" panose="02010609060101010101" pitchFamily="49" charset="-122"/>
                <a:cs typeface="Times New Roman" panose="02020603050405020304" pitchFamily="18" charset="0"/>
              </a:rPr>
              <a:t>  ⑵对象之间关系传递性的表现</a:t>
            </a:r>
            <a:endParaRPr lang="zh-CN" altLang="en-US" sz="2400" b="1"/>
          </a:p>
        </p:txBody>
      </p:sp>
      <p:sp>
        <p:nvSpPr>
          <p:cNvPr id="41989" name="矩形 7"/>
          <p:cNvSpPr/>
          <p:nvPr/>
        </p:nvSpPr>
        <p:spPr>
          <a:xfrm>
            <a:off x="0" y="1668463"/>
            <a:ext cx="9144000" cy="143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①</a:t>
            </a:r>
            <a:r>
              <a:rPr lang="zh-CN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传递关系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：如果一对象对另一对象具有某种关系，另一对象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对第三个对象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也具有那种关系，该对象与第三个对象之间还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具有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那种关系，这种关系被称为传递关系。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990" name="Rectangle 8"/>
          <p:cNvSpPr/>
          <p:nvPr/>
        </p:nvSpPr>
        <p:spPr>
          <a:xfrm>
            <a:off x="0" y="3006725"/>
            <a:ext cx="9144000" cy="8318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 eaLnBrk="0" hangingPunct="0"/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图示如下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(a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为特定认识范围内的任意对象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0" hangingPunct="0"/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1991" name="Picture 7" descr="C:\Users\Administrator\Desktop\步步高 思想政治 部编版 选择性必修3 新教材 21春\全书完整的Word版文档\C55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371475" y="3636963"/>
            <a:ext cx="4306888" cy="968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92" name="矩形 10"/>
          <p:cNvSpPr/>
          <p:nvPr/>
        </p:nvSpPr>
        <p:spPr>
          <a:xfrm>
            <a:off x="4851400" y="3603625"/>
            <a:ext cx="3822700" cy="1016000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例：</a:t>
            </a:r>
            <a:r>
              <a:rPr lang="zh-CN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长江比黄河长，而黄河比黑龙江长，因而，长江比黑龙江长。</a:t>
            </a:r>
            <a:r>
              <a:rPr lang="zh-CN" altLang="zh-CN" sz="20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“比</a:t>
            </a:r>
            <a:r>
              <a:rPr lang="en-US" altLang="zh-CN" sz="20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20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sz="20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sz="20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是一种传递关系。</a:t>
            </a:r>
            <a:endParaRPr lang="zh-CN" altLang="en-US" sz="2000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1993" name="Picture 9" descr="C:\Users\Administrator\AppData\Roaming\Tencent\Users\549231952\QQ\WinTemp\RichOle\A7]~0{H{@WLXP9ZB(DJ[7V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913" y="4271963"/>
            <a:ext cx="2900362" cy="904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0" grpId="0" animBg="1"/>
      <p:bldP spid="4199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43011" name="TextBox 3"/>
          <p:cNvSpPr/>
          <p:nvPr/>
        </p:nvSpPr>
        <p:spPr>
          <a:xfrm>
            <a:off x="347663" y="736600"/>
            <a:ext cx="5057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4.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什么是关系判断对称性和传递性？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43012" name="Rectangle 1"/>
          <p:cNvSpPr/>
          <p:nvPr/>
        </p:nvSpPr>
        <p:spPr>
          <a:xfrm>
            <a:off x="188913" y="1214438"/>
            <a:ext cx="5248275" cy="4619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400" b="1">
                <a:latin typeface="黑体" panose="02010609060101010101" pitchFamily="49" charset="-122"/>
                <a:cs typeface="Times New Roman" panose="02020603050405020304" pitchFamily="18" charset="0"/>
              </a:rPr>
              <a:t>  ⑵对象之间关系传递性的表现</a:t>
            </a:r>
            <a:endParaRPr lang="zh-CN" altLang="en-US" sz="2400" b="1"/>
          </a:p>
        </p:txBody>
      </p:sp>
      <p:sp>
        <p:nvSpPr>
          <p:cNvPr id="43013" name="矩形 9"/>
          <p:cNvSpPr/>
          <p:nvPr/>
        </p:nvSpPr>
        <p:spPr>
          <a:xfrm>
            <a:off x="0" y="1735138"/>
            <a:ext cx="9144000" cy="96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4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  ②</a:t>
            </a:r>
            <a:r>
              <a:rPr lang="zh-CN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反传递关系：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如果该对象与第三个对象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不再具有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那种关系，这种关系被称为反传递关系。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014" name="矩形 11"/>
          <p:cNvSpPr/>
          <p:nvPr/>
        </p:nvSpPr>
        <p:spPr>
          <a:xfrm>
            <a:off x="709613" y="2689225"/>
            <a:ext cx="70421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图示如下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(a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为特定认识范围内的任意对象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3015" name="Picture 2" descr="C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288" y="3327400"/>
            <a:ext cx="4683125" cy="10715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16" name="Picture 9" descr="C:\Users\Administrator\AppData\Roaming\Tencent\Users\549231952\QQ\WinTemp\RichOle\A7]~0{H{@WLXP9ZB(DJ[7V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63" y="4008438"/>
            <a:ext cx="3181350" cy="98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17" name="矩形 13"/>
          <p:cNvSpPr/>
          <p:nvPr/>
        </p:nvSpPr>
        <p:spPr>
          <a:xfrm>
            <a:off x="5165725" y="3298825"/>
            <a:ext cx="3554413" cy="1323975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例：</a:t>
            </a:r>
            <a:r>
              <a:rPr lang="zh-CN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甲是乙的母亲，乙是丙的母亲，则不可能甲是丙的母亲。</a:t>
            </a:r>
            <a:r>
              <a:rPr lang="zh-CN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“母亲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的关系就是一种反传递关系。</a:t>
            </a:r>
            <a:endParaRPr lang="zh-CN" altLang="en-US" sz="2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  <p:bldP spid="4301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44035" name="TextBox 3"/>
          <p:cNvSpPr/>
          <p:nvPr/>
        </p:nvSpPr>
        <p:spPr>
          <a:xfrm>
            <a:off x="347663" y="736600"/>
            <a:ext cx="5057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4.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什么是关系判断对称性和传递性？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44036" name="Rectangle 1"/>
          <p:cNvSpPr/>
          <p:nvPr/>
        </p:nvSpPr>
        <p:spPr>
          <a:xfrm>
            <a:off x="188913" y="1214438"/>
            <a:ext cx="5248275" cy="4619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400" b="1">
                <a:latin typeface="黑体" panose="02010609060101010101" pitchFamily="49" charset="-122"/>
                <a:cs typeface="Times New Roman" panose="02020603050405020304" pitchFamily="18" charset="0"/>
              </a:rPr>
              <a:t>  ⑵对象之间关系传递性的表现</a:t>
            </a:r>
            <a:endParaRPr lang="zh-CN" altLang="en-US" sz="2400" b="1"/>
          </a:p>
        </p:txBody>
      </p:sp>
      <p:sp>
        <p:nvSpPr>
          <p:cNvPr id="44037" name="矩形 4"/>
          <p:cNvSpPr/>
          <p:nvPr/>
        </p:nvSpPr>
        <p:spPr>
          <a:xfrm>
            <a:off x="0" y="1757363"/>
            <a:ext cx="9144000" cy="1400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4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   ③</a:t>
            </a:r>
            <a:r>
              <a:rPr lang="zh-CN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偶传递关系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：如果该对象与第三个对象在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有的情况下具有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那种关系、在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有的情况下不具有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那种关系，这种关系就被称为偶传递关系。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038" name="Rectangle 1"/>
          <p:cNvSpPr/>
          <p:nvPr/>
        </p:nvSpPr>
        <p:spPr>
          <a:xfrm>
            <a:off x="0" y="3043238"/>
            <a:ext cx="9144000" cy="4619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 eaLnBrk="0" hangingPunct="0"/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图示如下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(a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为特定认识范围内的任意对象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4039" name="Picture 2" descr="C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6075" y="3690938"/>
            <a:ext cx="4217988" cy="954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40" name="Picture 9" descr="C:\Users\Administrator\AppData\Roaming\Tencent\Users\549231952\QQ\WinTemp\RichOle\A7]~0{H{@WLXP9ZB(DJ[7V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3" y="4294188"/>
            <a:ext cx="2840037" cy="88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41" name="矩形 8"/>
          <p:cNvSpPr/>
          <p:nvPr/>
        </p:nvSpPr>
        <p:spPr>
          <a:xfrm>
            <a:off x="4638675" y="3627438"/>
            <a:ext cx="4081463" cy="1016000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例：</a:t>
            </a:r>
            <a:r>
              <a:rPr lang="zh-CN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我们不能因为甲喜欢乙，乙喜欢丙，就断定甲一定喜欢丙，因而称偶传递关系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4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5058" name="表格 45057"/>
          <p:cNvGraphicFramePr/>
          <p:nvPr/>
        </p:nvGraphicFramePr>
        <p:xfrm>
          <a:off x="390525" y="796925"/>
          <a:ext cx="8380413" cy="3941763"/>
        </p:xfrm>
        <a:graphic>
          <a:graphicData uri="http://schemas.openxmlformats.org/drawingml/2006/table">
            <a:tbl>
              <a:tblPr/>
              <a:tblGrid>
                <a:gridCol w="330200"/>
                <a:gridCol w="2936875"/>
                <a:gridCol w="5113338"/>
              </a:tblGrid>
              <a:tr h="330200"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defTabSz="685800" eaLnBrk="1" hangingPunct="1">
                        <a:buNone/>
                        <a:tabLst>
                          <a:tab pos="2627630" algn="l"/>
                        </a:tabLst>
                      </a:pPr>
                      <a:endParaRPr lang="zh-CN" altLang="zh-CN" sz="2000">
                        <a:latin typeface="宋体" panose="02010600030101010101" pitchFamily="2" charset="-122"/>
                        <a:ea typeface="Courier New" panose="02070309020205020404" pitchFamily="49" charset="0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类型</a:t>
                      </a:r>
                      <a:endParaRPr lang="zh-CN" altLang="en-US" sz="20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Courier New" panose="02070309020205020404" pitchFamily="49" charset="0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常见传递关系</a:t>
                      </a:r>
                      <a:endParaRPr lang="zh-CN" altLang="en-US" sz="20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Courier New" panose="02070309020205020404" pitchFamily="49" charset="0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 rowSpan="3"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algn="ctr" defTabSz="685800" eaLnBrk="1" hangingPunct="1"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传递性</a:t>
                      </a:r>
                      <a:r>
                        <a:rPr lang="zh-CN" altLang="en-US" sz="2000" b="1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关系</a:t>
                      </a:r>
                      <a:endParaRPr lang="zh-CN" altLang="en-US" sz="2000">
                        <a:solidFill>
                          <a:srgbClr val="00B050"/>
                        </a:solidFill>
                        <a:latin typeface="宋体" panose="02010600030101010101" pitchFamily="2" charset="-122"/>
                        <a:ea typeface="Courier New" panose="02070309020205020404" pitchFamily="49" charset="0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传递关</a:t>
                      </a: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系</a:t>
                      </a: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：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a对b具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有某种关系，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b对c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也具有某种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关系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，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a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对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c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还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具有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那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种关系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buNone/>
                        <a:tabLst>
                          <a:tab pos="2627630" algn="l"/>
                        </a:tabLst>
                      </a:pP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“比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长（大、小、多、少、重、轻）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小于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大于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在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之前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在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之后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早于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晚于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相等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平行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包含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“全同关系”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反</a:t>
                      </a: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传递关</a:t>
                      </a: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系</a:t>
                      </a: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：</a:t>
                      </a:r>
                      <a:r>
                        <a:rPr lang="en-US" altLang="zh-CN" sz="20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a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对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c不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再具有那种关系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buNone/>
                        <a:tabLst>
                          <a:tab pos="2627630" algn="l"/>
                        </a:tabLst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父亲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、“母亲”、“祖父”、“祖母”、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</a:t>
                      </a:r>
                      <a:r>
                        <a:rPr lang="zh-CN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儿子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”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、“孙子”“矛盾关系”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4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偶</a:t>
                      </a:r>
                      <a:r>
                        <a:rPr lang="zh-CN" altLang="en-US" sz="20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传递关系（非传递关系）</a:t>
                      </a: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：</a:t>
                      </a: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a对c在</a:t>
                      </a: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有的情况下具有那种关系、在有的情况下不具有那种关系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2900" lvl="1" indent="1143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685800" lvl="2" indent="2286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028700" lvl="3" indent="3429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371600" lvl="4" indent="45720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Tx/>
                        <a:buNone/>
                        <a:defRPr sz="14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0" lvl="0" indent="0" defTabSz="685800" eaLnBrk="1" hangingPunct="1">
                        <a:lnSpc>
                          <a:spcPts val="2600"/>
                        </a:lnSpc>
                        <a:buNone/>
                        <a:tabLst>
                          <a:tab pos="2627630" algn="l"/>
                        </a:tabLst>
                      </a:pPr>
                      <a:r>
                        <a:rPr lang="zh-CN" altLang="en-US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“喜欢”、“赞同”、“信任”“朋友”“同事”“同学”“交叉关系”“反对关系”</a:t>
                      </a:r>
                      <a:endParaRPr lang="zh-CN" altLang="en-US" sz="20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54357" marR="5435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8" name="TextBox 2"/>
          <p:cNvSpPr/>
          <p:nvPr/>
        </p:nvSpPr>
        <p:spPr>
          <a:xfrm>
            <a:off x="2362200" y="250825"/>
            <a:ext cx="41862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知识整合</a:t>
            </a:r>
            <a:r>
              <a:rPr lang="en-US" altLang="zh-CN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传递关系的类型</a:t>
            </a:r>
            <a:endParaRPr lang="zh-CN" altLang="en-US" sz="2400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1"/>
          <p:cNvSpPr/>
          <p:nvPr/>
        </p:nvSpPr>
        <p:spPr>
          <a:xfrm>
            <a:off x="0" y="234950"/>
            <a:ext cx="9144000" cy="24653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7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例题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：下列概念之间的外延关系中，属于偶传递关系的是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(  )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7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①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全同关系　②矛盾关系　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7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③交叉关系　④反对关系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7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A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．①②    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．③④  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7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C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．①③    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．②④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083" name="WordArt 4"/>
          <p:cNvSpPr>
            <a:spLocks noTextEdit="1"/>
          </p:cNvSpPr>
          <p:nvPr/>
        </p:nvSpPr>
        <p:spPr>
          <a:xfrm>
            <a:off x="6418263" y="1136650"/>
            <a:ext cx="958850" cy="1212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altLang="zh-CN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BB</a:t>
            </a:r>
            <a:endParaRPr lang="en-US" altLang="zh-CN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084" name="Rectangle 2"/>
          <p:cNvSpPr/>
          <p:nvPr/>
        </p:nvSpPr>
        <p:spPr>
          <a:xfrm>
            <a:off x="0" y="2855913"/>
            <a:ext cx="9144000" cy="1938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】传递性关系是三个对象之间的关系。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①若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是全同关系，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是全同关系，则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必定是全同关系，所以全同关系属于传递关系。②若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是矛盾关系，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是矛盾关系，则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必定不是矛盾关系，所以矛盾关系属于反传递关系。③若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是交叉关系，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是交叉关系，则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不一定是交叉关系，所以交叉关系属于偶传递关系。④若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是反对关系，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是反对关系，则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不一定是反对关系，所以反对关系属于偶传递关系。故选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extBox 2"/>
          <p:cNvSpPr/>
          <p:nvPr/>
        </p:nvSpPr>
        <p:spPr>
          <a:xfrm>
            <a:off x="250825" y="444500"/>
            <a:ext cx="172402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/>
              <a:t>全同关系：</a:t>
            </a:r>
            <a:endParaRPr lang="zh-CN" altLang="en-US" sz="2400" b="1"/>
          </a:p>
        </p:txBody>
      </p:sp>
      <p:sp>
        <p:nvSpPr>
          <p:cNvPr id="47107" name="TextBox 4"/>
          <p:cNvSpPr/>
          <p:nvPr/>
        </p:nvSpPr>
        <p:spPr>
          <a:xfrm>
            <a:off x="1982788" y="201613"/>
            <a:ext cx="6165850" cy="1016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呐喊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的作者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鲁迅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是全同关系。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鲁迅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狂人日记</a:t>
            </a:r>
            <a:r>
              <a:rPr lang="en-US" altLang="zh-CN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的作者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是全同关系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呐喊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的作者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狂人日记</a:t>
            </a:r>
            <a:r>
              <a:rPr lang="en-US" altLang="zh-CN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的作者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是全同关系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108" name="TextBox 5"/>
          <p:cNvSpPr/>
          <p:nvPr/>
        </p:nvSpPr>
        <p:spPr>
          <a:xfrm>
            <a:off x="225425" y="1455738"/>
            <a:ext cx="1731963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/>
              <a:t>矛盾关系：</a:t>
            </a:r>
            <a:endParaRPr lang="zh-CN" altLang="en-US" sz="2400" b="1"/>
          </a:p>
        </p:txBody>
      </p:sp>
      <p:sp>
        <p:nvSpPr>
          <p:cNvPr id="47109" name="TextBox 6"/>
          <p:cNvSpPr/>
          <p:nvPr/>
        </p:nvSpPr>
        <p:spPr>
          <a:xfrm>
            <a:off x="1974850" y="1343025"/>
            <a:ext cx="6189663" cy="1016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金属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非金属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是矛盾关系。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非金属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7030A0"/>
                </a:solidFill>
              </a:rPr>
              <a:t>metal</a:t>
            </a:r>
            <a:r>
              <a:rPr lang="zh-CN" altLang="en-US" sz="2000"/>
              <a:t>是矛盾关系。</a:t>
            </a:r>
            <a:endParaRPr lang="en-US" altLang="zh-CN" sz="2000"/>
          </a:p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金属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000">
                <a:solidFill>
                  <a:srgbClr val="7030A0"/>
                </a:solidFill>
              </a:rPr>
              <a:t>metal</a:t>
            </a:r>
            <a:r>
              <a:rPr lang="zh-CN" altLang="en-US" sz="2000"/>
              <a:t>不是矛盾关系。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110" name="矩形 7"/>
          <p:cNvSpPr/>
          <p:nvPr/>
        </p:nvSpPr>
        <p:spPr>
          <a:xfrm>
            <a:off x="1962150" y="2520950"/>
            <a:ext cx="6194425" cy="1016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中学生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团员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有交叉关系。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团员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青年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有交叉关系。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中学生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青年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不一定有交叉关系。（校内有和校外无）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111" name="TextBox 8"/>
          <p:cNvSpPr/>
          <p:nvPr/>
        </p:nvSpPr>
        <p:spPr>
          <a:xfrm>
            <a:off x="209550" y="2652713"/>
            <a:ext cx="17303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/>
              <a:t>交叉关系：</a:t>
            </a:r>
            <a:endParaRPr lang="zh-CN" altLang="en-US" sz="2400" b="1"/>
          </a:p>
        </p:txBody>
      </p:sp>
      <p:sp>
        <p:nvSpPr>
          <p:cNvPr id="47112" name="TextBox 9"/>
          <p:cNvSpPr/>
          <p:nvPr/>
        </p:nvSpPr>
        <p:spPr>
          <a:xfrm>
            <a:off x="288925" y="3978275"/>
            <a:ext cx="173196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/>
              <a:t>反对关系：</a:t>
            </a:r>
            <a:endParaRPr lang="zh-CN" altLang="en-US" sz="2400" b="1"/>
          </a:p>
        </p:txBody>
      </p:sp>
      <p:sp>
        <p:nvSpPr>
          <p:cNvPr id="47113" name="TextBox 10"/>
          <p:cNvSpPr/>
          <p:nvPr/>
        </p:nvSpPr>
        <p:spPr>
          <a:xfrm>
            <a:off x="1925638" y="3744913"/>
            <a:ext cx="6878637" cy="1016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所有想这个问题的人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高中生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是反对关系。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高中生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有些想这个问题的人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是反对关系。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所有想这个问题的人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sz="20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有些想这个问题的人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不是反对关系。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3"/>
          <p:cNvSpPr/>
          <p:nvPr/>
        </p:nvSpPr>
        <p:spPr>
          <a:xfrm>
            <a:off x="0" y="152400"/>
            <a:ext cx="9144000" cy="27860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例题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：下列判断中表示性质判断的是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①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所有的认识都是从实践中得来的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②随地吐痰是很不好的习惯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③他比任何人都笨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④有的水生动物是用肺呼吸的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A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．①②③    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．①②④   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．①③④  	 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．②③④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131" name="Rectangle 4"/>
          <p:cNvSpPr/>
          <p:nvPr/>
        </p:nvSpPr>
        <p:spPr>
          <a:xfrm>
            <a:off x="0" y="3082925"/>
            <a:ext cx="9144000" cy="19399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】本题考查了性质判断与关系判断的区别，回答本题要明确性质判断与关系判断的区别是什么。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①断定“所有的认识”都具有“从实践中得来的”性质。②断定“随地吐痰”是“很不好的习惯”。③是关系判断。④断定“有的水生动物”具有“用肺呼吸”的性质，故①②④组合入选。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132" name="WordArt 4"/>
          <p:cNvSpPr>
            <a:spLocks noTextEdit="1"/>
          </p:cNvSpPr>
          <p:nvPr/>
        </p:nvSpPr>
        <p:spPr>
          <a:xfrm>
            <a:off x="6661150" y="674688"/>
            <a:ext cx="958850" cy="1212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altLang="zh-CN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BB</a:t>
            </a:r>
            <a:endParaRPr lang="en-US" altLang="zh-CN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1"/>
          <p:cNvSpPr/>
          <p:nvPr/>
        </p:nvSpPr>
        <p:spPr>
          <a:xfrm>
            <a:off x="0" y="0"/>
            <a:ext cx="9144000" cy="28622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306705">
              <a:lnSpc>
                <a:spcPts val="36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例题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/>
              <a:t>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2009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年春季以来，我国甲型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H1N1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流感开始流行，并可能在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2009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年秋冬大流行。在患者中，很多是在国外患病，回国后其乘坐的出租车司机被传染，进而出租车司机的家人被传染，接下来是出租车司机家人的同事等。前段时间我国甲型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H1N1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流感疫情总体上属于输入型的。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306705" eaLnBrk="0" hangingPunct="0">
              <a:lnSpc>
                <a:spcPts val="3600"/>
              </a:lnSpc>
            </a:pP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请分析上述患者之间是什么关系。</a:t>
            </a:r>
            <a:endParaRPr lang="zh-CN" altLang="en-US" sz="2400" b="1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155" name="矩形 2"/>
          <p:cNvSpPr/>
          <p:nvPr/>
        </p:nvSpPr>
        <p:spPr>
          <a:xfrm>
            <a:off x="366713" y="3116263"/>
            <a:ext cx="8415337" cy="1477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600"/>
              </a:lnSpc>
            </a:pP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因为他们之间的关系是</a:t>
            </a:r>
            <a:r>
              <a:rPr lang="zh-CN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单向传染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的，所以属于</a:t>
            </a:r>
            <a:r>
              <a:rPr lang="zh-CN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反对称关系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；又因为国外患病者与司机的关系在司机与其家属之间等继续发生，所以，他们又是</a:t>
            </a:r>
            <a:r>
              <a:rPr lang="zh-CN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传递关系</a:t>
            </a:r>
            <a:r>
              <a:rPr lang="zh-CN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矩形 1"/>
          <p:cNvSpPr/>
          <p:nvPr/>
        </p:nvSpPr>
        <p:spPr>
          <a:xfrm>
            <a:off x="2908300" y="158750"/>
            <a:ext cx="29702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defTabSz="685800">
              <a:buClrTx/>
              <a:buSzPct val="100000"/>
              <a:buFontTx/>
              <a:buNone/>
            </a:pP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pitchFamily="34" charset="-122"/>
              </a:rPr>
              <a:t>【</a:t>
            </a:r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pitchFamily="34" charset="-122"/>
              </a:rPr>
              <a:t>核心素养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pitchFamily="34" charset="-122"/>
              </a:rPr>
              <a:t>】</a:t>
            </a:r>
            <a:endParaRPr lang="zh-CN" altLang="en-US" sz="2800" b="1">
              <a:effectLst>
                <a:outerShdw blurRad="38100" dist="38100" dir="2700000">
                  <a:srgbClr val="C0C0C0"/>
                </a:outerShdw>
              </a:effectLst>
              <a:ea typeface="微软雅黑" panose="020B0503020204020204" pitchFamily="34" charset="-122"/>
            </a:endParaRPr>
          </a:p>
        </p:txBody>
      </p:sp>
      <p:sp>
        <p:nvSpPr>
          <p:cNvPr id="7171" name="Rectangle 3"/>
          <p:cNvSpPr/>
          <p:nvPr/>
        </p:nvSpPr>
        <p:spPr>
          <a:xfrm>
            <a:off x="0" y="801688"/>
            <a:ext cx="9144000" cy="33242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defTabSz="685800" eaLnBrk="0" hangingPunct="0">
              <a:lnSpc>
                <a:spcPct val="150000"/>
              </a:lnSpc>
              <a:tabLst>
                <a:tab pos="2628900" algn="l"/>
              </a:tabLst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科学精神：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理解性质判断和关系判断的含义、结构、种类。</a:t>
            </a:r>
            <a:r>
              <a:rPr lang="zh-CN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通过分析判断的不同类型及其种类，提高思维能力，树立科学精神。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685800" eaLnBrk="0" hangingPunct="0">
              <a:lnSpc>
                <a:spcPct val="150000"/>
              </a:lnSpc>
              <a:tabLst>
                <a:tab pos="2628900" algn="l"/>
              </a:tabLst>
            </a:pP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公共参与：</a:t>
            </a:r>
            <a:r>
              <a:rPr lang="zh-CN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根据准确运用性质判断的要求，形成正确的性质判断。 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二、正确运用关系判断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50179" name="TextBox 3"/>
          <p:cNvSpPr/>
          <p:nvPr/>
        </p:nvSpPr>
        <p:spPr>
          <a:xfrm>
            <a:off x="360363" y="830263"/>
            <a:ext cx="69056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5.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把握对象的性质和对象之间的关系有什么意义？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50180" name="Rectangle 1"/>
          <p:cNvSpPr/>
          <p:nvPr/>
        </p:nvSpPr>
        <p:spPr>
          <a:xfrm>
            <a:off x="0" y="1352550"/>
            <a:ext cx="9144000" cy="32353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①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把握对象的性质和对象之间的关系的意义：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认识事物，只有既弄清对象的性质，又了解对象之间的关系，才能对对象有较为全面的把握。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②把握对象之间关系的意义：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ts val="35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在社会生活中，弄清不同对象之间的关系，对于我们认清自己的社会地位和角色，明确自己的职责，更好地履行应尽的义务、维护合法的权利，具有重要意义。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TextBox 10"/>
          <p:cNvSpPr/>
          <p:nvPr/>
        </p:nvSpPr>
        <p:spPr>
          <a:xfrm>
            <a:off x="3625850" y="360363"/>
            <a:ext cx="646113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/>
              <a:t>含义</a:t>
            </a:r>
            <a:endParaRPr lang="zh-CN" altLang="en-US" sz="1800"/>
          </a:p>
        </p:txBody>
      </p:sp>
      <p:sp>
        <p:nvSpPr>
          <p:cNvPr id="51203" name="AutoShape 15"/>
          <p:cNvSpPr/>
          <p:nvPr/>
        </p:nvSpPr>
        <p:spPr>
          <a:xfrm>
            <a:off x="220663" y="173038"/>
            <a:ext cx="2406650" cy="60801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cap="flat" cmpd="sng">
            <a:solidFill>
              <a:srgbClr val="FFCC99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zh-CN" altLang="en-US" sz="3200" b="1">
                <a:solidFill>
                  <a:srgbClr val="FF0066"/>
                </a:solidFill>
                <a:ea typeface="隶书" panose="02010509060101010101" charset="-122"/>
              </a:rPr>
              <a:t>知识框架图</a:t>
            </a:r>
            <a:endParaRPr lang="zh-CN" altLang="en-US" sz="3200" b="1">
              <a:solidFill>
                <a:srgbClr val="FF0066"/>
              </a:solidFill>
              <a:ea typeface="隶书" panose="02010509060101010101" charset="-122"/>
            </a:endParaRPr>
          </a:p>
        </p:txBody>
      </p:sp>
      <p:sp>
        <p:nvSpPr>
          <p:cNvPr id="51204" name="Text Box 3"/>
          <p:cNvSpPr/>
          <p:nvPr/>
        </p:nvSpPr>
        <p:spPr>
          <a:xfrm>
            <a:off x="754063" y="1771650"/>
            <a:ext cx="485775" cy="1570038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简单判断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  <p:cxnSp>
        <p:nvCxnSpPr>
          <p:cNvPr id="51205" name="Line 14"/>
          <p:cNvCxnSpPr/>
          <p:nvPr/>
        </p:nvCxnSpPr>
        <p:spPr>
          <a:xfrm flipV="1">
            <a:off x="3657600" y="657225"/>
            <a:ext cx="528638" cy="79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51206" name="Text Box 3"/>
          <p:cNvSpPr/>
          <p:nvPr/>
        </p:nvSpPr>
        <p:spPr>
          <a:xfrm>
            <a:off x="1900238" y="1074738"/>
            <a:ext cx="1436687" cy="461962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性质判断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  <p:sp>
        <p:nvSpPr>
          <p:cNvPr id="51207" name="Text Box 3"/>
          <p:cNvSpPr/>
          <p:nvPr/>
        </p:nvSpPr>
        <p:spPr>
          <a:xfrm>
            <a:off x="1892300" y="3232150"/>
            <a:ext cx="1436688" cy="461963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关系判断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  <p:sp>
        <p:nvSpPr>
          <p:cNvPr id="51208" name="TextBox 8"/>
          <p:cNvSpPr/>
          <p:nvPr/>
        </p:nvSpPr>
        <p:spPr>
          <a:xfrm>
            <a:off x="4178300" y="233363"/>
            <a:ext cx="4508500" cy="706437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断定认识对象具有或不具有某种性质的简单判断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09" name="TextBox 9"/>
          <p:cNvSpPr/>
          <p:nvPr/>
        </p:nvSpPr>
        <p:spPr>
          <a:xfrm>
            <a:off x="4195763" y="1042988"/>
            <a:ext cx="4483100" cy="4000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一般由量项、主项、联项和谓项构成。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10" name="TextBox 11"/>
          <p:cNvSpPr/>
          <p:nvPr/>
        </p:nvSpPr>
        <p:spPr>
          <a:xfrm>
            <a:off x="3649663" y="985838"/>
            <a:ext cx="646112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/>
              <a:t>构成</a:t>
            </a:r>
            <a:endParaRPr lang="zh-CN" altLang="en-US" sz="1800"/>
          </a:p>
        </p:txBody>
      </p:sp>
      <p:sp>
        <p:nvSpPr>
          <p:cNvPr id="51211" name="TextBox 12"/>
          <p:cNvSpPr/>
          <p:nvPr/>
        </p:nvSpPr>
        <p:spPr>
          <a:xfrm>
            <a:off x="4219575" y="1555750"/>
            <a:ext cx="4483100" cy="1016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依据判断的量分：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依据判断的质分：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依据判断的质和量结合上分：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12" name="TextBox 13"/>
          <p:cNvSpPr/>
          <p:nvPr/>
        </p:nvSpPr>
        <p:spPr>
          <a:xfrm>
            <a:off x="3665538" y="1781175"/>
            <a:ext cx="646112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/>
              <a:t>类型</a:t>
            </a:r>
            <a:endParaRPr lang="zh-CN" altLang="en-US" sz="1800"/>
          </a:p>
        </p:txBody>
      </p:sp>
      <p:sp>
        <p:nvSpPr>
          <p:cNvPr id="51213" name="TextBox 14"/>
          <p:cNvSpPr/>
          <p:nvPr/>
        </p:nvSpPr>
        <p:spPr>
          <a:xfrm>
            <a:off x="3602038" y="2614613"/>
            <a:ext cx="646112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/>
              <a:t>含义</a:t>
            </a:r>
            <a:endParaRPr lang="zh-CN" altLang="en-US" sz="1800"/>
          </a:p>
        </p:txBody>
      </p:sp>
      <p:sp>
        <p:nvSpPr>
          <p:cNvPr id="51214" name="TextBox 15"/>
          <p:cNvSpPr/>
          <p:nvPr/>
        </p:nvSpPr>
        <p:spPr>
          <a:xfrm>
            <a:off x="3602038" y="3168650"/>
            <a:ext cx="646112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/>
              <a:t>构成</a:t>
            </a:r>
            <a:endParaRPr lang="zh-CN" altLang="en-US" sz="1800"/>
          </a:p>
        </p:txBody>
      </p:sp>
      <p:sp>
        <p:nvSpPr>
          <p:cNvPr id="51215" name="TextBox 16"/>
          <p:cNvSpPr/>
          <p:nvPr/>
        </p:nvSpPr>
        <p:spPr>
          <a:xfrm>
            <a:off x="3602038" y="4043363"/>
            <a:ext cx="646112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800"/>
              <a:t>类型</a:t>
            </a:r>
            <a:endParaRPr lang="zh-CN" altLang="en-US" sz="1800"/>
          </a:p>
        </p:txBody>
      </p:sp>
      <p:sp>
        <p:nvSpPr>
          <p:cNvPr id="51216" name="TextBox 17"/>
          <p:cNvSpPr/>
          <p:nvPr/>
        </p:nvSpPr>
        <p:spPr>
          <a:xfrm>
            <a:off x="4211638" y="2687638"/>
            <a:ext cx="4506912" cy="4000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断定认识对象之间关系的简单判断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17" name="TextBox 18"/>
          <p:cNvSpPr/>
          <p:nvPr/>
        </p:nvSpPr>
        <p:spPr>
          <a:xfrm>
            <a:off x="4219575" y="3216275"/>
            <a:ext cx="4483100" cy="4000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一般由关系者项、关系项和量项构成。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18" name="TextBox 19"/>
          <p:cNvSpPr/>
          <p:nvPr/>
        </p:nvSpPr>
        <p:spPr>
          <a:xfrm>
            <a:off x="4211638" y="3689350"/>
            <a:ext cx="4483100" cy="13239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对称关系（对称关系、反对称关系、非对称关系）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传递关系（传递关系、反传递关系、非传递关系）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51219" name="Line 14"/>
          <p:cNvCxnSpPr/>
          <p:nvPr/>
        </p:nvCxnSpPr>
        <p:spPr>
          <a:xfrm flipV="1">
            <a:off x="3673475" y="1290638"/>
            <a:ext cx="530225" cy="95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51220" name="Line 14"/>
          <p:cNvCxnSpPr/>
          <p:nvPr/>
        </p:nvCxnSpPr>
        <p:spPr>
          <a:xfrm flipV="1">
            <a:off x="3673475" y="2109788"/>
            <a:ext cx="530225" cy="7937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51221" name="Line 14"/>
          <p:cNvCxnSpPr/>
          <p:nvPr/>
        </p:nvCxnSpPr>
        <p:spPr>
          <a:xfrm flipV="1">
            <a:off x="3689350" y="2919413"/>
            <a:ext cx="530225" cy="7937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51222" name="Line 14"/>
          <p:cNvCxnSpPr/>
          <p:nvPr/>
        </p:nvCxnSpPr>
        <p:spPr>
          <a:xfrm flipV="1">
            <a:off x="3689350" y="3457575"/>
            <a:ext cx="530225" cy="79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51223" name="Line 14"/>
          <p:cNvCxnSpPr/>
          <p:nvPr/>
        </p:nvCxnSpPr>
        <p:spPr>
          <a:xfrm flipV="1">
            <a:off x="3705225" y="4387850"/>
            <a:ext cx="530225" cy="79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51224" name="直接连接符 26"/>
          <p:cNvCxnSpPr/>
          <p:nvPr/>
        </p:nvCxnSpPr>
        <p:spPr>
          <a:xfrm>
            <a:off x="3665538" y="657225"/>
            <a:ext cx="0" cy="14684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1225" name="直接连接符 29"/>
          <p:cNvCxnSpPr/>
          <p:nvPr/>
        </p:nvCxnSpPr>
        <p:spPr>
          <a:xfrm>
            <a:off x="3697288" y="2935288"/>
            <a:ext cx="0" cy="1468437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1226" name="直接连接符 30"/>
          <p:cNvCxnSpPr/>
          <p:nvPr/>
        </p:nvCxnSpPr>
        <p:spPr>
          <a:xfrm flipH="1">
            <a:off x="1516063" y="1300163"/>
            <a:ext cx="7937" cy="21812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1227" name="直接连接符 32"/>
          <p:cNvCxnSpPr/>
          <p:nvPr/>
        </p:nvCxnSpPr>
        <p:spPr>
          <a:xfrm flipH="1">
            <a:off x="3328988" y="3465513"/>
            <a:ext cx="392112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1228" name="直接连接符 35"/>
          <p:cNvCxnSpPr/>
          <p:nvPr/>
        </p:nvCxnSpPr>
        <p:spPr>
          <a:xfrm flipH="1">
            <a:off x="3313113" y="1300163"/>
            <a:ext cx="392112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1229" name="直接连接符 36"/>
          <p:cNvCxnSpPr/>
          <p:nvPr/>
        </p:nvCxnSpPr>
        <p:spPr>
          <a:xfrm flipH="1">
            <a:off x="1524000" y="1308100"/>
            <a:ext cx="3937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1230" name="直接连接符 37"/>
          <p:cNvCxnSpPr/>
          <p:nvPr/>
        </p:nvCxnSpPr>
        <p:spPr>
          <a:xfrm flipH="1">
            <a:off x="1516063" y="3473450"/>
            <a:ext cx="3937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1231" name="直接连接符 40"/>
          <p:cNvCxnSpPr/>
          <p:nvPr/>
        </p:nvCxnSpPr>
        <p:spPr>
          <a:xfrm flipH="1">
            <a:off x="1250950" y="2551113"/>
            <a:ext cx="2651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6" grpId="0" animBg="1"/>
      <p:bldP spid="5120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2226" name="Picture 2" descr="https://timgsa.baidu.com/timg?image&amp;quality=80&amp;size=b9999_10000&amp;sec=1594611565420&amp;di=33ae1f43f5f7d6f7fbc9d8d5b2ec1525&amp;imgtype=0&amp;src=http%3A%2F%2Fku.90sjimg.com%2Felement_origin_min_pic%2F16%2F11%2F23%2Fea4daa62910f3b2caf9b6472ba012c6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2227" name="WordArt 4"/>
          <p:cNvSpPr>
            <a:spLocks noTextEdit="1"/>
          </p:cNvSpPr>
          <p:nvPr/>
        </p:nvSpPr>
        <p:spPr>
          <a:xfrm>
            <a:off x="2009775" y="1627188"/>
            <a:ext cx="3008313" cy="2295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再见！再见！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2228" name="New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400" y="10401300"/>
            <a:ext cx="317500" cy="228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流程图: 可选过程 3"/>
          <p:cNvSpPr/>
          <p:nvPr/>
        </p:nvSpPr>
        <p:spPr>
          <a:xfrm>
            <a:off x="2478088" y="152400"/>
            <a:ext cx="4776787" cy="612775"/>
          </a:xfrm>
          <a:prstGeom prst="flowChartAlternateProcess">
            <a:avLst/>
          </a:prstGeom>
          <a:solidFill>
            <a:srgbClr val="FFF1DD"/>
          </a:solidFill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议题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正确运用性质判断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95" name="AutoShape 5" descr="https://gimg2.baidu.com/image_search/src=http%3A%2F%2F5b0988e595225.cdn.sohucs.com%2Fimages%2F20181013%2Fe1f667cb21b74d4ea591a196ebce7c15.jpeg&amp;refer=http%3A%2F%2F5b0988e595225.cdn.sohucs.com&amp;app=2002&amp;size=f9999,10000&amp;q=a80&amp;n=0&amp;g=0n&amp;fmt=jpeg?sec=1611215119&amp;t=765d4863abafa12f52e33723962b2aa4"/>
          <p:cNvSpPr>
            <a:spLocks noChangeAspect="1"/>
          </p:cNvSpPr>
          <p:nvPr/>
        </p:nvSpPr>
        <p:spPr>
          <a:xfrm>
            <a:off x="141288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196" name="矩形 5"/>
          <p:cNvSpPr/>
          <p:nvPr/>
        </p:nvSpPr>
        <p:spPr>
          <a:xfrm>
            <a:off x="304800" y="933450"/>
            <a:ext cx="8526463" cy="3538538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zh-CN" altLang="en-US"/>
          </a:p>
        </p:txBody>
      </p:sp>
      <p:sp>
        <p:nvSpPr>
          <p:cNvPr id="8197" name="矩形 5"/>
          <p:cNvSpPr/>
          <p:nvPr/>
        </p:nvSpPr>
        <p:spPr>
          <a:xfrm>
            <a:off x="381000" y="995363"/>
            <a:ext cx="8407400" cy="3529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400"/>
              </a:lnSpc>
            </a:pP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下面几个判断是性质判断吗？分别断定了什么性质？</a:t>
            </a:r>
            <a:endParaRPr lang="en-US" altLang="zh-CN" sz="2400" b="1">
              <a:solidFill>
                <a:srgbClr val="3333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9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这个米塞尔就是凶手。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9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鲁柏手里的馅饼就是一条线索。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9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所有的猫都是动物。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9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所有的猫都不是植物。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9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鲁迅是伟大的文学家。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9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这个学生不是中学生。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98" name="矩形 6"/>
          <p:cNvSpPr/>
          <p:nvPr/>
        </p:nvSpPr>
        <p:spPr>
          <a:xfrm>
            <a:off x="3603625" y="1495425"/>
            <a:ext cx="457200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断定“米塞尔”具有“凶手”的性质。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8199" name="矩形 7"/>
          <p:cNvSpPr/>
          <p:nvPr/>
        </p:nvSpPr>
        <p:spPr>
          <a:xfrm>
            <a:off x="4597400" y="2036763"/>
            <a:ext cx="4314825" cy="4016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断定“馅饼”具有“线索”的性质。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8200" name="矩形 8"/>
          <p:cNvSpPr/>
          <p:nvPr/>
        </p:nvSpPr>
        <p:spPr>
          <a:xfrm>
            <a:off x="3208338" y="2514600"/>
            <a:ext cx="403225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断定“猫”具有“动物”的性质。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8201" name="矩形 9"/>
          <p:cNvSpPr/>
          <p:nvPr/>
        </p:nvSpPr>
        <p:spPr>
          <a:xfrm>
            <a:off x="3448050" y="3032125"/>
            <a:ext cx="4287838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断定“猫”不具有“植物”的性质。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8202" name="矩形 10"/>
          <p:cNvSpPr/>
          <p:nvPr/>
        </p:nvSpPr>
        <p:spPr>
          <a:xfrm>
            <a:off x="3465513" y="3494088"/>
            <a:ext cx="531336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断定“鲁迅”具有“伟大的文学家”的性质。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8203" name="矩形 11"/>
          <p:cNvSpPr/>
          <p:nvPr/>
        </p:nvSpPr>
        <p:spPr>
          <a:xfrm>
            <a:off x="3513138" y="4011613"/>
            <a:ext cx="531495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断定“这个学生”不具有“中学生”的性质。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cxnSp>
        <p:nvCxnSpPr>
          <p:cNvPr id="8204" name="直接连接符 13"/>
          <p:cNvCxnSpPr/>
          <p:nvPr/>
        </p:nvCxnSpPr>
        <p:spPr>
          <a:xfrm>
            <a:off x="2306638" y="1933575"/>
            <a:ext cx="315912" cy="0"/>
          </a:xfrm>
          <a:prstGeom prst="line">
            <a:avLst/>
          </a:prstGeom>
          <a:ln w="2857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205" name="直接连接符 17"/>
          <p:cNvCxnSpPr/>
          <p:nvPr/>
        </p:nvCxnSpPr>
        <p:spPr>
          <a:xfrm>
            <a:off x="2954338" y="2419350"/>
            <a:ext cx="290512" cy="0"/>
          </a:xfrm>
          <a:prstGeom prst="line">
            <a:avLst/>
          </a:prstGeom>
          <a:ln w="2857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206" name="直接连接符 19"/>
          <p:cNvCxnSpPr/>
          <p:nvPr/>
        </p:nvCxnSpPr>
        <p:spPr>
          <a:xfrm>
            <a:off x="2014538" y="2928938"/>
            <a:ext cx="315912" cy="0"/>
          </a:xfrm>
          <a:prstGeom prst="line">
            <a:avLst/>
          </a:prstGeom>
          <a:ln w="2857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207" name="直接连接符 20"/>
          <p:cNvCxnSpPr/>
          <p:nvPr/>
        </p:nvCxnSpPr>
        <p:spPr>
          <a:xfrm>
            <a:off x="2128838" y="3438525"/>
            <a:ext cx="452437" cy="0"/>
          </a:xfrm>
          <a:prstGeom prst="line">
            <a:avLst/>
          </a:prstGeom>
          <a:ln w="28575" cap="flat" cmpd="sng">
            <a:solidFill>
              <a:srgbClr val="FFC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208" name="直接连接符 23"/>
          <p:cNvCxnSpPr/>
          <p:nvPr/>
        </p:nvCxnSpPr>
        <p:spPr>
          <a:xfrm>
            <a:off x="1108075" y="3932238"/>
            <a:ext cx="315913" cy="0"/>
          </a:xfrm>
          <a:prstGeom prst="line">
            <a:avLst/>
          </a:prstGeom>
          <a:ln w="2857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209" name="直接连接符 24"/>
          <p:cNvCxnSpPr/>
          <p:nvPr/>
        </p:nvCxnSpPr>
        <p:spPr>
          <a:xfrm>
            <a:off x="1819275" y="4408488"/>
            <a:ext cx="454025" cy="0"/>
          </a:xfrm>
          <a:prstGeom prst="line">
            <a:avLst/>
          </a:prstGeom>
          <a:ln w="28575" cap="flat" cmpd="sng">
            <a:solidFill>
              <a:srgbClr val="FFC000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Box 2"/>
          <p:cNvSpPr/>
          <p:nvPr/>
        </p:nvSpPr>
        <p:spPr>
          <a:xfrm>
            <a:off x="182563" y="165100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>
                <a:ea typeface="微软雅黑" panose="020B0503020204020204" pitchFamily="34" charset="-122"/>
              </a:rPr>
              <a:t>一、正确运用性质判断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sp>
        <p:nvSpPr>
          <p:cNvPr id="9219" name="TextBox 3"/>
          <p:cNvSpPr/>
          <p:nvPr/>
        </p:nvSpPr>
        <p:spPr>
          <a:xfrm>
            <a:off x="411163" y="1198563"/>
            <a:ext cx="475138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1.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运用性质判断的必要性是什么？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9220" name="TextBox 3"/>
          <p:cNvSpPr/>
          <p:nvPr/>
        </p:nvSpPr>
        <p:spPr>
          <a:xfrm>
            <a:off x="890588" y="720725"/>
            <a:ext cx="42322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阅读教材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P32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，自主梳理以下知识。</a:t>
            </a:r>
            <a:endParaRPr lang="zh-CN" altLang="en-US" sz="2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21" name="TextBox 3"/>
          <p:cNvSpPr/>
          <p:nvPr/>
        </p:nvSpPr>
        <p:spPr>
          <a:xfrm>
            <a:off x="411163" y="3163888"/>
            <a:ext cx="475138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3333FF"/>
                </a:solidFill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solidFill>
                  <a:srgbClr val="3333FF"/>
                </a:solidFill>
                <a:ea typeface="微软雅黑" panose="020B0503020204020204" pitchFamily="34" charset="-122"/>
              </a:rPr>
              <a:t>什么是性质判断（直言判断）？</a:t>
            </a:r>
            <a:endParaRPr lang="zh-CN" altLang="en-US" sz="2400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9222" name="TextBox 5"/>
          <p:cNvSpPr/>
          <p:nvPr/>
        </p:nvSpPr>
        <p:spPr>
          <a:xfrm>
            <a:off x="0" y="1622425"/>
            <a:ext cx="9144000" cy="14398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5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 人们认识事物，首先要判断它们是什么或者不是什么，就是要对事物的性质作出“有”（是）或“没有”（不是）的判定。这就需要运用性质判断。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23" name="Rectangle 4"/>
          <p:cNvSpPr/>
          <p:nvPr/>
        </p:nvSpPr>
        <p:spPr>
          <a:xfrm>
            <a:off x="0" y="3632200"/>
            <a:ext cx="91440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ts val="35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性质判断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就是断定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认识对象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具有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或者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不具有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某种性质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的简单判断。性质判断又称为</a:t>
            </a: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直言判断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AutoShape 2" descr="https://p0.ssl.img.360kuai.com/t019fe608ebb5878d3d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243" name="AutoShape 4" descr="https://p0.ssl.img.360kuai.com/t019fe608ebb5878d3d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244" name="矩形 5"/>
          <p:cNvSpPr/>
          <p:nvPr/>
        </p:nvSpPr>
        <p:spPr>
          <a:xfrm>
            <a:off x="582613" y="560388"/>
            <a:ext cx="8108950" cy="3246437"/>
          </a:xfrm>
          <a:prstGeom prst="rect">
            <a:avLst/>
          </a:prstGeom>
          <a:noFill/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lnSpc>
                <a:spcPts val="41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 ◆小华在作文中写道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中学生是我们学习的重要阶段，我不能辜负这段美好时光。”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 ◆小明告诉爷爷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公园里有一种叫仙人掌的东西，既不像花草，也不是植物，样子长得很特别。”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41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 ◆一位读者致函某报社，批评该报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有些又长又臭的文章是不应该在报上发表的。”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45" name="矩形 6"/>
          <p:cNvSpPr/>
          <p:nvPr/>
        </p:nvSpPr>
        <p:spPr>
          <a:xfrm>
            <a:off x="571500" y="3890963"/>
            <a:ext cx="807243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342900" indent="-342900">
              <a:buFont typeface="Wingdings" panose="05000000000000000000" charset="0"/>
              <a:buChar char="Ø"/>
            </a:pPr>
            <a:r>
              <a:rPr lang="zh-CN" altLang="en-US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材料中引号内的语句，作为判断的表述分别有什么问题</a:t>
            </a:r>
            <a:r>
              <a:rPr lang="en-US" altLang="zh-CN" sz="2400" b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2400" b="1">
              <a:solidFill>
                <a:srgbClr val="3333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Box 16"/>
          <p:cNvSpPr/>
          <p:nvPr/>
        </p:nvSpPr>
        <p:spPr>
          <a:xfrm>
            <a:off x="1722438" y="4298950"/>
            <a:ext cx="7016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主项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11267" name="TextBox 17"/>
          <p:cNvSpPr/>
          <p:nvPr/>
        </p:nvSpPr>
        <p:spPr>
          <a:xfrm>
            <a:off x="4246563" y="4298950"/>
            <a:ext cx="700087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谓项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cxnSp>
        <p:nvCxnSpPr>
          <p:cNvPr id="11268" name="Line 14"/>
          <p:cNvCxnSpPr/>
          <p:nvPr/>
        </p:nvCxnSpPr>
        <p:spPr>
          <a:xfrm flipH="1">
            <a:off x="4619625" y="4010025"/>
            <a:ext cx="1588" cy="3397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1269" name="TextBox 18"/>
          <p:cNvSpPr/>
          <p:nvPr/>
        </p:nvSpPr>
        <p:spPr>
          <a:xfrm>
            <a:off x="2668588" y="4298950"/>
            <a:ext cx="700087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联项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11270" name="TextBox 1"/>
          <p:cNvSpPr/>
          <p:nvPr/>
        </p:nvSpPr>
        <p:spPr>
          <a:xfrm>
            <a:off x="296863" y="330200"/>
            <a:ext cx="12604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solidFill>
                  <a:srgbClr val="3333FF"/>
                </a:solidFill>
                <a:ea typeface="微软雅黑" panose="020B0503020204020204" pitchFamily="34" charset="-122"/>
              </a:rPr>
              <a:t>点评：</a:t>
            </a:r>
            <a:endParaRPr lang="zh-CN" altLang="en-US" sz="2800" b="1">
              <a:solidFill>
                <a:srgbClr val="3333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71" name="矩形 2"/>
          <p:cNvSpPr/>
          <p:nvPr/>
        </p:nvSpPr>
        <p:spPr>
          <a:xfrm>
            <a:off x="788988" y="982663"/>
            <a:ext cx="835501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中学生</a:t>
            </a:r>
            <a:r>
              <a:rPr lang="zh-CN" altLang="en-US" sz="2400" b="1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我们学习的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重要阶段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，我不能辜负这段美好时光。</a:t>
            </a:r>
            <a:endParaRPr lang="zh-CN" altLang="en-US" sz="2400"/>
          </a:p>
        </p:txBody>
      </p:sp>
      <p:cxnSp>
        <p:nvCxnSpPr>
          <p:cNvPr id="11272" name="Line 14"/>
          <p:cNvCxnSpPr/>
          <p:nvPr/>
        </p:nvCxnSpPr>
        <p:spPr>
          <a:xfrm flipH="1">
            <a:off x="1339850" y="1457325"/>
            <a:ext cx="3175" cy="3413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1273" name="Line 14"/>
          <p:cNvCxnSpPr/>
          <p:nvPr/>
        </p:nvCxnSpPr>
        <p:spPr>
          <a:xfrm flipH="1">
            <a:off x="4232275" y="1433513"/>
            <a:ext cx="1588" cy="3397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1274" name="TextBox 5"/>
          <p:cNvSpPr/>
          <p:nvPr/>
        </p:nvSpPr>
        <p:spPr>
          <a:xfrm>
            <a:off x="1119188" y="1863725"/>
            <a:ext cx="44132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人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11275" name="TextBox 6"/>
          <p:cNvSpPr/>
          <p:nvPr/>
        </p:nvSpPr>
        <p:spPr>
          <a:xfrm>
            <a:off x="3908425" y="1833563"/>
            <a:ext cx="7016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>
                <a:solidFill>
                  <a:srgbClr val="00B050"/>
                </a:solidFill>
              </a:rPr>
              <a:t>时间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11276" name="AutoShape 9"/>
          <p:cNvSpPr/>
          <p:nvPr/>
        </p:nvSpPr>
        <p:spPr>
          <a:xfrm rot="16200000">
            <a:off x="2693988" y="923925"/>
            <a:ext cx="319087" cy="3033713"/>
          </a:xfrm>
          <a:prstGeom prst="leftBrace">
            <a:avLst>
              <a:gd name="adj1" fmla="val 108279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1277" name="TextBox 8"/>
          <p:cNvSpPr/>
          <p:nvPr/>
        </p:nvSpPr>
        <p:spPr>
          <a:xfrm>
            <a:off x="1528763" y="2774950"/>
            <a:ext cx="26479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两个概念搭配不当</a:t>
            </a:r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8" name="矩形 9"/>
          <p:cNvSpPr/>
          <p:nvPr/>
        </p:nvSpPr>
        <p:spPr>
          <a:xfrm>
            <a:off x="463550" y="3606800"/>
            <a:ext cx="575310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更正：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中学阶段 </a:t>
            </a:r>
            <a:r>
              <a:rPr lang="zh-CN" altLang="en-US" sz="2400" b="1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我们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学习的重要阶段</a:t>
            </a:r>
            <a:endParaRPr lang="zh-CN" altLang="en-US" sz="2400"/>
          </a:p>
        </p:txBody>
      </p:sp>
      <p:cxnSp>
        <p:nvCxnSpPr>
          <p:cNvPr id="11279" name="Line 14"/>
          <p:cNvCxnSpPr/>
          <p:nvPr/>
        </p:nvCxnSpPr>
        <p:spPr>
          <a:xfrm flipH="1">
            <a:off x="2108200" y="4010025"/>
            <a:ext cx="1588" cy="3397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1280" name="Line 14"/>
          <p:cNvCxnSpPr/>
          <p:nvPr/>
        </p:nvCxnSpPr>
        <p:spPr>
          <a:xfrm flipH="1">
            <a:off x="3006725" y="4010025"/>
            <a:ext cx="3175" cy="3397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1281" name="TextBox 19"/>
          <p:cNvSpPr/>
          <p:nvPr/>
        </p:nvSpPr>
        <p:spPr>
          <a:xfrm>
            <a:off x="4497388" y="2798763"/>
            <a:ext cx="29543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主项和谓项搭配不当</a:t>
            </a:r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9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81" grpId="0" animBg="1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3.xml><?xml version="1.0" encoding="utf-8"?>
<p:tagLst xmlns:p="http://schemas.openxmlformats.org/presentationml/2006/main">
  <p:tag name="AS_UNIQUEID" val="2"/>
</p:tagLst>
</file>

<file path=ppt/tags/tag14.xml><?xml version="1.0" encoding="utf-8"?>
<p:tagLst xmlns:p="http://schemas.openxmlformats.org/presentationml/2006/main">
  <p:tag name="AS_UNIQUEID" val="1100"/>
  <p:tag name="KSO_WM_UNIT_TABLE_BEAUTIFY" val="smartTable{cab25c52-5366-4e5f-a451-a59e18e64ba0}"/>
  <p:tag name="TABLE_ENDDRAG_ORIGIN_RECT" val="785*124"/>
  <p:tag name="TABLE_ENDDRAG_RECT" val="61*140*785*124"/>
</p:tagLst>
</file>

<file path=ppt/tags/tag15.xml><?xml version="1.0" encoding="utf-8"?>
<p:tagLst xmlns:p="http://schemas.openxmlformats.org/presentationml/2006/main">
  <p:tag name="AS_UNIQUEID" val="1101"/>
  <p:tag name="KSO_WM_UNIT_TABLE_BEAUTIFY" val="smartTable{fbfb5999-5f3c-426b-8143-db0650b2f640}"/>
  <p:tag name="TABLE_ENDDRAG_ORIGIN_RECT" val="789*131"/>
  <p:tag name="TABLE_ENDDRAG_RECT" val="89*225*789*131"/>
</p:tagLst>
</file>

<file path=ppt/tags/tag16.xml><?xml version="1.0" encoding="utf-8"?>
<p:tagLst xmlns:p="http://schemas.openxmlformats.org/presentationml/2006/main">
  <p:tag name="AS_UNIQUEID" val="1102"/>
  <p:tag name="KSO_WM_UNIT_TABLE_BEAUTIFY" val="smartTable{daa27526-f197-4bb5-8b3a-64f3fdc24796}"/>
  <p:tag name="TABLE_ENDDRAG_ORIGIN_RECT" val="806*132"/>
  <p:tag name="TABLE_ENDDRAG_RECT" val="91*387*806*132"/>
</p:tagLst>
</file>

<file path=ppt/tags/tag17.xml><?xml version="1.0" encoding="utf-8"?>
<p:tagLst xmlns:p="http://schemas.openxmlformats.org/presentationml/2006/main">
  <p:tag name="AS_UNIQUEID" val="1103"/>
</p:tagLst>
</file>

<file path=ppt/tags/tag18.xml><?xml version="1.0" encoding="utf-8"?>
<p:tagLst xmlns:p="http://schemas.openxmlformats.org/presentationml/2006/main">
  <p:tag name="AS_UNIQUEID" val="1104"/>
</p:tagLst>
</file>

<file path=ppt/tags/tag19.xml><?xml version="1.0" encoding="utf-8"?>
<p:tagLst xmlns:p="http://schemas.openxmlformats.org/presentationml/2006/main">
  <p:tag name="AS_UNIQUEID" val="637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p="http://schemas.openxmlformats.org/presentationml/2006/main">
  <p:tag name="AS_UNIQUEID" val="2"/>
</p:tagLst>
</file>

<file path=ppt/tags/tag21.xml><?xml version="1.0" encoding="utf-8"?>
<p:tagLst xmlns:p="http://schemas.openxmlformats.org/presentationml/2006/main">
  <p:tag name="AS_UNIQUEID" val="1100"/>
  <p:tag name="KSO_WM_UNIT_TABLE_BEAUTIFY" val="smartTable{cab25c52-5366-4e5f-a451-a59e18e64ba0}"/>
  <p:tag name="TABLE_ENDDRAG_ORIGIN_RECT" val="785*124"/>
  <p:tag name="TABLE_ENDDRAG_RECT" val="61*140*785*124"/>
</p:tagLst>
</file>

<file path=ppt/tags/tag22.xml><?xml version="1.0" encoding="utf-8"?>
<p:tagLst xmlns:p="http://schemas.openxmlformats.org/presentationml/2006/main">
  <p:tag name="AS_UNIQUEID" val="1101"/>
  <p:tag name="KSO_WM_UNIT_TABLE_BEAUTIFY" val="smartTable{fbfb5999-5f3c-426b-8143-db0650b2f640}"/>
  <p:tag name="TABLE_ENDDRAG_ORIGIN_RECT" val="789*131"/>
  <p:tag name="TABLE_ENDDRAG_RECT" val="89*225*789*131"/>
</p:tagLst>
</file>

<file path=ppt/tags/tag23.xml><?xml version="1.0" encoding="utf-8"?>
<p:tagLst xmlns:p="http://schemas.openxmlformats.org/presentationml/2006/main">
  <p:tag name="AS_UNIQUEID" val="1102"/>
  <p:tag name="KSO_WM_UNIT_TABLE_BEAUTIFY" val="smartTable{daa27526-f197-4bb5-8b3a-64f3fdc24796}"/>
  <p:tag name="TABLE_ENDDRAG_ORIGIN_RECT" val="806*132"/>
  <p:tag name="TABLE_ENDDRAG_RECT" val="91*387*806*132"/>
</p:tagLst>
</file>

<file path=ppt/tags/tag24.xml><?xml version="1.0" encoding="utf-8"?>
<p:tagLst xmlns:p="http://schemas.openxmlformats.org/presentationml/2006/main">
  <p:tag name="AS_UNIQUEID" val="1103"/>
</p:tagLst>
</file>

<file path=ppt/tags/tag25.xml><?xml version="1.0" encoding="utf-8"?>
<p:tagLst xmlns:p="http://schemas.openxmlformats.org/presentationml/2006/main">
  <p:tag name="AS_UNIQUEID" val="1104"/>
</p:tagLst>
</file>

<file path=ppt/tags/tag26.xml><?xml version="1.0" encoding="utf-8"?>
<p:tagLst xmlns:p="http://schemas.openxmlformats.org/presentationml/2006/main">
  <p:tag name="AS_UNIQUEID" val="6371"/>
</p:tagLst>
</file>

<file path=ppt/tags/tag27.xml><?xml version="1.0" encoding="utf-8"?>
<p:tagLst xmlns:p="http://schemas.openxmlformats.org/presentationml/2006/main">
  <p:tag name="COMMONDATA" val="eyJoZGlkIjoiZGIxODkzNDE3N2U5MDUwZTkxNzE1ODAyODM3MGU0YjYifQ==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9452</Words>
  <Application>WPS 演示</Application>
  <PresentationFormat/>
  <Paragraphs>959</Paragraphs>
  <Slides>52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9" baseType="lpstr">
      <vt:lpstr>Arial</vt:lpstr>
      <vt:lpstr>宋体</vt:lpstr>
      <vt:lpstr>Wingdings</vt:lpstr>
      <vt:lpstr>微软雅黑</vt:lpstr>
      <vt:lpstr>等线 Light</vt:lpstr>
      <vt:lpstr>楷体</vt:lpstr>
      <vt:lpstr>方正粗黑宋简体</vt:lpstr>
      <vt:lpstr>Times New Roman</vt:lpstr>
      <vt:lpstr>Wingdings</vt:lpstr>
      <vt:lpstr>黑体</vt:lpstr>
      <vt:lpstr>Arial Unicode MS</vt:lpstr>
      <vt:lpstr>方正小标宋简体</vt:lpstr>
      <vt:lpstr>华文中宋</vt:lpstr>
      <vt:lpstr>Calibri</vt:lpstr>
      <vt:lpstr>Courier New</vt:lpstr>
      <vt:lpstr>隶书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shirley</cp:lastModifiedBy>
  <cp:revision>6</cp:revision>
  <cp:lastPrinted>2021-05-07T01:30:00Z</cp:lastPrinted>
  <dcterms:created xsi:type="dcterms:W3CDTF">2021-05-07T01:30:00Z</dcterms:created>
  <dcterms:modified xsi:type="dcterms:W3CDTF">2022-05-05T02:07:50Z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285903ED3AD94C85B923BD606AFE3A21</vt:lpwstr>
  </property>
  <property fmtid="{D5CDD505-2E9C-101B-9397-08002B2CF9AE}" pid="7" name="KSOProductBuildVer">
    <vt:lpwstr>2052-11.1.0.11636</vt:lpwstr>
  </property>
</Properties>
</file>